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04" r:id="rId2"/>
    <p:sldId id="457" r:id="rId3"/>
    <p:sldId id="458" r:id="rId4"/>
    <p:sldId id="468" r:id="rId5"/>
    <p:sldId id="422" r:id="rId6"/>
    <p:sldId id="433" r:id="rId7"/>
    <p:sldId id="472" r:id="rId8"/>
    <p:sldId id="459" r:id="rId9"/>
    <p:sldId id="473" r:id="rId10"/>
    <p:sldId id="437" r:id="rId11"/>
    <p:sldId id="460" r:id="rId12"/>
    <p:sldId id="424" r:id="rId13"/>
    <p:sldId id="425" r:id="rId14"/>
    <p:sldId id="461" r:id="rId15"/>
    <p:sldId id="415" r:id="rId16"/>
    <p:sldId id="467" r:id="rId17"/>
    <p:sldId id="454" r:id="rId18"/>
    <p:sldId id="466" r:id="rId19"/>
    <p:sldId id="462" r:id="rId20"/>
    <p:sldId id="441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63" r:id="rId29"/>
    <p:sldId id="413" r:id="rId30"/>
    <p:sldId id="431" r:id="rId31"/>
    <p:sldId id="432" r:id="rId32"/>
    <p:sldId id="418" r:id="rId33"/>
    <p:sldId id="464" r:id="rId34"/>
    <p:sldId id="469" r:id="rId35"/>
  </p:sldIdLst>
  <p:sldSz cx="9144000" cy="6858000" type="screen4x3"/>
  <p:notesSz cx="7099300" cy="1023461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E6CB86"/>
    <a:srgbClr val="00FF00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71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069" y="-82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5E7AB41-0342-4B5A-90A7-0E78969EFF0E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60F8014-5520-4BAA-85EF-8D25AB6F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D5AC6B6D-0B69-4CFA-923E-464EA7B4748E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D5A5F97-D128-40A5-94BB-CFA2B900F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A5F97-D128-40A5-94BB-CFA2B900FC4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57B2-9C66-4AF0-8458-3A3C7779C096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167E-37E0-4866-9D7B-117805589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8C1C8-8F66-4ED4-A86C-2513FA986C14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7450-3797-4D19-81DA-0D031F97C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961B-2AE1-47FB-8B35-3CC08DB7338A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4F91-B631-4D32-B2F6-A419B8DD5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E7F3-38B4-43CC-8501-D4B43B31A14C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369BA-75BC-499B-9AF8-98EA94F9AE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AE36-CA68-48D8-AA5E-D979B712BD35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188E-EF6D-450F-B66B-0D32D08521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1E67-5C6F-4861-9B6C-C3CBE6B49A69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CF4A-9ED1-4CF2-A3D6-B0AB76B9B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3BD9-C337-4E63-B7F2-FA1EC5AED091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5C271-A46F-4BF5-A3EE-717C01B18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7108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78" y="762000"/>
            <a:ext cx="8229600" cy="53641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Verdana" pitchFamily="34" charset="0"/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3pPr>
            <a:lvl4pPr>
              <a:buFontTx/>
              <a:buBlip>
                <a:blip r:embed="rId2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4pPr>
            <a:lvl5pPr>
              <a:buFontTx/>
              <a:buBlip>
                <a:blip r:embed="rId2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FE2EE36-158F-47F6-9B38-88BC51C51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3800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6519-2242-41F8-BCDC-0D406AF7AF2F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CE0A-E0EB-4819-A17F-0E3A96420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7D60-492D-4E26-B9DE-C297F7F2570A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491C-9956-4A67-8479-DF6139AEC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>
            <a:lvl1pPr algn="l">
              <a:defRPr sz="3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172200"/>
            <a:ext cx="9144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08CB-4451-42DA-9DFF-EE6CB43B8100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AFAA-6494-446D-A473-BBB779BC03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CDC3-8DA3-41BC-A498-236325E5D234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575D-995F-4FDC-9782-0575A2400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B4AE-4F56-4BB8-B829-F171D3D132D5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C9F4-B839-4881-9EC1-87C9AF224C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3A94-0C3E-4F9F-8DCA-FA17C751571E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AE9B-91F6-42ED-8C07-E1007D208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3642-4865-4551-8421-58ED9A485A43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47F9C-035D-43A9-9D8D-3768B45DE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787A58-AA2E-4E18-82A0-0B71859601DB}" type="datetime1">
              <a:rPr lang="en-US"/>
              <a:pPr>
                <a:defRPr/>
              </a:pPr>
              <a:t>6/10/2011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922CF9D-79A1-4E2B-BB7B-78940DE39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95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andi@ee.iitb.ac.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53.png"/><Relationship Id="rId20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jpeg"/><Relationship Id="rId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57401"/>
            <a:ext cx="8839200" cy="1981199"/>
          </a:xfrm>
        </p:spPr>
        <p:txBody>
          <a:bodyPr/>
          <a:lstStyle/>
          <a:p>
            <a:r>
              <a:rPr lang="en-US" sz="4000" dirty="0" smtClean="0"/>
              <a:t>Next Generation Wireless Networks: Research Challenges and Opportunities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7543800" cy="2286000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Abhay Karandikar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Professor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Department of Electrical Engineering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Indian Institute of Technology Bombay, Mumbai 400076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hlinkClick r:id="rId3"/>
              </a:rPr>
              <a:t>karandi@ee.iitb.ac.in</a:t>
            </a:r>
            <a:endParaRPr lang="en-US" sz="1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5167E-37E0-4866-9D7B-11780558909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32" y="114837"/>
            <a:ext cx="1440935" cy="141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flipV="1">
            <a:off x="0" y="4419600"/>
            <a:ext cx="9144000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Punit A Rathod\Desktop\karnadi\india_population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458913"/>
            <a:ext cx="3093969" cy="3417887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24200" y="838200"/>
            <a:ext cx="5867400" cy="52578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</a:rPr>
              <a:t>700+ Million Cellphone subscribers</a:t>
            </a:r>
          </a:p>
          <a:p>
            <a:pPr lvl="1">
              <a:defRPr/>
            </a:pPr>
            <a:r>
              <a:rPr lang="en-US" sz="1800" dirty="0" smtClean="0">
                <a:latin typeface="Verdana" pitchFamily="34" charset="0"/>
              </a:rPr>
              <a:t>Second largest telecom market in the world </a:t>
            </a:r>
          </a:p>
          <a:p>
            <a:r>
              <a:rPr lang="en-US" sz="2000" dirty="0" smtClean="0">
                <a:latin typeface="Verdana" pitchFamily="34" charset="0"/>
              </a:rPr>
              <a:t>Fewer products made in India </a:t>
            </a:r>
          </a:p>
          <a:p>
            <a:pPr lvl="1"/>
            <a:r>
              <a:rPr lang="en-US" sz="1800" dirty="0" smtClean="0">
                <a:latin typeface="Verdana" pitchFamily="34" charset="0"/>
              </a:rPr>
              <a:t>large part is still imported </a:t>
            </a:r>
          </a:p>
          <a:p>
            <a:pPr lvl="1"/>
            <a:r>
              <a:rPr lang="en-US" sz="1800" dirty="0" smtClean="0">
                <a:latin typeface="Verdana" pitchFamily="34" charset="0"/>
              </a:rPr>
              <a:t>Second largest import after Oil</a:t>
            </a:r>
          </a:p>
          <a:p>
            <a:r>
              <a:rPr lang="en-US" sz="2000" dirty="0" smtClean="0">
                <a:latin typeface="Verdana" pitchFamily="34" charset="0"/>
              </a:rPr>
              <a:t>High outflow of Foreign Currency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latin typeface="Verdana" pitchFamily="34" charset="0"/>
              </a:rPr>
              <a:t>Several $$ outflow per handset</a:t>
            </a:r>
            <a:endParaRPr lang="en-US" sz="1800" dirty="0" smtClean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Only country in the top telecom markets with no umbrella body focusing on standards</a:t>
            </a:r>
            <a:endParaRPr lang="en-US" sz="1800" dirty="0" smtClean="0">
              <a:latin typeface="Verdana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</a:rPr>
              <a:t>Low Geographical Coverage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70C0"/>
                </a:solidFill>
                <a:latin typeface="Verdana" pitchFamily="34" charset="0"/>
              </a:rPr>
              <a:t>Only 60% of India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70C0"/>
                </a:solidFill>
                <a:latin typeface="Verdana" pitchFamily="34" charset="0"/>
              </a:rPr>
              <a:t>25% of villages covered</a:t>
            </a:r>
          </a:p>
          <a:p>
            <a:pPr>
              <a:defRPr/>
            </a:pPr>
            <a:r>
              <a:rPr lang="en-US" sz="2000" dirty="0" smtClean="0">
                <a:latin typeface="Verdana" pitchFamily="34" charset="0"/>
              </a:rPr>
              <a:t>Very Low Broadband penetration</a:t>
            </a:r>
          </a:p>
          <a:p>
            <a:endParaRPr lang="en-US" sz="2400" dirty="0">
              <a:latin typeface="Verdana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D1A337-9C2D-4988-A6D2-9749A4F90D2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 in India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76800"/>
            <a:ext cx="2491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Population Density Map</a:t>
            </a:r>
          </a:p>
          <a:p>
            <a:r>
              <a:rPr lang="en-US" sz="1400" b="1" dirty="0" smtClean="0"/>
              <a:t>(source: www.reliefweb.int)</a:t>
            </a:r>
            <a:endParaRPr lang="en-US" sz="1400" b="1" dirty="0"/>
          </a:p>
        </p:txBody>
      </p:sp>
      <p:sp>
        <p:nvSpPr>
          <p:cNvPr id="24" name="5-Point Star 23"/>
          <p:cNvSpPr/>
          <p:nvPr/>
        </p:nvSpPr>
        <p:spPr>
          <a:xfrm>
            <a:off x="914400" y="3886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>
            <a:off x="838200" y="3276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1524000" y="30480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5-Point Star 26"/>
          <p:cNvSpPr/>
          <p:nvPr/>
        </p:nvSpPr>
        <p:spPr>
          <a:xfrm>
            <a:off x="304800" y="3124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5-Point Star 27"/>
          <p:cNvSpPr/>
          <p:nvPr/>
        </p:nvSpPr>
        <p:spPr>
          <a:xfrm>
            <a:off x="990600" y="1752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5-Point Star 28"/>
          <p:cNvSpPr/>
          <p:nvPr/>
        </p:nvSpPr>
        <p:spPr>
          <a:xfrm>
            <a:off x="2743200" y="2514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5-Point Star 29"/>
          <p:cNvSpPr/>
          <p:nvPr/>
        </p:nvSpPr>
        <p:spPr>
          <a:xfrm>
            <a:off x="1447800" y="34290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:\Documents and Settings\Punit A Rathod\Desktop\karnadi\antenn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510" y="3276600"/>
            <a:ext cx="517290" cy="685800"/>
          </a:xfrm>
          <a:prstGeom prst="rect">
            <a:avLst/>
          </a:prstGeom>
          <a:noFill/>
        </p:spPr>
      </p:pic>
      <p:pic>
        <p:nvPicPr>
          <p:cNvPr id="59" name="Picture 4" descr="C:\Documents and Settings\Punit A Rathod\Desktop\karnadi\antenn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517290" cy="685800"/>
          </a:xfrm>
          <a:prstGeom prst="rect">
            <a:avLst/>
          </a:prstGeom>
          <a:noFill/>
        </p:spPr>
      </p:pic>
      <p:pic>
        <p:nvPicPr>
          <p:cNvPr id="60" name="Picture 4" descr="C:\Documents and Settings\Punit A Rathod\Desktop\karnadi\antenn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743200"/>
            <a:ext cx="517290" cy="685800"/>
          </a:xfrm>
          <a:prstGeom prst="rect">
            <a:avLst/>
          </a:prstGeom>
          <a:noFill/>
        </p:spPr>
      </p:pic>
      <p:pic>
        <p:nvPicPr>
          <p:cNvPr id="61" name="Picture 4" descr="C:\Documents and Settings\Punit A Rathod\Desktop\karnadi\antenn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962400"/>
            <a:ext cx="517290" cy="685800"/>
          </a:xfrm>
          <a:prstGeom prst="rect">
            <a:avLst/>
          </a:prstGeom>
          <a:noFill/>
        </p:spPr>
      </p:pic>
      <p:pic>
        <p:nvPicPr>
          <p:cNvPr id="62" name="Picture 4" descr="C:\Documents and Settings\Punit A Rathod\Desktop\karnadi\antenn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667000"/>
            <a:ext cx="517290" cy="685800"/>
          </a:xfrm>
          <a:prstGeom prst="rect">
            <a:avLst/>
          </a:prstGeom>
          <a:noFill/>
        </p:spPr>
      </p:pic>
      <p:pic>
        <p:nvPicPr>
          <p:cNvPr id="63" name="Picture 4" descr="C:\Documents and Settings\Punit A Rathod\Desktop\karnadi\antenn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657600"/>
            <a:ext cx="517290" cy="685800"/>
          </a:xfrm>
          <a:prstGeom prst="rect">
            <a:avLst/>
          </a:prstGeom>
          <a:noFill/>
        </p:spPr>
      </p:pic>
      <p:pic>
        <p:nvPicPr>
          <p:cNvPr id="64" name="Picture 4" descr="C:\Documents and Settings\Punit A Rathod\Desktop\karnadi\antenn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590800"/>
            <a:ext cx="517290" cy="685800"/>
          </a:xfrm>
          <a:prstGeom prst="rect">
            <a:avLst/>
          </a:prstGeom>
          <a:noFill/>
        </p:spPr>
      </p:pic>
      <p:pic>
        <p:nvPicPr>
          <p:cNvPr id="65" name="Picture 4" descr="C:\Documents and Settings\Punit A Rathod\Desktop\karnadi\antenn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057400"/>
            <a:ext cx="517290" cy="685800"/>
          </a:xfrm>
          <a:prstGeom prst="rect">
            <a:avLst/>
          </a:prstGeom>
          <a:noFill/>
        </p:spPr>
      </p:pic>
      <p:pic>
        <p:nvPicPr>
          <p:cNvPr id="22" name="Picture 4" descr="C:\Documents and Settings\Punit A Rathod\Desktop\karnadi\antenn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362200"/>
            <a:ext cx="51729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2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Global Wireless Scenario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Indian Scenario</a:t>
            </a:r>
          </a:p>
          <a:p>
            <a:r>
              <a:rPr lang="en-US" sz="2800" dirty="0" smtClean="0"/>
              <a:t>Key Research Issues and Technology Components of 4G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Our Contributions to 4G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Bandwidth Request Procedure in IEEE 802.16m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Energy Efficient Scheduling over Wireless Channels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Going Forward: Towards Bridging the Digital Divide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815152"/>
            <a:ext cx="8534400" cy="9144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Technology Components for 4G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OFDMA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Multi-Antenna (MIMO)</a:t>
            </a:r>
            <a:endParaRPr lang="en-US" dirty="0" smtClean="0">
              <a:solidFill>
                <a:srgbClr val="333399"/>
              </a:solidFill>
            </a:endParaRPr>
          </a:p>
          <a:p>
            <a:pPr eaLnBrk="1" hangingPunct="1"/>
            <a:endParaRPr lang="en-US" dirty="0" smtClean="0">
              <a:solidFill>
                <a:srgbClr val="333399"/>
              </a:solidFill>
            </a:endParaRPr>
          </a:p>
          <a:p>
            <a:pPr eaLnBrk="1" hangingPunct="1"/>
            <a:endParaRPr lang="en-US" dirty="0" smtClean="0">
              <a:solidFill>
                <a:srgbClr val="333399"/>
              </a:solidFill>
            </a:endParaRPr>
          </a:p>
          <a:p>
            <a:pPr eaLnBrk="1" hangingPunct="1"/>
            <a:endParaRPr lang="en-US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en-US" dirty="0" smtClean="0"/>
              <a:t>Spectrum flexibility and Carrier aggregation</a:t>
            </a:r>
          </a:p>
          <a:p>
            <a:pPr eaLnBrk="1" hangingPunct="1"/>
            <a:endParaRPr lang="en-US" dirty="0" smtClean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895600" y="1123950"/>
            <a:ext cx="4038600" cy="1314450"/>
            <a:chOff x="2445" y="1036"/>
            <a:chExt cx="3137" cy="959"/>
          </a:xfrm>
        </p:grpSpPr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>
              <a:off x="2867" y="1792"/>
              <a:ext cx="45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6000"/>
                </a:lnSpc>
                <a:buClr>
                  <a:srgbClr val="000000"/>
                </a:buClr>
                <a:buSzPct val="75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</a:rPr>
                <a:t>Time</a:t>
              </a:r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4395" y="1514"/>
              <a:ext cx="20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6000"/>
                </a:lnSpc>
                <a:buClr>
                  <a:srgbClr val="000000"/>
                </a:buClr>
                <a:buSzPct val="75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3544" y="1514"/>
              <a:ext cx="20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6000"/>
                </a:lnSpc>
                <a:buClr>
                  <a:srgbClr val="000000"/>
                </a:buClr>
                <a:buSzPct val="75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</a:p>
          </p:txBody>
        </p: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2885" y="1077"/>
              <a:ext cx="2698" cy="636"/>
              <a:chOff x="2948" y="2010"/>
              <a:chExt cx="2698" cy="636"/>
            </a:xfrm>
          </p:grpSpPr>
          <p:sp>
            <p:nvSpPr>
              <p:cNvPr id="22" name="Freeform 29"/>
              <p:cNvSpPr>
                <a:spLocks noChangeArrowheads="1"/>
              </p:cNvSpPr>
              <p:nvPr/>
            </p:nvSpPr>
            <p:spPr bwMode="auto">
              <a:xfrm>
                <a:off x="3686" y="2010"/>
                <a:ext cx="675" cy="158"/>
              </a:xfrm>
              <a:custGeom>
                <a:avLst/>
                <a:gdLst>
                  <a:gd name="T0" fmla="*/ 1092 w 2975"/>
                  <a:gd name="T1" fmla="*/ 0 h 697"/>
                  <a:gd name="T2" fmla="*/ 2974 w 2975"/>
                  <a:gd name="T3" fmla="*/ 0 h 697"/>
                  <a:gd name="T4" fmla="*/ 1883 w 2975"/>
                  <a:gd name="T5" fmla="*/ 696 h 697"/>
                  <a:gd name="T6" fmla="*/ 0 w 2975"/>
                  <a:gd name="T7" fmla="*/ 696 h 697"/>
                  <a:gd name="T8" fmla="*/ 1092 w 2975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5"/>
                  <a:gd name="T16" fmla="*/ 0 h 697"/>
                  <a:gd name="T17" fmla="*/ 2975 w 2975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5" h="697">
                    <a:moveTo>
                      <a:pt x="1092" y="0"/>
                    </a:moveTo>
                    <a:lnTo>
                      <a:pt x="2974" y="0"/>
                    </a:lnTo>
                    <a:lnTo>
                      <a:pt x="1883" y="696"/>
                    </a:lnTo>
                    <a:lnTo>
                      <a:pt x="0" y="696"/>
                    </a:lnTo>
                    <a:lnTo>
                      <a:pt x="1092" y="0"/>
                    </a:lnTo>
                  </a:path>
                </a:pathLst>
              </a:custGeom>
              <a:solidFill>
                <a:srgbClr val="00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Freeform 30"/>
              <p:cNvSpPr>
                <a:spLocks noChangeArrowheads="1"/>
              </p:cNvSpPr>
              <p:nvPr/>
            </p:nvSpPr>
            <p:spPr bwMode="auto">
              <a:xfrm>
                <a:off x="4110" y="2010"/>
                <a:ext cx="674" cy="158"/>
              </a:xfrm>
              <a:custGeom>
                <a:avLst/>
                <a:gdLst>
                  <a:gd name="T0" fmla="*/ 1090 w 2973"/>
                  <a:gd name="T1" fmla="*/ 0 h 697"/>
                  <a:gd name="T2" fmla="*/ 2972 w 2973"/>
                  <a:gd name="T3" fmla="*/ 0 h 697"/>
                  <a:gd name="T4" fmla="*/ 1882 w 2973"/>
                  <a:gd name="T5" fmla="*/ 696 h 697"/>
                  <a:gd name="T6" fmla="*/ 0 w 2973"/>
                  <a:gd name="T7" fmla="*/ 696 h 697"/>
                  <a:gd name="T8" fmla="*/ 1090 w 2973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3"/>
                  <a:gd name="T16" fmla="*/ 0 h 697"/>
                  <a:gd name="T17" fmla="*/ 2973 w 2973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3" h="697">
                    <a:moveTo>
                      <a:pt x="1090" y="0"/>
                    </a:moveTo>
                    <a:lnTo>
                      <a:pt x="2972" y="0"/>
                    </a:lnTo>
                    <a:lnTo>
                      <a:pt x="1882" y="696"/>
                    </a:lnTo>
                    <a:lnTo>
                      <a:pt x="0" y="696"/>
                    </a:lnTo>
                    <a:lnTo>
                      <a:pt x="1090" y="0"/>
                    </a:lnTo>
                  </a:path>
                </a:pathLst>
              </a:custGeom>
              <a:solidFill>
                <a:srgbClr val="FF7C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" name="Freeform 31"/>
              <p:cNvSpPr>
                <a:spLocks noChangeArrowheads="1"/>
              </p:cNvSpPr>
              <p:nvPr/>
            </p:nvSpPr>
            <p:spPr bwMode="auto">
              <a:xfrm>
                <a:off x="4535" y="2010"/>
                <a:ext cx="674" cy="158"/>
              </a:xfrm>
              <a:custGeom>
                <a:avLst/>
                <a:gdLst>
                  <a:gd name="T0" fmla="*/ 1090 w 2974"/>
                  <a:gd name="T1" fmla="*/ 0 h 697"/>
                  <a:gd name="T2" fmla="*/ 2973 w 2974"/>
                  <a:gd name="T3" fmla="*/ 0 h 697"/>
                  <a:gd name="T4" fmla="*/ 1882 w 2974"/>
                  <a:gd name="T5" fmla="*/ 696 h 697"/>
                  <a:gd name="T6" fmla="*/ 0 w 2974"/>
                  <a:gd name="T7" fmla="*/ 696 h 697"/>
                  <a:gd name="T8" fmla="*/ 1090 w 2974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4"/>
                  <a:gd name="T16" fmla="*/ 0 h 697"/>
                  <a:gd name="T17" fmla="*/ 2974 w 2974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4" h="697">
                    <a:moveTo>
                      <a:pt x="1090" y="0"/>
                    </a:moveTo>
                    <a:lnTo>
                      <a:pt x="2973" y="0"/>
                    </a:lnTo>
                    <a:lnTo>
                      <a:pt x="1882" y="696"/>
                    </a:lnTo>
                    <a:lnTo>
                      <a:pt x="0" y="696"/>
                    </a:lnTo>
                    <a:lnTo>
                      <a:pt x="1090" y="0"/>
                    </a:lnTo>
                  </a:path>
                </a:pathLst>
              </a:custGeom>
              <a:solidFill>
                <a:srgbClr val="FF7C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Freeform 32"/>
              <p:cNvSpPr>
                <a:spLocks noChangeArrowheads="1"/>
              </p:cNvSpPr>
              <p:nvPr/>
            </p:nvSpPr>
            <p:spPr bwMode="auto">
              <a:xfrm>
                <a:off x="4958" y="2010"/>
                <a:ext cx="675" cy="158"/>
              </a:xfrm>
              <a:custGeom>
                <a:avLst/>
                <a:gdLst>
                  <a:gd name="T0" fmla="*/ 1091 w 2975"/>
                  <a:gd name="T1" fmla="*/ 0 h 697"/>
                  <a:gd name="T2" fmla="*/ 2974 w 2975"/>
                  <a:gd name="T3" fmla="*/ 0 h 697"/>
                  <a:gd name="T4" fmla="*/ 1883 w 2975"/>
                  <a:gd name="T5" fmla="*/ 696 h 697"/>
                  <a:gd name="T6" fmla="*/ 0 w 2975"/>
                  <a:gd name="T7" fmla="*/ 696 h 697"/>
                  <a:gd name="T8" fmla="*/ 1091 w 2975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5"/>
                  <a:gd name="T16" fmla="*/ 0 h 697"/>
                  <a:gd name="T17" fmla="*/ 2975 w 2975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5" h="697">
                    <a:moveTo>
                      <a:pt x="1091" y="0"/>
                    </a:moveTo>
                    <a:lnTo>
                      <a:pt x="2974" y="0"/>
                    </a:lnTo>
                    <a:lnTo>
                      <a:pt x="1883" y="696"/>
                    </a:lnTo>
                    <a:lnTo>
                      <a:pt x="0" y="696"/>
                    </a:lnTo>
                    <a:lnTo>
                      <a:pt x="1091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6" name="Freeform 33"/>
              <p:cNvSpPr>
                <a:spLocks noChangeArrowheads="1"/>
              </p:cNvSpPr>
              <p:nvPr/>
            </p:nvSpPr>
            <p:spPr bwMode="auto">
              <a:xfrm>
                <a:off x="3439" y="2169"/>
                <a:ext cx="675" cy="158"/>
              </a:xfrm>
              <a:custGeom>
                <a:avLst/>
                <a:gdLst>
                  <a:gd name="T0" fmla="*/ 1092 w 2976"/>
                  <a:gd name="T1" fmla="*/ 0 h 697"/>
                  <a:gd name="T2" fmla="*/ 2975 w 2976"/>
                  <a:gd name="T3" fmla="*/ 0 h 697"/>
                  <a:gd name="T4" fmla="*/ 1883 w 2976"/>
                  <a:gd name="T5" fmla="*/ 696 h 697"/>
                  <a:gd name="T6" fmla="*/ 0 w 2976"/>
                  <a:gd name="T7" fmla="*/ 696 h 697"/>
                  <a:gd name="T8" fmla="*/ 1092 w 2976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6"/>
                  <a:gd name="T16" fmla="*/ 0 h 697"/>
                  <a:gd name="T17" fmla="*/ 2976 w 2976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6" h="697">
                    <a:moveTo>
                      <a:pt x="1092" y="0"/>
                    </a:moveTo>
                    <a:lnTo>
                      <a:pt x="2975" y="0"/>
                    </a:lnTo>
                    <a:lnTo>
                      <a:pt x="1883" y="696"/>
                    </a:lnTo>
                    <a:lnTo>
                      <a:pt x="0" y="696"/>
                    </a:lnTo>
                    <a:lnTo>
                      <a:pt x="1092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" name="Freeform 34"/>
              <p:cNvSpPr>
                <a:spLocks noChangeArrowheads="1"/>
              </p:cNvSpPr>
              <p:nvPr/>
            </p:nvSpPr>
            <p:spPr bwMode="auto">
              <a:xfrm>
                <a:off x="3863" y="2169"/>
                <a:ext cx="675" cy="158"/>
              </a:xfrm>
              <a:custGeom>
                <a:avLst/>
                <a:gdLst>
                  <a:gd name="T0" fmla="*/ 1092 w 2975"/>
                  <a:gd name="T1" fmla="*/ 0 h 697"/>
                  <a:gd name="T2" fmla="*/ 2974 w 2975"/>
                  <a:gd name="T3" fmla="*/ 0 h 697"/>
                  <a:gd name="T4" fmla="*/ 1883 w 2975"/>
                  <a:gd name="T5" fmla="*/ 696 h 697"/>
                  <a:gd name="T6" fmla="*/ 0 w 2975"/>
                  <a:gd name="T7" fmla="*/ 696 h 697"/>
                  <a:gd name="T8" fmla="*/ 1092 w 2975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5"/>
                  <a:gd name="T16" fmla="*/ 0 h 697"/>
                  <a:gd name="T17" fmla="*/ 2975 w 2975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5" h="697">
                    <a:moveTo>
                      <a:pt x="1092" y="0"/>
                    </a:moveTo>
                    <a:lnTo>
                      <a:pt x="2974" y="0"/>
                    </a:lnTo>
                    <a:lnTo>
                      <a:pt x="1883" y="696"/>
                    </a:lnTo>
                    <a:lnTo>
                      <a:pt x="0" y="696"/>
                    </a:lnTo>
                    <a:lnTo>
                      <a:pt x="1092" y="0"/>
                    </a:lnTo>
                  </a:path>
                </a:pathLst>
              </a:custGeom>
              <a:solidFill>
                <a:srgbClr val="FFFF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Freeform 35"/>
              <p:cNvSpPr>
                <a:spLocks noChangeArrowheads="1"/>
              </p:cNvSpPr>
              <p:nvPr/>
            </p:nvSpPr>
            <p:spPr bwMode="auto">
              <a:xfrm>
                <a:off x="4288" y="2169"/>
                <a:ext cx="674" cy="158"/>
              </a:xfrm>
              <a:custGeom>
                <a:avLst/>
                <a:gdLst>
                  <a:gd name="T0" fmla="*/ 1090 w 2973"/>
                  <a:gd name="T1" fmla="*/ 0 h 697"/>
                  <a:gd name="T2" fmla="*/ 2972 w 2973"/>
                  <a:gd name="T3" fmla="*/ 0 h 697"/>
                  <a:gd name="T4" fmla="*/ 1881 w 2973"/>
                  <a:gd name="T5" fmla="*/ 696 h 697"/>
                  <a:gd name="T6" fmla="*/ 0 w 2973"/>
                  <a:gd name="T7" fmla="*/ 696 h 697"/>
                  <a:gd name="T8" fmla="*/ 1090 w 2973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3"/>
                  <a:gd name="T16" fmla="*/ 0 h 697"/>
                  <a:gd name="T17" fmla="*/ 2973 w 2973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3" h="697">
                    <a:moveTo>
                      <a:pt x="1090" y="0"/>
                    </a:moveTo>
                    <a:lnTo>
                      <a:pt x="2972" y="0"/>
                    </a:lnTo>
                    <a:lnTo>
                      <a:pt x="1881" y="696"/>
                    </a:lnTo>
                    <a:lnTo>
                      <a:pt x="0" y="696"/>
                    </a:lnTo>
                    <a:lnTo>
                      <a:pt x="1090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Freeform 36"/>
              <p:cNvSpPr>
                <a:spLocks noChangeArrowheads="1"/>
              </p:cNvSpPr>
              <p:nvPr/>
            </p:nvSpPr>
            <p:spPr bwMode="auto">
              <a:xfrm>
                <a:off x="4711" y="2169"/>
                <a:ext cx="675" cy="158"/>
              </a:xfrm>
              <a:custGeom>
                <a:avLst/>
                <a:gdLst>
                  <a:gd name="T0" fmla="*/ 1091 w 2975"/>
                  <a:gd name="T1" fmla="*/ 0 h 697"/>
                  <a:gd name="T2" fmla="*/ 2974 w 2975"/>
                  <a:gd name="T3" fmla="*/ 0 h 697"/>
                  <a:gd name="T4" fmla="*/ 1883 w 2975"/>
                  <a:gd name="T5" fmla="*/ 696 h 697"/>
                  <a:gd name="T6" fmla="*/ 0 w 2975"/>
                  <a:gd name="T7" fmla="*/ 696 h 697"/>
                  <a:gd name="T8" fmla="*/ 1091 w 2975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5"/>
                  <a:gd name="T16" fmla="*/ 0 h 697"/>
                  <a:gd name="T17" fmla="*/ 2975 w 2975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5" h="697">
                    <a:moveTo>
                      <a:pt x="1091" y="0"/>
                    </a:moveTo>
                    <a:lnTo>
                      <a:pt x="2974" y="0"/>
                    </a:lnTo>
                    <a:lnTo>
                      <a:pt x="1883" y="696"/>
                    </a:lnTo>
                    <a:lnTo>
                      <a:pt x="0" y="696"/>
                    </a:lnTo>
                    <a:lnTo>
                      <a:pt x="1091" y="0"/>
                    </a:lnTo>
                  </a:path>
                </a:pathLst>
              </a:custGeom>
              <a:solidFill>
                <a:srgbClr val="00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" name="Freeform 37"/>
              <p:cNvSpPr>
                <a:spLocks noChangeArrowheads="1"/>
              </p:cNvSpPr>
              <p:nvPr/>
            </p:nvSpPr>
            <p:spPr bwMode="auto">
              <a:xfrm>
                <a:off x="3194" y="2330"/>
                <a:ext cx="675" cy="158"/>
              </a:xfrm>
              <a:custGeom>
                <a:avLst/>
                <a:gdLst>
                  <a:gd name="T0" fmla="*/ 1091 w 2975"/>
                  <a:gd name="T1" fmla="*/ 0 h 697"/>
                  <a:gd name="T2" fmla="*/ 2974 w 2975"/>
                  <a:gd name="T3" fmla="*/ 0 h 697"/>
                  <a:gd name="T4" fmla="*/ 1882 w 2975"/>
                  <a:gd name="T5" fmla="*/ 696 h 697"/>
                  <a:gd name="T6" fmla="*/ 0 w 2975"/>
                  <a:gd name="T7" fmla="*/ 696 h 697"/>
                  <a:gd name="T8" fmla="*/ 1091 w 2975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5"/>
                  <a:gd name="T16" fmla="*/ 0 h 697"/>
                  <a:gd name="T17" fmla="*/ 2975 w 2975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5" h="697">
                    <a:moveTo>
                      <a:pt x="1091" y="0"/>
                    </a:moveTo>
                    <a:lnTo>
                      <a:pt x="2974" y="0"/>
                    </a:lnTo>
                    <a:lnTo>
                      <a:pt x="1882" y="696"/>
                    </a:lnTo>
                    <a:lnTo>
                      <a:pt x="0" y="696"/>
                    </a:lnTo>
                    <a:lnTo>
                      <a:pt x="1091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" name="Freeform 38"/>
              <p:cNvSpPr>
                <a:spLocks noChangeArrowheads="1"/>
              </p:cNvSpPr>
              <p:nvPr/>
            </p:nvSpPr>
            <p:spPr bwMode="auto">
              <a:xfrm>
                <a:off x="3618" y="2330"/>
                <a:ext cx="675" cy="158"/>
              </a:xfrm>
              <a:custGeom>
                <a:avLst/>
                <a:gdLst>
                  <a:gd name="T0" fmla="*/ 1092 w 2976"/>
                  <a:gd name="T1" fmla="*/ 0 h 697"/>
                  <a:gd name="T2" fmla="*/ 2975 w 2976"/>
                  <a:gd name="T3" fmla="*/ 0 h 697"/>
                  <a:gd name="T4" fmla="*/ 1883 w 2976"/>
                  <a:gd name="T5" fmla="*/ 696 h 697"/>
                  <a:gd name="T6" fmla="*/ 0 w 2976"/>
                  <a:gd name="T7" fmla="*/ 696 h 697"/>
                  <a:gd name="T8" fmla="*/ 1092 w 2976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6"/>
                  <a:gd name="T16" fmla="*/ 0 h 697"/>
                  <a:gd name="T17" fmla="*/ 2976 w 2976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6" h="697">
                    <a:moveTo>
                      <a:pt x="1092" y="0"/>
                    </a:moveTo>
                    <a:lnTo>
                      <a:pt x="2975" y="0"/>
                    </a:lnTo>
                    <a:lnTo>
                      <a:pt x="1883" y="696"/>
                    </a:lnTo>
                    <a:lnTo>
                      <a:pt x="0" y="696"/>
                    </a:lnTo>
                    <a:lnTo>
                      <a:pt x="1092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9"/>
              <p:cNvSpPr>
                <a:spLocks noChangeArrowheads="1"/>
              </p:cNvSpPr>
              <p:nvPr/>
            </p:nvSpPr>
            <p:spPr bwMode="auto">
              <a:xfrm>
                <a:off x="4043" y="2330"/>
                <a:ext cx="674" cy="158"/>
              </a:xfrm>
              <a:custGeom>
                <a:avLst/>
                <a:gdLst>
                  <a:gd name="T0" fmla="*/ 1091 w 2973"/>
                  <a:gd name="T1" fmla="*/ 0 h 697"/>
                  <a:gd name="T2" fmla="*/ 2972 w 2973"/>
                  <a:gd name="T3" fmla="*/ 0 h 697"/>
                  <a:gd name="T4" fmla="*/ 1882 w 2973"/>
                  <a:gd name="T5" fmla="*/ 696 h 697"/>
                  <a:gd name="T6" fmla="*/ 0 w 2973"/>
                  <a:gd name="T7" fmla="*/ 696 h 697"/>
                  <a:gd name="T8" fmla="*/ 1091 w 2973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3"/>
                  <a:gd name="T16" fmla="*/ 0 h 697"/>
                  <a:gd name="T17" fmla="*/ 2973 w 2973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3" h="697">
                    <a:moveTo>
                      <a:pt x="1091" y="0"/>
                    </a:moveTo>
                    <a:lnTo>
                      <a:pt x="2972" y="0"/>
                    </a:lnTo>
                    <a:lnTo>
                      <a:pt x="1882" y="696"/>
                    </a:lnTo>
                    <a:lnTo>
                      <a:pt x="0" y="696"/>
                    </a:lnTo>
                    <a:lnTo>
                      <a:pt x="1091" y="0"/>
                    </a:lnTo>
                  </a:path>
                </a:pathLst>
              </a:custGeom>
              <a:solidFill>
                <a:srgbClr val="00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40"/>
              <p:cNvSpPr>
                <a:spLocks noChangeArrowheads="1"/>
              </p:cNvSpPr>
              <p:nvPr/>
            </p:nvSpPr>
            <p:spPr bwMode="auto">
              <a:xfrm>
                <a:off x="4467" y="2330"/>
                <a:ext cx="674" cy="158"/>
              </a:xfrm>
              <a:custGeom>
                <a:avLst/>
                <a:gdLst>
                  <a:gd name="T0" fmla="*/ 1090 w 2974"/>
                  <a:gd name="T1" fmla="*/ 0 h 697"/>
                  <a:gd name="T2" fmla="*/ 2973 w 2974"/>
                  <a:gd name="T3" fmla="*/ 0 h 697"/>
                  <a:gd name="T4" fmla="*/ 1882 w 2974"/>
                  <a:gd name="T5" fmla="*/ 696 h 697"/>
                  <a:gd name="T6" fmla="*/ 0 w 2974"/>
                  <a:gd name="T7" fmla="*/ 696 h 697"/>
                  <a:gd name="T8" fmla="*/ 1090 w 2974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4"/>
                  <a:gd name="T16" fmla="*/ 0 h 697"/>
                  <a:gd name="T17" fmla="*/ 2974 w 2974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4" h="697">
                    <a:moveTo>
                      <a:pt x="1090" y="0"/>
                    </a:moveTo>
                    <a:lnTo>
                      <a:pt x="2973" y="0"/>
                    </a:lnTo>
                    <a:lnTo>
                      <a:pt x="1882" y="696"/>
                    </a:lnTo>
                    <a:lnTo>
                      <a:pt x="0" y="696"/>
                    </a:lnTo>
                    <a:lnTo>
                      <a:pt x="1090" y="0"/>
                    </a:lnTo>
                  </a:path>
                </a:pathLst>
              </a:custGeom>
              <a:solidFill>
                <a:srgbClr val="FFFF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41"/>
              <p:cNvSpPr>
                <a:spLocks noChangeArrowheads="1"/>
              </p:cNvSpPr>
              <p:nvPr/>
            </p:nvSpPr>
            <p:spPr bwMode="auto">
              <a:xfrm>
                <a:off x="2948" y="2488"/>
                <a:ext cx="674" cy="158"/>
              </a:xfrm>
              <a:custGeom>
                <a:avLst/>
                <a:gdLst>
                  <a:gd name="T0" fmla="*/ 1091 w 2974"/>
                  <a:gd name="T1" fmla="*/ 0 h 697"/>
                  <a:gd name="T2" fmla="*/ 2973 w 2974"/>
                  <a:gd name="T3" fmla="*/ 0 h 697"/>
                  <a:gd name="T4" fmla="*/ 1882 w 2974"/>
                  <a:gd name="T5" fmla="*/ 696 h 697"/>
                  <a:gd name="T6" fmla="*/ 0 w 2974"/>
                  <a:gd name="T7" fmla="*/ 696 h 697"/>
                  <a:gd name="T8" fmla="*/ 1091 w 2974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4"/>
                  <a:gd name="T16" fmla="*/ 0 h 697"/>
                  <a:gd name="T17" fmla="*/ 2974 w 2974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4" h="697">
                    <a:moveTo>
                      <a:pt x="1091" y="0"/>
                    </a:moveTo>
                    <a:lnTo>
                      <a:pt x="2973" y="0"/>
                    </a:lnTo>
                    <a:lnTo>
                      <a:pt x="1882" y="696"/>
                    </a:lnTo>
                    <a:lnTo>
                      <a:pt x="0" y="696"/>
                    </a:lnTo>
                    <a:lnTo>
                      <a:pt x="1091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42"/>
              <p:cNvSpPr>
                <a:spLocks noChangeArrowheads="1"/>
              </p:cNvSpPr>
              <p:nvPr/>
            </p:nvSpPr>
            <p:spPr bwMode="auto">
              <a:xfrm>
                <a:off x="3371" y="2488"/>
                <a:ext cx="675" cy="158"/>
              </a:xfrm>
              <a:custGeom>
                <a:avLst/>
                <a:gdLst>
                  <a:gd name="T0" fmla="*/ 1091 w 2975"/>
                  <a:gd name="T1" fmla="*/ 0 h 697"/>
                  <a:gd name="T2" fmla="*/ 2974 w 2975"/>
                  <a:gd name="T3" fmla="*/ 0 h 697"/>
                  <a:gd name="T4" fmla="*/ 1883 w 2975"/>
                  <a:gd name="T5" fmla="*/ 696 h 697"/>
                  <a:gd name="T6" fmla="*/ 0 w 2975"/>
                  <a:gd name="T7" fmla="*/ 696 h 697"/>
                  <a:gd name="T8" fmla="*/ 1091 w 2975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5"/>
                  <a:gd name="T16" fmla="*/ 0 h 697"/>
                  <a:gd name="T17" fmla="*/ 2975 w 2975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5" h="697">
                    <a:moveTo>
                      <a:pt x="1091" y="0"/>
                    </a:moveTo>
                    <a:lnTo>
                      <a:pt x="2974" y="0"/>
                    </a:lnTo>
                    <a:lnTo>
                      <a:pt x="1883" y="696"/>
                    </a:lnTo>
                    <a:lnTo>
                      <a:pt x="0" y="696"/>
                    </a:lnTo>
                    <a:lnTo>
                      <a:pt x="1091" y="0"/>
                    </a:lnTo>
                  </a:path>
                </a:pathLst>
              </a:custGeom>
              <a:solidFill>
                <a:srgbClr val="00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Freeform 43"/>
              <p:cNvSpPr>
                <a:spLocks noChangeArrowheads="1"/>
              </p:cNvSpPr>
              <p:nvPr/>
            </p:nvSpPr>
            <p:spPr bwMode="auto">
              <a:xfrm>
                <a:off x="3796" y="2488"/>
                <a:ext cx="675" cy="158"/>
              </a:xfrm>
              <a:custGeom>
                <a:avLst/>
                <a:gdLst>
                  <a:gd name="T0" fmla="*/ 1092 w 2975"/>
                  <a:gd name="T1" fmla="*/ 0 h 697"/>
                  <a:gd name="T2" fmla="*/ 2974 w 2975"/>
                  <a:gd name="T3" fmla="*/ 0 h 697"/>
                  <a:gd name="T4" fmla="*/ 1883 w 2975"/>
                  <a:gd name="T5" fmla="*/ 696 h 697"/>
                  <a:gd name="T6" fmla="*/ 0 w 2975"/>
                  <a:gd name="T7" fmla="*/ 696 h 697"/>
                  <a:gd name="T8" fmla="*/ 1092 w 2975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5"/>
                  <a:gd name="T16" fmla="*/ 0 h 697"/>
                  <a:gd name="T17" fmla="*/ 2975 w 2975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5" h="697">
                    <a:moveTo>
                      <a:pt x="1092" y="0"/>
                    </a:moveTo>
                    <a:lnTo>
                      <a:pt x="2974" y="0"/>
                    </a:lnTo>
                    <a:lnTo>
                      <a:pt x="1883" y="696"/>
                    </a:lnTo>
                    <a:lnTo>
                      <a:pt x="0" y="696"/>
                    </a:lnTo>
                    <a:lnTo>
                      <a:pt x="1092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" name="Freeform 44"/>
              <p:cNvSpPr>
                <a:spLocks noChangeArrowheads="1"/>
              </p:cNvSpPr>
              <p:nvPr/>
            </p:nvSpPr>
            <p:spPr bwMode="auto">
              <a:xfrm>
                <a:off x="4220" y="2488"/>
                <a:ext cx="674" cy="158"/>
              </a:xfrm>
              <a:custGeom>
                <a:avLst/>
                <a:gdLst>
                  <a:gd name="T0" fmla="*/ 1091 w 2974"/>
                  <a:gd name="T1" fmla="*/ 0 h 697"/>
                  <a:gd name="T2" fmla="*/ 2973 w 2974"/>
                  <a:gd name="T3" fmla="*/ 0 h 697"/>
                  <a:gd name="T4" fmla="*/ 1881 w 2974"/>
                  <a:gd name="T5" fmla="*/ 696 h 697"/>
                  <a:gd name="T6" fmla="*/ 0 w 2974"/>
                  <a:gd name="T7" fmla="*/ 696 h 697"/>
                  <a:gd name="T8" fmla="*/ 1091 w 2974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4"/>
                  <a:gd name="T16" fmla="*/ 0 h 697"/>
                  <a:gd name="T17" fmla="*/ 2974 w 2974"/>
                  <a:gd name="T18" fmla="*/ 697 h 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4" h="697">
                    <a:moveTo>
                      <a:pt x="1091" y="0"/>
                    </a:moveTo>
                    <a:lnTo>
                      <a:pt x="2973" y="0"/>
                    </a:lnTo>
                    <a:lnTo>
                      <a:pt x="1881" y="696"/>
                    </a:lnTo>
                    <a:lnTo>
                      <a:pt x="0" y="696"/>
                    </a:lnTo>
                    <a:lnTo>
                      <a:pt x="1091" y="0"/>
                    </a:lnTo>
                  </a:path>
                </a:pathLst>
              </a:custGeom>
              <a:solidFill>
                <a:srgbClr val="FF7C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" name="Freeform 45"/>
              <p:cNvSpPr>
                <a:spLocks noChangeArrowheads="1"/>
              </p:cNvSpPr>
              <p:nvPr/>
            </p:nvSpPr>
            <p:spPr bwMode="auto">
              <a:xfrm>
                <a:off x="2948" y="2010"/>
                <a:ext cx="2698" cy="632"/>
              </a:xfrm>
              <a:custGeom>
                <a:avLst/>
                <a:gdLst>
                  <a:gd name="T0" fmla="*/ 4365 w 11896"/>
                  <a:gd name="T1" fmla="*/ 0 h 2786"/>
                  <a:gd name="T2" fmla="*/ 11895 w 11896"/>
                  <a:gd name="T3" fmla="*/ 0 h 2786"/>
                  <a:gd name="T4" fmla="*/ 7528 w 11896"/>
                  <a:gd name="T5" fmla="*/ 2785 h 2786"/>
                  <a:gd name="T6" fmla="*/ 0 w 11896"/>
                  <a:gd name="T7" fmla="*/ 2785 h 2786"/>
                  <a:gd name="T8" fmla="*/ 4365 w 11896"/>
                  <a:gd name="T9" fmla="*/ 0 h 27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96"/>
                  <a:gd name="T16" fmla="*/ 0 h 2786"/>
                  <a:gd name="T17" fmla="*/ 11896 w 11896"/>
                  <a:gd name="T18" fmla="*/ 2786 h 27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96" h="2786">
                    <a:moveTo>
                      <a:pt x="4365" y="0"/>
                    </a:moveTo>
                    <a:lnTo>
                      <a:pt x="11895" y="0"/>
                    </a:lnTo>
                    <a:lnTo>
                      <a:pt x="7528" y="2785"/>
                    </a:lnTo>
                    <a:lnTo>
                      <a:pt x="0" y="2785"/>
                    </a:lnTo>
                    <a:lnTo>
                      <a:pt x="4365" y="0"/>
                    </a:ln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4027" y="1196"/>
              <a:ext cx="20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6000"/>
                </a:lnSpc>
                <a:buClr>
                  <a:srgbClr val="000000"/>
                </a:buClr>
                <a:buSzPct val="75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1" name="Text Box 47"/>
            <p:cNvSpPr txBox="1">
              <a:spLocks noChangeArrowheads="1"/>
            </p:cNvSpPr>
            <p:nvPr/>
          </p:nvSpPr>
          <p:spPr bwMode="auto">
            <a:xfrm>
              <a:off x="4637" y="1356"/>
              <a:ext cx="20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6000"/>
                </a:lnSpc>
                <a:buClr>
                  <a:srgbClr val="000000"/>
                </a:buClr>
                <a:buSzPct val="75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2" name="Text Box 48"/>
            <p:cNvSpPr txBox="1">
              <a:spLocks noChangeArrowheads="1"/>
            </p:cNvSpPr>
            <p:nvPr/>
          </p:nvSpPr>
          <p:spPr bwMode="auto">
            <a:xfrm>
              <a:off x="4263" y="1036"/>
              <a:ext cx="20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6000"/>
                </a:lnSpc>
                <a:buClr>
                  <a:srgbClr val="000000"/>
                </a:buClr>
                <a:buSzPct val="75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3" name="Text Box 49"/>
            <p:cNvSpPr txBox="1">
              <a:spLocks noChangeArrowheads="1"/>
            </p:cNvSpPr>
            <p:nvPr/>
          </p:nvSpPr>
          <p:spPr bwMode="auto">
            <a:xfrm>
              <a:off x="4676" y="1039"/>
              <a:ext cx="20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6000"/>
                </a:lnSpc>
                <a:buClr>
                  <a:srgbClr val="000000"/>
                </a:buClr>
                <a:buSzPct val="75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3848" y="1039"/>
              <a:ext cx="20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6000"/>
                </a:lnSpc>
                <a:buClr>
                  <a:srgbClr val="000000"/>
                </a:buClr>
                <a:buSzPct val="75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5" name="Text Box 51"/>
            <p:cNvSpPr txBox="1">
              <a:spLocks noChangeArrowheads="1"/>
            </p:cNvSpPr>
            <p:nvPr/>
          </p:nvSpPr>
          <p:spPr bwMode="auto">
            <a:xfrm>
              <a:off x="4875" y="1200"/>
              <a:ext cx="20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6000"/>
                </a:lnSpc>
                <a:buClr>
                  <a:srgbClr val="000000"/>
                </a:buClr>
                <a:buSzPct val="75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4213" y="1356"/>
              <a:ext cx="20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6000"/>
                </a:lnSpc>
                <a:buClr>
                  <a:srgbClr val="000000"/>
                </a:buClr>
                <a:buSzPct val="75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7" name="Line 53"/>
            <p:cNvSpPr>
              <a:spLocks noChangeShapeType="1"/>
            </p:cNvSpPr>
            <p:nvPr/>
          </p:nvSpPr>
          <p:spPr bwMode="auto">
            <a:xfrm>
              <a:off x="2941" y="1795"/>
              <a:ext cx="771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 Box 54"/>
            <p:cNvSpPr txBox="1">
              <a:spLocks noChangeArrowheads="1"/>
            </p:cNvSpPr>
            <p:nvPr/>
          </p:nvSpPr>
          <p:spPr bwMode="auto">
            <a:xfrm rot="-2100000">
              <a:off x="2445" y="1278"/>
              <a:ext cx="83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6000"/>
                </a:lnSpc>
                <a:buClr>
                  <a:srgbClr val="000000"/>
                </a:buClr>
                <a:buSzPct val="75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</a:rPr>
                <a:t>Frequency</a:t>
              </a:r>
            </a:p>
          </p:txBody>
        </p:sp>
        <p:sp>
          <p:nvSpPr>
            <p:cNvPr id="19" name="Line 55"/>
            <p:cNvSpPr>
              <a:spLocks noChangeShapeType="1"/>
            </p:cNvSpPr>
            <p:nvPr/>
          </p:nvSpPr>
          <p:spPr bwMode="auto">
            <a:xfrm flipV="1">
              <a:off x="2715" y="1245"/>
              <a:ext cx="626" cy="42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4389" y="1529"/>
              <a:ext cx="204" cy="2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21" name="Text Box 57"/>
            <p:cNvSpPr txBox="1">
              <a:spLocks noChangeArrowheads="1"/>
            </p:cNvSpPr>
            <p:nvPr/>
          </p:nvSpPr>
          <p:spPr bwMode="auto">
            <a:xfrm>
              <a:off x="3548" y="1529"/>
              <a:ext cx="204" cy="2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39" name="Group 7"/>
          <p:cNvGrpSpPr>
            <a:grpSpLocks/>
          </p:cNvGrpSpPr>
          <p:nvPr/>
        </p:nvGrpSpPr>
        <p:grpSpPr bwMode="auto">
          <a:xfrm>
            <a:off x="2312756" y="3321420"/>
            <a:ext cx="838200" cy="304800"/>
            <a:chOff x="2871" y="2781"/>
            <a:chExt cx="343" cy="196"/>
          </a:xfrm>
        </p:grpSpPr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2871" y="2781"/>
              <a:ext cx="218" cy="7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3006" y="2860"/>
              <a:ext cx="84" cy="4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3007" y="2909"/>
              <a:ext cx="207" cy="6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3" name="Group 11"/>
          <p:cNvGrpSpPr>
            <a:grpSpLocks/>
          </p:cNvGrpSpPr>
          <p:nvPr/>
        </p:nvGrpSpPr>
        <p:grpSpPr bwMode="auto">
          <a:xfrm rot="-1128713">
            <a:off x="2236556" y="3550020"/>
            <a:ext cx="838200" cy="304800"/>
            <a:chOff x="2871" y="2781"/>
            <a:chExt cx="343" cy="196"/>
          </a:xfrm>
        </p:grpSpPr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2871" y="2781"/>
              <a:ext cx="218" cy="7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 flipH="1">
              <a:off x="3006" y="2860"/>
              <a:ext cx="84" cy="4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>
              <a:off x="3007" y="2909"/>
              <a:ext cx="207" cy="6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1828800" y="3852446"/>
            <a:ext cx="109395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Diversity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777439" y="3852446"/>
            <a:ext cx="15712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Beamforming</a:t>
            </a:r>
          </a:p>
        </p:txBody>
      </p:sp>
      <p:sp>
        <p:nvSpPr>
          <p:cNvPr id="49" name="Arc 18"/>
          <p:cNvSpPr>
            <a:spLocks/>
          </p:cNvSpPr>
          <p:nvPr/>
        </p:nvSpPr>
        <p:spPr bwMode="auto">
          <a:xfrm>
            <a:off x="6172200" y="3237780"/>
            <a:ext cx="1143000" cy="455613"/>
          </a:xfrm>
          <a:custGeom>
            <a:avLst/>
            <a:gdLst>
              <a:gd name="T0" fmla="*/ 0 w 20160"/>
              <a:gd name="T1" fmla="*/ 0 h 21600"/>
              <a:gd name="T2" fmla="*/ 720 w 20160"/>
              <a:gd name="T3" fmla="*/ 184 h 21600"/>
              <a:gd name="T4" fmla="*/ 0 w 20160"/>
              <a:gd name="T5" fmla="*/ 287 h 21600"/>
              <a:gd name="T6" fmla="*/ 0 60000 65536"/>
              <a:gd name="T7" fmla="*/ 0 60000 65536"/>
              <a:gd name="T8" fmla="*/ 0 60000 65536"/>
              <a:gd name="T9" fmla="*/ 0 w 20160"/>
              <a:gd name="T10" fmla="*/ 0 h 21600"/>
              <a:gd name="T11" fmla="*/ 20160 w 2016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0" h="21600" fill="none" extrusionOk="0">
                <a:moveTo>
                  <a:pt x="-1" y="0"/>
                </a:moveTo>
                <a:cubicBezTo>
                  <a:pt x="8937" y="0"/>
                  <a:pt x="16951" y="5503"/>
                  <a:pt x="20159" y="13845"/>
                </a:cubicBezTo>
              </a:path>
              <a:path w="20160" h="21600" stroke="0" extrusionOk="0">
                <a:moveTo>
                  <a:pt x="-1" y="0"/>
                </a:moveTo>
                <a:cubicBezTo>
                  <a:pt x="8937" y="0"/>
                  <a:pt x="16951" y="5503"/>
                  <a:pt x="20159" y="13845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Arc 19"/>
          <p:cNvSpPr>
            <a:spLocks/>
          </p:cNvSpPr>
          <p:nvPr/>
        </p:nvSpPr>
        <p:spPr bwMode="auto">
          <a:xfrm rot="10551318">
            <a:off x="6197600" y="3210793"/>
            <a:ext cx="1143000" cy="455612"/>
          </a:xfrm>
          <a:custGeom>
            <a:avLst/>
            <a:gdLst>
              <a:gd name="T0" fmla="*/ 0 w 20160"/>
              <a:gd name="T1" fmla="*/ 0 h 21600"/>
              <a:gd name="T2" fmla="*/ 720 w 20160"/>
              <a:gd name="T3" fmla="*/ 184 h 21600"/>
              <a:gd name="T4" fmla="*/ 0 w 20160"/>
              <a:gd name="T5" fmla="*/ 287 h 21600"/>
              <a:gd name="T6" fmla="*/ 0 60000 65536"/>
              <a:gd name="T7" fmla="*/ 0 60000 65536"/>
              <a:gd name="T8" fmla="*/ 0 60000 65536"/>
              <a:gd name="T9" fmla="*/ 0 w 20160"/>
              <a:gd name="T10" fmla="*/ 0 h 21600"/>
              <a:gd name="T11" fmla="*/ 20160 w 2016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0" h="21600" fill="none" extrusionOk="0">
                <a:moveTo>
                  <a:pt x="-1" y="0"/>
                </a:moveTo>
                <a:cubicBezTo>
                  <a:pt x="8937" y="0"/>
                  <a:pt x="16951" y="5503"/>
                  <a:pt x="20159" y="13845"/>
                </a:cubicBezTo>
              </a:path>
              <a:path w="20160" h="21600" stroke="0" extrusionOk="0">
                <a:moveTo>
                  <a:pt x="-1" y="0"/>
                </a:moveTo>
                <a:cubicBezTo>
                  <a:pt x="8937" y="0"/>
                  <a:pt x="16951" y="5503"/>
                  <a:pt x="20159" y="13845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rot="10800000" wrap="none" anchor="ctr"/>
          <a:lstStyle/>
          <a:p>
            <a:endParaRPr lang="en-US" dirty="0"/>
          </a:p>
        </p:txBody>
      </p:sp>
      <p:pic>
        <p:nvPicPr>
          <p:cNvPr id="51" name="Picture 20" descr="mimo_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0"/>
            <a:ext cx="684888" cy="7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990600" y="3513892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BS</a:t>
            </a:r>
          </a:p>
        </p:txBody>
      </p:sp>
      <p:pic>
        <p:nvPicPr>
          <p:cNvPr id="53" name="Picture 22" descr="mimo_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0"/>
            <a:ext cx="684887" cy="7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23"/>
          <p:cNvSpPr txBox="1">
            <a:spLocks noChangeArrowheads="1"/>
          </p:cNvSpPr>
          <p:nvPr/>
        </p:nvSpPr>
        <p:spPr bwMode="auto">
          <a:xfrm>
            <a:off x="5019606" y="3471446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BS</a:t>
            </a:r>
          </a:p>
        </p:txBody>
      </p:sp>
      <p:pic>
        <p:nvPicPr>
          <p:cNvPr id="55" name="Picture 62" descr="thilakarathna_Mobile_Ph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0836">
            <a:off x="3301217" y="3338401"/>
            <a:ext cx="225279" cy="523304"/>
          </a:xfrm>
          <a:prstGeom prst="rect">
            <a:avLst/>
          </a:prstGeom>
          <a:noFill/>
        </p:spPr>
      </p:pic>
      <p:pic>
        <p:nvPicPr>
          <p:cNvPr id="56" name="Picture 63" descr="thilakarathna_Mobile_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0836">
            <a:off x="7467758" y="3328700"/>
            <a:ext cx="217428" cy="505066"/>
          </a:xfrm>
          <a:prstGeom prst="rect">
            <a:avLst/>
          </a:prstGeom>
          <a:noFill/>
        </p:spPr>
      </p:pic>
      <p:sp>
        <p:nvSpPr>
          <p:cNvPr id="57" name="Line 28"/>
          <p:cNvSpPr>
            <a:spLocks noChangeShapeType="1"/>
          </p:cNvSpPr>
          <p:nvPr/>
        </p:nvSpPr>
        <p:spPr bwMode="auto">
          <a:xfrm>
            <a:off x="2133600" y="5497512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58" name="AutoShape 31"/>
          <p:cNvSpPr>
            <a:spLocks/>
          </p:cNvSpPr>
          <p:nvPr/>
        </p:nvSpPr>
        <p:spPr bwMode="auto">
          <a:xfrm rot="-5400000">
            <a:off x="4533900" y="4184650"/>
            <a:ext cx="228600" cy="3048000"/>
          </a:xfrm>
          <a:prstGeom prst="leftBrace">
            <a:avLst>
              <a:gd name="adj1" fmla="val 13611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3006188" y="5761037"/>
            <a:ext cx="330571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Aggregated carriers = 40 MHz</a:t>
            </a:r>
          </a:p>
        </p:txBody>
      </p:sp>
      <p:sp>
        <p:nvSpPr>
          <p:cNvPr id="60" name="Chord 59"/>
          <p:cNvSpPr/>
          <p:nvPr/>
        </p:nvSpPr>
        <p:spPr bwMode="auto">
          <a:xfrm>
            <a:off x="3124200" y="4800600"/>
            <a:ext cx="1371600" cy="1250950"/>
          </a:xfrm>
          <a:prstGeom prst="chord">
            <a:avLst>
              <a:gd name="adj1" fmla="val 10565207"/>
              <a:gd name="adj2" fmla="val 226834"/>
            </a:avLst>
          </a:prstGeom>
          <a:gradFill flip="none" rotWithShape="1">
            <a:gsLst>
              <a:gs pos="54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  <a:alpha val="5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+mj-lt"/>
                <a:cs typeface="Arial" charset="0"/>
              </a:rPr>
              <a:t>20 MHz</a:t>
            </a:r>
          </a:p>
        </p:txBody>
      </p:sp>
      <p:sp>
        <p:nvSpPr>
          <p:cNvPr id="61" name="Chord 60"/>
          <p:cNvSpPr/>
          <p:nvPr/>
        </p:nvSpPr>
        <p:spPr bwMode="auto">
          <a:xfrm>
            <a:off x="4800600" y="4800600"/>
            <a:ext cx="1371600" cy="1250950"/>
          </a:xfrm>
          <a:prstGeom prst="chord">
            <a:avLst>
              <a:gd name="adj1" fmla="val 10565207"/>
              <a:gd name="adj2" fmla="val 226834"/>
            </a:avLst>
          </a:prstGeom>
          <a:gradFill flip="none" rotWithShape="1">
            <a:gsLst>
              <a:gs pos="54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  <a:alpha val="5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+mj-lt"/>
                <a:cs typeface="Arial" charset="0"/>
              </a:rPr>
              <a:t>20 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Technology Components for 4G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Self organization and Self optimization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Relaying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Enhanced Quality of Service support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3252317" y="2952966"/>
            <a:ext cx="1524000" cy="457200"/>
            <a:chOff x="2871" y="2781"/>
            <a:chExt cx="343" cy="196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871" y="2781"/>
              <a:ext cx="218" cy="7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3006" y="2860"/>
              <a:ext cx="84" cy="4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007" y="2909"/>
              <a:ext cx="207" cy="6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57400"/>
            <a:ext cx="460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2439517" y="2348128"/>
            <a:ext cx="800100" cy="909638"/>
            <a:chOff x="816" y="816"/>
            <a:chExt cx="753" cy="858"/>
          </a:xfrm>
        </p:grpSpPr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816"/>
              <a:ext cx="754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816" y="816"/>
              <a:ext cx="754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90272" y="3270466"/>
            <a:ext cx="129554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access link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747480" y="2209800"/>
            <a:ext cx="11304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relay link</a:t>
            </a:r>
          </a:p>
        </p:txBody>
      </p:sp>
      <p:grpSp>
        <p:nvGrpSpPr>
          <p:cNvPr id="20" name="Group 22"/>
          <p:cNvGrpSpPr>
            <a:grpSpLocks/>
          </p:cNvGrpSpPr>
          <p:nvPr/>
        </p:nvGrpSpPr>
        <p:grpSpPr bwMode="auto">
          <a:xfrm rot="-155518">
            <a:off x="5723031" y="2365591"/>
            <a:ext cx="1143000" cy="381000"/>
            <a:chOff x="2871" y="2781"/>
            <a:chExt cx="343" cy="196"/>
          </a:xfrm>
        </p:grpSpPr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2871" y="2781"/>
              <a:ext cx="218" cy="7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H="1">
              <a:off x="3006" y="2860"/>
              <a:ext cx="84" cy="4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3007" y="2909"/>
              <a:ext cx="207" cy="6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6272161" y="2152866"/>
            <a:ext cx="129554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access link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2139410" y="2949791"/>
            <a:ext cx="4667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BS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5334000" y="2667000"/>
            <a:ext cx="468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RS</a:t>
            </a:r>
          </a:p>
        </p:txBody>
      </p:sp>
      <p:pic>
        <p:nvPicPr>
          <p:cNvPr id="27" name="Picture 36" descr="thilakarathna_Mobile_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0836">
            <a:off x="4896967" y="3081553"/>
            <a:ext cx="238125" cy="555625"/>
          </a:xfrm>
          <a:prstGeom prst="rect">
            <a:avLst/>
          </a:prstGeom>
          <a:noFill/>
        </p:spPr>
      </p:pic>
      <p:pic>
        <p:nvPicPr>
          <p:cNvPr id="28" name="Picture 37" descr="thilakarathna_Mobile_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0836">
            <a:off x="6958106" y="2548153"/>
            <a:ext cx="238125" cy="555625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228600" y="3810000"/>
            <a:ext cx="6705600" cy="838200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7"/>
          <p:cNvGrpSpPr>
            <a:grpSpLocks/>
          </p:cNvGrpSpPr>
          <p:nvPr/>
        </p:nvGrpSpPr>
        <p:grpSpPr bwMode="auto">
          <a:xfrm rot="20754662">
            <a:off x="3372249" y="2433399"/>
            <a:ext cx="1789901" cy="380987"/>
            <a:chOff x="2871" y="2781"/>
            <a:chExt cx="343" cy="196"/>
          </a:xfrm>
        </p:grpSpPr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2871" y="2781"/>
              <a:ext cx="218" cy="7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 flipH="1">
              <a:off x="3006" y="2860"/>
              <a:ext cx="84" cy="4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3007" y="2909"/>
              <a:ext cx="207" cy="6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" name="Group 13"/>
          <p:cNvGrpSpPr>
            <a:grpSpLocks/>
          </p:cNvGrpSpPr>
          <p:nvPr/>
        </p:nvGrpSpPr>
        <p:grpSpPr bwMode="auto">
          <a:xfrm>
            <a:off x="1981200" y="4953000"/>
            <a:ext cx="800100" cy="909638"/>
            <a:chOff x="816" y="816"/>
            <a:chExt cx="753" cy="858"/>
          </a:xfrm>
        </p:grpSpPr>
        <p:pic>
          <p:nvPicPr>
            <p:cNvPr id="35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816"/>
              <a:ext cx="754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816" y="816"/>
              <a:ext cx="754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37" name="Picture 36" descr="thilakarathna_Mobile_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0836">
            <a:off x="4722115" y="4744820"/>
            <a:ext cx="238125" cy="555625"/>
          </a:xfrm>
          <a:prstGeom prst="rect">
            <a:avLst/>
          </a:prstGeom>
          <a:noFill/>
        </p:spPr>
      </p:pic>
      <p:pic>
        <p:nvPicPr>
          <p:cNvPr id="38" name="Picture 37" descr="thilakarathna_Mobile_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0836">
            <a:off x="4722115" y="5583022"/>
            <a:ext cx="238125" cy="555625"/>
          </a:xfrm>
          <a:prstGeom prst="rect">
            <a:avLst/>
          </a:prstGeom>
          <a:noFill/>
        </p:spPr>
      </p:pic>
      <p:pic>
        <p:nvPicPr>
          <p:cNvPr id="10241" name="Picture 1" descr="D:\Punit\karnadi\Presentation\money_clipart_banknote_coin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0086" y="5638800"/>
            <a:ext cx="838200" cy="461010"/>
          </a:xfrm>
          <a:prstGeom prst="rect">
            <a:avLst/>
          </a:prstGeom>
          <a:noFill/>
        </p:spPr>
      </p:pic>
      <p:pic>
        <p:nvPicPr>
          <p:cNvPr id="39" name="Picture 2" descr="D:\Punit\karnadi\Presentation\money_clipart_banknot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40186" y="4800600"/>
            <a:ext cx="713014" cy="499110"/>
          </a:xfrm>
          <a:prstGeom prst="rect">
            <a:avLst/>
          </a:prstGeom>
          <a:noFill/>
        </p:spPr>
      </p:pic>
      <p:pic>
        <p:nvPicPr>
          <p:cNvPr id="10242" name="Picture 2" descr="D:\Punit\karnadi\Presentation\money_clipart_banknot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6286" y="4876800"/>
            <a:ext cx="713014" cy="499110"/>
          </a:xfrm>
          <a:prstGeom prst="rect">
            <a:avLst/>
          </a:prstGeom>
          <a:noFill/>
        </p:spPr>
      </p:pic>
      <p:grpSp>
        <p:nvGrpSpPr>
          <p:cNvPr id="40" name="Group 7"/>
          <p:cNvGrpSpPr>
            <a:grpSpLocks/>
          </p:cNvGrpSpPr>
          <p:nvPr/>
        </p:nvGrpSpPr>
        <p:grpSpPr bwMode="auto">
          <a:xfrm rot="9400845">
            <a:off x="2988471" y="4933556"/>
            <a:ext cx="1524000" cy="398715"/>
            <a:chOff x="2871" y="2781"/>
            <a:chExt cx="343" cy="196"/>
          </a:xfrm>
        </p:grpSpPr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2871" y="2781"/>
              <a:ext cx="218" cy="7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 flipH="1">
              <a:off x="3006" y="2860"/>
              <a:ext cx="84" cy="4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3007" y="2909"/>
              <a:ext cx="207" cy="6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4" name="Group 7"/>
          <p:cNvGrpSpPr>
            <a:grpSpLocks/>
          </p:cNvGrpSpPr>
          <p:nvPr/>
        </p:nvGrpSpPr>
        <p:grpSpPr bwMode="auto">
          <a:xfrm rot="10800000">
            <a:off x="2895600" y="5410200"/>
            <a:ext cx="1524000" cy="398715"/>
            <a:chOff x="2871" y="2781"/>
            <a:chExt cx="343" cy="196"/>
          </a:xfrm>
        </p:grpSpPr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2871" y="2781"/>
              <a:ext cx="218" cy="7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 flipH="1">
              <a:off x="3006" y="2860"/>
              <a:ext cx="84" cy="49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3007" y="2909"/>
              <a:ext cx="207" cy="6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Global Wireless Scenario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Indian Scenario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Key Research Issues and Technology Components of 4G</a:t>
            </a:r>
          </a:p>
          <a:p>
            <a:r>
              <a:rPr lang="en-US" sz="2800" dirty="0" smtClean="0"/>
              <a:t>Our Contributions to 4G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Bandwidth Request Procedure in IEEE 802.16m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Energy Efficient Scheduling over Wireless Channels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Going Forward: Towards Bridging the Digital Divide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743200"/>
            <a:ext cx="8534400" cy="9144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Wireless Uplink Scheduling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5648325"/>
            <a:ext cx="1676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endParaRPr lang="en-US" sz="1400" b="1" dirty="0">
              <a:solidFill>
                <a:srgbClr val="800080"/>
              </a:solidFill>
              <a:latin typeface="Arial" charset="0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914400"/>
            <a:ext cx="6426200" cy="526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38" y="1035050"/>
            <a:ext cx="4387850" cy="417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597025"/>
            <a:ext cx="4287838" cy="430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172200" y="1609725"/>
            <a:ext cx="2366963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800" dirty="0">
                <a:solidFill>
                  <a:srgbClr val="000000"/>
                </a:solidFill>
                <a:latin typeface="Verdana" pitchFamily="34" charset="0"/>
              </a:rPr>
              <a:t>BS computes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800" dirty="0">
                <a:solidFill>
                  <a:srgbClr val="000000"/>
                </a:solidFill>
                <a:latin typeface="Verdana" pitchFamily="34" charset="0"/>
              </a:rPr>
              <a:t>non-conflicting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3"/>
          <p:cNvGrpSpPr/>
          <p:nvPr/>
        </p:nvGrpSpPr>
        <p:grpSpPr>
          <a:xfrm>
            <a:off x="4038600" y="5321300"/>
            <a:ext cx="3352800" cy="317500"/>
            <a:chOff x="4038600" y="5181600"/>
            <a:chExt cx="3352800" cy="317500"/>
          </a:xfrm>
        </p:grpSpPr>
        <p:sp>
          <p:nvSpPr>
            <p:cNvPr id="210" name="Rectangle 209"/>
            <p:cNvSpPr/>
            <p:nvPr/>
          </p:nvSpPr>
          <p:spPr>
            <a:xfrm>
              <a:off x="4038600" y="5181600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334000" y="5194300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6781800" y="5194300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1289" y="4523228"/>
            <a:ext cx="4143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538329"/>
            <a:ext cx="4143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538329"/>
            <a:ext cx="4143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Request (BR)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" y="1676400"/>
            <a:ext cx="8534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5800" y="12954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2954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00" y="12954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80634" y="12954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743200" y="12954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819400" y="12954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352800" y="12954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6889" y="4038600"/>
            <a:ext cx="480911" cy="4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351671" flipH="1">
            <a:off x="1942211" y="3528712"/>
            <a:ext cx="115827" cy="96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1" y="3748528"/>
            <a:ext cx="468999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4662928"/>
            <a:ext cx="480911" cy="4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662928"/>
            <a:ext cx="480911" cy="4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3689" y="4650228"/>
            <a:ext cx="503911" cy="48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315795">
            <a:off x="3244982" y="3556714"/>
            <a:ext cx="179946" cy="14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545182">
            <a:off x="3955903" y="2940388"/>
            <a:ext cx="140593" cy="274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20245">
            <a:off x="4740513" y="2062872"/>
            <a:ext cx="161433" cy="42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TextBox 51"/>
          <p:cNvSpPr txBox="1"/>
          <p:nvPr/>
        </p:nvSpPr>
        <p:spPr>
          <a:xfrm>
            <a:off x="292610" y="4495800"/>
            <a:ext cx="153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</a:rPr>
              <a:t>IEEE 802.16m</a:t>
            </a:r>
          </a:p>
          <a:p>
            <a:pPr algn="ctr"/>
            <a:r>
              <a:rPr lang="en-US" sz="1200" dirty="0" smtClean="0">
                <a:latin typeface="Verdana" pitchFamily="34" charset="0"/>
              </a:rPr>
              <a:t>Advanced Mobile </a:t>
            </a:r>
          </a:p>
          <a:p>
            <a:pPr algn="ctr"/>
            <a:r>
              <a:rPr lang="en-US" sz="1200" dirty="0" smtClean="0">
                <a:latin typeface="Verdana" pitchFamily="34" charset="0"/>
              </a:rPr>
              <a:t>Station (AMS)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40041" y="4648200"/>
            <a:ext cx="1412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</a:rPr>
              <a:t>IEEE 802.16m</a:t>
            </a:r>
          </a:p>
          <a:p>
            <a:pPr algn="ctr"/>
            <a:r>
              <a:rPr lang="en-US" sz="1200" dirty="0" smtClean="0">
                <a:latin typeface="Verdana" pitchFamily="34" charset="0"/>
              </a:rPr>
              <a:t>Advanced Base </a:t>
            </a:r>
          </a:p>
          <a:p>
            <a:pPr algn="ctr"/>
            <a:r>
              <a:rPr lang="en-US" sz="1200" dirty="0" smtClean="0">
                <a:latin typeface="Verdana" pitchFamily="34" charset="0"/>
              </a:rPr>
              <a:t>Station (ABS)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38600" y="5084429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</a:rPr>
              <a:t>Gold AMS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10200" y="5084429"/>
            <a:ext cx="1016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</a:rPr>
              <a:t>Silver AMS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11289" y="5056628"/>
            <a:ext cx="1113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</a:rPr>
              <a:t>Bronze AMS</a:t>
            </a:r>
            <a:endParaRPr lang="en-US" sz="1200" dirty="0">
              <a:latin typeface="Verdana" pitchFamily="34" charset="0"/>
            </a:endParaRPr>
          </a:p>
        </p:txBody>
      </p:sp>
      <p:grpSp>
        <p:nvGrpSpPr>
          <p:cNvPr id="5" name="Group 170"/>
          <p:cNvGrpSpPr/>
          <p:nvPr/>
        </p:nvGrpSpPr>
        <p:grpSpPr>
          <a:xfrm>
            <a:off x="457200" y="761999"/>
            <a:ext cx="1715533" cy="533401"/>
            <a:chOff x="457200" y="761947"/>
            <a:chExt cx="1715533" cy="523810"/>
          </a:xfrm>
        </p:grpSpPr>
        <p:sp>
          <p:nvSpPr>
            <p:cNvPr id="12" name="TextBox 11"/>
            <p:cNvSpPr txBox="1"/>
            <p:nvPr/>
          </p:nvSpPr>
          <p:spPr>
            <a:xfrm>
              <a:off x="457200" y="761947"/>
              <a:ext cx="1715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Verdana" pitchFamily="34" charset="0"/>
                </a:rPr>
                <a:t>BR Opportunities</a:t>
              </a:r>
              <a:endParaRPr lang="en-US" sz="1400" dirty="0">
                <a:latin typeface="Verdana" pitchFamily="34" charset="0"/>
              </a:endParaRPr>
            </a:p>
          </p:txBody>
        </p:sp>
        <p:cxnSp>
          <p:nvCxnSpPr>
            <p:cNvPr id="14" name="Straight Arrow Connector 13"/>
            <p:cNvCxnSpPr>
              <a:endCxn id="8" idx="0"/>
            </p:cNvCxnSpPr>
            <p:nvPr/>
          </p:nvCxnSpPr>
          <p:spPr>
            <a:xfrm rot="10800000" flipV="1">
              <a:off x="838200" y="1061266"/>
              <a:ext cx="304800" cy="2244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9" idx="0"/>
            </p:cNvCxnSpPr>
            <p:nvPr/>
          </p:nvCxnSpPr>
          <p:spPr>
            <a:xfrm rot="5400000">
              <a:off x="1145055" y="1135412"/>
              <a:ext cx="22449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1" idx="0"/>
            </p:cNvCxnSpPr>
            <p:nvPr/>
          </p:nvCxnSpPr>
          <p:spPr>
            <a:xfrm>
              <a:off x="1371602" y="1061268"/>
              <a:ext cx="285232" cy="2244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94"/>
          <p:cNvGrpSpPr/>
          <p:nvPr/>
        </p:nvGrpSpPr>
        <p:grpSpPr>
          <a:xfrm>
            <a:off x="7804437" y="5169499"/>
            <a:ext cx="1328678" cy="532801"/>
            <a:chOff x="7804437" y="4953000"/>
            <a:chExt cx="1328678" cy="523220"/>
          </a:xfrm>
        </p:grpSpPr>
        <p:cxnSp>
          <p:nvCxnSpPr>
            <p:cNvPr id="82" name="Straight Arrow Connector 81"/>
            <p:cNvCxnSpPr/>
            <p:nvPr/>
          </p:nvCxnSpPr>
          <p:spPr>
            <a:xfrm rot="10800000">
              <a:off x="7804437" y="5257800"/>
              <a:ext cx="304800" cy="158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7965744" y="4953000"/>
              <a:ext cx="11673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Verdana" pitchFamily="34" charset="0"/>
                </a:rPr>
                <a:t>Contention</a:t>
              </a:r>
            </a:p>
            <a:p>
              <a:pPr algn="ctr"/>
              <a:r>
                <a:rPr lang="en-US" sz="1400" dirty="0" smtClean="0">
                  <a:latin typeface="Verdana" pitchFamily="34" charset="0"/>
                </a:rPr>
                <a:t>Window</a:t>
              </a:r>
              <a:endParaRPr lang="en-US" sz="1400" dirty="0">
                <a:latin typeface="Verdana" pitchFamily="34" charset="0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6705600" y="1295400"/>
            <a:ext cx="1752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7543800" y="12954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8229600" y="12954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3" name="Straight Arrow Connector 92"/>
          <p:cNvCxnSpPr>
            <a:stCxn id="47114" idx="0"/>
          </p:cNvCxnSpPr>
          <p:nvPr/>
        </p:nvCxnSpPr>
        <p:spPr>
          <a:xfrm rot="16200000" flipV="1">
            <a:off x="4028915" y="1533685"/>
            <a:ext cx="2770628" cy="32084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42" idx="0"/>
          </p:cNvCxnSpPr>
          <p:nvPr/>
        </p:nvCxnSpPr>
        <p:spPr>
          <a:xfrm rot="5400000" flipH="1" flipV="1">
            <a:off x="3389464" y="2794592"/>
            <a:ext cx="2910328" cy="8263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4724400" y="12954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4800600" y="12954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5181600" y="12954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5619234" y="12954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2022144" y="5263240"/>
            <a:ext cx="1891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Contention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Window Doubled</a:t>
            </a:r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3747448" y="1296834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57200" y="1905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65100" algn="l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</a:rPr>
              <a:t>AMS waits for a random number of BR Opportunities </a:t>
            </a:r>
          </a:p>
          <a:p>
            <a:pPr indent="177800" algn="l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</a:rPr>
              <a:t>Number of BR opportunities to wait chosen from </a:t>
            </a:r>
          </a:p>
          <a:p>
            <a:pPr indent="177800" algn="l"/>
            <a:r>
              <a:rPr lang="en-US" sz="2400" dirty="0" smtClean="0">
                <a:latin typeface="Verdana" pitchFamily="34" charset="0"/>
              </a:rPr>
              <a:t>Contention Window</a:t>
            </a:r>
          </a:p>
          <a:p>
            <a:pPr indent="177800" algn="l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</a:rPr>
              <a:t>Common channel for all AMS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343900" y="166370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Time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3048000" y="1293813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242"/>
          <p:cNvGrpSpPr/>
          <p:nvPr/>
        </p:nvGrpSpPr>
        <p:grpSpPr>
          <a:xfrm>
            <a:off x="2514600" y="762000"/>
            <a:ext cx="3102770" cy="3776329"/>
            <a:chOff x="2514600" y="762000"/>
            <a:chExt cx="3102770" cy="3776329"/>
          </a:xfrm>
        </p:grpSpPr>
        <p:cxnSp>
          <p:nvCxnSpPr>
            <p:cNvPr id="63" name="Straight Arrow Connector 62"/>
            <p:cNvCxnSpPr>
              <a:stCxn id="47112" idx="0"/>
            </p:cNvCxnSpPr>
            <p:nvPr/>
          </p:nvCxnSpPr>
          <p:spPr>
            <a:xfrm rot="16200000" flipV="1">
              <a:off x="2254021" y="2546580"/>
              <a:ext cx="2785729" cy="11977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7113" idx="0"/>
            </p:cNvCxnSpPr>
            <p:nvPr/>
          </p:nvCxnSpPr>
          <p:spPr>
            <a:xfrm rot="16200000" flipV="1">
              <a:off x="2977921" y="1898880"/>
              <a:ext cx="2785729" cy="24931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4"/>
            <p:cNvGrpSpPr/>
            <p:nvPr/>
          </p:nvGrpSpPr>
          <p:grpSpPr>
            <a:xfrm>
              <a:off x="2514600" y="762000"/>
              <a:ext cx="1212191" cy="914400"/>
              <a:chOff x="2514600" y="762000"/>
              <a:chExt cx="1212191" cy="9144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048000" y="1295400"/>
                <a:ext cx="152400" cy="381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514600" y="762000"/>
                <a:ext cx="12121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Verdana" pitchFamily="34" charset="0"/>
                  </a:rPr>
                  <a:t>BR collision</a:t>
                </a:r>
                <a:endParaRPr lang="en-US" sz="1400" dirty="0">
                  <a:latin typeface="Verdana" pitchFamily="34" charset="0"/>
                </a:endParaRPr>
              </a:p>
            </p:txBody>
          </p:sp>
          <p:cxnSp>
            <p:nvCxnSpPr>
              <p:cNvPr id="139" name="Straight Arrow Connector 138"/>
              <p:cNvCxnSpPr>
                <a:endCxn id="31" idx="0"/>
              </p:cNvCxnSpPr>
              <p:nvPr/>
            </p:nvCxnSpPr>
            <p:spPr>
              <a:xfrm rot="5400000">
                <a:off x="2971800" y="1143000"/>
                <a:ext cx="304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245"/>
          <p:cNvGrpSpPr/>
          <p:nvPr/>
        </p:nvGrpSpPr>
        <p:grpSpPr>
          <a:xfrm>
            <a:off x="4038600" y="762000"/>
            <a:ext cx="2979858" cy="3761228"/>
            <a:chOff x="4038600" y="762000"/>
            <a:chExt cx="2979858" cy="3761228"/>
          </a:xfrm>
        </p:grpSpPr>
        <p:cxnSp>
          <p:nvCxnSpPr>
            <p:cNvPr id="109" name="Straight Arrow Connector 108"/>
            <p:cNvCxnSpPr>
              <a:endCxn id="47114" idx="0"/>
            </p:cNvCxnSpPr>
            <p:nvPr/>
          </p:nvCxnSpPr>
          <p:spPr>
            <a:xfrm rot="16200000" flipH="1">
              <a:off x="4333715" y="1838485"/>
              <a:ext cx="2770628" cy="259885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45"/>
            <p:cNvGrpSpPr/>
            <p:nvPr/>
          </p:nvGrpSpPr>
          <p:grpSpPr>
            <a:xfrm>
              <a:off x="4038600" y="762000"/>
              <a:ext cx="689676" cy="914400"/>
              <a:chOff x="4038600" y="685800"/>
              <a:chExt cx="689676" cy="914400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4038600" y="685800"/>
                <a:ext cx="6896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Verdana" pitchFamily="34" charset="0"/>
                  </a:rPr>
                  <a:t>Grant</a:t>
                </a:r>
                <a:endParaRPr lang="en-US" sz="1400" dirty="0">
                  <a:latin typeface="Verdana" pitchFamily="34" charset="0"/>
                </a:endParaRPr>
              </a:p>
            </p:txBody>
          </p:sp>
          <p:cxnSp>
            <p:nvCxnSpPr>
              <p:cNvPr id="141" name="Straight Arrow Connector 140"/>
              <p:cNvCxnSpPr/>
              <p:nvPr/>
            </p:nvCxnSpPr>
            <p:spPr>
              <a:xfrm rot="5400000">
                <a:off x="4115594" y="1294606"/>
                <a:ext cx="609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ectangle 32"/>
          <p:cNvSpPr/>
          <p:nvPr/>
        </p:nvSpPr>
        <p:spPr>
          <a:xfrm>
            <a:off x="3746157" y="1295400"/>
            <a:ext cx="1524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6778626" y="12954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7924792" y="12954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5181600" y="1295400"/>
            <a:ext cx="1524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204"/>
          <p:cNvGrpSpPr/>
          <p:nvPr/>
        </p:nvGrpSpPr>
        <p:grpSpPr>
          <a:xfrm>
            <a:off x="4038600" y="5334000"/>
            <a:ext cx="609600" cy="304800"/>
            <a:chOff x="4038600" y="5194300"/>
            <a:chExt cx="609600" cy="304800"/>
          </a:xfrm>
        </p:grpSpPr>
        <p:sp>
          <p:nvSpPr>
            <p:cNvPr id="106" name="Rectangle 105"/>
            <p:cNvSpPr/>
            <p:nvPr/>
          </p:nvSpPr>
          <p:spPr>
            <a:xfrm>
              <a:off x="4038600" y="5194300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038600" y="5194300"/>
              <a:ext cx="152400" cy="152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206"/>
          <p:cNvGrpSpPr/>
          <p:nvPr/>
        </p:nvGrpSpPr>
        <p:grpSpPr>
          <a:xfrm>
            <a:off x="6781800" y="5334000"/>
            <a:ext cx="609600" cy="304800"/>
            <a:chOff x="6781800" y="5194300"/>
            <a:chExt cx="609600" cy="304800"/>
          </a:xfrm>
        </p:grpSpPr>
        <p:sp>
          <p:nvSpPr>
            <p:cNvPr id="132" name="Rectangle 131"/>
            <p:cNvSpPr/>
            <p:nvPr/>
          </p:nvSpPr>
          <p:spPr>
            <a:xfrm>
              <a:off x="6781800" y="5194300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177"/>
            <p:cNvGrpSpPr/>
            <p:nvPr/>
          </p:nvGrpSpPr>
          <p:grpSpPr>
            <a:xfrm>
              <a:off x="6781800" y="5194300"/>
              <a:ext cx="609600" cy="304800"/>
              <a:chOff x="6781800" y="5105400"/>
              <a:chExt cx="609600" cy="304800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6781800" y="5105400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934200" y="5105400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086600" y="5105400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239000" y="5105400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781800" y="5257800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6934200" y="5257800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7" name="Group 210"/>
          <p:cNvGrpSpPr/>
          <p:nvPr/>
        </p:nvGrpSpPr>
        <p:grpSpPr>
          <a:xfrm>
            <a:off x="4038600" y="5329238"/>
            <a:ext cx="609600" cy="304800"/>
            <a:chOff x="2819400" y="5181600"/>
            <a:chExt cx="609600" cy="304800"/>
          </a:xfrm>
        </p:grpSpPr>
        <p:sp>
          <p:nvSpPr>
            <p:cNvPr id="203" name="Rectangle 202"/>
            <p:cNvSpPr/>
            <p:nvPr/>
          </p:nvSpPr>
          <p:spPr>
            <a:xfrm>
              <a:off x="2819400" y="5181600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175"/>
            <p:cNvGrpSpPr/>
            <p:nvPr/>
          </p:nvGrpSpPr>
          <p:grpSpPr>
            <a:xfrm>
              <a:off x="2819400" y="5181600"/>
              <a:ext cx="304800" cy="152400"/>
              <a:chOff x="3581400" y="5334000"/>
              <a:chExt cx="304800" cy="15240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3581400" y="5334000"/>
                <a:ext cx="152400" cy="15240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733800" y="5334000"/>
                <a:ext cx="152400" cy="15240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7104" name="Group 232"/>
          <p:cNvGrpSpPr/>
          <p:nvPr/>
        </p:nvGrpSpPr>
        <p:grpSpPr>
          <a:xfrm>
            <a:off x="5334000" y="5334000"/>
            <a:ext cx="609600" cy="304800"/>
            <a:chOff x="5334000" y="5194300"/>
            <a:chExt cx="609600" cy="304800"/>
          </a:xfrm>
        </p:grpSpPr>
        <p:sp>
          <p:nvSpPr>
            <p:cNvPr id="127" name="Rectangle 126"/>
            <p:cNvSpPr/>
            <p:nvPr/>
          </p:nvSpPr>
          <p:spPr>
            <a:xfrm>
              <a:off x="5334000" y="5194300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105" name="Group 231"/>
            <p:cNvGrpSpPr/>
            <p:nvPr/>
          </p:nvGrpSpPr>
          <p:grpSpPr>
            <a:xfrm>
              <a:off x="5334000" y="5194300"/>
              <a:ext cx="609600" cy="152400"/>
              <a:chOff x="5334000" y="5194300"/>
              <a:chExt cx="609600" cy="15240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5334000" y="51943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486400" y="51943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638800" y="51943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5791200" y="51943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8" name="Oval 217"/>
          <p:cNvSpPr/>
          <p:nvPr/>
        </p:nvSpPr>
        <p:spPr>
          <a:xfrm>
            <a:off x="5372100" y="5372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Oval 218"/>
          <p:cNvSpPr/>
          <p:nvPr/>
        </p:nvSpPr>
        <p:spPr>
          <a:xfrm>
            <a:off x="6819900" y="5372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Oval 219"/>
          <p:cNvSpPr/>
          <p:nvPr/>
        </p:nvSpPr>
        <p:spPr>
          <a:xfrm>
            <a:off x="5524496" y="537368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Oval 220"/>
          <p:cNvSpPr/>
          <p:nvPr/>
        </p:nvSpPr>
        <p:spPr>
          <a:xfrm>
            <a:off x="6977067" y="537368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Oval 233"/>
          <p:cNvSpPr/>
          <p:nvPr/>
        </p:nvSpPr>
        <p:spPr>
          <a:xfrm>
            <a:off x="4233859" y="534987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Oval 234"/>
          <p:cNvSpPr/>
          <p:nvPr/>
        </p:nvSpPr>
        <p:spPr>
          <a:xfrm>
            <a:off x="5681667" y="537369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Oval 235"/>
          <p:cNvSpPr/>
          <p:nvPr/>
        </p:nvSpPr>
        <p:spPr>
          <a:xfrm>
            <a:off x="5827536" y="537033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Oval 236"/>
          <p:cNvSpPr/>
          <p:nvPr/>
        </p:nvSpPr>
        <p:spPr>
          <a:xfrm>
            <a:off x="7134218" y="5372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Oval 237"/>
          <p:cNvSpPr/>
          <p:nvPr/>
        </p:nvSpPr>
        <p:spPr>
          <a:xfrm>
            <a:off x="7275336" y="536428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Oval 216"/>
          <p:cNvSpPr/>
          <p:nvPr/>
        </p:nvSpPr>
        <p:spPr>
          <a:xfrm>
            <a:off x="4076700" y="535464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Rectangle 238"/>
          <p:cNvSpPr/>
          <p:nvPr/>
        </p:nvSpPr>
        <p:spPr>
          <a:xfrm>
            <a:off x="1143000" y="1295400"/>
            <a:ext cx="1524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Oval 246"/>
          <p:cNvSpPr/>
          <p:nvPr/>
        </p:nvSpPr>
        <p:spPr>
          <a:xfrm>
            <a:off x="6821664" y="552273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Rectangle 247"/>
          <p:cNvSpPr/>
          <p:nvPr/>
        </p:nvSpPr>
        <p:spPr>
          <a:xfrm>
            <a:off x="3048000" y="1295400"/>
            <a:ext cx="1524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106" name="Group 251"/>
          <p:cNvGrpSpPr/>
          <p:nvPr/>
        </p:nvGrpSpPr>
        <p:grpSpPr>
          <a:xfrm>
            <a:off x="5334000" y="5334000"/>
            <a:ext cx="1219200" cy="304800"/>
            <a:chOff x="5334000" y="5486400"/>
            <a:chExt cx="1219200" cy="304800"/>
          </a:xfrm>
        </p:grpSpPr>
        <p:sp>
          <p:nvSpPr>
            <p:cNvPr id="182" name="Rectangle 181"/>
            <p:cNvSpPr/>
            <p:nvPr/>
          </p:nvSpPr>
          <p:spPr>
            <a:xfrm>
              <a:off x="5334000" y="5486400"/>
              <a:ext cx="12192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107" name="Group 250"/>
            <p:cNvGrpSpPr/>
            <p:nvPr/>
          </p:nvGrpSpPr>
          <p:grpSpPr>
            <a:xfrm>
              <a:off x="5334000" y="5499100"/>
              <a:ext cx="917597" cy="153348"/>
              <a:chOff x="5334000" y="5499100"/>
              <a:chExt cx="917597" cy="153348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5334000" y="54991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5486400" y="54991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5638800" y="54991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5791200" y="54991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6099197" y="5500048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5946797" y="5500048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7111" name="Group 208"/>
          <p:cNvGrpSpPr/>
          <p:nvPr/>
        </p:nvGrpSpPr>
        <p:grpSpPr>
          <a:xfrm>
            <a:off x="4038600" y="5326062"/>
            <a:ext cx="1219200" cy="304800"/>
            <a:chOff x="4038600" y="5486400"/>
            <a:chExt cx="1219200" cy="304800"/>
          </a:xfrm>
        </p:grpSpPr>
        <p:sp>
          <p:nvSpPr>
            <p:cNvPr id="180" name="Rectangle 179"/>
            <p:cNvSpPr/>
            <p:nvPr/>
          </p:nvSpPr>
          <p:spPr>
            <a:xfrm>
              <a:off x="4038600" y="5486400"/>
              <a:ext cx="12192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115" name="Group 187"/>
            <p:cNvGrpSpPr/>
            <p:nvPr/>
          </p:nvGrpSpPr>
          <p:grpSpPr>
            <a:xfrm>
              <a:off x="4038600" y="5499100"/>
              <a:ext cx="609600" cy="152400"/>
              <a:chOff x="3276600" y="5486400"/>
              <a:chExt cx="609600" cy="1524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3581400" y="5486400"/>
                <a:ext cx="152400" cy="15240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733800" y="5486400"/>
                <a:ext cx="152400" cy="15240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429000" y="5486400"/>
                <a:ext cx="152400" cy="15240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276600" y="5486400"/>
                <a:ext cx="152400" cy="15240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3" name="Oval 252"/>
          <p:cNvSpPr/>
          <p:nvPr/>
        </p:nvSpPr>
        <p:spPr>
          <a:xfrm>
            <a:off x="4071941" y="538008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Oval 253"/>
          <p:cNvSpPr/>
          <p:nvPr/>
        </p:nvSpPr>
        <p:spPr>
          <a:xfrm>
            <a:off x="5367333" y="538008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" name="Oval 255"/>
          <p:cNvSpPr/>
          <p:nvPr/>
        </p:nvSpPr>
        <p:spPr>
          <a:xfrm>
            <a:off x="4233867" y="538009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Oval 256"/>
          <p:cNvSpPr/>
          <p:nvPr/>
        </p:nvSpPr>
        <p:spPr>
          <a:xfrm>
            <a:off x="4386259" y="538008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Oval 257"/>
          <p:cNvSpPr/>
          <p:nvPr/>
        </p:nvSpPr>
        <p:spPr>
          <a:xfrm>
            <a:off x="4533896" y="537533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116" name="Group 258"/>
          <p:cNvGrpSpPr/>
          <p:nvPr/>
        </p:nvGrpSpPr>
        <p:grpSpPr>
          <a:xfrm>
            <a:off x="4343402" y="911423"/>
            <a:ext cx="2289874" cy="3508176"/>
            <a:chOff x="2438402" y="911423"/>
            <a:chExt cx="2289874" cy="3508176"/>
          </a:xfrm>
        </p:grpSpPr>
        <p:cxnSp>
          <p:nvCxnSpPr>
            <p:cNvPr id="260" name="Straight Arrow Connector 259"/>
            <p:cNvCxnSpPr/>
            <p:nvPr/>
          </p:nvCxnSpPr>
          <p:spPr>
            <a:xfrm rot="5400000">
              <a:off x="2095503" y="2095501"/>
              <a:ext cx="2666997" cy="198119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117" name="Group 260"/>
            <p:cNvGrpSpPr/>
            <p:nvPr/>
          </p:nvGrpSpPr>
          <p:grpSpPr>
            <a:xfrm>
              <a:off x="4038600" y="911423"/>
              <a:ext cx="689676" cy="765771"/>
              <a:chOff x="4038600" y="835223"/>
              <a:chExt cx="689676" cy="765771"/>
            </a:xfrm>
          </p:grpSpPr>
          <p:sp>
            <p:nvSpPr>
              <p:cNvPr id="262" name="TextBox 261"/>
              <p:cNvSpPr txBox="1"/>
              <p:nvPr/>
            </p:nvSpPr>
            <p:spPr>
              <a:xfrm>
                <a:off x="4038600" y="835223"/>
                <a:ext cx="6896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Verdana" pitchFamily="34" charset="0"/>
                  </a:rPr>
                  <a:t>Grant</a:t>
                </a:r>
                <a:endParaRPr lang="en-US" sz="1400" dirty="0">
                  <a:latin typeface="Verdana" pitchFamily="34" charset="0"/>
                </a:endParaRPr>
              </a:p>
            </p:txBody>
          </p:sp>
          <p:cxnSp>
            <p:nvCxnSpPr>
              <p:cNvPr id="263" name="Straight Arrow Connector 262"/>
              <p:cNvCxnSpPr/>
              <p:nvPr/>
            </p:nvCxnSpPr>
            <p:spPr>
              <a:xfrm rot="5400000">
                <a:off x="4229100" y="1409700"/>
                <a:ext cx="381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5" name="Oval 264"/>
          <p:cNvSpPr/>
          <p:nvPr/>
        </p:nvSpPr>
        <p:spPr>
          <a:xfrm>
            <a:off x="5524496" y="538008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" name="Oval 265"/>
          <p:cNvSpPr/>
          <p:nvPr/>
        </p:nvSpPr>
        <p:spPr>
          <a:xfrm>
            <a:off x="5676888" y="538007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Oval 266"/>
          <p:cNvSpPr/>
          <p:nvPr/>
        </p:nvSpPr>
        <p:spPr>
          <a:xfrm>
            <a:off x="5827536" y="538696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1937895" y="799071"/>
            <a:ext cx="869148" cy="878123"/>
            <a:chOff x="1937895" y="799071"/>
            <a:chExt cx="869148" cy="878123"/>
          </a:xfrm>
        </p:grpSpPr>
        <p:cxnSp>
          <p:nvCxnSpPr>
            <p:cNvPr id="155" name="Straight Arrow Connector 154"/>
            <p:cNvCxnSpPr/>
            <p:nvPr/>
          </p:nvCxnSpPr>
          <p:spPr>
            <a:xfrm rot="5400000">
              <a:off x="2171700" y="1485900"/>
              <a:ext cx="381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937895" y="799071"/>
              <a:ext cx="869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Verdana" pitchFamily="34" charset="0"/>
                </a:rPr>
                <a:t>Current</a:t>
              </a:r>
            </a:p>
            <a:p>
              <a:pPr algn="ctr"/>
              <a:r>
                <a:rPr lang="en-US" sz="1400" dirty="0" smtClean="0">
                  <a:latin typeface="Verdana" pitchFamily="34" charset="0"/>
                </a:rPr>
                <a:t>Time</a:t>
              </a:r>
              <a:endParaRPr lang="en-US" sz="1400" dirty="0">
                <a:latin typeface="Verdana" pitchFamily="34" charset="0"/>
              </a:endParaRPr>
            </a:p>
          </p:txBody>
        </p:sp>
      </p:grpSp>
      <p:sp>
        <p:nvSpPr>
          <p:cNvPr id="159" name="Oval 158"/>
          <p:cNvSpPr/>
          <p:nvPr/>
        </p:nvSpPr>
        <p:spPr>
          <a:xfrm>
            <a:off x="6968008" y="552273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8" name="Group 167"/>
          <p:cNvGrpSpPr/>
          <p:nvPr/>
        </p:nvGrpSpPr>
        <p:grpSpPr>
          <a:xfrm>
            <a:off x="2438400" y="914400"/>
            <a:ext cx="1371600" cy="381000"/>
            <a:chOff x="7467600" y="461563"/>
            <a:chExt cx="1371600" cy="381000"/>
          </a:xfrm>
        </p:grpSpPr>
        <p:cxnSp>
          <p:nvCxnSpPr>
            <p:cNvPr id="149" name="Straight Arrow Connector 148"/>
            <p:cNvCxnSpPr/>
            <p:nvPr/>
          </p:nvCxnSpPr>
          <p:spPr>
            <a:xfrm rot="16200000" flipH="1">
              <a:off x="8078495" y="760706"/>
              <a:ext cx="156762" cy="69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7467600" y="461563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Verdana" pitchFamily="34" charset="0"/>
                </a:rPr>
                <a:t>Current Time</a:t>
              </a:r>
              <a:endParaRPr lang="en-US" sz="1400" dirty="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6" grpId="0"/>
      <p:bldP spid="136" grpId="1"/>
      <p:bldP spid="33" grpId="0" animBg="1"/>
      <p:bldP spid="88" grpId="0" animBg="1"/>
      <p:bldP spid="218" grpId="0" animBg="1"/>
      <p:bldP spid="219" grpId="0" animBg="1"/>
      <p:bldP spid="219" grpId="1" animBg="1"/>
      <p:bldP spid="220" grpId="0" animBg="1"/>
      <p:bldP spid="221" grpId="0" animBg="1"/>
      <p:bldP spid="221" grpId="1" animBg="1"/>
      <p:bldP spid="234" grpId="0" animBg="1"/>
      <p:bldP spid="235" grpId="0" animBg="1"/>
      <p:bldP spid="236" grpId="0" animBg="1"/>
      <p:bldP spid="237" grpId="0" animBg="1"/>
      <p:bldP spid="237" grpId="1" animBg="1"/>
      <p:bldP spid="238" grpId="0" animBg="1"/>
      <p:bldP spid="238" grpId="1" animBg="1"/>
      <p:bldP spid="217" grpId="0" animBg="1"/>
      <p:bldP spid="217" grpId="1" animBg="1"/>
      <p:bldP spid="217" grpId="2" animBg="1"/>
      <p:bldP spid="239" grpId="0" animBg="1"/>
      <p:bldP spid="247" grpId="0" animBg="1"/>
      <p:bldP spid="247" grpId="1" animBg="1"/>
      <p:bldP spid="248" grpId="0" animBg="1"/>
      <p:bldP spid="248" grpId="1" animBg="1"/>
      <p:bldP spid="253" grpId="0" animBg="1"/>
      <p:bldP spid="254" grpId="0" animBg="1"/>
      <p:bldP spid="256" grpId="0" animBg="1"/>
      <p:bldP spid="257" grpId="0" animBg="1"/>
      <p:bldP spid="258" grpId="0" animBg="1"/>
      <p:bldP spid="265" grpId="0" animBg="1"/>
      <p:bldP spid="266" grpId="0" animBg="1"/>
      <p:bldP spid="267" grpId="0" animBg="1"/>
      <p:bldP spid="159" grpId="0" animBg="1"/>
      <p:bldP spid="15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of BR Procedure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 differentiation</a:t>
            </a:r>
          </a:p>
          <a:p>
            <a:pPr lvl="1"/>
            <a:r>
              <a:rPr lang="en-US" dirty="0" smtClean="0"/>
              <a:t>No differentiation in window size based on service class</a:t>
            </a:r>
          </a:p>
          <a:p>
            <a:endParaRPr lang="en-US" dirty="0" smtClean="0"/>
          </a:p>
          <a:p>
            <a:r>
              <a:rPr lang="en-US" dirty="0" smtClean="0"/>
              <a:t>Lacks fairness</a:t>
            </a:r>
          </a:p>
          <a:p>
            <a:pPr lvl="1"/>
            <a:r>
              <a:rPr lang="en-US" dirty="0" smtClean="0"/>
              <a:t>New users can get channel before old users</a:t>
            </a:r>
          </a:p>
          <a:p>
            <a:endParaRPr lang="en-US" dirty="0" smtClean="0"/>
          </a:p>
          <a:p>
            <a:r>
              <a:rPr lang="en-US" dirty="0" smtClean="0"/>
              <a:t>Scaling factor of 2 is used independent of </a:t>
            </a:r>
          </a:p>
          <a:p>
            <a:pPr lvl="1"/>
            <a:r>
              <a:rPr lang="en-US" dirty="0" smtClean="0"/>
              <a:t>System load</a:t>
            </a:r>
          </a:p>
          <a:p>
            <a:pPr lvl="1"/>
            <a:r>
              <a:rPr lang="en-US" dirty="0" smtClean="0"/>
              <a:t>Number of retries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6491C-9956-4A67-8479-DF6139AEC70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/>
        </p:nvGrpSpPr>
        <p:grpSpPr>
          <a:xfrm>
            <a:off x="2286000" y="3124200"/>
            <a:ext cx="1600200" cy="457200"/>
            <a:chOff x="1905000" y="876065"/>
            <a:chExt cx="1600200" cy="457200"/>
          </a:xfrm>
        </p:grpSpPr>
        <p:cxnSp>
          <p:nvCxnSpPr>
            <p:cNvPr id="132" name="Straight Arrow Connector 131"/>
            <p:cNvCxnSpPr/>
            <p:nvPr/>
          </p:nvCxnSpPr>
          <p:spPr>
            <a:xfrm rot="5400000">
              <a:off x="2629694" y="1218171"/>
              <a:ext cx="228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905000" y="876065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Verdana" pitchFamily="34" charset="0"/>
                </a:rPr>
                <a:t>Current Time</a:t>
              </a:r>
              <a:endParaRPr lang="en-US" sz="1400" dirty="0">
                <a:latin typeface="Verdana" pitchFamily="34" charset="0"/>
              </a:endParaRPr>
            </a:p>
          </p:txBody>
        </p:sp>
      </p:grpSp>
      <p:sp>
        <p:nvSpPr>
          <p:cNvPr id="169" name="Content Placeholder 2"/>
          <p:cNvSpPr>
            <a:spLocks noGrp="1"/>
          </p:cNvSpPr>
          <p:nvPr>
            <p:ph idx="1"/>
          </p:nvPr>
        </p:nvSpPr>
        <p:spPr>
          <a:xfrm>
            <a:off x="463378" y="762000"/>
            <a:ext cx="8229600" cy="5364163"/>
          </a:xfrm>
        </p:spPr>
        <p:txBody>
          <a:bodyPr/>
          <a:lstStyle/>
          <a:p>
            <a:r>
              <a:rPr lang="en-IN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Connection Priority (CP)</a:t>
            </a:r>
            <a:r>
              <a:rPr lang="en-IN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N" sz="2000" dirty="0" smtClean="0"/>
              <a:t>for each contending Service Flow</a:t>
            </a:r>
          </a:p>
          <a:p>
            <a:r>
              <a:rPr lang="en-IN" sz="2000" dirty="0" smtClean="0"/>
              <a:t>CP is a function of Service Class &amp; Number of Retries (BR collisions) </a:t>
            </a:r>
          </a:p>
          <a:p>
            <a:r>
              <a:rPr lang="en-IN" sz="2000" dirty="0" smtClean="0"/>
              <a:t>CP parameters:</a:t>
            </a:r>
          </a:p>
          <a:p>
            <a:pPr lvl="1"/>
            <a:r>
              <a:rPr lang="en-IN" sz="1800" dirty="0" smtClean="0"/>
              <a:t>Service Class</a:t>
            </a:r>
          </a:p>
          <a:p>
            <a:pPr lvl="1"/>
            <a:r>
              <a:rPr lang="en-IN" sz="1800" dirty="0" smtClean="0"/>
              <a:t>Initial / Maximum Window Size</a:t>
            </a:r>
          </a:p>
          <a:p>
            <a:pPr lvl="1"/>
            <a:r>
              <a:rPr lang="en-IN" sz="1800" dirty="0" smtClean="0"/>
              <a:t>Window Scaling Factor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BR Proposal </a:t>
            </a:r>
            <a:r>
              <a:rPr lang="en-US" sz="3100" dirty="0" smtClean="0"/>
              <a:t>(IEEE C80216m-09_1321r4)</a:t>
            </a:r>
            <a:endParaRPr lang="en-US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1289" y="4961741"/>
            <a:ext cx="4143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976842"/>
            <a:ext cx="4143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976842"/>
            <a:ext cx="4143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2EE36-158F-47F6-9B38-88BC51C510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4800" y="3924300"/>
            <a:ext cx="8534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5800" y="35433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0" y="35433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43000" y="35433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80634" y="35433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743200" y="35433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19400" y="35433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352800" y="35433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6889" y="4684149"/>
            <a:ext cx="480911" cy="4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351671" flipH="1">
            <a:off x="1942211" y="4174261"/>
            <a:ext cx="115827" cy="96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1" y="4292479"/>
            <a:ext cx="468999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101441"/>
            <a:ext cx="480911" cy="4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5101441"/>
            <a:ext cx="480911" cy="4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3689" y="5088741"/>
            <a:ext cx="503911" cy="48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040609">
            <a:off x="3244982" y="4167757"/>
            <a:ext cx="179946" cy="14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407844">
            <a:off x="3955903" y="3516925"/>
            <a:ext cx="140593" cy="274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20245">
            <a:off x="4671501" y="2691168"/>
            <a:ext cx="161433" cy="42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292610" y="5141349"/>
            <a:ext cx="153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</a:rPr>
              <a:t>IEEE 802.16m</a:t>
            </a:r>
          </a:p>
          <a:p>
            <a:pPr algn="ctr"/>
            <a:r>
              <a:rPr lang="en-US" sz="1200" dirty="0" smtClean="0">
                <a:latin typeface="Verdana" pitchFamily="34" charset="0"/>
              </a:rPr>
              <a:t>Advanced Mobile </a:t>
            </a:r>
          </a:p>
          <a:p>
            <a:pPr algn="ctr"/>
            <a:r>
              <a:rPr lang="en-US" sz="1200" dirty="0" smtClean="0">
                <a:latin typeface="Verdana" pitchFamily="34" charset="0"/>
              </a:rPr>
              <a:t>Station (AMS)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40041" y="5144869"/>
            <a:ext cx="1412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</a:rPr>
              <a:t>IEEE 802.16m</a:t>
            </a:r>
          </a:p>
          <a:p>
            <a:pPr algn="ctr"/>
            <a:r>
              <a:rPr lang="en-US" sz="1200" dirty="0" smtClean="0">
                <a:latin typeface="Verdana" pitchFamily="34" charset="0"/>
              </a:rPr>
              <a:t>Advanced Base </a:t>
            </a:r>
          </a:p>
          <a:p>
            <a:pPr algn="ctr"/>
            <a:r>
              <a:rPr lang="en-US" sz="1200" dirty="0" smtClean="0">
                <a:latin typeface="Verdana" pitchFamily="34" charset="0"/>
              </a:rPr>
              <a:t>Station (ABS)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8600" y="5522942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</a:rPr>
              <a:t>Gold AMS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0200" y="5522942"/>
            <a:ext cx="1016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</a:rPr>
              <a:t>Silver AMS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1289" y="5495141"/>
            <a:ext cx="1113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</a:rPr>
              <a:t>Bronze AMS</a:t>
            </a:r>
            <a:endParaRPr lang="en-US" sz="1200" dirty="0">
              <a:latin typeface="Verdana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804437" y="5608012"/>
            <a:ext cx="1328678" cy="532801"/>
            <a:chOff x="7804437" y="4953000"/>
            <a:chExt cx="1328678" cy="523220"/>
          </a:xfrm>
        </p:grpSpPr>
        <p:cxnSp>
          <p:nvCxnSpPr>
            <p:cNvPr id="41" name="Straight Arrow Connector 40"/>
            <p:cNvCxnSpPr/>
            <p:nvPr/>
          </p:nvCxnSpPr>
          <p:spPr>
            <a:xfrm rot="10800000">
              <a:off x="7804437" y="5257800"/>
              <a:ext cx="304800" cy="158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965744" y="4953000"/>
              <a:ext cx="11673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Verdana" pitchFamily="34" charset="0"/>
                </a:rPr>
                <a:t>Contention</a:t>
              </a:r>
            </a:p>
            <a:p>
              <a:pPr algn="ctr"/>
              <a:r>
                <a:rPr lang="en-US" sz="1400" dirty="0" smtClean="0">
                  <a:latin typeface="Verdana" pitchFamily="34" charset="0"/>
                </a:rPr>
                <a:t>Window</a:t>
              </a:r>
              <a:endParaRPr lang="en-US" sz="1400" dirty="0">
                <a:latin typeface="Verdana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705600" y="3543300"/>
            <a:ext cx="1752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543800" y="35433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229600" y="35433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rot="16200000" flipV="1">
            <a:off x="3581401" y="4267200"/>
            <a:ext cx="914401" cy="4572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724400" y="35433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00600" y="35433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181600" y="35433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619234" y="35433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835611" y="5688690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Contention Window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Changed as per </a:t>
            </a:r>
            <a:r>
              <a:rPr lang="en-US" sz="1400" b="1" dirty="0" smtClean="0">
                <a:solidFill>
                  <a:srgbClr val="0070C0"/>
                </a:solidFill>
                <a:latin typeface="Verdana" pitchFamily="34" charset="0"/>
              </a:rPr>
              <a:t>CP</a:t>
            </a:r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47448" y="3544734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343900" y="391160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Time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48000" y="3541713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2514600" y="3124200"/>
            <a:ext cx="3124202" cy="1905002"/>
            <a:chOff x="2514600" y="877078"/>
            <a:chExt cx="3124202" cy="1905002"/>
          </a:xfrm>
        </p:grpSpPr>
        <p:cxnSp>
          <p:nvCxnSpPr>
            <p:cNvPr id="57" name="Straight Arrow Connector 56"/>
            <p:cNvCxnSpPr>
              <a:stCxn id="11" idx="0"/>
            </p:cNvCxnSpPr>
            <p:nvPr/>
          </p:nvCxnSpPr>
          <p:spPr>
            <a:xfrm rot="16200000" flipV="1">
              <a:off x="3215864" y="1699814"/>
              <a:ext cx="938242" cy="11215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0800000">
              <a:off x="3200400" y="1791478"/>
              <a:ext cx="2438402" cy="9906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144"/>
            <p:cNvGrpSpPr/>
            <p:nvPr/>
          </p:nvGrpSpPr>
          <p:grpSpPr>
            <a:xfrm>
              <a:off x="2514600" y="877078"/>
              <a:ext cx="1212191" cy="799322"/>
              <a:chOff x="2514600" y="877078"/>
              <a:chExt cx="1212191" cy="79932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048000" y="1295400"/>
                <a:ext cx="152400" cy="381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514600" y="877078"/>
                <a:ext cx="12121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Verdana" pitchFamily="34" charset="0"/>
                  </a:rPr>
                  <a:t>BR collision</a:t>
                </a:r>
                <a:endParaRPr lang="en-US" sz="1400" dirty="0">
                  <a:latin typeface="Verdana" pitchFamily="34" charset="0"/>
                </a:endParaRPr>
              </a:p>
            </p:txBody>
          </p:sp>
          <p:cxnSp>
            <p:nvCxnSpPr>
              <p:cNvPr id="62" name="Straight Arrow Connector 61"/>
              <p:cNvCxnSpPr>
                <a:endCxn id="60" idx="0"/>
              </p:cNvCxnSpPr>
              <p:nvPr/>
            </p:nvCxnSpPr>
            <p:spPr>
              <a:xfrm rot="5400000">
                <a:off x="2971800" y="1143000"/>
                <a:ext cx="304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/>
          <p:cNvGrpSpPr/>
          <p:nvPr/>
        </p:nvGrpSpPr>
        <p:grpSpPr>
          <a:xfrm>
            <a:off x="4038600" y="3124200"/>
            <a:ext cx="689676" cy="1905000"/>
            <a:chOff x="4038600" y="876300"/>
            <a:chExt cx="689676" cy="1905000"/>
          </a:xfrm>
        </p:grpSpPr>
        <p:cxnSp>
          <p:nvCxnSpPr>
            <p:cNvPr id="64" name="Straight Arrow Connector 63"/>
            <p:cNvCxnSpPr/>
            <p:nvPr/>
          </p:nvCxnSpPr>
          <p:spPr>
            <a:xfrm rot="5400000">
              <a:off x="3810000" y="2171700"/>
              <a:ext cx="1066800" cy="152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145"/>
            <p:cNvGrpSpPr/>
            <p:nvPr/>
          </p:nvGrpSpPr>
          <p:grpSpPr>
            <a:xfrm>
              <a:off x="4038600" y="876300"/>
              <a:ext cx="689676" cy="800100"/>
              <a:chOff x="4038600" y="800100"/>
              <a:chExt cx="689676" cy="80010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4038600" y="800100"/>
                <a:ext cx="6896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Verdana" pitchFamily="34" charset="0"/>
                  </a:rPr>
                  <a:t>Grant</a:t>
                </a:r>
                <a:endParaRPr lang="en-US" sz="1400" dirty="0">
                  <a:latin typeface="Verdana" pitchFamily="34" charset="0"/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rot="5400000">
                <a:off x="4115594" y="1294606"/>
                <a:ext cx="609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3745992" y="3546764"/>
            <a:ext cx="1524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78626" y="35433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7924792" y="3543300"/>
            <a:ext cx="1524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6781800" y="5772513"/>
            <a:ext cx="609600" cy="306861"/>
            <a:chOff x="6781800" y="5194300"/>
            <a:chExt cx="609600" cy="306861"/>
          </a:xfrm>
        </p:grpSpPr>
        <p:sp>
          <p:nvSpPr>
            <p:cNvPr id="76" name="Rectangle 75"/>
            <p:cNvSpPr/>
            <p:nvPr/>
          </p:nvSpPr>
          <p:spPr>
            <a:xfrm>
              <a:off x="6781800" y="5194300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177"/>
            <p:cNvGrpSpPr/>
            <p:nvPr/>
          </p:nvGrpSpPr>
          <p:grpSpPr>
            <a:xfrm>
              <a:off x="6781800" y="5194300"/>
              <a:ext cx="609600" cy="306861"/>
              <a:chOff x="6781800" y="5105400"/>
              <a:chExt cx="609600" cy="306861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781800" y="5105400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934200" y="5105400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086600" y="5105400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781800" y="5257800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934200" y="5257800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086600" y="5259861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239000" y="5105799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4042325" y="5778412"/>
            <a:ext cx="609600" cy="304800"/>
            <a:chOff x="2819400" y="5181600"/>
            <a:chExt cx="609600" cy="304800"/>
          </a:xfrm>
        </p:grpSpPr>
        <p:sp>
          <p:nvSpPr>
            <p:cNvPr id="95" name="Rectangle 94"/>
            <p:cNvSpPr/>
            <p:nvPr/>
          </p:nvSpPr>
          <p:spPr>
            <a:xfrm>
              <a:off x="2819400" y="5181600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175"/>
            <p:cNvGrpSpPr/>
            <p:nvPr/>
          </p:nvGrpSpPr>
          <p:grpSpPr>
            <a:xfrm>
              <a:off x="2819400" y="5181600"/>
              <a:ext cx="304800" cy="152400"/>
              <a:chOff x="3581400" y="5334000"/>
              <a:chExt cx="304800" cy="152400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581400" y="5334000"/>
                <a:ext cx="152400" cy="15240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33800" y="5334000"/>
                <a:ext cx="152400" cy="15240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5334000" y="5771607"/>
            <a:ext cx="609600" cy="305706"/>
            <a:chOff x="5334000" y="5193394"/>
            <a:chExt cx="609600" cy="305706"/>
          </a:xfrm>
        </p:grpSpPr>
        <p:sp>
          <p:nvSpPr>
            <p:cNvPr id="100" name="Rectangle 99"/>
            <p:cNvSpPr/>
            <p:nvPr/>
          </p:nvSpPr>
          <p:spPr>
            <a:xfrm>
              <a:off x="5334000" y="5194300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1" name="Group 231"/>
            <p:cNvGrpSpPr/>
            <p:nvPr/>
          </p:nvGrpSpPr>
          <p:grpSpPr>
            <a:xfrm>
              <a:off x="5334000" y="5193394"/>
              <a:ext cx="609600" cy="153306"/>
              <a:chOff x="5334000" y="5193394"/>
              <a:chExt cx="609600" cy="153306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5334000" y="51943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486400" y="51943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638800" y="51943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791200" y="5193394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6" name="Oval 105"/>
          <p:cNvSpPr/>
          <p:nvPr/>
        </p:nvSpPr>
        <p:spPr>
          <a:xfrm>
            <a:off x="5372100" y="58106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6819900" y="58106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524496" y="581219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977067" y="581219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4233859" y="581716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5681667" y="581220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5830386" y="581079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7134218" y="58106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7278624" y="58140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4076700" y="582192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1143000" y="3543300"/>
            <a:ext cx="1524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6822948" y="595731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3048000" y="3543300"/>
            <a:ext cx="1524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5334000" y="5771607"/>
            <a:ext cx="1219200" cy="304800"/>
            <a:chOff x="5334000" y="5486400"/>
            <a:chExt cx="1219200" cy="304800"/>
          </a:xfrm>
        </p:grpSpPr>
        <p:sp>
          <p:nvSpPr>
            <p:cNvPr id="120" name="Rectangle 119"/>
            <p:cNvSpPr/>
            <p:nvPr/>
          </p:nvSpPr>
          <p:spPr>
            <a:xfrm>
              <a:off x="5334000" y="5486400"/>
              <a:ext cx="12192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1" name="Group 250"/>
            <p:cNvGrpSpPr/>
            <p:nvPr/>
          </p:nvGrpSpPr>
          <p:grpSpPr>
            <a:xfrm>
              <a:off x="5334000" y="5499100"/>
              <a:ext cx="917597" cy="153348"/>
              <a:chOff x="5334000" y="5499100"/>
              <a:chExt cx="917597" cy="153348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5334000" y="54991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486400" y="54991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638800" y="54991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791200" y="5499100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099197" y="5500048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946797" y="5500048"/>
                <a:ext cx="152400" cy="152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4038600" y="5778412"/>
            <a:ext cx="762000" cy="304800"/>
            <a:chOff x="4038600" y="5486400"/>
            <a:chExt cx="762000" cy="304800"/>
          </a:xfrm>
        </p:grpSpPr>
        <p:sp>
          <p:nvSpPr>
            <p:cNvPr id="129" name="Rectangle 128"/>
            <p:cNvSpPr/>
            <p:nvPr/>
          </p:nvSpPr>
          <p:spPr>
            <a:xfrm>
              <a:off x="4038600" y="5486400"/>
              <a:ext cx="7620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0" name="Group 187"/>
            <p:cNvGrpSpPr/>
            <p:nvPr/>
          </p:nvGrpSpPr>
          <p:grpSpPr>
            <a:xfrm>
              <a:off x="4038600" y="5499100"/>
              <a:ext cx="304800" cy="152400"/>
              <a:chOff x="3276600" y="5486400"/>
              <a:chExt cx="304800" cy="152400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3429000" y="5486400"/>
                <a:ext cx="152400" cy="15240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276600" y="5486400"/>
                <a:ext cx="152400" cy="15240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5" name="Oval 134"/>
          <p:cNvSpPr/>
          <p:nvPr/>
        </p:nvSpPr>
        <p:spPr>
          <a:xfrm>
            <a:off x="4071941" y="582179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5367333" y="581859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/>
          <p:cNvSpPr/>
          <p:nvPr/>
        </p:nvSpPr>
        <p:spPr>
          <a:xfrm>
            <a:off x="4233867" y="582180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1905000" y="3124200"/>
            <a:ext cx="869148" cy="801129"/>
            <a:chOff x="1905000" y="876065"/>
            <a:chExt cx="869148" cy="801129"/>
          </a:xfrm>
        </p:grpSpPr>
        <p:cxnSp>
          <p:nvCxnSpPr>
            <p:cNvPr id="159" name="Straight Arrow Connector 158"/>
            <p:cNvCxnSpPr/>
            <p:nvPr/>
          </p:nvCxnSpPr>
          <p:spPr>
            <a:xfrm rot="5400000">
              <a:off x="2171700" y="1485900"/>
              <a:ext cx="381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1905000" y="876065"/>
              <a:ext cx="869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Verdana" pitchFamily="34" charset="0"/>
                </a:rPr>
                <a:t>Current</a:t>
              </a:r>
            </a:p>
            <a:p>
              <a:pPr algn="ctr"/>
              <a:r>
                <a:rPr lang="en-US" sz="1400" dirty="0" smtClean="0">
                  <a:latin typeface="Verdana" pitchFamily="34" charset="0"/>
                </a:rPr>
                <a:t>Time</a:t>
              </a:r>
              <a:endParaRPr lang="en-US" sz="1400" dirty="0">
                <a:latin typeface="Verdana" pitchFamily="34" charset="0"/>
              </a:endParaRPr>
            </a:p>
          </p:txBody>
        </p:sp>
      </p:grpSp>
      <p:sp>
        <p:nvSpPr>
          <p:cNvPr id="163" name="Oval 162"/>
          <p:cNvSpPr/>
          <p:nvPr/>
        </p:nvSpPr>
        <p:spPr>
          <a:xfrm>
            <a:off x="6978396" y="59618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5521452" y="581863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0" y="3200400"/>
            <a:ext cx="9144000" cy="2962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8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2" animBg="1"/>
      <p:bldP spid="117" grpId="0" animBg="1"/>
      <p:bldP spid="118" grpId="0" animBg="1"/>
      <p:bldP spid="118" grpId="1" animBg="1"/>
      <p:bldP spid="135" grpId="0" animBg="1"/>
      <p:bldP spid="136" grpId="0" animBg="1"/>
      <p:bldP spid="137" grpId="0" animBg="1"/>
      <p:bldP spid="163" grpId="0" animBg="1"/>
      <p:bldP spid="164" grpId="0" animBg="1"/>
      <p:bldP spid="1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Global Wireless Scenario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Indian Scenario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Key Research Issues and Technology Components of 4G</a:t>
            </a:r>
          </a:p>
          <a:p>
            <a:r>
              <a:rPr lang="en-US" sz="2800" dirty="0" smtClean="0"/>
              <a:t>Our Contributions to 4G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Bandwidth Request Procedure in IEEE 802.16m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Energy Efficient Scheduling over Wireless Channels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Going Forward: Towards Bridging the Digital Divide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743200"/>
            <a:ext cx="8534400" cy="5334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3657600"/>
            <a:ext cx="8534400" cy="8382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Global Wireless Scenario</a:t>
            </a:r>
          </a:p>
          <a:p>
            <a:r>
              <a:rPr lang="en-US" sz="2800" dirty="0" smtClean="0"/>
              <a:t>Indian Scenario</a:t>
            </a:r>
          </a:p>
          <a:p>
            <a:r>
              <a:rPr lang="en-US" sz="2800" dirty="0" smtClean="0"/>
              <a:t>Key Research Issues and Technology Components of 4G</a:t>
            </a:r>
          </a:p>
          <a:p>
            <a:r>
              <a:rPr lang="en-US" sz="2800" dirty="0" smtClean="0"/>
              <a:t>Our Contributions to 4G</a:t>
            </a:r>
          </a:p>
          <a:p>
            <a:pPr lvl="1"/>
            <a:r>
              <a:rPr lang="en-US" sz="2400" dirty="0" smtClean="0"/>
              <a:t>Bandwidth Request Procedure in IEEE 802.16m</a:t>
            </a:r>
          </a:p>
          <a:p>
            <a:pPr lvl="1"/>
            <a:r>
              <a:rPr lang="en-US" sz="2400" dirty="0" smtClean="0"/>
              <a:t>Energy Efficient Scheduling over Wireless Channels</a:t>
            </a:r>
          </a:p>
          <a:p>
            <a:r>
              <a:rPr lang="en-US" sz="2800" dirty="0" smtClean="0"/>
              <a:t>Going Forward: Towards Bridging the Digital Divide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Channel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Channel is characterized by</a:t>
            </a:r>
          </a:p>
          <a:p>
            <a:pPr lvl="1"/>
            <a:r>
              <a:rPr lang="en-US" dirty="0" smtClean="0"/>
              <a:t>Signal strength variation over time, frequency and space</a:t>
            </a:r>
          </a:p>
          <a:p>
            <a:pPr lvl="2"/>
            <a:r>
              <a:rPr lang="en-US" dirty="0" smtClean="0"/>
              <a:t>Small scale variation (Fading)</a:t>
            </a:r>
          </a:p>
          <a:p>
            <a:pPr lvl="1"/>
            <a:r>
              <a:rPr lang="en-US" dirty="0" smtClean="0"/>
              <a:t>Interference</a:t>
            </a:r>
          </a:p>
          <a:p>
            <a:pPr lvl="1"/>
            <a:r>
              <a:rPr lang="en-US" dirty="0" smtClean="0"/>
              <a:t>Limited battery life at hosts</a:t>
            </a:r>
          </a:p>
          <a:p>
            <a:endParaRPr lang="en-US" dirty="0" smtClean="0"/>
          </a:p>
          <a:p>
            <a:r>
              <a:rPr lang="en-US" dirty="0" smtClean="0"/>
              <a:t>Physical Layer no longer a fixed rate bit pipe</a:t>
            </a:r>
          </a:p>
          <a:p>
            <a:endParaRPr lang="en-US" dirty="0" smtClean="0"/>
          </a:p>
          <a:p>
            <a:r>
              <a:rPr lang="en-US" dirty="0" smtClean="0"/>
              <a:t>Resource allocation needs to take channel characteristics into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4953000"/>
            <a:ext cx="7772400" cy="10668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Significant performance gains in wireless networks by Cross-Layer Design</a:t>
            </a:r>
            <a:endParaRPr lang="en-IN" sz="24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SNR Fluctuations in a Multiuser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6383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Blip>
                <a:blip r:embed="rId3"/>
              </a:buBlip>
              <a:defRPr/>
            </a:pPr>
            <a:endParaRPr lang="en-US" b="1" kern="0" dirty="0">
              <a:solidFill>
                <a:srgbClr val="800080"/>
              </a:solidFill>
              <a:latin typeface="+mn-lt"/>
              <a:cs typeface="+mn-cs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04862" y="1840839"/>
            <a:ext cx="851813" cy="3308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User 2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218488" y="2189163"/>
            <a:ext cx="78422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FFFFFF"/>
                </a:solidFill>
              </a:rPr>
              <a:t>User 3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8103275" y="2226292"/>
            <a:ext cx="851813" cy="3308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User 3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8092162" y="1447800"/>
            <a:ext cx="851813" cy="3308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User 1</a:t>
            </a: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047750" y="1638300"/>
            <a:ext cx="6092825" cy="3730625"/>
            <a:chOff x="660" y="1200"/>
            <a:chExt cx="3838" cy="2350"/>
          </a:xfrm>
        </p:grpSpPr>
        <p:sp>
          <p:nvSpPr>
            <p:cNvPr id="11" name="Line 3"/>
            <p:cNvSpPr>
              <a:spLocks noChangeShapeType="1"/>
            </p:cNvSpPr>
            <p:nvPr/>
          </p:nvSpPr>
          <p:spPr bwMode="auto">
            <a:xfrm flipV="1">
              <a:off x="660" y="1199"/>
              <a:ext cx="1" cy="2353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660" y="3550"/>
              <a:ext cx="3839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9587" y="2171700"/>
            <a:ext cx="672277" cy="360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0000"/>
                </a:solidFill>
                <a:latin typeface="Verdana" pitchFamily="34" charset="0"/>
              </a:rPr>
              <a:t>SNR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276350" y="1933575"/>
            <a:ext cx="5856288" cy="3479800"/>
          </a:xfrm>
          <a:custGeom>
            <a:avLst/>
            <a:gdLst>
              <a:gd name="T0" fmla="*/ 0 w 16269"/>
              <a:gd name="T1" fmla="*/ 2147483647 h 9668"/>
              <a:gd name="T2" fmla="*/ 2147483647 w 16269"/>
              <a:gd name="T3" fmla="*/ 2147483647 h 9668"/>
              <a:gd name="T4" fmla="*/ 2147483647 w 16269"/>
              <a:gd name="T5" fmla="*/ 2147483647 h 9668"/>
              <a:gd name="T6" fmla="*/ 2147483647 w 16269"/>
              <a:gd name="T7" fmla="*/ 2147483647 h 9668"/>
              <a:gd name="T8" fmla="*/ 2147483647 w 16269"/>
              <a:gd name="T9" fmla="*/ 2147483647 h 9668"/>
              <a:gd name="T10" fmla="*/ 2147483647 w 16269"/>
              <a:gd name="T11" fmla="*/ 2147483647 h 9668"/>
              <a:gd name="T12" fmla="*/ 2147483647 w 16269"/>
              <a:gd name="T13" fmla="*/ 2147483647 h 9668"/>
              <a:gd name="T14" fmla="*/ 2147483647 w 16269"/>
              <a:gd name="T15" fmla="*/ 2147483647 h 9668"/>
              <a:gd name="T16" fmla="*/ 2147483647 w 16269"/>
              <a:gd name="T17" fmla="*/ 2147483647 h 9668"/>
              <a:gd name="T18" fmla="*/ 2147483647 w 16269"/>
              <a:gd name="T19" fmla="*/ 2147483647 h 9668"/>
              <a:gd name="T20" fmla="*/ 2147483647 w 16269"/>
              <a:gd name="T21" fmla="*/ 2147483647 h 9668"/>
              <a:gd name="T22" fmla="*/ 2147483647 w 16269"/>
              <a:gd name="T23" fmla="*/ 2147483647 h 9668"/>
              <a:gd name="T24" fmla="*/ 2147483647 w 16269"/>
              <a:gd name="T25" fmla="*/ 2147483647 h 96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69"/>
              <a:gd name="T40" fmla="*/ 0 h 9668"/>
              <a:gd name="T41" fmla="*/ 16269 w 16269"/>
              <a:gd name="T42" fmla="*/ 9668 h 96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69" h="9668">
                <a:moveTo>
                  <a:pt x="0" y="8282"/>
                </a:moveTo>
                <a:cubicBezTo>
                  <a:pt x="127" y="6950"/>
                  <a:pt x="449" y="564"/>
                  <a:pt x="767" y="282"/>
                </a:cubicBezTo>
                <a:cubicBezTo>
                  <a:pt x="1084" y="0"/>
                  <a:pt x="1468" y="5292"/>
                  <a:pt x="1905" y="6588"/>
                </a:cubicBezTo>
                <a:cubicBezTo>
                  <a:pt x="2341" y="7885"/>
                  <a:pt x="2893" y="7964"/>
                  <a:pt x="3386" y="8070"/>
                </a:cubicBezTo>
                <a:cubicBezTo>
                  <a:pt x="3880" y="8176"/>
                  <a:pt x="4480" y="8388"/>
                  <a:pt x="4868" y="7223"/>
                </a:cubicBezTo>
                <a:cubicBezTo>
                  <a:pt x="5256" y="6059"/>
                  <a:pt x="5327" y="965"/>
                  <a:pt x="5715" y="1071"/>
                </a:cubicBezTo>
                <a:cubicBezTo>
                  <a:pt x="6103" y="1177"/>
                  <a:pt x="6738" y="7960"/>
                  <a:pt x="7197" y="7858"/>
                </a:cubicBezTo>
                <a:cubicBezTo>
                  <a:pt x="7655" y="7757"/>
                  <a:pt x="8008" y="449"/>
                  <a:pt x="8467" y="449"/>
                </a:cubicBezTo>
                <a:cubicBezTo>
                  <a:pt x="8926" y="449"/>
                  <a:pt x="9455" y="7047"/>
                  <a:pt x="9949" y="7858"/>
                </a:cubicBezTo>
                <a:cubicBezTo>
                  <a:pt x="10443" y="8670"/>
                  <a:pt x="10937" y="5142"/>
                  <a:pt x="11431" y="5318"/>
                </a:cubicBezTo>
                <a:cubicBezTo>
                  <a:pt x="11925" y="5495"/>
                  <a:pt x="12251" y="9667"/>
                  <a:pt x="12912" y="8917"/>
                </a:cubicBezTo>
                <a:cubicBezTo>
                  <a:pt x="13574" y="8167"/>
                  <a:pt x="14835" y="1525"/>
                  <a:pt x="15395" y="807"/>
                </a:cubicBezTo>
                <a:cubicBezTo>
                  <a:pt x="15955" y="88"/>
                  <a:pt x="16088" y="3823"/>
                  <a:pt x="16268" y="4617"/>
                </a:cubicBez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200150" y="1790700"/>
            <a:ext cx="5943600" cy="3670300"/>
          </a:xfrm>
          <a:custGeom>
            <a:avLst/>
            <a:gdLst>
              <a:gd name="T0" fmla="*/ 0 w 16511"/>
              <a:gd name="T1" fmla="*/ 2147483647 h 10196"/>
              <a:gd name="T2" fmla="*/ 2147483647 w 16511"/>
              <a:gd name="T3" fmla="*/ 2147483647 h 10196"/>
              <a:gd name="T4" fmla="*/ 2147483647 w 16511"/>
              <a:gd name="T5" fmla="*/ 2147483647 h 10196"/>
              <a:gd name="T6" fmla="*/ 2147483647 w 16511"/>
              <a:gd name="T7" fmla="*/ 2147483647 h 10196"/>
              <a:gd name="T8" fmla="*/ 2147483647 w 16511"/>
              <a:gd name="T9" fmla="*/ 2147483647 h 10196"/>
              <a:gd name="T10" fmla="*/ 2147483647 w 16511"/>
              <a:gd name="T11" fmla="*/ 2147483647 h 10196"/>
              <a:gd name="T12" fmla="*/ 2147483647 w 16511"/>
              <a:gd name="T13" fmla="*/ 2147483647 h 10196"/>
              <a:gd name="T14" fmla="*/ 2147483647 w 16511"/>
              <a:gd name="T15" fmla="*/ 2147483647 h 10196"/>
              <a:gd name="T16" fmla="*/ 2147483647 w 16511"/>
              <a:gd name="T17" fmla="*/ 2147483647 h 10196"/>
              <a:gd name="T18" fmla="*/ 2147483647 w 16511"/>
              <a:gd name="T19" fmla="*/ 2147483647 h 10196"/>
              <a:gd name="T20" fmla="*/ 2147483647 w 16511"/>
              <a:gd name="T21" fmla="*/ 2147483647 h 10196"/>
              <a:gd name="T22" fmla="*/ 2147483647 w 16511"/>
              <a:gd name="T23" fmla="*/ 2147483647 h 101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511"/>
              <a:gd name="T37" fmla="*/ 0 h 10196"/>
              <a:gd name="T38" fmla="*/ 16511 w 16511"/>
              <a:gd name="T39" fmla="*/ 10196 h 1019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511" h="10196">
                <a:moveTo>
                  <a:pt x="0" y="5362"/>
                </a:moveTo>
                <a:cubicBezTo>
                  <a:pt x="229" y="7391"/>
                  <a:pt x="458" y="9419"/>
                  <a:pt x="846" y="8537"/>
                </a:cubicBezTo>
                <a:cubicBezTo>
                  <a:pt x="1234" y="7655"/>
                  <a:pt x="1905" y="0"/>
                  <a:pt x="2328" y="70"/>
                </a:cubicBezTo>
                <a:cubicBezTo>
                  <a:pt x="2751" y="141"/>
                  <a:pt x="2963" y="8008"/>
                  <a:pt x="3386" y="8961"/>
                </a:cubicBezTo>
                <a:cubicBezTo>
                  <a:pt x="3810" y="9913"/>
                  <a:pt x="4374" y="5821"/>
                  <a:pt x="4868" y="5785"/>
                </a:cubicBezTo>
                <a:cubicBezTo>
                  <a:pt x="5362" y="5750"/>
                  <a:pt x="5927" y="9666"/>
                  <a:pt x="6350" y="8749"/>
                </a:cubicBezTo>
                <a:cubicBezTo>
                  <a:pt x="6773" y="7832"/>
                  <a:pt x="7042" y="454"/>
                  <a:pt x="7417" y="286"/>
                </a:cubicBezTo>
                <a:cubicBezTo>
                  <a:pt x="7792" y="119"/>
                  <a:pt x="8017" y="6323"/>
                  <a:pt x="8599" y="7730"/>
                </a:cubicBezTo>
                <a:cubicBezTo>
                  <a:pt x="9181" y="9137"/>
                  <a:pt x="10235" y="9940"/>
                  <a:pt x="10919" y="8736"/>
                </a:cubicBezTo>
                <a:cubicBezTo>
                  <a:pt x="11602" y="7532"/>
                  <a:pt x="12193" y="454"/>
                  <a:pt x="12700" y="493"/>
                </a:cubicBezTo>
                <a:cubicBezTo>
                  <a:pt x="13207" y="533"/>
                  <a:pt x="13335" y="7726"/>
                  <a:pt x="13970" y="8961"/>
                </a:cubicBezTo>
                <a:cubicBezTo>
                  <a:pt x="14605" y="10195"/>
                  <a:pt x="15558" y="9049"/>
                  <a:pt x="16510" y="7902"/>
                </a:cubicBezTo>
              </a:path>
            </a:pathLst>
          </a:cu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1276350" y="2011363"/>
            <a:ext cx="5715000" cy="3503612"/>
          </a:xfrm>
          <a:custGeom>
            <a:avLst/>
            <a:gdLst>
              <a:gd name="T0" fmla="*/ 0 w 15877"/>
              <a:gd name="T1" fmla="*/ 2147483647 h 9734"/>
              <a:gd name="T2" fmla="*/ 2147483647 w 15877"/>
              <a:gd name="T3" fmla="*/ 2147483647 h 9734"/>
              <a:gd name="T4" fmla="*/ 2147483647 w 15877"/>
              <a:gd name="T5" fmla="*/ 2147483647 h 9734"/>
              <a:gd name="T6" fmla="*/ 2147483647 w 15877"/>
              <a:gd name="T7" fmla="*/ 2147483647 h 9734"/>
              <a:gd name="T8" fmla="*/ 2147483647 w 15877"/>
              <a:gd name="T9" fmla="*/ 2147483647 h 9734"/>
              <a:gd name="T10" fmla="*/ 2147483647 w 15877"/>
              <a:gd name="T11" fmla="*/ 2147483647 h 9734"/>
              <a:gd name="T12" fmla="*/ 2147483647 w 15877"/>
              <a:gd name="T13" fmla="*/ 2147483647 h 9734"/>
              <a:gd name="T14" fmla="*/ 2147483647 w 15877"/>
              <a:gd name="T15" fmla="*/ 2147483647 h 9734"/>
              <a:gd name="T16" fmla="*/ 2147483647 w 15877"/>
              <a:gd name="T17" fmla="*/ 2147483647 h 9734"/>
              <a:gd name="T18" fmla="*/ 2147483647 w 15877"/>
              <a:gd name="T19" fmla="*/ 2147483647 h 97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77"/>
              <a:gd name="T31" fmla="*/ 0 h 9734"/>
              <a:gd name="T32" fmla="*/ 15877 w 15877"/>
              <a:gd name="T33" fmla="*/ 9734 h 97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77" h="9734">
                <a:moveTo>
                  <a:pt x="0" y="8701"/>
                </a:moveTo>
                <a:cubicBezTo>
                  <a:pt x="529" y="9071"/>
                  <a:pt x="1058" y="9441"/>
                  <a:pt x="1693" y="8065"/>
                </a:cubicBezTo>
                <a:cubicBezTo>
                  <a:pt x="2328" y="6690"/>
                  <a:pt x="3245" y="374"/>
                  <a:pt x="3810" y="445"/>
                </a:cubicBezTo>
                <a:cubicBezTo>
                  <a:pt x="4374" y="515"/>
                  <a:pt x="4537" y="7245"/>
                  <a:pt x="5080" y="8489"/>
                </a:cubicBezTo>
                <a:cubicBezTo>
                  <a:pt x="5622" y="9733"/>
                  <a:pt x="6535" y="7907"/>
                  <a:pt x="7073" y="7907"/>
                </a:cubicBezTo>
                <a:cubicBezTo>
                  <a:pt x="7611" y="7907"/>
                  <a:pt x="7766" y="9733"/>
                  <a:pt x="8299" y="8476"/>
                </a:cubicBezTo>
                <a:cubicBezTo>
                  <a:pt x="8833" y="7219"/>
                  <a:pt x="9715" y="383"/>
                  <a:pt x="10270" y="370"/>
                </a:cubicBezTo>
                <a:cubicBezTo>
                  <a:pt x="10826" y="357"/>
                  <a:pt x="11007" y="8387"/>
                  <a:pt x="11629" y="8387"/>
                </a:cubicBezTo>
                <a:cubicBezTo>
                  <a:pt x="12250" y="8387"/>
                  <a:pt x="13282" y="740"/>
                  <a:pt x="13992" y="370"/>
                </a:cubicBezTo>
                <a:cubicBezTo>
                  <a:pt x="14702" y="0"/>
                  <a:pt x="15483" y="4952"/>
                  <a:pt x="15876" y="6160"/>
                </a:cubicBezTo>
              </a:path>
            </a:pathLst>
          </a:custGeom>
          <a:noFill/>
          <a:ln w="1908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7620000" y="1638300"/>
            <a:ext cx="5334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7642225" y="1992313"/>
            <a:ext cx="533400" cy="1587"/>
          </a:xfrm>
          <a:prstGeom prst="line">
            <a:avLst/>
          </a:prstGeom>
          <a:noFill/>
          <a:ln w="1908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7642225" y="2384425"/>
            <a:ext cx="533400" cy="1588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1479550" y="1951038"/>
            <a:ext cx="130175" cy="15240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3810000" y="1839913"/>
            <a:ext cx="130175" cy="1524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2590800" y="2103438"/>
            <a:ext cx="130175" cy="152400"/>
          </a:xfrm>
          <a:prstGeom prst="ellipse">
            <a:avLst/>
          </a:prstGeom>
          <a:solidFill>
            <a:srgbClr val="0000FF"/>
          </a:solidFill>
          <a:ln w="3816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4902200" y="2081213"/>
            <a:ext cx="130175" cy="152400"/>
          </a:xfrm>
          <a:prstGeom prst="ellipse">
            <a:avLst/>
          </a:prstGeom>
          <a:solidFill>
            <a:srgbClr val="0000FF"/>
          </a:solidFill>
          <a:ln w="3816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6296025" y="2081213"/>
            <a:ext cx="130175" cy="152400"/>
          </a:xfrm>
          <a:prstGeom prst="ellipse">
            <a:avLst/>
          </a:prstGeom>
          <a:solidFill>
            <a:srgbClr val="0000FF"/>
          </a:solidFill>
          <a:ln w="3816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276600" y="2255838"/>
            <a:ext cx="130175" cy="15240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4267200" y="2036763"/>
            <a:ext cx="130175" cy="15240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6797675" y="2112963"/>
            <a:ext cx="130175" cy="15240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1958975" y="1746250"/>
            <a:ext cx="130175" cy="1524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5715000" y="1898650"/>
            <a:ext cx="130175" cy="1524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7880350" y="2308225"/>
            <a:ext cx="130175" cy="1524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7880350" y="1935163"/>
            <a:ext cx="130175" cy="152400"/>
          </a:xfrm>
          <a:prstGeom prst="ellipse">
            <a:avLst/>
          </a:prstGeom>
          <a:solidFill>
            <a:srgbClr val="0000FF"/>
          </a:solidFill>
          <a:ln w="3816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7880350" y="1562100"/>
            <a:ext cx="130175" cy="15240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411977" y="5430779"/>
            <a:ext cx="750823" cy="360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Verdana" pitchFamily="34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Multiuser Diversity: </a:t>
            </a:r>
            <a:r>
              <a:rPr lang="en-US" sz="2800" dirty="0" smtClean="0"/>
              <a:t>A New Form of Diversity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Channel fades independently for each user so …</a:t>
            </a:r>
          </a:p>
          <a:p>
            <a:pPr lvl="1" eaLnBrk="1" hangingPunct="1"/>
            <a:r>
              <a:rPr lang="en-US" dirty="0" smtClean="0"/>
              <a:t>Different users experience different channel gains</a:t>
            </a:r>
          </a:p>
          <a:p>
            <a:pPr eaLnBrk="1" hangingPunct="1"/>
            <a:r>
              <a:rPr lang="en-US" dirty="0" smtClean="0"/>
              <a:t>High probability that some user will have a strong channel</a:t>
            </a:r>
          </a:p>
          <a:p>
            <a:pPr eaLnBrk="1" hangingPunct="1"/>
            <a:r>
              <a:rPr lang="en-US" dirty="0" smtClean="0"/>
              <a:t>BS schedules the user with the strongest (best) channel</a:t>
            </a:r>
          </a:p>
          <a:p>
            <a:pPr eaLnBrk="1" hangingPunct="1"/>
            <a:r>
              <a:rPr lang="en-US" dirty="0" smtClean="0"/>
              <a:t>Hence … “</a:t>
            </a:r>
            <a:r>
              <a:rPr lang="en-US" dirty="0" smtClean="0">
                <a:solidFill>
                  <a:srgbClr val="0070C0"/>
                </a:solidFill>
              </a:rPr>
              <a:t>Opportunistic Scheduling</a:t>
            </a:r>
            <a:r>
              <a:rPr lang="en-US" dirty="0" smtClean="0"/>
              <a:t>”</a:t>
            </a:r>
          </a:p>
          <a:p>
            <a:pPr eaLnBrk="1" hangingPunct="1"/>
            <a:r>
              <a:rPr lang="en-US" dirty="0" smtClean="0"/>
              <a:t>Transmitting in favorable channel condition also minimizes power but at the expense of delay</a:t>
            </a:r>
          </a:p>
          <a:p>
            <a:pPr eaLnBrk="1" hangingPunct="1"/>
            <a:r>
              <a:rPr lang="en-US" dirty="0" smtClean="0"/>
              <a:t>Scheduling- Power is minimized subject to delay constraint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Rate-Power relationship is convex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795463" y="1468438"/>
          <a:ext cx="5291137" cy="4398962"/>
        </p:xfrm>
        <a:graphic>
          <a:graphicData uri="http://schemas.openxmlformats.org/presentationml/2006/ole">
            <p:oleObj spid="_x0000_s2051" name="Visio" r:id="rId4" imgW="5291709" imgH="439940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Efficient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Single Receiver (Base Station) and multiple transmitters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Base station is the centralized scheduler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38400"/>
            <a:ext cx="5486400" cy="318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Efficient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Queue transition, average queue length, average power for user </a:t>
            </a:r>
            <a:r>
              <a:rPr lang="en-US" sz="2000" i="1" dirty="0" smtClean="0"/>
              <a:t>i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Problem: Minimize the power consumption of each user subject to delay constraint of each user</a:t>
            </a:r>
          </a:p>
          <a:p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Multi-objective constrained optimization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14600" y="1447800"/>
          <a:ext cx="3847510" cy="462552"/>
        </p:xfrm>
        <a:graphic>
          <a:graphicData uri="http://schemas.openxmlformats.org/presentationml/2006/ole">
            <p:oleObj spid="_x0000_s3074" name="Equation" r:id="rId4" imgW="2006280" imgH="241200" progId="Equation.3">
              <p:embed/>
            </p:oleObj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2627313" y="1937367"/>
          <a:ext cx="2775312" cy="877254"/>
        </p:xfrm>
        <a:graphic>
          <a:graphicData uri="http://schemas.openxmlformats.org/presentationml/2006/ole">
            <p:oleObj spid="_x0000_s3075" name="Equation" r:id="rId5" imgW="1447560" imgH="4572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654299" y="2851391"/>
          <a:ext cx="3822701" cy="877254"/>
        </p:xfrm>
        <a:graphic>
          <a:graphicData uri="http://schemas.openxmlformats.org/presentationml/2006/ole">
            <p:oleObj spid="_x0000_s3076" name="Equation" r:id="rId6" imgW="1993680" imgH="457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828800" y="4953000"/>
          <a:ext cx="5638800" cy="490743"/>
        </p:xfrm>
        <a:graphic>
          <a:graphicData uri="http://schemas.openxmlformats.org/presentationml/2006/ole">
            <p:oleObj spid="_x0000_s3077" name="Equation" r:id="rId7" imgW="26287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Uplink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ahoma" pitchFamily="34" charset="0"/>
              </a:rPr>
              <a:t>Visualize a link between user and base station as a Point-to-Point scenario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ahoma" pitchFamily="34" charset="0"/>
              </a:rPr>
              <a:t>Each user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cs typeface="Tahoma" pitchFamily="34" charset="0"/>
              </a:rPr>
              <a:t>Determines its transmission rate as if it was the only user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cs typeface="Tahoma" pitchFamily="34" charset="0"/>
              </a:rPr>
              <a:t>Informs this rate to the base station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ahoma" pitchFamily="34" charset="0"/>
              </a:rPr>
              <a:t>The base station schedules the user with the highest rate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ahoma" pitchFamily="34" charset="0"/>
              </a:rPr>
              <a:t>Queue transitions for a user who is scheduled and not for others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ahoma" pitchFamily="34" charset="0"/>
              </a:rPr>
              <a:t>Power and queue cost are appropriately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219200" y="3733800"/>
          <a:ext cx="6553200" cy="2205967"/>
        </p:xfrm>
        <a:graphic>
          <a:graphicData uri="http://schemas.openxmlformats.org/presentationml/2006/ole">
            <p:oleObj spid="_x0000_s4099" name="Visio" r:id="rId4" imgW="8682228" imgH="29222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Uplink Solution : Auction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base station auctions each time slot</a:t>
            </a:r>
          </a:p>
          <a:p>
            <a:pPr eaLnBrk="1" hangingPunct="1"/>
            <a:r>
              <a:rPr lang="en-US" dirty="0" smtClean="0"/>
              <a:t>The user quoting the highest rate wins the bid</a:t>
            </a:r>
          </a:p>
          <a:p>
            <a:pPr eaLnBrk="1" hangingPunct="1"/>
            <a:r>
              <a:rPr lang="en-US" dirty="0" smtClean="0"/>
              <a:t>User quote rates that are just sufficient to satisfy their delay constraints</a:t>
            </a:r>
          </a:p>
          <a:p>
            <a:pPr eaLnBrk="1" hangingPunct="1"/>
            <a:r>
              <a:rPr lang="en-US" dirty="0" smtClean="0"/>
              <a:t>Quoting unnecessarily high rates not favorable since power minimization is the objective</a:t>
            </a:r>
          </a:p>
          <a:p>
            <a:pPr eaLnBrk="1" hangingPunct="1"/>
            <a:r>
              <a:rPr lang="en-US" dirty="0" smtClean="0"/>
              <a:t>It can be proved that the queue lengths converge to cooperative equilibrium and delay constraints are satisfied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257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Nitin Salodkar, Abhay Karandikar, Vivek Borkar, “A Stable On-line algorithm for Energy Efficient Scheduling”  IEEE Transactions on Mobile Computing October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Global Wireless Scenario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Indian Scenario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Key Research Issues and Technology Components of 4G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Our Contributions to 4G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Bandwidth Request Procedure in IEEE 802.16m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Energy Efficient Scheduling over Wireless Channels</a:t>
            </a:r>
          </a:p>
          <a:p>
            <a:r>
              <a:rPr lang="en-US" sz="2800" dirty="0" smtClean="0"/>
              <a:t>Going Forward: Towards Bridging the Digital Divide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4495800"/>
            <a:ext cx="8534400" cy="9144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Driving Research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1600200" y="1219200"/>
            <a:ext cx="5791200" cy="4495800"/>
            <a:chOff x="2209800" y="1295399"/>
            <a:chExt cx="4800600" cy="3657599"/>
          </a:xfrm>
        </p:grpSpPr>
        <p:sp>
          <p:nvSpPr>
            <p:cNvPr id="6" name="Oval 2"/>
            <p:cNvSpPr>
              <a:spLocks noChangeAspect="1" noChangeArrowheads="1"/>
            </p:cNvSpPr>
            <p:nvPr/>
          </p:nvSpPr>
          <p:spPr bwMode="auto">
            <a:xfrm>
              <a:off x="2209800" y="1295399"/>
              <a:ext cx="4800600" cy="3657599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50000"/>
                  </a:schemeClr>
                </a:gs>
                <a:gs pos="71000">
                  <a:schemeClr val="accent3">
                    <a:lumMod val="60000"/>
                    <a:lumOff val="40000"/>
                    <a:alpha val="98000"/>
                  </a:schemeClr>
                </a:gs>
                <a:gs pos="100000">
                  <a:srgbClr val="43B3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84600" y="2946400"/>
              <a:ext cx="153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Challenges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0" y="990600"/>
            <a:ext cx="5355171" cy="1752601"/>
            <a:chOff x="0" y="838200"/>
            <a:chExt cx="5355171" cy="1752601"/>
          </a:xfrm>
        </p:grpSpPr>
        <p:sp>
          <p:nvSpPr>
            <p:cNvPr id="15" name="Isosceles Triangle 14"/>
            <p:cNvSpPr/>
            <p:nvPr/>
          </p:nvSpPr>
          <p:spPr>
            <a:xfrm rot="5400000">
              <a:off x="1801285" y="-963085"/>
              <a:ext cx="1752601" cy="5355171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75000"/>
                    <a:alpha val="78000"/>
                  </a:schemeClr>
                </a:gs>
                <a:gs pos="100000">
                  <a:srgbClr val="43B3FF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1270000"/>
              <a:ext cx="36631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defRPr/>
              </a:pPr>
              <a:r>
                <a:rPr lang="en-US" sz="2000" b="1" dirty="0" smtClean="0">
                  <a:latin typeface="Verdana" pitchFamily="34" charset="0"/>
                </a:rPr>
                <a:t>Backhaul connectivity</a:t>
              </a:r>
            </a:p>
            <a:p>
              <a:pPr algn="l">
                <a:defRPr/>
              </a:pPr>
              <a:r>
                <a:rPr lang="en-US" sz="2000" dirty="0" smtClean="0">
                  <a:latin typeface="Verdana" pitchFamily="34" charset="0"/>
                </a:rPr>
                <a:t>Low cost wireless backhaul</a:t>
              </a:r>
              <a:endParaRPr lang="en-US" sz="2000" dirty="0">
                <a:latin typeface="Verdana" pitchFamily="34" charset="0"/>
              </a:endParaRPr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3505200" y="1752599"/>
            <a:ext cx="5638800" cy="1752601"/>
            <a:chOff x="3505200" y="1600200"/>
            <a:chExt cx="5638800" cy="1752601"/>
          </a:xfrm>
        </p:grpSpPr>
        <p:sp>
          <p:nvSpPr>
            <p:cNvPr id="13" name="Isosceles Triangle 12"/>
            <p:cNvSpPr/>
            <p:nvPr/>
          </p:nvSpPr>
          <p:spPr>
            <a:xfrm rot="16200000">
              <a:off x="5590114" y="-201085"/>
              <a:ext cx="1752601" cy="5355171"/>
            </a:xfrm>
            <a:prstGeom prst="triangl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43B3FF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05200" y="1790700"/>
              <a:ext cx="56388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latin typeface="Verdana" pitchFamily="34" charset="0"/>
                </a:rPr>
                <a:t>Low ARPU</a:t>
              </a:r>
            </a:p>
            <a:p>
              <a:pPr lvl="1">
                <a:defRPr/>
              </a:pPr>
              <a:r>
                <a:rPr lang="en-US" sz="2000" dirty="0" smtClean="0">
                  <a:latin typeface="Verdana" pitchFamily="34" charset="0"/>
                </a:rPr>
                <a:t>Low cost infrastructure </a:t>
              </a:r>
            </a:p>
            <a:p>
              <a:pPr lvl="1">
                <a:defRPr/>
              </a:pPr>
              <a:r>
                <a:rPr lang="en-US" sz="2000" dirty="0" smtClean="0">
                  <a:latin typeface="Verdana" pitchFamily="34" charset="0"/>
                </a:rPr>
                <a:t>Tight integration with IP</a:t>
              </a:r>
            </a:p>
            <a:p>
              <a:pPr lvl="1">
                <a:defRPr/>
              </a:pPr>
              <a:r>
                <a:rPr lang="en-US" sz="2000" dirty="0" smtClean="0">
                  <a:latin typeface="Verdana" pitchFamily="34" charset="0"/>
                </a:rPr>
                <a:t>Infrastructure sharing</a:t>
              </a: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0" y="3352799"/>
            <a:ext cx="5562600" cy="1752601"/>
            <a:chOff x="0" y="3505200"/>
            <a:chExt cx="5562600" cy="1752601"/>
          </a:xfrm>
        </p:grpSpPr>
        <p:sp>
          <p:nvSpPr>
            <p:cNvPr id="9" name="Isosceles Triangle 8"/>
            <p:cNvSpPr/>
            <p:nvPr/>
          </p:nvSpPr>
          <p:spPr>
            <a:xfrm rot="5400000">
              <a:off x="1801285" y="1703915"/>
              <a:ext cx="1752601" cy="5355171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43B3FF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3835400"/>
              <a:ext cx="5562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000" b="1" dirty="0" smtClean="0">
                  <a:latin typeface="Verdana" pitchFamily="34" charset="0"/>
                </a:rPr>
                <a:t>DSL like experience</a:t>
              </a:r>
            </a:p>
            <a:p>
              <a:pPr algn="l">
                <a:defRPr/>
              </a:pPr>
              <a:r>
                <a:rPr lang="en-US" sz="2000" dirty="0" smtClean="0">
                  <a:latin typeface="Verdana" pitchFamily="34" charset="0"/>
                </a:rPr>
                <a:t>Architecture for high speed</a:t>
              </a:r>
            </a:p>
            <a:p>
              <a:pPr algn="l">
                <a:defRPr/>
              </a:pPr>
              <a:r>
                <a:rPr lang="en-US" sz="2000" dirty="0" smtClean="0">
                  <a:latin typeface="Verdana" pitchFamily="34" charset="0"/>
                </a:rPr>
                <a:t>High speed spectral efficiency at cell edge</a:t>
              </a: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3788829" y="4267200"/>
            <a:ext cx="5355171" cy="1752601"/>
            <a:chOff x="3788829" y="4419600"/>
            <a:chExt cx="5355171" cy="1752601"/>
          </a:xfrm>
        </p:grpSpPr>
        <p:sp>
          <p:nvSpPr>
            <p:cNvPr id="14" name="Isosceles Triangle 13"/>
            <p:cNvSpPr/>
            <p:nvPr/>
          </p:nvSpPr>
          <p:spPr>
            <a:xfrm rot="16200000">
              <a:off x="5590114" y="2618315"/>
              <a:ext cx="1752601" cy="5355171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43B3FF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0" y="4902200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latin typeface="Verdana" pitchFamily="34" charset="0"/>
                </a:rPr>
                <a:t>Power Supply</a:t>
              </a:r>
            </a:p>
            <a:p>
              <a:pPr lvl="1">
                <a:defRPr/>
              </a:pPr>
              <a:r>
                <a:rPr lang="en-US" sz="2000" dirty="0" smtClean="0">
                  <a:latin typeface="Verdana" pitchFamily="34" charset="0"/>
                </a:rPr>
                <a:t>Very high energy efficiency</a:t>
              </a:r>
              <a:endParaRPr lang="en-US" sz="2000" dirty="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Global Wireless Scenario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Indian Scenario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Key Research Issues and Technology Components of 4G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Our Contributions to 4G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Bandwidth Request Procedure in IEEE 802.16m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Energy Efficient Scheduling over Wireless Channels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Going Forward: Towards Bridging the Digital Divide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762000"/>
            <a:ext cx="8534400" cy="5334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Picture 6" descr="wmx_forum_color_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971800"/>
            <a:ext cx="5302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08" name="Rectangle 61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Present Scenario</a:t>
            </a:r>
          </a:p>
        </p:txBody>
      </p:sp>
      <p:sp>
        <p:nvSpPr>
          <p:cNvPr id="617" name="Rectangle 61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Backhaul</a:t>
            </a:r>
          </a:p>
        </p:txBody>
      </p:sp>
      <p:sp>
        <p:nvSpPr>
          <p:cNvPr id="312322" name="Line 2"/>
          <p:cNvSpPr>
            <a:spLocks noChangeShapeType="1"/>
          </p:cNvSpPr>
          <p:nvPr/>
        </p:nvSpPr>
        <p:spPr bwMode="auto">
          <a:xfrm flipH="1">
            <a:off x="2351088" y="5299075"/>
            <a:ext cx="1697037" cy="93345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2323" name="Freeform 3"/>
          <p:cNvSpPr>
            <a:spLocks/>
          </p:cNvSpPr>
          <p:nvPr/>
        </p:nvSpPr>
        <p:spPr bwMode="auto">
          <a:xfrm>
            <a:off x="5257800" y="3890963"/>
            <a:ext cx="2505075" cy="1851025"/>
          </a:xfrm>
          <a:custGeom>
            <a:avLst/>
            <a:gdLst>
              <a:gd name="T0" fmla="*/ 2147483647 w 2533"/>
              <a:gd name="T1" fmla="*/ 480546082 h 1611"/>
              <a:gd name="T2" fmla="*/ 2147483647 w 2533"/>
              <a:gd name="T3" fmla="*/ 487147038 h 1611"/>
              <a:gd name="T4" fmla="*/ 2147483647 w 2533"/>
              <a:gd name="T5" fmla="*/ 524112386 h 1611"/>
              <a:gd name="T6" fmla="*/ 2147483647 w 2533"/>
              <a:gd name="T7" fmla="*/ 588800597 h 1611"/>
              <a:gd name="T8" fmla="*/ 2147483647 w 2533"/>
              <a:gd name="T9" fmla="*/ 681213968 h 1611"/>
              <a:gd name="T10" fmla="*/ 2147483647 w 2533"/>
              <a:gd name="T11" fmla="*/ 801350201 h 1611"/>
              <a:gd name="T12" fmla="*/ 2147483647 w 2533"/>
              <a:gd name="T13" fmla="*/ 936008536 h 1611"/>
              <a:gd name="T14" fmla="*/ 2147483647 w 2533"/>
              <a:gd name="T15" fmla="*/ 1118193747 h 1611"/>
              <a:gd name="T16" fmla="*/ 2147483647 w 2533"/>
              <a:gd name="T17" fmla="*/ 1234369407 h 1611"/>
              <a:gd name="T18" fmla="*/ 2147483647 w 2533"/>
              <a:gd name="T19" fmla="*/ 1309619146 h 1611"/>
              <a:gd name="T20" fmla="*/ 2147483647 w 2533"/>
              <a:gd name="T21" fmla="*/ 1351865258 h 1611"/>
              <a:gd name="T22" fmla="*/ 2147483647 w 2533"/>
              <a:gd name="T23" fmla="*/ 1417874809 h 1611"/>
              <a:gd name="T24" fmla="*/ 2147483647 w 2533"/>
              <a:gd name="T25" fmla="*/ 1528769705 h 1611"/>
              <a:gd name="T26" fmla="*/ 2096988096 w 2533"/>
              <a:gd name="T27" fmla="*/ 1631743456 h 1611"/>
              <a:gd name="T28" fmla="*/ 1984508943 w 2533"/>
              <a:gd name="T29" fmla="*/ 1716235680 h 1611"/>
              <a:gd name="T30" fmla="*/ 1862249811 w 2533"/>
              <a:gd name="T31" fmla="*/ 1771682554 h 1611"/>
              <a:gd name="T32" fmla="*/ 1753684034 w 2533"/>
              <a:gd name="T33" fmla="*/ 1783564273 h 1611"/>
              <a:gd name="T34" fmla="*/ 1687175430 w 2533"/>
              <a:gd name="T35" fmla="*/ 1775643127 h 1611"/>
              <a:gd name="T36" fmla="*/ 1663701107 w 2533"/>
              <a:gd name="T37" fmla="*/ 1860135352 h 1611"/>
              <a:gd name="T38" fmla="*/ 1623600127 w 2533"/>
              <a:gd name="T39" fmla="*/ 1924823563 h 1611"/>
              <a:gd name="T40" fmla="*/ 1567850588 w 2533"/>
              <a:gd name="T41" fmla="*/ 1968389866 h 1611"/>
              <a:gd name="T42" fmla="*/ 1504275286 w 2533"/>
              <a:gd name="T43" fmla="*/ 1985552350 h 1611"/>
              <a:gd name="T44" fmla="*/ 1435810488 w 2533"/>
              <a:gd name="T45" fmla="*/ 1973670630 h 1611"/>
              <a:gd name="T46" fmla="*/ 1367345691 w 2533"/>
              <a:gd name="T47" fmla="*/ 1930104327 h 1611"/>
              <a:gd name="T48" fmla="*/ 1248998946 w 2533"/>
              <a:gd name="T49" fmla="*/ 2017236934 h 1611"/>
              <a:gd name="T50" fmla="*/ 1124783620 w 2533"/>
              <a:gd name="T51" fmla="*/ 2097767437 h 1611"/>
              <a:gd name="T52" fmla="*/ 1013283552 w 2533"/>
              <a:gd name="T53" fmla="*/ 2126811639 h 1611"/>
              <a:gd name="T54" fmla="*/ 907651077 w 2533"/>
              <a:gd name="T55" fmla="*/ 2104368392 h 1611"/>
              <a:gd name="T56" fmla="*/ 809844365 w 2533"/>
              <a:gd name="T57" fmla="*/ 2030438844 h 1611"/>
              <a:gd name="T58" fmla="*/ 716927147 w 2533"/>
              <a:gd name="T59" fmla="*/ 1902380316 h 1611"/>
              <a:gd name="T60" fmla="*/ 650418543 w 2533"/>
              <a:gd name="T61" fmla="*/ 1808647903 h 1611"/>
              <a:gd name="T62" fmla="*/ 571194681 w 2533"/>
              <a:gd name="T63" fmla="*/ 1817889240 h 1611"/>
              <a:gd name="T64" fmla="*/ 461649818 w 2533"/>
              <a:gd name="T65" fmla="*/ 1771682554 h 1611"/>
              <a:gd name="T66" fmla="*/ 422526936 w 2533"/>
              <a:gd name="T67" fmla="*/ 1725477018 h 1611"/>
              <a:gd name="T68" fmla="*/ 407856473 w 2533"/>
              <a:gd name="T69" fmla="*/ 1663428040 h 1611"/>
              <a:gd name="T70" fmla="*/ 337435482 w 2533"/>
              <a:gd name="T71" fmla="*/ 1578936964 h 1611"/>
              <a:gd name="T72" fmla="*/ 280706857 w 2533"/>
              <a:gd name="T73" fmla="*/ 1477282256 h 1611"/>
              <a:gd name="T74" fmla="*/ 270925889 w 2533"/>
              <a:gd name="T75" fmla="*/ 1374308506 h 1611"/>
              <a:gd name="T76" fmla="*/ 187789639 w 2533"/>
              <a:gd name="T77" fmla="*/ 1380909461 h 1611"/>
              <a:gd name="T78" fmla="*/ 93895314 w 2533"/>
              <a:gd name="T79" fmla="*/ 1320180674 h 1611"/>
              <a:gd name="T80" fmla="*/ 27385721 w 2533"/>
              <a:gd name="T81" fmla="*/ 1186842530 h 1611"/>
              <a:gd name="T82" fmla="*/ 0 w 2533"/>
              <a:gd name="T83" fmla="*/ 1023139994 h 1611"/>
              <a:gd name="T84" fmla="*/ 32276205 w 2533"/>
              <a:gd name="T85" fmla="*/ 868678794 h 1611"/>
              <a:gd name="T86" fmla="*/ 136930584 w 2533"/>
              <a:gd name="T87" fmla="*/ 767025235 h 1611"/>
              <a:gd name="T88" fmla="*/ 287553534 w 2533"/>
              <a:gd name="T89" fmla="*/ 751182943 h 1611"/>
              <a:gd name="T90" fmla="*/ 312983062 w 2533"/>
              <a:gd name="T91" fmla="*/ 694414729 h 1611"/>
              <a:gd name="T92" fmla="*/ 330588804 w 2533"/>
              <a:gd name="T93" fmla="*/ 575598687 h 1611"/>
              <a:gd name="T94" fmla="*/ 382425956 w 2533"/>
              <a:gd name="T95" fmla="*/ 495068184 h 1611"/>
              <a:gd name="T96" fmla="*/ 459693625 w 2533"/>
              <a:gd name="T97" fmla="*/ 447541307 h 1611"/>
              <a:gd name="T98" fmla="*/ 566304197 w 2533"/>
              <a:gd name="T99" fmla="*/ 436979779 h 1611"/>
              <a:gd name="T100" fmla="*/ 592711822 w 2533"/>
              <a:gd name="T101" fmla="*/ 328725265 h 1611"/>
              <a:gd name="T102" fmla="*/ 648462350 w 2533"/>
              <a:gd name="T103" fmla="*/ 228390748 h 1611"/>
              <a:gd name="T104" fmla="*/ 717905244 w 2533"/>
              <a:gd name="T105" fmla="*/ 162382346 h 1611"/>
              <a:gd name="T106" fmla="*/ 796151009 w 2533"/>
              <a:gd name="T107" fmla="*/ 132017952 h 1611"/>
              <a:gd name="T108" fmla="*/ 878309162 w 2533"/>
              <a:gd name="T109" fmla="*/ 139939099 h 1611"/>
              <a:gd name="T110" fmla="*/ 959489218 w 2533"/>
              <a:gd name="T111" fmla="*/ 186145784 h 1611"/>
              <a:gd name="T112" fmla="*/ 1059252124 w 2533"/>
              <a:gd name="T113" fmla="*/ 204628458 h 1611"/>
              <a:gd name="T114" fmla="*/ 1252911333 w 2533"/>
              <a:gd name="T115" fmla="*/ 52807641 h 1611"/>
              <a:gd name="T116" fmla="*/ 1443635262 w 2533"/>
              <a:gd name="T117" fmla="*/ 0 h 1611"/>
              <a:gd name="T118" fmla="*/ 1624578224 w 2533"/>
              <a:gd name="T119" fmla="*/ 30364393 h 1611"/>
              <a:gd name="T120" fmla="*/ 1792806916 w 2533"/>
              <a:gd name="T121" fmla="*/ 129377570 h 1611"/>
              <a:gd name="T122" fmla="*/ 1945386060 w 2533"/>
              <a:gd name="T123" fmla="*/ 275917624 h 1611"/>
              <a:gd name="T124" fmla="*/ 2075469967 w 2533"/>
              <a:gd name="T125" fmla="*/ 455462453 h 16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33"/>
              <a:gd name="T190" fmla="*/ 0 h 1611"/>
              <a:gd name="T191" fmla="*/ 2533 w 2533"/>
              <a:gd name="T192" fmla="*/ 1611 h 16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33" h="1611">
                <a:moveTo>
                  <a:pt x="2145" y="375"/>
                </a:moveTo>
                <a:lnTo>
                  <a:pt x="2165" y="371"/>
                </a:lnTo>
                <a:lnTo>
                  <a:pt x="2184" y="367"/>
                </a:lnTo>
                <a:lnTo>
                  <a:pt x="2203" y="365"/>
                </a:lnTo>
                <a:lnTo>
                  <a:pt x="2222" y="364"/>
                </a:lnTo>
                <a:lnTo>
                  <a:pt x="2241" y="363"/>
                </a:lnTo>
                <a:lnTo>
                  <a:pt x="2260" y="364"/>
                </a:lnTo>
                <a:lnTo>
                  <a:pt x="2278" y="364"/>
                </a:lnTo>
                <a:lnTo>
                  <a:pt x="2297" y="367"/>
                </a:lnTo>
                <a:lnTo>
                  <a:pt x="2314" y="369"/>
                </a:lnTo>
                <a:lnTo>
                  <a:pt x="2332" y="373"/>
                </a:lnTo>
                <a:lnTo>
                  <a:pt x="2349" y="379"/>
                </a:lnTo>
                <a:lnTo>
                  <a:pt x="2365" y="384"/>
                </a:lnTo>
                <a:lnTo>
                  <a:pt x="2380" y="390"/>
                </a:lnTo>
                <a:lnTo>
                  <a:pt x="2396" y="397"/>
                </a:lnTo>
                <a:lnTo>
                  <a:pt x="2412" y="405"/>
                </a:lnTo>
                <a:lnTo>
                  <a:pt x="2425" y="414"/>
                </a:lnTo>
                <a:lnTo>
                  <a:pt x="2439" y="424"/>
                </a:lnTo>
                <a:lnTo>
                  <a:pt x="2452" y="435"/>
                </a:lnTo>
                <a:lnTo>
                  <a:pt x="2464" y="446"/>
                </a:lnTo>
                <a:lnTo>
                  <a:pt x="2474" y="458"/>
                </a:lnTo>
                <a:lnTo>
                  <a:pt x="2485" y="471"/>
                </a:lnTo>
                <a:lnTo>
                  <a:pt x="2494" y="486"/>
                </a:lnTo>
                <a:lnTo>
                  <a:pt x="2503" y="500"/>
                </a:lnTo>
                <a:lnTo>
                  <a:pt x="2511" y="516"/>
                </a:lnTo>
                <a:lnTo>
                  <a:pt x="2517" y="533"/>
                </a:lnTo>
                <a:lnTo>
                  <a:pt x="2523" y="550"/>
                </a:lnTo>
                <a:lnTo>
                  <a:pt x="2526" y="568"/>
                </a:lnTo>
                <a:lnTo>
                  <a:pt x="2530" y="587"/>
                </a:lnTo>
                <a:lnTo>
                  <a:pt x="2532" y="607"/>
                </a:lnTo>
                <a:lnTo>
                  <a:pt x="2533" y="628"/>
                </a:lnTo>
                <a:lnTo>
                  <a:pt x="2532" y="650"/>
                </a:lnTo>
                <a:lnTo>
                  <a:pt x="2530" y="672"/>
                </a:lnTo>
                <a:lnTo>
                  <a:pt x="2528" y="688"/>
                </a:lnTo>
                <a:lnTo>
                  <a:pt x="2524" y="709"/>
                </a:lnTo>
                <a:lnTo>
                  <a:pt x="2519" y="732"/>
                </a:lnTo>
                <a:lnTo>
                  <a:pt x="2511" y="758"/>
                </a:lnTo>
                <a:lnTo>
                  <a:pt x="2500" y="787"/>
                </a:lnTo>
                <a:lnTo>
                  <a:pt x="2489" y="817"/>
                </a:lnTo>
                <a:lnTo>
                  <a:pt x="2474" y="847"/>
                </a:lnTo>
                <a:lnTo>
                  <a:pt x="2459" y="877"/>
                </a:lnTo>
                <a:lnTo>
                  <a:pt x="2449" y="893"/>
                </a:lnTo>
                <a:lnTo>
                  <a:pt x="2439" y="907"/>
                </a:lnTo>
                <a:lnTo>
                  <a:pt x="2429" y="920"/>
                </a:lnTo>
                <a:lnTo>
                  <a:pt x="2418" y="935"/>
                </a:lnTo>
                <a:lnTo>
                  <a:pt x="2406" y="948"/>
                </a:lnTo>
                <a:lnTo>
                  <a:pt x="2393" y="960"/>
                </a:lnTo>
                <a:lnTo>
                  <a:pt x="2380" y="971"/>
                </a:lnTo>
                <a:lnTo>
                  <a:pt x="2366" y="982"/>
                </a:lnTo>
                <a:lnTo>
                  <a:pt x="2351" y="992"/>
                </a:lnTo>
                <a:lnTo>
                  <a:pt x="2337" y="1000"/>
                </a:lnTo>
                <a:lnTo>
                  <a:pt x="2320" y="1008"/>
                </a:lnTo>
                <a:lnTo>
                  <a:pt x="2303" y="1014"/>
                </a:lnTo>
                <a:lnTo>
                  <a:pt x="2286" y="1020"/>
                </a:lnTo>
                <a:lnTo>
                  <a:pt x="2268" y="1024"/>
                </a:lnTo>
                <a:lnTo>
                  <a:pt x="2248" y="1026"/>
                </a:lnTo>
                <a:lnTo>
                  <a:pt x="2229" y="1026"/>
                </a:lnTo>
                <a:lnTo>
                  <a:pt x="2239" y="1042"/>
                </a:lnTo>
                <a:lnTo>
                  <a:pt x="2247" y="1059"/>
                </a:lnTo>
                <a:lnTo>
                  <a:pt x="2251" y="1074"/>
                </a:lnTo>
                <a:lnTo>
                  <a:pt x="2251" y="1091"/>
                </a:lnTo>
                <a:lnTo>
                  <a:pt x="2248" y="1108"/>
                </a:lnTo>
                <a:lnTo>
                  <a:pt x="2243" y="1125"/>
                </a:lnTo>
                <a:lnTo>
                  <a:pt x="2235" y="1141"/>
                </a:lnTo>
                <a:lnTo>
                  <a:pt x="2226" y="1158"/>
                </a:lnTo>
                <a:lnTo>
                  <a:pt x="2213" y="1175"/>
                </a:lnTo>
                <a:lnTo>
                  <a:pt x="2199" y="1191"/>
                </a:lnTo>
                <a:lnTo>
                  <a:pt x="2182" y="1206"/>
                </a:lnTo>
                <a:lnTo>
                  <a:pt x="2163" y="1222"/>
                </a:lnTo>
                <a:lnTo>
                  <a:pt x="2144" y="1236"/>
                </a:lnTo>
                <a:lnTo>
                  <a:pt x="2123" y="1251"/>
                </a:lnTo>
                <a:lnTo>
                  <a:pt x="2101" y="1264"/>
                </a:lnTo>
                <a:lnTo>
                  <a:pt x="2077" y="1277"/>
                </a:lnTo>
                <a:lnTo>
                  <a:pt x="2054" y="1289"/>
                </a:lnTo>
                <a:lnTo>
                  <a:pt x="2029" y="1300"/>
                </a:lnTo>
                <a:lnTo>
                  <a:pt x="2004" y="1311"/>
                </a:lnTo>
                <a:lnTo>
                  <a:pt x="1979" y="1320"/>
                </a:lnTo>
                <a:lnTo>
                  <a:pt x="1955" y="1329"/>
                </a:lnTo>
                <a:lnTo>
                  <a:pt x="1929" y="1336"/>
                </a:lnTo>
                <a:lnTo>
                  <a:pt x="1904" y="1342"/>
                </a:lnTo>
                <a:lnTo>
                  <a:pt x="1880" y="1346"/>
                </a:lnTo>
                <a:lnTo>
                  <a:pt x="1857" y="1350"/>
                </a:lnTo>
                <a:lnTo>
                  <a:pt x="1835" y="1351"/>
                </a:lnTo>
                <a:lnTo>
                  <a:pt x="1812" y="1353"/>
                </a:lnTo>
                <a:lnTo>
                  <a:pt x="1793" y="1351"/>
                </a:lnTo>
                <a:lnTo>
                  <a:pt x="1773" y="1349"/>
                </a:lnTo>
                <a:lnTo>
                  <a:pt x="1756" y="1345"/>
                </a:lnTo>
                <a:lnTo>
                  <a:pt x="1741" y="1338"/>
                </a:lnTo>
                <a:lnTo>
                  <a:pt x="1727" y="1330"/>
                </a:lnTo>
                <a:lnTo>
                  <a:pt x="1725" y="1345"/>
                </a:lnTo>
                <a:lnTo>
                  <a:pt x="1722" y="1358"/>
                </a:lnTo>
                <a:lnTo>
                  <a:pt x="1718" y="1371"/>
                </a:lnTo>
                <a:lnTo>
                  <a:pt x="1713" y="1384"/>
                </a:lnTo>
                <a:lnTo>
                  <a:pt x="1708" y="1397"/>
                </a:lnTo>
                <a:lnTo>
                  <a:pt x="1701" y="1409"/>
                </a:lnTo>
                <a:lnTo>
                  <a:pt x="1695" y="1419"/>
                </a:lnTo>
                <a:lnTo>
                  <a:pt x="1687" y="1430"/>
                </a:lnTo>
                <a:lnTo>
                  <a:pt x="1678" y="1440"/>
                </a:lnTo>
                <a:lnTo>
                  <a:pt x="1669" y="1449"/>
                </a:lnTo>
                <a:lnTo>
                  <a:pt x="1660" y="1458"/>
                </a:lnTo>
                <a:lnTo>
                  <a:pt x="1649" y="1466"/>
                </a:lnTo>
                <a:lnTo>
                  <a:pt x="1639" y="1473"/>
                </a:lnTo>
                <a:lnTo>
                  <a:pt x="1627" y="1479"/>
                </a:lnTo>
                <a:lnTo>
                  <a:pt x="1615" y="1486"/>
                </a:lnTo>
                <a:lnTo>
                  <a:pt x="1603" y="1491"/>
                </a:lnTo>
                <a:lnTo>
                  <a:pt x="1590" y="1495"/>
                </a:lnTo>
                <a:lnTo>
                  <a:pt x="1577" y="1499"/>
                </a:lnTo>
                <a:lnTo>
                  <a:pt x="1564" y="1501"/>
                </a:lnTo>
                <a:lnTo>
                  <a:pt x="1551" y="1503"/>
                </a:lnTo>
                <a:lnTo>
                  <a:pt x="1538" y="1504"/>
                </a:lnTo>
                <a:lnTo>
                  <a:pt x="1524" y="1504"/>
                </a:lnTo>
                <a:lnTo>
                  <a:pt x="1511" y="1503"/>
                </a:lnTo>
                <a:lnTo>
                  <a:pt x="1496" y="1501"/>
                </a:lnTo>
                <a:lnTo>
                  <a:pt x="1482" y="1499"/>
                </a:lnTo>
                <a:lnTo>
                  <a:pt x="1468" y="1495"/>
                </a:lnTo>
                <a:lnTo>
                  <a:pt x="1455" y="1491"/>
                </a:lnTo>
                <a:lnTo>
                  <a:pt x="1440" y="1484"/>
                </a:lnTo>
                <a:lnTo>
                  <a:pt x="1426" y="1478"/>
                </a:lnTo>
                <a:lnTo>
                  <a:pt x="1413" y="1471"/>
                </a:lnTo>
                <a:lnTo>
                  <a:pt x="1398" y="1462"/>
                </a:lnTo>
                <a:lnTo>
                  <a:pt x="1385" y="1452"/>
                </a:lnTo>
                <a:lnTo>
                  <a:pt x="1358" y="1474"/>
                </a:lnTo>
                <a:lnTo>
                  <a:pt x="1331" y="1494"/>
                </a:lnTo>
                <a:lnTo>
                  <a:pt x="1303" y="1511"/>
                </a:lnTo>
                <a:lnTo>
                  <a:pt x="1277" y="1528"/>
                </a:lnTo>
                <a:lnTo>
                  <a:pt x="1251" y="1543"/>
                </a:lnTo>
                <a:lnTo>
                  <a:pt x="1225" y="1556"/>
                </a:lnTo>
                <a:lnTo>
                  <a:pt x="1200" y="1569"/>
                </a:lnTo>
                <a:lnTo>
                  <a:pt x="1175" y="1580"/>
                </a:lnTo>
                <a:lnTo>
                  <a:pt x="1150" y="1589"/>
                </a:lnTo>
                <a:lnTo>
                  <a:pt x="1127" y="1595"/>
                </a:lnTo>
                <a:lnTo>
                  <a:pt x="1103" y="1602"/>
                </a:lnTo>
                <a:lnTo>
                  <a:pt x="1080" y="1606"/>
                </a:lnTo>
                <a:lnTo>
                  <a:pt x="1058" y="1610"/>
                </a:lnTo>
                <a:lnTo>
                  <a:pt x="1036" y="1611"/>
                </a:lnTo>
                <a:lnTo>
                  <a:pt x="1013" y="1611"/>
                </a:lnTo>
                <a:lnTo>
                  <a:pt x="991" y="1609"/>
                </a:lnTo>
                <a:lnTo>
                  <a:pt x="970" y="1606"/>
                </a:lnTo>
                <a:lnTo>
                  <a:pt x="949" y="1601"/>
                </a:lnTo>
                <a:lnTo>
                  <a:pt x="928" y="1594"/>
                </a:lnTo>
                <a:lnTo>
                  <a:pt x="908" y="1586"/>
                </a:lnTo>
                <a:lnTo>
                  <a:pt x="888" y="1577"/>
                </a:lnTo>
                <a:lnTo>
                  <a:pt x="867" y="1565"/>
                </a:lnTo>
                <a:lnTo>
                  <a:pt x="848" y="1552"/>
                </a:lnTo>
                <a:lnTo>
                  <a:pt x="828" y="1538"/>
                </a:lnTo>
                <a:lnTo>
                  <a:pt x="808" y="1522"/>
                </a:lnTo>
                <a:lnTo>
                  <a:pt x="790" y="1504"/>
                </a:lnTo>
                <a:lnTo>
                  <a:pt x="771" y="1484"/>
                </a:lnTo>
                <a:lnTo>
                  <a:pt x="752" y="1464"/>
                </a:lnTo>
                <a:lnTo>
                  <a:pt x="733" y="1441"/>
                </a:lnTo>
                <a:lnTo>
                  <a:pt x="714" y="1417"/>
                </a:lnTo>
                <a:lnTo>
                  <a:pt x="696" y="1390"/>
                </a:lnTo>
                <a:lnTo>
                  <a:pt x="678" y="1363"/>
                </a:lnTo>
                <a:lnTo>
                  <a:pt x="671" y="1367"/>
                </a:lnTo>
                <a:lnTo>
                  <a:pt x="665" y="1370"/>
                </a:lnTo>
                <a:lnTo>
                  <a:pt x="656" y="1372"/>
                </a:lnTo>
                <a:lnTo>
                  <a:pt x="648" y="1375"/>
                </a:lnTo>
                <a:lnTo>
                  <a:pt x="628" y="1377"/>
                </a:lnTo>
                <a:lnTo>
                  <a:pt x="607" y="1379"/>
                </a:lnTo>
                <a:lnTo>
                  <a:pt x="584" y="1377"/>
                </a:lnTo>
                <a:lnTo>
                  <a:pt x="560" y="1373"/>
                </a:lnTo>
                <a:lnTo>
                  <a:pt x="537" y="1368"/>
                </a:lnTo>
                <a:lnTo>
                  <a:pt x="515" y="1362"/>
                </a:lnTo>
                <a:lnTo>
                  <a:pt x="492" y="1353"/>
                </a:lnTo>
                <a:lnTo>
                  <a:pt x="472" y="1342"/>
                </a:lnTo>
                <a:lnTo>
                  <a:pt x="462" y="1336"/>
                </a:lnTo>
                <a:lnTo>
                  <a:pt x="453" y="1329"/>
                </a:lnTo>
                <a:lnTo>
                  <a:pt x="445" y="1323"/>
                </a:lnTo>
                <a:lnTo>
                  <a:pt x="438" y="1315"/>
                </a:lnTo>
                <a:lnTo>
                  <a:pt x="432" y="1307"/>
                </a:lnTo>
                <a:lnTo>
                  <a:pt x="426" y="1298"/>
                </a:lnTo>
                <a:lnTo>
                  <a:pt x="422" y="1289"/>
                </a:lnTo>
                <a:lnTo>
                  <a:pt x="419" y="1279"/>
                </a:lnTo>
                <a:lnTo>
                  <a:pt x="417" y="1269"/>
                </a:lnTo>
                <a:lnTo>
                  <a:pt x="417" y="1260"/>
                </a:lnTo>
                <a:lnTo>
                  <a:pt x="417" y="1248"/>
                </a:lnTo>
                <a:lnTo>
                  <a:pt x="418" y="1238"/>
                </a:lnTo>
                <a:lnTo>
                  <a:pt x="391" y="1225"/>
                </a:lnTo>
                <a:lnTo>
                  <a:pt x="366" y="1210"/>
                </a:lnTo>
                <a:lnTo>
                  <a:pt x="345" y="1196"/>
                </a:lnTo>
                <a:lnTo>
                  <a:pt x="328" y="1180"/>
                </a:lnTo>
                <a:lnTo>
                  <a:pt x="314" y="1165"/>
                </a:lnTo>
                <a:lnTo>
                  <a:pt x="302" y="1149"/>
                </a:lnTo>
                <a:lnTo>
                  <a:pt x="294" y="1135"/>
                </a:lnTo>
                <a:lnTo>
                  <a:pt x="287" y="1119"/>
                </a:lnTo>
                <a:lnTo>
                  <a:pt x="282" y="1103"/>
                </a:lnTo>
                <a:lnTo>
                  <a:pt x="280" y="1089"/>
                </a:lnTo>
                <a:lnTo>
                  <a:pt x="278" y="1076"/>
                </a:lnTo>
                <a:lnTo>
                  <a:pt x="277" y="1063"/>
                </a:lnTo>
                <a:lnTo>
                  <a:pt x="277" y="1041"/>
                </a:lnTo>
                <a:lnTo>
                  <a:pt x="277" y="1022"/>
                </a:lnTo>
                <a:lnTo>
                  <a:pt x="255" y="1035"/>
                </a:lnTo>
                <a:lnTo>
                  <a:pt x="234" y="1042"/>
                </a:lnTo>
                <a:lnTo>
                  <a:pt x="213" y="1046"/>
                </a:lnTo>
                <a:lnTo>
                  <a:pt x="192" y="1046"/>
                </a:lnTo>
                <a:lnTo>
                  <a:pt x="171" y="1043"/>
                </a:lnTo>
                <a:lnTo>
                  <a:pt x="152" y="1037"/>
                </a:lnTo>
                <a:lnTo>
                  <a:pt x="132" y="1026"/>
                </a:lnTo>
                <a:lnTo>
                  <a:pt x="114" y="1014"/>
                </a:lnTo>
                <a:lnTo>
                  <a:pt x="96" y="1000"/>
                </a:lnTo>
                <a:lnTo>
                  <a:pt x="80" y="983"/>
                </a:lnTo>
                <a:lnTo>
                  <a:pt x="64" y="965"/>
                </a:lnTo>
                <a:lnTo>
                  <a:pt x="50" y="944"/>
                </a:lnTo>
                <a:lnTo>
                  <a:pt x="38" y="922"/>
                </a:lnTo>
                <a:lnTo>
                  <a:pt x="28" y="899"/>
                </a:lnTo>
                <a:lnTo>
                  <a:pt x="17" y="875"/>
                </a:lnTo>
                <a:lnTo>
                  <a:pt x="11" y="850"/>
                </a:lnTo>
                <a:lnTo>
                  <a:pt x="6" y="825"/>
                </a:lnTo>
                <a:lnTo>
                  <a:pt x="2" y="800"/>
                </a:lnTo>
                <a:lnTo>
                  <a:pt x="0" y="775"/>
                </a:lnTo>
                <a:lnTo>
                  <a:pt x="2" y="749"/>
                </a:lnTo>
                <a:lnTo>
                  <a:pt x="6" y="726"/>
                </a:lnTo>
                <a:lnTo>
                  <a:pt x="12" y="702"/>
                </a:lnTo>
                <a:lnTo>
                  <a:pt x="21" y="680"/>
                </a:lnTo>
                <a:lnTo>
                  <a:pt x="33" y="658"/>
                </a:lnTo>
                <a:lnTo>
                  <a:pt x="49" y="638"/>
                </a:lnTo>
                <a:lnTo>
                  <a:pt x="67" y="621"/>
                </a:lnTo>
                <a:lnTo>
                  <a:pt x="88" y="606"/>
                </a:lnTo>
                <a:lnTo>
                  <a:pt x="113" y="591"/>
                </a:lnTo>
                <a:lnTo>
                  <a:pt x="140" y="581"/>
                </a:lnTo>
                <a:lnTo>
                  <a:pt x="173" y="573"/>
                </a:lnTo>
                <a:lnTo>
                  <a:pt x="208" y="568"/>
                </a:lnTo>
                <a:lnTo>
                  <a:pt x="247" y="567"/>
                </a:lnTo>
                <a:lnTo>
                  <a:pt x="271" y="567"/>
                </a:lnTo>
                <a:lnTo>
                  <a:pt x="294" y="569"/>
                </a:lnTo>
                <a:lnTo>
                  <a:pt x="316" y="573"/>
                </a:lnTo>
                <a:lnTo>
                  <a:pt x="320" y="576"/>
                </a:lnTo>
                <a:lnTo>
                  <a:pt x="327" y="573"/>
                </a:lnTo>
                <a:lnTo>
                  <a:pt x="331" y="560"/>
                </a:lnTo>
                <a:lnTo>
                  <a:pt x="320" y="526"/>
                </a:lnTo>
                <a:lnTo>
                  <a:pt x="321" y="506"/>
                </a:lnTo>
                <a:lnTo>
                  <a:pt x="323" y="487"/>
                </a:lnTo>
                <a:lnTo>
                  <a:pt x="327" y="469"/>
                </a:lnTo>
                <a:lnTo>
                  <a:pt x="332" y="452"/>
                </a:lnTo>
                <a:lnTo>
                  <a:pt x="338" y="436"/>
                </a:lnTo>
                <a:lnTo>
                  <a:pt x="346" y="422"/>
                </a:lnTo>
                <a:lnTo>
                  <a:pt x="355" y="409"/>
                </a:lnTo>
                <a:lnTo>
                  <a:pt x="366" y="397"/>
                </a:lnTo>
                <a:lnTo>
                  <a:pt x="378" y="385"/>
                </a:lnTo>
                <a:lnTo>
                  <a:pt x="391" y="375"/>
                </a:lnTo>
                <a:lnTo>
                  <a:pt x="405" y="365"/>
                </a:lnTo>
                <a:lnTo>
                  <a:pt x="419" y="358"/>
                </a:lnTo>
                <a:lnTo>
                  <a:pt x="435" y="351"/>
                </a:lnTo>
                <a:lnTo>
                  <a:pt x="452" y="345"/>
                </a:lnTo>
                <a:lnTo>
                  <a:pt x="470" y="339"/>
                </a:lnTo>
                <a:lnTo>
                  <a:pt x="489" y="334"/>
                </a:lnTo>
                <a:lnTo>
                  <a:pt x="516" y="331"/>
                </a:lnTo>
                <a:lnTo>
                  <a:pt x="545" y="331"/>
                </a:lnTo>
                <a:lnTo>
                  <a:pt x="568" y="334"/>
                </a:lnTo>
                <a:lnTo>
                  <a:pt x="579" y="331"/>
                </a:lnTo>
                <a:lnTo>
                  <a:pt x="583" y="321"/>
                </a:lnTo>
                <a:lnTo>
                  <a:pt x="583" y="308"/>
                </a:lnTo>
                <a:lnTo>
                  <a:pt x="589" y="287"/>
                </a:lnTo>
                <a:lnTo>
                  <a:pt x="598" y="268"/>
                </a:lnTo>
                <a:lnTo>
                  <a:pt x="606" y="249"/>
                </a:lnTo>
                <a:lnTo>
                  <a:pt x="616" y="232"/>
                </a:lnTo>
                <a:lnTo>
                  <a:pt x="627" y="215"/>
                </a:lnTo>
                <a:lnTo>
                  <a:pt x="639" y="201"/>
                </a:lnTo>
                <a:lnTo>
                  <a:pt x="650" y="187"/>
                </a:lnTo>
                <a:lnTo>
                  <a:pt x="663" y="173"/>
                </a:lnTo>
                <a:lnTo>
                  <a:pt x="677" y="160"/>
                </a:lnTo>
                <a:lnTo>
                  <a:pt x="690" y="150"/>
                </a:lnTo>
                <a:lnTo>
                  <a:pt x="704" y="140"/>
                </a:lnTo>
                <a:lnTo>
                  <a:pt x="718" y="130"/>
                </a:lnTo>
                <a:lnTo>
                  <a:pt x="734" y="123"/>
                </a:lnTo>
                <a:lnTo>
                  <a:pt x="750" y="116"/>
                </a:lnTo>
                <a:lnTo>
                  <a:pt x="765" y="111"/>
                </a:lnTo>
                <a:lnTo>
                  <a:pt x="781" y="106"/>
                </a:lnTo>
                <a:lnTo>
                  <a:pt x="798" y="103"/>
                </a:lnTo>
                <a:lnTo>
                  <a:pt x="814" y="100"/>
                </a:lnTo>
                <a:lnTo>
                  <a:pt x="831" y="99"/>
                </a:lnTo>
                <a:lnTo>
                  <a:pt x="848" y="99"/>
                </a:lnTo>
                <a:lnTo>
                  <a:pt x="865" y="100"/>
                </a:lnTo>
                <a:lnTo>
                  <a:pt x="881" y="103"/>
                </a:lnTo>
                <a:lnTo>
                  <a:pt x="898" y="106"/>
                </a:lnTo>
                <a:lnTo>
                  <a:pt x="915" y="111"/>
                </a:lnTo>
                <a:lnTo>
                  <a:pt x="931" y="116"/>
                </a:lnTo>
                <a:lnTo>
                  <a:pt x="948" y="123"/>
                </a:lnTo>
                <a:lnTo>
                  <a:pt x="965" y="132"/>
                </a:lnTo>
                <a:lnTo>
                  <a:pt x="981" y="141"/>
                </a:lnTo>
                <a:lnTo>
                  <a:pt x="996" y="151"/>
                </a:lnTo>
                <a:lnTo>
                  <a:pt x="1012" y="162"/>
                </a:lnTo>
                <a:lnTo>
                  <a:pt x="1028" y="175"/>
                </a:lnTo>
                <a:lnTo>
                  <a:pt x="1042" y="189"/>
                </a:lnTo>
                <a:lnTo>
                  <a:pt x="1083" y="155"/>
                </a:lnTo>
                <a:lnTo>
                  <a:pt x="1122" y="126"/>
                </a:lnTo>
                <a:lnTo>
                  <a:pt x="1162" y="99"/>
                </a:lnTo>
                <a:lnTo>
                  <a:pt x="1203" y="77"/>
                </a:lnTo>
                <a:lnTo>
                  <a:pt x="1242" y="57"/>
                </a:lnTo>
                <a:lnTo>
                  <a:pt x="1281" y="40"/>
                </a:lnTo>
                <a:lnTo>
                  <a:pt x="1321" y="26"/>
                </a:lnTo>
                <a:lnTo>
                  <a:pt x="1361" y="16"/>
                </a:lnTo>
                <a:lnTo>
                  <a:pt x="1398" y="8"/>
                </a:lnTo>
                <a:lnTo>
                  <a:pt x="1438" y="2"/>
                </a:lnTo>
                <a:lnTo>
                  <a:pt x="1476" y="0"/>
                </a:lnTo>
                <a:lnTo>
                  <a:pt x="1513" y="0"/>
                </a:lnTo>
                <a:lnTo>
                  <a:pt x="1551" y="2"/>
                </a:lnTo>
                <a:lnTo>
                  <a:pt x="1589" y="8"/>
                </a:lnTo>
                <a:lnTo>
                  <a:pt x="1626" y="14"/>
                </a:lnTo>
                <a:lnTo>
                  <a:pt x="1661" y="23"/>
                </a:lnTo>
                <a:lnTo>
                  <a:pt x="1697" y="35"/>
                </a:lnTo>
                <a:lnTo>
                  <a:pt x="1733" y="48"/>
                </a:lnTo>
                <a:lnTo>
                  <a:pt x="1767" y="63"/>
                </a:lnTo>
                <a:lnTo>
                  <a:pt x="1801" y="79"/>
                </a:lnTo>
                <a:lnTo>
                  <a:pt x="1833" y="98"/>
                </a:lnTo>
                <a:lnTo>
                  <a:pt x="1866" y="117"/>
                </a:lnTo>
                <a:lnTo>
                  <a:pt x="1898" y="138"/>
                </a:lnTo>
                <a:lnTo>
                  <a:pt x="1929" y="160"/>
                </a:lnTo>
                <a:lnTo>
                  <a:pt x="1959" y="184"/>
                </a:lnTo>
                <a:lnTo>
                  <a:pt x="1989" y="209"/>
                </a:lnTo>
                <a:lnTo>
                  <a:pt x="2017" y="235"/>
                </a:lnTo>
                <a:lnTo>
                  <a:pt x="2045" y="261"/>
                </a:lnTo>
                <a:lnTo>
                  <a:pt x="2071" y="288"/>
                </a:lnTo>
                <a:lnTo>
                  <a:pt x="2097" y="316"/>
                </a:lnTo>
                <a:lnTo>
                  <a:pt x="2122" y="345"/>
                </a:lnTo>
                <a:lnTo>
                  <a:pt x="2145" y="375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50000">
                <a:srgbClr val="FF9900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2324" name="Freeform 4"/>
          <p:cNvSpPr>
            <a:spLocks/>
          </p:cNvSpPr>
          <p:nvPr/>
        </p:nvSpPr>
        <p:spPr bwMode="auto">
          <a:xfrm>
            <a:off x="2668588" y="3351213"/>
            <a:ext cx="2716212" cy="2008187"/>
          </a:xfrm>
          <a:custGeom>
            <a:avLst/>
            <a:gdLst/>
            <a:ahLst/>
            <a:cxnLst>
              <a:cxn ang="0">
                <a:pos x="2222" y="364"/>
              </a:cxn>
              <a:cxn ang="0">
                <a:pos x="2314" y="369"/>
              </a:cxn>
              <a:cxn ang="0">
                <a:pos x="2396" y="397"/>
              </a:cxn>
              <a:cxn ang="0">
                <a:pos x="2464" y="446"/>
              </a:cxn>
              <a:cxn ang="0">
                <a:pos x="2511" y="516"/>
              </a:cxn>
              <a:cxn ang="0">
                <a:pos x="2532" y="607"/>
              </a:cxn>
              <a:cxn ang="0">
                <a:pos x="2524" y="709"/>
              </a:cxn>
              <a:cxn ang="0">
                <a:pos x="2474" y="847"/>
              </a:cxn>
              <a:cxn ang="0">
                <a:pos x="2418" y="935"/>
              </a:cxn>
              <a:cxn ang="0">
                <a:pos x="2351" y="992"/>
              </a:cxn>
              <a:cxn ang="0">
                <a:pos x="2268" y="1024"/>
              </a:cxn>
              <a:cxn ang="0">
                <a:pos x="2251" y="1074"/>
              </a:cxn>
              <a:cxn ang="0">
                <a:pos x="2226" y="1158"/>
              </a:cxn>
              <a:cxn ang="0">
                <a:pos x="2144" y="1236"/>
              </a:cxn>
              <a:cxn ang="0">
                <a:pos x="2029" y="1300"/>
              </a:cxn>
              <a:cxn ang="0">
                <a:pos x="1904" y="1342"/>
              </a:cxn>
              <a:cxn ang="0">
                <a:pos x="1793" y="1351"/>
              </a:cxn>
              <a:cxn ang="0">
                <a:pos x="1725" y="1345"/>
              </a:cxn>
              <a:cxn ang="0">
                <a:pos x="1701" y="1409"/>
              </a:cxn>
              <a:cxn ang="0">
                <a:pos x="1660" y="1458"/>
              </a:cxn>
              <a:cxn ang="0">
                <a:pos x="1603" y="1491"/>
              </a:cxn>
              <a:cxn ang="0">
                <a:pos x="1538" y="1504"/>
              </a:cxn>
              <a:cxn ang="0">
                <a:pos x="1468" y="1495"/>
              </a:cxn>
              <a:cxn ang="0">
                <a:pos x="1398" y="1462"/>
              </a:cxn>
              <a:cxn ang="0">
                <a:pos x="1277" y="1528"/>
              </a:cxn>
              <a:cxn ang="0">
                <a:pos x="1150" y="1589"/>
              </a:cxn>
              <a:cxn ang="0">
                <a:pos x="1036" y="1611"/>
              </a:cxn>
              <a:cxn ang="0">
                <a:pos x="928" y="1594"/>
              </a:cxn>
              <a:cxn ang="0">
                <a:pos x="828" y="1538"/>
              </a:cxn>
              <a:cxn ang="0">
                <a:pos x="733" y="1441"/>
              </a:cxn>
              <a:cxn ang="0">
                <a:pos x="665" y="1370"/>
              </a:cxn>
              <a:cxn ang="0">
                <a:pos x="584" y="1377"/>
              </a:cxn>
              <a:cxn ang="0">
                <a:pos x="472" y="1342"/>
              </a:cxn>
              <a:cxn ang="0">
                <a:pos x="432" y="1307"/>
              </a:cxn>
              <a:cxn ang="0">
                <a:pos x="417" y="1260"/>
              </a:cxn>
              <a:cxn ang="0">
                <a:pos x="345" y="1196"/>
              </a:cxn>
              <a:cxn ang="0">
                <a:pos x="287" y="1119"/>
              </a:cxn>
              <a:cxn ang="0">
                <a:pos x="277" y="1041"/>
              </a:cxn>
              <a:cxn ang="0">
                <a:pos x="192" y="1046"/>
              </a:cxn>
              <a:cxn ang="0">
                <a:pos x="96" y="1000"/>
              </a:cxn>
              <a:cxn ang="0">
                <a:pos x="28" y="899"/>
              </a:cxn>
              <a:cxn ang="0">
                <a:pos x="0" y="775"/>
              </a:cxn>
              <a:cxn ang="0">
                <a:pos x="33" y="658"/>
              </a:cxn>
              <a:cxn ang="0">
                <a:pos x="140" y="581"/>
              </a:cxn>
              <a:cxn ang="0">
                <a:pos x="294" y="569"/>
              </a:cxn>
              <a:cxn ang="0">
                <a:pos x="320" y="526"/>
              </a:cxn>
              <a:cxn ang="0">
                <a:pos x="338" y="436"/>
              </a:cxn>
              <a:cxn ang="0">
                <a:pos x="391" y="375"/>
              </a:cxn>
              <a:cxn ang="0">
                <a:pos x="470" y="339"/>
              </a:cxn>
              <a:cxn ang="0">
                <a:pos x="579" y="331"/>
              </a:cxn>
              <a:cxn ang="0">
                <a:pos x="606" y="249"/>
              </a:cxn>
              <a:cxn ang="0">
                <a:pos x="663" y="173"/>
              </a:cxn>
              <a:cxn ang="0">
                <a:pos x="734" y="123"/>
              </a:cxn>
              <a:cxn ang="0">
                <a:pos x="814" y="100"/>
              </a:cxn>
              <a:cxn ang="0">
                <a:pos x="898" y="106"/>
              </a:cxn>
              <a:cxn ang="0">
                <a:pos x="981" y="141"/>
              </a:cxn>
              <a:cxn ang="0">
                <a:pos x="1083" y="155"/>
              </a:cxn>
              <a:cxn ang="0">
                <a:pos x="1281" y="40"/>
              </a:cxn>
              <a:cxn ang="0">
                <a:pos x="1476" y="0"/>
              </a:cxn>
              <a:cxn ang="0">
                <a:pos x="1661" y="23"/>
              </a:cxn>
              <a:cxn ang="0">
                <a:pos x="1833" y="98"/>
              </a:cxn>
              <a:cxn ang="0">
                <a:pos x="1989" y="209"/>
              </a:cxn>
              <a:cxn ang="0">
                <a:pos x="2122" y="345"/>
              </a:cxn>
            </a:cxnLst>
            <a:rect l="0" t="0" r="r" b="b"/>
            <a:pathLst>
              <a:path w="2533" h="1611">
                <a:moveTo>
                  <a:pt x="2145" y="375"/>
                </a:moveTo>
                <a:lnTo>
                  <a:pt x="2165" y="371"/>
                </a:lnTo>
                <a:lnTo>
                  <a:pt x="2184" y="367"/>
                </a:lnTo>
                <a:lnTo>
                  <a:pt x="2203" y="365"/>
                </a:lnTo>
                <a:lnTo>
                  <a:pt x="2222" y="364"/>
                </a:lnTo>
                <a:lnTo>
                  <a:pt x="2241" y="363"/>
                </a:lnTo>
                <a:lnTo>
                  <a:pt x="2260" y="364"/>
                </a:lnTo>
                <a:lnTo>
                  <a:pt x="2278" y="364"/>
                </a:lnTo>
                <a:lnTo>
                  <a:pt x="2297" y="367"/>
                </a:lnTo>
                <a:lnTo>
                  <a:pt x="2314" y="369"/>
                </a:lnTo>
                <a:lnTo>
                  <a:pt x="2332" y="373"/>
                </a:lnTo>
                <a:lnTo>
                  <a:pt x="2349" y="379"/>
                </a:lnTo>
                <a:lnTo>
                  <a:pt x="2365" y="384"/>
                </a:lnTo>
                <a:lnTo>
                  <a:pt x="2380" y="390"/>
                </a:lnTo>
                <a:lnTo>
                  <a:pt x="2396" y="397"/>
                </a:lnTo>
                <a:lnTo>
                  <a:pt x="2412" y="405"/>
                </a:lnTo>
                <a:lnTo>
                  <a:pt x="2425" y="414"/>
                </a:lnTo>
                <a:lnTo>
                  <a:pt x="2439" y="424"/>
                </a:lnTo>
                <a:lnTo>
                  <a:pt x="2452" y="435"/>
                </a:lnTo>
                <a:lnTo>
                  <a:pt x="2464" y="446"/>
                </a:lnTo>
                <a:lnTo>
                  <a:pt x="2474" y="458"/>
                </a:lnTo>
                <a:lnTo>
                  <a:pt x="2485" y="471"/>
                </a:lnTo>
                <a:lnTo>
                  <a:pt x="2494" y="486"/>
                </a:lnTo>
                <a:lnTo>
                  <a:pt x="2503" y="500"/>
                </a:lnTo>
                <a:lnTo>
                  <a:pt x="2511" y="516"/>
                </a:lnTo>
                <a:lnTo>
                  <a:pt x="2517" y="533"/>
                </a:lnTo>
                <a:lnTo>
                  <a:pt x="2523" y="550"/>
                </a:lnTo>
                <a:lnTo>
                  <a:pt x="2526" y="568"/>
                </a:lnTo>
                <a:lnTo>
                  <a:pt x="2530" y="587"/>
                </a:lnTo>
                <a:lnTo>
                  <a:pt x="2532" y="607"/>
                </a:lnTo>
                <a:lnTo>
                  <a:pt x="2533" y="628"/>
                </a:lnTo>
                <a:lnTo>
                  <a:pt x="2532" y="650"/>
                </a:lnTo>
                <a:lnTo>
                  <a:pt x="2530" y="672"/>
                </a:lnTo>
                <a:lnTo>
                  <a:pt x="2528" y="688"/>
                </a:lnTo>
                <a:lnTo>
                  <a:pt x="2524" y="709"/>
                </a:lnTo>
                <a:lnTo>
                  <a:pt x="2519" y="732"/>
                </a:lnTo>
                <a:lnTo>
                  <a:pt x="2511" y="758"/>
                </a:lnTo>
                <a:lnTo>
                  <a:pt x="2500" y="787"/>
                </a:lnTo>
                <a:lnTo>
                  <a:pt x="2489" y="817"/>
                </a:lnTo>
                <a:lnTo>
                  <a:pt x="2474" y="847"/>
                </a:lnTo>
                <a:lnTo>
                  <a:pt x="2459" y="877"/>
                </a:lnTo>
                <a:lnTo>
                  <a:pt x="2449" y="893"/>
                </a:lnTo>
                <a:lnTo>
                  <a:pt x="2439" y="907"/>
                </a:lnTo>
                <a:lnTo>
                  <a:pt x="2429" y="920"/>
                </a:lnTo>
                <a:lnTo>
                  <a:pt x="2418" y="935"/>
                </a:lnTo>
                <a:lnTo>
                  <a:pt x="2406" y="948"/>
                </a:lnTo>
                <a:lnTo>
                  <a:pt x="2393" y="960"/>
                </a:lnTo>
                <a:lnTo>
                  <a:pt x="2380" y="971"/>
                </a:lnTo>
                <a:lnTo>
                  <a:pt x="2366" y="982"/>
                </a:lnTo>
                <a:lnTo>
                  <a:pt x="2351" y="992"/>
                </a:lnTo>
                <a:lnTo>
                  <a:pt x="2337" y="1000"/>
                </a:lnTo>
                <a:lnTo>
                  <a:pt x="2320" y="1008"/>
                </a:lnTo>
                <a:lnTo>
                  <a:pt x="2303" y="1014"/>
                </a:lnTo>
                <a:lnTo>
                  <a:pt x="2286" y="1020"/>
                </a:lnTo>
                <a:lnTo>
                  <a:pt x="2268" y="1024"/>
                </a:lnTo>
                <a:lnTo>
                  <a:pt x="2248" y="1026"/>
                </a:lnTo>
                <a:lnTo>
                  <a:pt x="2229" y="1026"/>
                </a:lnTo>
                <a:lnTo>
                  <a:pt x="2239" y="1042"/>
                </a:lnTo>
                <a:lnTo>
                  <a:pt x="2247" y="1059"/>
                </a:lnTo>
                <a:lnTo>
                  <a:pt x="2251" y="1074"/>
                </a:lnTo>
                <a:lnTo>
                  <a:pt x="2251" y="1091"/>
                </a:lnTo>
                <a:lnTo>
                  <a:pt x="2248" y="1108"/>
                </a:lnTo>
                <a:lnTo>
                  <a:pt x="2243" y="1125"/>
                </a:lnTo>
                <a:lnTo>
                  <a:pt x="2235" y="1141"/>
                </a:lnTo>
                <a:lnTo>
                  <a:pt x="2226" y="1158"/>
                </a:lnTo>
                <a:lnTo>
                  <a:pt x="2213" y="1175"/>
                </a:lnTo>
                <a:lnTo>
                  <a:pt x="2199" y="1191"/>
                </a:lnTo>
                <a:lnTo>
                  <a:pt x="2182" y="1206"/>
                </a:lnTo>
                <a:lnTo>
                  <a:pt x="2163" y="1222"/>
                </a:lnTo>
                <a:lnTo>
                  <a:pt x="2144" y="1236"/>
                </a:lnTo>
                <a:lnTo>
                  <a:pt x="2123" y="1251"/>
                </a:lnTo>
                <a:lnTo>
                  <a:pt x="2101" y="1264"/>
                </a:lnTo>
                <a:lnTo>
                  <a:pt x="2077" y="1277"/>
                </a:lnTo>
                <a:lnTo>
                  <a:pt x="2054" y="1289"/>
                </a:lnTo>
                <a:lnTo>
                  <a:pt x="2029" y="1300"/>
                </a:lnTo>
                <a:lnTo>
                  <a:pt x="2004" y="1311"/>
                </a:lnTo>
                <a:lnTo>
                  <a:pt x="1979" y="1320"/>
                </a:lnTo>
                <a:lnTo>
                  <a:pt x="1955" y="1329"/>
                </a:lnTo>
                <a:lnTo>
                  <a:pt x="1929" y="1336"/>
                </a:lnTo>
                <a:lnTo>
                  <a:pt x="1904" y="1342"/>
                </a:lnTo>
                <a:lnTo>
                  <a:pt x="1880" y="1346"/>
                </a:lnTo>
                <a:lnTo>
                  <a:pt x="1857" y="1350"/>
                </a:lnTo>
                <a:lnTo>
                  <a:pt x="1835" y="1351"/>
                </a:lnTo>
                <a:lnTo>
                  <a:pt x="1812" y="1353"/>
                </a:lnTo>
                <a:lnTo>
                  <a:pt x="1793" y="1351"/>
                </a:lnTo>
                <a:lnTo>
                  <a:pt x="1773" y="1349"/>
                </a:lnTo>
                <a:lnTo>
                  <a:pt x="1756" y="1345"/>
                </a:lnTo>
                <a:lnTo>
                  <a:pt x="1741" y="1338"/>
                </a:lnTo>
                <a:lnTo>
                  <a:pt x="1727" y="1330"/>
                </a:lnTo>
                <a:lnTo>
                  <a:pt x="1725" y="1345"/>
                </a:lnTo>
                <a:lnTo>
                  <a:pt x="1722" y="1358"/>
                </a:lnTo>
                <a:lnTo>
                  <a:pt x="1718" y="1371"/>
                </a:lnTo>
                <a:lnTo>
                  <a:pt x="1713" y="1384"/>
                </a:lnTo>
                <a:lnTo>
                  <a:pt x="1708" y="1397"/>
                </a:lnTo>
                <a:lnTo>
                  <a:pt x="1701" y="1409"/>
                </a:lnTo>
                <a:lnTo>
                  <a:pt x="1695" y="1419"/>
                </a:lnTo>
                <a:lnTo>
                  <a:pt x="1687" y="1430"/>
                </a:lnTo>
                <a:lnTo>
                  <a:pt x="1678" y="1440"/>
                </a:lnTo>
                <a:lnTo>
                  <a:pt x="1669" y="1449"/>
                </a:lnTo>
                <a:lnTo>
                  <a:pt x="1660" y="1458"/>
                </a:lnTo>
                <a:lnTo>
                  <a:pt x="1649" y="1466"/>
                </a:lnTo>
                <a:lnTo>
                  <a:pt x="1639" y="1473"/>
                </a:lnTo>
                <a:lnTo>
                  <a:pt x="1627" y="1479"/>
                </a:lnTo>
                <a:lnTo>
                  <a:pt x="1615" y="1486"/>
                </a:lnTo>
                <a:lnTo>
                  <a:pt x="1603" y="1491"/>
                </a:lnTo>
                <a:lnTo>
                  <a:pt x="1590" y="1495"/>
                </a:lnTo>
                <a:lnTo>
                  <a:pt x="1577" y="1499"/>
                </a:lnTo>
                <a:lnTo>
                  <a:pt x="1564" y="1501"/>
                </a:lnTo>
                <a:lnTo>
                  <a:pt x="1551" y="1503"/>
                </a:lnTo>
                <a:lnTo>
                  <a:pt x="1538" y="1504"/>
                </a:lnTo>
                <a:lnTo>
                  <a:pt x="1524" y="1504"/>
                </a:lnTo>
                <a:lnTo>
                  <a:pt x="1511" y="1503"/>
                </a:lnTo>
                <a:lnTo>
                  <a:pt x="1496" y="1501"/>
                </a:lnTo>
                <a:lnTo>
                  <a:pt x="1482" y="1499"/>
                </a:lnTo>
                <a:lnTo>
                  <a:pt x="1468" y="1495"/>
                </a:lnTo>
                <a:lnTo>
                  <a:pt x="1455" y="1491"/>
                </a:lnTo>
                <a:lnTo>
                  <a:pt x="1440" y="1484"/>
                </a:lnTo>
                <a:lnTo>
                  <a:pt x="1426" y="1478"/>
                </a:lnTo>
                <a:lnTo>
                  <a:pt x="1413" y="1471"/>
                </a:lnTo>
                <a:lnTo>
                  <a:pt x="1398" y="1462"/>
                </a:lnTo>
                <a:lnTo>
                  <a:pt x="1385" y="1452"/>
                </a:lnTo>
                <a:lnTo>
                  <a:pt x="1358" y="1474"/>
                </a:lnTo>
                <a:lnTo>
                  <a:pt x="1331" y="1494"/>
                </a:lnTo>
                <a:lnTo>
                  <a:pt x="1303" y="1511"/>
                </a:lnTo>
                <a:lnTo>
                  <a:pt x="1277" y="1528"/>
                </a:lnTo>
                <a:lnTo>
                  <a:pt x="1251" y="1543"/>
                </a:lnTo>
                <a:lnTo>
                  <a:pt x="1225" y="1556"/>
                </a:lnTo>
                <a:lnTo>
                  <a:pt x="1200" y="1569"/>
                </a:lnTo>
                <a:lnTo>
                  <a:pt x="1175" y="1580"/>
                </a:lnTo>
                <a:lnTo>
                  <a:pt x="1150" y="1589"/>
                </a:lnTo>
                <a:lnTo>
                  <a:pt x="1127" y="1595"/>
                </a:lnTo>
                <a:lnTo>
                  <a:pt x="1103" y="1602"/>
                </a:lnTo>
                <a:lnTo>
                  <a:pt x="1080" y="1606"/>
                </a:lnTo>
                <a:lnTo>
                  <a:pt x="1058" y="1610"/>
                </a:lnTo>
                <a:lnTo>
                  <a:pt x="1036" y="1611"/>
                </a:lnTo>
                <a:lnTo>
                  <a:pt x="1013" y="1611"/>
                </a:lnTo>
                <a:lnTo>
                  <a:pt x="991" y="1609"/>
                </a:lnTo>
                <a:lnTo>
                  <a:pt x="970" y="1606"/>
                </a:lnTo>
                <a:lnTo>
                  <a:pt x="949" y="1601"/>
                </a:lnTo>
                <a:lnTo>
                  <a:pt x="928" y="1594"/>
                </a:lnTo>
                <a:lnTo>
                  <a:pt x="908" y="1586"/>
                </a:lnTo>
                <a:lnTo>
                  <a:pt x="888" y="1577"/>
                </a:lnTo>
                <a:lnTo>
                  <a:pt x="867" y="1565"/>
                </a:lnTo>
                <a:lnTo>
                  <a:pt x="848" y="1552"/>
                </a:lnTo>
                <a:lnTo>
                  <a:pt x="828" y="1538"/>
                </a:lnTo>
                <a:lnTo>
                  <a:pt x="808" y="1522"/>
                </a:lnTo>
                <a:lnTo>
                  <a:pt x="790" y="1504"/>
                </a:lnTo>
                <a:lnTo>
                  <a:pt x="771" y="1484"/>
                </a:lnTo>
                <a:lnTo>
                  <a:pt x="752" y="1464"/>
                </a:lnTo>
                <a:lnTo>
                  <a:pt x="733" y="1441"/>
                </a:lnTo>
                <a:lnTo>
                  <a:pt x="714" y="1417"/>
                </a:lnTo>
                <a:lnTo>
                  <a:pt x="696" y="1390"/>
                </a:lnTo>
                <a:lnTo>
                  <a:pt x="678" y="1363"/>
                </a:lnTo>
                <a:lnTo>
                  <a:pt x="671" y="1367"/>
                </a:lnTo>
                <a:lnTo>
                  <a:pt x="665" y="1370"/>
                </a:lnTo>
                <a:lnTo>
                  <a:pt x="656" y="1372"/>
                </a:lnTo>
                <a:lnTo>
                  <a:pt x="648" y="1375"/>
                </a:lnTo>
                <a:lnTo>
                  <a:pt x="628" y="1377"/>
                </a:lnTo>
                <a:lnTo>
                  <a:pt x="607" y="1379"/>
                </a:lnTo>
                <a:lnTo>
                  <a:pt x="584" y="1377"/>
                </a:lnTo>
                <a:lnTo>
                  <a:pt x="560" y="1373"/>
                </a:lnTo>
                <a:lnTo>
                  <a:pt x="537" y="1368"/>
                </a:lnTo>
                <a:lnTo>
                  <a:pt x="515" y="1362"/>
                </a:lnTo>
                <a:lnTo>
                  <a:pt x="492" y="1353"/>
                </a:lnTo>
                <a:lnTo>
                  <a:pt x="472" y="1342"/>
                </a:lnTo>
                <a:lnTo>
                  <a:pt x="462" y="1336"/>
                </a:lnTo>
                <a:lnTo>
                  <a:pt x="453" y="1329"/>
                </a:lnTo>
                <a:lnTo>
                  <a:pt x="445" y="1323"/>
                </a:lnTo>
                <a:lnTo>
                  <a:pt x="438" y="1315"/>
                </a:lnTo>
                <a:lnTo>
                  <a:pt x="432" y="1307"/>
                </a:lnTo>
                <a:lnTo>
                  <a:pt x="426" y="1298"/>
                </a:lnTo>
                <a:lnTo>
                  <a:pt x="422" y="1289"/>
                </a:lnTo>
                <a:lnTo>
                  <a:pt x="419" y="1279"/>
                </a:lnTo>
                <a:lnTo>
                  <a:pt x="417" y="1269"/>
                </a:lnTo>
                <a:lnTo>
                  <a:pt x="417" y="1260"/>
                </a:lnTo>
                <a:lnTo>
                  <a:pt x="417" y="1248"/>
                </a:lnTo>
                <a:lnTo>
                  <a:pt x="418" y="1238"/>
                </a:lnTo>
                <a:lnTo>
                  <a:pt x="391" y="1225"/>
                </a:lnTo>
                <a:lnTo>
                  <a:pt x="366" y="1210"/>
                </a:lnTo>
                <a:lnTo>
                  <a:pt x="345" y="1196"/>
                </a:lnTo>
                <a:lnTo>
                  <a:pt x="328" y="1180"/>
                </a:lnTo>
                <a:lnTo>
                  <a:pt x="314" y="1165"/>
                </a:lnTo>
                <a:lnTo>
                  <a:pt x="302" y="1149"/>
                </a:lnTo>
                <a:lnTo>
                  <a:pt x="294" y="1135"/>
                </a:lnTo>
                <a:lnTo>
                  <a:pt x="287" y="1119"/>
                </a:lnTo>
                <a:lnTo>
                  <a:pt x="282" y="1103"/>
                </a:lnTo>
                <a:lnTo>
                  <a:pt x="280" y="1089"/>
                </a:lnTo>
                <a:lnTo>
                  <a:pt x="278" y="1076"/>
                </a:lnTo>
                <a:lnTo>
                  <a:pt x="277" y="1063"/>
                </a:lnTo>
                <a:lnTo>
                  <a:pt x="277" y="1041"/>
                </a:lnTo>
                <a:lnTo>
                  <a:pt x="277" y="1022"/>
                </a:lnTo>
                <a:lnTo>
                  <a:pt x="255" y="1035"/>
                </a:lnTo>
                <a:lnTo>
                  <a:pt x="234" y="1042"/>
                </a:lnTo>
                <a:lnTo>
                  <a:pt x="213" y="1046"/>
                </a:lnTo>
                <a:lnTo>
                  <a:pt x="192" y="1046"/>
                </a:lnTo>
                <a:lnTo>
                  <a:pt x="171" y="1043"/>
                </a:lnTo>
                <a:lnTo>
                  <a:pt x="152" y="1037"/>
                </a:lnTo>
                <a:lnTo>
                  <a:pt x="132" y="1026"/>
                </a:lnTo>
                <a:lnTo>
                  <a:pt x="114" y="1014"/>
                </a:lnTo>
                <a:lnTo>
                  <a:pt x="96" y="1000"/>
                </a:lnTo>
                <a:lnTo>
                  <a:pt x="80" y="983"/>
                </a:lnTo>
                <a:lnTo>
                  <a:pt x="64" y="965"/>
                </a:lnTo>
                <a:lnTo>
                  <a:pt x="50" y="944"/>
                </a:lnTo>
                <a:lnTo>
                  <a:pt x="38" y="922"/>
                </a:lnTo>
                <a:lnTo>
                  <a:pt x="28" y="899"/>
                </a:lnTo>
                <a:lnTo>
                  <a:pt x="17" y="875"/>
                </a:lnTo>
                <a:lnTo>
                  <a:pt x="11" y="850"/>
                </a:lnTo>
                <a:lnTo>
                  <a:pt x="6" y="825"/>
                </a:lnTo>
                <a:lnTo>
                  <a:pt x="2" y="800"/>
                </a:lnTo>
                <a:lnTo>
                  <a:pt x="0" y="775"/>
                </a:lnTo>
                <a:lnTo>
                  <a:pt x="2" y="749"/>
                </a:lnTo>
                <a:lnTo>
                  <a:pt x="6" y="726"/>
                </a:lnTo>
                <a:lnTo>
                  <a:pt x="12" y="702"/>
                </a:lnTo>
                <a:lnTo>
                  <a:pt x="21" y="680"/>
                </a:lnTo>
                <a:lnTo>
                  <a:pt x="33" y="658"/>
                </a:lnTo>
                <a:lnTo>
                  <a:pt x="49" y="638"/>
                </a:lnTo>
                <a:lnTo>
                  <a:pt x="67" y="621"/>
                </a:lnTo>
                <a:lnTo>
                  <a:pt x="88" y="606"/>
                </a:lnTo>
                <a:lnTo>
                  <a:pt x="113" y="591"/>
                </a:lnTo>
                <a:lnTo>
                  <a:pt x="140" y="581"/>
                </a:lnTo>
                <a:lnTo>
                  <a:pt x="173" y="573"/>
                </a:lnTo>
                <a:lnTo>
                  <a:pt x="208" y="568"/>
                </a:lnTo>
                <a:lnTo>
                  <a:pt x="247" y="567"/>
                </a:lnTo>
                <a:lnTo>
                  <a:pt x="271" y="567"/>
                </a:lnTo>
                <a:lnTo>
                  <a:pt x="294" y="569"/>
                </a:lnTo>
                <a:lnTo>
                  <a:pt x="316" y="573"/>
                </a:lnTo>
                <a:lnTo>
                  <a:pt x="320" y="576"/>
                </a:lnTo>
                <a:lnTo>
                  <a:pt x="327" y="573"/>
                </a:lnTo>
                <a:lnTo>
                  <a:pt x="331" y="560"/>
                </a:lnTo>
                <a:lnTo>
                  <a:pt x="320" y="526"/>
                </a:lnTo>
                <a:lnTo>
                  <a:pt x="321" y="506"/>
                </a:lnTo>
                <a:lnTo>
                  <a:pt x="323" y="487"/>
                </a:lnTo>
                <a:lnTo>
                  <a:pt x="327" y="469"/>
                </a:lnTo>
                <a:lnTo>
                  <a:pt x="332" y="452"/>
                </a:lnTo>
                <a:lnTo>
                  <a:pt x="338" y="436"/>
                </a:lnTo>
                <a:lnTo>
                  <a:pt x="346" y="422"/>
                </a:lnTo>
                <a:lnTo>
                  <a:pt x="355" y="409"/>
                </a:lnTo>
                <a:lnTo>
                  <a:pt x="366" y="397"/>
                </a:lnTo>
                <a:lnTo>
                  <a:pt x="378" y="385"/>
                </a:lnTo>
                <a:lnTo>
                  <a:pt x="391" y="375"/>
                </a:lnTo>
                <a:lnTo>
                  <a:pt x="405" y="365"/>
                </a:lnTo>
                <a:lnTo>
                  <a:pt x="419" y="358"/>
                </a:lnTo>
                <a:lnTo>
                  <a:pt x="435" y="351"/>
                </a:lnTo>
                <a:lnTo>
                  <a:pt x="452" y="345"/>
                </a:lnTo>
                <a:lnTo>
                  <a:pt x="470" y="339"/>
                </a:lnTo>
                <a:lnTo>
                  <a:pt x="489" y="334"/>
                </a:lnTo>
                <a:lnTo>
                  <a:pt x="516" y="331"/>
                </a:lnTo>
                <a:lnTo>
                  <a:pt x="545" y="331"/>
                </a:lnTo>
                <a:lnTo>
                  <a:pt x="568" y="334"/>
                </a:lnTo>
                <a:lnTo>
                  <a:pt x="579" y="331"/>
                </a:lnTo>
                <a:lnTo>
                  <a:pt x="583" y="321"/>
                </a:lnTo>
                <a:lnTo>
                  <a:pt x="583" y="308"/>
                </a:lnTo>
                <a:lnTo>
                  <a:pt x="589" y="287"/>
                </a:lnTo>
                <a:lnTo>
                  <a:pt x="598" y="268"/>
                </a:lnTo>
                <a:lnTo>
                  <a:pt x="606" y="249"/>
                </a:lnTo>
                <a:lnTo>
                  <a:pt x="616" y="232"/>
                </a:lnTo>
                <a:lnTo>
                  <a:pt x="627" y="215"/>
                </a:lnTo>
                <a:lnTo>
                  <a:pt x="639" y="201"/>
                </a:lnTo>
                <a:lnTo>
                  <a:pt x="650" y="187"/>
                </a:lnTo>
                <a:lnTo>
                  <a:pt x="663" y="173"/>
                </a:lnTo>
                <a:lnTo>
                  <a:pt x="677" y="160"/>
                </a:lnTo>
                <a:lnTo>
                  <a:pt x="690" y="150"/>
                </a:lnTo>
                <a:lnTo>
                  <a:pt x="704" y="140"/>
                </a:lnTo>
                <a:lnTo>
                  <a:pt x="718" y="130"/>
                </a:lnTo>
                <a:lnTo>
                  <a:pt x="734" y="123"/>
                </a:lnTo>
                <a:lnTo>
                  <a:pt x="750" y="116"/>
                </a:lnTo>
                <a:lnTo>
                  <a:pt x="765" y="111"/>
                </a:lnTo>
                <a:lnTo>
                  <a:pt x="781" y="106"/>
                </a:lnTo>
                <a:lnTo>
                  <a:pt x="798" y="103"/>
                </a:lnTo>
                <a:lnTo>
                  <a:pt x="814" y="100"/>
                </a:lnTo>
                <a:lnTo>
                  <a:pt x="831" y="99"/>
                </a:lnTo>
                <a:lnTo>
                  <a:pt x="848" y="99"/>
                </a:lnTo>
                <a:lnTo>
                  <a:pt x="865" y="100"/>
                </a:lnTo>
                <a:lnTo>
                  <a:pt x="881" y="103"/>
                </a:lnTo>
                <a:lnTo>
                  <a:pt x="898" y="106"/>
                </a:lnTo>
                <a:lnTo>
                  <a:pt x="915" y="111"/>
                </a:lnTo>
                <a:lnTo>
                  <a:pt x="931" y="116"/>
                </a:lnTo>
                <a:lnTo>
                  <a:pt x="948" y="123"/>
                </a:lnTo>
                <a:lnTo>
                  <a:pt x="965" y="132"/>
                </a:lnTo>
                <a:lnTo>
                  <a:pt x="981" y="141"/>
                </a:lnTo>
                <a:lnTo>
                  <a:pt x="996" y="151"/>
                </a:lnTo>
                <a:lnTo>
                  <a:pt x="1012" y="162"/>
                </a:lnTo>
                <a:lnTo>
                  <a:pt x="1028" y="175"/>
                </a:lnTo>
                <a:lnTo>
                  <a:pt x="1042" y="189"/>
                </a:lnTo>
                <a:lnTo>
                  <a:pt x="1083" y="155"/>
                </a:lnTo>
                <a:lnTo>
                  <a:pt x="1122" y="126"/>
                </a:lnTo>
                <a:lnTo>
                  <a:pt x="1162" y="99"/>
                </a:lnTo>
                <a:lnTo>
                  <a:pt x="1203" y="77"/>
                </a:lnTo>
                <a:lnTo>
                  <a:pt x="1242" y="57"/>
                </a:lnTo>
                <a:lnTo>
                  <a:pt x="1281" y="40"/>
                </a:lnTo>
                <a:lnTo>
                  <a:pt x="1321" y="26"/>
                </a:lnTo>
                <a:lnTo>
                  <a:pt x="1361" y="16"/>
                </a:lnTo>
                <a:lnTo>
                  <a:pt x="1398" y="8"/>
                </a:lnTo>
                <a:lnTo>
                  <a:pt x="1438" y="2"/>
                </a:lnTo>
                <a:lnTo>
                  <a:pt x="1476" y="0"/>
                </a:lnTo>
                <a:lnTo>
                  <a:pt x="1513" y="0"/>
                </a:lnTo>
                <a:lnTo>
                  <a:pt x="1551" y="2"/>
                </a:lnTo>
                <a:lnTo>
                  <a:pt x="1589" y="8"/>
                </a:lnTo>
                <a:lnTo>
                  <a:pt x="1626" y="14"/>
                </a:lnTo>
                <a:lnTo>
                  <a:pt x="1661" y="23"/>
                </a:lnTo>
                <a:lnTo>
                  <a:pt x="1697" y="35"/>
                </a:lnTo>
                <a:lnTo>
                  <a:pt x="1733" y="48"/>
                </a:lnTo>
                <a:lnTo>
                  <a:pt x="1767" y="63"/>
                </a:lnTo>
                <a:lnTo>
                  <a:pt x="1801" y="79"/>
                </a:lnTo>
                <a:lnTo>
                  <a:pt x="1833" y="98"/>
                </a:lnTo>
                <a:lnTo>
                  <a:pt x="1866" y="117"/>
                </a:lnTo>
                <a:lnTo>
                  <a:pt x="1898" y="138"/>
                </a:lnTo>
                <a:lnTo>
                  <a:pt x="1929" y="160"/>
                </a:lnTo>
                <a:lnTo>
                  <a:pt x="1959" y="184"/>
                </a:lnTo>
                <a:lnTo>
                  <a:pt x="1989" y="209"/>
                </a:lnTo>
                <a:lnTo>
                  <a:pt x="2017" y="235"/>
                </a:lnTo>
                <a:lnTo>
                  <a:pt x="2045" y="261"/>
                </a:lnTo>
                <a:lnTo>
                  <a:pt x="2071" y="288"/>
                </a:lnTo>
                <a:lnTo>
                  <a:pt x="2097" y="316"/>
                </a:lnTo>
                <a:lnTo>
                  <a:pt x="2122" y="345"/>
                </a:lnTo>
                <a:lnTo>
                  <a:pt x="2145" y="375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CC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2325" name="Freeform 5"/>
          <p:cNvSpPr>
            <a:spLocks/>
          </p:cNvSpPr>
          <p:nvPr/>
        </p:nvSpPr>
        <p:spPr bwMode="auto">
          <a:xfrm>
            <a:off x="2489200" y="3133725"/>
            <a:ext cx="2716213" cy="2008188"/>
          </a:xfrm>
          <a:custGeom>
            <a:avLst/>
            <a:gdLst/>
            <a:ahLst/>
            <a:cxnLst>
              <a:cxn ang="0">
                <a:pos x="2222" y="364"/>
              </a:cxn>
              <a:cxn ang="0">
                <a:pos x="2314" y="369"/>
              </a:cxn>
              <a:cxn ang="0">
                <a:pos x="2396" y="397"/>
              </a:cxn>
              <a:cxn ang="0">
                <a:pos x="2464" y="446"/>
              </a:cxn>
              <a:cxn ang="0">
                <a:pos x="2511" y="516"/>
              </a:cxn>
              <a:cxn ang="0">
                <a:pos x="2532" y="607"/>
              </a:cxn>
              <a:cxn ang="0">
                <a:pos x="2524" y="709"/>
              </a:cxn>
              <a:cxn ang="0">
                <a:pos x="2474" y="847"/>
              </a:cxn>
              <a:cxn ang="0">
                <a:pos x="2418" y="935"/>
              </a:cxn>
              <a:cxn ang="0">
                <a:pos x="2351" y="992"/>
              </a:cxn>
              <a:cxn ang="0">
                <a:pos x="2268" y="1024"/>
              </a:cxn>
              <a:cxn ang="0">
                <a:pos x="2251" y="1074"/>
              </a:cxn>
              <a:cxn ang="0">
                <a:pos x="2226" y="1158"/>
              </a:cxn>
              <a:cxn ang="0">
                <a:pos x="2144" y="1236"/>
              </a:cxn>
              <a:cxn ang="0">
                <a:pos x="2029" y="1300"/>
              </a:cxn>
              <a:cxn ang="0">
                <a:pos x="1904" y="1342"/>
              </a:cxn>
              <a:cxn ang="0">
                <a:pos x="1793" y="1351"/>
              </a:cxn>
              <a:cxn ang="0">
                <a:pos x="1725" y="1345"/>
              </a:cxn>
              <a:cxn ang="0">
                <a:pos x="1701" y="1409"/>
              </a:cxn>
              <a:cxn ang="0">
                <a:pos x="1660" y="1458"/>
              </a:cxn>
              <a:cxn ang="0">
                <a:pos x="1603" y="1491"/>
              </a:cxn>
              <a:cxn ang="0">
                <a:pos x="1538" y="1504"/>
              </a:cxn>
              <a:cxn ang="0">
                <a:pos x="1468" y="1495"/>
              </a:cxn>
              <a:cxn ang="0">
                <a:pos x="1398" y="1462"/>
              </a:cxn>
              <a:cxn ang="0">
                <a:pos x="1277" y="1528"/>
              </a:cxn>
              <a:cxn ang="0">
                <a:pos x="1150" y="1589"/>
              </a:cxn>
              <a:cxn ang="0">
                <a:pos x="1036" y="1611"/>
              </a:cxn>
              <a:cxn ang="0">
                <a:pos x="928" y="1594"/>
              </a:cxn>
              <a:cxn ang="0">
                <a:pos x="828" y="1538"/>
              </a:cxn>
              <a:cxn ang="0">
                <a:pos x="733" y="1441"/>
              </a:cxn>
              <a:cxn ang="0">
                <a:pos x="665" y="1370"/>
              </a:cxn>
              <a:cxn ang="0">
                <a:pos x="584" y="1377"/>
              </a:cxn>
              <a:cxn ang="0">
                <a:pos x="472" y="1342"/>
              </a:cxn>
              <a:cxn ang="0">
                <a:pos x="432" y="1307"/>
              </a:cxn>
              <a:cxn ang="0">
                <a:pos x="417" y="1260"/>
              </a:cxn>
              <a:cxn ang="0">
                <a:pos x="345" y="1196"/>
              </a:cxn>
              <a:cxn ang="0">
                <a:pos x="287" y="1119"/>
              </a:cxn>
              <a:cxn ang="0">
                <a:pos x="277" y="1041"/>
              </a:cxn>
              <a:cxn ang="0">
                <a:pos x="192" y="1046"/>
              </a:cxn>
              <a:cxn ang="0">
                <a:pos x="96" y="1000"/>
              </a:cxn>
              <a:cxn ang="0">
                <a:pos x="28" y="899"/>
              </a:cxn>
              <a:cxn ang="0">
                <a:pos x="0" y="775"/>
              </a:cxn>
              <a:cxn ang="0">
                <a:pos x="33" y="658"/>
              </a:cxn>
              <a:cxn ang="0">
                <a:pos x="140" y="581"/>
              </a:cxn>
              <a:cxn ang="0">
                <a:pos x="294" y="569"/>
              </a:cxn>
              <a:cxn ang="0">
                <a:pos x="320" y="526"/>
              </a:cxn>
              <a:cxn ang="0">
                <a:pos x="338" y="436"/>
              </a:cxn>
              <a:cxn ang="0">
                <a:pos x="391" y="375"/>
              </a:cxn>
              <a:cxn ang="0">
                <a:pos x="470" y="339"/>
              </a:cxn>
              <a:cxn ang="0">
                <a:pos x="579" y="331"/>
              </a:cxn>
              <a:cxn ang="0">
                <a:pos x="606" y="249"/>
              </a:cxn>
              <a:cxn ang="0">
                <a:pos x="663" y="173"/>
              </a:cxn>
              <a:cxn ang="0">
                <a:pos x="734" y="123"/>
              </a:cxn>
              <a:cxn ang="0">
                <a:pos x="814" y="100"/>
              </a:cxn>
              <a:cxn ang="0">
                <a:pos x="898" y="106"/>
              </a:cxn>
              <a:cxn ang="0">
                <a:pos x="981" y="141"/>
              </a:cxn>
              <a:cxn ang="0">
                <a:pos x="1083" y="155"/>
              </a:cxn>
              <a:cxn ang="0">
                <a:pos x="1281" y="40"/>
              </a:cxn>
              <a:cxn ang="0">
                <a:pos x="1476" y="0"/>
              </a:cxn>
              <a:cxn ang="0">
                <a:pos x="1661" y="23"/>
              </a:cxn>
              <a:cxn ang="0">
                <a:pos x="1833" y="98"/>
              </a:cxn>
              <a:cxn ang="0">
                <a:pos x="1989" y="209"/>
              </a:cxn>
              <a:cxn ang="0">
                <a:pos x="2122" y="345"/>
              </a:cxn>
            </a:cxnLst>
            <a:rect l="0" t="0" r="r" b="b"/>
            <a:pathLst>
              <a:path w="2533" h="1611">
                <a:moveTo>
                  <a:pt x="2145" y="375"/>
                </a:moveTo>
                <a:lnTo>
                  <a:pt x="2165" y="371"/>
                </a:lnTo>
                <a:lnTo>
                  <a:pt x="2184" y="367"/>
                </a:lnTo>
                <a:lnTo>
                  <a:pt x="2203" y="365"/>
                </a:lnTo>
                <a:lnTo>
                  <a:pt x="2222" y="364"/>
                </a:lnTo>
                <a:lnTo>
                  <a:pt x="2241" y="363"/>
                </a:lnTo>
                <a:lnTo>
                  <a:pt x="2260" y="364"/>
                </a:lnTo>
                <a:lnTo>
                  <a:pt x="2278" y="364"/>
                </a:lnTo>
                <a:lnTo>
                  <a:pt x="2297" y="367"/>
                </a:lnTo>
                <a:lnTo>
                  <a:pt x="2314" y="369"/>
                </a:lnTo>
                <a:lnTo>
                  <a:pt x="2332" y="373"/>
                </a:lnTo>
                <a:lnTo>
                  <a:pt x="2349" y="379"/>
                </a:lnTo>
                <a:lnTo>
                  <a:pt x="2365" y="384"/>
                </a:lnTo>
                <a:lnTo>
                  <a:pt x="2380" y="390"/>
                </a:lnTo>
                <a:lnTo>
                  <a:pt x="2396" y="397"/>
                </a:lnTo>
                <a:lnTo>
                  <a:pt x="2412" y="405"/>
                </a:lnTo>
                <a:lnTo>
                  <a:pt x="2425" y="414"/>
                </a:lnTo>
                <a:lnTo>
                  <a:pt x="2439" y="424"/>
                </a:lnTo>
                <a:lnTo>
                  <a:pt x="2452" y="435"/>
                </a:lnTo>
                <a:lnTo>
                  <a:pt x="2464" y="446"/>
                </a:lnTo>
                <a:lnTo>
                  <a:pt x="2474" y="458"/>
                </a:lnTo>
                <a:lnTo>
                  <a:pt x="2485" y="471"/>
                </a:lnTo>
                <a:lnTo>
                  <a:pt x="2494" y="486"/>
                </a:lnTo>
                <a:lnTo>
                  <a:pt x="2503" y="500"/>
                </a:lnTo>
                <a:lnTo>
                  <a:pt x="2511" y="516"/>
                </a:lnTo>
                <a:lnTo>
                  <a:pt x="2517" y="533"/>
                </a:lnTo>
                <a:lnTo>
                  <a:pt x="2523" y="550"/>
                </a:lnTo>
                <a:lnTo>
                  <a:pt x="2526" y="568"/>
                </a:lnTo>
                <a:lnTo>
                  <a:pt x="2530" y="587"/>
                </a:lnTo>
                <a:lnTo>
                  <a:pt x="2532" y="607"/>
                </a:lnTo>
                <a:lnTo>
                  <a:pt x="2533" y="628"/>
                </a:lnTo>
                <a:lnTo>
                  <a:pt x="2532" y="650"/>
                </a:lnTo>
                <a:lnTo>
                  <a:pt x="2530" y="672"/>
                </a:lnTo>
                <a:lnTo>
                  <a:pt x="2528" y="688"/>
                </a:lnTo>
                <a:lnTo>
                  <a:pt x="2524" y="709"/>
                </a:lnTo>
                <a:lnTo>
                  <a:pt x="2519" y="732"/>
                </a:lnTo>
                <a:lnTo>
                  <a:pt x="2511" y="758"/>
                </a:lnTo>
                <a:lnTo>
                  <a:pt x="2500" y="787"/>
                </a:lnTo>
                <a:lnTo>
                  <a:pt x="2489" y="817"/>
                </a:lnTo>
                <a:lnTo>
                  <a:pt x="2474" y="847"/>
                </a:lnTo>
                <a:lnTo>
                  <a:pt x="2459" y="877"/>
                </a:lnTo>
                <a:lnTo>
                  <a:pt x="2449" y="893"/>
                </a:lnTo>
                <a:lnTo>
                  <a:pt x="2439" y="907"/>
                </a:lnTo>
                <a:lnTo>
                  <a:pt x="2429" y="920"/>
                </a:lnTo>
                <a:lnTo>
                  <a:pt x="2418" y="935"/>
                </a:lnTo>
                <a:lnTo>
                  <a:pt x="2406" y="948"/>
                </a:lnTo>
                <a:lnTo>
                  <a:pt x="2393" y="960"/>
                </a:lnTo>
                <a:lnTo>
                  <a:pt x="2380" y="971"/>
                </a:lnTo>
                <a:lnTo>
                  <a:pt x="2366" y="982"/>
                </a:lnTo>
                <a:lnTo>
                  <a:pt x="2351" y="992"/>
                </a:lnTo>
                <a:lnTo>
                  <a:pt x="2337" y="1000"/>
                </a:lnTo>
                <a:lnTo>
                  <a:pt x="2320" y="1008"/>
                </a:lnTo>
                <a:lnTo>
                  <a:pt x="2303" y="1014"/>
                </a:lnTo>
                <a:lnTo>
                  <a:pt x="2286" y="1020"/>
                </a:lnTo>
                <a:lnTo>
                  <a:pt x="2268" y="1024"/>
                </a:lnTo>
                <a:lnTo>
                  <a:pt x="2248" y="1026"/>
                </a:lnTo>
                <a:lnTo>
                  <a:pt x="2229" y="1026"/>
                </a:lnTo>
                <a:lnTo>
                  <a:pt x="2239" y="1042"/>
                </a:lnTo>
                <a:lnTo>
                  <a:pt x="2247" y="1059"/>
                </a:lnTo>
                <a:lnTo>
                  <a:pt x="2251" y="1074"/>
                </a:lnTo>
                <a:lnTo>
                  <a:pt x="2251" y="1091"/>
                </a:lnTo>
                <a:lnTo>
                  <a:pt x="2248" y="1108"/>
                </a:lnTo>
                <a:lnTo>
                  <a:pt x="2243" y="1125"/>
                </a:lnTo>
                <a:lnTo>
                  <a:pt x="2235" y="1141"/>
                </a:lnTo>
                <a:lnTo>
                  <a:pt x="2226" y="1158"/>
                </a:lnTo>
                <a:lnTo>
                  <a:pt x="2213" y="1175"/>
                </a:lnTo>
                <a:lnTo>
                  <a:pt x="2199" y="1191"/>
                </a:lnTo>
                <a:lnTo>
                  <a:pt x="2182" y="1206"/>
                </a:lnTo>
                <a:lnTo>
                  <a:pt x="2163" y="1222"/>
                </a:lnTo>
                <a:lnTo>
                  <a:pt x="2144" y="1236"/>
                </a:lnTo>
                <a:lnTo>
                  <a:pt x="2123" y="1251"/>
                </a:lnTo>
                <a:lnTo>
                  <a:pt x="2101" y="1264"/>
                </a:lnTo>
                <a:lnTo>
                  <a:pt x="2077" y="1277"/>
                </a:lnTo>
                <a:lnTo>
                  <a:pt x="2054" y="1289"/>
                </a:lnTo>
                <a:lnTo>
                  <a:pt x="2029" y="1300"/>
                </a:lnTo>
                <a:lnTo>
                  <a:pt x="2004" y="1311"/>
                </a:lnTo>
                <a:lnTo>
                  <a:pt x="1979" y="1320"/>
                </a:lnTo>
                <a:lnTo>
                  <a:pt x="1955" y="1329"/>
                </a:lnTo>
                <a:lnTo>
                  <a:pt x="1929" y="1336"/>
                </a:lnTo>
                <a:lnTo>
                  <a:pt x="1904" y="1342"/>
                </a:lnTo>
                <a:lnTo>
                  <a:pt x="1880" y="1346"/>
                </a:lnTo>
                <a:lnTo>
                  <a:pt x="1857" y="1350"/>
                </a:lnTo>
                <a:lnTo>
                  <a:pt x="1835" y="1351"/>
                </a:lnTo>
                <a:lnTo>
                  <a:pt x="1812" y="1353"/>
                </a:lnTo>
                <a:lnTo>
                  <a:pt x="1793" y="1351"/>
                </a:lnTo>
                <a:lnTo>
                  <a:pt x="1773" y="1349"/>
                </a:lnTo>
                <a:lnTo>
                  <a:pt x="1756" y="1345"/>
                </a:lnTo>
                <a:lnTo>
                  <a:pt x="1741" y="1338"/>
                </a:lnTo>
                <a:lnTo>
                  <a:pt x="1727" y="1330"/>
                </a:lnTo>
                <a:lnTo>
                  <a:pt x="1725" y="1345"/>
                </a:lnTo>
                <a:lnTo>
                  <a:pt x="1722" y="1358"/>
                </a:lnTo>
                <a:lnTo>
                  <a:pt x="1718" y="1371"/>
                </a:lnTo>
                <a:lnTo>
                  <a:pt x="1713" y="1384"/>
                </a:lnTo>
                <a:lnTo>
                  <a:pt x="1708" y="1397"/>
                </a:lnTo>
                <a:lnTo>
                  <a:pt x="1701" y="1409"/>
                </a:lnTo>
                <a:lnTo>
                  <a:pt x="1695" y="1419"/>
                </a:lnTo>
                <a:lnTo>
                  <a:pt x="1687" y="1430"/>
                </a:lnTo>
                <a:lnTo>
                  <a:pt x="1678" y="1440"/>
                </a:lnTo>
                <a:lnTo>
                  <a:pt x="1669" y="1449"/>
                </a:lnTo>
                <a:lnTo>
                  <a:pt x="1660" y="1458"/>
                </a:lnTo>
                <a:lnTo>
                  <a:pt x="1649" y="1466"/>
                </a:lnTo>
                <a:lnTo>
                  <a:pt x="1639" y="1473"/>
                </a:lnTo>
                <a:lnTo>
                  <a:pt x="1627" y="1479"/>
                </a:lnTo>
                <a:lnTo>
                  <a:pt x="1615" y="1486"/>
                </a:lnTo>
                <a:lnTo>
                  <a:pt x="1603" y="1491"/>
                </a:lnTo>
                <a:lnTo>
                  <a:pt x="1590" y="1495"/>
                </a:lnTo>
                <a:lnTo>
                  <a:pt x="1577" y="1499"/>
                </a:lnTo>
                <a:lnTo>
                  <a:pt x="1564" y="1501"/>
                </a:lnTo>
                <a:lnTo>
                  <a:pt x="1551" y="1503"/>
                </a:lnTo>
                <a:lnTo>
                  <a:pt x="1538" y="1504"/>
                </a:lnTo>
                <a:lnTo>
                  <a:pt x="1524" y="1504"/>
                </a:lnTo>
                <a:lnTo>
                  <a:pt x="1511" y="1503"/>
                </a:lnTo>
                <a:lnTo>
                  <a:pt x="1496" y="1501"/>
                </a:lnTo>
                <a:lnTo>
                  <a:pt x="1482" y="1499"/>
                </a:lnTo>
                <a:lnTo>
                  <a:pt x="1468" y="1495"/>
                </a:lnTo>
                <a:lnTo>
                  <a:pt x="1455" y="1491"/>
                </a:lnTo>
                <a:lnTo>
                  <a:pt x="1440" y="1484"/>
                </a:lnTo>
                <a:lnTo>
                  <a:pt x="1426" y="1478"/>
                </a:lnTo>
                <a:lnTo>
                  <a:pt x="1413" y="1471"/>
                </a:lnTo>
                <a:lnTo>
                  <a:pt x="1398" y="1462"/>
                </a:lnTo>
                <a:lnTo>
                  <a:pt x="1385" y="1452"/>
                </a:lnTo>
                <a:lnTo>
                  <a:pt x="1358" y="1474"/>
                </a:lnTo>
                <a:lnTo>
                  <a:pt x="1331" y="1494"/>
                </a:lnTo>
                <a:lnTo>
                  <a:pt x="1303" y="1511"/>
                </a:lnTo>
                <a:lnTo>
                  <a:pt x="1277" y="1528"/>
                </a:lnTo>
                <a:lnTo>
                  <a:pt x="1251" y="1543"/>
                </a:lnTo>
                <a:lnTo>
                  <a:pt x="1225" y="1556"/>
                </a:lnTo>
                <a:lnTo>
                  <a:pt x="1200" y="1569"/>
                </a:lnTo>
                <a:lnTo>
                  <a:pt x="1175" y="1580"/>
                </a:lnTo>
                <a:lnTo>
                  <a:pt x="1150" y="1589"/>
                </a:lnTo>
                <a:lnTo>
                  <a:pt x="1127" y="1595"/>
                </a:lnTo>
                <a:lnTo>
                  <a:pt x="1103" y="1602"/>
                </a:lnTo>
                <a:lnTo>
                  <a:pt x="1080" y="1606"/>
                </a:lnTo>
                <a:lnTo>
                  <a:pt x="1058" y="1610"/>
                </a:lnTo>
                <a:lnTo>
                  <a:pt x="1036" y="1611"/>
                </a:lnTo>
                <a:lnTo>
                  <a:pt x="1013" y="1611"/>
                </a:lnTo>
                <a:lnTo>
                  <a:pt x="991" y="1609"/>
                </a:lnTo>
                <a:lnTo>
                  <a:pt x="970" y="1606"/>
                </a:lnTo>
                <a:lnTo>
                  <a:pt x="949" y="1601"/>
                </a:lnTo>
                <a:lnTo>
                  <a:pt x="928" y="1594"/>
                </a:lnTo>
                <a:lnTo>
                  <a:pt x="908" y="1586"/>
                </a:lnTo>
                <a:lnTo>
                  <a:pt x="888" y="1577"/>
                </a:lnTo>
                <a:lnTo>
                  <a:pt x="867" y="1565"/>
                </a:lnTo>
                <a:lnTo>
                  <a:pt x="848" y="1552"/>
                </a:lnTo>
                <a:lnTo>
                  <a:pt x="828" y="1538"/>
                </a:lnTo>
                <a:lnTo>
                  <a:pt x="808" y="1522"/>
                </a:lnTo>
                <a:lnTo>
                  <a:pt x="790" y="1504"/>
                </a:lnTo>
                <a:lnTo>
                  <a:pt x="771" y="1484"/>
                </a:lnTo>
                <a:lnTo>
                  <a:pt x="752" y="1464"/>
                </a:lnTo>
                <a:lnTo>
                  <a:pt x="733" y="1441"/>
                </a:lnTo>
                <a:lnTo>
                  <a:pt x="714" y="1417"/>
                </a:lnTo>
                <a:lnTo>
                  <a:pt x="696" y="1390"/>
                </a:lnTo>
                <a:lnTo>
                  <a:pt x="678" y="1363"/>
                </a:lnTo>
                <a:lnTo>
                  <a:pt x="671" y="1367"/>
                </a:lnTo>
                <a:lnTo>
                  <a:pt x="665" y="1370"/>
                </a:lnTo>
                <a:lnTo>
                  <a:pt x="656" y="1372"/>
                </a:lnTo>
                <a:lnTo>
                  <a:pt x="648" y="1375"/>
                </a:lnTo>
                <a:lnTo>
                  <a:pt x="628" y="1377"/>
                </a:lnTo>
                <a:lnTo>
                  <a:pt x="607" y="1379"/>
                </a:lnTo>
                <a:lnTo>
                  <a:pt x="584" y="1377"/>
                </a:lnTo>
                <a:lnTo>
                  <a:pt x="560" y="1373"/>
                </a:lnTo>
                <a:lnTo>
                  <a:pt x="537" y="1368"/>
                </a:lnTo>
                <a:lnTo>
                  <a:pt x="515" y="1362"/>
                </a:lnTo>
                <a:lnTo>
                  <a:pt x="492" y="1353"/>
                </a:lnTo>
                <a:lnTo>
                  <a:pt x="472" y="1342"/>
                </a:lnTo>
                <a:lnTo>
                  <a:pt x="462" y="1336"/>
                </a:lnTo>
                <a:lnTo>
                  <a:pt x="453" y="1329"/>
                </a:lnTo>
                <a:lnTo>
                  <a:pt x="445" y="1323"/>
                </a:lnTo>
                <a:lnTo>
                  <a:pt x="438" y="1315"/>
                </a:lnTo>
                <a:lnTo>
                  <a:pt x="432" y="1307"/>
                </a:lnTo>
                <a:lnTo>
                  <a:pt x="426" y="1298"/>
                </a:lnTo>
                <a:lnTo>
                  <a:pt x="422" y="1289"/>
                </a:lnTo>
                <a:lnTo>
                  <a:pt x="419" y="1279"/>
                </a:lnTo>
                <a:lnTo>
                  <a:pt x="417" y="1269"/>
                </a:lnTo>
                <a:lnTo>
                  <a:pt x="417" y="1260"/>
                </a:lnTo>
                <a:lnTo>
                  <a:pt x="417" y="1248"/>
                </a:lnTo>
                <a:lnTo>
                  <a:pt x="418" y="1238"/>
                </a:lnTo>
                <a:lnTo>
                  <a:pt x="391" y="1225"/>
                </a:lnTo>
                <a:lnTo>
                  <a:pt x="366" y="1210"/>
                </a:lnTo>
                <a:lnTo>
                  <a:pt x="345" y="1196"/>
                </a:lnTo>
                <a:lnTo>
                  <a:pt x="328" y="1180"/>
                </a:lnTo>
                <a:lnTo>
                  <a:pt x="314" y="1165"/>
                </a:lnTo>
                <a:lnTo>
                  <a:pt x="302" y="1149"/>
                </a:lnTo>
                <a:lnTo>
                  <a:pt x="294" y="1135"/>
                </a:lnTo>
                <a:lnTo>
                  <a:pt x="287" y="1119"/>
                </a:lnTo>
                <a:lnTo>
                  <a:pt x="282" y="1103"/>
                </a:lnTo>
                <a:lnTo>
                  <a:pt x="280" y="1089"/>
                </a:lnTo>
                <a:lnTo>
                  <a:pt x="278" y="1076"/>
                </a:lnTo>
                <a:lnTo>
                  <a:pt x="277" y="1063"/>
                </a:lnTo>
                <a:lnTo>
                  <a:pt x="277" y="1041"/>
                </a:lnTo>
                <a:lnTo>
                  <a:pt x="277" y="1022"/>
                </a:lnTo>
                <a:lnTo>
                  <a:pt x="255" y="1035"/>
                </a:lnTo>
                <a:lnTo>
                  <a:pt x="234" y="1042"/>
                </a:lnTo>
                <a:lnTo>
                  <a:pt x="213" y="1046"/>
                </a:lnTo>
                <a:lnTo>
                  <a:pt x="192" y="1046"/>
                </a:lnTo>
                <a:lnTo>
                  <a:pt x="171" y="1043"/>
                </a:lnTo>
                <a:lnTo>
                  <a:pt x="152" y="1037"/>
                </a:lnTo>
                <a:lnTo>
                  <a:pt x="132" y="1026"/>
                </a:lnTo>
                <a:lnTo>
                  <a:pt x="114" y="1014"/>
                </a:lnTo>
                <a:lnTo>
                  <a:pt x="96" y="1000"/>
                </a:lnTo>
                <a:lnTo>
                  <a:pt x="80" y="983"/>
                </a:lnTo>
                <a:lnTo>
                  <a:pt x="64" y="965"/>
                </a:lnTo>
                <a:lnTo>
                  <a:pt x="50" y="944"/>
                </a:lnTo>
                <a:lnTo>
                  <a:pt x="38" y="922"/>
                </a:lnTo>
                <a:lnTo>
                  <a:pt x="28" y="899"/>
                </a:lnTo>
                <a:lnTo>
                  <a:pt x="17" y="875"/>
                </a:lnTo>
                <a:lnTo>
                  <a:pt x="11" y="850"/>
                </a:lnTo>
                <a:lnTo>
                  <a:pt x="6" y="825"/>
                </a:lnTo>
                <a:lnTo>
                  <a:pt x="2" y="800"/>
                </a:lnTo>
                <a:lnTo>
                  <a:pt x="0" y="775"/>
                </a:lnTo>
                <a:lnTo>
                  <a:pt x="2" y="749"/>
                </a:lnTo>
                <a:lnTo>
                  <a:pt x="6" y="726"/>
                </a:lnTo>
                <a:lnTo>
                  <a:pt x="12" y="702"/>
                </a:lnTo>
                <a:lnTo>
                  <a:pt x="21" y="680"/>
                </a:lnTo>
                <a:lnTo>
                  <a:pt x="33" y="658"/>
                </a:lnTo>
                <a:lnTo>
                  <a:pt x="49" y="638"/>
                </a:lnTo>
                <a:lnTo>
                  <a:pt x="67" y="621"/>
                </a:lnTo>
                <a:lnTo>
                  <a:pt x="88" y="606"/>
                </a:lnTo>
                <a:lnTo>
                  <a:pt x="113" y="591"/>
                </a:lnTo>
                <a:lnTo>
                  <a:pt x="140" y="581"/>
                </a:lnTo>
                <a:lnTo>
                  <a:pt x="173" y="573"/>
                </a:lnTo>
                <a:lnTo>
                  <a:pt x="208" y="568"/>
                </a:lnTo>
                <a:lnTo>
                  <a:pt x="247" y="567"/>
                </a:lnTo>
                <a:lnTo>
                  <a:pt x="271" y="567"/>
                </a:lnTo>
                <a:lnTo>
                  <a:pt x="294" y="569"/>
                </a:lnTo>
                <a:lnTo>
                  <a:pt x="316" y="573"/>
                </a:lnTo>
                <a:lnTo>
                  <a:pt x="320" y="576"/>
                </a:lnTo>
                <a:lnTo>
                  <a:pt x="327" y="573"/>
                </a:lnTo>
                <a:lnTo>
                  <a:pt x="331" y="560"/>
                </a:lnTo>
                <a:lnTo>
                  <a:pt x="320" y="526"/>
                </a:lnTo>
                <a:lnTo>
                  <a:pt x="321" y="506"/>
                </a:lnTo>
                <a:lnTo>
                  <a:pt x="323" y="487"/>
                </a:lnTo>
                <a:lnTo>
                  <a:pt x="327" y="469"/>
                </a:lnTo>
                <a:lnTo>
                  <a:pt x="332" y="452"/>
                </a:lnTo>
                <a:lnTo>
                  <a:pt x="338" y="436"/>
                </a:lnTo>
                <a:lnTo>
                  <a:pt x="346" y="422"/>
                </a:lnTo>
                <a:lnTo>
                  <a:pt x="355" y="409"/>
                </a:lnTo>
                <a:lnTo>
                  <a:pt x="366" y="397"/>
                </a:lnTo>
                <a:lnTo>
                  <a:pt x="378" y="385"/>
                </a:lnTo>
                <a:lnTo>
                  <a:pt x="391" y="375"/>
                </a:lnTo>
                <a:lnTo>
                  <a:pt x="405" y="365"/>
                </a:lnTo>
                <a:lnTo>
                  <a:pt x="419" y="358"/>
                </a:lnTo>
                <a:lnTo>
                  <a:pt x="435" y="351"/>
                </a:lnTo>
                <a:lnTo>
                  <a:pt x="452" y="345"/>
                </a:lnTo>
                <a:lnTo>
                  <a:pt x="470" y="339"/>
                </a:lnTo>
                <a:lnTo>
                  <a:pt x="489" y="334"/>
                </a:lnTo>
                <a:lnTo>
                  <a:pt x="516" y="331"/>
                </a:lnTo>
                <a:lnTo>
                  <a:pt x="545" y="331"/>
                </a:lnTo>
                <a:lnTo>
                  <a:pt x="568" y="334"/>
                </a:lnTo>
                <a:lnTo>
                  <a:pt x="579" y="331"/>
                </a:lnTo>
                <a:lnTo>
                  <a:pt x="583" y="321"/>
                </a:lnTo>
                <a:lnTo>
                  <a:pt x="583" y="308"/>
                </a:lnTo>
                <a:lnTo>
                  <a:pt x="589" y="287"/>
                </a:lnTo>
                <a:lnTo>
                  <a:pt x="598" y="268"/>
                </a:lnTo>
                <a:lnTo>
                  <a:pt x="606" y="249"/>
                </a:lnTo>
                <a:lnTo>
                  <a:pt x="616" y="232"/>
                </a:lnTo>
                <a:lnTo>
                  <a:pt x="627" y="215"/>
                </a:lnTo>
                <a:lnTo>
                  <a:pt x="639" y="201"/>
                </a:lnTo>
                <a:lnTo>
                  <a:pt x="650" y="187"/>
                </a:lnTo>
                <a:lnTo>
                  <a:pt x="663" y="173"/>
                </a:lnTo>
                <a:lnTo>
                  <a:pt x="677" y="160"/>
                </a:lnTo>
                <a:lnTo>
                  <a:pt x="690" y="150"/>
                </a:lnTo>
                <a:lnTo>
                  <a:pt x="704" y="140"/>
                </a:lnTo>
                <a:lnTo>
                  <a:pt x="718" y="130"/>
                </a:lnTo>
                <a:lnTo>
                  <a:pt x="734" y="123"/>
                </a:lnTo>
                <a:lnTo>
                  <a:pt x="750" y="116"/>
                </a:lnTo>
                <a:lnTo>
                  <a:pt x="765" y="111"/>
                </a:lnTo>
                <a:lnTo>
                  <a:pt x="781" y="106"/>
                </a:lnTo>
                <a:lnTo>
                  <a:pt x="798" y="103"/>
                </a:lnTo>
                <a:lnTo>
                  <a:pt x="814" y="100"/>
                </a:lnTo>
                <a:lnTo>
                  <a:pt x="831" y="99"/>
                </a:lnTo>
                <a:lnTo>
                  <a:pt x="848" y="99"/>
                </a:lnTo>
                <a:lnTo>
                  <a:pt x="865" y="100"/>
                </a:lnTo>
                <a:lnTo>
                  <a:pt x="881" y="103"/>
                </a:lnTo>
                <a:lnTo>
                  <a:pt x="898" y="106"/>
                </a:lnTo>
                <a:lnTo>
                  <a:pt x="915" y="111"/>
                </a:lnTo>
                <a:lnTo>
                  <a:pt x="931" y="116"/>
                </a:lnTo>
                <a:lnTo>
                  <a:pt x="948" y="123"/>
                </a:lnTo>
                <a:lnTo>
                  <a:pt x="965" y="132"/>
                </a:lnTo>
                <a:lnTo>
                  <a:pt x="981" y="141"/>
                </a:lnTo>
                <a:lnTo>
                  <a:pt x="996" y="151"/>
                </a:lnTo>
                <a:lnTo>
                  <a:pt x="1012" y="162"/>
                </a:lnTo>
                <a:lnTo>
                  <a:pt x="1028" y="175"/>
                </a:lnTo>
                <a:lnTo>
                  <a:pt x="1042" y="189"/>
                </a:lnTo>
                <a:lnTo>
                  <a:pt x="1083" y="155"/>
                </a:lnTo>
                <a:lnTo>
                  <a:pt x="1122" y="126"/>
                </a:lnTo>
                <a:lnTo>
                  <a:pt x="1162" y="99"/>
                </a:lnTo>
                <a:lnTo>
                  <a:pt x="1203" y="77"/>
                </a:lnTo>
                <a:lnTo>
                  <a:pt x="1242" y="57"/>
                </a:lnTo>
                <a:lnTo>
                  <a:pt x="1281" y="40"/>
                </a:lnTo>
                <a:lnTo>
                  <a:pt x="1321" y="26"/>
                </a:lnTo>
                <a:lnTo>
                  <a:pt x="1361" y="16"/>
                </a:lnTo>
                <a:lnTo>
                  <a:pt x="1398" y="8"/>
                </a:lnTo>
                <a:lnTo>
                  <a:pt x="1438" y="2"/>
                </a:lnTo>
                <a:lnTo>
                  <a:pt x="1476" y="0"/>
                </a:lnTo>
                <a:lnTo>
                  <a:pt x="1513" y="0"/>
                </a:lnTo>
                <a:lnTo>
                  <a:pt x="1551" y="2"/>
                </a:lnTo>
                <a:lnTo>
                  <a:pt x="1589" y="8"/>
                </a:lnTo>
                <a:lnTo>
                  <a:pt x="1626" y="14"/>
                </a:lnTo>
                <a:lnTo>
                  <a:pt x="1661" y="23"/>
                </a:lnTo>
                <a:lnTo>
                  <a:pt x="1697" y="35"/>
                </a:lnTo>
                <a:lnTo>
                  <a:pt x="1733" y="48"/>
                </a:lnTo>
                <a:lnTo>
                  <a:pt x="1767" y="63"/>
                </a:lnTo>
                <a:lnTo>
                  <a:pt x="1801" y="79"/>
                </a:lnTo>
                <a:lnTo>
                  <a:pt x="1833" y="98"/>
                </a:lnTo>
                <a:lnTo>
                  <a:pt x="1866" y="117"/>
                </a:lnTo>
                <a:lnTo>
                  <a:pt x="1898" y="138"/>
                </a:lnTo>
                <a:lnTo>
                  <a:pt x="1929" y="160"/>
                </a:lnTo>
                <a:lnTo>
                  <a:pt x="1959" y="184"/>
                </a:lnTo>
                <a:lnTo>
                  <a:pt x="1989" y="209"/>
                </a:lnTo>
                <a:lnTo>
                  <a:pt x="2017" y="235"/>
                </a:lnTo>
                <a:lnTo>
                  <a:pt x="2045" y="261"/>
                </a:lnTo>
                <a:lnTo>
                  <a:pt x="2071" y="288"/>
                </a:lnTo>
                <a:lnTo>
                  <a:pt x="2097" y="316"/>
                </a:lnTo>
                <a:lnTo>
                  <a:pt x="2122" y="345"/>
                </a:lnTo>
                <a:lnTo>
                  <a:pt x="2145" y="375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CC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 flipV="1">
            <a:off x="7529513" y="3287713"/>
            <a:ext cx="614362" cy="67945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-6370822">
            <a:off x="6084887" y="3127376"/>
            <a:ext cx="1039813" cy="42862"/>
            <a:chOff x="2496" y="3504"/>
            <a:chExt cx="720" cy="96"/>
          </a:xfrm>
        </p:grpSpPr>
        <p:sp>
          <p:nvSpPr>
            <p:cNvPr id="36459" name="Line 9"/>
            <p:cNvSpPr>
              <a:spLocks noChangeShapeType="1"/>
            </p:cNvSpPr>
            <p:nvPr/>
          </p:nvSpPr>
          <p:spPr bwMode="auto">
            <a:xfrm>
              <a:off x="2496" y="355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60" name="Line 10"/>
            <p:cNvSpPr>
              <a:spLocks noChangeShapeType="1"/>
            </p:cNvSpPr>
            <p:nvPr/>
          </p:nvSpPr>
          <p:spPr bwMode="auto">
            <a:xfrm>
              <a:off x="2496" y="350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61" name="Line 11"/>
            <p:cNvSpPr>
              <a:spLocks noChangeShapeType="1"/>
            </p:cNvSpPr>
            <p:nvPr/>
          </p:nvSpPr>
          <p:spPr bwMode="auto">
            <a:xfrm>
              <a:off x="2496" y="360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 rot="-3460794">
            <a:off x="5866607" y="3001168"/>
            <a:ext cx="1117600" cy="42863"/>
            <a:chOff x="2496" y="3504"/>
            <a:chExt cx="720" cy="96"/>
          </a:xfrm>
        </p:grpSpPr>
        <p:sp>
          <p:nvSpPr>
            <p:cNvPr id="36456" name="Line 13"/>
            <p:cNvSpPr>
              <a:spLocks noChangeShapeType="1"/>
            </p:cNvSpPr>
            <p:nvPr/>
          </p:nvSpPr>
          <p:spPr bwMode="auto">
            <a:xfrm>
              <a:off x="2496" y="355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57" name="Line 14"/>
            <p:cNvSpPr>
              <a:spLocks noChangeShapeType="1"/>
            </p:cNvSpPr>
            <p:nvPr/>
          </p:nvSpPr>
          <p:spPr bwMode="auto">
            <a:xfrm>
              <a:off x="2496" y="350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58" name="Line 15"/>
            <p:cNvSpPr>
              <a:spLocks noChangeShapeType="1"/>
            </p:cNvSpPr>
            <p:nvPr/>
          </p:nvSpPr>
          <p:spPr bwMode="auto">
            <a:xfrm>
              <a:off x="2496" y="360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2336" name="Freeform 16"/>
          <p:cNvSpPr>
            <a:spLocks/>
          </p:cNvSpPr>
          <p:nvPr/>
        </p:nvSpPr>
        <p:spPr bwMode="auto">
          <a:xfrm>
            <a:off x="2525713" y="3475038"/>
            <a:ext cx="2716212" cy="2008187"/>
          </a:xfrm>
          <a:custGeom>
            <a:avLst/>
            <a:gdLst/>
            <a:ahLst/>
            <a:cxnLst>
              <a:cxn ang="0">
                <a:pos x="2222" y="364"/>
              </a:cxn>
              <a:cxn ang="0">
                <a:pos x="2314" y="369"/>
              </a:cxn>
              <a:cxn ang="0">
                <a:pos x="2396" y="397"/>
              </a:cxn>
              <a:cxn ang="0">
                <a:pos x="2464" y="446"/>
              </a:cxn>
              <a:cxn ang="0">
                <a:pos x="2511" y="516"/>
              </a:cxn>
              <a:cxn ang="0">
                <a:pos x="2532" y="607"/>
              </a:cxn>
              <a:cxn ang="0">
                <a:pos x="2524" y="709"/>
              </a:cxn>
              <a:cxn ang="0">
                <a:pos x="2474" y="847"/>
              </a:cxn>
              <a:cxn ang="0">
                <a:pos x="2418" y="935"/>
              </a:cxn>
              <a:cxn ang="0">
                <a:pos x="2351" y="992"/>
              </a:cxn>
              <a:cxn ang="0">
                <a:pos x="2268" y="1024"/>
              </a:cxn>
              <a:cxn ang="0">
                <a:pos x="2251" y="1074"/>
              </a:cxn>
              <a:cxn ang="0">
                <a:pos x="2226" y="1158"/>
              </a:cxn>
              <a:cxn ang="0">
                <a:pos x="2144" y="1236"/>
              </a:cxn>
              <a:cxn ang="0">
                <a:pos x="2029" y="1300"/>
              </a:cxn>
              <a:cxn ang="0">
                <a:pos x="1904" y="1342"/>
              </a:cxn>
              <a:cxn ang="0">
                <a:pos x="1793" y="1351"/>
              </a:cxn>
              <a:cxn ang="0">
                <a:pos x="1725" y="1345"/>
              </a:cxn>
              <a:cxn ang="0">
                <a:pos x="1701" y="1409"/>
              </a:cxn>
              <a:cxn ang="0">
                <a:pos x="1660" y="1458"/>
              </a:cxn>
              <a:cxn ang="0">
                <a:pos x="1603" y="1491"/>
              </a:cxn>
              <a:cxn ang="0">
                <a:pos x="1538" y="1504"/>
              </a:cxn>
              <a:cxn ang="0">
                <a:pos x="1468" y="1495"/>
              </a:cxn>
              <a:cxn ang="0">
                <a:pos x="1398" y="1462"/>
              </a:cxn>
              <a:cxn ang="0">
                <a:pos x="1277" y="1528"/>
              </a:cxn>
              <a:cxn ang="0">
                <a:pos x="1150" y="1589"/>
              </a:cxn>
              <a:cxn ang="0">
                <a:pos x="1036" y="1611"/>
              </a:cxn>
              <a:cxn ang="0">
                <a:pos x="928" y="1594"/>
              </a:cxn>
              <a:cxn ang="0">
                <a:pos x="828" y="1538"/>
              </a:cxn>
              <a:cxn ang="0">
                <a:pos x="733" y="1441"/>
              </a:cxn>
              <a:cxn ang="0">
                <a:pos x="665" y="1370"/>
              </a:cxn>
              <a:cxn ang="0">
                <a:pos x="584" y="1377"/>
              </a:cxn>
              <a:cxn ang="0">
                <a:pos x="472" y="1342"/>
              </a:cxn>
              <a:cxn ang="0">
                <a:pos x="432" y="1307"/>
              </a:cxn>
              <a:cxn ang="0">
                <a:pos x="417" y="1260"/>
              </a:cxn>
              <a:cxn ang="0">
                <a:pos x="345" y="1196"/>
              </a:cxn>
              <a:cxn ang="0">
                <a:pos x="287" y="1119"/>
              </a:cxn>
              <a:cxn ang="0">
                <a:pos x="277" y="1041"/>
              </a:cxn>
              <a:cxn ang="0">
                <a:pos x="192" y="1046"/>
              </a:cxn>
              <a:cxn ang="0">
                <a:pos x="96" y="1000"/>
              </a:cxn>
              <a:cxn ang="0">
                <a:pos x="28" y="899"/>
              </a:cxn>
              <a:cxn ang="0">
                <a:pos x="0" y="775"/>
              </a:cxn>
              <a:cxn ang="0">
                <a:pos x="33" y="658"/>
              </a:cxn>
              <a:cxn ang="0">
                <a:pos x="140" y="581"/>
              </a:cxn>
              <a:cxn ang="0">
                <a:pos x="294" y="569"/>
              </a:cxn>
              <a:cxn ang="0">
                <a:pos x="320" y="526"/>
              </a:cxn>
              <a:cxn ang="0">
                <a:pos x="338" y="436"/>
              </a:cxn>
              <a:cxn ang="0">
                <a:pos x="391" y="375"/>
              </a:cxn>
              <a:cxn ang="0">
                <a:pos x="470" y="339"/>
              </a:cxn>
              <a:cxn ang="0">
                <a:pos x="579" y="331"/>
              </a:cxn>
              <a:cxn ang="0">
                <a:pos x="606" y="249"/>
              </a:cxn>
              <a:cxn ang="0">
                <a:pos x="663" y="173"/>
              </a:cxn>
              <a:cxn ang="0">
                <a:pos x="734" y="123"/>
              </a:cxn>
              <a:cxn ang="0">
                <a:pos x="814" y="100"/>
              </a:cxn>
              <a:cxn ang="0">
                <a:pos x="898" y="106"/>
              </a:cxn>
              <a:cxn ang="0">
                <a:pos x="981" y="141"/>
              </a:cxn>
              <a:cxn ang="0">
                <a:pos x="1083" y="155"/>
              </a:cxn>
              <a:cxn ang="0">
                <a:pos x="1281" y="40"/>
              </a:cxn>
              <a:cxn ang="0">
                <a:pos x="1476" y="0"/>
              </a:cxn>
              <a:cxn ang="0">
                <a:pos x="1661" y="23"/>
              </a:cxn>
              <a:cxn ang="0">
                <a:pos x="1833" y="98"/>
              </a:cxn>
              <a:cxn ang="0">
                <a:pos x="1989" y="209"/>
              </a:cxn>
              <a:cxn ang="0">
                <a:pos x="2122" y="345"/>
              </a:cxn>
            </a:cxnLst>
            <a:rect l="0" t="0" r="r" b="b"/>
            <a:pathLst>
              <a:path w="2533" h="1611">
                <a:moveTo>
                  <a:pt x="2145" y="375"/>
                </a:moveTo>
                <a:lnTo>
                  <a:pt x="2165" y="371"/>
                </a:lnTo>
                <a:lnTo>
                  <a:pt x="2184" y="367"/>
                </a:lnTo>
                <a:lnTo>
                  <a:pt x="2203" y="365"/>
                </a:lnTo>
                <a:lnTo>
                  <a:pt x="2222" y="364"/>
                </a:lnTo>
                <a:lnTo>
                  <a:pt x="2241" y="363"/>
                </a:lnTo>
                <a:lnTo>
                  <a:pt x="2260" y="364"/>
                </a:lnTo>
                <a:lnTo>
                  <a:pt x="2278" y="364"/>
                </a:lnTo>
                <a:lnTo>
                  <a:pt x="2297" y="367"/>
                </a:lnTo>
                <a:lnTo>
                  <a:pt x="2314" y="369"/>
                </a:lnTo>
                <a:lnTo>
                  <a:pt x="2332" y="373"/>
                </a:lnTo>
                <a:lnTo>
                  <a:pt x="2349" y="379"/>
                </a:lnTo>
                <a:lnTo>
                  <a:pt x="2365" y="384"/>
                </a:lnTo>
                <a:lnTo>
                  <a:pt x="2380" y="390"/>
                </a:lnTo>
                <a:lnTo>
                  <a:pt x="2396" y="397"/>
                </a:lnTo>
                <a:lnTo>
                  <a:pt x="2412" y="405"/>
                </a:lnTo>
                <a:lnTo>
                  <a:pt x="2425" y="414"/>
                </a:lnTo>
                <a:lnTo>
                  <a:pt x="2439" y="424"/>
                </a:lnTo>
                <a:lnTo>
                  <a:pt x="2452" y="435"/>
                </a:lnTo>
                <a:lnTo>
                  <a:pt x="2464" y="446"/>
                </a:lnTo>
                <a:lnTo>
                  <a:pt x="2474" y="458"/>
                </a:lnTo>
                <a:lnTo>
                  <a:pt x="2485" y="471"/>
                </a:lnTo>
                <a:lnTo>
                  <a:pt x="2494" y="486"/>
                </a:lnTo>
                <a:lnTo>
                  <a:pt x="2503" y="500"/>
                </a:lnTo>
                <a:lnTo>
                  <a:pt x="2511" y="516"/>
                </a:lnTo>
                <a:lnTo>
                  <a:pt x="2517" y="533"/>
                </a:lnTo>
                <a:lnTo>
                  <a:pt x="2523" y="550"/>
                </a:lnTo>
                <a:lnTo>
                  <a:pt x="2526" y="568"/>
                </a:lnTo>
                <a:lnTo>
                  <a:pt x="2530" y="587"/>
                </a:lnTo>
                <a:lnTo>
                  <a:pt x="2532" y="607"/>
                </a:lnTo>
                <a:lnTo>
                  <a:pt x="2533" y="628"/>
                </a:lnTo>
                <a:lnTo>
                  <a:pt x="2532" y="650"/>
                </a:lnTo>
                <a:lnTo>
                  <a:pt x="2530" y="672"/>
                </a:lnTo>
                <a:lnTo>
                  <a:pt x="2528" y="688"/>
                </a:lnTo>
                <a:lnTo>
                  <a:pt x="2524" y="709"/>
                </a:lnTo>
                <a:lnTo>
                  <a:pt x="2519" y="732"/>
                </a:lnTo>
                <a:lnTo>
                  <a:pt x="2511" y="758"/>
                </a:lnTo>
                <a:lnTo>
                  <a:pt x="2500" y="787"/>
                </a:lnTo>
                <a:lnTo>
                  <a:pt x="2489" y="817"/>
                </a:lnTo>
                <a:lnTo>
                  <a:pt x="2474" y="847"/>
                </a:lnTo>
                <a:lnTo>
                  <a:pt x="2459" y="877"/>
                </a:lnTo>
                <a:lnTo>
                  <a:pt x="2449" y="893"/>
                </a:lnTo>
                <a:lnTo>
                  <a:pt x="2439" y="907"/>
                </a:lnTo>
                <a:lnTo>
                  <a:pt x="2429" y="920"/>
                </a:lnTo>
                <a:lnTo>
                  <a:pt x="2418" y="935"/>
                </a:lnTo>
                <a:lnTo>
                  <a:pt x="2406" y="948"/>
                </a:lnTo>
                <a:lnTo>
                  <a:pt x="2393" y="960"/>
                </a:lnTo>
                <a:lnTo>
                  <a:pt x="2380" y="971"/>
                </a:lnTo>
                <a:lnTo>
                  <a:pt x="2366" y="982"/>
                </a:lnTo>
                <a:lnTo>
                  <a:pt x="2351" y="992"/>
                </a:lnTo>
                <a:lnTo>
                  <a:pt x="2337" y="1000"/>
                </a:lnTo>
                <a:lnTo>
                  <a:pt x="2320" y="1008"/>
                </a:lnTo>
                <a:lnTo>
                  <a:pt x="2303" y="1014"/>
                </a:lnTo>
                <a:lnTo>
                  <a:pt x="2286" y="1020"/>
                </a:lnTo>
                <a:lnTo>
                  <a:pt x="2268" y="1024"/>
                </a:lnTo>
                <a:lnTo>
                  <a:pt x="2248" y="1026"/>
                </a:lnTo>
                <a:lnTo>
                  <a:pt x="2229" y="1026"/>
                </a:lnTo>
                <a:lnTo>
                  <a:pt x="2239" y="1042"/>
                </a:lnTo>
                <a:lnTo>
                  <a:pt x="2247" y="1059"/>
                </a:lnTo>
                <a:lnTo>
                  <a:pt x="2251" y="1074"/>
                </a:lnTo>
                <a:lnTo>
                  <a:pt x="2251" y="1091"/>
                </a:lnTo>
                <a:lnTo>
                  <a:pt x="2248" y="1108"/>
                </a:lnTo>
                <a:lnTo>
                  <a:pt x="2243" y="1125"/>
                </a:lnTo>
                <a:lnTo>
                  <a:pt x="2235" y="1141"/>
                </a:lnTo>
                <a:lnTo>
                  <a:pt x="2226" y="1158"/>
                </a:lnTo>
                <a:lnTo>
                  <a:pt x="2213" y="1175"/>
                </a:lnTo>
                <a:lnTo>
                  <a:pt x="2199" y="1191"/>
                </a:lnTo>
                <a:lnTo>
                  <a:pt x="2182" y="1206"/>
                </a:lnTo>
                <a:lnTo>
                  <a:pt x="2163" y="1222"/>
                </a:lnTo>
                <a:lnTo>
                  <a:pt x="2144" y="1236"/>
                </a:lnTo>
                <a:lnTo>
                  <a:pt x="2123" y="1251"/>
                </a:lnTo>
                <a:lnTo>
                  <a:pt x="2101" y="1264"/>
                </a:lnTo>
                <a:lnTo>
                  <a:pt x="2077" y="1277"/>
                </a:lnTo>
                <a:lnTo>
                  <a:pt x="2054" y="1289"/>
                </a:lnTo>
                <a:lnTo>
                  <a:pt x="2029" y="1300"/>
                </a:lnTo>
                <a:lnTo>
                  <a:pt x="2004" y="1311"/>
                </a:lnTo>
                <a:lnTo>
                  <a:pt x="1979" y="1320"/>
                </a:lnTo>
                <a:lnTo>
                  <a:pt x="1955" y="1329"/>
                </a:lnTo>
                <a:lnTo>
                  <a:pt x="1929" y="1336"/>
                </a:lnTo>
                <a:lnTo>
                  <a:pt x="1904" y="1342"/>
                </a:lnTo>
                <a:lnTo>
                  <a:pt x="1880" y="1346"/>
                </a:lnTo>
                <a:lnTo>
                  <a:pt x="1857" y="1350"/>
                </a:lnTo>
                <a:lnTo>
                  <a:pt x="1835" y="1351"/>
                </a:lnTo>
                <a:lnTo>
                  <a:pt x="1812" y="1353"/>
                </a:lnTo>
                <a:lnTo>
                  <a:pt x="1793" y="1351"/>
                </a:lnTo>
                <a:lnTo>
                  <a:pt x="1773" y="1349"/>
                </a:lnTo>
                <a:lnTo>
                  <a:pt x="1756" y="1345"/>
                </a:lnTo>
                <a:lnTo>
                  <a:pt x="1741" y="1338"/>
                </a:lnTo>
                <a:lnTo>
                  <a:pt x="1727" y="1330"/>
                </a:lnTo>
                <a:lnTo>
                  <a:pt x="1725" y="1345"/>
                </a:lnTo>
                <a:lnTo>
                  <a:pt x="1722" y="1358"/>
                </a:lnTo>
                <a:lnTo>
                  <a:pt x="1718" y="1371"/>
                </a:lnTo>
                <a:lnTo>
                  <a:pt x="1713" y="1384"/>
                </a:lnTo>
                <a:lnTo>
                  <a:pt x="1708" y="1397"/>
                </a:lnTo>
                <a:lnTo>
                  <a:pt x="1701" y="1409"/>
                </a:lnTo>
                <a:lnTo>
                  <a:pt x="1695" y="1419"/>
                </a:lnTo>
                <a:lnTo>
                  <a:pt x="1687" y="1430"/>
                </a:lnTo>
                <a:lnTo>
                  <a:pt x="1678" y="1440"/>
                </a:lnTo>
                <a:lnTo>
                  <a:pt x="1669" y="1449"/>
                </a:lnTo>
                <a:lnTo>
                  <a:pt x="1660" y="1458"/>
                </a:lnTo>
                <a:lnTo>
                  <a:pt x="1649" y="1466"/>
                </a:lnTo>
                <a:lnTo>
                  <a:pt x="1639" y="1473"/>
                </a:lnTo>
                <a:lnTo>
                  <a:pt x="1627" y="1479"/>
                </a:lnTo>
                <a:lnTo>
                  <a:pt x="1615" y="1486"/>
                </a:lnTo>
                <a:lnTo>
                  <a:pt x="1603" y="1491"/>
                </a:lnTo>
                <a:lnTo>
                  <a:pt x="1590" y="1495"/>
                </a:lnTo>
                <a:lnTo>
                  <a:pt x="1577" y="1499"/>
                </a:lnTo>
                <a:lnTo>
                  <a:pt x="1564" y="1501"/>
                </a:lnTo>
                <a:lnTo>
                  <a:pt x="1551" y="1503"/>
                </a:lnTo>
                <a:lnTo>
                  <a:pt x="1538" y="1504"/>
                </a:lnTo>
                <a:lnTo>
                  <a:pt x="1524" y="1504"/>
                </a:lnTo>
                <a:lnTo>
                  <a:pt x="1511" y="1503"/>
                </a:lnTo>
                <a:lnTo>
                  <a:pt x="1496" y="1501"/>
                </a:lnTo>
                <a:lnTo>
                  <a:pt x="1482" y="1499"/>
                </a:lnTo>
                <a:lnTo>
                  <a:pt x="1468" y="1495"/>
                </a:lnTo>
                <a:lnTo>
                  <a:pt x="1455" y="1491"/>
                </a:lnTo>
                <a:lnTo>
                  <a:pt x="1440" y="1484"/>
                </a:lnTo>
                <a:lnTo>
                  <a:pt x="1426" y="1478"/>
                </a:lnTo>
                <a:lnTo>
                  <a:pt x="1413" y="1471"/>
                </a:lnTo>
                <a:lnTo>
                  <a:pt x="1398" y="1462"/>
                </a:lnTo>
                <a:lnTo>
                  <a:pt x="1385" y="1452"/>
                </a:lnTo>
                <a:lnTo>
                  <a:pt x="1358" y="1474"/>
                </a:lnTo>
                <a:lnTo>
                  <a:pt x="1331" y="1494"/>
                </a:lnTo>
                <a:lnTo>
                  <a:pt x="1303" y="1511"/>
                </a:lnTo>
                <a:lnTo>
                  <a:pt x="1277" y="1528"/>
                </a:lnTo>
                <a:lnTo>
                  <a:pt x="1251" y="1543"/>
                </a:lnTo>
                <a:lnTo>
                  <a:pt x="1225" y="1556"/>
                </a:lnTo>
                <a:lnTo>
                  <a:pt x="1200" y="1569"/>
                </a:lnTo>
                <a:lnTo>
                  <a:pt x="1175" y="1580"/>
                </a:lnTo>
                <a:lnTo>
                  <a:pt x="1150" y="1589"/>
                </a:lnTo>
                <a:lnTo>
                  <a:pt x="1127" y="1595"/>
                </a:lnTo>
                <a:lnTo>
                  <a:pt x="1103" y="1602"/>
                </a:lnTo>
                <a:lnTo>
                  <a:pt x="1080" y="1606"/>
                </a:lnTo>
                <a:lnTo>
                  <a:pt x="1058" y="1610"/>
                </a:lnTo>
                <a:lnTo>
                  <a:pt x="1036" y="1611"/>
                </a:lnTo>
                <a:lnTo>
                  <a:pt x="1013" y="1611"/>
                </a:lnTo>
                <a:lnTo>
                  <a:pt x="991" y="1609"/>
                </a:lnTo>
                <a:lnTo>
                  <a:pt x="970" y="1606"/>
                </a:lnTo>
                <a:lnTo>
                  <a:pt x="949" y="1601"/>
                </a:lnTo>
                <a:lnTo>
                  <a:pt x="928" y="1594"/>
                </a:lnTo>
                <a:lnTo>
                  <a:pt x="908" y="1586"/>
                </a:lnTo>
                <a:lnTo>
                  <a:pt x="888" y="1577"/>
                </a:lnTo>
                <a:lnTo>
                  <a:pt x="867" y="1565"/>
                </a:lnTo>
                <a:lnTo>
                  <a:pt x="848" y="1552"/>
                </a:lnTo>
                <a:lnTo>
                  <a:pt x="828" y="1538"/>
                </a:lnTo>
                <a:lnTo>
                  <a:pt x="808" y="1522"/>
                </a:lnTo>
                <a:lnTo>
                  <a:pt x="790" y="1504"/>
                </a:lnTo>
                <a:lnTo>
                  <a:pt x="771" y="1484"/>
                </a:lnTo>
                <a:lnTo>
                  <a:pt x="752" y="1464"/>
                </a:lnTo>
                <a:lnTo>
                  <a:pt x="733" y="1441"/>
                </a:lnTo>
                <a:lnTo>
                  <a:pt x="714" y="1417"/>
                </a:lnTo>
                <a:lnTo>
                  <a:pt x="696" y="1390"/>
                </a:lnTo>
                <a:lnTo>
                  <a:pt x="678" y="1363"/>
                </a:lnTo>
                <a:lnTo>
                  <a:pt x="671" y="1367"/>
                </a:lnTo>
                <a:lnTo>
                  <a:pt x="665" y="1370"/>
                </a:lnTo>
                <a:lnTo>
                  <a:pt x="656" y="1372"/>
                </a:lnTo>
                <a:lnTo>
                  <a:pt x="648" y="1375"/>
                </a:lnTo>
                <a:lnTo>
                  <a:pt x="628" y="1377"/>
                </a:lnTo>
                <a:lnTo>
                  <a:pt x="607" y="1379"/>
                </a:lnTo>
                <a:lnTo>
                  <a:pt x="584" y="1377"/>
                </a:lnTo>
                <a:lnTo>
                  <a:pt x="560" y="1373"/>
                </a:lnTo>
                <a:lnTo>
                  <a:pt x="537" y="1368"/>
                </a:lnTo>
                <a:lnTo>
                  <a:pt x="515" y="1362"/>
                </a:lnTo>
                <a:lnTo>
                  <a:pt x="492" y="1353"/>
                </a:lnTo>
                <a:lnTo>
                  <a:pt x="472" y="1342"/>
                </a:lnTo>
                <a:lnTo>
                  <a:pt x="462" y="1336"/>
                </a:lnTo>
                <a:lnTo>
                  <a:pt x="453" y="1329"/>
                </a:lnTo>
                <a:lnTo>
                  <a:pt x="445" y="1323"/>
                </a:lnTo>
                <a:lnTo>
                  <a:pt x="438" y="1315"/>
                </a:lnTo>
                <a:lnTo>
                  <a:pt x="432" y="1307"/>
                </a:lnTo>
                <a:lnTo>
                  <a:pt x="426" y="1298"/>
                </a:lnTo>
                <a:lnTo>
                  <a:pt x="422" y="1289"/>
                </a:lnTo>
                <a:lnTo>
                  <a:pt x="419" y="1279"/>
                </a:lnTo>
                <a:lnTo>
                  <a:pt x="417" y="1269"/>
                </a:lnTo>
                <a:lnTo>
                  <a:pt x="417" y="1260"/>
                </a:lnTo>
                <a:lnTo>
                  <a:pt x="417" y="1248"/>
                </a:lnTo>
                <a:lnTo>
                  <a:pt x="418" y="1238"/>
                </a:lnTo>
                <a:lnTo>
                  <a:pt x="391" y="1225"/>
                </a:lnTo>
                <a:lnTo>
                  <a:pt x="366" y="1210"/>
                </a:lnTo>
                <a:lnTo>
                  <a:pt x="345" y="1196"/>
                </a:lnTo>
                <a:lnTo>
                  <a:pt x="328" y="1180"/>
                </a:lnTo>
                <a:lnTo>
                  <a:pt x="314" y="1165"/>
                </a:lnTo>
                <a:lnTo>
                  <a:pt x="302" y="1149"/>
                </a:lnTo>
                <a:lnTo>
                  <a:pt x="294" y="1135"/>
                </a:lnTo>
                <a:lnTo>
                  <a:pt x="287" y="1119"/>
                </a:lnTo>
                <a:lnTo>
                  <a:pt x="282" y="1103"/>
                </a:lnTo>
                <a:lnTo>
                  <a:pt x="280" y="1089"/>
                </a:lnTo>
                <a:lnTo>
                  <a:pt x="278" y="1076"/>
                </a:lnTo>
                <a:lnTo>
                  <a:pt x="277" y="1063"/>
                </a:lnTo>
                <a:lnTo>
                  <a:pt x="277" y="1041"/>
                </a:lnTo>
                <a:lnTo>
                  <a:pt x="277" y="1022"/>
                </a:lnTo>
                <a:lnTo>
                  <a:pt x="255" y="1035"/>
                </a:lnTo>
                <a:lnTo>
                  <a:pt x="234" y="1042"/>
                </a:lnTo>
                <a:lnTo>
                  <a:pt x="213" y="1046"/>
                </a:lnTo>
                <a:lnTo>
                  <a:pt x="192" y="1046"/>
                </a:lnTo>
                <a:lnTo>
                  <a:pt x="171" y="1043"/>
                </a:lnTo>
                <a:lnTo>
                  <a:pt x="152" y="1037"/>
                </a:lnTo>
                <a:lnTo>
                  <a:pt x="132" y="1026"/>
                </a:lnTo>
                <a:lnTo>
                  <a:pt x="114" y="1014"/>
                </a:lnTo>
                <a:lnTo>
                  <a:pt x="96" y="1000"/>
                </a:lnTo>
                <a:lnTo>
                  <a:pt x="80" y="983"/>
                </a:lnTo>
                <a:lnTo>
                  <a:pt x="64" y="965"/>
                </a:lnTo>
                <a:lnTo>
                  <a:pt x="50" y="944"/>
                </a:lnTo>
                <a:lnTo>
                  <a:pt x="38" y="922"/>
                </a:lnTo>
                <a:lnTo>
                  <a:pt x="28" y="899"/>
                </a:lnTo>
                <a:lnTo>
                  <a:pt x="17" y="875"/>
                </a:lnTo>
                <a:lnTo>
                  <a:pt x="11" y="850"/>
                </a:lnTo>
                <a:lnTo>
                  <a:pt x="6" y="825"/>
                </a:lnTo>
                <a:lnTo>
                  <a:pt x="2" y="800"/>
                </a:lnTo>
                <a:lnTo>
                  <a:pt x="0" y="775"/>
                </a:lnTo>
                <a:lnTo>
                  <a:pt x="2" y="749"/>
                </a:lnTo>
                <a:lnTo>
                  <a:pt x="6" y="726"/>
                </a:lnTo>
                <a:lnTo>
                  <a:pt x="12" y="702"/>
                </a:lnTo>
                <a:lnTo>
                  <a:pt x="21" y="680"/>
                </a:lnTo>
                <a:lnTo>
                  <a:pt x="33" y="658"/>
                </a:lnTo>
                <a:lnTo>
                  <a:pt x="49" y="638"/>
                </a:lnTo>
                <a:lnTo>
                  <a:pt x="67" y="621"/>
                </a:lnTo>
                <a:lnTo>
                  <a:pt x="88" y="606"/>
                </a:lnTo>
                <a:lnTo>
                  <a:pt x="113" y="591"/>
                </a:lnTo>
                <a:lnTo>
                  <a:pt x="140" y="581"/>
                </a:lnTo>
                <a:lnTo>
                  <a:pt x="173" y="573"/>
                </a:lnTo>
                <a:lnTo>
                  <a:pt x="208" y="568"/>
                </a:lnTo>
                <a:lnTo>
                  <a:pt x="247" y="567"/>
                </a:lnTo>
                <a:lnTo>
                  <a:pt x="271" y="567"/>
                </a:lnTo>
                <a:lnTo>
                  <a:pt x="294" y="569"/>
                </a:lnTo>
                <a:lnTo>
                  <a:pt x="316" y="573"/>
                </a:lnTo>
                <a:lnTo>
                  <a:pt x="320" y="576"/>
                </a:lnTo>
                <a:lnTo>
                  <a:pt x="327" y="573"/>
                </a:lnTo>
                <a:lnTo>
                  <a:pt x="331" y="560"/>
                </a:lnTo>
                <a:lnTo>
                  <a:pt x="320" y="526"/>
                </a:lnTo>
                <a:lnTo>
                  <a:pt x="321" y="506"/>
                </a:lnTo>
                <a:lnTo>
                  <a:pt x="323" y="487"/>
                </a:lnTo>
                <a:lnTo>
                  <a:pt x="327" y="469"/>
                </a:lnTo>
                <a:lnTo>
                  <a:pt x="332" y="452"/>
                </a:lnTo>
                <a:lnTo>
                  <a:pt x="338" y="436"/>
                </a:lnTo>
                <a:lnTo>
                  <a:pt x="346" y="422"/>
                </a:lnTo>
                <a:lnTo>
                  <a:pt x="355" y="409"/>
                </a:lnTo>
                <a:lnTo>
                  <a:pt x="366" y="397"/>
                </a:lnTo>
                <a:lnTo>
                  <a:pt x="378" y="385"/>
                </a:lnTo>
                <a:lnTo>
                  <a:pt x="391" y="375"/>
                </a:lnTo>
                <a:lnTo>
                  <a:pt x="405" y="365"/>
                </a:lnTo>
                <a:lnTo>
                  <a:pt x="419" y="358"/>
                </a:lnTo>
                <a:lnTo>
                  <a:pt x="435" y="351"/>
                </a:lnTo>
                <a:lnTo>
                  <a:pt x="452" y="345"/>
                </a:lnTo>
                <a:lnTo>
                  <a:pt x="470" y="339"/>
                </a:lnTo>
                <a:lnTo>
                  <a:pt x="489" y="334"/>
                </a:lnTo>
                <a:lnTo>
                  <a:pt x="516" y="331"/>
                </a:lnTo>
                <a:lnTo>
                  <a:pt x="545" y="331"/>
                </a:lnTo>
                <a:lnTo>
                  <a:pt x="568" y="334"/>
                </a:lnTo>
                <a:lnTo>
                  <a:pt x="579" y="331"/>
                </a:lnTo>
                <a:lnTo>
                  <a:pt x="583" y="321"/>
                </a:lnTo>
                <a:lnTo>
                  <a:pt x="583" y="308"/>
                </a:lnTo>
                <a:lnTo>
                  <a:pt x="589" y="287"/>
                </a:lnTo>
                <a:lnTo>
                  <a:pt x="598" y="268"/>
                </a:lnTo>
                <a:lnTo>
                  <a:pt x="606" y="249"/>
                </a:lnTo>
                <a:lnTo>
                  <a:pt x="616" y="232"/>
                </a:lnTo>
                <a:lnTo>
                  <a:pt x="627" y="215"/>
                </a:lnTo>
                <a:lnTo>
                  <a:pt x="639" y="201"/>
                </a:lnTo>
                <a:lnTo>
                  <a:pt x="650" y="187"/>
                </a:lnTo>
                <a:lnTo>
                  <a:pt x="663" y="173"/>
                </a:lnTo>
                <a:lnTo>
                  <a:pt x="677" y="160"/>
                </a:lnTo>
                <a:lnTo>
                  <a:pt x="690" y="150"/>
                </a:lnTo>
                <a:lnTo>
                  <a:pt x="704" y="140"/>
                </a:lnTo>
                <a:lnTo>
                  <a:pt x="718" y="130"/>
                </a:lnTo>
                <a:lnTo>
                  <a:pt x="734" y="123"/>
                </a:lnTo>
                <a:lnTo>
                  <a:pt x="750" y="116"/>
                </a:lnTo>
                <a:lnTo>
                  <a:pt x="765" y="111"/>
                </a:lnTo>
                <a:lnTo>
                  <a:pt x="781" y="106"/>
                </a:lnTo>
                <a:lnTo>
                  <a:pt x="798" y="103"/>
                </a:lnTo>
                <a:lnTo>
                  <a:pt x="814" y="100"/>
                </a:lnTo>
                <a:lnTo>
                  <a:pt x="831" y="99"/>
                </a:lnTo>
                <a:lnTo>
                  <a:pt x="848" y="99"/>
                </a:lnTo>
                <a:lnTo>
                  <a:pt x="865" y="100"/>
                </a:lnTo>
                <a:lnTo>
                  <a:pt x="881" y="103"/>
                </a:lnTo>
                <a:lnTo>
                  <a:pt x="898" y="106"/>
                </a:lnTo>
                <a:lnTo>
                  <a:pt x="915" y="111"/>
                </a:lnTo>
                <a:lnTo>
                  <a:pt x="931" y="116"/>
                </a:lnTo>
                <a:lnTo>
                  <a:pt x="948" y="123"/>
                </a:lnTo>
                <a:lnTo>
                  <a:pt x="965" y="132"/>
                </a:lnTo>
                <a:lnTo>
                  <a:pt x="981" y="141"/>
                </a:lnTo>
                <a:lnTo>
                  <a:pt x="996" y="151"/>
                </a:lnTo>
                <a:lnTo>
                  <a:pt x="1012" y="162"/>
                </a:lnTo>
                <a:lnTo>
                  <a:pt x="1028" y="175"/>
                </a:lnTo>
                <a:lnTo>
                  <a:pt x="1042" y="189"/>
                </a:lnTo>
                <a:lnTo>
                  <a:pt x="1083" y="155"/>
                </a:lnTo>
                <a:lnTo>
                  <a:pt x="1122" y="126"/>
                </a:lnTo>
                <a:lnTo>
                  <a:pt x="1162" y="99"/>
                </a:lnTo>
                <a:lnTo>
                  <a:pt x="1203" y="77"/>
                </a:lnTo>
                <a:lnTo>
                  <a:pt x="1242" y="57"/>
                </a:lnTo>
                <a:lnTo>
                  <a:pt x="1281" y="40"/>
                </a:lnTo>
                <a:lnTo>
                  <a:pt x="1321" y="26"/>
                </a:lnTo>
                <a:lnTo>
                  <a:pt x="1361" y="16"/>
                </a:lnTo>
                <a:lnTo>
                  <a:pt x="1398" y="8"/>
                </a:lnTo>
                <a:lnTo>
                  <a:pt x="1438" y="2"/>
                </a:lnTo>
                <a:lnTo>
                  <a:pt x="1476" y="0"/>
                </a:lnTo>
                <a:lnTo>
                  <a:pt x="1513" y="0"/>
                </a:lnTo>
                <a:lnTo>
                  <a:pt x="1551" y="2"/>
                </a:lnTo>
                <a:lnTo>
                  <a:pt x="1589" y="8"/>
                </a:lnTo>
                <a:lnTo>
                  <a:pt x="1626" y="14"/>
                </a:lnTo>
                <a:lnTo>
                  <a:pt x="1661" y="23"/>
                </a:lnTo>
                <a:lnTo>
                  <a:pt x="1697" y="35"/>
                </a:lnTo>
                <a:lnTo>
                  <a:pt x="1733" y="48"/>
                </a:lnTo>
                <a:lnTo>
                  <a:pt x="1767" y="63"/>
                </a:lnTo>
                <a:lnTo>
                  <a:pt x="1801" y="79"/>
                </a:lnTo>
                <a:lnTo>
                  <a:pt x="1833" y="98"/>
                </a:lnTo>
                <a:lnTo>
                  <a:pt x="1866" y="117"/>
                </a:lnTo>
                <a:lnTo>
                  <a:pt x="1898" y="138"/>
                </a:lnTo>
                <a:lnTo>
                  <a:pt x="1929" y="160"/>
                </a:lnTo>
                <a:lnTo>
                  <a:pt x="1959" y="184"/>
                </a:lnTo>
                <a:lnTo>
                  <a:pt x="1989" y="209"/>
                </a:lnTo>
                <a:lnTo>
                  <a:pt x="2017" y="235"/>
                </a:lnTo>
                <a:lnTo>
                  <a:pt x="2045" y="261"/>
                </a:lnTo>
                <a:lnTo>
                  <a:pt x="2071" y="288"/>
                </a:lnTo>
                <a:lnTo>
                  <a:pt x="2097" y="316"/>
                </a:lnTo>
                <a:lnTo>
                  <a:pt x="2122" y="345"/>
                </a:lnTo>
                <a:lnTo>
                  <a:pt x="2145" y="375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CC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2337" name="Freeform 17"/>
          <p:cNvSpPr>
            <a:spLocks/>
          </p:cNvSpPr>
          <p:nvPr/>
        </p:nvSpPr>
        <p:spPr bwMode="auto">
          <a:xfrm>
            <a:off x="5243513" y="3457575"/>
            <a:ext cx="2505075" cy="1851025"/>
          </a:xfrm>
          <a:custGeom>
            <a:avLst/>
            <a:gdLst>
              <a:gd name="T0" fmla="*/ 2147483647 w 2533"/>
              <a:gd name="T1" fmla="*/ 480546082 h 1611"/>
              <a:gd name="T2" fmla="*/ 2147483647 w 2533"/>
              <a:gd name="T3" fmla="*/ 487147038 h 1611"/>
              <a:gd name="T4" fmla="*/ 2147483647 w 2533"/>
              <a:gd name="T5" fmla="*/ 524112386 h 1611"/>
              <a:gd name="T6" fmla="*/ 2147483647 w 2533"/>
              <a:gd name="T7" fmla="*/ 588800597 h 1611"/>
              <a:gd name="T8" fmla="*/ 2147483647 w 2533"/>
              <a:gd name="T9" fmla="*/ 681213968 h 1611"/>
              <a:gd name="T10" fmla="*/ 2147483647 w 2533"/>
              <a:gd name="T11" fmla="*/ 801350201 h 1611"/>
              <a:gd name="T12" fmla="*/ 2147483647 w 2533"/>
              <a:gd name="T13" fmla="*/ 936008536 h 1611"/>
              <a:gd name="T14" fmla="*/ 2147483647 w 2533"/>
              <a:gd name="T15" fmla="*/ 1118193747 h 1611"/>
              <a:gd name="T16" fmla="*/ 2147483647 w 2533"/>
              <a:gd name="T17" fmla="*/ 1234369407 h 1611"/>
              <a:gd name="T18" fmla="*/ 2147483647 w 2533"/>
              <a:gd name="T19" fmla="*/ 1309619146 h 1611"/>
              <a:gd name="T20" fmla="*/ 2147483647 w 2533"/>
              <a:gd name="T21" fmla="*/ 1351865258 h 1611"/>
              <a:gd name="T22" fmla="*/ 2147483647 w 2533"/>
              <a:gd name="T23" fmla="*/ 1417874809 h 1611"/>
              <a:gd name="T24" fmla="*/ 2147483647 w 2533"/>
              <a:gd name="T25" fmla="*/ 1528769705 h 1611"/>
              <a:gd name="T26" fmla="*/ 2096988096 w 2533"/>
              <a:gd name="T27" fmla="*/ 1631743456 h 1611"/>
              <a:gd name="T28" fmla="*/ 1984508943 w 2533"/>
              <a:gd name="T29" fmla="*/ 1716235680 h 1611"/>
              <a:gd name="T30" fmla="*/ 1862249811 w 2533"/>
              <a:gd name="T31" fmla="*/ 1771682554 h 1611"/>
              <a:gd name="T32" fmla="*/ 1753684034 w 2533"/>
              <a:gd name="T33" fmla="*/ 1783564273 h 1611"/>
              <a:gd name="T34" fmla="*/ 1687175430 w 2533"/>
              <a:gd name="T35" fmla="*/ 1775643127 h 1611"/>
              <a:gd name="T36" fmla="*/ 1663701107 w 2533"/>
              <a:gd name="T37" fmla="*/ 1860135352 h 1611"/>
              <a:gd name="T38" fmla="*/ 1623600127 w 2533"/>
              <a:gd name="T39" fmla="*/ 1924823563 h 1611"/>
              <a:gd name="T40" fmla="*/ 1567850588 w 2533"/>
              <a:gd name="T41" fmla="*/ 1968389866 h 1611"/>
              <a:gd name="T42" fmla="*/ 1504275286 w 2533"/>
              <a:gd name="T43" fmla="*/ 1985552350 h 1611"/>
              <a:gd name="T44" fmla="*/ 1435810488 w 2533"/>
              <a:gd name="T45" fmla="*/ 1973670630 h 1611"/>
              <a:gd name="T46" fmla="*/ 1367345691 w 2533"/>
              <a:gd name="T47" fmla="*/ 1930104327 h 1611"/>
              <a:gd name="T48" fmla="*/ 1248998946 w 2533"/>
              <a:gd name="T49" fmla="*/ 2017236934 h 1611"/>
              <a:gd name="T50" fmla="*/ 1124783620 w 2533"/>
              <a:gd name="T51" fmla="*/ 2097767437 h 1611"/>
              <a:gd name="T52" fmla="*/ 1013283552 w 2533"/>
              <a:gd name="T53" fmla="*/ 2126811639 h 1611"/>
              <a:gd name="T54" fmla="*/ 907651077 w 2533"/>
              <a:gd name="T55" fmla="*/ 2104368392 h 1611"/>
              <a:gd name="T56" fmla="*/ 809844365 w 2533"/>
              <a:gd name="T57" fmla="*/ 2030438844 h 1611"/>
              <a:gd name="T58" fmla="*/ 716927147 w 2533"/>
              <a:gd name="T59" fmla="*/ 1902380316 h 1611"/>
              <a:gd name="T60" fmla="*/ 650418543 w 2533"/>
              <a:gd name="T61" fmla="*/ 1808647903 h 1611"/>
              <a:gd name="T62" fmla="*/ 571194681 w 2533"/>
              <a:gd name="T63" fmla="*/ 1817889240 h 1611"/>
              <a:gd name="T64" fmla="*/ 461649818 w 2533"/>
              <a:gd name="T65" fmla="*/ 1771682554 h 1611"/>
              <a:gd name="T66" fmla="*/ 422526936 w 2533"/>
              <a:gd name="T67" fmla="*/ 1725477018 h 1611"/>
              <a:gd name="T68" fmla="*/ 407856473 w 2533"/>
              <a:gd name="T69" fmla="*/ 1663428040 h 1611"/>
              <a:gd name="T70" fmla="*/ 337435482 w 2533"/>
              <a:gd name="T71" fmla="*/ 1578936964 h 1611"/>
              <a:gd name="T72" fmla="*/ 280706857 w 2533"/>
              <a:gd name="T73" fmla="*/ 1477282256 h 1611"/>
              <a:gd name="T74" fmla="*/ 270925889 w 2533"/>
              <a:gd name="T75" fmla="*/ 1374308506 h 1611"/>
              <a:gd name="T76" fmla="*/ 187789639 w 2533"/>
              <a:gd name="T77" fmla="*/ 1380909461 h 1611"/>
              <a:gd name="T78" fmla="*/ 93895314 w 2533"/>
              <a:gd name="T79" fmla="*/ 1320180674 h 1611"/>
              <a:gd name="T80" fmla="*/ 27385721 w 2533"/>
              <a:gd name="T81" fmla="*/ 1186842530 h 1611"/>
              <a:gd name="T82" fmla="*/ 0 w 2533"/>
              <a:gd name="T83" fmla="*/ 1023139994 h 1611"/>
              <a:gd name="T84" fmla="*/ 32276205 w 2533"/>
              <a:gd name="T85" fmla="*/ 868678794 h 1611"/>
              <a:gd name="T86" fmla="*/ 136930584 w 2533"/>
              <a:gd name="T87" fmla="*/ 767025235 h 1611"/>
              <a:gd name="T88" fmla="*/ 287553534 w 2533"/>
              <a:gd name="T89" fmla="*/ 751182943 h 1611"/>
              <a:gd name="T90" fmla="*/ 312983062 w 2533"/>
              <a:gd name="T91" fmla="*/ 694414729 h 1611"/>
              <a:gd name="T92" fmla="*/ 330588804 w 2533"/>
              <a:gd name="T93" fmla="*/ 575598687 h 1611"/>
              <a:gd name="T94" fmla="*/ 382425956 w 2533"/>
              <a:gd name="T95" fmla="*/ 495068184 h 1611"/>
              <a:gd name="T96" fmla="*/ 459693625 w 2533"/>
              <a:gd name="T97" fmla="*/ 447541307 h 1611"/>
              <a:gd name="T98" fmla="*/ 566304197 w 2533"/>
              <a:gd name="T99" fmla="*/ 436979779 h 1611"/>
              <a:gd name="T100" fmla="*/ 592711822 w 2533"/>
              <a:gd name="T101" fmla="*/ 328725265 h 1611"/>
              <a:gd name="T102" fmla="*/ 648462350 w 2533"/>
              <a:gd name="T103" fmla="*/ 228390748 h 1611"/>
              <a:gd name="T104" fmla="*/ 717905244 w 2533"/>
              <a:gd name="T105" fmla="*/ 162382346 h 1611"/>
              <a:gd name="T106" fmla="*/ 796151009 w 2533"/>
              <a:gd name="T107" fmla="*/ 132017952 h 1611"/>
              <a:gd name="T108" fmla="*/ 878309162 w 2533"/>
              <a:gd name="T109" fmla="*/ 139939099 h 1611"/>
              <a:gd name="T110" fmla="*/ 959489218 w 2533"/>
              <a:gd name="T111" fmla="*/ 186145784 h 1611"/>
              <a:gd name="T112" fmla="*/ 1059252124 w 2533"/>
              <a:gd name="T113" fmla="*/ 204628458 h 1611"/>
              <a:gd name="T114" fmla="*/ 1252911333 w 2533"/>
              <a:gd name="T115" fmla="*/ 52807641 h 1611"/>
              <a:gd name="T116" fmla="*/ 1443635262 w 2533"/>
              <a:gd name="T117" fmla="*/ 0 h 1611"/>
              <a:gd name="T118" fmla="*/ 1624578224 w 2533"/>
              <a:gd name="T119" fmla="*/ 30364393 h 1611"/>
              <a:gd name="T120" fmla="*/ 1792806916 w 2533"/>
              <a:gd name="T121" fmla="*/ 129377570 h 1611"/>
              <a:gd name="T122" fmla="*/ 1945386060 w 2533"/>
              <a:gd name="T123" fmla="*/ 275917624 h 1611"/>
              <a:gd name="T124" fmla="*/ 2075469967 w 2533"/>
              <a:gd name="T125" fmla="*/ 455462453 h 16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33"/>
              <a:gd name="T190" fmla="*/ 0 h 1611"/>
              <a:gd name="T191" fmla="*/ 2533 w 2533"/>
              <a:gd name="T192" fmla="*/ 1611 h 16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33" h="1611">
                <a:moveTo>
                  <a:pt x="2145" y="375"/>
                </a:moveTo>
                <a:lnTo>
                  <a:pt x="2165" y="371"/>
                </a:lnTo>
                <a:lnTo>
                  <a:pt x="2184" y="367"/>
                </a:lnTo>
                <a:lnTo>
                  <a:pt x="2203" y="365"/>
                </a:lnTo>
                <a:lnTo>
                  <a:pt x="2222" y="364"/>
                </a:lnTo>
                <a:lnTo>
                  <a:pt x="2241" y="363"/>
                </a:lnTo>
                <a:lnTo>
                  <a:pt x="2260" y="364"/>
                </a:lnTo>
                <a:lnTo>
                  <a:pt x="2278" y="364"/>
                </a:lnTo>
                <a:lnTo>
                  <a:pt x="2297" y="367"/>
                </a:lnTo>
                <a:lnTo>
                  <a:pt x="2314" y="369"/>
                </a:lnTo>
                <a:lnTo>
                  <a:pt x="2332" y="373"/>
                </a:lnTo>
                <a:lnTo>
                  <a:pt x="2349" y="379"/>
                </a:lnTo>
                <a:lnTo>
                  <a:pt x="2365" y="384"/>
                </a:lnTo>
                <a:lnTo>
                  <a:pt x="2380" y="390"/>
                </a:lnTo>
                <a:lnTo>
                  <a:pt x="2396" y="397"/>
                </a:lnTo>
                <a:lnTo>
                  <a:pt x="2412" y="405"/>
                </a:lnTo>
                <a:lnTo>
                  <a:pt x="2425" y="414"/>
                </a:lnTo>
                <a:lnTo>
                  <a:pt x="2439" y="424"/>
                </a:lnTo>
                <a:lnTo>
                  <a:pt x="2452" y="435"/>
                </a:lnTo>
                <a:lnTo>
                  <a:pt x="2464" y="446"/>
                </a:lnTo>
                <a:lnTo>
                  <a:pt x="2474" y="458"/>
                </a:lnTo>
                <a:lnTo>
                  <a:pt x="2485" y="471"/>
                </a:lnTo>
                <a:lnTo>
                  <a:pt x="2494" y="486"/>
                </a:lnTo>
                <a:lnTo>
                  <a:pt x="2503" y="500"/>
                </a:lnTo>
                <a:lnTo>
                  <a:pt x="2511" y="516"/>
                </a:lnTo>
                <a:lnTo>
                  <a:pt x="2517" y="533"/>
                </a:lnTo>
                <a:lnTo>
                  <a:pt x="2523" y="550"/>
                </a:lnTo>
                <a:lnTo>
                  <a:pt x="2526" y="568"/>
                </a:lnTo>
                <a:lnTo>
                  <a:pt x="2530" y="587"/>
                </a:lnTo>
                <a:lnTo>
                  <a:pt x="2532" y="607"/>
                </a:lnTo>
                <a:lnTo>
                  <a:pt x="2533" y="628"/>
                </a:lnTo>
                <a:lnTo>
                  <a:pt x="2532" y="650"/>
                </a:lnTo>
                <a:lnTo>
                  <a:pt x="2530" y="672"/>
                </a:lnTo>
                <a:lnTo>
                  <a:pt x="2528" y="688"/>
                </a:lnTo>
                <a:lnTo>
                  <a:pt x="2524" y="709"/>
                </a:lnTo>
                <a:lnTo>
                  <a:pt x="2519" y="732"/>
                </a:lnTo>
                <a:lnTo>
                  <a:pt x="2511" y="758"/>
                </a:lnTo>
                <a:lnTo>
                  <a:pt x="2500" y="787"/>
                </a:lnTo>
                <a:lnTo>
                  <a:pt x="2489" y="817"/>
                </a:lnTo>
                <a:lnTo>
                  <a:pt x="2474" y="847"/>
                </a:lnTo>
                <a:lnTo>
                  <a:pt x="2459" y="877"/>
                </a:lnTo>
                <a:lnTo>
                  <a:pt x="2449" y="893"/>
                </a:lnTo>
                <a:lnTo>
                  <a:pt x="2439" y="907"/>
                </a:lnTo>
                <a:lnTo>
                  <a:pt x="2429" y="920"/>
                </a:lnTo>
                <a:lnTo>
                  <a:pt x="2418" y="935"/>
                </a:lnTo>
                <a:lnTo>
                  <a:pt x="2406" y="948"/>
                </a:lnTo>
                <a:lnTo>
                  <a:pt x="2393" y="960"/>
                </a:lnTo>
                <a:lnTo>
                  <a:pt x="2380" y="971"/>
                </a:lnTo>
                <a:lnTo>
                  <a:pt x="2366" y="982"/>
                </a:lnTo>
                <a:lnTo>
                  <a:pt x="2351" y="992"/>
                </a:lnTo>
                <a:lnTo>
                  <a:pt x="2337" y="1000"/>
                </a:lnTo>
                <a:lnTo>
                  <a:pt x="2320" y="1008"/>
                </a:lnTo>
                <a:lnTo>
                  <a:pt x="2303" y="1014"/>
                </a:lnTo>
                <a:lnTo>
                  <a:pt x="2286" y="1020"/>
                </a:lnTo>
                <a:lnTo>
                  <a:pt x="2268" y="1024"/>
                </a:lnTo>
                <a:lnTo>
                  <a:pt x="2248" y="1026"/>
                </a:lnTo>
                <a:lnTo>
                  <a:pt x="2229" y="1026"/>
                </a:lnTo>
                <a:lnTo>
                  <a:pt x="2239" y="1042"/>
                </a:lnTo>
                <a:lnTo>
                  <a:pt x="2247" y="1059"/>
                </a:lnTo>
                <a:lnTo>
                  <a:pt x="2251" y="1074"/>
                </a:lnTo>
                <a:lnTo>
                  <a:pt x="2251" y="1091"/>
                </a:lnTo>
                <a:lnTo>
                  <a:pt x="2248" y="1108"/>
                </a:lnTo>
                <a:lnTo>
                  <a:pt x="2243" y="1125"/>
                </a:lnTo>
                <a:lnTo>
                  <a:pt x="2235" y="1141"/>
                </a:lnTo>
                <a:lnTo>
                  <a:pt x="2226" y="1158"/>
                </a:lnTo>
                <a:lnTo>
                  <a:pt x="2213" y="1175"/>
                </a:lnTo>
                <a:lnTo>
                  <a:pt x="2199" y="1191"/>
                </a:lnTo>
                <a:lnTo>
                  <a:pt x="2182" y="1206"/>
                </a:lnTo>
                <a:lnTo>
                  <a:pt x="2163" y="1222"/>
                </a:lnTo>
                <a:lnTo>
                  <a:pt x="2144" y="1236"/>
                </a:lnTo>
                <a:lnTo>
                  <a:pt x="2123" y="1251"/>
                </a:lnTo>
                <a:lnTo>
                  <a:pt x="2101" y="1264"/>
                </a:lnTo>
                <a:lnTo>
                  <a:pt x="2077" y="1277"/>
                </a:lnTo>
                <a:lnTo>
                  <a:pt x="2054" y="1289"/>
                </a:lnTo>
                <a:lnTo>
                  <a:pt x="2029" y="1300"/>
                </a:lnTo>
                <a:lnTo>
                  <a:pt x="2004" y="1311"/>
                </a:lnTo>
                <a:lnTo>
                  <a:pt x="1979" y="1320"/>
                </a:lnTo>
                <a:lnTo>
                  <a:pt x="1955" y="1329"/>
                </a:lnTo>
                <a:lnTo>
                  <a:pt x="1929" y="1336"/>
                </a:lnTo>
                <a:lnTo>
                  <a:pt x="1904" y="1342"/>
                </a:lnTo>
                <a:lnTo>
                  <a:pt x="1880" y="1346"/>
                </a:lnTo>
                <a:lnTo>
                  <a:pt x="1857" y="1350"/>
                </a:lnTo>
                <a:lnTo>
                  <a:pt x="1835" y="1351"/>
                </a:lnTo>
                <a:lnTo>
                  <a:pt x="1812" y="1353"/>
                </a:lnTo>
                <a:lnTo>
                  <a:pt x="1793" y="1351"/>
                </a:lnTo>
                <a:lnTo>
                  <a:pt x="1773" y="1349"/>
                </a:lnTo>
                <a:lnTo>
                  <a:pt x="1756" y="1345"/>
                </a:lnTo>
                <a:lnTo>
                  <a:pt x="1741" y="1338"/>
                </a:lnTo>
                <a:lnTo>
                  <a:pt x="1727" y="1330"/>
                </a:lnTo>
                <a:lnTo>
                  <a:pt x="1725" y="1345"/>
                </a:lnTo>
                <a:lnTo>
                  <a:pt x="1722" y="1358"/>
                </a:lnTo>
                <a:lnTo>
                  <a:pt x="1718" y="1371"/>
                </a:lnTo>
                <a:lnTo>
                  <a:pt x="1713" y="1384"/>
                </a:lnTo>
                <a:lnTo>
                  <a:pt x="1708" y="1397"/>
                </a:lnTo>
                <a:lnTo>
                  <a:pt x="1701" y="1409"/>
                </a:lnTo>
                <a:lnTo>
                  <a:pt x="1695" y="1419"/>
                </a:lnTo>
                <a:lnTo>
                  <a:pt x="1687" y="1430"/>
                </a:lnTo>
                <a:lnTo>
                  <a:pt x="1678" y="1440"/>
                </a:lnTo>
                <a:lnTo>
                  <a:pt x="1669" y="1449"/>
                </a:lnTo>
                <a:lnTo>
                  <a:pt x="1660" y="1458"/>
                </a:lnTo>
                <a:lnTo>
                  <a:pt x="1649" y="1466"/>
                </a:lnTo>
                <a:lnTo>
                  <a:pt x="1639" y="1473"/>
                </a:lnTo>
                <a:lnTo>
                  <a:pt x="1627" y="1479"/>
                </a:lnTo>
                <a:lnTo>
                  <a:pt x="1615" y="1486"/>
                </a:lnTo>
                <a:lnTo>
                  <a:pt x="1603" y="1491"/>
                </a:lnTo>
                <a:lnTo>
                  <a:pt x="1590" y="1495"/>
                </a:lnTo>
                <a:lnTo>
                  <a:pt x="1577" y="1499"/>
                </a:lnTo>
                <a:lnTo>
                  <a:pt x="1564" y="1501"/>
                </a:lnTo>
                <a:lnTo>
                  <a:pt x="1551" y="1503"/>
                </a:lnTo>
                <a:lnTo>
                  <a:pt x="1538" y="1504"/>
                </a:lnTo>
                <a:lnTo>
                  <a:pt x="1524" y="1504"/>
                </a:lnTo>
                <a:lnTo>
                  <a:pt x="1511" y="1503"/>
                </a:lnTo>
                <a:lnTo>
                  <a:pt x="1496" y="1501"/>
                </a:lnTo>
                <a:lnTo>
                  <a:pt x="1482" y="1499"/>
                </a:lnTo>
                <a:lnTo>
                  <a:pt x="1468" y="1495"/>
                </a:lnTo>
                <a:lnTo>
                  <a:pt x="1455" y="1491"/>
                </a:lnTo>
                <a:lnTo>
                  <a:pt x="1440" y="1484"/>
                </a:lnTo>
                <a:lnTo>
                  <a:pt x="1426" y="1478"/>
                </a:lnTo>
                <a:lnTo>
                  <a:pt x="1413" y="1471"/>
                </a:lnTo>
                <a:lnTo>
                  <a:pt x="1398" y="1462"/>
                </a:lnTo>
                <a:lnTo>
                  <a:pt x="1385" y="1452"/>
                </a:lnTo>
                <a:lnTo>
                  <a:pt x="1358" y="1474"/>
                </a:lnTo>
                <a:lnTo>
                  <a:pt x="1331" y="1494"/>
                </a:lnTo>
                <a:lnTo>
                  <a:pt x="1303" y="1511"/>
                </a:lnTo>
                <a:lnTo>
                  <a:pt x="1277" y="1528"/>
                </a:lnTo>
                <a:lnTo>
                  <a:pt x="1251" y="1543"/>
                </a:lnTo>
                <a:lnTo>
                  <a:pt x="1225" y="1556"/>
                </a:lnTo>
                <a:lnTo>
                  <a:pt x="1200" y="1569"/>
                </a:lnTo>
                <a:lnTo>
                  <a:pt x="1175" y="1580"/>
                </a:lnTo>
                <a:lnTo>
                  <a:pt x="1150" y="1589"/>
                </a:lnTo>
                <a:lnTo>
                  <a:pt x="1127" y="1595"/>
                </a:lnTo>
                <a:lnTo>
                  <a:pt x="1103" y="1602"/>
                </a:lnTo>
                <a:lnTo>
                  <a:pt x="1080" y="1606"/>
                </a:lnTo>
                <a:lnTo>
                  <a:pt x="1058" y="1610"/>
                </a:lnTo>
                <a:lnTo>
                  <a:pt x="1036" y="1611"/>
                </a:lnTo>
                <a:lnTo>
                  <a:pt x="1013" y="1611"/>
                </a:lnTo>
                <a:lnTo>
                  <a:pt x="991" y="1609"/>
                </a:lnTo>
                <a:lnTo>
                  <a:pt x="970" y="1606"/>
                </a:lnTo>
                <a:lnTo>
                  <a:pt x="949" y="1601"/>
                </a:lnTo>
                <a:lnTo>
                  <a:pt x="928" y="1594"/>
                </a:lnTo>
                <a:lnTo>
                  <a:pt x="908" y="1586"/>
                </a:lnTo>
                <a:lnTo>
                  <a:pt x="888" y="1577"/>
                </a:lnTo>
                <a:lnTo>
                  <a:pt x="867" y="1565"/>
                </a:lnTo>
                <a:lnTo>
                  <a:pt x="848" y="1552"/>
                </a:lnTo>
                <a:lnTo>
                  <a:pt x="828" y="1538"/>
                </a:lnTo>
                <a:lnTo>
                  <a:pt x="808" y="1522"/>
                </a:lnTo>
                <a:lnTo>
                  <a:pt x="790" y="1504"/>
                </a:lnTo>
                <a:lnTo>
                  <a:pt x="771" y="1484"/>
                </a:lnTo>
                <a:lnTo>
                  <a:pt x="752" y="1464"/>
                </a:lnTo>
                <a:lnTo>
                  <a:pt x="733" y="1441"/>
                </a:lnTo>
                <a:lnTo>
                  <a:pt x="714" y="1417"/>
                </a:lnTo>
                <a:lnTo>
                  <a:pt x="696" y="1390"/>
                </a:lnTo>
                <a:lnTo>
                  <a:pt x="678" y="1363"/>
                </a:lnTo>
                <a:lnTo>
                  <a:pt x="671" y="1367"/>
                </a:lnTo>
                <a:lnTo>
                  <a:pt x="665" y="1370"/>
                </a:lnTo>
                <a:lnTo>
                  <a:pt x="656" y="1372"/>
                </a:lnTo>
                <a:lnTo>
                  <a:pt x="648" y="1375"/>
                </a:lnTo>
                <a:lnTo>
                  <a:pt x="628" y="1377"/>
                </a:lnTo>
                <a:lnTo>
                  <a:pt x="607" y="1379"/>
                </a:lnTo>
                <a:lnTo>
                  <a:pt x="584" y="1377"/>
                </a:lnTo>
                <a:lnTo>
                  <a:pt x="560" y="1373"/>
                </a:lnTo>
                <a:lnTo>
                  <a:pt x="537" y="1368"/>
                </a:lnTo>
                <a:lnTo>
                  <a:pt x="515" y="1362"/>
                </a:lnTo>
                <a:lnTo>
                  <a:pt x="492" y="1353"/>
                </a:lnTo>
                <a:lnTo>
                  <a:pt x="472" y="1342"/>
                </a:lnTo>
                <a:lnTo>
                  <a:pt x="462" y="1336"/>
                </a:lnTo>
                <a:lnTo>
                  <a:pt x="453" y="1329"/>
                </a:lnTo>
                <a:lnTo>
                  <a:pt x="445" y="1323"/>
                </a:lnTo>
                <a:lnTo>
                  <a:pt x="438" y="1315"/>
                </a:lnTo>
                <a:lnTo>
                  <a:pt x="432" y="1307"/>
                </a:lnTo>
                <a:lnTo>
                  <a:pt x="426" y="1298"/>
                </a:lnTo>
                <a:lnTo>
                  <a:pt x="422" y="1289"/>
                </a:lnTo>
                <a:lnTo>
                  <a:pt x="419" y="1279"/>
                </a:lnTo>
                <a:lnTo>
                  <a:pt x="417" y="1269"/>
                </a:lnTo>
                <a:lnTo>
                  <a:pt x="417" y="1260"/>
                </a:lnTo>
                <a:lnTo>
                  <a:pt x="417" y="1248"/>
                </a:lnTo>
                <a:lnTo>
                  <a:pt x="418" y="1238"/>
                </a:lnTo>
                <a:lnTo>
                  <a:pt x="391" y="1225"/>
                </a:lnTo>
                <a:lnTo>
                  <a:pt x="366" y="1210"/>
                </a:lnTo>
                <a:lnTo>
                  <a:pt x="345" y="1196"/>
                </a:lnTo>
                <a:lnTo>
                  <a:pt x="328" y="1180"/>
                </a:lnTo>
                <a:lnTo>
                  <a:pt x="314" y="1165"/>
                </a:lnTo>
                <a:lnTo>
                  <a:pt x="302" y="1149"/>
                </a:lnTo>
                <a:lnTo>
                  <a:pt x="294" y="1135"/>
                </a:lnTo>
                <a:lnTo>
                  <a:pt x="287" y="1119"/>
                </a:lnTo>
                <a:lnTo>
                  <a:pt x="282" y="1103"/>
                </a:lnTo>
                <a:lnTo>
                  <a:pt x="280" y="1089"/>
                </a:lnTo>
                <a:lnTo>
                  <a:pt x="278" y="1076"/>
                </a:lnTo>
                <a:lnTo>
                  <a:pt x="277" y="1063"/>
                </a:lnTo>
                <a:lnTo>
                  <a:pt x="277" y="1041"/>
                </a:lnTo>
                <a:lnTo>
                  <a:pt x="277" y="1022"/>
                </a:lnTo>
                <a:lnTo>
                  <a:pt x="255" y="1035"/>
                </a:lnTo>
                <a:lnTo>
                  <a:pt x="234" y="1042"/>
                </a:lnTo>
                <a:lnTo>
                  <a:pt x="213" y="1046"/>
                </a:lnTo>
                <a:lnTo>
                  <a:pt x="192" y="1046"/>
                </a:lnTo>
                <a:lnTo>
                  <a:pt x="171" y="1043"/>
                </a:lnTo>
                <a:lnTo>
                  <a:pt x="152" y="1037"/>
                </a:lnTo>
                <a:lnTo>
                  <a:pt x="132" y="1026"/>
                </a:lnTo>
                <a:lnTo>
                  <a:pt x="114" y="1014"/>
                </a:lnTo>
                <a:lnTo>
                  <a:pt x="96" y="1000"/>
                </a:lnTo>
                <a:lnTo>
                  <a:pt x="80" y="983"/>
                </a:lnTo>
                <a:lnTo>
                  <a:pt x="64" y="965"/>
                </a:lnTo>
                <a:lnTo>
                  <a:pt x="50" y="944"/>
                </a:lnTo>
                <a:lnTo>
                  <a:pt x="38" y="922"/>
                </a:lnTo>
                <a:lnTo>
                  <a:pt x="28" y="899"/>
                </a:lnTo>
                <a:lnTo>
                  <a:pt x="17" y="875"/>
                </a:lnTo>
                <a:lnTo>
                  <a:pt x="11" y="850"/>
                </a:lnTo>
                <a:lnTo>
                  <a:pt x="6" y="825"/>
                </a:lnTo>
                <a:lnTo>
                  <a:pt x="2" y="800"/>
                </a:lnTo>
                <a:lnTo>
                  <a:pt x="0" y="775"/>
                </a:lnTo>
                <a:lnTo>
                  <a:pt x="2" y="749"/>
                </a:lnTo>
                <a:lnTo>
                  <a:pt x="6" y="726"/>
                </a:lnTo>
                <a:lnTo>
                  <a:pt x="12" y="702"/>
                </a:lnTo>
                <a:lnTo>
                  <a:pt x="21" y="680"/>
                </a:lnTo>
                <a:lnTo>
                  <a:pt x="33" y="658"/>
                </a:lnTo>
                <a:lnTo>
                  <a:pt x="49" y="638"/>
                </a:lnTo>
                <a:lnTo>
                  <a:pt x="67" y="621"/>
                </a:lnTo>
                <a:lnTo>
                  <a:pt x="88" y="606"/>
                </a:lnTo>
                <a:lnTo>
                  <a:pt x="113" y="591"/>
                </a:lnTo>
                <a:lnTo>
                  <a:pt x="140" y="581"/>
                </a:lnTo>
                <a:lnTo>
                  <a:pt x="173" y="573"/>
                </a:lnTo>
                <a:lnTo>
                  <a:pt x="208" y="568"/>
                </a:lnTo>
                <a:lnTo>
                  <a:pt x="247" y="567"/>
                </a:lnTo>
                <a:lnTo>
                  <a:pt x="271" y="567"/>
                </a:lnTo>
                <a:lnTo>
                  <a:pt x="294" y="569"/>
                </a:lnTo>
                <a:lnTo>
                  <a:pt x="316" y="573"/>
                </a:lnTo>
                <a:lnTo>
                  <a:pt x="320" y="576"/>
                </a:lnTo>
                <a:lnTo>
                  <a:pt x="327" y="573"/>
                </a:lnTo>
                <a:lnTo>
                  <a:pt x="331" y="560"/>
                </a:lnTo>
                <a:lnTo>
                  <a:pt x="320" y="526"/>
                </a:lnTo>
                <a:lnTo>
                  <a:pt x="321" y="506"/>
                </a:lnTo>
                <a:lnTo>
                  <a:pt x="323" y="487"/>
                </a:lnTo>
                <a:lnTo>
                  <a:pt x="327" y="469"/>
                </a:lnTo>
                <a:lnTo>
                  <a:pt x="332" y="452"/>
                </a:lnTo>
                <a:lnTo>
                  <a:pt x="338" y="436"/>
                </a:lnTo>
                <a:lnTo>
                  <a:pt x="346" y="422"/>
                </a:lnTo>
                <a:lnTo>
                  <a:pt x="355" y="409"/>
                </a:lnTo>
                <a:lnTo>
                  <a:pt x="366" y="397"/>
                </a:lnTo>
                <a:lnTo>
                  <a:pt x="378" y="385"/>
                </a:lnTo>
                <a:lnTo>
                  <a:pt x="391" y="375"/>
                </a:lnTo>
                <a:lnTo>
                  <a:pt x="405" y="365"/>
                </a:lnTo>
                <a:lnTo>
                  <a:pt x="419" y="358"/>
                </a:lnTo>
                <a:lnTo>
                  <a:pt x="435" y="351"/>
                </a:lnTo>
                <a:lnTo>
                  <a:pt x="452" y="345"/>
                </a:lnTo>
                <a:lnTo>
                  <a:pt x="470" y="339"/>
                </a:lnTo>
                <a:lnTo>
                  <a:pt x="489" y="334"/>
                </a:lnTo>
                <a:lnTo>
                  <a:pt x="516" y="331"/>
                </a:lnTo>
                <a:lnTo>
                  <a:pt x="545" y="331"/>
                </a:lnTo>
                <a:lnTo>
                  <a:pt x="568" y="334"/>
                </a:lnTo>
                <a:lnTo>
                  <a:pt x="579" y="331"/>
                </a:lnTo>
                <a:lnTo>
                  <a:pt x="583" y="321"/>
                </a:lnTo>
                <a:lnTo>
                  <a:pt x="583" y="308"/>
                </a:lnTo>
                <a:lnTo>
                  <a:pt x="589" y="287"/>
                </a:lnTo>
                <a:lnTo>
                  <a:pt x="598" y="268"/>
                </a:lnTo>
                <a:lnTo>
                  <a:pt x="606" y="249"/>
                </a:lnTo>
                <a:lnTo>
                  <a:pt x="616" y="232"/>
                </a:lnTo>
                <a:lnTo>
                  <a:pt x="627" y="215"/>
                </a:lnTo>
                <a:lnTo>
                  <a:pt x="639" y="201"/>
                </a:lnTo>
                <a:lnTo>
                  <a:pt x="650" y="187"/>
                </a:lnTo>
                <a:lnTo>
                  <a:pt x="663" y="173"/>
                </a:lnTo>
                <a:lnTo>
                  <a:pt x="677" y="160"/>
                </a:lnTo>
                <a:lnTo>
                  <a:pt x="690" y="150"/>
                </a:lnTo>
                <a:lnTo>
                  <a:pt x="704" y="140"/>
                </a:lnTo>
                <a:lnTo>
                  <a:pt x="718" y="130"/>
                </a:lnTo>
                <a:lnTo>
                  <a:pt x="734" y="123"/>
                </a:lnTo>
                <a:lnTo>
                  <a:pt x="750" y="116"/>
                </a:lnTo>
                <a:lnTo>
                  <a:pt x="765" y="111"/>
                </a:lnTo>
                <a:lnTo>
                  <a:pt x="781" y="106"/>
                </a:lnTo>
                <a:lnTo>
                  <a:pt x="798" y="103"/>
                </a:lnTo>
                <a:lnTo>
                  <a:pt x="814" y="100"/>
                </a:lnTo>
                <a:lnTo>
                  <a:pt x="831" y="99"/>
                </a:lnTo>
                <a:lnTo>
                  <a:pt x="848" y="99"/>
                </a:lnTo>
                <a:lnTo>
                  <a:pt x="865" y="100"/>
                </a:lnTo>
                <a:lnTo>
                  <a:pt x="881" y="103"/>
                </a:lnTo>
                <a:lnTo>
                  <a:pt x="898" y="106"/>
                </a:lnTo>
                <a:lnTo>
                  <a:pt x="915" y="111"/>
                </a:lnTo>
                <a:lnTo>
                  <a:pt x="931" y="116"/>
                </a:lnTo>
                <a:lnTo>
                  <a:pt x="948" y="123"/>
                </a:lnTo>
                <a:lnTo>
                  <a:pt x="965" y="132"/>
                </a:lnTo>
                <a:lnTo>
                  <a:pt x="981" y="141"/>
                </a:lnTo>
                <a:lnTo>
                  <a:pt x="996" y="151"/>
                </a:lnTo>
                <a:lnTo>
                  <a:pt x="1012" y="162"/>
                </a:lnTo>
                <a:lnTo>
                  <a:pt x="1028" y="175"/>
                </a:lnTo>
                <a:lnTo>
                  <a:pt x="1042" y="189"/>
                </a:lnTo>
                <a:lnTo>
                  <a:pt x="1083" y="155"/>
                </a:lnTo>
                <a:lnTo>
                  <a:pt x="1122" y="126"/>
                </a:lnTo>
                <a:lnTo>
                  <a:pt x="1162" y="99"/>
                </a:lnTo>
                <a:lnTo>
                  <a:pt x="1203" y="77"/>
                </a:lnTo>
                <a:lnTo>
                  <a:pt x="1242" y="57"/>
                </a:lnTo>
                <a:lnTo>
                  <a:pt x="1281" y="40"/>
                </a:lnTo>
                <a:lnTo>
                  <a:pt x="1321" y="26"/>
                </a:lnTo>
                <a:lnTo>
                  <a:pt x="1361" y="16"/>
                </a:lnTo>
                <a:lnTo>
                  <a:pt x="1398" y="8"/>
                </a:lnTo>
                <a:lnTo>
                  <a:pt x="1438" y="2"/>
                </a:lnTo>
                <a:lnTo>
                  <a:pt x="1476" y="0"/>
                </a:lnTo>
                <a:lnTo>
                  <a:pt x="1513" y="0"/>
                </a:lnTo>
                <a:lnTo>
                  <a:pt x="1551" y="2"/>
                </a:lnTo>
                <a:lnTo>
                  <a:pt x="1589" y="8"/>
                </a:lnTo>
                <a:lnTo>
                  <a:pt x="1626" y="14"/>
                </a:lnTo>
                <a:lnTo>
                  <a:pt x="1661" y="23"/>
                </a:lnTo>
                <a:lnTo>
                  <a:pt x="1697" y="35"/>
                </a:lnTo>
                <a:lnTo>
                  <a:pt x="1733" y="48"/>
                </a:lnTo>
                <a:lnTo>
                  <a:pt x="1767" y="63"/>
                </a:lnTo>
                <a:lnTo>
                  <a:pt x="1801" y="79"/>
                </a:lnTo>
                <a:lnTo>
                  <a:pt x="1833" y="98"/>
                </a:lnTo>
                <a:lnTo>
                  <a:pt x="1866" y="117"/>
                </a:lnTo>
                <a:lnTo>
                  <a:pt x="1898" y="138"/>
                </a:lnTo>
                <a:lnTo>
                  <a:pt x="1929" y="160"/>
                </a:lnTo>
                <a:lnTo>
                  <a:pt x="1959" y="184"/>
                </a:lnTo>
                <a:lnTo>
                  <a:pt x="1989" y="209"/>
                </a:lnTo>
                <a:lnTo>
                  <a:pt x="2017" y="235"/>
                </a:lnTo>
                <a:lnTo>
                  <a:pt x="2045" y="261"/>
                </a:lnTo>
                <a:lnTo>
                  <a:pt x="2071" y="288"/>
                </a:lnTo>
                <a:lnTo>
                  <a:pt x="2097" y="316"/>
                </a:lnTo>
                <a:lnTo>
                  <a:pt x="2122" y="345"/>
                </a:lnTo>
                <a:lnTo>
                  <a:pt x="2145" y="375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50000">
                <a:srgbClr val="FF9900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2338" name="Picture 18" descr="bs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572500" y="4217988"/>
            <a:ext cx="571500" cy="530225"/>
          </a:xfrm>
          <a:noFill/>
        </p:spPr>
      </p:pic>
      <p:pic>
        <p:nvPicPr>
          <p:cNvPr id="312341" name="Picture 21" descr="softswitch2_spesso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1638" y="4978400"/>
            <a:ext cx="431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646738" y="2055813"/>
            <a:ext cx="1651000" cy="1071562"/>
            <a:chOff x="4205" y="871"/>
            <a:chExt cx="1040" cy="675"/>
          </a:xfrm>
        </p:grpSpPr>
        <p:sp>
          <p:nvSpPr>
            <p:cNvPr id="312343" name="Freeform 23"/>
            <p:cNvSpPr>
              <a:spLocks/>
            </p:cNvSpPr>
            <p:nvPr/>
          </p:nvSpPr>
          <p:spPr bwMode="auto">
            <a:xfrm>
              <a:off x="4205" y="871"/>
              <a:ext cx="1040" cy="675"/>
            </a:xfrm>
            <a:custGeom>
              <a:avLst/>
              <a:gdLst/>
              <a:ahLst/>
              <a:cxnLst>
                <a:cxn ang="0">
                  <a:pos x="574" y="92"/>
                </a:cxn>
                <a:cxn ang="0">
                  <a:pos x="599" y="97"/>
                </a:cxn>
                <a:cxn ang="0">
                  <a:pos x="620" y="113"/>
                </a:cxn>
                <a:cxn ang="0">
                  <a:pos x="632" y="136"/>
                </a:cxn>
                <a:cxn ang="0">
                  <a:pos x="634" y="167"/>
                </a:cxn>
                <a:cxn ang="0">
                  <a:pos x="622" y="203"/>
                </a:cxn>
                <a:cxn ang="0">
                  <a:pos x="592" y="245"/>
                </a:cxn>
                <a:cxn ang="0">
                  <a:pos x="569" y="255"/>
                </a:cxn>
                <a:cxn ang="0">
                  <a:pos x="563" y="272"/>
                </a:cxn>
                <a:cxn ang="0">
                  <a:pos x="551" y="297"/>
                </a:cxn>
                <a:cxn ang="0">
                  <a:pos x="521" y="318"/>
                </a:cxn>
                <a:cxn ang="0">
                  <a:pos x="482" y="334"/>
                </a:cxn>
                <a:cxn ang="0">
                  <a:pos x="450" y="337"/>
                </a:cxn>
                <a:cxn ang="0">
                  <a:pos x="430" y="339"/>
                </a:cxn>
                <a:cxn ang="0">
                  <a:pos x="423" y="357"/>
                </a:cxn>
                <a:cxn ang="0">
                  <a:pos x="388" y="376"/>
                </a:cxn>
                <a:cxn ang="0">
                  <a:pos x="361" y="370"/>
                </a:cxn>
                <a:cxn ang="0">
                  <a:pos x="333" y="372"/>
                </a:cxn>
                <a:cxn ang="0">
                  <a:pos x="294" y="395"/>
                </a:cxn>
                <a:cxn ang="0">
                  <a:pos x="260" y="403"/>
                </a:cxn>
                <a:cxn ang="0">
                  <a:pos x="227" y="395"/>
                </a:cxn>
                <a:cxn ang="0">
                  <a:pos x="198" y="376"/>
                </a:cxn>
                <a:cxn ang="0">
                  <a:pos x="169" y="339"/>
                </a:cxn>
                <a:cxn ang="0">
                  <a:pos x="141" y="343"/>
                </a:cxn>
                <a:cxn ang="0">
                  <a:pos x="110" y="328"/>
                </a:cxn>
                <a:cxn ang="0">
                  <a:pos x="104" y="314"/>
                </a:cxn>
                <a:cxn ang="0">
                  <a:pos x="83" y="295"/>
                </a:cxn>
                <a:cxn ang="0">
                  <a:pos x="70" y="264"/>
                </a:cxn>
                <a:cxn ang="0">
                  <a:pos x="48" y="261"/>
                </a:cxn>
                <a:cxn ang="0">
                  <a:pos x="20" y="245"/>
                </a:cxn>
                <a:cxn ang="0">
                  <a:pos x="4" y="213"/>
                </a:cxn>
                <a:cxn ang="0">
                  <a:pos x="4" y="174"/>
                </a:cxn>
                <a:cxn ang="0">
                  <a:pos x="29" y="147"/>
                </a:cxn>
                <a:cxn ang="0">
                  <a:pos x="68" y="142"/>
                </a:cxn>
                <a:cxn ang="0">
                  <a:pos x="81" y="144"/>
                </a:cxn>
                <a:cxn ang="0">
                  <a:pos x="81" y="130"/>
                </a:cxn>
                <a:cxn ang="0">
                  <a:pos x="87" y="105"/>
                </a:cxn>
                <a:cxn ang="0">
                  <a:pos x="106" y="88"/>
                </a:cxn>
                <a:cxn ang="0">
                  <a:pos x="129" y="82"/>
                </a:cxn>
                <a:cxn ang="0">
                  <a:pos x="146" y="82"/>
                </a:cxn>
                <a:cxn ang="0">
                  <a:pos x="150" y="67"/>
                </a:cxn>
                <a:cxn ang="0">
                  <a:pos x="166" y="42"/>
                </a:cxn>
                <a:cxn ang="0">
                  <a:pos x="189" y="28"/>
                </a:cxn>
                <a:cxn ang="0">
                  <a:pos x="214" y="25"/>
                </a:cxn>
                <a:cxn ang="0">
                  <a:pos x="238" y="30"/>
                </a:cxn>
                <a:cxn ang="0">
                  <a:pos x="262" y="46"/>
                </a:cxn>
                <a:cxn ang="0">
                  <a:pos x="321" y="9"/>
                </a:cxn>
                <a:cxn ang="0">
                  <a:pos x="379" y="0"/>
                </a:cxn>
                <a:cxn ang="0">
                  <a:pos x="434" y="11"/>
                </a:cxn>
                <a:cxn ang="0">
                  <a:pos x="482" y="40"/>
                </a:cxn>
                <a:cxn ang="0">
                  <a:pos x="524" y="78"/>
                </a:cxn>
              </a:cxnLst>
              <a:rect l="0" t="0" r="r" b="b"/>
              <a:pathLst>
                <a:path w="634" h="403">
                  <a:moveTo>
                    <a:pt x="538" y="92"/>
                  </a:moveTo>
                  <a:lnTo>
                    <a:pt x="557" y="90"/>
                  </a:lnTo>
                  <a:lnTo>
                    <a:pt x="574" y="92"/>
                  </a:lnTo>
                  <a:lnTo>
                    <a:pt x="584" y="92"/>
                  </a:lnTo>
                  <a:lnTo>
                    <a:pt x="592" y="96"/>
                  </a:lnTo>
                  <a:lnTo>
                    <a:pt x="599" y="97"/>
                  </a:lnTo>
                  <a:lnTo>
                    <a:pt x="607" y="103"/>
                  </a:lnTo>
                  <a:lnTo>
                    <a:pt x="613" y="107"/>
                  </a:lnTo>
                  <a:lnTo>
                    <a:pt x="620" y="113"/>
                  </a:lnTo>
                  <a:lnTo>
                    <a:pt x="624" y="120"/>
                  </a:lnTo>
                  <a:lnTo>
                    <a:pt x="628" y="128"/>
                  </a:lnTo>
                  <a:lnTo>
                    <a:pt x="632" y="136"/>
                  </a:lnTo>
                  <a:lnTo>
                    <a:pt x="634" y="145"/>
                  </a:lnTo>
                  <a:lnTo>
                    <a:pt x="634" y="157"/>
                  </a:lnTo>
                  <a:lnTo>
                    <a:pt x="634" y="167"/>
                  </a:lnTo>
                  <a:lnTo>
                    <a:pt x="632" y="176"/>
                  </a:lnTo>
                  <a:lnTo>
                    <a:pt x="628" y="190"/>
                  </a:lnTo>
                  <a:lnTo>
                    <a:pt x="622" y="203"/>
                  </a:lnTo>
                  <a:lnTo>
                    <a:pt x="615" y="218"/>
                  </a:lnTo>
                  <a:lnTo>
                    <a:pt x="605" y="232"/>
                  </a:lnTo>
                  <a:lnTo>
                    <a:pt x="592" y="245"/>
                  </a:lnTo>
                  <a:lnTo>
                    <a:pt x="586" y="249"/>
                  </a:lnTo>
                  <a:lnTo>
                    <a:pt x="576" y="253"/>
                  </a:lnTo>
                  <a:lnTo>
                    <a:pt x="569" y="255"/>
                  </a:lnTo>
                  <a:lnTo>
                    <a:pt x="557" y="255"/>
                  </a:lnTo>
                  <a:lnTo>
                    <a:pt x="563" y="264"/>
                  </a:lnTo>
                  <a:lnTo>
                    <a:pt x="563" y="272"/>
                  </a:lnTo>
                  <a:lnTo>
                    <a:pt x="561" y="280"/>
                  </a:lnTo>
                  <a:lnTo>
                    <a:pt x="557" y="289"/>
                  </a:lnTo>
                  <a:lnTo>
                    <a:pt x="551" y="297"/>
                  </a:lnTo>
                  <a:lnTo>
                    <a:pt x="542" y="305"/>
                  </a:lnTo>
                  <a:lnTo>
                    <a:pt x="532" y="312"/>
                  </a:lnTo>
                  <a:lnTo>
                    <a:pt x="521" y="318"/>
                  </a:lnTo>
                  <a:lnTo>
                    <a:pt x="507" y="324"/>
                  </a:lnTo>
                  <a:lnTo>
                    <a:pt x="496" y="330"/>
                  </a:lnTo>
                  <a:lnTo>
                    <a:pt x="482" y="334"/>
                  </a:lnTo>
                  <a:lnTo>
                    <a:pt x="471" y="335"/>
                  </a:lnTo>
                  <a:lnTo>
                    <a:pt x="459" y="337"/>
                  </a:lnTo>
                  <a:lnTo>
                    <a:pt x="450" y="337"/>
                  </a:lnTo>
                  <a:lnTo>
                    <a:pt x="440" y="335"/>
                  </a:lnTo>
                  <a:lnTo>
                    <a:pt x="432" y="332"/>
                  </a:lnTo>
                  <a:lnTo>
                    <a:pt x="430" y="339"/>
                  </a:lnTo>
                  <a:lnTo>
                    <a:pt x="428" y="345"/>
                  </a:lnTo>
                  <a:lnTo>
                    <a:pt x="427" y="351"/>
                  </a:lnTo>
                  <a:lnTo>
                    <a:pt x="423" y="357"/>
                  </a:lnTo>
                  <a:lnTo>
                    <a:pt x="413" y="366"/>
                  </a:lnTo>
                  <a:lnTo>
                    <a:pt x="402" y="372"/>
                  </a:lnTo>
                  <a:lnTo>
                    <a:pt x="388" y="376"/>
                  </a:lnTo>
                  <a:lnTo>
                    <a:pt x="375" y="374"/>
                  </a:lnTo>
                  <a:lnTo>
                    <a:pt x="367" y="374"/>
                  </a:lnTo>
                  <a:lnTo>
                    <a:pt x="361" y="370"/>
                  </a:lnTo>
                  <a:lnTo>
                    <a:pt x="354" y="366"/>
                  </a:lnTo>
                  <a:lnTo>
                    <a:pt x="348" y="362"/>
                  </a:lnTo>
                  <a:lnTo>
                    <a:pt x="333" y="372"/>
                  </a:lnTo>
                  <a:lnTo>
                    <a:pt x="319" y="381"/>
                  </a:lnTo>
                  <a:lnTo>
                    <a:pt x="308" y="389"/>
                  </a:lnTo>
                  <a:lnTo>
                    <a:pt x="294" y="395"/>
                  </a:lnTo>
                  <a:lnTo>
                    <a:pt x="283" y="399"/>
                  </a:lnTo>
                  <a:lnTo>
                    <a:pt x="271" y="401"/>
                  </a:lnTo>
                  <a:lnTo>
                    <a:pt x="260" y="403"/>
                  </a:lnTo>
                  <a:lnTo>
                    <a:pt x="248" y="401"/>
                  </a:lnTo>
                  <a:lnTo>
                    <a:pt x="238" y="399"/>
                  </a:lnTo>
                  <a:lnTo>
                    <a:pt x="227" y="395"/>
                  </a:lnTo>
                  <a:lnTo>
                    <a:pt x="217" y="391"/>
                  </a:lnTo>
                  <a:lnTo>
                    <a:pt x="208" y="383"/>
                  </a:lnTo>
                  <a:lnTo>
                    <a:pt x="198" y="376"/>
                  </a:lnTo>
                  <a:lnTo>
                    <a:pt x="189" y="364"/>
                  </a:lnTo>
                  <a:lnTo>
                    <a:pt x="179" y="353"/>
                  </a:lnTo>
                  <a:lnTo>
                    <a:pt x="169" y="339"/>
                  </a:lnTo>
                  <a:lnTo>
                    <a:pt x="162" y="343"/>
                  </a:lnTo>
                  <a:lnTo>
                    <a:pt x="152" y="343"/>
                  </a:lnTo>
                  <a:lnTo>
                    <a:pt x="141" y="343"/>
                  </a:lnTo>
                  <a:lnTo>
                    <a:pt x="129" y="339"/>
                  </a:lnTo>
                  <a:lnTo>
                    <a:pt x="119" y="335"/>
                  </a:lnTo>
                  <a:lnTo>
                    <a:pt x="110" y="328"/>
                  </a:lnTo>
                  <a:lnTo>
                    <a:pt x="108" y="324"/>
                  </a:lnTo>
                  <a:lnTo>
                    <a:pt x="106" y="318"/>
                  </a:lnTo>
                  <a:lnTo>
                    <a:pt x="104" y="314"/>
                  </a:lnTo>
                  <a:lnTo>
                    <a:pt x="106" y="309"/>
                  </a:lnTo>
                  <a:lnTo>
                    <a:pt x="93" y="301"/>
                  </a:lnTo>
                  <a:lnTo>
                    <a:pt x="83" y="295"/>
                  </a:lnTo>
                  <a:lnTo>
                    <a:pt x="77" y="286"/>
                  </a:lnTo>
                  <a:lnTo>
                    <a:pt x="73" y="278"/>
                  </a:lnTo>
                  <a:lnTo>
                    <a:pt x="70" y="264"/>
                  </a:lnTo>
                  <a:lnTo>
                    <a:pt x="70" y="255"/>
                  </a:lnTo>
                  <a:lnTo>
                    <a:pt x="60" y="261"/>
                  </a:lnTo>
                  <a:lnTo>
                    <a:pt x="48" y="261"/>
                  </a:lnTo>
                  <a:lnTo>
                    <a:pt x="39" y="259"/>
                  </a:lnTo>
                  <a:lnTo>
                    <a:pt x="29" y="253"/>
                  </a:lnTo>
                  <a:lnTo>
                    <a:pt x="20" y="245"/>
                  </a:lnTo>
                  <a:lnTo>
                    <a:pt x="14" y="236"/>
                  </a:lnTo>
                  <a:lnTo>
                    <a:pt x="8" y="224"/>
                  </a:lnTo>
                  <a:lnTo>
                    <a:pt x="4" y="213"/>
                  </a:lnTo>
                  <a:lnTo>
                    <a:pt x="0" y="199"/>
                  </a:lnTo>
                  <a:lnTo>
                    <a:pt x="0" y="186"/>
                  </a:lnTo>
                  <a:lnTo>
                    <a:pt x="4" y="174"/>
                  </a:lnTo>
                  <a:lnTo>
                    <a:pt x="8" y="165"/>
                  </a:lnTo>
                  <a:lnTo>
                    <a:pt x="18" y="155"/>
                  </a:lnTo>
                  <a:lnTo>
                    <a:pt x="29" y="147"/>
                  </a:lnTo>
                  <a:lnTo>
                    <a:pt x="45" y="142"/>
                  </a:lnTo>
                  <a:lnTo>
                    <a:pt x="62" y="142"/>
                  </a:lnTo>
                  <a:lnTo>
                    <a:pt x="68" y="142"/>
                  </a:lnTo>
                  <a:lnTo>
                    <a:pt x="73" y="142"/>
                  </a:lnTo>
                  <a:lnTo>
                    <a:pt x="79" y="142"/>
                  </a:lnTo>
                  <a:lnTo>
                    <a:pt x="81" y="144"/>
                  </a:lnTo>
                  <a:lnTo>
                    <a:pt x="83" y="142"/>
                  </a:lnTo>
                  <a:lnTo>
                    <a:pt x="83" y="140"/>
                  </a:lnTo>
                  <a:lnTo>
                    <a:pt x="81" y="130"/>
                  </a:lnTo>
                  <a:lnTo>
                    <a:pt x="81" y="120"/>
                  </a:lnTo>
                  <a:lnTo>
                    <a:pt x="83" y="113"/>
                  </a:lnTo>
                  <a:lnTo>
                    <a:pt x="87" y="105"/>
                  </a:lnTo>
                  <a:lnTo>
                    <a:pt x="93" y="97"/>
                  </a:lnTo>
                  <a:lnTo>
                    <a:pt x="98" y="94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3" y="82"/>
                  </a:lnTo>
                  <a:lnTo>
                    <a:pt x="129" y="82"/>
                  </a:lnTo>
                  <a:lnTo>
                    <a:pt x="137" y="82"/>
                  </a:lnTo>
                  <a:lnTo>
                    <a:pt x="143" y="82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6" y="76"/>
                  </a:lnTo>
                  <a:lnTo>
                    <a:pt x="150" y="67"/>
                  </a:lnTo>
                  <a:lnTo>
                    <a:pt x="154" y="57"/>
                  </a:lnTo>
                  <a:lnTo>
                    <a:pt x="160" y="49"/>
                  </a:lnTo>
                  <a:lnTo>
                    <a:pt x="166" y="42"/>
                  </a:lnTo>
                  <a:lnTo>
                    <a:pt x="173" y="36"/>
                  </a:lnTo>
                  <a:lnTo>
                    <a:pt x="181" y="32"/>
                  </a:lnTo>
                  <a:lnTo>
                    <a:pt x="189" y="28"/>
                  </a:lnTo>
                  <a:lnTo>
                    <a:pt x="196" y="26"/>
                  </a:lnTo>
                  <a:lnTo>
                    <a:pt x="204" y="25"/>
                  </a:lnTo>
                  <a:lnTo>
                    <a:pt x="214" y="25"/>
                  </a:lnTo>
                  <a:lnTo>
                    <a:pt x="221" y="25"/>
                  </a:lnTo>
                  <a:lnTo>
                    <a:pt x="229" y="26"/>
                  </a:lnTo>
                  <a:lnTo>
                    <a:pt x="238" y="30"/>
                  </a:lnTo>
                  <a:lnTo>
                    <a:pt x="246" y="34"/>
                  </a:lnTo>
                  <a:lnTo>
                    <a:pt x="254" y="40"/>
                  </a:lnTo>
                  <a:lnTo>
                    <a:pt x="262" y="46"/>
                  </a:lnTo>
                  <a:lnTo>
                    <a:pt x="281" y="30"/>
                  </a:lnTo>
                  <a:lnTo>
                    <a:pt x="302" y="19"/>
                  </a:lnTo>
                  <a:lnTo>
                    <a:pt x="321" y="9"/>
                  </a:lnTo>
                  <a:lnTo>
                    <a:pt x="340" y="3"/>
                  </a:lnTo>
                  <a:lnTo>
                    <a:pt x="359" y="0"/>
                  </a:lnTo>
                  <a:lnTo>
                    <a:pt x="379" y="0"/>
                  </a:lnTo>
                  <a:lnTo>
                    <a:pt x="398" y="2"/>
                  </a:lnTo>
                  <a:lnTo>
                    <a:pt x="417" y="5"/>
                  </a:lnTo>
                  <a:lnTo>
                    <a:pt x="434" y="11"/>
                  </a:lnTo>
                  <a:lnTo>
                    <a:pt x="452" y="19"/>
                  </a:lnTo>
                  <a:lnTo>
                    <a:pt x="467" y="28"/>
                  </a:lnTo>
                  <a:lnTo>
                    <a:pt x="482" y="40"/>
                  </a:lnTo>
                  <a:lnTo>
                    <a:pt x="498" y="51"/>
                  </a:lnTo>
                  <a:lnTo>
                    <a:pt x="511" y="65"/>
                  </a:lnTo>
                  <a:lnTo>
                    <a:pt x="524" y="78"/>
                  </a:lnTo>
                  <a:lnTo>
                    <a:pt x="538" y="9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55" name="Text Box 24"/>
            <p:cNvSpPr txBox="1">
              <a:spLocks noChangeArrowheads="1"/>
            </p:cNvSpPr>
            <p:nvPr/>
          </p:nvSpPr>
          <p:spPr bwMode="auto">
            <a:xfrm>
              <a:off x="4477" y="1089"/>
              <a:ext cx="5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 b="1" dirty="0">
                  <a:latin typeface="Tahoma" pitchFamily="34" charset="0"/>
                </a:rPr>
                <a:t>PSTN</a:t>
              </a:r>
              <a:endParaRPr lang="en-GB" sz="1600" b="1" dirty="0">
                <a:latin typeface="Tahoma" pitchFamily="34" charset="0"/>
              </a:endParaRPr>
            </a:p>
          </p:txBody>
        </p:sp>
      </p:grpSp>
      <p:sp>
        <p:nvSpPr>
          <p:cNvPr id="312345" name="Rectangle 25"/>
          <p:cNvSpPr>
            <a:spLocks noChangeArrowheads="1"/>
          </p:cNvSpPr>
          <p:nvPr/>
        </p:nvSpPr>
        <p:spPr bwMode="auto">
          <a:xfrm>
            <a:off x="685800" y="1371600"/>
            <a:ext cx="141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TDM/ ATM/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IP / MPLS</a:t>
            </a:r>
            <a:endParaRPr lang="en-GB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12346" name="Picture 26" descr="compaq server"/>
          <p:cNvPicPr>
            <a:picLocks noChangeAspect="1" noChangeArrowheads="1"/>
          </p:cNvPicPr>
          <p:nvPr/>
        </p:nvPicPr>
        <p:blipFill>
          <a:blip r:embed="rId6"/>
          <a:srcRect l="8307" t="5925" r="20421"/>
          <a:stretch>
            <a:fillRect/>
          </a:stretch>
        </p:blipFill>
        <p:spPr bwMode="auto">
          <a:xfrm>
            <a:off x="8526463" y="5094288"/>
            <a:ext cx="312737" cy="493712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312347" name="Rectangle 27"/>
          <p:cNvSpPr>
            <a:spLocks noChangeArrowheads="1"/>
          </p:cNvSpPr>
          <p:nvPr/>
        </p:nvSpPr>
        <p:spPr bwMode="auto">
          <a:xfrm>
            <a:off x="5068888" y="3414713"/>
            <a:ext cx="522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>
                <a:solidFill>
                  <a:srgbClr val="FF0000"/>
                </a:solidFill>
                <a:latin typeface="Tahoma" pitchFamily="34" charset="0"/>
              </a:rPr>
              <a:t>Edge</a:t>
            </a:r>
          </a:p>
          <a:p>
            <a:pPr algn="l"/>
            <a:r>
              <a:rPr lang="en-US" sz="1200" b="1" dirty="0">
                <a:solidFill>
                  <a:srgbClr val="FF0000"/>
                </a:solidFill>
                <a:latin typeface="Tahoma" pitchFamily="34" charset="0"/>
              </a:rPr>
              <a:t>Router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721600" y="2184400"/>
            <a:ext cx="1422400" cy="1376363"/>
            <a:chOff x="4864" y="2040"/>
            <a:chExt cx="896" cy="867"/>
          </a:xfrm>
        </p:grpSpPr>
        <p:sp>
          <p:nvSpPr>
            <p:cNvPr id="36452" name="Freeform 29"/>
            <p:cNvSpPr>
              <a:spLocks/>
            </p:cNvSpPr>
            <p:nvPr/>
          </p:nvSpPr>
          <p:spPr bwMode="auto">
            <a:xfrm>
              <a:off x="4864" y="2040"/>
              <a:ext cx="896" cy="867"/>
            </a:xfrm>
            <a:custGeom>
              <a:avLst/>
              <a:gdLst>
                <a:gd name="T0" fmla="*/ 1146 w 634"/>
                <a:gd name="T1" fmla="*/ 426 h 403"/>
                <a:gd name="T2" fmla="*/ 1197 w 634"/>
                <a:gd name="T3" fmla="*/ 450 h 403"/>
                <a:gd name="T4" fmla="*/ 1238 w 634"/>
                <a:gd name="T5" fmla="*/ 523 h 403"/>
                <a:gd name="T6" fmla="*/ 1262 w 634"/>
                <a:gd name="T7" fmla="*/ 630 h 403"/>
                <a:gd name="T8" fmla="*/ 1266 w 634"/>
                <a:gd name="T9" fmla="*/ 772 h 403"/>
                <a:gd name="T10" fmla="*/ 1242 w 634"/>
                <a:gd name="T11" fmla="*/ 940 h 403"/>
                <a:gd name="T12" fmla="*/ 1183 w 634"/>
                <a:gd name="T13" fmla="*/ 1134 h 403"/>
                <a:gd name="T14" fmla="*/ 1136 w 634"/>
                <a:gd name="T15" fmla="*/ 1181 h 403"/>
                <a:gd name="T16" fmla="*/ 1125 w 634"/>
                <a:gd name="T17" fmla="*/ 1259 h 403"/>
                <a:gd name="T18" fmla="*/ 1101 w 634"/>
                <a:gd name="T19" fmla="*/ 1375 h 403"/>
                <a:gd name="T20" fmla="*/ 1040 w 634"/>
                <a:gd name="T21" fmla="*/ 1472 h 403"/>
                <a:gd name="T22" fmla="*/ 962 w 634"/>
                <a:gd name="T23" fmla="*/ 1547 h 403"/>
                <a:gd name="T24" fmla="*/ 899 w 634"/>
                <a:gd name="T25" fmla="*/ 1560 h 403"/>
                <a:gd name="T26" fmla="*/ 859 w 634"/>
                <a:gd name="T27" fmla="*/ 1568 h 403"/>
                <a:gd name="T28" fmla="*/ 845 w 634"/>
                <a:gd name="T29" fmla="*/ 1652 h 403"/>
                <a:gd name="T30" fmla="*/ 774 w 634"/>
                <a:gd name="T31" fmla="*/ 1740 h 403"/>
                <a:gd name="T32" fmla="*/ 721 w 634"/>
                <a:gd name="T33" fmla="*/ 1712 h 403"/>
                <a:gd name="T34" fmla="*/ 666 w 634"/>
                <a:gd name="T35" fmla="*/ 1721 h 403"/>
                <a:gd name="T36" fmla="*/ 586 w 634"/>
                <a:gd name="T37" fmla="*/ 1829 h 403"/>
                <a:gd name="T38" fmla="*/ 519 w 634"/>
                <a:gd name="T39" fmla="*/ 1865 h 403"/>
                <a:gd name="T40" fmla="*/ 454 w 634"/>
                <a:gd name="T41" fmla="*/ 1829 h 403"/>
                <a:gd name="T42" fmla="*/ 396 w 634"/>
                <a:gd name="T43" fmla="*/ 1740 h 403"/>
                <a:gd name="T44" fmla="*/ 338 w 634"/>
                <a:gd name="T45" fmla="*/ 1568 h 403"/>
                <a:gd name="T46" fmla="*/ 281 w 634"/>
                <a:gd name="T47" fmla="*/ 1588 h 403"/>
                <a:gd name="T48" fmla="*/ 219 w 634"/>
                <a:gd name="T49" fmla="*/ 1519 h 403"/>
                <a:gd name="T50" fmla="*/ 208 w 634"/>
                <a:gd name="T51" fmla="*/ 1454 h 403"/>
                <a:gd name="T52" fmla="*/ 165 w 634"/>
                <a:gd name="T53" fmla="*/ 1366 h 403"/>
                <a:gd name="T54" fmla="*/ 140 w 634"/>
                <a:gd name="T55" fmla="*/ 1222 h 403"/>
                <a:gd name="T56" fmla="*/ 96 w 634"/>
                <a:gd name="T57" fmla="*/ 1209 h 403"/>
                <a:gd name="T58" fmla="*/ 40 w 634"/>
                <a:gd name="T59" fmla="*/ 1134 h 403"/>
                <a:gd name="T60" fmla="*/ 8 w 634"/>
                <a:gd name="T61" fmla="*/ 985 h 403"/>
                <a:gd name="T62" fmla="*/ 8 w 634"/>
                <a:gd name="T63" fmla="*/ 805 h 403"/>
                <a:gd name="T64" fmla="*/ 58 w 634"/>
                <a:gd name="T65" fmla="*/ 680 h 403"/>
                <a:gd name="T66" fmla="*/ 136 w 634"/>
                <a:gd name="T67" fmla="*/ 656 h 403"/>
                <a:gd name="T68" fmla="*/ 161 w 634"/>
                <a:gd name="T69" fmla="*/ 667 h 403"/>
                <a:gd name="T70" fmla="*/ 161 w 634"/>
                <a:gd name="T71" fmla="*/ 602 h 403"/>
                <a:gd name="T72" fmla="*/ 174 w 634"/>
                <a:gd name="T73" fmla="*/ 486 h 403"/>
                <a:gd name="T74" fmla="*/ 212 w 634"/>
                <a:gd name="T75" fmla="*/ 407 h 403"/>
                <a:gd name="T76" fmla="*/ 257 w 634"/>
                <a:gd name="T77" fmla="*/ 379 h 403"/>
                <a:gd name="T78" fmla="*/ 291 w 634"/>
                <a:gd name="T79" fmla="*/ 379 h 403"/>
                <a:gd name="T80" fmla="*/ 300 w 634"/>
                <a:gd name="T81" fmla="*/ 310 h 403"/>
                <a:gd name="T82" fmla="*/ 332 w 634"/>
                <a:gd name="T83" fmla="*/ 194 h 403"/>
                <a:gd name="T84" fmla="*/ 377 w 634"/>
                <a:gd name="T85" fmla="*/ 129 h 403"/>
                <a:gd name="T86" fmla="*/ 427 w 634"/>
                <a:gd name="T87" fmla="*/ 116 h 403"/>
                <a:gd name="T88" fmla="*/ 475 w 634"/>
                <a:gd name="T89" fmla="*/ 140 h 403"/>
                <a:gd name="T90" fmla="*/ 523 w 634"/>
                <a:gd name="T91" fmla="*/ 213 h 403"/>
                <a:gd name="T92" fmla="*/ 642 w 634"/>
                <a:gd name="T93" fmla="*/ 41 h 403"/>
                <a:gd name="T94" fmla="*/ 758 w 634"/>
                <a:gd name="T95" fmla="*/ 0 h 403"/>
                <a:gd name="T96" fmla="*/ 866 w 634"/>
                <a:gd name="T97" fmla="*/ 52 h 403"/>
                <a:gd name="T98" fmla="*/ 962 w 634"/>
                <a:gd name="T99" fmla="*/ 185 h 403"/>
                <a:gd name="T100" fmla="*/ 1047 w 634"/>
                <a:gd name="T101" fmla="*/ 361 h 4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4"/>
                <a:gd name="T154" fmla="*/ 0 h 403"/>
                <a:gd name="T155" fmla="*/ 634 w 634"/>
                <a:gd name="T156" fmla="*/ 403 h 4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4" h="403">
                  <a:moveTo>
                    <a:pt x="538" y="92"/>
                  </a:moveTo>
                  <a:lnTo>
                    <a:pt x="557" y="90"/>
                  </a:lnTo>
                  <a:lnTo>
                    <a:pt x="574" y="92"/>
                  </a:lnTo>
                  <a:lnTo>
                    <a:pt x="584" y="92"/>
                  </a:lnTo>
                  <a:lnTo>
                    <a:pt x="592" y="96"/>
                  </a:lnTo>
                  <a:lnTo>
                    <a:pt x="599" y="97"/>
                  </a:lnTo>
                  <a:lnTo>
                    <a:pt x="607" y="103"/>
                  </a:lnTo>
                  <a:lnTo>
                    <a:pt x="613" y="107"/>
                  </a:lnTo>
                  <a:lnTo>
                    <a:pt x="620" y="113"/>
                  </a:lnTo>
                  <a:lnTo>
                    <a:pt x="624" y="120"/>
                  </a:lnTo>
                  <a:lnTo>
                    <a:pt x="628" y="128"/>
                  </a:lnTo>
                  <a:lnTo>
                    <a:pt x="632" y="136"/>
                  </a:lnTo>
                  <a:lnTo>
                    <a:pt x="634" y="145"/>
                  </a:lnTo>
                  <a:lnTo>
                    <a:pt x="634" y="157"/>
                  </a:lnTo>
                  <a:lnTo>
                    <a:pt x="634" y="167"/>
                  </a:lnTo>
                  <a:lnTo>
                    <a:pt x="632" y="176"/>
                  </a:lnTo>
                  <a:lnTo>
                    <a:pt x="628" y="190"/>
                  </a:lnTo>
                  <a:lnTo>
                    <a:pt x="622" y="203"/>
                  </a:lnTo>
                  <a:lnTo>
                    <a:pt x="615" y="218"/>
                  </a:lnTo>
                  <a:lnTo>
                    <a:pt x="605" y="232"/>
                  </a:lnTo>
                  <a:lnTo>
                    <a:pt x="592" y="245"/>
                  </a:lnTo>
                  <a:lnTo>
                    <a:pt x="586" y="249"/>
                  </a:lnTo>
                  <a:lnTo>
                    <a:pt x="576" y="253"/>
                  </a:lnTo>
                  <a:lnTo>
                    <a:pt x="569" y="255"/>
                  </a:lnTo>
                  <a:lnTo>
                    <a:pt x="557" y="255"/>
                  </a:lnTo>
                  <a:lnTo>
                    <a:pt x="563" y="264"/>
                  </a:lnTo>
                  <a:lnTo>
                    <a:pt x="563" y="272"/>
                  </a:lnTo>
                  <a:lnTo>
                    <a:pt x="561" y="280"/>
                  </a:lnTo>
                  <a:lnTo>
                    <a:pt x="557" y="289"/>
                  </a:lnTo>
                  <a:lnTo>
                    <a:pt x="551" y="297"/>
                  </a:lnTo>
                  <a:lnTo>
                    <a:pt x="542" y="305"/>
                  </a:lnTo>
                  <a:lnTo>
                    <a:pt x="532" y="312"/>
                  </a:lnTo>
                  <a:lnTo>
                    <a:pt x="521" y="318"/>
                  </a:lnTo>
                  <a:lnTo>
                    <a:pt x="507" y="324"/>
                  </a:lnTo>
                  <a:lnTo>
                    <a:pt x="496" y="330"/>
                  </a:lnTo>
                  <a:lnTo>
                    <a:pt x="482" y="334"/>
                  </a:lnTo>
                  <a:lnTo>
                    <a:pt x="471" y="335"/>
                  </a:lnTo>
                  <a:lnTo>
                    <a:pt x="459" y="337"/>
                  </a:lnTo>
                  <a:lnTo>
                    <a:pt x="450" y="337"/>
                  </a:lnTo>
                  <a:lnTo>
                    <a:pt x="440" y="335"/>
                  </a:lnTo>
                  <a:lnTo>
                    <a:pt x="432" y="332"/>
                  </a:lnTo>
                  <a:lnTo>
                    <a:pt x="430" y="339"/>
                  </a:lnTo>
                  <a:lnTo>
                    <a:pt x="428" y="345"/>
                  </a:lnTo>
                  <a:lnTo>
                    <a:pt x="427" y="351"/>
                  </a:lnTo>
                  <a:lnTo>
                    <a:pt x="423" y="357"/>
                  </a:lnTo>
                  <a:lnTo>
                    <a:pt x="413" y="366"/>
                  </a:lnTo>
                  <a:lnTo>
                    <a:pt x="402" y="372"/>
                  </a:lnTo>
                  <a:lnTo>
                    <a:pt x="388" y="376"/>
                  </a:lnTo>
                  <a:lnTo>
                    <a:pt x="375" y="374"/>
                  </a:lnTo>
                  <a:lnTo>
                    <a:pt x="367" y="374"/>
                  </a:lnTo>
                  <a:lnTo>
                    <a:pt x="361" y="370"/>
                  </a:lnTo>
                  <a:lnTo>
                    <a:pt x="354" y="366"/>
                  </a:lnTo>
                  <a:lnTo>
                    <a:pt x="348" y="362"/>
                  </a:lnTo>
                  <a:lnTo>
                    <a:pt x="333" y="372"/>
                  </a:lnTo>
                  <a:lnTo>
                    <a:pt x="319" y="381"/>
                  </a:lnTo>
                  <a:lnTo>
                    <a:pt x="308" y="389"/>
                  </a:lnTo>
                  <a:lnTo>
                    <a:pt x="294" y="395"/>
                  </a:lnTo>
                  <a:lnTo>
                    <a:pt x="283" y="399"/>
                  </a:lnTo>
                  <a:lnTo>
                    <a:pt x="271" y="401"/>
                  </a:lnTo>
                  <a:lnTo>
                    <a:pt x="260" y="403"/>
                  </a:lnTo>
                  <a:lnTo>
                    <a:pt x="248" y="401"/>
                  </a:lnTo>
                  <a:lnTo>
                    <a:pt x="238" y="399"/>
                  </a:lnTo>
                  <a:lnTo>
                    <a:pt x="227" y="395"/>
                  </a:lnTo>
                  <a:lnTo>
                    <a:pt x="217" y="391"/>
                  </a:lnTo>
                  <a:lnTo>
                    <a:pt x="208" y="383"/>
                  </a:lnTo>
                  <a:lnTo>
                    <a:pt x="198" y="376"/>
                  </a:lnTo>
                  <a:lnTo>
                    <a:pt x="189" y="364"/>
                  </a:lnTo>
                  <a:lnTo>
                    <a:pt x="179" y="353"/>
                  </a:lnTo>
                  <a:lnTo>
                    <a:pt x="169" y="339"/>
                  </a:lnTo>
                  <a:lnTo>
                    <a:pt x="162" y="343"/>
                  </a:lnTo>
                  <a:lnTo>
                    <a:pt x="152" y="343"/>
                  </a:lnTo>
                  <a:lnTo>
                    <a:pt x="141" y="343"/>
                  </a:lnTo>
                  <a:lnTo>
                    <a:pt x="129" y="339"/>
                  </a:lnTo>
                  <a:lnTo>
                    <a:pt x="119" y="335"/>
                  </a:lnTo>
                  <a:lnTo>
                    <a:pt x="110" y="328"/>
                  </a:lnTo>
                  <a:lnTo>
                    <a:pt x="108" y="324"/>
                  </a:lnTo>
                  <a:lnTo>
                    <a:pt x="106" y="318"/>
                  </a:lnTo>
                  <a:lnTo>
                    <a:pt x="104" y="314"/>
                  </a:lnTo>
                  <a:lnTo>
                    <a:pt x="106" y="309"/>
                  </a:lnTo>
                  <a:lnTo>
                    <a:pt x="93" y="301"/>
                  </a:lnTo>
                  <a:lnTo>
                    <a:pt x="83" y="295"/>
                  </a:lnTo>
                  <a:lnTo>
                    <a:pt x="77" y="286"/>
                  </a:lnTo>
                  <a:lnTo>
                    <a:pt x="73" y="278"/>
                  </a:lnTo>
                  <a:lnTo>
                    <a:pt x="70" y="264"/>
                  </a:lnTo>
                  <a:lnTo>
                    <a:pt x="70" y="255"/>
                  </a:lnTo>
                  <a:lnTo>
                    <a:pt x="60" y="261"/>
                  </a:lnTo>
                  <a:lnTo>
                    <a:pt x="48" y="261"/>
                  </a:lnTo>
                  <a:lnTo>
                    <a:pt x="39" y="259"/>
                  </a:lnTo>
                  <a:lnTo>
                    <a:pt x="29" y="253"/>
                  </a:lnTo>
                  <a:lnTo>
                    <a:pt x="20" y="245"/>
                  </a:lnTo>
                  <a:lnTo>
                    <a:pt x="14" y="236"/>
                  </a:lnTo>
                  <a:lnTo>
                    <a:pt x="8" y="224"/>
                  </a:lnTo>
                  <a:lnTo>
                    <a:pt x="4" y="213"/>
                  </a:lnTo>
                  <a:lnTo>
                    <a:pt x="0" y="199"/>
                  </a:lnTo>
                  <a:lnTo>
                    <a:pt x="0" y="186"/>
                  </a:lnTo>
                  <a:lnTo>
                    <a:pt x="4" y="174"/>
                  </a:lnTo>
                  <a:lnTo>
                    <a:pt x="8" y="165"/>
                  </a:lnTo>
                  <a:lnTo>
                    <a:pt x="18" y="155"/>
                  </a:lnTo>
                  <a:lnTo>
                    <a:pt x="29" y="147"/>
                  </a:lnTo>
                  <a:lnTo>
                    <a:pt x="45" y="142"/>
                  </a:lnTo>
                  <a:lnTo>
                    <a:pt x="62" y="142"/>
                  </a:lnTo>
                  <a:lnTo>
                    <a:pt x="68" y="142"/>
                  </a:lnTo>
                  <a:lnTo>
                    <a:pt x="73" y="142"/>
                  </a:lnTo>
                  <a:lnTo>
                    <a:pt x="79" y="142"/>
                  </a:lnTo>
                  <a:lnTo>
                    <a:pt x="81" y="144"/>
                  </a:lnTo>
                  <a:lnTo>
                    <a:pt x="83" y="142"/>
                  </a:lnTo>
                  <a:lnTo>
                    <a:pt x="83" y="140"/>
                  </a:lnTo>
                  <a:lnTo>
                    <a:pt x="81" y="130"/>
                  </a:lnTo>
                  <a:lnTo>
                    <a:pt x="81" y="120"/>
                  </a:lnTo>
                  <a:lnTo>
                    <a:pt x="83" y="113"/>
                  </a:lnTo>
                  <a:lnTo>
                    <a:pt x="87" y="105"/>
                  </a:lnTo>
                  <a:lnTo>
                    <a:pt x="93" y="97"/>
                  </a:lnTo>
                  <a:lnTo>
                    <a:pt x="98" y="94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3" y="82"/>
                  </a:lnTo>
                  <a:lnTo>
                    <a:pt x="129" y="82"/>
                  </a:lnTo>
                  <a:lnTo>
                    <a:pt x="137" y="82"/>
                  </a:lnTo>
                  <a:lnTo>
                    <a:pt x="143" y="82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6" y="76"/>
                  </a:lnTo>
                  <a:lnTo>
                    <a:pt x="150" y="67"/>
                  </a:lnTo>
                  <a:lnTo>
                    <a:pt x="154" y="57"/>
                  </a:lnTo>
                  <a:lnTo>
                    <a:pt x="160" y="49"/>
                  </a:lnTo>
                  <a:lnTo>
                    <a:pt x="166" y="42"/>
                  </a:lnTo>
                  <a:lnTo>
                    <a:pt x="173" y="36"/>
                  </a:lnTo>
                  <a:lnTo>
                    <a:pt x="181" y="32"/>
                  </a:lnTo>
                  <a:lnTo>
                    <a:pt x="189" y="28"/>
                  </a:lnTo>
                  <a:lnTo>
                    <a:pt x="196" y="26"/>
                  </a:lnTo>
                  <a:lnTo>
                    <a:pt x="204" y="25"/>
                  </a:lnTo>
                  <a:lnTo>
                    <a:pt x="214" y="25"/>
                  </a:lnTo>
                  <a:lnTo>
                    <a:pt x="221" y="25"/>
                  </a:lnTo>
                  <a:lnTo>
                    <a:pt x="229" y="26"/>
                  </a:lnTo>
                  <a:lnTo>
                    <a:pt x="238" y="30"/>
                  </a:lnTo>
                  <a:lnTo>
                    <a:pt x="246" y="34"/>
                  </a:lnTo>
                  <a:lnTo>
                    <a:pt x="254" y="40"/>
                  </a:lnTo>
                  <a:lnTo>
                    <a:pt x="262" y="46"/>
                  </a:lnTo>
                  <a:lnTo>
                    <a:pt x="281" y="30"/>
                  </a:lnTo>
                  <a:lnTo>
                    <a:pt x="302" y="19"/>
                  </a:lnTo>
                  <a:lnTo>
                    <a:pt x="321" y="9"/>
                  </a:lnTo>
                  <a:lnTo>
                    <a:pt x="340" y="3"/>
                  </a:lnTo>
                  <a:lnTo>
                    <a:pt x="359" y="0"/>
                  </a:lnTo>
                  <a:lnTo>
                    <a:pt x="379" y="0"/>
                  </a:lnTo>
                  <a:lnTo>
                    <a:pt x="398" y="2"/>
                  </a:lnTo>
                  <a:lnTo>
                    <a:pt x="417" y="5"/>
                  </a:lnTo>
                  <a:lnTo>
                    <a:pt x="434" y="11"/>
                  </a:lnTo>
                  <a:lnTo>
                    <a:pt x="452" y="19"/>
                  </a:lnTo>
                  <a:lnTo>
                    <a:pt x="467" y="28"/>
                  </a:lnTo>
                  <a:lnTo>
                    <a:pt x="482" y="40"/>
                  </a:lnTo>
                  <a:lnTo>
                    <a:pt x="498" y="51"/>
                  </a:lnTo>
                  <a:lnTo>
                    <a:pt x="511" y="65"/>
                  </a:lnTo>
                  <a:lnTo>
                    <a:pt x="524" y="78"/>
                  </a:lnTo>
                  <a:lnTo>
                    <a:pt x="538" y="92"/>
                  </a:ln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rgbClr val="3399FF"/>
                </a:gs>
                <a:gs pos="100000">
                  <a:srgbClr val="00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53" name="Rectangle 30"/>
            <p:cNvSpPr>
              <a:spLocks noChangeArrowheads="1"/>
            </p:cNvSpPr>
            <p:nvPr/>
          </p:nvSpPr>
          <p:spPr bwMode="auto">
            <a:xfrm>
              <a:off x="4984" y="2342"/>
              <a:ext cx="7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1" dirty="0">
                  <a:solidFill>
                    <a:schemeClr val="bg1"/>
                  </a:solidFill>
                  <a:latin typeface="Tahoma" pitchFamily="34" charset="0"/>
                </a:rPr>
                <a:t>Internet </a:t>
              </a:r>
            </a:p>
          </p:txBody>
        </p:sp>
      </p:grpSp>
      <p:sp>
        <p:nvSpPr>
          <p:cNvPr id="312351" name="Rectangle 31"/>
          <p:cNvSpPr>
            <a:spLocks noChangeArrowheads="1"/>
          </p:cNvSpPr>
          <p:nvPr/>
        </p:nvSpPr>
        <p:spPr bwMode="auto">
          <a:xfrm>
            <a:off x="7839075" y="4116388"/>
            <a:ext cx="9461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Voice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Video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Audio</a:t>
            </a:r>
            <a:endParaRPr lang="en-GB" sz="1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12352" name="Rectangle 32"/>
          <p:cNvSpPr>
            <a:spLocks noChangeArrowheads="1"/>
          </p:cNvSpPr>
          <p:nvPr/>
        </p:nvSpPr>
        <p:spPr bwMode="auto">
          <a:xfrm>
            <a:off x="6523038" y="5300663"/>
            <a:ext cx="78263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Tahoma" pitchFamily="34" charset="0"/>
              </a:rPr>
              <a:t>Packet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Tahoma" pitchFamily="34" charset="0"/>
              </a:rPr>
              <a:t>switching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Tahoma" pitchFamily="34" charset="0"/>
              </a:rPr>
              <a:t>Node </a:t>
            </a:r>
            <a:endParaRPr lang="en-GB" sz="12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12353" name="Rectangle 33"/>
          <p:cNvSpPr>
            <a:spLocks noChangeArrowheads="1"/>
          </p:cNvSpPr>
          <p:nvPr/>
        </p:nvSpPr>
        <p:spPr bwMode="auto">
          <a:xfrm>
            <a:off x="6708775" y="3117850"/>
            <a:ext cx="8080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GB" sz="1200" b="1" dirty="0">
                <a:solidFill>
                  <a:srgbClr val="FF0000"/>
                </a:solidFill>
                <a:latin typeface="Tahoma" pitchFamily="34" charset="0"/>
              </a:rPr>
              <a:t>Gateway</a:t>
            </a:r>
          </a:p>
        </p:txBody>
      </p:sp>
      <p:pic>
        <p:nvPicPr>
          <p:cNvPr id="312354" name="Picture 34" descr="compaq server"/>
          <p:cNvPicPr>
            <a:picLocks noChangeAspect="1" noChangeArrowheads="1"/>
          </p:cNvPicPr>
          <p:nvPr/>
        </p:nvPicPr>
        <p:blipFill>
          <a:blip r:embed="rId6"/>
          <a:srcRect l="8307" t="5925" r="20421"/>
          <a:stretch>
            <a:fillRect/>
          </a:stretch>
        </p:blipFill>
        <p:spPr bwMode="auto">
          <a:xfrm>
            <a:off x="7626350" y="5081588"/>
            <a:ext cx="312738" cy="493712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312355" name="Oval 35"/>
          <p:cNvSpPr>
            <a:spLocks noChangeArrowheads="1"/>
          </p:cNvSpPr>
          <p:nvPr/>
        </p:nvSpPr>
        <p:spPr bwMode="auto">
          <a:xfrm>
            <a:off x="12700" y="731838"/>
            <a:ext cx="2417763" cy="500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ahoma" pitchFamily="34" charset="0"/>
              </a:rPr>
              <a:t>Access &amp; Devices</a:t>
            </a:r>
            <a:endParaRPr lang="en-GB" b="1" dirty="0">
              <a:latin typeface="Tahoma" pitchFamily="34" charset="0"/>
            </a:endParaRPr>
          </a:p>
        </p:txBody>
      </p:sp>
      <p:sp>
        <p:nvSpPr>
          <p:cNvPr id="312356" name="Oval 36"/>
          <p:cNvSpPr>
            <a:spLocks noChangeArrowheads="1"/>
          </p:cNvSpPr>
          <p:nvPr/>
        </p:nvSpPr>
        <p:spPr bwMode="auto">
          <a:xfrm>
            <a:off x="5287963" y="731838"/>
            <a:ext cx="2179637" cy="501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ahoma" pitchFamily="34" charset="0"/>
              </a:rPr>
              <a:t>Core </a:t>
            </a:r>
            <a:endParaRPr lang="en-GB" b="1" dirty="0">
              <a:latin typeface="Tahoma" pitchFamily="34" charset="0"/>
            </a:endParaRPr>
          </a:p>
        </p:txBody>
      </p:sp>
      <p:sp>
        <p:nvSpPr>
          <p:cNvPr id="312357" name="Oval 37"/>
          <p:cNvSpPr>
            <a:spLocks noChangeArrowheads="1"/>
          </p:cNvSpPr>
          <p:nvPr/>
        </p:nvSpPr>
        <p:spPr bwMode="auto">
          <a:xfrm>
            <a:off x="7505700" y="749300"/>
            <a:ext cx="1638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ahoma" pitchFamily="34" charset="0"/>
              </a:rPr>
              <a:t>Services</a:t>
            </a:r>
            <a:r>
              <a:rPr lang="en-US" sz="14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endParaRPr lang="en-GB" sz="14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312358" name="Oval 38"/>
          <p:cNvSpPr>
            <a:spLocks noChangeArrowheads="1"/>
          </p:cNvSpPr>
          <p:nvPr/>
        </p:nvSpPr>
        <p:spPr bwMode="auto">
          <a:xfrm>
            <a:off x="2495550" y="708025"/>
            <a:ext cx="2763838" cy="539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ahoma" pitchFamily="34" charset="0"/>
              </a:rPr>
              <a:t>Backhaul </a:t>
            </a:r>
            <a:endParaRPr lang="en-GB" b="1" dirty="0">
              <a:latin typeface="Tahoma" pitchFamily="34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 flipH="1">
            <a:off x="190500" y="1555750"/>
            <a:ext cx="808038" cy="514350"/>
            <a:chOff x="4905" y="2685"/>
            <a:chExt cx="768" cy="580"/>
          </a:xfrm>
        </p:grpSpPr>
        <p:pic>
          <p:nvPicPr>
            <p:cNvPr id="36443" name="Picture 40" descr="ExcelMax-FD CPE 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85" y="2733"/>
              <a:ext cx="11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444" name="Picture 41" descr="ExcelMax-FD CPE 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93" y="2973"/>
              <a:ext cx="11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445" name="Picture 42" descr="ExcelMax-FD CPE 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49" y="2685"/>
              <a:ext cx="11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4905" y="2781"/>
              <a:ext cx="768" cy="484"/>
              <a:chOff x="4905" y="2781"/>
              <a:chExt cx="768" cy="484"/>
            </a:xfrm>
          </p:grpSpPr>
          <p:pic>
            <p:nvPicPr>
              <p:cNvPr id="36448" name="Picture 44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385" y="2829"/>
                <a:ext cx="288" cy="1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6449" name="Picture 4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193" y="3069"/>
                <a:ext cx="288" cy="1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6450" name="Picture 4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049" y="2781"/>
                <a:ext cx="288" cy="1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6451" name="Picture 47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905" y="3069"/>
                <a:ext cx="288" cy="1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36447" name="Picture 48" descr="ExcelMax-FD CPE 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05" y="2973"/>
              <a:ext cx="11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441" name="AutoShape 50"/>
          <p:cNvSpPr>
            <a:spLocks noChangeArrowheads="1"/>
          </p:cNvSpPr>
          <p:nvPr/>
        </p:nvSpPr>
        <p:spPr bwMode="auto">
          <a:xfrm rot="5400000">
            <a:off x="2427312" y="4623933"/>
            <a:ext cx="28189" cy="468407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442" name="AutoShape 51"/>
          <p:cNvSpPr>
            <a:spLocks noChangeArrowheads="1"/>
          </p:cNvSpPr>
          <p:nvPr/>
        </p:nvSpPr>
        <p:spPr bwMode="auto">
          <a:xfrm rot="16200000" flipH="1">
            <a:off x="2008307" y="4609259"/>
            <a:ext cx="28189" cy="468407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12372" name="Picture 52" descr="Compaq ipaq Pocket PC fro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9638" y="5165725"/>
            <a:ext cx="2381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713038" y="3454400"/>
            <a:ext cx="366712" cy="1027113"/>
            <a:chOff x="2398" y="1741"/>
            <a:chExt cx="323" cy="807"/>
          </a:xfrm>
        </p:grpSpPr>
        <p:pic>
          <p:nvPicPr>
            <p:cNvPr id="36439" name="Picture 54" descr="iba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98" y="2094"/>
              <a:ext cx="323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440" name="Picture 55" descr="BS-antenna"/>
            <p:cNvPicPr>
              <a:picLocks noChangeArrowheads="1"/>
            </p:cNvPicPr>
            <p:nvPr/>
          </p:nvPicPr>
          <p:blipFill>
            <a:blip r:embed="rId11"/>
            <a:srcRect r="-14285" b="12500"/>
            <a:stretch>
              <a:fillRect/>
            </a:stretch>
          </p:blipFill>
          <p:spPr bwMode="auto">
            <a:xfrm>
              <a:off x="2510" y="1741"/>
              <a:ext cx="208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437" name="AutoShape 57"/>
          <p:cNvSpPr>
            <a:spLocks noChangeArrowheads="1"/>
          </p:cNvSpPr>
          <p:nvPr/>
        </p:nvSpPr>
        <p:spPr bwMode="auto">
          <a:xfrm rot="7110400">
            <a:off x="2955127" y="1899404"/>
            <a:ext cx="28189" cy="503601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438" name="AutoShape 58"/>
          <p:cNvSpPr>
            <a:spLocks noChangeArrowheads="1"/>
          </p:cNvSpPr>
          <p:nvPr/>
        </p:nvSpPr>
        <p:spPr bwMode="auto">
          <a:xfrm rot="17910400" flipH="1">
            <a:off x="2566259" y="1671509"/>
            <a:ext cx="28189" cy="503601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2825750" y="4757738"/>
            <a:ext cx="488950" cy="717550"/>
            <a:chOff x="4042" y="708"/>
            <a:chExt cx="308" cy="452"/>
          </a:xfrm>
        </p:grpSpPr>
        <p:pic>
          <p:nvPicPr>
            <p:cNvPr id="36375" name="Picture 60" descr="2x t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42" y="70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61"/>
            <p:cNvGrpSpPr>
              <a:grpSpLocks noChangeAspect="1"/>
            </p:cNvGrpSpPr>
            <p:nvPr/>
          </p:nvGrpSpPr>
          <p:grpSpPr bwMode="auto">
            <a:xfrm>
              <a:off x="4141" y="712"/>
              <a:ext cx="209" cy="448"/>
              <a:chOff x="2177" y="2147"/>
              <a:chExt cx="414" cy="898"/>
            </a:xfrm>
          </p:grpSpPr>
          <p:sp>
            <p:nvSpPr>
              <p:cNvPr id="36377" name="Line 62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78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79" name="Line 64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80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81" name="Line 66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82" name="Line 67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83" name="Line 68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84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85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86" name="Line 71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1" name="Group 72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36435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36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oup 75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36433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34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389" name="Line 78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90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91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92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93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94" name="Line 83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95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96" name="Line 85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97" name="Line 86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98" name="Line 87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3" name="Group 88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36431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32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" name="Group 91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36429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30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401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02" name="Line 95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03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04" name="Line 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05" name="Line 98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06" name="Line 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07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08" name="Line 101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09" name="Line 1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10" name="Line 103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11" name="Line 104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12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13" name="Line 1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14" name="Line 107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15" name="Line 108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16" name="Line 109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17" name="Line 110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18" name="Line 1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19" name="Line 112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20" name="Line 1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21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22" name="Line 115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23" name="Line 1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24" name="Line 117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25" name="Line 118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26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27" name="Line 1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28" name="Line 121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12442" name="Rectangle 122"/>
          <p:cNvSpPr>
            <a:spLocks noChangeArrowheads="1"/>
          </p:cNvSpPr>
          <p:nvPr/>
        </p:nvSpPr>
        <p:spPr bwMode="auto">
          <a:xfrm>
            <a:off x="3486150" y="4237038"/>
            <a:ext cx="10080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 TDM / ATM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/ETHERNET</a:t>
            </a:r>
          </a:p>
        </p:txBody>
      </p:sp>
      <p:sp>
        <p:nvSpPr>
          <p:cNvPr id="312443" name="Rectangle 123"/>
          <p:cNvSpPr>
            <a:spLocks noChangeArrowheads="1"/>
          </p:cNvSpPr>
          <p:nvPr/>
        </p:nvSpPr>
        <p:spPr bwMode="auto">
          <a:xfrm>
            <a:off x="5705475" y="3098800"/>
            <a:ext cx="4032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200" b="1" dirty="0">
                <a:solidFill>
                  <a:srgbClr val="FF0000"/>
                </a:solidFill>
                <a:latin typeface="Tahoma" pitchFamily="34" charset="0"/>
              </a:rPr>
              <a:t>MSC</a:t>
            </a:r>
          </a:p>
        </p:txBody>
      </p:sp>
      <p:sp>
        <p:nvSpPr>
          <p:cNvPr id="36373" name="AutoShape 125"/>
          <p:cNvSpPr>
            <a:spLocks noChangeArrowheads="1"/>
          </p:cNvSpPr>
          <p:nvPr/>
        </p:nvSpPr>
        <p:spPr bwMode="auto">
          <a:xfrm rot="18061857" flipV="1">
            <a:off x="2603662" y="2995726"/>
            <a:ext cx="28189" cy="495222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374" name="AutoShape 126"/>
          <p:cNvSpPr>
            <a:spLocks noChangeArrowheads="1"/>
          </p:cNvSpPr>
          <p:nvPr/>
        </p:nvSpPr>
        <p:spPr bwMode="auto">
          <a:xfrm rot="7261857" flipH="1" flipV="1">
            <a:off x="2216503" y="2779937"/>
            <a:ext cx="28189" cy="495222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12447" name="Picture 127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38913" y="4903788"/>
            <a:ext cx="577850" cy="320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12448" name="Picture 128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30775" y="4032250"/>
            <a:ext cx="527050" cy="320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12449" name="Picture 129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1213" y="3900488"/>
            <a:ext cx="603250" cy="320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6371" name="AutoShape 131"/>
          <p:cNvSpPr>
            <a:spLocks noChangeArrowheads="1"/>
          </p:cNvSpPr>
          <p:nvPr/>
        </p:nvSpPr>
        <p:spPr bwMode="auto">
          <a:xfrm rot="14032978" flipV="1">
            <a:off x="2577687" y="3492083"/>
            <a:ext cx="28189" cy="520359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372" name="AutoShape 132"/>
          <p:cNvSpPr>
            <a:spLocks noChangeArrowheads="1"/>
          </p:cNvSpPr>
          <p:nvPr/>
        </p:nvSpPr>
        <p:spPr bwMode="auto">
          <a:xfrm rot="3232978" flipH="1" flipV="1">
            <a:off x="2210317" y="3778307"/>
            <a:ext cx="28189" cy="520359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5" name="Group 133"/>
          <p:cNvGrpSpPr>
            <a:grpSpLocks/>
          </p:cNvGrpSpPr>
          <p:nvPr/>
        </p:nvGrpSpPr>
        <p:grpSpPr bwMode="auto">
          <a:xfrm>
            <a:off x="3057525" y="2259013"/>
            <a:ext cx="603250" cy="717550"/>
            <a:chOff x="2798" y="1319"/>
            <a:chExt cx="380" cy="452"/>
          </a:xfrm>
        </p:grpSpPr>
        <p:pic>
          <p:nvPicPr>
            <p:cNvPr id="36308" name="Picture 134" descr="2x t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798" y="1319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35"/>
            <p:cNvGrpSpPr>
              <a:grpSpLocks noChangeAspect="1"/>
            </p:cNvGrpSpPr>
            <p:nvPr/>
          </p:nvGrpSpPr>
          <p:grpSpPr bwMode="auto">
            <a:xfrm>
              <a:off x="2897" y="1323"/>
              <a:ext cx="209" cy="448"/>
              <a:chOff x="2177" y="2147"/>
              <a:chExt cx="414" cy="898"/>
            </a:xfrm>
          </p:grpSpPr>
          <p:sp>
            <p:nvSpPr>
              <p:cNvPr id="36311" name="Line 136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12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13" name="Line 138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14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15" name="Line 140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16" name="Line 141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17" name="Line 142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18" name="Line 143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19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20" name="Line 145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7" name="Group 146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36369" name="Rectangle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70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" name="Group 149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36367" name="Rectangle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68" name="Rectangle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323" name="Line 152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24" name="Line 153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25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26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27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28" name="Line 157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29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30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31" name="Line 160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32" name="Line 161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9" name="Group 162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36365" name="Rectangl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66" name="Rectangle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0" name="Group 165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36363" name="Rectangle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64" name="Rectangle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335" name="Line 168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36" name="Line 169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37" name="Line 170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38" name="Line 1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39" name="Line 172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40" name="Line 1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41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42" name="Line 175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43" name="Line 1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44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45" name="Line 178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46" name="Line 179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47" name="Line 1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48" name="Line 181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49" name="Line 182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50" name="Line 183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51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52" name="Line 1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53" name="Line 186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54" name="Line 1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55" name="Line 188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56" name="Line 189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57" name="Line 1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58" name="Line 191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59" name="Line 192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60" name="Line 193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61" name="Line 1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62" name="Line 195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36310" name="Picture 196" descr="2x t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2975" y="1320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306" name="AutoShape 198"/>
          <p:cNvSpPr>
            <a:spLocks noChangeArrowheads="1"/>
          </p:cNvSpPr>
          <p:nvPr/>
        </p:nvSpPr>
        <p:spPr bwMode="auto">
          <a:xfrm rot="6826910">
            <a:off x="4222718" y="2608568"/>
            <a:ext cx="28189" cy="503601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307" name="AutoShape 199"/>
          <p:cNvSpPr>
            <a:spLocks noChangeArrowheads="1"/>
          </p:cNvSpPr>
          <p:nvPr/>
        </p:nvSpPr>
        <p:spPr bwMode="auto">
          <a:xfrm rot="17626910" flipH="1">
            <a:off x="3816401" y="2413480"/>
            <a:ext cx="28189" cy="503601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1" name="Group 200"/>
          <p:cNvGrpSpPr>
            <a:grpSpLocks/>
          </p:cNvGrpSpPr>
          <p:nvPr/>
        </p:nvGrpSpPr>
        <p:grpSpPr bwMode="auto">
          <a:xfrm rot="-732832">
            <a:off x="958850" y="1497013"/>
            <a:ext cx="473075" cy="42862"/>
            <a:chOff x="805" y="3893"/>
            <a:chExt cx="485" cy="111"/>
          </a:xfrm>
        </p:grpSpPr>
        <p:sp>
          <p:nvSpPr>
            <p:cNvPr id="36304" name="AutoShape 201"/>
            <p:cNvSpPr>
              <a:spLocks noChangeArrowheads="1"/>
            </p:cNvSpPr>
            <p:nvPr/>
          </p:nvSpPr>
          <p:spPr bwMode="auto">
            <a:xfrm rot="5400000">
              <a:off x="1125" y="3840"/>
              <a:ext cx="73" cy="25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305" name="AutoShape 202"/>
            <p:cNvSpPr>
              <a:spLocks noChangeArrowheads="1"/>
            </p:cNvSpPr>
            <p:nvPr/>
          </p:nvSpPr>
          <p:spPr bwMode="auto">
            <a:xfrm rot="16200000" flipH="1">
              <a:off x="896" y="3802"/>
              <a:ext cx="73" cy="25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" name="Group 203"/>
          <p:cNvGrpSpPr>
            <a:grpSpLocks/>
          </p:cNvGrpSpPr>
          <p:nvPr/>
        </p:nvGrpSpPr>
        <p:grpSpPr bwMode="auto">
          <a:xfrm rot="-732832">
            <a:off x="1138238" y="1676400"/>
            <a:ext cx="473075" cy="42863"/>
            <a:chOff x="805" y="3893"/>
            <a:chExt cx="485" cy="111"/>
          </a:xfrm>
        </p:grpSpPr>
        <p:sp>
          <p:nvSpPr>
            <p:cNvPr id="36302" name="AutoShape 204"/>
            <p:cNvSpPr>
              <a:spLocks noChangeArrowheads="1"/>
            </p:cNvSpPr>
            <p:nvPr/>
          </p:nvSpPr>
          <p:spPr bwMode="auto">
            <a:xfrm rot="5400000">
              <a:off x="1125" y="3840"/>
              <a:ext cx="73" cy="25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303" name="AutoShape 205"/>
            <p:cNvSpPr>
              <a:spLocks noChangeArrowheads="1"/>
            </p:cNvSpPr>
            <p:nvPr/>
          </p:nvSpPr>
          <p:spPr bwMode="auto">
            <a:xfrm rot="16200000" flipH="1">
              <a:off x="896" y="3802"/>
              <a:ext cx="73" cy="25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3" name="Group 207"/>
          <p:cNvGrpSpPr>
            <a:grpSpLocks/>
          </p:cNvGrpSpPr>
          <p:nvPr/>
        </p:nvGrpSpPr>
        <p:grpSpPr bwMode="auto">
          <a:xfrm>
            <a:off x="396875" y="3151188"/>
            <a:ext cx="327025" cy="422275"/>
            <a:chOff x="5061" y="1672"/>
            <a:chExt cx="210" cy="251"/>
          </a:xfrm>
        </p:grpSpPr>
        <p:grpSp>
          <p:nvGrpSpPr>
            <p:cNvPr id="24" name="Group 208"/>
            <p:cNvGrpSpPr>
              <a:grpSpLocks/>
            </p:cNvGrpSpPr>
            <p:nvPr/>
          </p:nvGrpSpPr>
          <p:grpSpPr bwMode="auto">
            <a:xfrm>
              <a:off x="5098" y="1672"/>
              <a:ext cx="98" cy="108"/>
              <a:chOff x="3522" y="2241"/>
              <a:chExt cx="72" cy="84"/>
            </a:xfrm>
          </p:grpSpPr>
          <p:sp>
            <p:nvSpPr>
              <p:cNvPr id="36284" name="Freeform 209"/>
              <p:cNvSpPr>
                <a:spLocks/>
              </p:cNvSpPr>
              <p:nvPr/>
            </p:nvSpPr>
            <p:spPr bwMode="auto">
              <a:xfrm>
                <a:off x="3522" y="2241"/>
                <a:ext cx="72" cy="84"/>
              </a:xfrm>
              <a:custGeom>
                <a:avLst/>
                <a:gdLst>
                  <a:gd name="T0" fmla="*/ 0 w 145"/>
                  <a:gd name="T1" fmla="*/ 32 h 169"/>
                  <a:gd name="T2" fmla="*/ 1 w 145"/>
                  <a:gd name="T3" fmla="*/ 32 h 169"/>
                  <a:gd name="T4" fmla="*/ 2 w 145"/>
                  <a:gd name="T5" fmla="*/ 31 h 169"/>
                  <a:gd name="T6" fmla="*/ 4 w 145"/>
                  <a:gd name="T7" fmla="*/ 29 h 169"/>
                  <a:gd name="T8" fmla="*/ 6 w 145"/>
                  <a:gd name="T9" fmla="*/ 27 h 169"/>
                  <a:gd name="T10" fmla="*/ 8 w 145"/>
                  <a:gd name="T11" fmla="*/ 25 h 169"/>
                  <a:gd name="T12" fmla="*/ 10 w 145"/>
                  <a:gd name="T13" fmla="*/ 23 h 169"/>
                  <a:gd name="T14" fmla="*/ 11 w 145"/>
                  <a:gd name="T15" fmla="*/ 21 h 169"/>
                  <a:gd name="T16" fmla="*/ 13 w 145"/>
                  <a:gd name="T17" fmla="*/ 18 h 169"/>
                  <a:gd name="T18" fmla="*/ 14 w 145"/>
                  <a:gd name="T19" fmla="*/ 16 h 169"/>
                  <a:gd name="T20" fmla="*/ 14 w 145"/>
                  <a:gd name="T21" fmla="*/ 15 h 169"/>
                  <a:gd name="T22" fmla="*/ 15 w 145"/>
                  <a:gd name="T23" fmla="*/ 14 h 169"/>
                  <a:gd name="T24" fmla="*/ 16 w 145"/>
                  <a:gd name="T25" fmla="*/ 12 h 169"/>
                  <a:gd name="T26" fmla="*/ 16 w 145"/>
                  <a:gd name="T27" fmla="*/ 10 h 169"/>
                  <a:gd name="T28" fmla="*/ 17 w 145"/>
                  <a:gd name="T29" fmla="*/ 9 h 169"/>
                  <a:gd name="T30" fmla="*/ 18 w 145"/>
                  <a:gd name="T31" fmla="*/ 8 h 169"/>
                  <a:gd name="T32" fmla="*/ 20 w 145"/>
                  <a:gd name="T33" fmla="*/ 7 h 169"/>
                  <a:gd name="T34" fmla="*/ 21 w 145"/>
                  <a:gd name="T35" fmla="*/ 7 h 169"/>
                  <a:gd name="T36" fmla="*/ 22 w 145"/>
                  <a:gd name="T37" fmla="*/ 7 h 169"/>
                  <a:gd name="T38" fmla="*/ 23 w 145"/>
                  <a:gd name="T39" fmla="*/ 7 h 169"/>
                  <a:gd name="T40" fmla="*/ 25 w 145"/>
                  <a:gd name="T41" fmla="*/ 7 h 169"/>
                  <a:gd name="T42" fmla="*/ 31 w 145"/>
                  <a:gd name="T43" fmla="*/ 9 h 169"/>
                  <a:gd name="T44" fmla="*/ 33 w 145"/>
                  <a:gd name="T45" fmla="*/ 2 h 169"/>
                  <a:gd name="T46" fmla="*/ 34 w 145"/>
                  <a:gd name="T47" fmla="*/ 1 h 169"/>
                  <a:gd name="T48" fmla="*/ 34 w 145"/>
                  <a:gd name="T49" fmla="*/ 0 h 169"/>
                  <a:gd name="T50" fmla="*/ 35 w 145"/>
                  <a:gd name="T51" fmla="*/ 0 h 169"/>
                  <a:gd name="T52" fmla="*/ 35 w 145"/>
                  <a:gd name="T53" fmla="*/ 0 h 169"/>
                  <a:gd name="T54" fmla="*/ 36 w 145"/>
                  <a:gd name="T55" fmla="*/ 0 h 169"/>
                  <a:gd name="T56" fmla="*/ 36 w 145"/>
                  <a:gd name="T57" fmla="*/ 1 h 169"/>
                  <a:gd name="T58" fmla="*/ 35 w 145"/>
                  <a:gd name="T59" fmla="*/ 3 h 169"/>
                  <a:gd name="T60" fmla="*/ 35 w 145"/>
                  <a:gd name="T61" fmla="*/ 5 h 169"/>
                  <a:gd name="T62" fmla="*/ 32 w 145"/>
                  <a:gd name="T63" fmla="*/ 14 h 169"/>
                  <a:gd name="T64" fmla="*/ 31 w 145"/>
                  <a:gd name="T65" fmla="*/ 18 h 169"/>
                  <a:gd name="T66" fmla="*/ 29 w 145"/>
                  <a:gd name="T67" fmla="*/ 21 h 169"/>
                  <a:gd name="T68" fmla="*/ 28 w 145"/>
                  <a:gd name="T69" fmla="*/ 25 h 169"/>
                  <a:gd name="T70" fmla="*/ 26 w 145"/>
                  <a:gd name="T71" fmla="*/ 28 h 169"/>
                  <a:gd name="T72" fmla="*/ 23 w 145"/>
                  <a:gd name="T73" fmla="*/ 32 h 169"/>
                  <a:gd name="T74" fmla="*/ 21 w 145"/>
                  <a:gd name="T75" fmla="*/ 34 h 169"/>
                  <a:gd name="T76" fmla="*/ 19 w 145"/>
                  <a:gd name="T77" fmla="*/ 37 h 169"/>
                  <a:gd name="T78" fmla="*/ 17 w 145"/>
                  <a:gd name="T79" fmla="*/ 38 h 169"/>
                  <a:gd name="T80" fmla="*/ 15 w 145"/>
                  <a:gd name="T81" fmla="*/ 40 h 169"/>
                  <a:gd name="T82" fmla="*/ 14 w 145"/>
                  <a:gd name="T83" fmla="*/ 41 h 169"/>
                  <a:gd name="T84" fmla="*/ 12 w 145"/>
                  <a:gd name="T85" fmla="*/ 42 h 169"/>
                  <a:gd name="T86" fmla="*/ 11 w 145"/>
                  <a:gd name="T87" fmla="*/ 42 h 169"/>
                  <a:gd name="T88" fmla="*/ 9 w 145"/>
                  <a:gd name="T89" fmla="*/ 42 h 169"/>
                  <a:gd name="T90" fmla="*/ 7 w 145"/>
                  <a:gd name="T91" fmla="*/ 41 h 169"/>
                  <a:gd name="T92" fmla="*/ 5 w 145"/>
                  <a:gd name="T93" fmla="*/ 40 h 169"/>
                  <a:gd name="T94" fmla="*/ 4 w 145"/>
                  <a:gd name="T95" fmla="*/ 38 h 169"/>
                  <a:gd name="T96" fmla="*/ 2 w 145"/>
                  <a:gd name="T97" fmla="*/ 36 h 169"/>
                  <a:gd name="T98" fmla="*/ 1 w 145"/>
                  <a:gd name="T99" fmla="*/ 35 h 169"/>
                  <a:gd name="T100" fmla="*/ 0 w 145"/>
                  <a:gd name="T101" fmla="*/ 33 h 169"/>
                  <a:gd name="T102" fmla="*/ 0 w 145"/>
                  <a:gd name="T103" fmla="*/ 32 h 169"/>
                  <a:gd name="T104" fmla="*/ 0 w 145"/>
                  <a:gd name="T105" fmla="*/ 32 h 1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5"/>
                  <a:gd name="T160" fmla="*/ 0 h 169"/>
                  <a:gd name="T161" fmla="*/ 145 w 145"/>
                  <a:gd name="T162" fmla="*/ 169 h 1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5" h="169">
                    <a:moveTo>
                      <a:pt x="2" y="130"/>
                    </a:moveTo>
                    <a:lnTo>
                      <a:pt x="5" y="128"/>
                    </a:lnTo>
                    <a:lnTo>
                      <a:pt x="9" y="126"/>
                    </a:lnTo>
                    <a:lnTo>
                      <a:pt x="19" y="118"/>
                    </a:lnTo>
                    <a:lnTo>
                      <a:pt x="26" y="111"/>
                    </a:lnTo>
                    <a:lnTo>
                      <a:pt x="33" y="103"/>
                    </a:lnTo>
                    <a:lnTo>
                      <a:pt x="40" y="95"/>
                    </a:lnTo>
                    <a:lnTo>
                      <a:pt x="46" y="84"/>
                    </a:lnTo>
                    <a:lnTo>
                      <a:pt x="52" y="75"/>
                    </a:lnTo>
                    <a:lnTo>
                      <a:pt x="56" y="66"/>
                    </a:lnTo>
                    <a:lnTo>
                      <a:pt x="58" y="61"/>
                    </a:lnTo>
                    <a:lnTo>
                      <a:pt x="61" y="56"/>
                    </a:lnTo>
                    <a:lnTo>
                      <a:pt x="64" y="49"/>
                    </a:lnTo>
                    <a:lnTo>
                      <a:pt x="67" y="42"/>
                    </a:lnTo>
                    <a:lnTo>
                      <a:pt x="71" y="38"/>
                    </a:lnTo>
                    <a:lnTo>
                      <a:pt x="73" y="35"/>
                    </a:lnTo>
                    <a:lnTo>
                      <a:pt x="80" y="31"/>
                    </a:lnTo>
                    <a:lnTo>
                      <a:pt x="84" y="30"/>
                    </a:lnTo>
                    <a:lnTo>
                      <a:pt x="89" y="29"/>
                    </a:lnTo>
                    <a:lnTo>
                      <a:pt x="95" y="29"/>
                    </a:lnTo>
                    <a:lnTo>
                      <a:pt x="100" y="29"/>
                    </a:lnTo>
                    <a:lnTo>
                      <a:pt x="124" y="39"/>
                    </a:lnTo>
                    <a:lnTo>
                      <a:pt x="135" y="8"/>
                    </a:lnTo>
                    <a:lnTo>
                      <a:pt x="138" y="4"/>
                    </a:lnTo>
                    <a:lnTo>
                      <a:pt x="139" y="2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5" y="2"/>
                    </a:lnTo>
                    <a:lnTo>
                      <a:pt x="145" y="7"/>
                    </a:lnTo>
                    <a:lnTo>
                      <a:pt x="143" y="14"/>
                    </a:lnTo>
                    <a:lnTo>
                      <a:pt x="142" y="21"/>
                    </a:lnTo>
                    <a:lnTo>
                      <a:pt x="130" y="58"/>
                    </a:lnTo>
                    <a:lnTo>
                      <a:pt x="124" y="72"/>
                    </a:lnTo>
                    <a:lnTo>
                      <a:pt x="119" y="87"/>
                    </a:lnTo>
                    <a:lnTo>
                      <a:pt x="114" y="100"/>
                    </a:lnTo>
                    <a:lnTo>
                      <a:pt x="106" y="114"/>
                    </a:lnTo>
                    <a:lnTo>
                      <a:pt x="95" y="128"/>
                    </a:lnTo>
                    <a:lnTo>
                      <a:pt x="85" y="139"/>
                    </a:lnTo>
                    <a:lnTo>
                      <a:pt x="76" y="149"/>
                    </a:lnTo>
                    <a:lnTo>
                      <a:pt x="68" y="155"/>
                    </a:lnTo>
                    <a:lnTo>
                      <a:pt x="61" y="162"/>
                    </a:lnTo>
                    <a:lnTo>
                      <a:pt x="56" y="166"/>
                    </a:lnTo>
                    <a:lnTo>
                      <a:pt x="50" y="168"/>
                    </a:lnTo>
                    <a:lnTo>
                      <a:pt x="44" y="169"/>
                    </a:lnTo>
                    <a:lnTo>
                      <a:pt x="38" y="168"/>
                    </a:lnTo>
                    <a:lnTo>
                      <a:pt x="30" y="164"/>
                    </a:lnTo>
                    <a:lnTo>
                      <a:pt x="23" y="160"/>
                    </a:lnTo>
                    <a:lnTo>
                      <a:pt x="17" y="154"/>
                    </a:lnTo>
                    <a:lnTo>
                      <a:pt x="10" y="147"/>
                    </a:lnTo>
                    <a:lnTo>
                      <a:pt x="5" y="141"/>
                    </a:lnTo>
                    <a:lnTo>
                      <a:pt x="2" y="134"/>
                    </a:lnTo>
                    <a:lnTo>
                      <a:pt x="0" y="131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85" name="Freeform 210"/>
              <p:cNvSpPr>
                <a:spLocks/>
              </p:cNvSpPr>
              <p:nvPr/>
            </p:nvSpPr>
            <p:spPr bwMode="auto">
              <a:xfrm>
                <a:off x="3561" y="2256"/>
                <a:ext cx="25" cy="11"/>
              </a:xfrm>
              <a:custGeom>
                <a:avLst/>
                <a:gdLst>
                  <a:gd name="T0" fmla="*/ 0 w 48"/>
                  <a:gd name="T1" fmla="*/ 1 h 22"/>
                  <a:gd name="T2" fmla="*/ 5 w 48"/>
                  <a:gd name="T3" fmla="*/ 0 h 22"/>
                  <a:gd name="T4" fmla="*/ 7 w 48"/>
                  <a:gd name="T5" fmla="*/ 1 h 22"/>
                  <a:gd name="T6" fmla="*/ 13 w 48"/>
                  <a:gd name="T7" fmla="*/ 4 h 22"/>
                  <a:gd name="T8" fmla="*/ 11 w 48"/>
                  <a:gd name="T9" fmla="*/ 6 h 22"/>
                  <a:gd name="T10" fmla="*/ 4 w 48"/>
                  <a:gd name="T11" fmla="*/ 3 h 22"/>
                  <a:gd name="T12" fmla="*/ 0 w 48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22"/>
                  <a:gd name="T23" fmla="*/ 48 w 4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22">
                    <a:moveTo>
                      <a:pt x="0" y="3"/>
                    </a:moveTo>
                    <a:lnTo>
                      <a:pt x="17" y="0"/>
                    </a:lnTo>
                    <a:lnTo>
                      <a:pt x="25" y="2"/>
                    </a:lnTo>
                    <a:lnTo>
                      <a:pt x="48" y="15"/>
                    </a:lnTo>
                    <a:lnTo>
                      <a:pt x="40" y="22"/>
                    </a:lnTo>
                    <a:lnTo>
                      <a:pt x="13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CB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86" name="Freeform 211"/>
              <p:cNvSpPr>
                <a:spLocks/>
              </p:cNvSpPr>
              <p:nvPr/>
            </p:nvSpPr>
            <p:spPr bwMode="auto">
              <a:xfrm>
                <a:off x="3525" y="2258"/>
                <a:ext cx="57" cy="66"/>
              </a:xfrm>
              <a:custGeom>
                <a:avLst/>
                <a:gdLst>
                  <a:gd name="T0" fmla="*/ 0 w 113"/>
                  <a:gd name="T1" fmla="*/ 25 h 131"/>
                  <a:gd name="T2" fmla="*/ 1 w 113"/>
                  <a:gd name="T3" fmla="*/ 24 h 131"/>
                  <a:gd name="T4" fmla="*/ 1 w 113"/>
                  <a:gd name="T5" fmla="*/ 24 h 131"/>
                  <a:gd name="T6" fmla="*/ 3 w 113"/>
                  <a:gd name="T7" fmla="*/ 22 h 131"/>
                  <a:gd name="T8" fmla="*/ 5 w 113"/>
                  <a:gd name="T9" fmla="*/ 20 h 131"/>
                  <a:gd name="T10" fmla="*/ 7 w 113"/>
                  <a:gd name="T11" fmla="*/ 19 h 131"/>
                  <a:gd name="T12" fmla="*/ 8 w 113"/>
                  <a:gd name="T13" fmla="*/ 17 h 131"/>
                  <a:gd name="T14" fmla="*/ 10 w 113"/>
                  <a:gd name="T15" fmla="*/ 15 h 131"/>
                  <a:gd name="T16" fmla="*/ 12 w 113"/>
                  <a:gd name="T17" fmla="*/ 11 h 131"/>
                  <a:gd name="T18" fmla="*/ 14 w 113"/>
                  <a:gd name="T19" fmla="*/ 9 h 131"/>
                  <a:gd name="T20" fmla="*/ 15 w 113"/>
                  <a:gd name="T21" fmla="*/ 6 h 131"/>
                  <a:gd name="T22" fmla="*/ 16 w 113"/>
                  <a:gd name="T23" fmla="*/ 4 h 131"/>
                  <a:gd name="T24" fmla="*/ 17 w 113"/>
                  <a:gd name="T25" fmla="*/ 2 h 131"/>
                  <a:gd name="T26" fmla="*/ 17 w 113"/>
                  <a:gd name="T27" fmla="*/ 1 h 131"/>
                  <a:gd name="T28" fmla="*/ 18 w 113"/>
                  <a:gd name="T29" fmla="*/ 1 h 131"/>
                  <a:gd name="T30" fmla="*/ 18 w 113"/>
                  <a:gd name="T31" fmla="*/ 0 h 131"/>
                  <a:gd name="T32" fmla="*/ 19 w 113"/>
                  <a:gd name="T33" fmla="*/ 0 h 131"/>
                  <a:gd name="T34" fmla="*/ 19 w 113"/>
                  <a:gd name="T35" fmla="*/ 0 h 131"/>
                  <a:gd name="T36" fmla="*/ 19 w 113"/>
                  <a:gd name="T37" fmla="*/ 0 h 131"/>
                  <a:gd name="T38" fmla="*/ 20 w 113"/>
                  <a:gd name="T39" fmla="*/ 1 h 131"/>
                  <a:gd name="T40" fmla="*/ 29 w 113"/>
                  <a:gd name="T41" fmla="*/ 5 h 131"/>
                  <a:gd name="T42" fmla="*/ 28 w 113"/>
                  <a:gd name="T43" fmla="*/ 8 h 131"/>
                  <a:gd name="T44" fmla="*/ 23 w 113"/>
                  <a:gd name="T45" fmla="*/ 18 h 131"/>
                  <a:gd name="T46" fmla="*/ 17 w 113"/>
                  <a:gd name="T47" fmla="*/ 26 h 131"/>
                  <a:gd name="T48" fmla="*/ 10 w 113"/>
                  <a:gd name="T49" fmla="*/ 32 h 131"/>
                  <a:gd name="T50" fmla="*/ 11 w 113"/>
                  <a:gd name="T51" fmla="*/ 33 h 131"/>
                  <a:gd name="T52" fmla="*/ 10 w 113"/>
                  <a:gd name="T53" fmla="*/ 33 h 131"/>
                  <a:gd name="T54" fmla="*/ 8 w 113"/>
                  <a:gd name="T55" fmla="*/ 33 h 131"/>
                  <a:gd name="T56" fmla="*/ 7 w 113"/>
                  <a:gd name="T57" fmla="*/ 32 h 131"/>
                  <a:gd name="T58" fmla="*/ 5 w 113"/>
                  <a:gd name="T59" fmla="*/ 31 h 131"/>
                  <a:gd name="T60" fmla="*/ 4 w 113"/>
                  <a:gd name="T61" fmla="*/ 30 h 131"/>
                  <a:gd name="T62" fmla="*/ 2 w 113"/>
                  <a:gd name="T63" fmla="*/ 28 h 131"/>
                  <a:gd name="T64" fmla="*/ 1 w 113"/>
                  <a:gd name="T65" fmla="*/ 27 h 131"/>
                  <a:gd name="T66" fmla="*/ 0 w 113"/>
                  <a:gd name="T67" fmla="*/ 26 h 131"/>
                  <a:gd name="T68" fmla="*/ 0 w 113"/>
                  <a:gd name="T69" fmla="*/ 25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131"/>
                  <a:gd name="T107" fmla="*/ 113 w 113"/>
                  <a:gd name="T108" fmla="*/ 131 h 1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131">
                    <a:moveTo>
                      <a:pt x="0" y="99"/>
                    </a:moveTo>
                    <a:lnTo>
                      <a:pt x="1" y="96"/>
                    </a:lnTo>
                    <a:lnTo>
                      <a:pt x="3" y="93"/>
                    </a:lnTo>
                    <a:lnTo>
                      <a:pt x="11" y="87"/>
                    </a:lnTo>
                    <a:lnTo>
                      <a:pt x="19" y="80"/>
                    </a:lnTo>
                    <a:lnTo>
                      <a:pt x="27" y="73"/>
                    </a:lnTo>
                    <a:lnTo>
                      <a:pt x="32" y="67"/>
                    </a:lnTo>
                    <a:lnTo>
                      <a:pt x="38" y="58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58" y="23"/>
                    </a:lnTo>
                    <a:lnTo>
                      <a:pt x="62" y="15"/>
                    </a:lnTo>
                    <a:lnTo>
                      <a:pt x="65" y="8"/>
                    </a:lnTo>
                    <a:lnTo>
                      <a:pt x="67" y="4"/>
                    </a:lnTo>
                    <a:lnTo>
                      <a:pt x="69" y="3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9" y="2"/>
                    </a:lnTo>
                    <a:lnTo>
                      <a:pt x="113" y="18"/>
                    </a:lnTo>
                    <a:lnTo>
                      <a:pt x="109" y="30"/>
                    </a:lnTo>
                    <a:lnTo>
                      <a:pt x="90" y="72"/>
                    </a:lnTo>
                    <a:lnTo>
                      <a:pt x="67" y="103"/>
                    </a:lnTo>
                    <a:lnTo>
                      <a:pt x="40" y="126"/>
                    </a:lnTo>
                    <a:lnTo>
                      <a:pt x="42" y="131"/>
                    </a:lnTo>
                    <a:lnTo>
                      <a:pt x="38" y="131"/>
                    </a:lnTo>
                    <a:lnTo>
                      <a:pt x="32" y="129"/>
                    </a:lnTo>
                    <a:lnTo>
                      <a:pt x="25" y="126"/>
                    </a:lnTo>
                    <a:lnTo>
                      <a:pt x="20" y="122"/>
                    </a:lnTo>
                    <a:lnTo>
                      <a:pt x="13" y="118"/>
                    </a:lnTo>
                    <a:lnTo>
                      <a:pt x="7" y="111"/>
                    </a:lnTo>
                    <a:lnTo>
                      <a:pt x="1" y="106"/>
                    </a:lnTo>
                    <a:lnTo>
                      <a:pt x="0" y="10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A8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87" name="Freeform 212"/>
              <p:cNvSpPr>
                <a:spLocks/>
              </p:cNvSpPr>
              <p:nvPr/>
            </p:nvSpPr>
            <p:spPr bwMode="auto">
              <a:xfrm>
                <a:off x="3555" y="2268"/>
                <a:ext cx="18" cy="17"/>
              </a:xfrm>
              <a:custGeom>
                <a:avLst/>
                <a:gdLst>
                  <a:gd name="T0" fmla="*/ 0 w 35"/>
                  <a:gd name="T1" fmla="*/ 5 h 32"/>
                  <a:gd name="T2" fmla="*/ 0 w 35"/>
                  <a:gd name="T3" fmla="*/ 3 h 32"/>
                  <a:gd name="T4" fmla="*/ 1 w 35"/>
                  <a:gd name="T5" fmla="*/ 2 h 32"/>
                  <a:gd name="T6" fmla="*/ 2 w 35"/>
                  <a:gd name="T7" fmla="*/ 1 h 32"/>
                  <a:gd name="T8" fmla="*/ 3 w 35"/>
                  <a:gd name="T9" fmla="*/ 0 h 32"/>
                  <a:gd name="T10" fmla="*/ 4 w 35"/>
                  <a:gd name="T11" fmla="*/ 1 h 32"/>
                  <a:gd name="T12" fmla="*/ 6 w 35"/>
                  <a:gd name="T13" fmla="*/ 2 h 32"/>
                  <a:gd name="T14" fmla="*/ 8 w 35"/>
                  <a:gd name="T15" fmla="*/ 3 h 32"/>
                  <a:gd name="T16" fmla="*/ 9 w 35"/>
                  <a:gd name="T17" fmla="*/ 4 h 32"/>
                  <a:gd name="T18" fmla="*/ 9 w 35"/>
                  <a:gd name="T19" fmla="*/ 5 h 32"/>
                  <a:gd name="T20" fmla="*/ 9 w 35"/>
                  <a:gd name="T21" fmla="*/ 6 h 32"/>
                  <a:gd name="T22" fmla="*/ 9 w 35"/>
                  <a:gd name="T23" fmla="*/ 7 h 32"/>
                  <a:gd name="T24" fmla="*/ 8 w 35"/>
                  <a:gd name="T25" fmla="*/ 9 h 32"/>
                  <a:gd name="T26" fmla="*/ 7 w 35"/>
                  <a:gd name="T27" fmla="*/ 9 h 32"/>
                  <a:gd name="T28" fmla="*/ 5 w 35"/>
                  <a:gd name="T29" fmla="*/ 9 h 32"/>
                  <a:gd name="T30" fmla="*/ 3 w 35"/>
                  <a:gd name="T31" fmla="*/ 7 h 32"/>
                  <a:gd name="T32" fmla="*/ 1 w 35"/>
                  <a:gd name="T33" fmla="*/ 6 h 32"/>
                  <a:gd name="T34" fmla="*/ 0 w 35"/>
                  <a:gd name="T35" fmla="*/ 5 h 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32"/>
                  <a:gd name="T56" fmla="*/ 35 w 35"/>
                  <a:gd name="T57" fmla="*/ 32 h 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32">
                    <a:moveTo>
                      <a:pt x="0" y="17"/>
                    </a:moveTo>
                    <a:lnTo>
                      <a:pt x="0" y="12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1"/>
                    </a:lnTo>
                    <a:lnTo>
                      <a:pt x="22" y="5"/>
                    </a:lnTo>
                    <a:lnTo>
                      <a:pt x="31" y="10"/>
                    </a:lnTo>
                    <a:lnTo>
                      <a:pt x="33" y="13"/>
                    </a:lnTo>
                    <a:lnTo>
                      <a:pt x="35" y="16"/>
                    </a:lnTo>
                    <a:lnTo>
                      <a:pt x="35" y="21"/>
                    </a:lnTo>
                    <a:lnTo>
                      <a:pt x="33" y="27"/>
                    </a:lnTo>
                    <a:lnTo>
                      <a:pt x="29" y="31"/>
                    </a:lnTo>
                    <a:lnTo>
                      <a:pt x="25" y="32"/>
                    </a:lnTo>
                    <a:lnTo>
                      <a:pt x="18" y="31"/>
                    </a:lnTo>
                    <a:lnTo>
                      <a:pt x="10" y="27"/>
                    </a:lnTo>
                    <a:lnTo>
                      <a:pt x="4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88" name="Freeform 213"/>
              <p:cNvSpPr>
                <a:spLocks/>
              </p:cNvSpPr>
              <p:nvPr/>
            </p:nvSpPr>
            <p:spPr bwMode="auto">
              <a:xfrm>
                <a:off x="3536" y="2297"/>
                <a:ext cx="6" cy="7"/>
              </a:xfrm>
              <a:custGeom>
                <a:avLst/>
                <a:gdLst>
                  <a:gd name="T0" fmla="*/ 1 w 13"/>
                  <a:gd name="T1" fmla="*/ 0 h 13"/>
                  <a:gd name="T2" fmla="*/ 3 w 13"/>
                  <a:gd name="T3" fmla="*/ 2 h 13"/>
                  <a:gd name="T4" fmla="*/ 1 w 13"/>
                  <a:gd name="T5" fmla="*/ 4 h 13"/>
                  <a:gd name="T6" fmla="*/ 0 w 13"/>
                  <a:gd name="T7" fmla="*/ 2 h 13"/>
                  <a:gd name="T8" fmla="*/ 1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6" y="0"/>
                    </a:moveTo>
                    <a:lnTo>
                      <a:pt x="13" y="6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89" name="Freeform 214"/>
              <p:cNvSpPr>
                <a:spLocks/>
              </p:cNvSpPr>
              <p:nvPr/>
            </p:nvSpPr>
            <p:spPr bwMode="auto">
              <a:xfrm>
                <a:off x="3540" y="2292"/>
                <a:ext cx="6" cy="6"/>
              </a:xfrm>
              <a:custGeom>
                <a:avLst/>
                <a:gdLst>
                  <a:gd name="T0" fmla="*/ 0 w 12"/>
                  <a:gd name="T1" fmla="*/ 2 h 12"/>
                  <a:gd name="T2" fmla="*/ 1 w 12"/>
                  <a:gd name="T3" fmla="*/ 0 h 12"/>
                  <a:gd name="T4" fmla="*/ 3 w 12"/>
                  <a:gd name="T5" fmla="*/ 2 h 12"/>
                  <a:gd name="T6" fmla="*/ 2 w 12"/>
                  <a:gd name="T7" fmla="*/ 3 h 12"/>
                  <a:gd name="T8" fmla="*/ 0 w 12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8"/>
                    </a:moveTo>
                    <a:lnTo>
                      <a:pt x="4" y="0"/>
                    </a:lnTo>
                    <a:lnTo>
                      <a:pt x="12" y="5"/>
                    </a:lnTo>
                    <a:lnTo>
                      <a:pt x="5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90" name="Freeform 215"/>
              <p:cNvSpPr>
                <a:spLocks/>
              </p:cNvSpPr>
              <p:nvPr/>
            </p:nvSpPr>
            <p:spPr bwMode="auto">
              <a:xfrm>
                <a:off x="3544" y="2287"/>
                <a:ext cx="7" cy="5"/>
              </a:xfrm>
              <a:custGeom>
                <a:avLst/>
                <a:gdLst>
                  <a:gd name="T0" fmla="*/ 0 w 12"/>
                  <a:gd name="T1" fmla="*/ 1 h 11"/>
                  <a:gd name="T2" fmla="*/ 2 w 12"/>
                  <a:gd name="T3" fmla="*/ 0 h 11"/>
                  <a:gd name="T4" fmla="*/ 4 w 12"/>
                  <a:gd name="T5" fmla="*/ 1 h 11"/>
                  <a:gd name="T6" fmla="*/ 3 w 12"/>
                  <a:gd name="T7" fmla="*/ 2 h 11"/>
                  <a:gd name="T8" fmla="*/ 0 w 12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1"/>
                  <a:gd name="T17" fmla="*/ 12 w 1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1">
                    <a:moveTo>
                      <a:pt x="0" y="7"/>
                    </a:moveTo>
                    <a:lnTo>
                      <a:pt x="5" y="0"/>
                    </a:lnTo>
                    <a:lnTo>
                      <a:pt x="12" y="4"/>
                    </a:lnTo>
                    <a:lnTo>
                      <a:pt x="9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91" name="Freeform 216"/>
              <p:cNvSpPr>
                <a:spLocks/>
              </p:cNvSpPr>
              <p:nvPr/>
            </p:nvSpPr>
            <p:spPr bwMode="auto">
              <a:xfrm>
                <a:off x="3556" y="2285"/>
                <a:ext cx="5" cy="6"/>
              </a:xfrm>
              <a:custGeom>
                <a:avLst/>
                <a:gdLst>
                  <a:gd name="T0" fmla="*/ 0 w 11"/>
                  <a:gd name="T1" fmla="*/ 2 h 12"/>
                  <a:gd name="T2" fmla="*/ 1 w 11"/>
                  <a:gd name="T3" fmla="*/ 3 h 12"/>
                  <a:gd name="T4" fmla="*/ 2 w 11"/>
                  <a:gd name="T5" fmla="*/ 1 h 12"/>
                  <a:gd name="T6" fmla="*/ 1 w 11"/>
                  <a:gd name="T7" fmla="*/ 0 h 12"/>
                  <a:gd name="T8" fmla="*/ 0 w 11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8"/>
                    </a:moveTo>
                    <a:lnTo>
                      <a:pt x="7" y="12"/>
                    </a:lnTo>
                    <a:lnTo>
                      <a:pt x="11" y="4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92" name="Freeform 217"/>
              <p:cNvSpPr>
                <a:spLocks/>
              </p:cNvSpPr>
              <p:nvPr/>
            </p:nvSpPr>
            <p:spPr bwMode="auto">
              <a:xfrm>
                <a:off x="3561" y="2287"/>
                <a:ext cx="5" cy="7"/>
              </a:xfrm>
              <a:custGeom>
                <a:avLst/>
                <a:gdLst>
                  <a:gd name="T0" fmla="*/ 1 w 11"/>
                  <a:gd name="T1" fmla="*/ 0 h 14"/>
                  <a:gd name="T2" fmla="*/ 0 w 11"/>
                  <a:gd name="T3" fmla="*/ 3 h 14"/>
                  <a:gd name="T4" fmla="*/ 1 w 11"/>
                  <a:gd name="T5" fmla="*/ 4 h 14"/>
                  <a:gd name="T6" fmla="*/ 2 w 11"/>
                  <a:gd name="T7" fmla="*/ 2 h 14"/>
                  <a:gd name="T8" fmla="*/ 1 w 1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4"/>
                  <a:gd name="T17" fmla="*/ 11 w 1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4">
                    <a:moveTo>
                      <a:pt x="6" y="0"/>
                    </a:moveTo>
                    <a:lnTo>
                      <a:pt x="0" y="10"/>
                    </a:lnTo>
                    <a:lnTo>
                      <a:pt x="7" y="14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93" name="Freeform 218"/>
              <p:cNvSpPr>
                <a:spLocks/>
              </p:cNvSpPr>
              <p:nvPr/>
            </p:nvSpPr>
            <p:spPr bwMode="auto">
              <a:xfrm>
                <a:off x="3555" y="2294"/>
                <a:ext cx="7" cy="7"/>
              </a:xfrm>
              <a:custGeom>
                <a:avLst/>
                <a:gdLst>
                  <a:gd name="T0" fmla="*/ 2 w 13"/>
                  <a:gd name="T1" fmla="*/ 0 h 13"/>
                  <a:gd name="T2" fmla="*/ 4 w 13"/>
                  <a:gd name="T3" fmla="*/ 1 h 13"/>
                  <a:gd name="T4" fmla="*/ 2 w 13"/>
                  <a:gd name="T5" fmla="*/ 4 h 13"/>
                  <a:gd name="T6" fmla="*/ 0 w 13"/>
                  <a:gd name="T7" fmla="*/ 2 h 13"/>
                  <a:gd name="T8" fmla="*/ 2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6" y="0"/>
                    </a:moveTo>
                    <a:lnTo>
                      <a:pt x="13" y="4"/>
                    </a:lnTo>
                    <a:lnTo>
                      <a:pt x="6" y="13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94" name="Freeform 219"/>
              <p:cNvSpPr>
                <a:spLocks/>
              </p:cNvSpPr>
              <p:nvPr/>
            </p:nvSpPr>
            <p:spPr bwMode="auto">
              <a:xfrm>
                <a:off x="3551" y="2291"/>
                <a:ext cx="6" cy="6"/>
              </a:xfrm>
              <a:custGeom>
                <a:avLst/>
                <a:gdLst>
                  <a:gd name="T0" fmla="*/ 0 w 12"/>
                  <a:gd name="T1" fmla="*/ 2 h 12"/>
                  <a:gd name="T2" fmla="*/ 1 w 12"/>
                  <a:gd name="T3" fmla="*/ 0 h 12"/>
                  <a:gd name="T4" fmla="*/ 2 w 12"/>
                  <a:gd name="T5" fmla="*/ 1 h 12"/>
                  <a:gd name="T6" fmla="*/ 3 w 12"/>
                  <a:gd name="T7" fmla="*/ 2 h 12"/>
                  <a:gd name="T8" fmla="*/ 2 w 12"/>
                  <a:gd name="T9" fmla="*/ 3 h 12"/>
                  <a:gd name="T10" fmla="*/ 1 w 12"/>
                  <a:gd name="T11" fmla="*/ 3 h 12"/>
                  <a:gd name="T12" fmla="*/ 0 w 12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2"/>
                  <a:gd name="T23" fmla="*/ 12 w 1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2">
                    <a:moveTo>
                      <a:pt x="0" y="7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12" y="6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95" name="Freeform 220"/>
              <p:cNvSpPr>
                <a:spLocks/>
              </p:cNvSpPr>
              <p:nvPr/>
            </p:nvSpPr>
            <p:spPr bwMode="auto">
              <a:xfrm>
                <a:off x="3545" y="2295"/>
                <a:ext cx="8" cy="7"/>
              </a:xfrm>
              <a:custGeom>
                <a:avLst/>
                <a:gdLst>
                  <a:gd name="T0" fmla="*/ 0 w 15"/>
                  <a:gd name="T1" fmla="*/ 2 h 13"/>
                  <a:gd name="T2" fmla="*/ 2 w 15"/>
                  <a:gd name="T3" fmla="*/ 0 h 13"/>
                  <a:gd name="T4" fmla="*/ 4 w 15"/>
                  <a:gd name="T5" fmla="*/ 2 h 13"/>
                  <a:gd name="T6" fmla="*/ 2 w 15"/>
                  <a:gd name="T7" fmla="*/ 4 h 13"/>
                  <a:gd name="T8" fmla="*/ 2 w 15"/>
                  <a:gd name="T9" fmla="*/ 3 h 13"/>
                  <a:gd name="T10" fmla="*/ 0 w 15"/>
                  <a:gd name="T11" fmla="*/ 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3"/>
                  <a:gd name="T20" fmla="*/ 15 w 1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3">
                    <a:moveTo>
                      <a:pt x="0" y="8"/>
                    </a:moveTo>
                    <a:lnTo>
                      <a:pt x="7" y="0"/>
                    </a:lnTo>
                    <a:lnTo>
                      <a:pt x="15" y="5"/>
                    </a:lnTo>
                    <a:lnTo>
                      <a:pt x="8" y="13"/>
                    </a:lnTo>
                    <a:lnTo>
                      <a:pt x="6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96" name="Freeform 221"/>
              <p:cNvSpPr>
                <a:spLocks/>
              </p:cNvSpPr>
              <p:nvPr/>
            </p:nvSpPr>
            <p:spPr bwMode="auto">
              <a:xfrm>
                <a:off x="3551" y="2299"/>
                <a:ext cx="7" cy="6"/>
              </a:xfrm>
              <a:custGeom>
                <a:avLst/>
                <a:gdLst>
                  <a:gd name="T0" fmla="*/ 0 w 15"/>
                  <a:gd name="T1" fmla="*/ 2 h 12"/>
                  <a:gd name="T2" fmla="*/ 1 w 15"/>
                  <a:gd name="T3" fmla="*/ 0 h 12"/>
                  <a:gd name="T4" fmla="*/ 3 w 15"/>
                  <a:gd name="T5" fmla="*/ 1 h 12"/>
                  <a:gd name="T6" fmla="*/ 2 w 15"/>
                  <a:gd name="T7" fmla="*/ 3 h 12"/>
                  <a:gd name="T8" fmla="*/ 1 w 15"/>
                  <a:gd name="T9" fmla="*/ 3 h 12"/>
                  <a:gd name="T10" fmla="*/ 0 w 15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2"/>
                  <a:gd name="T20" fmla="*/ 15 w 1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2">
                    <a:moveTo>
                      <a:pt x="0" y="6"/>
                    </a:moveTo>
                    <a:lnTo>
                      <a:pt x="7" y="0"/>
                    </a:lnTo>
                    <a:lnTo>
                      <a:pt x="15" y="4"/>
                    </a:lnTo>
                    <a:lnTo>
                      <a:pt x="8" y="12"/>
                    </a:lnTo>
                    <a:lnTo>
                      <a:pt x="4" y="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97" name="Freeform 222"/>
              <p:cNvSpPr>
                <a:spLocks/>
              </p:cNvSpPr>
              <p:nvPr/>
            </p:nvSpPr>
            <p:spPr bwMode="auto">
              <a:xfrm>
                <a:off x="3545" y="2305"/>
                <a:ext cx="7" cy="6"/>
              </a:xfrm>
              <a:custGeom>
                <a:avLst/>
                <a:gdLst>
                  <a:gd name="T0" fmla="*/ 0 w 14"/>
                  <a:gd name="T1" fmla="*/ 2 h 11"/>
                  <a:gd name="T2" fmla="*/ 2 w 14"/>
                  <a:gd name="T3" fmla="*/ 0 h 11"/>
                  <a:gd name="T4" fmla="*/ 4 w 14"/>
                  <a:gd name="T5" fmla="*/ 2 h 11"/>
                  <a:gd name="T6" fmla="*/ 2 w 14"/>
                  <a:gd name="T7" fmla="*/ 3 h 11"/>
                  <a:gd name="T8" fmla="*/ 0 w 14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1"/>
                  <a:gd name="T17" fmla="*/ 14 w 1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1">
                    <a:moveTo>
                      <a:pt x="0" y="5"/>
                    </a:moveTo>
                    <a:lnTo>
                      <a:pt x="6" y="0"/>
                    </a:lnTo>
                    <a:lnTo>
                      <a:pt x="14" y="5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98" name="Freeform 223"/>
              <p:cNvSpPr>
                <a:spLocks/>
              </p:cNvSpPr>
              <p:nvPr/>
            </p:nvSpPr>
            <p:spPr bwMode="auto">
              <a:xfrm>
                <a:off x="3540" y="2301"/>
                <a:ext cx="6" cy="6"/>
              </a:xfrm>
              <a:custGeom>
                <a:avLst/>
                <a:gdLst>
                  <a:gd name="T0" fmla="*/ 0 w 12"/>
                  <a:gd name="T1" fmla="*/ 2 h 12"/>
                  <a:gd name="T2" fmla="*/ 2 w 12"/>
                  <a:gd name="T3" fmla="*/ 0 h 12"/>
                  <a:gd name="T4" fmla="*/ 3 w 12"/>
                  <a:gd name="T5" fmla="*/ 2 h 12"/>
                  <a:gd name="T6" fmla="*/ 2 w 12"/>
                  <a:gd name="T7" fmla="*/ 3 h 12"/>
                  <a:gd name="T8" fmla="*/ 0 w 12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6"/>
                    </a:moveTo>
                    <a:lnTo>
                      <a:pt x="5" y="0"/>
                    </a:lnTo>
                    <a:lnTo>
                      <a:pt x="12" y="5"/>
                    </a:lnTo>
                    <a:lnTo>
                      <a:pt x="5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99" name="Freeform 224"/>
              <p:cNvSpPr>
                <a:spLocks/>
              </p:cNvSpPr>
              <p:nvPr/>
            </p:nvSpPr>
            <p:spPr bwMode="auto">
              <a:xfrm>
                <a:off x="3529" y="2305"/>
                <a:ext cx="17" cy="11"/>
              </a:xfrm>
              <a:custGeom>
                <a:avLst/>
                <a:gdLst>
                  <a:gd name="T0" fmla="*/ 0 w 34"/>
                  <a:gd name="T1" fmla="*/ 2 h 22"/>
                  <a:gd name="T2" fmla="*/ 0 w 34"/>
                  <a:gd name="T3" fmla="*/ 2 h 22"/>
                  <a:gd name="T4" fmla="*/ 1 w 34"/>
                  <a:gd name="T5" fmla="*/ 1 h 22"/>
                  <a:gd name="T6" fmla="*/ 2 w 34"/>
                  <a:gd name="T7" fmla="*/ 0 h 22"/>
                  <a:gd name="T8" fmla="*/ 3 w 34"/>
                  <a:gd name="T9" fmla="*/ 0 h 22"/>
                  <a:gd name="T10" fmla="*/ 4 w 34"/>
                  <a:gd name="T11" fmla="*/ 1 h 22"/>
                  <a:gd name="T12" fmla="*/ 6 w 34"/>
                  <a:gd name="T13" fmla="*/ 2 h 22"/>
                  <a:gd name="T14" fmla="*/ 8 w 34"/>
                  <a:gd name="T15" fmla="*/ 4 h 22"/>
                  <a:gd name="T16" fmla="*/ 9 w 34"/>
                  <a:gd name="T17" fmla="*/ 5 h 22"/>
                  <a:gd name="T18" fmla="*/ 8 w 34"/>
                  <a:gd name="T19" fmla="*/ 5 h 22"/>
                  <a:gd name="T20" fmla="*/ 8 w 34"/>
                  <a:gd name="T21" fmla="*/ 6 h 22"/>
                  <a:gd name="T22" fmla="*/ 6 w 34"/>
                  <a:gd name="T23" fmla="*/ 6 h 22"/>
                  <a:gd name="T24" fmla="*/ 5 w 34"/>
                  <a:gd name="T25" fmla="*/ 6 h 22"/>
                  <a:gd name="T26" fmla="*/ 0 w 34"/>
                  <a:gd name="T27" fmla="*/ 2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"/>
                  <a:gd name="T43" fmla="*/ 0 h 22"/>
                  <a:gd name="T44" fmla="*/ 34 w 34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" h="22">
                    <a:moveTo>
                      <a:pt x="0" y="7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23" y="7"/>
                    </a:lnTo>
                    <a:lnTo>
                      <a:pt x="30" y="13"/>
                    </a:lnTo>
                    <a:lnTo>
                      <a:pt x="34" y="17"/>
                    </a:lnTo>
                    <a:lnTo>
                      <a:pt x="32" y="19"/>
                    </a:lnTo>
                    <a:lnTo>
                      <a:pt x="30" y="21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00" name="Freeform 225"/>
              <p:cNvSpPr>
                <a:spLocks/>
              </p:cNvSpPr>
              <p:nvPr/>
            </p:nvSpPr>
            <p:spPr bwMode="auto">
              <a:xfrm>
                <a:off x="3544" y="2265"/>
                <a:ext cx="42" cy="59"/>
              </a:xfrm>
              <a:custGeom>
                <a:avLst/>
                <a:gdLst>
                  <a:gd name="T0" fmla="*/ 1 w 83"/>
                  <a:gd name="T1" fmla="*/ 27 h 117"/>
                  <a:gd name="T2" fmla="*/ 1 w 83"/>
                  <a:gd name="T3" fmla="*/ 27 h 117"/>
                  <a:gd name="T4" fmla="*/ 2 w 83"/>
                  <a:gd name="T5" fmla="*/ 26 h 117"/>
                  <a:gd name="T6" fmla="*/ 4 w 83"/>
                  <a:gd name="T7" fmla="*/ 25 h 117"/>
                  <a:gd name="T8" fmla="*/ 6 w 83"/>
                  <a:gd name="T9" fmla="*/ 23 h 117"/>
                  <a:gd name="T10" fmla="*/ 9 w 83"/>
                  <a:gd name="T11" fmla="*/ 21 h 117"/>
                  <a:gd name="T12" fmla="*/ 17 w 83"/>
                  <a:gd name="T13" fmla="*/ 8 h 117"/>
                  <a:gd name="T14" fmla="*/ 19 w 83"/>
                  <a:gd name="T15" fmla="*/ 2 h 117"/>
                  <a:gd name="T16" fmla="*/ 21 w 83"/>
                  <a:gd name="T17" fmla="*/ 0 h 117"/>
                  <a:gd name="T18" fmla="*/ 20 w 83"/>
                  <a:gd name="T19" fmla="*/ 5 h 117"/>
                  <a:gd name="T20" fmla="*/ 19 w 83"/>
                  <a:gd name="T21" fmla="*/ 8 h 117"/>
                  <a:gd name="T22" fmla="*/ 18 w 83"/>
                  <a:gd name="T23" fmla="*/ 10 h 117"/>
                  <a:gd name="T24" fmla="*/ 15 w 83"/>
                  <a:gd name="T25" fmla="*/ 16 h 117"/>
                  <a:gd name="T26" fmla="*/ 14 w 83"/>
                  <a:gd name="T27" fmla="*/ 18 h 117"/>
                  <a:gd name="T28" fmla="*/ 11 w 83"/>
                  <a:gd name="T29" fmla="*/ 21 h 117"/>
                  <a:gd name="T30" fmla="*/ 9 w 83"/>
                  <a:gd name="T31" fmla="*/ 23 h 117"/>
                  <a:gd name="T32" fmla="*/ 8 w 83"/>
                  <a:gd name="T33" fmla="*/ 25 h 117"/>
                  <a:gd name="T34" fmla="*/ 6 w 83"/>
                  <a:gd name="T35" fmla="*/ 26 h 117"/>
                  <a:gd name="T36" fmla="*/ 4 w 83"/>
                  <a:gd name="T37" fmla="*/ 28 h 117"/>
                  <a:gd name="T38" fmla="*/ 2 w 83"/>
                  <a:gd name="T39" fmla="*/ 29 h 117"/>
                  <a:gd name="T40" fmla="*/ 1 w 83"/>
                  <a:gd name="T41" fmla="*/ 30 h 117"/>
                  <a:gd name="T42" fmla="*/ 0 w 83"/>
                  <a:gd name="T43" fmla="*/ 29 h 117"/>
                  <a:gd name="T44" fmla="*/ 0 w 83"/>
                  <a:gd name="T45" fmla="*/ 29 h 117"/>
                  <a:gd name="T46" fmla="*/ 0 w 83"/>
                  <a:gd name="T47" fmla="*/ 28 h 117"/>
                  <a:gd name="T48" fmla="*/ 1 w 83"/>
                  <a:gd name="T49" fmla="*/ 27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17"/>
                  <a:gd name="T77" fmla="*/ 83 w 83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17">
                    <a:moveTo>
                      <a:pt x="1" y="106"/>
                    </a:moveTo>
                    <a:lnTo>
                      <a:pt x="2" y="105"/>
                    </a:lnTo>
                    <a:lnTo>
                      <a:pt x="6" y="104"/>
                    </a:lnTo>
                    <a:lnTo>
                      <a:pt x="14" y="98"/>
                    </a:lnTo>
                    <a:lnTo>
                      <a:pt x="24" y="92"/>
                    </a:lnTo>
                    <a:lnTo>
                      <a:pt x="33" y="82"/>
                    </a:lnTo>
                    <a:lnTo>
                      <a:pt x="67" y="30"/>
                    </a:lnTo>
                    <a:lnTo>
                      <a:pt x="75" y="5"/>
                    </a:lnTo>
                    <a:lnTo>
                      <a:pt x="83" y="0"/>
                    </a:lnTo>
                    <a:lnTo>
                      <a:pt x="78" y="20"/>
                    </a:lnTo>
                    <a:lnTo>
                      <a:pt x="75" y="30"/>
                    </a:lnTo>
                    <a:lnTo>
                      <a:pt x="71" y="39"/>
                    </a:lnTo>
                    <a:lnTo>
                      <a:pt x="60" y="61"/>
                    </a:lnTo>
                    <a:lnTo>
                      <a:pt x="54" y="71"/>
                    </a:lnTo>
                    <a:lnTo>
                      <a:pt x="44" y="82"/>
                    </a:lnTo>
                    <a:lnTo>
                      <a:pt x="36" y="92"/>
                    </a:lnTo>
                    <a:lnTo>
                      <a:pt x="29" y="98"/>
                    </a:lnTo>
                    <a:lnTo>
                      <a:pt x="23" y="104"/>
                    </a:lnTo>
                    <a:lnTo>
                      <a:pt x="14" y="109"/>
                    </a:lnTo>
                    <a:lnTo>
                      <a:pt x="8" y="115"/>
                    </a:lnTo>
                    <a:lnTo>
                      <a:pt x="2" y="117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1" y="10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01" name="Freeform 226"/>
              <p:cNvSpPr>
                <a:spLocks/>
              </p:cNvSpPr>
              <p:nvPr/>
            </p:nvSpPr>
            <p:spPr bwMode="auto">
              <a:xfrm>
                <a:off x="3544" y="2259"/>
                <a:ext cx="42" cy="60"/>
              </a:xfrm>
              <a:custGeom>
                <a:avLst/>
                <a:gdLst>
                  <a:gd name="T0" fmla="*/ 10 w 83"/>
                  <a:gd name="T1" fmla="*/ 0 h 120"/>
                  <a:gd name="T2" fmla="*/ 18 w 83"/>
                  <a:gd name="T3" fmla="*/ 4 h 120"/>
                  <a:gd name="T4" fmla="*/ 18 w 83"/>
                  <a:gd name="T5" fmla="*/ 6 h 120"/>
                  <a:gd name="T6" fmla="*/ 17 w 83"/>
                  <a:gd name="T7" fmla="*/ 9 h 120"/>
                  <a:gd name="T8" fmla="*/ 16 w 83"/>
                  <a:gd name="T9" fmla="*/ 10 h 120"/>
                  <a:gd name="T10" fmla="*/ 16 w 83"/>
                  <a:gd name="T11" fmla="*/ 12 h 120"/>
                  <a:gd name="T12" fmla="*/ 15 w 83"/>
                  <a:gd name="T13" fmla="*/ 13 h 120"/>
                  <a:gd name="T14" fmla="*/ 14 w 83"/>
                  <a:gd name="T15" fmla="*/ 15 h 120"/>
                  <a:gd name="T16" fmla="*/ 13 w 83"/>
                  <a:gd name="T17" fmla="*/ 17 h 120"/>
                  <a:gd name="T18" fmla="*/ 13 w 83"/>
                  <a:gd name="T19" fmla="*/ 18 h 120"/>
                  <a:gd name="T20" fmla="*/ 12 w 83"/>
                  <a:gd name="T21" fmla="*/ 19 h 120"/>
                  <a:gd name="T22" fmla="*/ 11 w 83"/>
                  <a:gd name="T23" fmla="*/ 20 h 120"/>
                  <a:gd name="T24" fmla="*/ 10 w 83"/>
                  <a:gd name="T25" fmla="*/ 21 h 120"/>
                  <a:gd name="T26" fmla="*/ 9 w 83"/>
                  <a:gd name="T27" fmla="*/ 23 h 120"/>
                  <a:gd name="T28" fmla="*/ 7 w 83"/>
                  <a:gd name="T29" fmla="*/ 25 h 120"/>
                  <a:gd name="T30" fmla="*/ 5 w 83"/>
                  <a:gd name="T31" fmla="*/ 27 h 120"/>
                  <a:gd name="T32" fmla="*/ 3 w 83"/>
                  <a:gd name="T33" fmla="*/ 28 h 120"/>
                  <a:gd name="T34" fmla="*/ 1 w 83"/>
                  <a:gd name="T35" fmla="*/ 29 h 120"/>
                  <a:gd name="T36" fmla="*/ 0 w 83"/>
                  <a:gd name="T37" fmla="*/ 30 h 120"/>
                  <a:gd name="T38" fmla="*/ 1 w 83"/>
                  <a:gd name="T39" fmla="*/ 30 h 120"/>
                  <a:gd name="T40" fmla="*/ 7 w 83"/>
                  <a:gd name="T41" fmla="*/ 26 h 120"/>
                  <a:gd name="T42" fmla="*/ 8 w 83"/>
                  <a:gd name="T43" fmla="*/ 25 h 120"/>
                  <a:gd name="T44" fmla="*/ 9 w 83"/>
                  <a:gd name="T45" fmla="*/ 24 h 120"/>
                  <a:gd name="T46" fmla="*/ 11 w 83"/>
                  <a:gd name="T47" fmla="*/ 23 h 120"/>
                  <a:gd name="T48" fmla="*/ 11 w 83"/>
                  <a:gd name="T49" fmla="*/ 21 h 120"/>
                  <a:gd name="T50" fmla="*/ 12 w 83"/>
                  <a:gd name="T51" fmla="*/ 20 h 120"/>
                  <a:gd name="T52" fmla="*/ 14 w 83"/>
                  <a:gd name="T53" fmla="*/ 17 h 120"/>
                  <a:gd name="T54" fmla="*/ 16 w 83"/>
                  <a:gd name="T55" fmla="*/ 14 h 120"/>
                  <a:gd name="T56" fmla="*/ 18 w 83"/>
                  <a:gd name="T57" fmla="*/ 9 h 120"/>
                  <a:gd name="T58" fmla="*/ 19 w 83"/>
                  <a:gd name="T59" fmla="*/ 4 h 120"/>
                  <a:gd name="T60" fmla="*/ 21 w 83"/>
                  <a:gd name="T61" fmla="*/ 4 h 120"/>
                  <a:gd name="T62" fmla="*/ 21 w 83"/>
                  <a:gd name="T63" fmla="*/ 4 h 120"/>
                  <a:gd name="T64" fmla="*/ 21 w 83"/>
                  <a:gd name="T65" fmla="*/ 3 h 120"/>
                  <a:gd name="T66" fmla="*/ 21 w 83"/>
                  <a:gd name="T67" fmla="*/ 3 h 120"/>
                  <a:gd name="T68" fmla="*/ 21 w 83"/>
                  <a:gd name="T69" fmla="*/ 3 h 120"/>
                  <a:gd name="T70" fmla="*/ 20 w 83"/>
                  <a:gd name="T71" fmla="*/ 4 h 120"/>
                  <a:gd name="T72" fmla="*/ 19 w 83"/>
                  <a:gd name="T73" fmla="*/ 4 h 120"/>
                  <a:gd name="T74" fmla="*/ 18 w 83"/>
                  <a:gd name="T75" fmla="*/ 4 h 120"/>
                  <a:gd name="T76" fmla="*/ 11 w 83"/>
                  <a:gd name="T77" fmla="*/ 0 h 120"/>
                  <a:gd name="T78" fmla="*/ 10 w 83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3"/>
                  <a:gd name="T121" fmla="*/ 0 h 120"/>
                  <a:gd name="T122" fmla="*/ 83 w 83"/>
                  <a:gd name="T123" fmla="*/ 120 h 1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3" h="120">
                    <a:moveTo>
                      <a:pt x="37" y="0"/>
                    </a:moveTo>
                    <a:lnTo>
                      <a:pt x="71" y="16"/>
                    </a:lnTo>
                    <a:lnTo>
                      <a:pt x="71" y="21"/>
                    </a:lnTo>
                    <a:lnTo>
                      <a:pt x="67" y="33"/>
                    </a:lnTo>
                    <a:lnTo>
                      <a:pt x="64" y="39"/>
                    </a:lnTo>
                    <a:lnTo>
                      <a:pt x="62" y="46"/>
                    </a:lnTo>
                    <a:lnTo>
                      <a:pt x="58" y="52"/>
                    </a:lnTo>
                    <a:lnTo>
                      <a:pt x="55" y="59"/>
                    </a:lnTo>
                    <a:lnTo>
                      <a:pt x="52" y="65"/>
                    </a:lnTo>
                    <a:lnTo>
                      <a:pt x="49" y="69"/>
                    </a:lnTo>
                    <a:lnTo>
                      <a:pt x="47" y="74"/>
                    </a:lnTo>
                    <a:lnTo>
                      <a:pt x="44" y="78"/>
                    </a:lnTo>
                    <a:lnTo>
                      <a:pt x="40" y="83"/>
                    </a:lnTo>
                    <a:lnTo>
                      <a:pt x="36" y="89"/>
                    </a:lnTo>
                    <a:lnTo>
                      <a:pt x="25" y="100"/>
                    </a:lnTo>
                    <a:lnTo>
                      <a:pt x="18" y="105"/>
                    </a:lnTo>
                    <a:lnTo>
                      <a:pt x="10" y="112"/>
                    </a:lnTo>
                    <a:lnTo>
                      <a:pt x="4" y="116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27" y="104"/>
                    </a:lnTo>
                    <a:lnTo>
                      <a:pt x="32" y="98"/>
                    </a:lnTo>
                    <a:lnTo>
                      <a:pt x="36" y="94"/>
                    </a:lnTo>
                    <a:lnTo>
                      <a:pt x="41" y="89"/>
                    </a:lnTo>
                    <a:lnTo>
                      <a:pt x="44" y="83"/>
                    </a:lnTo>
                    <a:lnTo>
                      <a:pt x="48" y="78"/>
                    </a:lnTo>
                    <a:lnTo>
                      <a:pt x="56" y="66"/>
                    </a:lnTo>
                    <a:lnTo>
                      <a:pt x="62" y="55"/>
                    </a:lnTo>
                    <a:lnTo>
                      <a:pt x="70" y="36"/>
                    </a:lnTo>
                    <a:lnTo>
                      <a:pt x="75" y="16"/>
                    </a:lnTo>
                    <a:lnTo>
                      <a:pt x="82" y="16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3" y="11"/>
                    </a:lnTo>
                    <a:lnTo>
                      <a:pt x="82" y="12"/>
                    </a:lnTo>
                    <a:lnTo>
                      <a:pt x="80" y="13"/>
                    </a:lnTo>
                    <a:lnTo>
                      <a:pt x="76" y="15"/>
                    </a:lnTo>
                    <a:lnTo>
                      <a:pt x="72" y="13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5" name="Group 227"/>
            <p:cNvGrpSpPr>
              <a:grpSpLocks/>
            </p:cNvGrpSpPr>
            <p:nvPr/>
          </p:nvGrpSpPr>
          <p:grpSpPr bwMode="auto">
            <a:xfrm>
              <a:off x="5171" y="1744"/>
              <a:ext cx="100" cy="108"/>
              <a:chOff x="3576" y="2297"/>
              <a:chExt cx="73" cy="84"/>
            </a:xfrm>
          </p:grpSpPr>
          <p:sp>
            <p:nvSpPr>
              <p:cNvPr id="36266" name="Freeform 228"/>
              <p:cNvSpPr>
                <a:spLocks/>
              </p:cNvSpPr>
              <p:nvPr/>
            </p:nvSpPr>
            <p:spPr bwMode="auto">
              <a:xfrm>
                <a:off x="3576" y="2297"/>
                <a:ext cx="73" cy="84"/>
              </a:xfrm>
              <a:custGeom>
                <a:avLst/>
                <a:gdLst>
                  <a:gd name="T0" fmla="*/ 1 w 146"/>
                  <a:gd name="T1" fmla="*/ 32 h 169"/>
                  <a:gd name="T2" fmla="*/ 1 w 146"/>
                  <a:gd name="T3" fmla="*/ 32 h 169"/>
                  <a:gd name="T4" fmla="*/ 2 w 146"/>
                  <a:gd name="T5" fmla="*/ 31 h 169"/>
                  <a:gd name="T6" fmla="*/ 5 w 146"/>
                  <a:gd name="T7" fmla="*/ 29 h 169"/>
                  <a:gd name="T8" fmla="*/ 7 w 146"/>
                  <a:gd name="T9" fmla="*/ 27 h 169"/>
                  <a:gd name="T10" fmla="*/ 9 w 146"/>
                  <a:gd name="T11" fmla="*/ 25 h 169"/>
                  <a:gd name="T12" fmla="*/ 10 w 146"/>
                  <a:gd name="T13" fmla="*/ 23 h 169"/>
                  <a:gd name="T14" fmla="*/ 12 w 146"/>
                  <a:gd name="T15" fmla="*/ 21 h 169"/>
                  <a:gd name="T16" fmla="*/ 14 w 146"/>
                  <a:gd name="T17" fmla="*/ 18 h 169"/>
                  <a:gd name="T18" fmla="*/ 15 w 146"/>
                  <a:gd name="T19" fmla="*/ 16 h 169"/>
                  <a:gd name="T20" fmla="*/ 15 w 146"/>
                  <a:gd name="T21" fmla="*/ 15 h 169"/>
                  <a:gd name="T22" fmla="*/ 16 w 146"/>
                  <a:gd name="T23" fmla="*/ 14 h 169"/>
                  <a:gd name="T24" fmla="*/ 16 w 146"/>
                  <a:gd name="T25" fmla="*/ 12 h 169"/>
                  <a:gd name="T26" fmla="*/ 17 w 146"/>
                  <a:gd name="T27" fmla="*/ 10 h 169"/>
                  <a:gd name="T28" fmla="*/ 18 w 146"/>
                  <a:gd name="T29" fmla="*/ 9 h 169"/>
                  <a:gd name="T30" fmla="*/ 19 w 146"/>
                  <a:gd name="T31" fmla="*/ 8 h 169"/>
                  <a:gd name="T32" fmla="*/ 20 w 146"/>
                  <a:gd name="T33" fmla="*/ 8 h 169"/>
                  <a:gd name="T34" fmla="*/ 20 w 146"/>
                  <a:gd name="T35" fmla="*/ 7 h 169"/>
                  <a:gd name="T36" fmla="*/ 22 w 146"/>
                  <a:gd name="T37" fmla="*/ 7 h 169"/>
                  <a:gd name="T38" fmla="*/ 23 w 146"/>
                  <a:gd name="T39" fmla="*/ 7 h 169"/>
                  <a:gd name="T40" fmla="*/ 24 w 146"/>
                  <a:gd name="T41" fmla="*/ 7 h 169"/>
                  <a:gd name="T42" fmla="*/ 26 w 146"/>
                  <a:gd name="T43" fmla="*/ 7 h 169"/>
                  <a:gd name="T44" fmla="*/ 32 w 146"/>
                  <a:gd name="T45" fmla="*/ 9 h 169"/>
                  <a:gd name="T46" fmla="*/ 34 w 146"/>
                  <a:gd name="T47" fmla="*/ 2 h 169"/>
                  <a:gd name="T48" fmla="*/ 35 w 146"/>
                  <a:gd name="T49" fmla="*/ 1 h 169"/>
                  <a:gd name="T50" fmla="*/ 35 w 146"/>
                  <a:gd name="T51" fmla="*/ 0 h 169"/>
                  <a:gd name="T52" fmla="*/ 35 w 146"/>
                  <a:gd name="T53" fmla="*/ 0 h 169"/>
                  <a:gd name="T54" fmla="*/ 36 w 146"/>
                  <a:gd name="T55" fmla="*/ 0 h 169"/>
                  <a:gd name="T56" fmla="*/ 37 w 146"/>
                  <a:gd name="T57" fmla="*/ 0 h 169"/>
                  <a:gd name="T58" fmla="*/ 37 w 146"/>
                  <a:gd name="T59" fmla="*/ 1 h 169"/>
                  <a:gd name="T60" fmla="*/ 37 w 146"/>
                  <a:gd name="T61" fmla="*/ 3 h 169"/>
                  <a:gd name="T62" fmla="*/ 36 w 146"/>
                  <a:gd name="T63" fmla="*/ 5 h 169"/>
                  <a:gd name="T64" fmla="*/ 33 w 146"/>
                  <a:gd name="T65" fmla="*/ 14 h 169"/>
                  <a:gd name="T66" fmla="*/ 32 w 146"/>
                  <a:gd name="T67" fmla="*/ 18 h 169"/>
                  <a:gd name="T68" fmla="*/ 30 w 146"/>
                  <a:gd name="T69" fmla="*/ 21 h 169"/>
                  <a:gd name="T70" fmla="*/ 29 w 146"/>
                  <a:gd name="T71" fmla="*/ 25 h 169"/>
                  <a:gd name="T72" fmla="*/ 27 w 146"/>
                  <a:gd name="T73" fmla="*/ 28 h 169"/>
                  <a:gd name="T74" fmla="*/ 24 w 146"/>
                  <a:gd name="T75" fmla="*/ 32 h 169"/>
                  <a:gd name="T76" fmla="*/ 22 w 146"/>
                  <a:gd name="T77" fmla="*/ 34 h 169"/>
                  <a:gd name="T78" fmla="*/ 19 w 146"/>
                  <a:gd name="T79" fmla="*/ 37 h 169"/>
                  <a:gd name="T80" fmla="*/ 17 w 146"/>
                  <a:gd name="T81" fmla="*/ 38 h 169"/>
                  <a:gd name="T82" fmla="*/ 16 w 146"/>
                  <a:gd name="T83" fmla="*/ 40 h 169"/>
                  <a:gd name="T84" fmla="*/ 14 w 146"/>
                  <a:gd name="T85" fmla="*/ 41 h 169"/>
                  <a:gd name="T86" fmla="*/ 13 w 146"/>
                  <a:gd name="T87" fmla="*/ 42 h 169"/>
                  <a:gd name="T88" fmla="*/ 12 w 146"/>
                  <a:gd name="T89" fmla="*/ 42 h 169"/>
                  <a:gd name="T90" fmla="*/ 10 w 146"/>
                  <a:gd name="T91" fmla="*/ 42 h 169"/>
                  <a:gd name="T92" fmla="*/ 8 w 146"/>
                  <a:gd name="T93" fmla="*/ 41 h 169"/>
                  <a:gd name="T94" fmla="*/ 6 w 146"/>
                  <a:gd name="T95" fmla="*/ 39 h 169"/>
                  <a:gd name="T96" fmla="*/ 4 w 146"/>
                  <a:gd name="T97" fmla="*/ 38 h 169"/>
                  <a:gd name="T98" fmla="*/ 3 w 146"/>
                  <a:gd name="T99" fmla="*/ 36 h 169"/>
                  <a:gd name="T100" fmla="*/ 1 w 146"/>
                  <a:gd name="T101" fmla="*/ 35 h 169"/>
                  <a:gd name="T102" fmla="*/ 1 w 146"/>
                  <a:gd name="T103" fmla="*/ 33 h 169"/>
                  <a:gd name="T104" fmla="*/ 0 w 146"/>
                  <a:gd name="T105" fmla="*/ 32 h 169"/>
                  <a:gd name="T106" fmla="*/ 1 w 146"/>
                  <a:gd name="T107" fmla="*/ 32 h 1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6"/>
                  <a:gd name="T163" fmla="*/ 0 h 169"/>
                  <a:gd name="T164" fmla="*/ 146 w 146"/>
                  <a:gd name="T165" fmla="*/ 169 h 1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6" h="169">
                    <a:moveTo>
                      <a:pt x="2" y="130"/>
                    </a:moveTo>
                    <a:lnTo>
                      <a:pt x="4" y="128"/>
                    </a:lnTo>
                    <a:lnTo>
                      <a:pt x="8" y="126"/>
                    </a:lnTo>
                    <a:lnTo>
                      <a:pt x="19" y="118"/>
                    </a:lnTo>
                    <a:lnTo>
                      <a:pt x="26" y="111"/>
                    </a:lnTo>
                    <a:lnTo>
                      <a:pt x="33" y="103"/>
                    </a:lnTo>
                    <a:lnTo>
                      <a:pt x="39" y="95"/>
                    </a:lnTo>
                    <a:lnTo>
                      <a:pt x="46" y="84"/>
                    </a:lnTo>
                    <a:lnTo>
                      <a:pt x="53" y="74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61" y="56"/>
                    </a:lnTo>
                    <a:lnTo>
                      <a:pt x="64" y="49"/>
                    </a:lnTo>
                    <a:lnTo>
                      <a:pt x="68" y="42"/>
                    </a:lnTo>
                    <a:lnTo>
                      <a:pt x="72" y="38"/>
                    </a:lnTo>
                    <a:lnTo>
                      <a:pt x="74" y="35"/>
                    </a:lnTo>
                    <a:lnTo>
                      <a:pt x="77" y="33"/>
                    </a:lnTo>
                    <a:lnTo>
                      <a:pt x="80" y="31"/>
                    </a:lnTo>
                    <a:lnTo>
                      <a:pt x="85" y="30"/>
                    </a:lnTo>
                    <a:lnTo>
                      <a:pt x="91" y="29"/>
                    </a:lnTo>
                    <a:lnTo>
                      <a:pt x="96" y="29"/>
                    </a:lnTo>
                    <a:lnTo>
                      <a:pt x="101" y="29"/>
                    </a:lnTo>
                    <a:lnTo>
                      <a:pt x="126" y="39"/>
                    </a:lnTo>
                    <a:lnTo>
                      <a:pt x="136" y="8"/>
                    </a:lnTo>
                    <a:lnTo>
                      <a:pt x="139" y="4"/>
                    </a:lnTo>
                    <a:lnTo>
                      <a:pt x="140" y="2"/>
                    </a:lnTo>
                    <a:lnTo>
                      <a:pt x="140" y="0"/>
                    </a:lnTo>
                    <a:lnTo>
                      <a:pt x="143" y="0"/>
                    </a:lnTo>
                    <a:lnTo>
                      <a:pt x="146" y="2"/>
                    </a:lnTo>
                    <a:lnTo>
                      <a:pt x="146" y="7"/>
                    </a:lnTo>
                    <a:lnTo>
                      <a:pt x="145" y="14"/>
                    </a:lnTo>
                    <a:lnTo>
                      <a:pt x="143" y="21"/>
                    </a:lnTo>
                    <a:lnTo>
                      <a:pt x="131" y="58"/>
                    </a:lnTo>
                    <a:lnTo>
                      <a:pt x="126" y="72"/>
                    </a:lnTo>
                    <a:lnTo>
                      <a:pt x="120" y="87"/>
                    </a:lnTo>
                    <a:lnTo>
                      <a:pt x="115" y="100"/>
                    </a:lnTo>
                    <a:lnTo>
                      <a:pt x="107" y="114"/>
                    </a:lnTo>
                    <a:lnTo>
                      <a:pt x="96" y="128"/>
                    </a:lnTo>
                    <a:lnTo>
                      <a:pt x="85" y="139"/>
                    </a:lnTo>
                    <a:lnTo>
                      <a:pt x="76" y="149"/>
                    </a:lnTo>
                    <a:lnTo>
                      <a:pt x="68" y="155"/>
                    </a:lnTo>
                    <a:lnTo>
                      <a:pt x="61" y="162"/>
                    </a:lnTo>
                    <a:lnTo>
                      <a:pt x="56" y="166"/>
                    </a:lnTo>
                    <a:lnTo>
                      <a:pt x="50" y="168"/>
                    </a:lnTo>
                    <a:lnTo>
                      <a:pt x="45" y="169"/>
                    </a:lnTo>
                    <a:lnTo>
                      <a:pt x="38" y="168"/>
                    </a:lnTo>
                    <a:lnTo>
                      <a:pt x="30" y="164"/>
                    </a:lnTo>
                    <a:lnTo>
                      <a:pt x="23" y="159"/>
                    </a:lnTo>
                    <a:lnTo>
                      <a:pt x="16" y="154"/>
                    </a:lnTo>
                    <a:lnTo>
                      <a:pt x="10" y="147"/>
                    </a:lnTo>
                    <a:lnTo>
                      <a:pt x="4" y="141"/>
                    </a:lnTo>
                    <a:lnTo>
                      <a:pt x="2" y="134"/>
                    </a:lnTo>
                    <a:lnTo>
                      <a:pt x="0" y="131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67" name="Freeform 229"/>
              <p:cNvSpPr>
                <a:spLocks/>
              </p:cNvSpPr>
              <p:nvPr/>
            </p:nvSpPr>
            <p:spPr bwMode="auto">
              <a:xfrm>
                <a:off x="3616" y="2312"/>
                <a:ext cx="24" cy="11"/>
              </a:xfrm>
              <a:custGeom>
                <a:avLst/>
                <a:gdLst>
                  <a:gd name="T0" fmla="*/ 0 w 48"/>
                  <a:gd name="T1" fmla="*/ 1 h 22"/>
                  <a:gd name="T2" fmla="*/ 5 w 48"/>
                  <a:gd name="T3" fmla="*/ 0 h 22"/>
                  <a:gd name="T4" fmla="*/ 7 w 48"/>
                  <a:gd name="T5" fmla="*/ 1 h 22"/>
                  <a:gd name="T6" fmla="*/ 12 w 48"/>
                  <a:gd name="T7" fmla="*/ 4 h 22"/>
                  <a:gd name="T8" fmla="*/ 10 w 48"/>
                  <a:gd name="T9" fmla="*/ 6 h 22"/>
                  <a:gd name="T10" fmla="*/ 4 w 48"/>
                  <a:gd name="T11" fmla="*/ 3 h 22"/>
                  <a:gd name="T12" fmla="*/ 0 w 48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22"/>
                  <a:gd name="T23" fmla="*/ 48 w 4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22">
                    <a:moveTo>
                      <a:pt x="0" y="3"/>
                    </a:moveTo>
                    <a:lnTo>
                      <a:pt x="17" y="0"/>
                    </a:lnTo>
                    <a:lnTo>
                      <a:pt x="25" y="2"/>
                    </a:lnTo>
                    <a:lnTo>
                      <a:pt x="48" y="15"/>
                    </a:lnTo>
                    <a:lnTo>
                      <a:pt x="40" y="22"/>
                    </a:lnTo>
                    <a:lnTo>
                      <a:pt x="13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CB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68" name="Freeform 230"/>
              <p:cNvSpPr>
                <a:spLocks/>
              </p:cNvSpPr>
              <p:nvPr/>
            </p:nvSpPr>
            <p:spPr bwMode="auto">
              <a:xfrm>
                <a:off x="3579" y="2314"/>
                <a:ext cx="57" cy="66"/>
              </a:xfrm>
              <a:custGeom>
                <a:avLst/>
                <a:gdLst>
                  <a:gd name="T0" fmla="*/ 0 w 114"/>
                  <a:gd name="T1" fmla="*/ 25 h 131"/>
                  <a:gd name="T2" fmla="*/ 1 w 114"/>
                  <a:gd name="T3" fmla="*/ 24 h 131"/>
                  <a:gd name="T4" fmla="*/ 1 w 114"/>
                  <a:gd name="T5" fmla="*/ 24 h 131"/>
                  <a:gd name="T6" fmla="*/ 3 w 114"/>
                  <a:gd name="T7" fmla="*/ 22 h 131"/>
                  <a:gd name="T8" fmla="*/ 5 w 114"/>
                  <a:gd name="T9" fmla="*/ 20 h 131"/>
                  <a:gd name="T10" fmla="*/ 7 w 114"/>
                  <a:gd name="T11" fmla="*/ 19 h 131"/>
                  <a:gd name="T12" fmla="*/ 9 w 114"/>
                  <a:gd name="T13" fmla="*/ 17 h 131"/>
                  <a:gd name="T14" fmla="*/ 10 w 114"/>
                  <a:gd name="T15" fmla="*/ 15 h 131"/>
                  <a:gd name="T16" fmla="*/ 13 w 114"/>
                  <a:gd name="T17" fmla="*/ 11 h 131"/>
                  <a:gd name="T18" fmla="*/ 14 w 114"/>
                  <a:gd name="T19" fmla="*/ 9 h 131"/>
                  <a:gd name="T20" fmla="*/ 15 w 114"/>
                  <a:gd name="T21" fmla="*/ 6 h 131"/>
                  <a:gd name="T22" fmla="*/ 16 w 114"/>
                  <a:gd name="T23" fmla="*/ 4 h 131"/>
                  <a:gd name="T24" fmla="*/ 17 w 114"/>
                  <a:gd name="T25" fmla="*/ 2 h 131"/>
                  <a:gd name="T26" fmla="*/ 17 w 114"/>
                  <a:gd name="T27" fmla="*/ 1 h 131"/>
                  <a:gd name="T28" fmla="*/ 18 w 114"/>
                  <a:gd name="T29" fmla="*/ 1 h 131"/>
                  <a:gd name="T30" fmla="*/ 18 w 114"/>
                  <a:gd name="T31" fmla="*/ 0 h 131"/>
                  <a:gd name="T32" fmla="*/ 19 w 114"/>
                  <a:gd name="T33" fmla="*/ 0 h 131"/>
                  <a:gd name="T34" fmla="*/ 20 w 114"/>
                  <a:gd name="T35" fmla="*/ 0 h 131"/>
                  <a:gd name="T36" fmla="*/ 21 w 114"/>
                  <a:gd name="T37" fmla="*/ 1 h 131"/>
                  <a:gd name="T38" fmla="*/ 29 w 114"/>
                  <a:gd name="T39" fmla="*/ 5 h 131"/>
                  <a:gd name="T40" fmla="*/ 28 w 114"/>
                  <a:gd name="T41" fmla="*/ 8 h 131"/>
                  <a:gd name="T42" fmla="*/ 23 w 114"/>
                  <a:gd name="T43" fmla="*/ 18 h 131"/>
                  <a:gd name="T44" fmla="*/ 17 w 114"/>
                  <a:gd name="T45" fmla="*/ 26 h 131"/>
                  <a:gd name="T46" fmla="*/ 10 w 114"/>
                  <a:gd name="T47" fmla="*/ 32 h 131"/>
                  <a:gd name="T48" fmla="*/ 11 w 114"/>
                  <a:gd name="T49" fmla="*/ 33 h 131"/>
                  <a:gd name="T50" fmla="*/ 10 w 114"/>
                  <a:gd name="T51" fmla="*/ 33 h 131"/>
                  <a:gd name="T52" fmla="*/ 9 w 114"/>
                  <a:gd name="T53" fmla="*/ 33 h 131"/>
                  <a:gd name="T54" fmla="*/ 5 w 114"/>
                  <a:gd name="T55" fmla="*/ 31 h 131"/>
                  <a:gd name="T56" fmla="*/ 4 w 114"/>
                  <a:gd name="T57" fmla="*/ 30 h 131"/>
                  <a:gd name="T58" fmla="*/ 2 w 114"/>
                  <a:gd name="T59" fmla="*/ 28 h 131"/>
                  <a:gd name="T60" fmla="*/ 1 w 114"/>
                  <a:gd name="T61" fmla="*/ 27 h 131"/>
                  <a:gd name="T62" fmla="*/ 0 w 114"/>
                  <a:gd name="T63" fmla="*/ 26 h 131"/>
                  <a:gd name="T64" fmla="*/ 0 w 114"/>
                  <a:gd name="T65" fmla="*/ 25 h 1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"/>
                  <a:gd name="T100" fmla="*/ 0 h 131"/>
                  <a:gd name="T101" fmla="*/ 114 w 114"/>
                  <a:gd name="T102" fmla="*/ 131 h 1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" h="131">
                    <a:moveTo>
                      <a:pt x="0" y="99"/>
                    </a:moveTo>
                    <a:lnTo>
                      <a:pt x="1" y="96"/>
                    </a:lnTo>
                    <a:lnTo>
                      <a:pt x="2" y="93"/>
                    </a:lnTo>
                    <a:lnTo>
                      <a:pt x="10" y="87"/>
                    </a:lnTo>
                    <a:lnTo>
                      <a:pt x="19" y="80"/>
                    </a:lnTo>
                    <a:lnTo>
                      <a:pt x="27" y="73"/>
                    </a:lnTo>
                    <a:lnTo>
                      <a:pt x="33" y="66"/>
                    </a:lnTo>
                    <a:lnTo>
                      <a:pt x="39" y="58"/>
                    </a:lnTo>
                    <a:lnTo>
                      <a:pt x="50" y="42"/>
                    </a:lnTo>
                    <a:lnTo>
                      <a:pt x="55" y="33"/>
                    </a:lnTo>
                    <a:lnTo>
                      <a:pt x="59" y="23"/>
                    </a:lnTo>
                    <a:lnTo>
                      <a:pt x="63" y="15"/>
                    </a:lnTo>
                    <a:lnTo>
                      <a:pt x="66" y="8"/>
                    </a:lnTo>
                    <a:lnTo>
                      <a:pt x="68" y="4"/>
                    </a:lnTo>
                    <a:lnTo>
                      <a:pt x="70" y="3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81" y="2"/>
                    </a:lnTo>
                    <a:lnTo>
                      <a:pt x="114" y="18"/>
                    </a:lnTo>
                    <a:lnTo>
                      <a:pt x="110" y="30"/>
                    </a:lnTo>
                    <a:lnTo>
                      <a:pt x="90" y="72"/>
                    </a:lnTo>
                    <a:lnTo>
                      <a:pt x="67" y="103"/>
                    </a:lnTo>
                    <a:lnTo>
                      <a:pt x="40" y="126"/>
                    </a:lnTo>
                    <a:lnTo>
                      <a:pt x="41" y="131"/>
                    </a:lnTo>
                    <a:lnTo>
                      <a:pt x="39" y="131"/>
                    </a:lnTo>
                    <a:lnTo>
                      <a:pt x="33" y="129"/>
                    </a:lnTo>
                    <a:lnTo>
                      <a:pt x="20" y="122"/>
                    </a:lnTo>
                    <a:lnTo>
                      <a:pt x="13" y="118"/>
                    </a:lnTo>
                    <a:lnTo>
                      <a:pt x="6" y="111"/>
                    </a:lnTo>
                    <a:lnTo>
                      <a:pt x="1" y="106"/>
                    </a:lnTo>
                    <a:lnTo>
                      <a:pt x="0" y="10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A8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69" name="Freeform 231"/>
              <p:cNvSpPr>
                <a:spLocks/>
              </p:cNvSpPr>
              <p:nvPr/>
            </p:nvSpPr>
            <p:spPr bwMode="auto">
              <a:xfrm>
                <a:off x="3609" y="2324"/>
                <a:ext cx="18" cy="16"/>
              </a:xfrm>
              <a:custGeom>
                <a:avLst/>
                <a:gdLst>
                  <a:gd name="T0" fmla="*/ 0 w 37"/>
                  <a:gd name="T1" fmla="*/ 5 h 32"/>
                  <a:gd name="T2" fmla="*/ 0 w 37"/>
                  <a:gd name="T3" fmla="*/ 3 h 32"/>
                  <a:gd name="T4" fmla="*/ 0 w 37"/>
                  <a:gd name="T5" fmla="*/ 2 h 32"/>
                  <a:gd name="T6" fmla="*/ 1 w 37"/>
                  <a:gd name="T7" fmla="*/ 1 h 32"/>
                  <a:gd name="T8" fmla="*/ 2 w 37"/>
                  <a:gd name="T9" fmla="*/ 0 h 32"/>
                  <a:gd name="T10" fmla="*/ 4 w 37"/>
                  <a:gd name="T11" fmla="*/ 1 h 32"/>
                  <a:gd name="T12" fmla="*/ 6 w 37"/>
                  <a:gd name="T13" fmla="*/ 2 h 32"/>
                  <a:gd name="T14" fmla="*/ 8 w 37"/>
                  <a:gd name="T15" fmla="*/ 3 h 32"/>
                  <a:gd name="T16" fmla="*/ 8 w 37"/>
                  <a:gd name="T17" fmla="*/ 4 h 32"/>
                  <a:gd name="T18" fmla="*/ 9 w 37"/>
                  <a:gd name="T19" fmla="*/ 4 h 32"/>
                  <a:gd name="T20" fmla="*/ 9 w 37"/>
                  <a:gd name="T21" fmla="*/ 6 h 32"/>
                  <a:gd name="T22" fmla="*/ 8 w 37"/>
                  <a:gd name="T23" fmla="*/ 7 h 32"/>
                  <a:gd name="T24" fmla="*/ 7 w 37"/>
                  <a:gd name="T25" fmla="*/ 8 h 32"/>
                  <a:gd name="T26" fmla="*/ 6 w 37"/>
                  <a:gd name="T27" fmla="*/ 8 h 32"/>
                  <a:gd name="T28" fmla="*/ 5 w 37"/>
                  <a:gd name="T29" fmla="*/ 8 h 32"/>
                  <a:gd name="T30" fmla="*/ 3 w 37"/>
                  <a:gd name="T31" fmla="*/ 7 h 32"/>
                  <a:gd name="T32" fmla="*/ 1 w 37"/>
                  <a:gd name="T33" fmla="*/ 6 h 32"/>
                  <a:gd name="T34" fmla="*/ 0 w 37"/>
                  <a:gd name="T35" fmla="*/ 5 h 32"/>
                  <a:gd name="T36" fmla="*/ 0 w 37"/>
                  <a:gd name="T37" fmla="*/ 5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32"/>
                  <a:gd name="T59" fmla="*/ 37 w 3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32">
                    <a:moveTo>
                      <a:pt x="0" y="17"/>
                    </a:moveTo>
                    <a:lnTo>
                      <a:pt x="0" y="12"/>
                    </a:lnTo>
                    <a:lnTo>
                      <a:pt x="2" y="6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5" y="5"/>
                    </a:lnTo>
                    <a:lnTo>
                      <a:pt x="33" y="10"/>
                    </a:lnTo>
                    <a:lnTo>
                      <a:pt x="35" y="13"/>
                    </a:lnTo>
                    <a:lnTo>
                      <a:pt x="37" y="16"/>
                    </a:lnTo>
                    <a:lnTo>
                      <a:pt x="37" y="21"/>
                    </a:lnTo>
                    <a:lnTo>
                      <a:pt x="35" y="27"/>
                    </a:lnTo>
                    <a:lnTo>
                      <a:pt x="31" y="31"/>
                    </a:lnTo>
                    <a:lnTo>
                      <a:pt x="26" y="32"/>
                    </a:lnTo>
                    <a:lnTo>
                      <a:pt x="21" y="31"/>
                    </a:lnTo>
                    <a:lnTo>
                      <a:pt x="12" y="27"/>
                    </a:lnTo>
                    <a:lnTo>
                      <a:pt x="4" y="21"/>
                    </a:lnTo>
                    <a:lnTo>
                      <a:pt x="2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70" name="Freeform 232"/>
              <p:cNvSpPr>
                <a:spLocks/>
              </p:cNvSpPr>
              <p:nvPr/>
            </p:nvSpPr>
            <p:spPr bwMode="auto">
              <a:xfrm>
                <a:off x="3590" y="2353"/>
                <a:ext cx="6" cy="7"/>
              </a:xfrm>
              <a:custGeom>
                <a:avLst/>
                <a:gdLst>
                  <a:gd name="T0" fmla="*/ 2 w 12"/>
                  <a:gd name="T1" fmla="*/ 0 h 13"/>
                  <a:gd name="T2" fmla="*/ 3 w 12"/>
                  <a:gd name="T3" fmla="*/ 2 h 13"/>
                  <a:gd name="T4" fmla="*/ 1 w 12"/>
                  <a:gd name="T5" fmla="*/ 4 h 13"/>
                  <a:gd name="T6" fmla="*/ 0 w 12"/>
                  <a:gd name="T7" fmla="*/ 2 h 13"/>
                  <a:gd name="T8" fmla="*/ 2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6" y="0"/>
                    </a:moveTo>
                    <a:lnTo>
                      <a:pt x="12" y="6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71" name="Freeform 233"/>
              <p:cNvSpPr>
                <a:spLocks/>
              </p:cNvSpPr>
              <p:nvPr/>
            </p:nvSpPr>
            <p:spPr bwMode="auto">
              <a:xfrm>
                <a:off x="3594" y="2348"/>
                <a:ext cx="7" cy="6"/>
              </a:xfrm>
              <a:custGeom>
                <a:avLst/>
                <a:gdLst>
                  <a:gd name="T0" fmla="*/ 0 w 13"/>
                  <a:gd name="T1" fmla="*/ 2 h 12"/>
                  <a:gd name="T2" fmla="*/ 2 w 13"/>
                  <a:gd name="T3" fmla="*/ 0 h 12"/>
                  <a:gd name="T4" fmla="*/ 4 w 13"/>
                  <a:gd name="T5" fmla="*/ 2 h 12"/>
                  <a:gd name="T6" fmla="*/ 2 w 13"/>
                  <a:gd name="T7" fmla="*/ 3 h 12"/>
                  <a:gd name="T8" fmla="*/ 0 w 13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8"/>
                    </a:moveTo>
                    <a:lnTo>
                      <a:pt x="5" y="0"/>
                    </a:lnTo>
                    <a:lnTo>
                      <a:pt x="13" y="5"/>
                    </a:lnTo>
                    <a:lnTo>
                      <a:pt x="6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72" name="Freeform 234"/>
              <p:cNvSpPr>
                <a:spLocks/>
              </p:cNvSpPr>
              <p:nvPr/>
            </p:nvSpPr>
            <p:spPr bwMode="auto">
              <a:xfrm>
                <a:off x="3598" y="2343"/>
                <a:ext cx="7" cy="5"/>
              </a:xfrm>
              <a:custGeom>
                <a:avLst/>
                <a:gdLst>
                  <a:gd name="T0" fmla="*/ 0 w 13"/>
                  <a:gd name="T1" fmla="*/ 1 h 11"/>
                  <a:gd name="T2" fmla="*/ 2 w 13"/>
                  <a:gd name="T3" fmla="*/ 0 h 11"/>
                  <a:gd name="T4" fmla="*/ 4 w 13"/>
                  <a:gd name="T5" fmla="*/ 1 h 11"/>
                  <a:gd name="T6" fmla="*/ 3 w 13"/>
                  <a:gd name="T7" fmla="*/ 2 h 11"/>
                  <a:gd name="T8" fmla="*/ 0 w 13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1"/>
                  <a:gd name="T17" fmla="*/ 13 w 1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1">
                    <a:moveTo>
                      <a:pt x="0" y="7"/>
                    </a:moveTo>
                    <a:lnTo>
                      <a:pt x="7" y="0"/>
                    </a:lnTo>
                    <a:lnTo>
                      <a:pt x="13" y="4"/>
                    </a:lnTo>
                    <a:lnTo>
                      <a:pt x="9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73" name="Freeform 235"/>
              <p:cNvSpPr>
                <a:spLocks/>
              </p:cNvSpPr>
              <p:nvPr/>
            </p:nvSpPr>
            <p:spPr bwMode="auto">
              <a:xfrm>
                <a:off x="3610" y="2340"/>
                <a:ext cx="5" cy="7"/>
              </a:xfrm>
              <a:custGeom>
                <a:avLst/>
                <a:gdLst>
                  <a:gd name="T0" fmla="*/ 0 w 10"/>
                  <a:gd name="T1" fmla="*/ 3 h 12"/>
                  <a:gd name="T2" fmla="*/ 2 w 10"/>
                  <a:gd name="T3" fmla="*/ 4 h 12"/>
                  <a:gd name="T4" fmla="*/ 3 w 10"/>
                  <a:gd name="T5" fmla="*/ 1 h 12"/>
                  <a:gd name="T6" fmla="*/ 1 w 10"/>
                  <a:gd name="T7" fmla="*/ 0 h 12"/>
                  <a:gd name="T8" fmla="*/ 0 w 10"/>
                  <a:gd name="T9" fmla="*/ 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2"/>
                  <a:gd name="T17" fmla="*/ 10 w 10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2">
                    <a:moveTo>
                      <a:pt x="0" y="8"/>
                    </a:moveTo>
                    <a:lnTo>
                      <a:pt x="6" y="12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74" name="Freeform 236"/>
              <p:cNvSpPr>
                <a:spLocks/>
              </p:cNvSpPr>
              <p:nvPr/>
            </p:nvSpPr>
            <p:spPr bwMode="auto">
              <a:xfrm>
                <a:off x="3615" y="2343"/>
                <a:ext cx="6" cy="7"/>
              </a:xfrm>
              <a:custGeom>
                <a:avLst/>
                <a:gdLst>
                  <a:gd name="T0" fmla="*/ 2 w 12"/>
                  <a:gd name="T1" fmla="*/ 0 h 14"/>
                  <a:gd name="T2" fmla="*/ 0 w 12"/>
                  <a:gd name="T3" fmla="*/ 3 h 14"/>
                  <a:gd name="T4" fmla="*/ 2 w 12"/>
                  <a:gd name="T5" fmla="*/ 4 h 14"/>
                  <a:gd name="T6" fmla="*/ 3 w 12"/>
                  <a:gd name="T7" fmla="*/ 2 h 14"/>
                  <a:gd name="T8" fmla="*/ 2 w 1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6" y="0"/>
                    </a:moveTo>
                    <a:lnTo>
                      <a:pt x="0" y="10"/>
                    </a:lnTo>
                    <a:lnTo>
                      <a:pt x="8" y="14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75" name="Freeform 237"/>
              <p:cNvSpPr>
                <a:spLocks/>
              </p:cNvSpPr>
              <p:nvPr/>
            </p:nvSpPr>
            <p:spPr bwMode="auto">
              <a:xfrm>
                <a:off x="3609" y="2350"/>
                <a:ext cx="7" cy="7"/>
              </a:xfrm>
              <a:custGeom>
                <a:avLst/>
                <a:gdLst>
                  <a:gd name="T0" fmla="*/ 2 w 14"/>
                  <a:gd name="T1" fmla="*/ 0 h 13"/>
                  <a:gd name="T2" fmla="*/ 4 w 14"/>
                  <a:gd name="T3" fmla="*/ 1 h 13"/>
                  <a:gd name="T4" fmla="*/ 2 w 14"/>
                  <a:gd name="T5" fmla="*/ 4 h 13"/>
                  <a:gd name="T6" fmla="*/ 0 w 14"/>
                  <a:gd name="T7" fmla="*/ 2 h 13"/>
                  <a:gd name="T8" fmla="*/ 2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3"/>
                  <a:gd name="T17" fmla="*/ 14 w 1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3">
                    <a:moveTo>
                      <a:pt x="7" y="0"/>
                    </a:moveTo>
                    <a:lnTo>
                      <a:pt x="14" y="4"/>
                    </a:lnTo>
                    <a:lnTo>
                      <a:pt x="7" y="13"/>
                    </a:ln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76" name="Freeform 238"/>
              <p:cNvSpPr>
                <a:spLocks/>
              </p:cNvSpPr>
              <p:nvPr/>
            </p:nvSpPr>
            <p:spPr bwMode="auto">
              <a:xfrm>
                <a:off x="3604" y="2347"/>
                <a:ext cx="7" cy="6"/>
              </a:xfrm>
              <a:custGeom>
                <a:avLst/>
                <a:gdLst>
                  <a:gd name="T0" fmla="*/ 0 w 13"/>
                  <a:gd name="T1" fmla="*/ 2 h 12"/>
                  <a:gd name="T2" fmla="*/ 2 w 13"/>
                  <a:gd name="T3" fmla="*/ 0 h 12"/>
                  <a:gd name="T4" fmla="*/ 3 w 13"/>
                  <a:gd name="T5" fmla="*/ 1 h 12"/>
                  <a:gd name="T6" fmla="*/ 4 w 13"/>
                  <a:gd name="T7" fmla="*/ 2 h 12"/>
                  <a:gd name="T8" fmla="*/ 2 w 13"/>
                  <a:gd name="T9" fmla="*/ 3 h 12"/>
                  <a:gd name="T10" fmla="*/ 1 w 13"/>
                  <a:gd name="T11" fmla="*/ 3 h 12"/>
                  <a:gd name="T12" fmla="*/ 0 w 13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2"/>
                  <a:gd name="T23" fmla="*/ 13 w 1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2">
                    <a:moveTo>
                      <a:pt x="0" y="7"/>
                    </a:moveTo>
                    <a:lnTo>
                      <a:pt x="5" y="0"/>
                    </a:lnTo>
                    <a:lnTo>
                      <a:pt x="9" y="1"/>
                    </a:lnTo>
                    <a:lnTo>
                      <a:pt x="13" y="6"/>
                    </a:lnTo>
                    <a:lnTo>
                      <a:pt x="7" y="12"/>
                    </a:lnTo>
                    <a:lnTo>
                      <a:pt x="4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77" name="Freeform 239"/>
              <p:cNvSpPr>
                <a:spLocks/>
              </p:cNvSpPr>
              <p:nvPr/>
            </p:nvSpPr>
            <p:spPr bwMode="auto">
              <a:xfrm>
                <a:off x="3599" y="2351"/>
                <a:ext cx="8" cy="7"/>
              </a:xfrm>
              <a:custGeom>
                <a:avLst/>
                <a:gdLst>
                  <a:gd name="T0" fmla="*/ 0 w 16"/>
                  <a:gd name="T1" fmla="*/ 2 h 13"/>
                  <a:gd name="T2" fmla="*/ 2 w 16"/>
                  <a:gd name="T3" fmla="*/ 0 h 13"/>
                  <a:gd name="T4" fmla="*/ 4 w 16"/>
                  <a:gd name="T5" fmla="*/ 2 h 13"/>
                  <a:gd name="T6" fmla="*/ 3 w 16"/>
                  <a:gd name="T7" fmla="*/ 4 h 13"/>
                  <a:gd name="T8" fmla="*/ 2 w 16"/>
                  <a:gd name="T9" fmla="*/ 3 h 13"/>
                  <a:gd name="T10" fmla="*/ 0 w 16"/>
                  <a:gd name="T11" fmla="*/ 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3"/>
                  <a:gd name="T20" fmla="*/ 16 w 1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3">
                    <a:moveTo>
                      <a:pt x="0" y="8"/>
                    </a:moveTo>
                    <a:lnTo>
                      <a:pt x="8" y="0"/>
                    </a:lnTo>
                    <a:lnTo>
                      <a:pt x="16" y="5"/>
                    </a:lnTo>
                    <a:lnTo>
                      <a:pt x="10" y="13"/>
                    </a:lnTo>
                    <a:lnTo>
                      <a:pt x="7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78" name="Freeform 240"/>
              <p:cNvSpPr>
                <a:spLocks/>
              </p:cNvSpPr>
              <p:nvPr/>
            </p:nvSpPr>
            <p:spPr bwMode="auto">
              <a:xfrm>
                <a:off x="3605" y="2355"/>
                <a:ext cx="7" cy="6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0 h 12"/>
                  <a:gd name="T4" fmla="*/ 4 w 14"/>
                  <a:gd name="T5" fmla="*/ 1 h 12"/>
                  <a:gd name="T6" fmla="*/ 2 w 14"/>
                  <a:gd name="T7" fmla="*/ 3 h 12"/>
                  <a:gd name="T8" fmla="*/ 1 w 14"/>
                  <a:gd name="T9" fmla="*/ 3 h 12"/>
                  <a:gd name="T10" fmla="*/ 0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0" y="6"/>
                    </a:moveTo>
                    <a:lnTo>
                      <a:pt x="7" y="0"/>
                    </a:lnTo>
                    <a:lnTo>
                      <a:pt x="14" y="4"/>
                    </a:lnTo>
                    <a:lnTo>
                      <a:pt x="8" y="12"/>
                    </a:lnTo>
                    <a:lnTo>
                      <a:pt x="4" y="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79" name="Freeform 241"/>
              <p:cNvSpPr>
                <a:spLocks/>
              </p:cNvSpPr>
              <p:nvPr/>
            </p:nvSpPr>
            <p:spPr bwMode="auto">
              <a:xfrm>
                <a:off x="3599" y="2361"/>
                <a:ext cx="7" cy="6"/>
              </a:xfrm>
              <a:custGeom>
                <a:avLst/>
                <a:gdLst>
                  <a:gd name="T0" fmla="*/ 0 w 15"/>
                  <a:gd name="T1" fmla="*/ 2 h 11"/>
                  <a:gd name="T2" fmla="*/ 1 w 15"/>
                  <a:gd name="T3" fmla="*/ 0 h 11"/>
                  <a:gd name="T4" fmla="*/ 3 w 15"/>
                  <a:gd name="T5" fmla="*/ 2 h 11"/>
                  <a:gd name="T6" fmla="*/ 1 w 15"/>
                  <a:gd name="T7" fmla="*/ 3 h 11"/>
                  <a:gd name="T8" fmla="*/ 0 w 15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5"/>
                    </a:moveTo>
                    <a:lnTo>
                      <a:pt x="6" y="0"/>
                    </a:lnTo>
                    <a:lnTo>
                      <a:pt x="15" y="5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80" name="Freeform 242"/>
              <p:cNvSpPr>
                <a:spLocks/>
              </p:cNvSpPr>
              <p:nvPr/>
            </p:nvSpPr>
            <p:spPr bwMode="auto">
              <a:xfrm>
                <a:off x="3594" y="2357"/>
                <a:ext cx="6" cy="6"/>
              </a:xfrm>
              <a:custGeom>
                <a:avLst/>
                <a:gdLst>
                  <a:gd name="T0" fmla="*/ 0 w 12"/>
                  <a:gd name="T1" fmla="*/ 2 h 12"/>
                  <a:gd name="T2" fmla="*/ 2 w 12"/>
                  <a:gd name="T3" fmla="*/ 0 h 12"/>
                  <a:gd name="T4" fmla="*/ 3 w 12"/>
                  <a:gd name="T5" fmla="*/ 2 h 12"/>
                  <a:gd name="T6" fmla="*/ 2 w 12"/>
                  <a:gd name="T7" fmla="*/ 3 h 12"/>
                  <a:gd name="T8" fmla="*/ 0 w 12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6"/>
                    </a:moveTo>
                    <a:lnTo>
                      <a:pt x="5" y="0"/>
                    </a:lnTo>
                    <a:lnTo>
                      <a:pt x="12" y="5"/>
                    </a:lnTo>
                    <a:lnTo>
                      <a:pt x="5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81" name="Freeform 243"/>
              <p:cNvSpPr>
                <a:spLocks/>
              </p:cNvSpPr>
              <p:nvPr/>
            </p:nvSpPr>
            <p:spPr bwMode="auto">
              <a:xfrm>
                <a:off x="3583" y="2361"/>
                <a:ext cx="17" cy="11"/>
              </a:xfrm>
              <a:custGeom>
                <a:avLst/>
                <a:gdLst>
                  <a:gd name="T0" fmla="*/ 0 w 33"/>
                  <a:gd name="T1" fmla="*/ 2 h 22"/>
                  <a:gd name="T2" fmla="*/ 0 w 33"/>
                  <a:gd name="T3" fmla="*/ 2 h 22"/>
                  <a:gd name="T4" fmla="*/ 1 w 33"/>
                  <a:gd name="T5" fmla="*/ 1 h 22"/>
                  <a:gd name="T6" fmla="*/ 2 w 33"/>
                  <a:gd name="T7" fmla="*/ 0 h 22"/>
                  <a:gd name="T8" fmla="*/ 3 w 33"/>
                  <a:gd name="T9" fmla="*/ 0 h 22"/>
                  <a:gd name="T10" fmla="*/ 4 w 33"/>
                  <a:gd name="T11" fmla="*/ 1 h 22"/>
                  <a:gd name="T12" fmla="*/ 6 w 33"/>
                  <a:gd name="T13" fmla="*/ 2 h 22"/>
                  <a:gd name="T14" fmla="*/ 8 w 33"/>
                  <a:gd name="T15" fmla="*/ 4 h 22"/>
                  <a:gd name="T16" fmla="*/ 9 w 33"/>
                  <a:gd name="T17" fmla="*/ 5 h 22"/>
                  <a:gd name="T18" fmla="*/ 8 w 33"/>
                  <a:gd name="T19" fmla="*/ 5 h 22"/>
                  <a:gd name="T20" fmla="*/ 8 w 33"/>
                  <a:gd name="T21" fmla="*/ 6 h 22"/>
                  <a:gd name="T22" fmla="*/ 6 w 33"/>
                  <a:gd name="T23" fmla="*/ 6 h 22"/>
                  <a:gd name="T24" fmla="*/ 5 w 33"/>
                  <a:gd name="T25" fmla="*/ 6 h 22"/>
                  <a:gd name="T26" fmla="*/ 0 w 33"/>
                  <a:gd name="T27" fmla="*/ 2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22"/>
                  <a:gd name="T44" fmla="*/ 33 w 33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22">
                    <a:moveTo>
                      <a:pt x="0" y="7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23" y="7"/>
                    </a:lnTo>
                    <a:lnTo>
                      <a:pt x="29" y="13"/>
                    </a:lnTo>
                    <a:lnTo>
                      <a:pt x="33" y="17"/>
                    </a:lnTo>
                    <a:lnTo>
                      <a:pt x="32" y="19"/>
                    </a:lnTo>
                    <a:lnTo>
                      <a:pt x="29" y="21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82" name="Freeform 244"/>
              <p:cNvSpPr>
                <a:spLocks/>
              </p:cNvSpPr>
              <p:nvPr/>
            </p:nvSpPr>
            <p:spPr bwMode="auto">
              <a:xfrm>
                <a:off x="3598" y="2321"/>
                <a:ext cx="42" cy="59"/>
              </a:xfrm>
              <a:custGeom>
                <a:avLst/>
                <a:gdLst>
                  <a:gd name="T0" fmla="*/ 0 w 85"/>
                  <a:gd name="T1" fmla="*/ 27 h 117"/>
                  <a:gd name="T2" fmla="*/ 0 w 85"/>
                  <a:gd name="T3" fmla="*/ 27 h 117"/>
                  <a:gd name="T4" fmla="*/ 1 w 85"/>
                  <a:gd name="T5" fmla="*/ 26 h 117"/>
                  <a:gd name="T6" fmla="*/ 3 w 85"/>
                  <a:gd name="T7" fmla="*/ 25 h 117"/>
                  <a:gd name="T8" fmla="*/ 6 w 85"/>
                  <a:gd name="T9" fmla="*/ 23 h 117"/>
                  <a:gd name="T10" fmla="*/ 8 w 85"/>
                  <a:gd name="T11" fmla="*/ 21 h 117"/>
                  <a:gd name="T12" fmla="*/ 17 w 85"/>
                  <a:gd name="T13" fmla="*/ 8 h 117"/>
                  <a:gd name="T14" fmla="*/ 19 w 85"/>
                  <a:gd name="T15" fmla="*/ 2 h 117"/>
                  <a:gd name="T16" fmla="*/ 21 w 85"/>
                  <a:gd name="T17" fmla="*/ 0 h 117"/>
                  <a:gd name="T18" fmla="*/ 20 w 85"/>
                  <a:gd name="T19" fmla="*/ 5 h 117"/>
                  <a:gd name="T20" fmla="*/ 19 w 85"/>
                  <a:gd name="T21" fmla="*/ 8 h 117"/>
                  <a:gd name="T22" fmla="*/ 18 w 85"/>
                  <a:gd name="T23" fmla="*/ 10 h 117"/>
                  <a:gd name="T24" fmla="*/ 15 w 85"/>
                  <a:gd name="T25" fmla="*/ 16 h 117"/>
                  <a:gd name="T26" fmla="*/ 13 w 85"/>
                  <a:gd name="T27" fmla="*/ 18 h 117"/>
                  <a:gd name="T28" fmla="*/ 11 w 85"/>
                  <a:gd name="T29" fmla="*/ 21 h 117"/>
                  <a:gd name="T30" fmla="*/ 9 w 85"/>
                  <a:gd name="T31" fmla="*/ 23 h 117"/>
                  <a:gd name="T32" fmla="*/ 7 w 85"/>
                  <a:gd name="T33" fmla="*/ 25 h 117"/>
                  <a:gd name="T34" fmla="*/ 5 w 85"/>
                  <a:gd name="T35" fmla="*/ 26 h 117"/>
                  <a:gd name="T36" fmla="*/ 3 w 85"/>
                  <a:gd name="T37" fmla="*/ 28 h 117"/>
                  <a:gd name="T38" fmla="*/ 2 w 85"/>
                  <a:gd name="T39" fmla="*/ 29 h 117"/>
                  <a:gd name="T40" fmla="*/ 0 w 85"/>
                  <a:gd name="T41" fmla="*/ 30 h 117"/>
                  <a:gd name="T42" fmla="*/ 0 w 85"/>
                  <a:gd name="T43" fmla="*/ 29 h 117"/>
                  <a:gd name="T44" fmla="*/ 0 w 85"/>
                  <a:gd name="T45" fmla="*/ 29 h 117"/>
                  <a:gd name="T46" fmla="*/ 0 w 85"/>
                  <a:gd name="T47" fmla="*/ 28 h 117"/>
                  <a:gd name="T48" fmla="*/ 0 w 85"/>
                  <a:gd name="T49" fmla="*/ 27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117"/>
                  <a:gd name="T77" fmla="*/ 85 w 85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117">
                    <a:moveTo>
                      <a:pt x="2" y="106"/>
                    </a:moveTo>
                    <a:lnTo>
                      <a:pt x="3" y="105"/>
                    </a:lnTo>
                    <a:lnTo>
                      <a:pt x="7" y="104"/>
                    </a:lnTo>
                    <a:lnTo>
                      <a:pt x="15" y="98"/>
                    </a:lnTo>
                    <a:lnTo>
                      <a:pt x="26" y="92"/>
                    </a:lnTo>
                    <a:lnTo>
                      <a:pt x="35" y="82"/>
                    </a:lnTo>
                    <a:lnTo>
                      <a:pt x="69" y="30"/>
                    </a:lnTo>
                    <a:lnTo>
                      <a:pt x="76" y="5"/>
                    </a:lnTo>
                    <a:lnTo>
                      <a:pt x="85" y="0"/>
                    </a:lnTo>
                    <a:lnTo>
                      <a:pt x="80" y="20"/>
                    </a:lnTo>
                    <a:lnTo>
                      <a:pt x="76" y="30"/>
                    </a:lnTo>
                    <a:lnTo>
                      <a:pt x="72" y="39"/>
                    </a:lnTo>
                    <a:lnTo>
                      <a:pt x="61" y="61"/>
                    </a:lnTo>
                    <a:lnTo>
                      <a:pt x="54" y="71"/>
                    </a:lnTo>
                    <a:lnTo>
                      <a:pt x="46" y="82"/>
                    </a:lnTo>
                    <a:lnTo>
                      <a:pt x="37" y="92"/>
                    </a:lnTo>
                    <a:lnTo>
                      <a:pt x="30" y="98"/>
                    </a:lnTo>
                    <a:lnTo>
                      <a:pt x="23" y="104"/>
                    </a:lnTo>
                    <a:lnTo>
                      <a:pt x="15" y="109"/>
                    </a:lnTo>
                    <a:lnTo>
                      <a:pt x="9" y="115"/>
                    </a:lnTo>
                    <a:lnTo>
                      <a:pt x="3" y="117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2" y="10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83" name="Freeform 245"/>
              <p:cNvSpPr>
                <a:spLocks/>
              </p:cNvSpPr>
              <p:nvPr/>
            </p:nvSpPr>
            <p:spPr bwMode="auto">
              <a:xfrm>
                <a:off x="3598" y="2315"/>
                <a:ext cx="42" cy="60"/>
              </a:xfrm>
              <a:custGeom>
                <a:avLst/>
                <a:gdLst>
                  <a:gd name="T0" fmla="*/ 10 w 85"/>
                  <a:gd name="T1" fmla="*/ 0 h 120"/>
                  <a:gd name="T2" fmla="*/ 18 w 85"/>
                  <a:gd name="T3" fmla="*/ 4 h 120"/>
                  <a:gd name="T4" fmla="*/ 18 w 85"/>
                  <a:gd name="T5" fmla="*/ 6 h 120"/>
                  <a:gd name="T6" fmla="*/ 17 w 85"/>
                  <a:gd name="T7" fmla="*/ 9 h 120"/>
                  <a:gd name="T8" fmla="*/ 16 w 85"/>
                  <a:gd name="T9" fmla="*/ 10 h 120"/>
                  <a:gd name="T10" fmla="*/ 16 w 85"/>
                  <a:gd name="T11" fmla="*/ 12 h 120"/>
                  <a:gd name="T12" fmla="*/ 15 w 85"/>
                  <a:gd name="T13" fmla="*/ 13 h 120"/>
                  <a:gd name="T14" fmla="*/ 14 w 85"/>
                  <a:gd name="T15" fmla="*/ 15 h 120"/>
                  <a:gd name="T16" fmla="*/ 13 w 85"/>
                  <a:gd name="T17" fmla="*/ 16 h 120"/>
                  <a:gd name="T18" fmla="*/ 13 w 85"/>
                  <a:gd name="T19" fmla="*/ 18 h 120"/>
                  <a:gd name="T20" fmla="*/ 11 w 85"/>
                  <a:gd name="T21" fmla="*/ 20 h 120"/>
                  <a:gd name="T22" fmla="*/ 9 w 85"/>
                  <a:gd name="T23" fmla="*/ 23 h 120"/>
                  <a:gd name="T24" fmla="*/ 6 w 85"/>
                  <a:gd name="T25" fmla="*/ 25 h 120"/>
                  <a:gd name="T26" fmla="*/ 4 w 85"/>
                  <a:gd name="T27" fmla="*/ 27 h 120"/>
                  <a:gd name="T28" fmla="*/ 2 w 85"/>
                  <a:gd name="T29" fmla="*/ 28 h 120"/>
                  <a:gd name="T30" fmla="*/ 1 w 85"/>
                  <a:gd name="T31" fmla="*/ 29 h 120"/>
                  <a:gd name="T32" fmla="*/ 0 w 85"/>
                  <a:gd name="T33" fmla="*/ 30 h 120"/>
                  <a:gd name="T34" fmla="*/ 0 w 85"/>
                  <a:gd name="T35" fmla="*/ 30 h 120"/>
                  <a:gd name="T36" fmla="*/ 7 w 85"/>
                  <a:gd name="T37" fmla="*/ 26 h 120"/>
                  <a:gd name="T38" fmla="*/ 8 w 85"/>
                  <a:gd name="T39" fmla="*/ 25 h 120"/>
                  <a:gd name="T40" fmla="*/ 9 w 85"/>
                  <a:gd name="T41" fmla="*/ 24 h 120"/>
                  <a:gd name="T42" fmla="*/ 10 w 85"/>
                  <a:gd name="T43" fmla="*/ 23 h 120"/>
                  <a:gd name="T44" fmla="*/ 11 w 85"/>
                  <a:gd name="T45" fmla="*/ 21 h 120"/>
                  <a:gd name="T46" fmla="*/ 12 w 85"/>
                  <a:gd name="T47" fmla="*/ 20 h 120"/>
                  <a:gd name="T48" fmla="*/ 14 w 85"/>
                  <a:gd name="T49" fmla="*/ 17 h 120"/>
                  <a:gd name="T50" fmla="*/ 16 w 85"/>
                  <a:gd name="T51" fmla="*/ 14 h 120"/>
                  <a:gd name="T52" fmla="*/ 17 w 85"/>
                  <a:gd name="T53" fmla="*/ 12 h 120"/>
                  <a:gd name="T54" fmla="*/ 17 w 85"/>
                  <a:gd name="T55" fmla="*/ 9 h 120"/>
                  <a:gd name="T56" fmla="*/ 19 w 85"/>
                  <a:gd name="T57" fmla="*/ 4 h 120"/>
                  <a:gd name="T58" fmla="*/ 21 w 85"/>
                  <a:gd name="T59" fmla="*/ 4 h 120"/>
                  <a:gd name="T60" fmla="*/ 21 w 85"/>
                  <a:gd name="T61" fmla="*/ 4 h 120"/>
                  <a:gd name="T62" fmla="*/ 21 w 85"/>
                  <a:gd name="T63" fmla="*/ 3 h 120"/>
                  <a:gd name="T64" fmla="*/ 21 w 85"/>
                  <a:gd name="T65" fmla="*/ 3 h 120"/>
                  <a:gd name="T66" fmla="*/ 21 w 85"/>
                  <a:gd name="T67" fmla="*/ 3 h 120"/>
                  <a:gd name="T68" fmla="*/ 20 w 85"/>
                  <a:gd name="T69" fmla="*/ 4 h 120"/>
                  <a:gd name="T70" fmla="*/ 19 w 85"/>
                  <a:gd name="T71" fmla="*/ 4 h 120"/>
                  <a:gd name="T72" fmla="*/ 18 w 85"/>
                  <a:gd name="T73" fmla="*/ 4 h 120"/>
                  <a:gd name="T74" fmla="*/ 11 w 85"/>
                  <a:gd name="T75" fmla="*/ 0 h 120"/>
                  <a:gd name="T76" fmla="*/ 10 w 85"/>
                  <a:gd name="T77" fmla="*/ 0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5"/>
                  <a:gd name="T118" fmla="*/ 0 h 120"/>
                  <a:gd name="T119" fmla="*/ 85 w 85"/>
                  <a:gd name="T120" fmla="*/ 120 h 1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5" h="120">
                    <a:moveTo>
                      <a:pt x="40" y="0"/>
                    </a:moveTo>
                    <a:lnTo>
                      <a:pt x="73" y="16"/>
                    </a:lnTo>
                    <a:lnTo>
                      <a:pt x="73" y="21"/>
                    </a:lnTo>
                    <a:lnTo>
                      <a:pt x="69" y="33"/>
                    </a:lnTo>
                    <a:lnTo>
                      <a:pt x="66" y="39"/>
                    </a:lnTo>
                    <a:lnTo>
                      <a:pt x="64" y="46"/>
                    </a:lnTo>
                    <a:lnTo>
                      <a:pt x="60" y="52"/>
                    </a:lnTo>
                    <a:lnTo>
                      <a:pt x="57" y="59"/>
                    </a:lnTo>
                    <a:lnTo>
                      <a:pt x="54" y="64"/>
                    </a:lnTo>
                    <a:lnTo>
                      <a:pt x="52" y="69"/>
                    </a:lnTo>
                    <a:lnTo>
                      <a:pt x="46" y="78"/>
                    </a:lnTo>
                    <a:lnTo>
                      <a:pt x="37" y="89"/>
                    </a:lnTo>
                    <a:lnTo>
                      <a:pt x="26" y="100"/>
                    </a:lnTo>
                    <a:lnTo>
                      <a:pt x="19" y="105"/>
                    </a:lnTo>
                    <a:lnTo>
                      <a:pt x="11" y="112"/>
                    </a:lnTo>
                    <a:lnTo>
                      <a:pt x="4" y="116"/>
                    </a:lnTo>
                    <a:lnTo>
                      <a:pt x="0" y="118"/>
                    </a:lnTo>
                    <a:lnTo>
                      <a:pt x="3" y="120"/>
                    </a:lnTo>
                    <a:lnTo>
                      <a:pt x="29" y="104"/>
                    </a:lnTo>
                    <a:lnTo>
                      <a:pt x="33" y="98"/>
                    </a:lnTo>
                    <a:lnTo>
                      <a:pt x="38" y="94"/>
                    </a:lnTo>
                    <a:lnTo>
                      <a:pt x="42" y="89"/>
                    </a:lnTo>
                    <a:lnTo>
                      <a:pt x="46" y="83"/>
                    </a:lnTo>
                    <a:lnTo>
                      <a:pt x="50" y="78"/>
                    </a:lnTo>
                    <a:lnTo>
                      <a:pt x="58" y="66"/>
                    </a:lnTo>
                    <a:lnTo>
                      <a:pt x="64" y="55"/>
                    </a:lnTo>
                    <a:lnTo>
                      <a:pt x="68" y="46"/>
                    </a:lnTo>
                    <a:lnTo>
                      <a:pt x="71" y="36"/>
                    </a:lnTo>
                    <a:lnTo>
                      <a:pt x="77" y="16"/>
                    </a:lnTo>
                    <a:lnTo>
                      <a:pt x="84" y="16"/>
                    </a:lnTo>
                    <a:lnTo>
                      <a:pt x="85" y="13"/>
                    </a:lnTo>
                    <a:lnTo>
                      <a:pt x="85" y="12"/>
                    </a:lnTo>
                    <a:lnTo>
                      <a:pt x="85" y="11"/>
                    </a:lnTo>
                    <a:lnTo>
                      <a:pt x="84" y="12"/>
                    </a:lnTo>
                    <a:lnTo>
                      <a:pt x="83" y="13"/>
                    </a:lnTo>
                    <a:lnTo>
                      <a:pt x="79" y="15"/>
                    </a:lnTo>
                    <a:lnTo>
                      <a:pt x="75" y="13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6" name="Group 246"/>
            <p:cNvGrpSpPr>
              <a:grpSpLocks/>
            </p:cNvGrpSpPr>
            <p:nvPr/>
          </p:nvGrpSpPr>
          <p:grpSpPr bwMode="auto">
            <a:xfrm>
              <a:off x="5061" y="1816"/>
              <a:ext cx="98" cy="107"/>
              <a:chOff x="3495" y="2353"/>
              <a:chExt cx="72" cy="84"/>
            </a:xfrm>
          </p:grpSpPr>
          <p:sp>
            <p:nvSpPr>
              <p:cNvPr id="36248" name="Freeform 247"/>
              <p:cNvSpPr>
                <a:spLocks/>
              </p:cNvSpPr>
              <p:nvPr/>
            </p:nvSpPr>
            <p:spPr bwMode="auto">
              <a:xfrm>
                <a:off x="3495" y="2353"/>
                <a:ext cx="72" cy="84"/>
              </a:xfrm>
              <a:custGeom>
                <a:avLst/>
                <a:gdLst>
                  <a:gd name="T0" fmla="*/ 0 w 146"/>
                  <a:gd name="T1" fmla="*/ 32 h 169"/>
                  <a:gd name="T2" fmla="*/ 1 w 146"/>
                  <a:gd name="T3" fmla="*/ 32 h 169"/>
                  <a:gd name="T4" fmla="*/ 2 w 146"/>
                  <a:gd name="T5" fmla="*/ 31 h 169"/>
                  <a:gd name="T6" fmla="*/ 4 w 146"/>
                  <a:gd name="T7" fmla="*/ 29 h 169"/>
                  <a:gd name="T8" fmla="*/ 6 w 146"/>
                  <a:gd name="T9" fmla="*/ 27 h 169"/>
                  <a:gd name="T10" fmla="*/ 8 w 146"/>
                  <a:gd name="T11" fmla="*/ 25 h 169"/>
                  <a:gd name="T12" fmla="*/ 9 w 146"/>
                  <a:gd name="T13" fmla="*/ 23 h 169"/>
                  <a:gd name="T14" fmla="*/ 11 w 146"/>
                  <a:gd name="T15" fmla="*/ 21 h 169"/>
                  <a:gd name="T16" fmla="*/ 13 w 146"/>
                  <a:gd name="T17" fmla="*/ 18 h 169"/>
                  <a:gd name="T18" fmla="*/ 14 w 146"/>
                  <a:gd name="T19" fmla="*/ 16 h 169"/>
                  <a:gd name="T20" fmla="*/ 15 w 146"/>
                  <a:gd name="T21" fmla="*/ 15 h 169"/>
                  <a:gd name="T22" fmla="*/ 15 w 146"/>
                  <a:gd name="T23" fmla="*/ 14 h 169"/>
                  <a:gd name="T24" fmla="*/ 16 w 146"/>
                  <a:gd name="T25" fmla="*/ 12 h 169"/>
                  <a:gd name="T26" fmla="*/ 17 w 146"/>
                  <a:gd name="T27" fmla="*/ 10 h 169"/>
                  <a:gd name="T28" fmla="*/ 18 w 146"/>
                  <a:gd name="T29" fmla="*/ 9 h 169"/>
                  <a:gd name="T30" fmla="*/ 18 w 146"/>
                  <a:gd name="T31" fmla="*/ 8 h 169"/>
                  <a:gd name="T32" fmla="*/ 19 w 146"/>
                  <a:gd name="T33" fmla="*/ 8 h 169"/>
                  <a:gd name="T34" fmla="*/ 19 w 146"/>
                  <a:gd name="T35" fmla="*/ 7 h 169"/>
                  <a:gd name="T36" fmla="*/ 21 w 146"/>
                  <a:gd name="T37" fmla="*/ 7 h 169"/>
                  <a:gd name="T38" fmla="*/ 22 w 146"/>
                  <a:gd name="T39" fmla="*/ 7 h 169"/>
                  <a:gd name="T40" fmla="*/ 23 w 146"/>
                  <a:gd name="T41" fmla="*/ 7 h 169"/>
                  <a:gd name="T42" fmla="*/ 25 w 146"/>
                  <a:gd name="T43" fmla="*/ 7 h 169"/>
                  <a:gd name="T44" fmla="*/ 31 w 146"/>
                  <a:gd name="T45" fmla="*/ 9 h 169"/>
                  <a:gd name="T46" fmla="*/ 33 w 146"/>
                  <a:gd name="T47" fmla="*/ 2 h 169"/>
                  <a:gd name="T48" fmla="*/ 34 w 146"/>
                  <a:gd name="T49" fmla="*/ 1 h 169"/>
                  <a:gd name="T50" fmla="*/ 34 w 146"/>
                  <a:gd name="T51" fmla="*/ 0 h 169"/>
                  <a:gd name="T52" fmla="*/ 34 w 146"/>
                  <a:gd name="T53" fmla="*/ 0 h 169"/>
                  <a:gd name="T54" fmla="*/ 35 w 146"/>
                  <a:gd name="T55" fmla="*/ 0 h 169"/>
                  <a:gd name="T56" fmla="*/ 36 w 146"/>
                  <a:gd name="T57" fmla="*/ 0 h 169"/>
                  <a:gd name="T58" fmla="*/ 36 w 146"/>
                  <a:gd name="T59" fmla="*/ 1 h 169"/>
                  <a:gd name="T60" fmla="*/ 35 w 146"/>
                  <a:gd name="T61" fmla="*/ 3 h 169"/>
                  <a:gd name="T62" fmla="*/ 35 w 146"/>
                  <a:gd name="T63" fmla="*/ 5 h 169"/>
                  <a:gd name="T64" fmla="*/ 32 w 146"/>
                  <a:gd name="T65" fmla="*/ 14 h 169"/>
                  <a:gd name="T66" fmla="*/ 31 w 146"/>
                  <a:gd name="T67" fmla="*/ 18 h 169"/>
                  <a:gd name="T68" fmla="*/ 29 w 146"/>
                  <a:gd name="T69" fmla="*/ 21 h 169"/>
                  <a:gd name="T70" fmla="*/ 28 w 146"/>
                  <a:gd name="T71" fmla="*/ 25 h 169"/>
                  <a:gd name="T72" fmla="*/ 26 w 146"/>
                  <a:gd name="T73" fmla="*/ 28 h 169"/>
                  <a:gd name="T74" fmla="*/ 23 w 146"/>
                  <a:gd name="T75" fmla="*/ 32 h 169"/>
                  <a:gd name="T76" fmla="*/ 21 w 146"/>
                  <a:gd name="T77" fmla="*/ 34 h 169"/>
                  <a:gd name="T78" fmla="*/ 18 w 146"/>
                  <a:gd name="T79" fmla="*/ 37 h 169"/>
                  <a:gd name="T80" fmla="*/ 17 w 146"/>
                  <a:gd name="T81" fmla="*/ 38 h 169"/>
                  <a:gd name="T82" fmla="*/ 15 w 146"/>
                  <a:gd name="T83" fmla="*/ 40 h 169"/>
                  <a:gd name="T84" fmla="*/ 13 w 146"/>
                  <a:gd name="T85" fmla="*/ 41 h 169"/>
                  <a:gd name="T86" fmla="*/ 12 w 146"/>
                  <a:gd name="T87" fmla="*/ 42 h 169"/>
                  <a:gd name="T88" fmla="*/ 11 w 146"/>
                  <a:gd name="T89" fmla="*/ 42 h 169"/>
                  <a:gd name="T90" fmla="*/ 9 w 146"/>
                  <a:gd name="T91" fmla="*/ 42 h 169"/>
                  <a:gd name="T92" fmla="*/ 7 w 146"/>
                  <a:gd name="T93" fmla="*/ 41 h 169"/>
                  <a:gd name="T94" fmla="*/ 5 w 146"/>
                  <a:gd name="T95" fmla="*/ 39 h 169"/>
                  <a:gd name="T96" fmla="*/ 4 w 146"/>
                  <a:gd name="T97" fmla="*/ 38 h 169"/>
                  <a:gd name="T98" fmla="*/ 2 w 146"/>
                  <a:gd name="T99" fmla="*/ 36 h 169"/>
                  <a:gd name="T100" fmla="*/ 1 w 146"/>
                  <a:gd name="T101" fmla="*/ 35 h 169"/>
                  <a:gd name="T102" fmla="*/ 0 w 146"/>
                  <a:gd name="T103" fmla="*/ 33 h 169"/>
                  <a:gd name="T104" fmla="*/ 0 w 146"/>
                  <a:gd name="T105" fmla="*/ 32 h 169"/>
                  <a:gd name="T106" fmla="*/ 0 w 146"/>
                  <a:gd name="T107" fmla="*/ 32 h 1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6"/>
                  <a:gd name="T163" fmla="*/ 0 h 169"/>
                  <a:gd name="T164" fmla="*/ 146 w 146"/>
                  <a:gd name="T165" fmla="*/ 169 h 1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6" h="169">
                    <a:moveTo>
                      <a:pt x="2" y="130"/>
                    </a:moveTo>
                    <a:lnTo>
                      <a:pt x="4" y="128"/>
                    </a:lnTo>
                    <a:lnTo>
                      <a:pt x="8" y="126"/>
                    </a:lnTo>
                    <a:lnTo>
                      <a:pt x="19" y="118"/>
                    </a:lnTo>
                    <a:lnTo>
                      <a:pt x="26" y="111"/>
                    </a:lnTo>
                    <a:lnTo>
                      <a:pt x="33" y="103"/>
                    </a:lnTo>
                    <a:lnTo>
                      <a:pt x="39" y="95"/>
                    </a:lnTo>
                    <a:lnTo>
                      <a:pt x="46" y="84"/>
                    </a:lnTo>
                    <a:lnTo>
                      <a:pt x="53" y="74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61" y="56"/>
                    </a:lnTo>
                    <a:lnTo>
                      <a:pt x="64" y="49"/>
                    </a:lnTo>
                    <a:lnTo>
                      <a:pt x="68" y="42"/>
                    </a:lnTo>
                    <a:lnTo>
                      <a:pt x="72" y="38"/>
                    </a:lnTo>
                    <a:lnTo>
                      <a:pt x="74" y="35"/>
                    </a:lnTo>
                    <a:lnTo>
                      <a:pt x="77" y="33"/>
                    </a:lnTo>
                    <a:lnTo>
                      <a:pt x="80" y="31"/>
                    </a:lnTo>
                    <a:lnTo>
                      <a:pt x="85" y="30"/>
                    </a:lnTo>
                    <a:lnTo>
                      <a:pt x="91" y="29"/>
                    </a:lnTo>
                    <a:lnTo>
                      <a:pt x="96" y="29"/>
                    </a:lnTo>
                    <a:lnTo>
                      <a:pt x="101" y="29"/>
                    </a:lnTo>
                    <a:lnTo>
                      <a:pt x="126" y="39"/>
                    </a:lnTo>
                    <a:lnTo>
                      <a:pt x="136" y="8"/>
                    </a:lnTo>
                    <a:lnTo>
                      <a:pt x="139" y="4"/>
                    </a:lnTo>
                    <a:lnTo>
                      <a:pt x="140" y="2"/>
                    </a:lnTo>
                    <a:lnTo>
                      <a:pt x="140" y="0"/>
                    </a:lnTo>
                    <a:lnTo>
                      <a:pt x="143" y="0"/>
                    </a:lnTo>
                    <a:lnTo>
                      <a:pt x="146" y="2"/>
                    </a:lnTo>
                    <a:lnTo>
                      <a:pt x="146" y="7"/>
                    </a:lnTo>
                    <a:lnTo>
                      <a:pt x="144" y="14"/>
                    </a:lnTo>
                    <a:lnTo>
                      <a:pt x="143" y="21"/>
                    </a:lnTo>
                    <a:lnTo>
                      <a:pt x="131" y="58"/>
                    </a:lnTo>
                    <a:lnTo>
                      <a:pt x="126" y="72"/>
                    </a:lnTo>
                    <a:lnTo>
                      <a:pt x="120" y="87"/>
                    </a:lnTo>
                    <a:lnTo>
                      <a:pt x="115" y="100"/>
                    </a:lnTo>
                    <a:lnTo>
                      <a:pt x="107" y="114"/>
                    </a:lnTo>
                    <a:lnTo>
                      <a:pt x="96" y="128"/>
                    </a:lnTo>
                    <a:lnTo>
                      <a:pt x="85" y="139"/>
                    </a:lnTo>
                    <a:lnTo>
                      <a:pt x="76" y="149"/>
                    </a:lnTo>
                    <a:lnTo>
                      <a:pt x="68" y="155"/>
                    </a:lnTo>
                    <a:lnTo>
                      <a:pt x="61" y="162"/>
                    </a:lnTo>
                    <a:lnTo>
                      <a:pt x="55" y="166"/>
                    </a:lnTo>
                    <a:lnTo>
                      <a:pt x="50" y="168"/>
                    </a:lnTo>
                    <a:lnTo>
                      <a:pt x="45" y="169"/>
                    </a:lnTo>
                    <a:lnTo>
                      <a:pt x="38" y="168"/>
                    </a:lnTo>
                    <a:lnTo>
                      <a:pt x="30" y="164"/>
                    </a:lnTo>
                    <a:lnTo>
                      <a:pt x="23" y="159"/>
                    </a:lnTo>
                    <a:lnTo>
                      <a:pt x="16" y="154"/>
                    </a:lnTo>
                    <a:lnTo>
                      <a:pt x="10" y="147"/>
                    </a:lnTo>
                    <a:lnTo>
                      <a:pt x="4" y="141"/>
                    </a:lnTo>
                    <a:lnTo>
                      <a:pt x="2" y="134"/>
                    </a:lnTo>
                    <a:lnTo>
                      <a:pt x="0" y="131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49" name="Freeform 248"/>
              <p:cNvSpPr>
                <a:spLocks/>
              </p:cNvSpPr>
              <p:nvPr/>
            </p:nvSpPr>
            <p:spPr bwMode="auto">
              <a:xfrm>
                <a:off x="3534" y="2368"/>
                <a:ext cx="25" cy="11"/>
              </a:xfrm>
              <a:custGeom>
                <a:avLst/>
                <a:gdLst>
                  <a:gd name="T0" fmla="*/ 0 w 48"/>
                  <a:gd name="T1" fmla="*/ 1 h 22"/>
                  <a:gd name="T2" fmla="*/ 5 w 48"/>
                  <a:gd name="T3" fmla="*/ 0 h 22"/>
                  <a:gd name="T4" fmla="*/ 7 w 48"/>
                  <a:gd name="T5" fmla="*/ 1 h 22"/>
                  <a:gd name="T6" fmla="*/ 13 w 48"/>
                  <a:gd name="T7" fmla="*/ 4 h 22"/>
                  <a:gd name="T8" fmla="*/ 11 w 48"/>
                  <a:gd name="T9" fmla="*/ 6 h 22"/>
                  <a:gd name="T10" fmla="*/ 4 w 48"/>
                  <a:gd name="T11" fmla="*/ 3 h 22"/>
                  <a:gd name="T12" fmla="*/ 0 w 48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22"/>
                  <a:gd name="T23" fmla="*/ 48 w 4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22">
                    <a:moveTo>
                      <a:pt x="0" y="3"/>
                    </a:moveTo>
                    <a:lnTo>
                      <a:pt x="17" y="0"/>
                    </a:lnTo>
                    <a:lnTo>
                      <a:pt x="25" y="2"/>
                    </a:lnTo>
                    <a:lnTo>
                      <a:pt x="48" y="15"/>
                    </a:lnTo>
                    <a:lnTo>
                      <a:pt x="40" y="22"/>
                    </a:lnTo>
                    <a:lnTo>
                      <a:pt x="13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CB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50" name="Freeform 249"/>
              <p:cNvSpPr>
                <a:spLocks/>
              </p:cNvSpPr>
              <p:nvPr/>
            </p:nvSpPr>
            <p:spPr bwMode="auto">
              <a:xfrm>
                <a:off x="3497" y="2370"/>
                <a:ext cx="58" cy="66"/>
              </a:xfrm>
              <a:custGeom>
                <a:avLst/>
                <a:gdLst>
                  <a:gd name="T0" fmla="*/ 0 w 114"/>
                  <a:gd name="T1" fmla="*/ 25 h 131"/>
                  <a:gd name="T2" fmla="*/ 1 w 114"/>
                  <a:gd name="T3" fmla="*/ 24 h 131"/>
                  <a:gd name="T4" fmla="*/ 1 w 114"/>
                  <a:gd name="T5" fmla="*/ 24 h 131"/>
                  <a:gd name="T6" fmla="*/ 3 w 114"/>
                  <a:gd name="T7" fmla="*/ 22 h 131"/>
                  <a:gd name="T8" fmla="*/ 5 w 114"/>
                  <a:gd name="T9" fmla="*/ 20 h 131"/>
                  <a:gd name="T10" fmla="*/ 7 w 114"/>
                  <a:gd name="T11" fmla="*/ 19 h 131"/>
                  <a:gd name="T12" fmla="*/ 9 w 114"/>
                  <a:gd name="T13" fmla="*/ 17 h 131"/>
                  <a:gd name="T14" fmla="*/ 10 w 114"/>
                  <a:gd name="T15" fmla="*/ 15 h 131"/>
                  <a:gd name="T16" fmla="*/ 13 w 114"/>
                  <a:gd name="T17" fmla="*/ 11 h 131"/>
                  <a:gd name="T18" fmla="*/ 14 w 114"/>
                  <a:gd name="T19" fmla="*/ 9 h 131"/>
                  <a:gd name="T20" fmla="*/ 15 w 114"/>
                  <a:gd name="T21" fmla="*/ 6 h 131"/>
                  <a:gd name="T22" fmla="*/ 16 w 114"/>
                  <a:gd name="T23" fmla="*/ 4 h 131"/>
                  <a:gd name="T24" fmla="*/ 17 w 114"/>
                  <a:gd name="T25" fmla="*/ 2 h 131"/>
                  <a:gd name="T26" fmla="*/ 18 w 114"/>
                  <a:gd name="T27" fmla="*/ 1 h 131"/>
                  <a:gd name="T28" fmla="*/ 18 w 114"/>
                  <a:gd name="T29" fmla="*/ 1 h 131"/>
                  <a:gd name="T30" fmla="*/ 19 w 114"/>
                  <a:gd name="T31" fmla="*/ 0 h 131"/>
                  <a:gd name="T32" fmla="*/ 19 w 114"/>
                  <a:gd name="T33" fmla="*/ 0 h 131"/>
                  <a:gd name="T34" fmla="*/ 20 w 114"/>
                  <a:gd name="T35" fmla="*/ 0 h 131"/>
                  <a:gd name="T36" fmla="*/ 21 w 114"/>
                  <a:gd name="T37" fmla="*/ 1 h 131"/>
                  <a:gd name="T38" fmla="*/ 30 w 114"/>
                  <a:gd name="T39" fmla="*/ 5 h 131"/>
                  <a:gd name="T40" fmla="*/ 28 w 114"/>
                  <a:gd name="T41" fmla="*/ 8 h 131"/>
                  <a:gd name="T42" fmla="*/ 23 w 114"/>
                  <a:gd name="T43" fmla="*/ 18 h 131"/>
                  <a:gd name="T44" fmla="*/ 17 w 114"/>
                  <a:gd name="T45" fmla="*/ 26 h 131"/>
                  <a:gd name="T46" fmla="*/ 10 w 114"/>
                  <a:gd name="T47" fmla="*/ 32 h 131"/>
                  <a:gd name="T48" fmla="*/ 11 w 114"/>
                  <a:gd name="T49" fmla="*/ 33 h 131"/>
                  <a:gd name="T50" fmla="*/ 10 w 114"/>
                  <a:gd name="T51" fmla="*/ 33 h 131"/>
                  <a:gd name="T52" fmla="*/ 9 w 114"/>
                  <a:gd name="T53" fmla="*/ 33 h 131"/>
                  <a:gd name="T54" fmla="*/ 5 w 114"/>
                  <a:gd name="T55" fmla="*/ 31 h 131"/>
                  <a:gd name="T56" fmla="*/ 4 w 114"/>
                  <a:gd name="T57" fmla="*/ 30 h 131"/>
                  <a:gd name="T58" fmla="*/ 2 w 114"/>
                  <a:gd name="T59" fmla="*/ 28 h 131"/>
                  <a:gd name="T60" fmla="*/ 1 w 114"/>
                  <a:gd name="T61" fmla="*/ 27 h 131"/>
                  <a:gd name="T62" fmla="*/ 0 w 114"/>
                  <a:gd name="T63" fmla="*/ 26 h 131"/>
                  <a:gd name="T64" fmla="*/ 0 w 114"/>
                  <a:gd name="T65" fmla="*/ 25 h 1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"/>
                  <a:gd name="T100" fmla="*/ 0 h 131"/>
                  <a:gd name="T101" fmla="*/ 114 w 114"/>
                  <a:gd name="T102" fmla="*/ 131 h 1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" h="131">
                    <a:moveTo>
                      <a:pt x="0" y="99"/>
                    </a:moveTo>
                    <a:lnTo>
                      <a:pt x="1" y="96"/>
                    </a:lnTo>
                    <a:lnTo>
                      <a:pt x="2" y="93"/>
                    </a:lnTo>
                    <a:lnTo>
                      <a:pt x="10" y="87"/>
                    </a:lnTo>
                    <a:lnTo>
                      <a:pt x="18" y="80"/>
                    </a:lnTo>
                    <a:lnTo>
                      <a:pt x="27" y="73"/>
                    </a:lnTo>
                    <a:lnTo>
                      <a:pt x="33" y="66"/>
                    </a:lnTo>
                    <a:lnTo>
                      <a:pt x="39" y="58"/>
                    </a:lnTo>
                    <a:lnTo>
                      <a:pt x="49" y="42"/>
                    </a:lnTo>
                    <a:lnTo>
                      <a:pt x="55" y="33"/>
                    </a:lnTo>
                    <a:lnTo>
                      <a:pt x="59" y="23"/>
                    </a:lnTo>
                    <a:lnTo>
                      <a:pt x="63" y="15"/>
                    </a:lnTo>
                    <a:lnTo>
                      <a:pt x="66" y="8"/>
                    </a:lnTo>
                    <a:lnTo>
                      <a:pt x="68" y="4"/>
                    </a:lnTo>
                    <a:lnTo>
                      <a:pt x="70" y="3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114" y="18"/>
                    </a:lnTo>
                    <a:lnTo>
                      <a:pt x="110" y="30"/>
                    </a:lnTo>
                    <a:lnTo>
                      <a:pt x="90" y="72"/>
                    </a:lnTo>
                    <a:lnTo>
                      <a:pt x="67" y="103"/>
                    </a:lnTo>
                    <a:lnTo>
                      <a:pt x="40" y="126"/>
                    </a:lnTo>
                    <a:lnTo>
                      <a:pt x="41" y="131"/>
                    </a:lnTo>
                    <a:lnTo>
                      <a:pt x="39" y="131"/>
                    </a:lnTo>
                    <a:lnTo>
                      <a:pt x="33" y="129"/>
                    </a:lnTo>
                    <a:lnTo>
                      <a:pt x="20" y="122"/>
                    </a:lnTo>
                    <a:lnTo>
                      <a:pt x="13" y="118"/>
                    </a:lnTo>
                    <a:lnTo>
                      <a:pt x="6" y="111"/>
                    </a:lnTo>
                    <a:lnTo>
                      <a:pt x="1" y="106"/>
                    </a:lnTo>
                    <a:lnTo>
                      <a:pt x="0" y="10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A8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51" name="Freeform 250"/>
              <p:cNvSpPr>
                <a:spLocks/>
              </p:cNvSpPr>
              <p:nvPr/>
            </p:nvSpPr>
            <p:spPr bwMode="auto">
              <a:xfrm>
                <a:off x="3528" y="2380"/>
                <a:ext cx="18" cy="16"/>
              </a:xfrm>
              <a:custGeom>
                <a:avLst/>
                <a:gdLst>
                  <a:gd name="T0" fmla="*/ 0 w 37"/>
                  <a:gd name="T1" fmla="*/ 5 h 32"/>
                  <a:gd name="T2" fmla="*/ 0 w 37"/>
                  <a:gd name="T3" fmla="*/ 3 h 32"/>
                  <a:gd name="T4" fmla="*/ 0 w 37"/>
                  <a:gd name="T5" fmla="*/ 2 h 32"/>
                  <a:gd name="T6" fmla="*/ 1 w 37"/>
                  <a:gd name="T7" fmla="*/ 1 h 32"/>
                  <a:gd name="T8" fmla="*/ 2 w 37"/>
                  <a:gd name="T9" fmla="*/ 0 h 32"/>
                  <a:gd name="T10" fmla="*/ 4 w 37"/>
                  <a:gd name="T11" fmla="*/ 1 h 32"/>
                  <a:gd name="T12" fmla="*/ 6 w 37"/>
                  <a:gd name="T13" fmla="*/ 2 h 32"/>
                  <a:gd name="T14" fmla="*/ 8 w 37"/>
                  <a:gd name="T15" fmla="*/ 3 h 32"/>
                  <a:gd name="T16" fmla="*/ 8 w 37"/>
                  <a:gd name="T17" fmla="*/ 4 h 32"/>
                  <a:gd name="T18" fmla="*/ 9 w 37"/>
                  <a:gd name="T19" fmla="*/ 4 h 32"/>
                  <a:gd name="T20" fmla="*/ 9 w 37"/>
                  <a:gd name="T21" fmla="*/ 6 h 32"/>
                  <a:gd name="T22" fmla="*/ 8 w 37"/>
                  <a:gd name="T23" fmla="*/ 7 h 32"/>
                  <a:gd name="T24" fmla="*/ 7 w 37"/>
                  <a:gd name="T25" fmla="*/ 8 h 32"/>
                  <a:gd name="T26" fmla="*/ 6 w 37"/>
                  <a:gd name="T27" fmla="*/ 8 h 32"/>
                  <a:gd name="T28" fmla="*/ 5 w 37"/>
                  <a:gd name="T29" fmla="*/ 8 h 32"/>
                  <a:gd name="T30" fmla="*/ 3 w 37"/>
                  <a:gd name="T31" fmla="*/ 7 h 32"/>
                  <a:gd name="T32" fmla="*/ 1 w 37"/>
                  <a:gd name="T33" fmla="*/ 6 h 32"/>
                  <a:gd name="T34" fmla="*/ 0 w 37"/>
                  <a:gd name="T35" fmla="*/ 5 h 32"/>
                  <a:gd name="T36" fmla="*/ 0 w 37"/>
                  <a:gd name="T37" fmla="*/ 5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32"/>
                  <a:gd name="T59" fmla="*/ 37 w 3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32">
                    <a:moveTo>
                      <a:pt x="0" y="17"/>
                    </a:moveTo>
                    <a:lnTo>
                      <a:pt x="0" y="12"/>
                    </a:lnTo>
                    <a:lnTo>
                      <a:pt x="2" y="6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6" y="1"/>
                    </a:lnTo>
                    <a:lnTo>
                      <a:pt x="25" y="5"/>
                    </a:lnTo>
                    <a:lnTo>
                      <a:pt x="33" y="10"/>
                    </a:lnTo>
                    <a:lnTo>
                      <a:pt x="35" y="13"/>
                    </a:lnTo>
                    <a:lnTo>
                      <a:pt x="37" y="16"/>
                    </a:lnTo>
                    <a:lnTo>
                      <a:pt x="37" y="21"/>
                    </a:lnTo>
                    <a:lnTo>
                      <a:pt x="35" y="27"/>
                    </a:lnTo>
                    <a:lnTo>
                      <a:pt x="31" y="31"/>
                    </a:lnTo>
                    <a:lnTo>
                      <a:pt x="26" y="32"/>
                    </a:lnTo>
                    <a:lnTo>
                      <a:pt x="20" y="31"/>
                    </a:lnTo>
                    <a:lnTo>
                      <a:pt x="12" y="27"/>
                    </a:lnTo>
                    <a:lnTo>
                      <a:pt x="4" y="21"/>
                    </a:lnTo>
                    <a:lnTo>
                      <a:pt x="2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52" name="Freeform 251"/>
              <p:cNvSpPr>
                <a:spLocks/>
              </p:cNvSpPr>
              <p:nvPr/>
            </p:nvSpPr>
            <p:spPr bwMode="auto">
              <a:xfrm>
                <a:off x="3508" y="2409"/>
                <a:ext cx="6" cy="7"/>
              </a:xfrm>
              <a:custGeom>
                <a:avLst/>
                <a:gdLst>
                  <a:gd name="T0" fmla="*/ 2 w 12"/>
                  <a:gd name="T1" fmla="*/ 0 h 13"/>
                  <a:gd name="T2" fmla="*/ 3 w 12"/>
                  <a:gd name="T3" fmla="*/ 2 h 13"/>
                  <a:gd name="T4" fmla="*/ 1 w 12"/>
                  <a:gd name="T5" fmla="*/ 4 h 13"/>
                  <a:gd name="T6" fmla="*/ 0 w 12"/>
                  <a:gd name="T7" fmla="*/ 2 h 13"/>
                  <a:gd name="T8" fmla="*/ 2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6" y="0"/>
                    </a:moveTo>
                    <a:lnTo>
                      <a:pt x="12" y="6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53" name="Freeform 252"/>
              <p:cNvSpPr>
                <a:spLocks/>
              </p:cNvSpPr>
              <p:nvPr/>
            </p:nvSpPr>
            <p:spPr bwMode="auto">
              <a:xfrm>
                <a:off x="3513" y="2404"/>
                <a:ext cx="7" cy="6"/>
              </a:xfrm>
              <a:custGeom>
                <a:avLst/>
                <a:gdLst>
                  <a:gd name="T0" fmla="*/ 0 w 13"/>
                  <a:gd name="T1" fmla="*/ 2 h 12"/>
                  <a:gd name="T2" fmla="*/ 2 w 13"/>
                  <a:gd name="T3" fmla="*/ 0 h 12"/>
                  <a:gd name="T4" fmla="*/ 4 w 13"/>
                  <a:gd name="T5" fmla="*/ 2 h 12"/>
                  <a:gd name="T6" fmla="*/ 2 w 13"/>
                  <a:gd name="T7" fmla="*/ 3 h 12"/>
                  <a:gd name="T8" fmla="*/ 0 w 13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8"/>
                    </a:moveTo>
                    <a:lnTo>
                      <a:pt x="5" y="0"/>
                    </a:lnTo>
                    <a:lnTo>
                      <a:pt x="13" y="5"/>
                    </a:lnTo>
                    <a:lnTo>
                      <a:pt x="6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54" name="Freeform 253"/>
              <p:cNvSpPr>
                <a:spLocks/>
              </p:cNvSpPr>
              <p:nvPr/>
            </p:nvSpPr>
            <p:spPr bwMode="auto">
              <a:xfrm>
                <a:off x="3517" y="2399"/>
                <a:ext cx="7" cy="5"/>
              </a:xfrm>
              <a:custGeom>
                <a:avLst/>
                <a:gdLst>
                  <a:gd name="T0" fmla="*/ 0 w 13"/>
                  <a:gd name="T1" fmla="*/ 1 h 11"/>
                  <a:gd name="T2" fmla="*/ 2 w 13"/>
                  <a:gd name="T3" fmla="*/ 0 h 11"/>
                  <a:gd name="T4" fmla="*/ 4 w 13"/>
                  <a:gd name="T5" fmla="*/ 1 h 11"/>
                  <a:gd name="T6" fmla="*/ 3 w 13"/>
                  <a:gd name="T7" fmla="*/ 2 h 11"/>
                  <a:gd name="T8" fmla="*/ 0 w 13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1"/>
                  <a:gd name="T17" fmla="*/ 13 w 1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1">
                    <a:moveTo>
                      <a:pt x="0" y="7"/>
                    </a:moveTo>
                    <a:lnTo>
                      <a:pt x="6" y="0"/>
                    </a:lnTo>
                    <a:lnTo>
                      <a:pt x="13" y="4"/>
                    </a:lnTo>
                    <a:lnTo>
                      <a:pt x="9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55" name="Freeform 254"/>
              <p:cNvSpPr>
                <a:spLocks/>
              </p:cNvSpPr>
              <p:nvPr/>
            </p:nvSpPr>
            <p:spPr bwMode="auto">
              <a:xfrm>
                <a:off x="3528" y="2396"/>
                <a:ext cx="6" cy="7"/>
              </a:xfrm>
              <a:custGeom>
                <a:avLst/>
                <a:gdLst>
                  <a:gd name="T0" fmla="*/ 0 w 10"/>
                  <a:gd name="T1" fmla="*/ 3 h 12"/>
                  <a:gd name="T2" fmla="*/ 2 w 10"/>
                  <a:gd name="T3" fmla="*/ 4 h 12"/>
                  <a:gd name="T4" fmla="*/ 4 w 10"/>
                  <a:gd name="T5" fmla="*/ 1 h 12"/>
                  <a:gd name="T6" fmla="*/ 1 w 10"/>
                  <a:gd name="T7" fmla="*/ 0 h 12"/>
                  <a:gd name="T8" fmla="*/ 0 w 10"/>
                  <a:gd name="T9" fmla="*/ 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2"/>
                  <a:gd name="T17" fmla="*/ 10 w 10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2">
                    <a:moveTo>
                      <a:pt x="0" y="8"/>
                    </a:moveTo>
                    <a:lnTo>
                      <a:pt x="6" y="12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56" name="Freeform 255"/>
              <p:cNvSpPr>
                <a:spLocks/>
              </p:cNvSpPr>
              <p:nvPr/>
            </p:nvSpPr>
            <p:spPr bwMode="auto">
              <a:xfrm>
                <a:off x="3533" y="2399"/>
                <a:ext cx="6" cy="7"/>
              </a:xfrm>
              <a:custGeom>
                <a:avLst/>
                <a:gdLst>
                  <a:gd name="T0" fmla="*/ 2 w 12"/>
                  <a:gd name="T1" fmla="*/ 0 h 14"/>
                  <a:gd name="T2" fmla="*/ 0 w 12"/>
                  <a:gd name="T3" fmla="*/ 3 h 14"/>
                  <a:gd name="T4" fmla="*/ 2 w 12"/>
                  <a:gd name="T5" fmla="*/ 4 h 14"/>
                  <a:gd name="T6" fmla="*/ 3 w 12"/>
                  <a:gd name="T7" fmla="*/ 2 h 14"/>
                  <a:gd name="T8" fmla="*/ 2 w 1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5" y="0"/>
                    </a:moveTo>
                    <a:lnTo>
                      <a:pt x="0" y="10"/>
                    </a:lnTo>
                    <a:lnTo>
                      <a:pt x="8" y="14"/>
                    </a:lnTo>
                    <a:lnTo>
                      <a:pt x="12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57" name="Freeform 256"/>
              <p:cNvSpPr>
                <a:spLocks/>
              </p:cNvSpPr>
              <p:nvPr/>
            </p:nvSpPr>
            <p:spPr bwMode="auto">
              <a:xfrm>
                <a:off x="3528" y="2406"/>
                <a:ext cx="6" cy="7"/>
              </a:xfrm>
              <a:custGeom>
                <a:avLst/>
                <a:gdLst>
                  <a:gd name="T0" fmla="*/ 1 w 14"/>
                  <a:gd name="T1" fmla="*/ 0 h 13"/>
                  <a:gd name="T2" fmla="*/ 3 w 14"/>
                  <a:gd name="T3" fmla="*/ 1 h 13"/>
                  <a:gd name="T4" fmla="*/ 1 w 14"/>
                  <a:gd name="T5" fmla="*/ 4 h 13"/>
                  <a:gd name="T6" fmla="*/ 0 w 14"/>
                  <a:gd name="T7" fmla="*/ 2 h 13"/>
                  <a:gd name="T8" fmla="*/ 1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3"/>
                  <a:gd name="T17" fmla="*/ 14 w 1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3">
                    <a:moveTo>
                      <a:pt x="7" y="0"/>
                    </a:moveTo>
                    <a:lnTo>
                      <a:pt x="14" y="4"/>
                    </a:lnTo>
                    <a:lnTo>
                      <a:pt x="7" y="13"/>
                    </a:ln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58" name="Freeform 257"/>
              <p:cNvSpPr>
                <a:spLocks/>
              </p:cNvSpPr>
              <p:nvPr/>
            </p:nvSpPr>
            <p:spPr bwMode="auto">
              <a:xfrm>
                <a:off x="3523" y="2403"/>
                <a:ext cx="7" cy="6"/>
              </a:xfrm>
              <a:custGeom>
                <a:avLst/>
                <a:gdLst>
                  <a:gd name="T0" fmla="*/ 0 w 13"/>
                  <a:gd name="T1" fmla="*/ 2 h 12"/>
                  <a:gd name="T2" fmla="*/ 2 w 13"/>
                  <a:gd name="T3" fmla="*/ 0 h 12"/>
                  <a:gd name="T4" fmla="*/ 3 w 13"/>
                  <a:gd name="T5" fmla="*/ 1 h 12"/>
                  <a:gd name="T6" fmla="*/ 4 w 13"/>
                  <a:gd name="T7" fmla="*/ 2 h 12"/>
                  <a:gd name="T8" fmla="*/ 2 w 13"/>
                  <a:gd name="T9" fmla="*/ 3 h 12"/>
                  <a:gd name="T10" fmla="*/ 1 w 13"/>
                  <a:gd name="T11" fmla="*/ 3 h 12"/>
                  <a:gd name="T12" fmla="*/ 0 w 13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2"/>
                  <a:gd name="T23" fmla="*/ 13 w 1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2">
                    <a:moveTo>
                      <a:pt x="0" y="7"/>
                    </a:moveTo>
                    <a:lnTo>
                      <a:pt x="5" y="0"/>
                    </a:lnTo>
                    <a:lnTo>
                      <a:pt x="9" y="1"/>
                    </a:lnTo>
                    <a:lnTo>
                      <a:pt x="13" y="6"/>
                    </a:lnTo>
                    <a:lnTo>
                      <a:pt x="7" y="12"/>
                    </a:lnTo>
                    <a:lnTo>
                      <a:pt x="4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59" name="Freeform 258"/>
              <p:cNvSpPr>
                <a:spLocks/>
              </p:cNvSpPr>
              <p:nvPr/>
            </p:nvSpPr>
            <p:spPr bwMode="auto">
              <a:xfrm>
                <a:off x="3518" y="2407"/>
                <a:ext cx="8" cy="7"/>
              </a:xfrm>
              <a:custGeom>
                <a:avLst/>
                <a:gdLst>
                  <a:gd name="T0" fmla="*/ 0 w 16"/>
                  <a:gd name="T1" fmla="*/ 2 h 13"/>
                  <a:gd name="T2" fmla="*/ 2 w 16"/>
                  <a:gd name="T3" fmla="*/ 0 h 13"/>
                  <a:gd name="T4" fmla="*/ 4 w 16"/>
                  <a:gd name="T5" fmla="*/ 2 h 13"/>
                  <a:gd name="T6" fmla="*/ 3 w 16"/>
                  <a:gd name="T7" fmla="*/ 4 h 13"/>
                  <a:gd name="T8" fmla="*/ 2 w 16"/>
                  <a:gd name="T9" fmla="*/ 3 h 13"/>
                  <a:gd name="T10" fmla="*/ 0 w 16"/>
                  <a:gd name="T11" fmla="*/ 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3"/>
                  <a:gd name="T20" fmla="*/ 16 w 1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3">
                    <a:moveTo>
                      <a:pt x="0" y="8"/>
                    </a:moveTo>
                    <a:lnTo>
                      <a:pt x="8" y="0"/>
                    </a:lnTo>
                    <a:lnTo>
                      <a:pt x="16" y="5"/>
                    </a:lnTo>
                    <a:lnTo>
                      <a:pt x="9" y="13"/>
                    </a:lnTo>
                    <a:lnTo>
                      <a:pt x="7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60" name="Freeform 259"/>
              <p:cNvSpPr>
                <a:spLocks/>
              </p:cNvSpPr>
              <p:nvPr/>
            </p:nvSpPr>
            <p:spPr bwMode="auto">
              <a:xfrm>
                <a:off x="3524" y="2411"/>
                <a:ext cx="6" cy="6"/>
              </a:xfrm>
              <a:custGeom>
                <a:avLst/>
                <a:gdLst>
                  <a:gd name="T0" fmla="*/ 0 w 14"/>
                  <a:gd name="T1" fmla="*/ 2 h 12"/>
                  <a:gd name="T2" fmla="*/ 1 w 14"/>
                  <a:gd name="T3" fmla="*/ 0 h 12"/>
                  <a:gd name="T4" fmla="*/ 3 w 14"/>
                  <a:gd name="T5" fmla="*/ 1 h 12"/>
                  <a:gd name="T6" fmla="*/ 1 w 14"/>
                  <a:gd name="T7" fmla="*/ 3 h 12"/>
                  <a:gd name="T8" fmla="*/ 1 w 14"/>
                  <a:gd name="T9" fmla="*/ 3 h 12"/>
                  <a:gd name="T10" fmla="*/ 0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0" y="6"/>
                    </a:moveTo>
                    <a:lnTo>
                      <a:pt x="7" y="0"/>
                    </a:lnTo>
                    <a:lnTo>
                      <a:pt x="14" y="4"/>
                    </a:lnTo>
                    <a:lnTo>
                      <a:pt x="8" y="12"/>
                    </a:lnTo>
                    <a:lnTo>
                      <a:pt x="4" y="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61" name="Freeform 260"/>
              <p:cNvSpPr>
                <a:spLocks/>
              </p:cNvSpPr>
              <p:nvPr/>
            </p:nvSpPr>
            <p:spPr bwMode="auto">
              <a:xfrm>
                <a:off x="3518" y="2417"/>
                <a:ext cx="7" cy="6"/>
              </a:xfrm>
              <a:custGeom>
                <a:avLst/>
                <a:gdLst>
                  <a:gd name="T0" fmla="*/ 0 w 15"/>
                  <a:gd name="T1" fmla="*/ 2 h 11"/>
                  <a:gd name="T2" fmla="*/ 1 w 15"/>
                  <a:gd name="T3" fmla="*/ 0 h 11"/>
                  <a:gd name="T4" fmla="*/ 3 w 15"/>
                  <a:gd name="T5" fmla="*/ 2 h 11"/>
                  <a:gd name="T6" fmla="*/ 1 w 15"/>
                  <a:gd name="T7" fmla="*/ 3 h 11"/>
                  <a:gd name="T8" fmla="*/ 0 w 15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5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62" name="Freeform 261"/>
              <p:cNvSpPr>
                <a:spLocks/>
              </p:cNvSpPr>
              <p:nvPr/>
            </p:nvSpPr>
            <p:spPr bwMode="auto">
              <a:xfrm>
                <a:off x="3513" y="2413"/>
                <a:ext cx="6" cy="6"/>
              </a:xfrm>
              <a:custGeom>
                <a:avLst/>
                <a:gdLst>
                  <a:gd name="T0" fmla="*/ 0 w 12"/>
                  <a:gd name="T1" fmla="*/ 2 h 12"/>
                  <a:gd name="T2" fmla="*/ 2 w 12"/>
                  <a:gd name="T3" fmla="*/ 0 h 12"/>
                  <a:gd name="T4" fmla="*/ 3 w 12"/>
                  <a:gd name="T5" fmla="*/ 2 h 12"/>
                  <a:gd name="T6" fmla="*/ 2 w 12"/>
                  <a:gd name="T7" fmla="*/ 3 h 12"/>
                  <a:gd name="T8" fmla="*/ 0 w 12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6"/>
                    </a:moveTo>
                    <a:lnTo>
                      <a:pt x="5" y="0"/>
                    </a:lnTo>
                    <a:lnTo>
                      <a:pt x="12" y="5"/>
                    </a:lnTo>
                    <a:lnTo>
                      <a:pt x="5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63" name="Freeform 262"/>
              <p:cNvSpPr>
                <a:spLocks/>
              </p:cNvSpPr>
              <p:nvPr/>
            </p:nvSpPr>
            <p:spPr bwMode="auto">
              <a:xfrm>
                <a:off x="3501" y="2417"/>
                <a:ext cx="17" cy="11"/>
              </a:xfrm>
              <a:custGeom>
                <a:avLst/>
                <a:gdLst>
                  <a:gd name="T0" fmla="*/ 0 w 33"/>
                  <a:gd name="T1" fmla="*/ 2 h 22"/>
                  <a:gd name="T2" fmla="*/ 0 w 33"/>
                  <a:gd name="T3" fmla="*/ 1 h 22"/>
                  <a:gd name="T4" fmla="*/ 1 w 33"/>
                  <a:gd name="T5" fmla="*/ 1 h 22"/>
                  <a:gd name="T6" fmla="*/ 2 w 33"/>
                  <a:gd name="T7" fmla="*/ 0 h 22"/>
                  <a:gd name="T8" fmla="*/ 3 w 33"/>
                  <a:gd name="T9" fmla="*/ 0 h 22"/>
                  <a:gd name="T10" fmla="*/ 4 w 33"/>
                  <a:gd name="T11" fmla="*/ 1 h 22"/>
                  <a:gd name="T12" fmla="*/ 6 w 33"/>
                  <a:gd name="T13" fmla="*/ 2 h 22"/>
                  <a:gd name="T14" fmla="*/ 8 w 33"/>
                  <a:gd name="T15" fmla="*/ 4 h 22"/>
                  <a:gd name="T16" fmla="*/ 9 w 33"/>
                  <a:gd name="T17" fmla="*/ 5 h 22"/>
                  <a:gd name="T18" fmla="*/ 8 w 33"/>
                  <a:gd name="T19" fmla="*/ 5 h 22"/>
                  <a:gd name="T20" fmla="*/ 8 w 33"/>
                  <a:gd name="T21" fmla="*/ 6 h 22"/>
                  <a:gd name="T22" fmla="*/ 6 w 33"/>
                  <a:gd name="T23" fmla="*/ 6 h 22"/>
                  <a:gd name="T24" fmla="*/ 5 w 33"/>
                  <a:gd name="T25" fmla="*/ 6 h 22"/>
                  <a:gd name="T26" fmla="*/ 0 w 33"/>
                  <a:gd name="T27" fmla="*/ 2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22"/>
                  <a:gd name="T44" fmla="*/ 33 w 33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22">
                    <a:moveTo>
                      <a:pt x="0" y="7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3"/>
                    </a:lnTo>
                    <a:lnTo>
                      <a:pt x="23" y="7"/>
                    </a:lnTo>
                    <a:lnTo>
                      <a:pt x="29" y="13"/>
                    </a:lnTo>
                    <a:lnTo>
                      <a:pt x="33" y="17"/>
                    </a:lnTo>
                    <a:lnTo>
                      <a:pt x="32" y="19"/>
                    </a:lnTo>
                    <a:lnTo>
                      <a:pt x="29" y="21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64" name="Freeform 263"/>
              <p:cNvSpPr>
                <a:spLocks/>
              </p:cNvSpPr>
              <p:nvPr/>
            </p:nvSpPr>
            <p:spPr bwMode="auto">
              <a:xfrm>
                <a:off x="3516" y="2377"/>
                <a:ext cx="43" cy="59"/>
              </a:xfrm>
              <a:custGeom>
                <a:avLst/>
                <a:gdLst>
                  <a:gd name="T0" fmla="*/ 1 w 85"/>
                  <a:gd name="T1" fmla="*/ 27 h 117"/>
                  <a:gd name="T2" fmla="*/ 1 w 85"/>
                  <a:gd name="T3" fmla="*/ 27 h 117"/>
                  <a:gd name="T4" fmla="*/ 2 w 85"/>
                  <a:gd name="T5" fmla="*/ 26 h 117"/>
                  <a:gd name="T6" fmla="*/ 4 w 85"/>
                  <a:gd name="T7" fmla="*/ 25 h 117"/>
                  <a:gd name="T8" fmla="*/ 7 w 85"/>
                  <a:gd name="T9" fmla="*/ 23 h 117"/>
                  <a:gd name="T10" fmla="*/ 9 w 85"/>
                  <a:gd name="T11" fmla="*/ 21 h 117"/>
                  <a:gd name="T12" fmla="*/ 18 w 85"/>
                  <a:gd name="T13" fmla="*/ 8 h 117"/>
                  <a:gd name="T14" fmla="*/ 19 w 85"/>
                  <a:gd name="T15" fmla="*/ 2 h 117"/>
                  <a:gd name="T16" fmla="*/ 22 w 85"/>
                  <a:gd name="T17" fmla="*/ 0 h 117"/>
                  <a:gd name="T18" fmla="*/ 20 w 85"/>
                  <a:gd name="T19" fmla="*/ 5 h 117"/>
                  <a:gd name="T20" fmla="*/ 19 w 85"/>
                  <a:gd name="T21" fmla="*/ 8 h 117"/>
                  <a:gd name="T22" fmla="*/ 18 w 85"/>
                  <a:gd name="T23" fmla="*/ 10 h 117"/>
                  <a:gd name="T24" fmla="*/ 16 w 85"/>
                  <a:gd name="T25" fmla="*/ 16 h 117"/>
                  <a:gd name="T26" fmla="*/ 14 w 85"/>
                  <a:gd name="T27" fmla="*/ 18 h 117"/>
                  <a:gd name="T28" fmla="*/ 12 w 85"/>
                  <a:gd name="T29" fmla="*/ 21 h 117"/>
                  <a:gd name="T30" fmla="*/ 10 w 85"/>
                  <a:gd name="T31" fmla="*/ 23 h 117"/>
                  <a:gd name="T32" fmla="*/ 8 w 85"/>
                  <a:gd name="T33" fmla="*/ 25 h 117"/>
                  <a:gd name="T34" fmla="*/ 6 w 85"/>
                  <a:gd name="T35" fmla="*/ 26 h 117"/>
                  <a:gd name="T36" fmla="*/ 4 w 85"/>
                  <a:gd name="T37" fmla="*/ 28 h 117"/>
                  <a:gd name="T38" fmla="*/ 2 w 85"/>
                  <a:gd name="T39" fmla="*/ 29 h 117"/>
                  <a:gd name="T40" fmla="*/ 1 w 85"/>
                  <a:gd name="T41" fmla="*/ 30 h 117"/>
                  <a:gd name="T42" fmla="*/ 0 w 85"/>
                  <a:gd name="T43" fmla="*/ 29 h 117"/>
                  <a:gd name="T44" fmla="*/ 0 w 85"/>
                  <a:gd name="T45" fmla="*/ 29 h 117"/>
                  <a:gd name="T46" fmla="*/ 0 w 85"/>
                  <a:gd name="T47" fmla="*/ 28 h 117"/>
                  <a:gd name="T48" fmla="*/ 1 w 85"/>
                  <a:gd name="T49" fmla="*/ 27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117"/>
                  <a:gd name="T77" fmla="*/ 85 w 85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117">
                    <a:moveTo>
                      <a:pt x="2" y="106"/>
                    </a:moveTo>
                    <a:lnTo>
                      <a:pt x="3" y="105"/>
                    </a:lnTo>
                    <a:lnTo>
                      <a:pt x="7" y="104"/>
                    </a:lnTo>
                    <a:lnTo>
                      <a:pt x="15" y="98"/>
                    </a:lnTo>
                    <a:lnTo>
                      <a:pt x="26" y="92"/>
                    </a:lnTo>
                    <a:lnTo>
                      <a:pt x="35" y="82"/>
                    </a:lnTo>
                    <a:lnTo>
                      <a:pt x="69" y="30"/>
                    </a:lnTo>
                    <a:lnTo>
                      <a:pt x="76" y="5"/>
                    </a:lnTo>
                    <a:lnTo>
                      <a:pt x="85" y="0"/>
                    </a:lnTo>
                    <a:lnTo>
                      <a:pt x="80" y="20"/>
                    </a:lnTo>
                    <a:lnTo>
                      <a:pt x="76" y="30"/>
                    </a:lnTo>
                    <a:lnTo>
                      <a:pt x="72" y="39"/>
                    </a:lnTo>
                    <a:lnTo>
                      <a:pt x="61" y="61"/>
                    </a:lnTo>
                    <a:lnTo>
                      <a:pt x="54" y="71"/>
                    </a:lnTo>
                    <a:lnTo>
                      <a:pt x="46" y="82"/>
                    </a:lnTo>
                    <a:lnTo>
                      <a:pt x="37" y="92"/>
                    </a:lnTo>
                    <a:lnTo>
                      <a:pt x="30" y="98"/>
                    </a:lnTo>
                    <a:lnTo>
                      <a:pt x="23" y="104"/>
                    </a:lnTo>
                    <a:lnTo>
                      <a:pt x="15" y="109"/>
                    </a:lnTo>
                    <a:lnTo>
                      <a:pt x="8" y="115"/>
                    </a:lnTo>
                    <a:lnTo>
                      <a:pt x="3" y="117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2" y="10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65" name="Freeform 264"/>
              <p:cNvSpPr>
                <a:spLocks/>
              </p:cNvSpPr>
              <p:nvPr/>
            </p:nvSpPr>
            <p:spPr bwMode="auto">
              <a:xfrm>
                <a:off x="3516" y="2371"/>
                <a:ext cx="43" cy="60"/>
              </a:xfrm>
              <a:custGeom>
                <a:avLst/>
                <a:gdLst>
                  <a:gd name="T0" fmla="*/ 10 w 85"/>
                  <a:gd name="T1" fmla="*/ 0 h 120"/>
                  <a:gd name="T2" fmla="*/ 19 w 85"/>
                  <a:gd name="T3" fmla="*/ 4 h 120"/>
                  <a:gd name="T4" fmla="*/ 19 w 85"/>
                  <a:gd name="T5" fmla="*/ 6 h 120"/>
                  <a:gd name="T6" fmla="*/ 18 w 85"/>
                  <a:gd name="T7" fmla="*/ 9 h 120"/>
                  <a:gd name="T8" fmla="*/ 17 w 85"/>
                  <a:gd name="T9" fmla="*/ 10 h 120"/>
                  <a:gd name="T10" fmla="*/ 16 w 85"/>
                  <a:gd name="T11" fmla="*/ 12 h 120"/>
                  <a:gd name="T12" fmla="*/ 15 w 85"/>
                  <a:gd name="T13" fmla="*/ 13 h 120"/>
                  <a:gd name="T14" fmla="*/ 15 w 85"/>
                  <a:gd name="T15" fmla="*/ 15 h 120"/>
                  <a:gd name="T16" fmla="*/ 14 w 85"/>
                  <a:gd name="T17" fmla="*/ 16 h 120"/>
                  <a:gd name="T18" fmla="*/ 13 w 85"/>
                  <a:gd name="T19" fmla="*/ 18 h 120"/>
                  <a:gd name="T20" fmla="*/ 12 w 85"/>
                  <a:gd name="T21" fmla="*/ 20 h 120"/>
                  <a:gd name="T22" fmla="*/ 10 w 85"/>
                  <a:gd name="T23" fmla="*/ 23 h 120"/>
                  <a:gd name="T24" fmla="*/ 7 w 85"/>
                  <a:gd name="T25" fmla="*/ 25 h 120"/>
                  <a:gd name="T26" fmla="*/ 5 w 85"/>
                  <a:gd name="T27" fmla="*/ 27 h 120"/>
                  <a:gd name="T28" fmla="*/ 3 w 85"/>
                  <a:gd name="T29" fmla="*/ 28 h 120"/>
                  <a:gd name="T30" fmla="*/ 1 w 85"/>
                  <a:gd name="T31" fmla="*/ 29 h 120"/>
                  <a:gd name="T32" fmla="*/ 0 w 85"/>
                  <a:gd name="T33" fmla="*/ 30 h 120"/>
                  <a:gd name="T34" fmla="*/ 1 w 85"/>
                  <a:gd name="T35" fmla="*/ 30 h 120"/>
                  <a:gd name="T36" fmla="*/ 8 w 85"/>
                  <a:gd name="T37" fmla="*/ 26 h 120"/>
                  <a:gd name="T38" fmla="*/ 9 w 85"/>
                  <a:gd name="T39" fmla="*/ 25 h 120"/>
                  <a:gd name="T40" fmla="*/ 10 w 85"/>
                  <a:gd name="T41" fmla="*/ 24 h 120"/>
                  <a:gd name="T42" fmla="*/ 11 w 85"/>
                  <a:gd name="T43" fmla="*/ 23 h 120"/>
                  <a:gd name="T44" fmla="*/ 12 w 85"/>
                  <a:gd name="T45" fmla="*/ 21 h 120"/>
                  <a:gd name="T46" fmla="*/ 13 w 85"/>
                  <a:gd name="T47" fmla="*/ 20 h 120"/>
                  <a:gd name="T48" fmla="*/ 15 w 85"/>
                  <a:gd name="T49" fmla="*/ 17 h 120"/>
                  <a:gd name="T50" fmla="*/ 16 w 85"/>
                  <a:gd name="T51" fmla="*/ 14 h 120"/>
                  <a:gd name="T52" fmla="*/ 17 w 85"/>
                  <a:gd name="T53" fmla="*/ 12 h 120"/>
                  <a:gd name="T54" fmla="*/ 18 w 85"/>
                  <a:gd name="T55" fmla="*/ 9 h 120"/>
                  <a:gd name="T56" fmla="*/ 20 w 85"/>
                  <a:gd name="T57" fmla="*/ 4 h 120"/>
                  <a:gd name="T58" fmla="*/ 21 w 85"/>
                  <a:gd name="T59" fmla="*/ 4 h 120"/>
                  <a:gd name="T60" fmla="*/ 22 w 85"/>
                  <a:gd name="T61" fmla="*/ 4 h 120"/>
                  <a:gd name="T62" fmla="*/ 22 w 85"/>
                  <a:gd name="T63" fmla="*/ 3 h 120"/>
                  <a:gd name="T64" fmla="*/ 22 w 85"/>
                  <a:gd name="T65" fmla="*/ 3 h 120"/>
                  <a:gd name="T66" fmla="*/ 21 w 85"/>
                  <a:gd name="T67" fmla="*/ 3 h 120"/>
                  <a:gd name="T68" fmla="*/ 21 w 85"/>
                  <a:gd name="T69" fmla="*/ 4 h 120"/>
                  <a:gd name="T70" fmla="*/ 20 w 85"/>
                  <a:gd name="T71" fmla="*/ 4 h 120"/>
                  <a:gd name="T72" fmla="*/ 19 w 85"/>
                  <a:gd name="T73" fmla="*/ 4 h 120"/>
                  <a:gd name="T74" fmla="*/ 11 w 85"/>
                  <a:gd name="T75" fmla="*/ 0 h 120"/>
                  <a:gd name="T76" fmla="*/ 10 w 85"/>
                  <a:gd name="T77" fmla="*/ 0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5"/>
                  <a:gd name="T118" fmla="*/ 0 h 120"/>
                  <a:gd name="T119" fmla="*/ 85 w 85"/>
                  <a:gd name="T120" fmla="*/ 120 h 1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5" h="120">
                    <a:moveTo>
                      <a:pt x="39" y="0"/>
                    </a:moveTo>
                    <a:lnTo>
                      <a:pt x="73" y="16"/>
                    </a:lnTo>
                    <a:lnTo>
                      <a:pt x="73" y="21"/>
                    </a:lnTo>
                    <a:lnTo>
                      <a:pt x="69" y="33"/>
                    </a:lnTo>
                    <a:lnTo>
                      <a:pt x="66" y="39"/>
                    </a:lnTo>
                    <a:lnTo>
                      <a:pt x="64" y="46"/>
                    </a:lnTo>
                    <a:lnTo>
                      <a:pt x="60" y="52"/>
                    </a:lnTo>
                    <a:lnTo>
                      <a:pt x="57" y="59"/>
                    </a:lnTo>
                    <a:lnTo>
                      <a:pt x="54" y="64"/>
                    </a:lnTo>
                    <a:lnTo>
                      <a:pt x="52" y="69"/>
                    </a:lnTo>
                    <a:lnTo>
                      <a:pt x="46" y="78"/>
                    </a:lnTo>
                    <a:lnTo>
                      <a:pt x="37" y="89"/>
                    </a:lnTo>
                    <a:lnTo>
                      <a:pt x="26" y="100"/>
                    </a:lnTo>
                    <a:lnTo>
                      <a:pt x="19" y="105"/>
                    </a:lnTo>
                    <a:lnTo>
                      <a:pt x="11" y="112"/>
                    </a:lnTo>
                    <a:lnTo>
                      <a:pt x="4" y="116"/>
                    </a:lnTo>
                    <a:lnTo>
                      <a:pt x="0" y="118"/>
                    </a:lnTo>
                    <a:lnTo>
                      <a:pt x="3" y="120"/>
                    </a:lnTo>
                    <a:lnTo>
                      <a:pt x="29" y="104"/>
                    </a:lnTo>
                    <a:lnTo>
                      <a:pt x="33" y="98"/>
                    </a:lnTo>
                    <a:lnTo>
                      <a:pt x="38" y="94"/>
                    </a:lnTo>
                    <a:lnTo>
                      <a:pt x="42" y="89"/>
                    </a:lnTo>
                    <a:lnTo>
                      <a:pt x="46" y="83"/>
                    </a:lnTo>
                    <a:lnTo>
                      <a:pt x="50" y="78"/>
                    </a:lnTo>
                    <a:lnTo>
                      <a:pt x="58" y="66"/>
                    </a:lnTo>
                    <a:lnTo>
                      <a:pt x="64" y="55"/>
                    </a:lnTo>
                    <a:lnTo>
                      <a:pt x="68" y="46"/>
                    </a:lnTo>
                    <a:lnTo>
                      <a:pt x="70" y="36"/>
                    </a:lnTo>
                    <a:lnTo>
                      <a:pt x="77" y="16"/>
                    </a:lnTo>
                    <a:lnTo>
                      <a:pt x="84" y="16"/>
                    </a:lnTo>
                    <a:lnTo>
                      <a:pt x="85" y="13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4" y="12"/>
                    </a:lnTo>
                    <a:lnTo>
                      <a:pt x="83" y="13"/>
                    </a:lnTo>
                    <a:lnTo>
                      <a:pt x="79" y="15"/>
                    </a:lnTo>
                    <a:lnTo>
                      <a:pt x="74" y="13"/>
                    </a:lnTo>
                    <a:lnTo>
                      <a:pt x="43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36173" name="Picture 265" descr="Compaq ipaq Pocket PC fron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5300" y="2473326"/>
            <a:ext cx="211138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74" name="Picture 266" descr="PA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2313" y="2813051"/>
            <a:ext cx="2746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7"/>
          <p:cNvGrpSpPr>
            <a:grpSpLocks/>
          </p:cNvGrpSpPr>
          <p:nvPr/>
        </p:nvGrpSpPr>
        <p:grpSpPr bwMode="auto">
          <a:xfrm flipH="1">
            <a:off x="1498600" y="2605088"/>
            <a:ext cx="488950" cy="717550"/>
            <a:chOff x="4042" y="708"/>
            <a:chExt cx="308" cy="452"/>
          </a:xfrm>
        </p:grpSpPr>
        <p:pic>
          <p:nvPicPr>
            <p:cNvPr id="36183" name="Picture 268" descr="2x t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42" y="70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269"/>
            <p:cNvGrpSpPr>
              <a:grpSpLocks noChangeAspect="1"/>
            </p:cNvGrpSpPr>
            <p:nvPr/>
          </p:nvGrpSpPr>
          <p:grpSpPr bwMode="auto">
            <a:xfrm>
              <a:off x="4141" y="712"/>
              <a:ext cx="209" cy="448"/>
              <a:chOff x="2177" y="2147"/>
              <a:chExt cx="414" cy="898"/>
            </a:xfrm>
          </p:grpSpPr>
          <p:sp>
            <p:nvSpPr>
              <p:cNvPr id="36185" name="Line 270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86" name="Line 271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87" name="Line 272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88" name="Line 273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89" name="Line 274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90" name="Line 275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91" name="Line 276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92" name="Line 277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93" name="Line 278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94" name="Line 279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9" name="Group 280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36243" name="Rectangle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44" name="Rectangle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0" name="Group 283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36241" name="Rectangle 284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42" name="Rectangle 285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197" name="Line 286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98" name="Line 287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99" name="Line 288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00" name="Line 289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01" name="Line 290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02" name="Line 291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03" name="Line 292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04" name="Line 293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05" name="Line 294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06" name="Line 295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1" name="Group 296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36239" name="Rectangle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40" name="Rectangle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12320" name="Group 299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36237" name="Rectangle 300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38" name="Rectangle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209" name="Line 302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10" name="Line 303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11" name="Line 304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12" name="Line 3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13" name="Line 306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14" name="Line 3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15" name="Line 308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16" name="Line 309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17" name="Line 3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18" name="Line 311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19" name="Line 312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20" name="Line 313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21" name="Line 3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22" name="Line 315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23" name="Line 316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24" name="Line 317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25" name="Line 318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26" name="Line 3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27" name="Line 320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28" name="Line 3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29" name="Line 3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30" name="Line 323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31" name="Line 3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32" name="Line 325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33" name="Line 326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34" name="Line 327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35" name="Line 3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36" name="Line 329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6176" name="Rectangle 330"/>
          <p:cNvSpPr>
            <a:spLocks noChangeArrowheads="1"/>
          </p:cNvSpPr>
          <p:nvPr/>
        </p:nvSpPr>
        <p:spPr bwMode="auto">
          <a:xfrm>
            <a:off x="1828800" y="1600200"/>
            <a:ext cx="8969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>
                <a:solidFill>
                  <a:srgbClr val="FF0000"/>
                </a:solidFill>
                <a:latin typeface="Tahoma" pitchFamily="34" charset="0"/>
              </a:rPr>
              <a:t>GSM /EDGE</a:t>
            </a:r>
          </a:p>
        </p:txBody>
      </p:sp>
      <p:grpSp>
        <p:nvGrpSpPr>
          <p:cNvPr id="312321" name="Group 331"/>
          <p:cNvGrpSpPr>
            <a:grpSpLocks/>
          </p:cNvGrpSpPr>
          <p:nvPr/>
        </p:nvGrpSpPr>
        <p:grpSpPr bwMode="auto">
          <a:xfrm rot="20867168">
            <a:off x="847725" y="2643188"/>
            <a:ext cx="473075" cy="42863"/>
            <a:chOff x="805" y="3893"/>
            <a:chExt cx="485" cy="111"/>
          </a:xfrm>
        </p:grpSpPr>
        <p:sp>
          <p:nvSpPr>
            <p:cNvPr id="36181" name="AutoShape 332"/>
            <p:cNvSpPr>
              <a:spLocks noChangeArrowheads="1"/>
            </p:cNvSpPr>
            <p:nvPr/>
          </p:nvSpPr>
          <p:spPr bwMode="auto">
            <a:xfrm rot="5400000">
              <a:off x="1125" y="3840"/>
              <a:ext cx="73" cy="25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182" name="AutoShape 333"/>
            <p:cNvSpPr>
              <a:spLocks noChangeArrowheads="1"/>
            </p:cNvSpPr>
            <p:nvPr/>
          </p:nvSpPr>
          <p:spPr bwMode="auto">
            <a:xfrm rot="16200000" flipH="1">
              <a:off x="896" y="3802"/>
              <a:ext cx="73" cy="25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2326" name="Group 334"/>
          <p:cNvGrpSpPr>
            <a:grpSpLocks/>
          </p:cNvGrpSpPr>
          <p:nvPr/>
        </p:nvGrpSpPr>
        <p:grpSpPr bwMode="auto">
          <a:xfrm rot="20867168">
            <a:off x="1027113" y="2822576"/>
            <a:ext cx="473075" cy="42863"/>
            <a:chOff x="805" y="3893"/>
            <a:chExt cx="485" cy="111"/>
          </a:xfrm>
        </p:grpSpPr>
        <p:sp>
          <p:nvSpPr>
            <p:cNvPr id="36179" name="AutoShape 335"/>
            <p:cNvSpPr>
              <a:spLocks noChangeArrowheads="1"/>
            </p:cNvSpPr>
            <p:nvPr/>
          </p:nvSpPr>
          <p:spPr bwMode="auto">
            <a:xfrm rot="5400000">
              <a:off x="1125" y="3840"/>
              <a:ext cx="73" cy="25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180" name="AutoShape 336"/>
            <p:cNvSpPr>
              <a:spLocks noChangeArrowheads="1"/>
            </p:cNvSpPr>
            <p:nvPr/>
          </p:nvSpPr>
          <p:spPr bwMode="auto">
            <a:xfrm rot="16200000" flipH="1">
              <a:off x="896" y="3802"/>
              <a:ext cx="73" cy="25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312657" name="Picture 337" descr="h23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100" y="2232025"/>
            <a:ext cx="4032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2328" name="Group 338"/>
          <p:cNvGrpSpPr>
            <a:grpSpLocks/>
          </p:cNvGrpSpPr>
          <p:nvPr/>
        </p:nvGrpSpPr>
        <p:grpSpPr bwMode="auto">
          <a:xfrm flipH="1">
            <a:off x="1509713" y="3924300"/>
            <a:ext cx="488950" cy="717550"/>
            <a:chOff x="4042" y="708"/>
            <a:chExt cx="308" cy="452"/>
          </a:xfrm>
        </p:grpSpPr>
        <p:pic>
          <p:nvPicPr>
            <p:cNvPr id="36110" name="Picture 339" descr="2x t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42" y="70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2329" name="Group 340"/>
            <p:cNvGrpSpPr>
              <a:grpSpLocks noChangeAspect="1"/>
            </p:cNvGrpSpPr>
            <p:nvPr/>
          </p:nvGrpSpPr>
          <p:grpSpPr bwMode="auto">
            <a:xfrm>
              <a:off x="4141" y="712"/>
              <a:ext cx="209" cy="448"/>
              <a:chOff x="2177" y="2147"/>
              <a:chExt cx="414" cy="898"/>
            </a:xfrm>
          </p:grpSpPr>
          <p:sp>
            <p:nvSpPr>
              <p:cNvPr id="36112" name="Line 341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13" name="Line 342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14" name="Line 343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15" name="Line 344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16" name="Line 345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17" name="Line 346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18" name="Line 347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19" name="Line 348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20" name="Line 349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21" name="Line 350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12330" name="Group 351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36170" name="Rectangle 35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71" name="Rectangle 353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12331" name="Group 354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36168" name="Rectangle 355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69" name="Rectangle 356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124" name="Line 357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25" name="Line 358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26" name="Line 359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27" name="Line 360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28" name="Line 361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29" name="Line 362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30" name="Line 363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31" name="Line 364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32" name="Line 365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33" name="Line 366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12332" name="Group 367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36166" name="Rectangle 368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67" name="Rectangle 3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12333" name="Group 370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36164" name="Rectangle 371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65" name="Rectangle 372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136" name="Line 373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37" name="Line 374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38" name="Line 375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39" name="Line 3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40" name="Line 377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41" name="Line 3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42" name="Line 379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43" name="Line 380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44" name="Line 3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45" name="Line 382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46" name="Line 383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47" name="Line 384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48" name="Line 3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49" name="Line 386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50" name="Line 387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51" name="Line 388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52" name="Line 389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53" name="Line 3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54" name="Line 391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55" name="Line 3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56" name="Line 3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57" name="Line 394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58" name="Line 3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59" name="Line 396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60" name="Line 397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61" name="Line 398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62" name="Line 3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63" name="Line 400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12721" name="Rectangle 401"/>
          <p:cNvSpPr>
            <a:spLocks noChangeArrowheads="1"/>
          </p:cNvSpPr>
          <p:nvPr/>
        </p:nvSpPr>
        <p:spPr bwMode="auto">
          <a:xfrm>
            <a:off x="1249363" y="3582988"/>
            <a:ext cx="9890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>
                <a:solidFill>
                  <a:srgbClr val="FF0000"/>
                </a:solidFill>
                <a:latin typeface="Tahoma" pitchFamily="34" charset="0"/>
              </a:rPr>
              <a:t>UMTS/ HSPA</a:t>
            </a:r>
          </a:p>
        </p:txBody>
      </p:sp>
      <p:grpSp>
        <p:nvGrpSpPr>
          <p:cNvPr id="312334" name="Group 402"/>
          <p:cNvGrpSpPr>
            <a:grpSpLocks/>
          </p:cNvGrpSpPr>
          <p:nvPr/>
        </p:nvGrpSpPr>
        <p:grpSpPr bwMode="auto">
          <a:xfrm rot="-732832">
            <a:off x="952500" y="4056063"/>
            <a:ext cx="473075" cy="42862"/>
            <a:chOff x="805" y="3893"/>
            <a:chExt cx="485" cy="111"/>
          </a:xfrm>
        </p:grpSpPr>
        <p:sp>
          <p:nvSpPr>
            <p:cNvPr id="36108" name="AutoShape 403"/>
            <p:cNvSpPr>
              <a:spLocks noChangeArrowheads="1"/>
            </p:cNvSpPr>
            <p:nvPr/>
          </p:nvSpPr>
          <p:spPr bwMode="auto">
            <a:xfrm rot="5400000">
              <a:off x="1125" y="3840"/>
              <a:ext cx="73" cy="25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109" name="AutoShape 404"/>
            <p:cNvSpPr>
              <a:spLocks noChangeArrowheads="1"/>
            </p:cNvSpPr>
            <p:nvPr/>
          </p:nvSpPr>
          <p:spPr bwMode="auto">
            <a:xfrm rot="16200000" flipH="1">
              <a:off x="896" y="3802"/>
              <a:ext cx="73" cy="25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2335" name="Group 405"/>
          <p:cNvGrpSpPr>
            <a:grpSpLocks/>
          </p:cNvGrpSpPr>
          <p:nvPr/>
        </p:nvGrpSpPr>
        <p:grpSpPr bwMode="auto">
          <a:xfrm>
            <a:off x="385763" y="4114800"/>
            <a:ext cx="327025" cy="422275"/>
            <a:chOff x="5061" y="1672"/>
            <a:chExt cx="210" cy="251"/>
          </a:xfrm>
        </p:grpSpPr>
        <p:grpSp>
          <p:nvGrpSpPr>
            <p:cNvPr id="312339" name="Group 406"/>
            <p:cNvGrpSpPr>
              <a:grpSpLocks/>
            </p:cNvGrpSpPr>
            <p:nvPr/>
          </p:nvGrpSpPr>
          <p:grpSpPr bwMode="auto">
            <a:xfrm>
              <a:off x="5098" y="1672"/>
              <a:ext cx="98" cy="108"/>
              <a:chOff x="3522" y="2241"/>
              <a:chExt cx="72" cy="84"/>
            </a:xfrm>
          </p:grpSpPr>
          <p:sp>
            <p:nvSpPr>
              <p:cNvPr id="36090" name="Freeform 407"/>
              <p:cNvSpPr>
                <a:spLocks/>
              </p:cNvSpPr>
              <p:nvPr/>
            </p:nvSpPr>
            <p:spPr bwMode="auto">
              <a:xfrm>
                <a:off x="3522" y="2241"/>
                <a:ext cx="72" cy="84"/>
              </a:xfrm>
              <a:custGeom>
                <a:avLst/>
                <a:gdLst>
                  <a:gd name="T0" fmla="*/ 0 w 145"/>
                  <a:gd name="T1" fmla="*/ 32 h 169"/>
                  <a:gd name="T2" fmla="*/ 1 w 145"/>
                  <a:gd name="T3" fmla="*/ 32 h 169"/>
                  <a:gd name="T4" fmla="*/ 2 w 145"/>
                  <a:gd name="T5" fmla="*/ 31 h 169"/>
                  <a:gd name="T6" fmla="*/ 4 w 145"/>
                  <a:gd name="T7" fmla="*/ 29 h 169"/>
                  <a:gd name="T8" fmla="*/ 6 w 145"/>
                  <a:gd name="T9" fmla="*/ 27 h 169"/>
                  <a:gd name="T10" fmla="*/ 8 w 145"/>
                  <a:gd name="T11" fmla="*/ 25 h 169"/>
                  <a:gd name="T12" fmla="*/ 10 w 145"/>
                  <a:gd name="T13" fmla="*/ 23 h 169"/>
                  <a:gd name="T14" fmla="*/ 11 w 145"/>
                  <a:gd name="T15" fmla="*/ 21 h 169"/>
                  <a:gd name="T16" fmla="*/ 13 w 145"/>
                  <a:gd name="T17" fmla="*/ 18 h 169"/>
                  <a:gd name="T18" fmla="*/ 14 w 145"/>
                  <a:gd name="T19" fmla="*/ 16 h 169"/>
                  <a:gd name="T20" fmla="*/ 14 w 145"/>
                  <a:gd name="T21" fmla="*/ 15 h 169"/>
                  <a:gd name="T22" fmla="*/ 15 w 145"/>
                  <a:gd name="T23" fmla="*/ 14 h 169"/>
                  <a:gd name="T24" fmla="*/ 16 w 145"/>
                  <a:gd name="T25" fmla="*/ 12 h 169"/>
                  <a:gd name="T26" fmla="*/ 16 w 145"/>
                  <a:gd name="T27" fmla="*/ 10 h 169"/>
                  <a:gd name="T28" fmla="*/ 17 w 145"/>
                  <a:gd name="T29" fmla="*/ 9 h 169"/>
                  <a:gd name="T30" fmla="*/ 18 w 145"/>
                  <a:gd name="T31" fmla="*/ 8 h 169"/>
                  <a:gd name="T32" fmla="*/ 20 w 145"/>
                  <a:gd name="T33" fmla="*/ 7 h 169"/>
                  <a:gd name="T34" fmla="*/ 21 w 145"/>
                  <a:gd name="T35" fmla="*/ 7 h 169"/>
                  <a:gd name="T36" fmla="*/ 22 w 145"/>
                  <a:gd name="T37" fmla="*/ 7 h 169"/>
                  <a:gd name="T38" fmla="*/ 23 w 145"/>
                  <a:gd name="T39" fmla="*/ 7 h 169"/>
                  <a:gd name="T40" fmla="*/ 25 w 145"/>
                  <a:gd name="T41" fmla="*/ 7 h 169"/>
                  <a:gd name="T42" fmla="*/ 31 w 145"/>
                  <a:gd name="T43" fmla="*/ 9 h 169"/>
                  <a:gd name="T44" fmla="*/ 33 w 145"/>
                  <a:gd name="T45" fmla="*/ 2 h 169"/>
                  <a:gd name="T46" fmla="*/ 34 w 145"/>
                  <a:gd name="T47" fmla="*/ 1 h 169"/>
                  <a:gd name="T48" fmla="*/ 34 w 145"/>
                  <a:gd name="T49" fmla="*/ 0 h 169"/>
                  <a:gd name="T50" fmla="*/ 35 w 145"/>
                  <a:gd name="T51" fmla="*/ 0 h 169"/>
                  <a:gd name="T52" fmla="*/ 35 w 145"/>
                  <a:gd name="T53" fmla="*/ 0 h 169"/>
                  <a:gd name="T54" fmla="*/ 36 w 145"/>
                  <a:gd name="T55" fmla="*/ 0 h 169"/>
                  <a:gd name="T56" fmla="*/ 36 w 145"/>
                  <a:gd name="T57" fmla="*/ 1 h 169"/>
                  <a:gd name="T58" fmla="*/ 35 w 145"/>
                  <a:gd name="T59" fmla="*/ 3 h 169"/>
                  <a:gd name="T60" fmla="*/ 35 w 145"/>
                  <a:gd name="T61" fmla="*/ 5 h 169"/>
                  <a:gd name="T62" fmla="*/ 32 w 145"/>
                  <a:gd name="T63" fmla="*/ 14 h 169"/>
                  <a:gd name="T64" fmla="*/ 31 w 145"/>
                  <a:gd name="T65" fmla="*/ 18 h 169"/>
                  <a:gd name="T66" fmla="*/ 29 w 145"/>
                  <a:gd name="T67" fmla="*/ 21 h 169"/>
                  <a:gd name="T68" fmla="*/ 28 w 145"/>
                  <a:gd name="T69" fmla="*/ 25 h 169"/>
                  <a:gd name="T70" fmla="*/ 26 w 145"/>
                  <a:gd name="T71" fmla="*/ 28 h 169"/>
                  <a:gd name="T72" fmla="*/ 23 w 145"/>
                  <a:gd name="T73" fmla="*/ 32 h 169"/>
                  <a:gd name="T74" fmla="*/ 21 w 145"/>
                  <a:gd name="T75" fmla="*/ 34 h 169"/>
                  <a:gd name="T76" fmla="*/ 19 w 145"/>
                  <a:gd name="T77" fmla="*/ 37 h 169"/>
                  <a:gd name="T78" fmla="*/ 17 w 145"/>
                  <a:gd name="T79" fmla="*/ 38 h 169"/>
                  <a:gd name="T80" fmla="*/ 15 w 145"/>
                  <a:gd name="T81" fmla="*/ 40 h 169"/>
                  <a:gd name="T82" fmla="*/ 14 w 145"/>
                  <a:gd name="T83" fmla="*/ 41 h 169"/>
                  <a:gd name="T84" fmla="*/ 12 w 145"/>
                  <a:gd name="T85" fmla="*/ 42 h 169"/>
                  <a:gd name="T86" fmla="*/ 11 w 145"/>
                  <a:gd name="T87" fmla="*/ 42 h 169"/>
                  <a:gd name="T88" fmla="*/ 9 w 145"/>
                  <a:gd name="T89" fmla="*/ 42 h 169"/>
                  <a:gd name="T90" fmla="*/ 7 w 145"/>
                  <a:gd name="T91" fmla="*/ 41 h 169"/>
                  <a:gd name="T92" fmla="*/ 5 w 145"/>
                  <a:gd name="T93" fmla="*/ 40 h 169"/>
                  <a:gd name="T94" fmla="*/ 4 w 145"/>
                  <a:gd name="T95" fmla="*/ 38 h 169"/>
                  <a:gd name="T96" fmla="*/ 2 w 145"/>
                  <a:gd name="T97" fmla="*/ 36 h 169"/>
                  <a:gd name="T98" fmla="*/ 1 w 145"/>
                  <a:gd name="T99" fmla="*/ 35 h 169"/>
                  <a:gd name="T100" fmla="*/ 0 w 145"/>
                  <a:gd name="T101" fmla="*/ 33 h 169"/>
                  <a:gd name="T102" fmla="*/ 0 w 145"/>
                  <a:gd name="T103" fmla="*/ 32 h 169"/>
                  <a:gd name="T104" fmla="*/ 0 w 145"/>
                  <a:gd name="T105" fmla="*/ 32 h 1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5"/>
                  <a:gd name="T160" fmla="*/ 0 h 169"/>
                  <a:gd name="T161" fmla="*/ 145 w 145"/>
                  <a:gd name="T162" fmla="*/ 169 h 1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5" h="169">
                    <a:moveTo>
                      <a:pt x="2" y="130"/>
                    </a:moveTo>
                    <a:lnTo>
                      <a:pt x="5" y="128"/>
                    </a:lnTo>
                    <a:lnTo>
                      <a:pt x="9" y="126"/>
                    </a:lnTo>
                    <a:lnTo>
                      <a:pt x="19" y="118"/>
                    </a:lnTo>
                    <a:lnTo>
                      <a:pt x="26" y="111"/>
                    </a:lnTo>
                    <a:lnTo>
                      <a:pt x="33" y="103"/>
                    </a:lnTo>
                    <a:lnTo>
                      <a:pt x="40" y="95"/>
                    </a:lnTo>
                    <a:lnTo>
                      <a:pt x="46" y="84"/>
                    </a:lnTo>
                    <a:lnTo>
                      <a:pt x="52" y="75"/>
                    </a:lnTo>
                    <a:lnTo>
                      <a:pt x="56" y="66"/>
                    </a:lnTo>
                    <a:lnTo>
                      <a:pt x="58" y="61"/>
                    </a:lnTo>
                    <a:lnTo>
                      <a:pt x="61" y="56"/>
                    </a:lnTo>
                    <a:lnTo>
                      <a:pt x="64" y="49"/>
                    </a:lnTo>
                    <a:lnTo>
                      <a:pt x="67" y="42"/>
                    </a:lnTo>
                    <a:lnTo>
                      <a:pt x="71" y="38"/>
                    </a:lnTo>
                    <a:lnTo>
                      <a:pt x="73" y="35"/>
                    </a:lnTo>
                    <a:lnTo>
                      <a:pt x="80" y="31"/>
                    </a:lnTo>
                    <a:lnTo>
                      <a:pt x="84" y="30"/>
                    </a:lnTo>
                    <a:lnTo>
                      <a:pt x="89" y="29"/>
                    </a:lnTo>
                    <a:lnTo>
                      <a:pt x="95" y="29"/>
                    </a:lnTo>
                    <a:lnTo>
                      <a:pt x="100" y="29"/>
                    </a:lnTo>
                    <a:lnTo>
                      <a:pt x="124" y="39"/>
                    </a:lnTo>
                    <a:lnTo>
                      <a:pt x="135" y="8"/>
                    </a:lnTo>
                    <a:lnTo>
                      <a:pt x="138" y="4"/>
                    </a:lnTo>
                    <a:lnTo>
                      <a:pt x="139" y="2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5" y="2"/>
                    </a:lnTo>
                    <a:lnTo>
                      <a:pt x="145" y="7"/>
                    </a:lnTo>
                    <a:lnTo>
                      <a:pt x="143" y="14"/>
                    </a:lnTo>
                    <a:lnTo>
                      <a:pt x="142" y="21"/>
                    </a:lnTo>
                    <a:lnTo>
                      <a:pt x="130" y="58"/>
                    </a:lnTo>
                    <a:lnTo>
                      <a:pt x="124" y="72"/>
                    </a:lnTo>
                    <a:lnTo>
                      <a:pt x="119" y="87"/>
                    </a:lnTo>
                    <a:lnTo>
                      <a:pt x="114" y="100"/>
                    </a:lnTo>
                    <a:lnTo>
                      <a:pt x="106" y="114"/>
                    </a:lnTo>
                    <a:lnTo>
                      <a:pt x="95" y="128"/>
                    </a:lnTo>
                    <a:lnTo>
                      <a:pt x="85" y="139"/>
                    </a:lnTo>
                    <a:lnTo>
                      <a:pt x="76" y="149"/>
                    </a:lnTo>
                    <a:lnTo>
                      <a:pt x="68" y="155"/>
                    </a:lnTo>
                    <a:lnTo>
                      <a:pt x="61" y="162"/>
                    </a:lnTo>
                    <a:lnTo>
                      <a:pt x="56" y="166"/>
                    </a:lnTo>
                    <a:lnTo>
                      <a:pt x="50" y="168"/>
                    </a:lnTo>
                    <a:lnTo>
                      <a:pt x="44" y="169"/>
                    </a:lnTo>
                    <a:lnTo>
                      <a:pt x="38" y="168"/>
                    </a:lnTo>
                    <a:lnTo>
                      <a:pt x="30" y="164"/>
                    </a:lnTo>
                    <a:lnTo>
                      <a:pt x="23" y="160"/>
                    </a:lnTo>
                    <a:lnTo>
                      <a:pt x="17" y="154"/>
                    </a:lnTo>
                    <a:lnTo>
                      <a:pt x="10" y="147"/>
                    </a:lnTo>
                    <a:lnTo>
                      <a:pt x="5" y="141"/>
                    </a:lnTo>
                    <a:lnTo>
                      <a:pt x="2" y="134"/>
                    </a:lnTo>
                    <a:lnTo>
                      <a:pt x="0" y="131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91" name="Freeform 408"/>
              <p:cNvSpPr>
                <a:spLocks/>
              </p:cNvSpPr>
              <p:nvPr/>
            </p:nvSpPr>
            <p:spPr bwMode="auto">
              <a:xfrm>
                <a:off x="3561" y="2256"/>
                <a:ext cx="25" cy="11"/>
              </a:xfrm>
              <a:custGeom>
                <a:avLst/>
                <a:gdLst>
                  <a:gd name="T0" fmla="*/ 0 w 48"/>
                  <a:gd name="T1" fmla="*/ 1 h 22"/>
                  <a:gd name="T2" fmla="*/ 5 w 48"/>
                  <a:gd name="T3" fmla="*/ 0 h 22"/>
                  <a:gd name="T4" fmla="*/ 7 w 48"/>
                  <a:gd name="T5" fmla="*/ 1 h 22"/>
                  <a:gd name="T6" fmla="*/ 13 w 48"/>
                  <a:gd name="T7" fmla="*/ 4 h 22"/>
                  <a:gd name="T8" fmla="*/ 11 w 48"/>
                  <a:gd name="T9" fmla="*/ 6 h 22"/>
                  <a:gd name="T10" fmla="*/ 4 w 48"/>
                  <a:gd name="T11" fmla="*/ 3 h 22"/>
                  <a:gd name="T12" fmla="*/ 0 w 48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22"/>
                  <a:gd name="T23" fmla="*/ 48 w 4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22">
                    <a:moveTo>
                      <a:pt x="0" y="3"/>
                    </a:moveTo>
                    <a:lnTo>
                      <a:pt x="17" y="0"/>
                    </a:lnTo>
                    <a:lnTo>
                      <a:pt x="25" y="2"/>
                    </a:lnTo>
                    <a:lnTo>
                      <a:pt x="48" y="15"/>
                    </a:lnTo>
                    <a:lnTo>
                      <a:pt x="40" y="22"/>
                    </a:lnTo>
                    <a:lnTo>
                      <a:pt x="13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CB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92" name="Freeform 409"/>
              <p:cNvSpPr>
                <a:spLocks/>
              </p:cNvSpPr>
              <p:nvPr/>
            </p:nvSpPr>
            <p:spPr bwMode="auto">
              <a:xfrm>
                <a:off x="3525" y="2258"/>
                <a:ext cx="57" cy="66"/>
              </a:xfrm>
              <a:custGeom>
                <a:avLst/>
                <a:gdLst>
                  <a:gd name="T0" fmla="*/ 0 w 113"/>
                  <a:gd name="T1" fmla="*/ 25 h 131"/>
                  <a:gd name="T2" fmla="*/ 1 w 113"/>
                  <a:gd name="T3" fmla="*/ 24 h 131"/>
                  <a:gd name="T4" fmla="*/ 1 w 113"/>
                  <a:gd name="T5" fmla="*/ 24 h 131"/>
                  <a:gd name="T6" fmla="*/ 3 w 113"/>
                  <a:gd name="T7" fmla="*/ 22 h 131"/>
                  <a:gd name="T8" fmla="*/ 5 w 113"/>
                  <a:gd name="T9" fmla="*/ 20 h 131"/>
                  <a:gd name="T10" fmla="*/ 7 w 113"/>
                  <a:gd name="T11" fmla="*/ 19 h 131"/>
                  <a:gd name="T12" fmla="*/ 8 w 113"/>
                  <a:gd name="T13" fmla="*/ 17 h 131"/>
                  <a:gd name="T14" fmla="*/ 10 w 113"/>
                  <a:gd name="T15" fmla="*/ 15 h 131"/>
                  <a:gd name="T16" fmla="*/ 12 w 113"/>
                  <a:gd name="T17" fmla="*/ 11 h 131"/>
                  <a:gd name="T18" fmla="*/ 14 w 113"/>
                  <a:gd name="T19" fmla="*/ 9 h 131"/>
                  <a:gd name="T20" fmla="*/ 15 w 113"/>
                  <a:gd name="T21" fmla="*/ 6 h 131"/>
                  <a:gd name="T22" fmla="*/ 16 w 113"/>
                  <a:gd name="T23" fmla="*/ 4 h 131"/>
                  <a:gd name="T24" fmla="*/ 17 w 113"/>
                  <a:gd name="T25" fmla="*/ 2 h 131"/>
                  <a:gd name="T26" fmla="*/ 17 w 113"/>
                  <a:gd name="T27" fmla="*/ 1 h 131"/>
                  <a:gd name="T28" fmla="*/ 18 w 113"/>
                  <a:gd name="T29" fmla="*/ 1 h 131"/>
                  <a:gd name="T30" fmla="*/ 18 w 113"/>
                  <a:gd name="T31" fmla="*/ 0 h 131"/>
                  <a:gd name="T32" fmla="*/ 19 w 113"/>
                  <a:gd name="T33" fmla="*/ 0 h 131"/>
                  <a:gd name="T34" fmla="*/ 19 w 113"/>
                  <a:gd name="T35" fmla="*/ 0 h 131"/>
                  <a:gd name="T36" fmla="*/ 19 w 113"/>
                  <a:gd name="T37" fmla="*/ 0 h 131"/>
                  <a:gd name="T38" fmla="*/ 20 w 113"/>
                  <a:gd name="T39" fmla="*/ 1 h 131"/>
                  <a:gd name="T40" fmla="*/ 29 w 113"/>
                  <a:gd name="T41" fmla="*/ 5 h 131"/>
                  <a:gd name="T42" fmla="*/ 28 w 113"/>
                  <a:gd name="T43" fmla="*/ 8 h 131"/>
                  <a:gd name="T44" fmla="*/ 23 w 113"/>
                  <a:gd name="T45" fmla="*/ 18 h 131"/>
                  <a:gd name="T46" fmla="*/ 17 w 113"/>
                  <a:gd name="T47" fmla="*/ 26 h 131"/>
                  <a:gd name="T48" fmla="*/ 10 w 113"/>
                  <a:gd name="T49" fmla="*/ 32 h 131"/>
                  <a:gd name="T50" fmla="*/ 11 w 113"/>
                  <a:gd name="T51" fmla="*/ 33 h 131"/>
                  <a:gd name="T52" fmla="*/ 10 w 113"/>
                  <a:gd name="T53" fmla="*/ 33 h 131"/>
                  <a:gd name="T54" fmla="*/ 8 w 113"/>
                  <a:gd name="T55" fmla="*/ 33 h 131"/>
                  <a:gd name="T56" fmla="*/ 7 w 113"/>
                  <a:gd name="T57" fmla="*/ 32 h 131"/>
                  <a:gd name="T58" fmla="*/ 5 w 113"/>
                  <a:gd name="T59" fmla="*/ 31 h 131"/>
                  <a:gd name="T60" fmla="*/ 4 w 113"/>
                  <a:gd name="T61" fmla="*/ 30 h 131"/>
                  <a:gd name="T62" fmla="*/ 2 w 113"/>
                  <a:gd name="T63" fmla="*/ 28 h 131"/>
                  <a:gd name="T64" fmla="*/ 1 w 113"/>
                  <a:gd name="T65" fmla="*/ 27 h 131"/>
                  <a:gd name="T66" fmla="*/ 0 w 113"/>
                  <a:gd name="T67" fmla="*/ 26 h 131"/>
                  <a:gd name="T68" fmla="*/ 0 w 113"/>
                  <a:gd name="T69" fmla="*/ 25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131"/>
                  <a:gd name="T107" fmla="*/ 113 w 113"/>
                  <a:gd name="T108" fmla="*/ 131 h 1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131">
                    <a:moveTo>
                      <a:pt x="0" y="99"/>
                    </a:moveTo>
                    <a:lnTo>
                      <a:pt x="1" y="96"/>
                    </a:lnTo>
                    <a:lnTo>
                      <a:pt x="3" y="93"/>
                    </a:lnTo>
                    <a:lnTo>
                      <a:pt x="11" y="87"/>
                    </a:lnTo>
                    <a:lnTo>
                      <a:pt x="19" y="80"/>
                    </a:lnTo>
                    <a:lnTo>
                      <a:pt x="27" y="73"/>
                    </a:lnTo>
                    <a:lnTo>
                      <a:pt x="32" y="67"/>
                    </a:lnTo>
                    <a:lnTo>
                      <a:pt x="38" y="58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58" y="23"/>
                    </a:lnTo>
                    <a:lnTo>
                      <a:pt x="62" y="15"/>
                    </a:lnTo>
                    <a:lnTo>
                      <a:pt x="65" y="8"/>
                    </a:lnTo>
                    <a:lnTo>
                      <a:pt x="67" y="4"/>
                    </a:lnTo>
                    <a:lnTo>
                      <a:pt x="69" y="3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9" y="2"/>
                    </a:lnTo>
                    <a:lnTo>
                      <a:pt x="113" y="18"/>
                    </a:lnTo>
                    <a:lnTo>
                      <a:pt x="109" y="30"/>
                    </a:lnTo>
                    <a:lnTo>
                      <a:pt x="90" y="72"/>
                    </a:lnTo>
                    <a:lnTo>
                      <a:pt x="67" y="103"/>
                    </a:lnTo>
                    <a:lnTo>
                      <a:pt x="40" y="126"/>
                    </a:lnTo>
                    <a:lnTo>
                      <a:pt x="42" y="131"/>
                    </a:lnTo>
                    <a:lnTo>
                      <a:pt x="38" y="131"/>
                    </a:lnTo>
                    <a:lnTo>
                      <a:pt x="32" y="129"/>
                    </a:lnTo>
                    <a:lnTo>
                      <a:pt x="25" y="126"/>
                    </a:lnTo>
                    <a:lnTo>
                      <a:pt x="20" y="122"/>
                    </a:lnTo>
                    <a:lnTo>
                      <a:pt x="13" y="118"/>
                    </a:lnTo>
                    <a:lnTo>
                      <a:pt x="7" y="111"/>
                    </a:lnTo>
                    <a:lnTo>
                      <a:pt x="1" y="106"/>
                    </a:lnTo>
                    <a:lnTo>
                      <a:pt x="0" y="10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A8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93" name="Freeform 410"/>
              <p:cNvSpPr>
                <a:spLocks/>
              </p:cNvSpPr>
              <p:nvPr/>
            </p:nvSpPr>
            <p:spPr bwMode="auto">
              <a:xfrm>
                <a:off x="3555" y="2268"/>
                <a:ext cx="18" cy="17"/>
              </a:xfrm>
              <a:custGeom>
                <a:avLst/>
                <a:gdLst>
                  <a:gd name="T0" fmla="*/ 0 w 35"/>
                  <a:gd name="T1" fmla="*/ 5 h 32"/>
                  <a:gd name="T2" fmla="*/ 0 w 35"/>
                  <a:gd name="T3" fmla="*/ 3 h 32"/>
                  <a:gd name="T4" fmla="*/ 1 w 35"/>
                  <a:gd name="T5" fmla="*/ 2 h 32"/>
                  <a:gd name="T6" fmla="*/ 2 w 35"/>
                  <a:gd name="T7" fmla="*/ 1 h 32"/>
                  <a:gd name="T8" fmla="*/ 3 w 35"/>
                  <a:gd name="T9" fmla="*/ 0 h 32"/>
                  <a:gd name="T10" fmla="*/ 4 w 35"/>
                  <a:gd name="T11" fmla="*/ 1 h 32"/>
                  <a:gd name="T12" fmla="*/ 6 w 35"/>
                  <a:gd name="T13" fmla="*/ 2 h 32"/>
                  <a:gd name="T14" fmla="*/ 8 w 35"/>
                  <a:gd name="T15" fmla="*/ 3 h 32"/>
                  <a:gd name="T16" fmla="*/ 9 w 35"/>
                  <a:gd name="T17" fmla="*/ 4 h 32"/>
                  <a:gd name="T18" fmla="*/ 9 w 35"/>
                  <a:gd name="T19" fmla="*/ 5 h 32"/>
                  <a:gd name="T20" fmla="*/ 9 w 35"/>
                  <a:gd name="T21" fmla="*/ 6 h 32"/>
                  <a:gd name="T22" fmla="*/ 9 w 35"/>
                  <a:gd name="T23" fmla="*/ 7 h 32"/>
                  <a:gd name="T24" fmla="*/ 8 w 35"/>
                  <a:gd name="T25" fmla="*/ 9 h 32"/>
                  <a:gd name="T26" fmla="*/ 7 w 35"/>
                  <a:gd name="T27" fmla="*/ 9 h 32"/>
                  <a:gd name="T28" fmla="*/ 5 w 35"/>
                  <a:gd name="T29" fmla="*/ 9 h 32"/>
                  <a:gd name="T30" fmla="*/ 3 w 35"/>
                  <a:gd name="T31" fmla="*/ 7 h 32"/>
                  <a:gd name="T32" fmla="*/ 1 w 35"/>
                  <a:gd name="T33" fmla="*/ 6 h 32"/>
                  <a:gd name="T34" fmla="*/ 0 w 35"/>
                  <a:gd name="T35" fmla="*/ 5 h 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32"/>
                  <a:gd name="T56" fmla="*/ 35 w 35"/>
                  <a:gd name="T57" fmla="*/ 32 h 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32">
                    <a:moveTo>
                      <a:pt x="0" y="17"/>
                    </a:moveTo>
                    <a:lnTo>
                      <a:pt x="0" y="12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1"/>
                    </a:lnTo>
                    <a:lnTo>
                      <a:pt x="22" y="5"/>
                    </a:lnTo>
                    <a:lnTo>
                      <a:pt x="31" y="10"/>
                    </a:lnTo>
                    <a:lnTo>
                      <a:pt x="33" y="13"/>
                    </a:lnTo>
                    <a:lnTo>
                      <a:pt x="35" y="16"/>
                    </a:lnTo>
                    <a:lnTo>
                      <a:pt x="35" y="21"/>
                    </a:lnTo>
                    <a:lnTo>
                      <a:pt x="33" y="27"/>
                    </a:lnTo>
                    <a:lnTo>
                      <a:pt x="29" y="31"/>
                    </a:lnTo>
                    <a:lnTo>
                      <a:pt x="25" y="32"/>
                    </a:lnTo>
                    <a:lnTo>
                      <a:pt x="18" y="31"/>
                    </a:lnTo>
                    <a:lnTo>
                      <a:pt x="10" y="27"/>
                    </a:lnTo>
                    <a:lnTo>
                      <a:pt x="4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94" name="Freeform 411"/>
              <p:cNvSpPr>
                <a:spLocks/>
              </p:cNvSpPr>
              <p:nvPr/>
            </p:nvSpPr>
            <p:spPr bwMode="auto">
              <a:xfrm>
                <a:off x="3536" y="2297"/>
                <a:ext cx="6" cy="7"/>
              </a:xfrm>
              <a:custGeom>
                <a:avLst/>
                <a:gdLst>
                  <a:gd name="T0" fmla="*/ 1 w 13"/>
                  <a:gd name="T1" fmla="*/ 0 h 13"/>
                  <a:gd name="T2" fmla="*/ 3 w 13"/>
                  <a:gd name="T3" fmla="*/ 2 h 13"/>
                  <a:gd name="T4" fmla="*/ 1 w 13"/>
                  <a:gd name="T5" fmla="*/ 4 h 13"/>
                  <a:gd name="T6" fmla="*/ 0 w 13"/>
                  <a:gd name="T7" fmla="*/ 2 h 13"/>
                  <a:gd name="T8" fmla="*/ 1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6" y="0"/>
                    </a:moveTo>
                    <a:lnTo>
                      <a:pt x="13" y="6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95" name="Freeform 412"/>
              <p:cNvSpPr>
                <a:spLocks/>
              </p:cNvSpPr>
              <p:nvPr/>
            </p:nvSpPr>
            <p:spPr bwMode="auto">
              <a:xfrm>
                <a:off x="3540" y="2292"/>
                <a:ext cx="6" cy="6"/>
              </a:xfrm>
              <a:custGeom>
                <a:avLst/>
                <a:gdLst>
                  <a:gd name="T0" fmla="*/ 0 w 12"/>
                  <a:gd name="T1" fmla="*/ 2 h 12"/>
                  <a:gd name="T2" fmla="*/ 1 w 12"/>
                  <a:gd name="T3" fmla="*/ 0 h 12"/>
                  <a:gd name="T4" fmla="*/ 3 w 12"/>
                  <a:gd name="T5" fmla="*/ 2 h 12"/>
                  <a:gd name="T6" fmla="*/ 2 w 12"/>
                  <a:gd name="T7" fmla="*/ 3 h 12"/>
                  <a:gd name="T8" fmla="*/ 0 w 12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8"/>
                    </a:moveTo>
                    <a:lnTo>
                      <a:pt x="4" y="0"/>
                    </a:lnTo>
                    <a:lnTo>
                      <a:pt x="12" y="5"/>
                    </a:lnTo>
                    <a:lnTo>
                      <a:pt x="5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96" name="Freeform 413"/>
              <p:cNvSpPr>
                <a:spLocks/>
              </p:cNvSpPr>
              <p:nvPr/>
            </p:nvSpPr>
            <p:spPr bwMode="auto">
              <a:xfrm>
                <a:off x="3544" y="2287"/>
                <a:ext cx="7" cy="5"/>
              </a:xfrm>
              <a:custGeom>
                <a:avLst/>
                <a:gdLst>
                  <a:gd name="T0" fmla="*/ 0 w 12"/>
                  <a:gd name="T1" fmla="*/ 1 h 11"/>
                  <a:gd name="T2" fmla="*/ 2 w 12"/>
                  <a:gd name="T3" fmla="*/ 0 h 11"/>
                  <a:gd name="T4" fmla="*/ 4 w 12"/>
                  <a:gd name="T5" fmla="*/ 1 h 11"/>
                  <a:gd name="T6" fmla="*/ 3 w 12"/>
                  <a:gd name="T7" fmla="*/ 2 h 11"/>
                  <a:gd name="T8" fmla="*/ 0 w 12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1"/>
                  <a:gd name="T17" fmla="*/ 12 w 1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1">
                    <a:moveTo>
                      <a:pt x="0" y="7"/>
                    </a:moveTo>
                    <a:lnTo>
                      <a:pt x="5" y="0"/>
                    </a:lnTo>
                    <a:lnTo>
                      <a:pt x="12" y="4"/>
                    </a:lnTo>
                    <a:lnTo>
                      <a:pt x="9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97" name="Freeform 414"/>
              <p:cNvSpPr>
                <a:spLocks/>
              </p:cNvSpPr>
              <p:nvPr/>
            </p:nvSpPr>
            <p:spPr bwMode="auto">
              <a:xfrm>
                <a:off x="3556" y="2285"/>
                <a:ext cx="5" cy="6"/>
              </a:xfrm>
              <a:custGeom>
                <a:avLst/>
                <a:gdLst>
                  <a:gd name="T0" fmla="*/ 0 w 11"/>
                  <a:gd name="T1" fmla="*/ 2 h 12"/>
                  <a:gd name="T2" fmla="*/ 1 w 11"/>
                  <a:gd name="T3" fmla="*/ 3 h 12"/>
                  <a:gd name="T4" fmla="*/ 2 w 11"/>
                  <a:gd name="T5" fmla="*/ 1 h 12"/>
                  <a:gd name="T6" fmla="*/ 1 w 11"/>
                  <a:gd name="T7" fmla="*/ 0 h 12"/>
                  <a:gd name="T8" fmla="*/ 0 w 11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8"/>
                    </a:moveTo>
                    <a:lnTo>
                      <a:pt x="7" y="12"/>
                    </a:lnTo>
                    <a:lnTo>
                      <a:pt x="11" y="4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98" name="Freeform 415"/>
              <p:cNvSpPr>
                <a:spLocks/>
              </p:cNvSpPr>
              <p:nvPr/>
            </p:nvSpPr>
            <p:spPr bwMode="auto">
              <a:xfrm>
                <a:off x="3561" y="2287"/>
                <a:ext cx="5" cy="7"/>
              </a:xfrm>
              <a:custGeom>
                <a:avLst/>
                <a:gdLst>
                  <a:gd name="T0" fmla="*/ 1 w 11"/>
                  <a:gd name="T1" fmla="*/ 0 h 14"/>
                  <a:gd name="T2" fmla="*/ 0 w 11"/>
                  <a:gd name="T3" fmla="*/ 3 h 14"/>
                  <a:gd name="T4" fmla="*/ 1 w 11"/>
                  <a:gd name="T5" fmla="*/ 4 h 14"/>
                  <a:gd name="T6" fmla="*/ 2 w 11"/>
                  <a:gd name="T7" fmla="*/ 2 h 14"/>
                  <a:gd name="T8" fmla="*/ 1 w 1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4"/>
                  <a:gd name="T17" fmla="*/ 11 w 1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4">
                    <a:moveTo>
                      <a:pt x="6" y="0"/>
                    </a:moveTo>
                    <a:lnTo>
                      <a:pt x="0" y="10"/>
                    </a:lnTo>
                    <a:lnTo>
                      <a:pt x="7" y="14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99" name="Freeform 416"/>
              <p:cNvSpPr>
                <a:spLocks/>
              </p:cNvSpPr>
              <p:nvPr/>
            </p:nvSpPr>
            <p:spPr bwMode="auto">
              <a:xfrm>
                <a:off x="3555" y="2294"/>
                <a:ext cx="7" cy="7"/>
              </a:xfrm>
              <a:custGeom>
                <a:avLst/>
                <a:gdLst>
                  <a:gd name="T0" fmla="*/ 2 w 13"/>
                  <a:gd name="T1" fmla="*/ 0 h 13"/>
                  <a:gd name="T2" fmla="*/ 4 w 13"/>
                  <a:gd name="T3" fmla="*/ 1 h 13"/>
                  <a:gd name="T4" fmla="*/ 2 w 13"/>
                  <a:gd name="T5" fmla="*/ 4 h 13"/>
                  <a:gd name="T6" fmla="*/ 0 w 13"/>
                  <a:gd name="T7" fmla="*/ 2 h 13"/>
                  <a:gd name="T8" fmla="*/ 2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6" y="0"/>
                    </a:moveTo>
                    <a:lnTo>
                      <a:pt x="13" y="4"/>
                    </a:lnTo>
                    <a:lnTo>
                      <a:pt x="6" y="13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00" name="Freeform 417"/>
              <p:cNvSpPr>
                <a:spLocks/>
              </p:cNvSpPr>
              <p:nvPr/>
            </p:nvSpPr>
            <p:spPr bwMode="auto">
              <a:xfrm>
                <a:off x="3551" y="2291"/>
                <a:ext cx="6" cy="6"/>
              </a:xfrm>
              <a:custGeom>
                <a:avLst/>
                <a:gdLst>
                  <a:gd name="T0" fmla="*/ 0 w 12"/>
                  <a:gd name="T1" fmla="*/ 2 h 12"/>
                  <a:gd name="T2" fmla="*/ 1 w 12"/>
                  <a:gd name="T3" fmla="*/ 0 h 12"/>
                  <a:gd name="T4" fmla="*/ 2 w 12"/>
                  <a:gd name="T5" fmla="*/ 1 h 12"/>
                  <a:gd name="T6" fmla="*/ 3 w 12"/>
                  <a:gd name="T7" fmla="*/ 2 h 12"/>
                  <a:gd name="T8" fmla="*/ 2 w 12"/>
                  <a:gd name="T9" fmla="*/ 3 h 12"/>
                  <a:gd name="T10" fmla="*/ 1 w 12"/>
                  <a:gd name="T11" fmla="*/ 3 h 12"/>
                  <a:gd name="T12" fmla="*/ 0 w 12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2"/>
                  <a:gd name="T23" fmla="*/ 12 w 1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2">
                    <a:moveTo>
                      <a:pt x="0" y="7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12" y="6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01" name="Freeform 418"/>
              <p:cNvSpPr>
                <a:spLocks/>
              </p:cNvSpPr>
              <p:nvPr/>
            </p:nvSpPr>
            <p:spPr bwMode="auto">
              <a:xfrm>
                <a:off x="3545" y="2295"/>
                <a:ext cx="8" cy="7"/>
              </a:xfrm>
              <a:custGeom>
                <a:avLst/>
                <a:gdLst>
                  <a:gd name="T0" fmla="*/ 0 w 15"/>
                  <a:gd name="T1" fmla="*/ 2 h 13"/>
                  <a:gd name="T2" fmla="*/ 2 w 15"/>
                  <a:gd name="T3" fmla="*/ 0 h 13"/>
                  <a:gd name="T4" fmla="*/ 4 w 15"/>
                  <a:gd name="T5" fmla="*/ 2 h 13"/>
                  <a:gd name="T6" fmla="*/ 2 w 15"/>
                  <a:gd name="T7" fmla="*/ 4 h 13"/>
                  <a:gd name="T8" fmla="*/ 2 w 15"/>
                  <a:gd name="T9" fmla="*/ 3 h 13"/>
                  <a:gd name="T10" fmla="*/ 0 w 15"/>
                  <a:gd name="T11" fmla="*/ 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3"/>
                  <a:gd name="T20" fmla="*/ 15 w 1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3">
                    <a:moveTo>
                      <a:pt x="0" y="8"/>
                    </a:moveTo>
                    <a:lnTo>
                      <a:pt x="7" y="0"/>
                    </a:lnTo>
                    <a:lnTo>
                      <a:pt x="15" y="5"/>
                    </a:lnTo>
                    <a:lnTo>
                      <a:pt x="8" y="13"/>
                    </a:lnTo>
                    <a:lnTo>
                      <a:pt x="6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02" name="Freeform 419"/>
              <p:cNvSpPr>
                <a:spLocks/>
              </p:cNvSpPr>
              <p:nvPr/>
            </p:nvSpPr>
            <p:spPr bwMode="auto">
              <a:xfrm>
                <a:off x="3551" y="2299"/>
                <a:ext cx="7" cy="6"/>
              </a:xfrm>
              <a:custGeom>
                <a:avLst/>
                <a:gdLst>
                  <a:gd name="T0" fmla="*/ 0 w 15"/>
                  <a:gd name="T1" fmla="*/ 2 h 12"/>
                  <a:gd name="T2" fmla="*/ 1 w 15"/>
                  <a:gd name="T3" fmla="*/ 0 h 12"/>
                  <a:gd name="T4" fmla="*/ 3 w 15"/>
                  <a:gd name="T5" fmla="*/ 1 h 12"/>
                  <a:gd name="T6" fmla="*/ 2 w 15"/>
                  <a:gd name="T7" fmla="*/ 3 h 12"/>
                  <a:gd name="T8" fmla="*/ 1 w 15"/>
                  <a:gd name="T9" fmla="*/ 3 h 12"/>
                  <a:gd name="T10" fmla="*/ 0 w 15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2"/>
                  <a:gd name="T20" fmla="*/ 15 w 1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2">
                    <a:moveTo>
                      <a:pt x="0" y="6"/>
                    </a:moveTo>
                    <a:lnTo>
                      <a:pt x="7" y="0"/>
                    </a:lnTo>
                    <a:lnTo>
                      <a:pt x="15" y="4"/>
                    </a:lnTo>
                    <a:lnTo>
                      <a:pt x="8" y="12"/>
                    </a:lnTo>
                    <a:lnTo>
                      <a:pt x="4" y="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03" name="Freeform 420"/>
              <p:cNvSpPr>
                <a:spLocks/>
              </p:cNvSpPr>
              <p:nvPr/>
            </p:nvSpPr>
            <p:spPr bwMode="auto">
              <a:xfrm>
                <a:off x="3545" y="2305"/>
                <a:ext cx="7" cy="6"/>
              </a:xfrm>
              <a:custGeom>
                <a:avLst/>
                <a:gdLst>
                  <a:gd name="T0" fmla="*/ 0 w 14"/>
                  <a:gd name="T1" fmla="*/ 2 h 11"/>
                  <a:gd name="T2" fmla="*/ 2 w 14"/>
                  <a:gd name="T3" fmla="*/ 0 h 11"/>
                  <a:gd name="T4" fmla="*/ 4 w 14"/>
                  <a:gd name="T5" fmla="*/ 2 h 11"/>
                  <a:gd name="T6" fmla="*/ 2 w 14"/>
                  <a:gd name="T7" fmla="*/ 3 h 11"/>
                  <a:gd name="T8" fmla="*/ 0 w 14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1"/>
                  <a:gd name="T17" fmla="*/ 14 w 1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1">
                    <a:moveTo>
                      <a:pt x="0" y="5"/>
                    </a:moveTo>
                    <a:lnTo>
                      <a:pt x="6" y="0"/>
                    </a:lnTo>
                    <a:lnTo>
                      <a:pt x="14" y="5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04" name="Freeform 421"/>
              <p:cNvSpPr>
                <a:spLocks/>
              </p:cNvSpPr>
              <p:nvPr/>
            </p:nvSpPr>
            <p:spPr bwMode="auto">
              <a:xfrm>
                <a:off x="3540" y="2301"/>
                <a:ext cx="6" cy="6"/>
              </a:xfrm>
              <a:custGeom>
                <a:avLst/>
                <a:gdLst>
                  <a:gd name="T0" fmla="*/ 0 w 12"/>
                  <a:gd name="T1" fmla="*/ 2 h 12"/>
                  <a:gd name="T2" fmla="*/ 2 w 12"/>
                  <a:gd name="T3" fmla="*/ 0 h 12"/>
                  <a:gd name="T4" fmla="*/ 3 w 12"/>
                  <a:gd name="T5" fmla="*/ 2 h 12"/>
                  <a:gd name="T6" fmla="*/ 2 w 12"/>
                  <a:gd name="T7" fmla="*/ 3 h 12"/>
                  <a:gd name="T8" fmla="*/ 0 w 12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6"/>
                    </a:moveTo>
                    <a:lnTo>
                      <a:pt x="5" y="0"/>
                    </a:lnTo>
                    <a:lnTo>
                      <a:pt x="12" y="5"/>
                    </a:lnTo>
                    <a:lnTo>
                      <a:pt x="5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05" name="Freeform 422"/>
              <p:cNvSpPr>
                <a:spLocks/>
              </p:cNvSpPr>
              <p:nvPr/>
            </p:nvSpPr>
            <p:spPr bwMode="auto">
              <a:xfrm>
                <a:off x="3529" y="2305"/>
                <a:ext cx="17" cy="11"/>
              </a:xfrm>
              <a:custGeom>
                <a:avLst/>
                <a:gdLst>
                  <a:gd name="T0" fmla="*/ 0 w 34"/>
                  <a:gd name="T1" fmla="*/ 2 h 22"/>
                  <a:gd name="T2" fmla="*/ 0 w 34"/>
                  <a:gd name="T3" fmla="*/ 2 h 22"/>
                  <a:gd name="T4" fmla="*/ 1 w 34"/>
                  <a:gd name="T5" fmla="*/ 1 h 22"/>
                  <a:gd name="T6" fmla="*/ 2 w 34"/>
                  <a:gd name="T7" fmla="*/ 0 h 22"/>
                  <a:gd name="T8" fmla="*/ 3 w 34"/>
                  <a:gd name="T9" fmla="*/ 0 h 22"/>
                  <a:gd name="T10" fmla="*/ 4 w 34"/>
                  <a:gd name="T11" fmla="*/ 1 h 22"/>
                  <a:gd name="T12" fmla="*/ 6 w 34"/>
                  <a:gd name="T13" fmla="*/ 2 h 22"/>
                  <a:gd name="T14" fmla="*/ 8 w 34"/>
                  <a:gd name="T15" fmla="*/ 4 h 22"/>
                  <a:gd name="T16" fmla="*/ 9 w 34"/>
                  <a:gd name="T17" fmla="*/ 5 h 22"/>
                  <a:gd name="T18" fmla="*/ 8 w 34"/>
                  <a:gd name="T19" fmla="*/ 5 h 22"/>
                  <a:gd name="T20" fmla="*/ 8 w 34"/>
                  <a:gd name="T21" fmla="*/ 6 h 22"/>
                  <a:gd name="T22" fmla="*/ 6 w 34"/>
                  <a:gd name="T23" fmla="*/ 6 h 22"/>
                  <a:gd name="T24" fmla="*/ 5 w 34"/>
                  <a:gd name="T25" fmla="*/ 6 h 22"/>
                  <a:gd name="T26" fmla="*/ 0 w 34"/>
                  <a:gd name="T27" fmla="*/ 2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"/>
                  <a:gd name="T43" fmla="*/ 0 h 22"/>
                  <a:gd name="T44" fmla="*/ 34 w 34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" h="22">
                    <a:moveTo>
                      <a:pt x="0" y="7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23" y="7"/>
                    </a:lnTo>
                    <a:lnTo>
                      <a:pt x="30" y="13"/>
                    </a:lnTo>
                    <a:lnTo>
                      <a:pt x="34" y="17"/>
                    </a:lnTo>
                    <a:lnTo>
                      <a:pt x="32" y="19"/>
                    </a:lnTo>
                    <a:lnTo>
                      <a:pt x="30" y="21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06" name="Freeform 423"/>
              <p:cNvSpPr>
                <a:spLocks/>
              </p:cNvSpPr>
              <p:nvPr/>
            </p:nvSpPr>
            <p:spPr bwMode="auto">
              <a:xfrm>
                <a:off x="3544" y="2265"/>
                <a:ext cx="42" cy="59"/>
              </a:xfrm>
              <a:custGeom>
                <a:avLst/>
                <a:gdLst>
                  <a:gd name="T0" fmla="*/ 1 w 83"/>
                  <a:gd name="T1" fmla="*/ 27 h 117"/>
                  <a:gd name="T2" fmla="*/ 1 w 83"/>
                  <a:gd name="T3" fmla="*/ 27 h 117"/>
                  <a:gd name="T4" fmla="*/ 2 w 83"/>
                  <a:gd name="T5" fmla="*/ 26 h 117"/>
                  <a:gd name="T6" fmla="*/ 4 w 83"/>
                  <a:gd name="T7" fmla="*/ 25 h 117"/>
                  <a:gd name="T8" fmla="*/ 6 w 83"/>
                  <a:gd name="T9" fmla="*/ 23 h 117"/>
                  <a:gd name="T10" fmla="*/ 9 w 83"/>
                  <a:gd name="T11" fmla="*/ 21 h 117"/>
                  <a:gd name="T12" fmla="*/ 17 w 83"/>
                  <a:gd name="T13" fmla="*/ 8 h 117"/>
                  <a:gd name="T14" fmla="*/ 19 w 83"/>
                  <a:gd name="T15" fmla="*/ 2 h 117"/>
                  <a:gd name="T16" fmla="*/ 21 w 83"/>
                  <a:gd name="T17" fmla="*/ 0 h 117"/>
                  <a:gd name="T18" fmla="*/ 20 w 83"/>
                  <a:gd name="T19" fmla="*/ 5 h 117"/>
                  <a:gd name="T20" fmla="*/ 19 w 83"/>
                  <a:gd name="T21" fmla="*/ 8 h 117"/>
                  <a:gd name="T22" fmla="*/ 18 w 83"/>
                  <a:gd name="T23" fmla="*/ 10 h 117"/>
                  <a:gd name="T24" fmla="*/ 15 w 83"/>
                  <a:gd name="T25" fmla="*/ 16 h 117"/>
                  <a:gd name="T26" fmla="*/ 14 w 83"/>
                  <a:gd name="T27" fmla="*/ 18 h 117"/>
                  <a:gd name="T28" fmla="*/ 11 w 83"/>
                  <a:gd name="T29" fmla="*/ 21 h 117"/>
                  <a:gd name="T30" fmla="*/ 9 w 83"/>
                  <a:gd name="T31" fmla="*/ 23 h 117"/>
                  <a:gd name="T32" fmla="*/ 8 w 83"/>
                  <a:gd name="T33" fmla="*/ 25 h 117"/>
                  <a:gd name="T34" fmla="*/ 6 w 83"/>
                  <a:gd name="T35" fmla="*/ 26 h 117"/>
                  <a:gd name="T36" fmla="*/ 4 w 83"/>
                  <a:gd name="T37" fmla="*/ 28 h 117"/>
                  <a:gd name="T38" fmla="*/ 2 w 83"/>
                  <a:gd name="T39" fmla="*/ 29 h 117"/>
                  <a:gd name="T40" fmla="*/ 1 w 83"/>
                  <a:gd name="T41" fmla="*/ 30 h 117"/>
                  <a:gd name="T42" fmla="*/ 0 w 83"/>
                  <a:gd name="T43" fmla="*/ 29 h 117"/>
                  <a:gd name="T44" fmla="*/ 0 w 83"/>
                  <a:gd name="T45" fmla="*/ 29 h 117"/>
                  <a:gd name="T46" fmla="*/ 0 w 83"/>
                  <a:gd name="T47" fmla="*/ 28 h 117"/>
                  <a:gd name="T48" fmla="*/ 1 w 83"/>
                  <a:gd name="T49" fmla="*/ 27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17"/>
                  <a:gd name="T77" fmla="*/ 83 w 83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17">
                    <a:moveTo>
                      <a:pt x="1" y="106"/>
                    </a:moveTo>
                    <a:lnTo>
                      <a:pt x="2" y="105"/>
                    </a:lnTo>
                    <a:lnTo>
                      <a:pt x="6" y="104"/>
                    </a:lnTo>
                    <a:lnTo>
                      <a:pt x="14" y="98"/>
                    </a:lnTo>
                    <a:lnTo>
                      <a:pt x="24" y="92"/>
                    </a:lnTo>
                    <a:lnTo>
                      <a:pt x="33" y="82"/>
                    </a:lnTo>
                    <a:lnTo>
                      <a:pt x="67" y="30"/>
                    </a:lnTo>
                    <a:lnTo>
                      <a:pt x="75" y="5"/>
                    </a:lnTo>
                    <a:lnTo>
                      <a:pt x="83" y="0"/>
                    </a:lnTo>
                    <a:lnTo>
                      <a:pt x="78" y="20"/>
                    </a:lnTo>
                    <a:lnTo>
                      <a:pt x="75" y="30"/>
                    </a:lnTo>
                    <a:lnTo>
                      <a:pt x="71" y="39"/>
                    </a:lnTo>
                    <a:lnTo>
                      <a:pt x="60" y="61"/>
                    </a:lnTo>
                    <a:lnTo>
                      <a:pt x="54" y="71"/>
                    </a:lnTo>
                    <a:lnTo>
                      <a:pt x="44" y="82"/>
                    </a:lnTo>
                    <a:lnTo>
                      <a:pt x="36" y="92"/>
                    </a:lnTo>
                    <a:lnTo>
                      <a:pt x="29" y="98"/>
                    </a:lnTo>
                    <a:lnTo>
                      <a:pt x="23" y="104"/>
                    </a:lnTo>
                    <a:lnTo>
                      <a:pt x="14" y="109"/>
                    </a:lnTo>
                    <a:lnTo>
                      <a:pt x="8" y="115"/>
                    </a:lnTo>
                    <a:lnTo>
                      <a:pt x="2" y="117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1" y="10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07" name="Freeform 424"/>
              <p:cNvSpPr>
                <a:spLocks/>
              </p:cNvSpPr>
              <p:nvPr/>
            </p:nvSpPr>
            <p:spPr bwMode="auto">
              <a:xfrm>
                <a:off x="3544" y="2259"/>
                <a:ext cx="42" cy="60"/>
              </a:xfrm>
              <a:custGeom>
                <a:avLst/>
                <a:gdLst>
                  <a:gd name="T0" fmla="*/ 10 w 83"/>
                  <a:gd name="T1" fmla="*/ 0 h 120"/>
                  <a:gd name="T2" fmla="*/ 18 w 83"/>
                  <a:gd name="T3" fmla="*/ 4 h 120"/>
                  <a:gd name="T4" fmla="*/ 18 w 83"/>
                  <a:gd name="T5" fmla="*/ 6 h 120"/>
                  <a:gd name="T6" fmla="*/ 17 w 83"/>
                  <a:gd name="T7" fmla="*/ 9 h 120"/>
                  <a:gd name="T8" fmla="*/ 16 w 83"/>
                  <a:gd name="T9" fmla="*/ 10 h 120"/>
                  <a:gd name="T10" fmla="*/ 16 w 83"/>
                  <a:gd name="T11" fmla="*/ 12 h 120"/>
                  <a:gd name="T12" fmla="*/ 15 w 83"/>
                  <a:gd name="T13" fmla="*/ 13 h 120"/>
                  <a:gd name="T14" fmla="*/ 14 w 83"/>
                  <a:gd name="T15" fmla="*/ 15 h 120"/>
                  <a:gd name="T16" fmla="*/ 13 w 83"/>
                  <a:gd name="T17" fmla="*/ 17 h 120"/>
                  <a:gd name="T18" fmla="*/ 13 w 83"/>
                  <a:gd name="T19" fmla="*/ 18 h 120"/>
                  <a:gd name="T20" fmla="*/ 12 w 83"/>
                  <a:gd name="T21" fmla="*/ 19 h 120"/>
                  <a:gd name="T22" fmla="*/ 11 w 83"/>
                  <a:gd name="T23" fmla="*/ 20 h 120"/>
                  <a:gd name="T24" fmla="*/ 10 w 83"/>
                  <a:gd name="T25" fmla="*/ 21 h 120"/>
                  <a:gd name="T26" fmla="*/ 9 w 83"/>
                  <a:gd name="T27" fmla="*/ 23 h 120"/>
                  <a:gd name="T28" fmla="*/ 7 w 83"/>
                  <a:gd name="T29" fmla="*/ 25 h 120"/>
                  <a:gd name="T30" fmla="*/ 5 w 83"/>
                  <a:gd name="T31" fmla="*/ 27 h 120"/>
                  <a:gd name="T32" fmla="*/ 3 w 83"/>
                  <a:gd name="T33" fmla="*/ 28 h 120"/>
                  <a:gd name="T34" fmla="*/ 1 w 83"/>
                  <a:gd name="T35" fmla="*/ 29 h 120"/>
                  <a:gd name="T36" fmla="*/ 0 w 83"/>
                  <a:gd name="T37" fmla="*/ 30 h 120"/>
                  <a:gd name="T38" fmla="*/ 1 w 83"/>
                  <a:gd name="T39" fmla="*/ 30 h 120"/>
                  <a:gd name="T40" fmla="*/ 7 w 83"/>
                  <a:gd name="T41" fmla="*/ 26 h 120"/>
                  <a:gd name="T42" fmla="*/ 8 w 83"/>
                  <a:gd name="T43" fmla="*/ 25 h 120"/>
                  <a:gd name="T44" fmla="*/ 9 w 83"/>
                  <a:gd name="T45" fmla="*/ 24 h 120"/>
                  <a:gd name="T46" fmla="*/ 11 w 83"/>
                  <a:gd name="T47" fmla="*/ 23 h 120"/>
                  <a:gd name="T48" fmla="*/ 11 w 83"/>
                  <a:gd name="T49" fmla="*/ 21 h 120"/>
                  <a:gd name="T50" fmla="*/ 12 w 83"/>
                  <a:gd name="T51" fmla="*/ 20 h 120"/>
                  <a:gd name="T52" fmla="*/ 14 w 83"/>
                  <a:gd name="T53" fmla="*/ 17 h 120"/>
                  <a:gd name="T54" fmla="*/ 16 w 83"/>
                  <a:gd name="T55" fmla="*/ 14 h 120"/>
                  <a:gd name="T56" fmla="*/ 18 w 83"/>
                  <a:gd name="T57" fmla="*/ 9 h 120"/>
                  <a:gd name="T58" fmla="*/ 19 w 83"/>
                  <a:gd name="T59" fmla="*/ 4 h 120"/>
                  <a:gd name="T60" fmla="*/ 21 w 83"/>
                  <a:gd name="T61" fmla="*/ 4 h 120"/>
                  <a:gd name="T62" fmla="*/ 21 w 83"/>
                  <a:gd name="T63" fmla="*/ 4 h 120"/>
                  <a:gd name="T64" fmla="*/ 21 w 83"/>
                  <a:gd name="T65" fmla="*/ 3 h 120"/>
                  <a:gd name="T66" fmla="*/ 21 w 83"/>
                  <a:gd name="T67" fmla="*/ 3 h 120"/>
                  <a:gd name="T68" fmla="*/ 21 w 83"/>
                  <a:gd name="T69" fmla="*/ 3 h 120"/>
                  <a:gd name="T70" fmla="*/ 20 w 83"/>
                  <a:gd name="T71" fmla="*/ 4 h 120"/>
                  <a:gd name="T72" fmla="*/ 19 w 83"/>
                  <a:gd name="T73" fmla="*/ 4 h 120"/>
                  <a:gd name="T74" fmla="*/ 18 w 83"/>
                  <a:gd name="T75" fmla="*/ 4 h 120"/>
                  <a:gd name="T76" fmla="*/ 11 w 83"/>
                  <a:gd name="T77" fmla="*/ 0 h 120"/>
                  <a:gd name="T78" fmla="*/ 10 w 83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3"/>
                  <a:gd name="T121" fmla="*/ 0 h 120"/>
                  <a:gd name="T122" fmla="*/ 83 w 83"/>
                  <a:gd name="T123" fmla="*/ 120 h 1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3" h="120">
                    <a:moveTo>
                      <a:pt x="37" y="0"/>
                    </a:moveTo>
                    <a:lnTo>
                      <a:pt x="71" y="16"/>
                    </a:lnTo>
                    <a:lnTo>
                      <a:pt x="71" y="21"/>
                    </a:lnTo>
                    <a:lnTo>
                      <a:pt x="67" y="33"/>
                    </a:lnTo>
                    <a:lnTo>
                      <a:pt x="64" y="39"/>
                    </a:lnTo>
                    <a:lnTo>
                      <a:pt x="62" y="46"/>
                    </a:lnTo>
                    <a:lnTo>
                      <a:pt x="58" y="52"/>
                    </a:lnTo>
                    <a:lnTo>
                      <a:pt x="55" y="59"/>
                    </a:lnTo>
                    <a:lnTo>
                      <a:pt x="52" y="65"/>
                    </a:lnTo>
                    <a:lnTo>
                      <a:pt x="49" y="69"/>
                    </a:lnTo>
                    <a:lnTo>
                      <a:pt x="47" y="74"/>
                    </a:lnTo>
                    <a:lnTo>
                      <a:pt x="44" y="78"/>
                    </a:lnTo>
                    <a:lnTo>
                      <a:pt x="40" y="83"/>
                    </a:lnTo>
                    <a:lnTo>
                      <a:pt x="36" y="89"/>
                    </a:lnTo>
                    <a:lnTo>
                      <a:pt x="25" y="100"/>
                    </a:lnTo>
                    <a:lnTo>
                      <a:pt x="18" y="105"/>
                    </a:lnTo>
                    <a:lnTo>
                      <a:pt x="10" y="112"/>
                    </a:lnTo>
                    <a:lnTo>
                      <a:pt x="4" y="116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27" y="104"/>
                    </a:lnTo>
                    <a:lnTo>
                      <a:pt x="32" y="98"/>
                    </a:lnTo>
                    <a:lnTo>
                      <a:pt x="36" y="94"/>
                    </a:lnTo>
                    <a:lnTo>
                      <a:pt x="41" y="89"/>
                    </a:lnTo>
                    <a:lnTo>
                      <a:pt x="44" y="83"/>
                    </a:lnTo>
                    <a:lnTo>
                      <a:pt x="48" y="78"/>
                    </a:lnTo>
                    <a:lnTo>
                      <a:pt x="56" y="66"/>
                    </a:lnTo>
                    <a:lnTo>
                      <a:pt x="62" y="55"/>
                    </a:lnTo>
                    <a:lnTo>
                      <a:pt x="70" y="36"/>
                    </a:lnTo>
                    <a:lnTo>
                      <a:pt x="75" y="16"/>
                    </a:lnTo>
                    <a:lnTo>
                      <a:pt x="82" y="16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3" y="11"/>
                    </a:lnTo>
                    <a:lnTo>
                      <a:pt x="82" y="12"/>
                    </a:lnTo>
                    <a:lnTo>
                      <a:pt x="80" y="13"/>
                    </a:lnTo>
                    <a:lnTo>
                      <a:pt x="76" y="15"/>
                    </a:lnTo>
                    <a:lnTo>
                      <a:pt x="72" y="13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12340" name="Group 425"/>
            <p:cNvGrpSpPr>
              <a:grpSpLocks/>
            </p:cNvGrpSpPr>
            <p:nvPr/>
          </p:nvGrpSpPr>
          <p:grpSpPr bwMode="auto">
            <a:xfrm>
              <a:off x="5171" y="1744"/>
              <a:ext cx="100" cy="108"/>
              <a:chOff x="3576" y="2297"/>
              <a:chExt cx="73" cy="84"/>
            </a:xfrm>
          </p:grpSpPr>
          <p:sp>
            <p:nvSpPr>
              <p:cNvPr id="36072" name="Freeform 426"/>
              <p:cNvSpPr>
                <a:spLocks/>
              </p:cNvSpPr>
              <p:nvPr/>
            </p:nvSpPr>
            <p:spPr bwMode="auto">
              <a:xfrm>
                <a:off x="3576" y="2297"/>
                <a:ext cx="73" cy="84"/>
              </a:xfrm>
              <a:custGeom>
                <a:avLst/>
                <a:gdLst>
                  <a:gd name="T0" fmla="*/ 1 w 146"/>
                  <a:gd name="T1" fmla="*/ 32 h 169"/>
                  <a:gd name="T2" fmla="*/ 1 w 146"/>
                  <a:gd name="T3" fmla="*/ 32 h 169"/>
                  <a:gd name="T4" fmla="*/ 2 w 146"/>
                  <a:gd name="T5" fmla="*/ 31 h 169"/>
                  <a:gd name="T6" fmla="*/ 5 w 146"/>
                  <a:gd name="T7" fmla="*/ 29 h 169"/>
                  <a:gd name="T8" fmla="*/ 7 w 146"/>
                  <a:gd name="T9" fmla="*/ 27 h 169"/>
                  <a:gd name="T10" fmla="*/ 9 w 146"/>
                  <a:gd name="T11" fmla="*/ 25 h 169"/>
                  <a:gd name="T12" fmla="*/ 10 w 146"/>
                  <a:gd name="T13" fmla="*/ 23 h 169"/>
                  <a:gd name="T14" fmla="*/ 12 w 146"/>
                  <a:gd name="T15" fmla="*/ 21 h 169"/>
                  <a:gd name="T16" fmla="*/ 14 w 146"/>
                  <a:gd name="T17" fmla="*/ 18 h 169"/>
                  <a:gd name="T18" fmla="*/ 15 w 146"/>
                  <a:gd name="T19" fmla="*/ 16 h 169"/>
                  <a:gd name="T20" fmla="*/ 15 w 146"/>
                  <a:gd name="T21" fmla="*/ 15 h 169"/>
                  <a:gd name="T22" fmla="*/ 16 w 146"/>
                  <a:gd name="T23" fmla="*/ 14 h 169"/>
                  <a:gd name="T24" fmla="*/ 16 w 146"/>
                  <a:gd name="T25" fmla="*/ 12 h 169"/>
                  <a:gd name="T26" fmla="*/ 17 w 146"/>
                  <a:gd name="T27" fmla="*/ 10 h 169"/>
                  <a:gd name="T28" fmla="*/ 18 w 146"/>
                  <a:gd name="T29" fmla="*/ 9 h 169"/>
                  <a:gd name="T30" fmla="*/ 19 w 146"/>
                  <a:gd name="T31" fmla="*/ 8 h 169"/>
                  <a:gd name="T32" fmla="*/ 20 w 146"/>
                  <a:gd name="T33" fmla="*/ 8 h 169"/>
                  <a:gd name="T34" fmla="*/ 20 w 146"/>
                  <a:gd name="T35" fmla="*/ 7 h 169"/>
                  <a:gd name="T36" fmla="*/ 22 w 146"/>
                  <a:gd name="T37" fmla="*/ 7 h 169"/>
                  <a:gd name="T38" fmla="*/ 23 w 146"/>
                  <a:gd name="T39" fmla="*/ 7 h 169"/>
                  <a:gd name="T40" fmla="*/ 24 w 146"/>
                  <a:gd name="T41" fmla="*/ 7 h 169"/>
                  <a:gd name="T42" fmla="*/ 26 w 146"/>
                  <a:gd name="T43" fmla="*/ 7 h 169"/>
                  <a:gd name="T44" fmla="*/ 32 w 146"/>
                  <a:gd name="T45" fmla="*/ 9 h 169"/>
                  <a:gd name="T46" fmla="*/ 34 w 146"/>
                  <a:gd name="T47" fmla="*/ 2 h 169"/>
                  <a:gd name="T48" fmla="*/ 35 w 146"/>
                  <a:gd name="T49" fmla="*/ 1 h 169"/>
                  <a:gd name="T50" fmla="*/ 35 w 146"/>
                  <a:gd name="T51" fmla="*/ 0 h 169"/>
                  <a:gd name="T52" fmla="*/ 35 w 146"/>
                  <a:gd name="T53" fmla="*/ 0 h 169"/>
                  <a:gd name="T54" fmla="*/ 36 w 146"/>
                  <a:gd name="T55" fmla="*/ 0 h 169"/>
                  <a:gd name="T56" fmla="*/ 37 w 146"/>
                  <a:gd name="T57" fmla="*/ 0 h 169"/>
                  <a:gd name="T58" fmla="*/ 37 w 146"/>
                  <a:gd name="T59" fmla="*/ 1 h 169"/>
                  <a:gd name="T60" fmla="*/ 37 w 146"/>
                  <a:gd name="T61" fmla="*/ 3 h 169"/>
                  <a:gd name="T62" fmla="*/ 36 w 146"/>
                  <a:gd name="T63" fmla="*/ 5 h 169"/>
                  <a:gd name="T64" fmla="*/ 33 w 146"/>
                  <a:gd name="T65" fmla="*/ 14 h 169"/>
                  <a:gd name="T66" fmla="*/ 32 w 146"/>
                  <a:gd name="T67" fmla="*/ 18 h 169"/>
                  <a:gd name="T68" fmla="*/ 30 w 146"/>
                  <a:gd name="T69" fmla="*/ 21 h 169"/>
                  <a:gd name="T70" fmla="*/ 29 w 146"/>
                  <a:gd name="T71" fmla="*/ 25 h 169"/>
                  <a:gd name="T72" fmla="*/ 27 w 146"/>
                  <a:gd name="T73" fmla="*/ 28 h 169"/>
                  <a:gd name="T74" fmla="*/ 24 w 146"/>
                  <a:gd name="T75" fmla="*/ 32 h 169"/>
                  <a:gd name="T76" fmla="*/ 22 w 146"/>
                  <a:gd name="T77" fmla="*/ 34 h 169"/>
                  <a:gd name="T78" fmla="*/ 19 w 146"/>
                  <a:gd name="T79" fmla="*/ 37 h 169"/>
                  <a:gd name="T80" fmla="*/ 17 w 146"/>
                  <a:gd name="T81" fmla="*/ 38 h 169"/>
                  <a:gd name="T82" fmla="*/ 16 w 146"/>
                  <a:gd name="T83" fmla="*/ 40 h 169"/>
                  <a:gd name="T84" fmla="*/ 14 w 146"/>
                  <a:gd name="T85" fmla="*/ 41 h 169"/>
                  <a:gd name="T86" fmla="*/ 13 w 146"/>
                  <a:gd name="T87" fmla="*/ 42 h 169"/>
                  <a:gd name="T88" fmla="*/ 12 w 146"/>
                  <a:gd name="T89" fmla="*/ 42 h 169"/>
                  <a:gd name="T90" fmla="*/ 10 w 146"/>
                  <a:gd name="T91" fmla="*/ 42 h 169"/>
                  <a:gd name="T92" fmla="*/ 8 w 146"/>
                  <a:gd name="T93" fmla="*/ 41 h 169"/>
                  <a:gd name="T94" fmla="*/ 6 w 146"/>
                  <a:gd name="T95" fmla="*/ 39 h 169"/>
                  <a:gd name="T96" fmla="*/ 4 w 146"/>
                  <a:gd name="T97" fmla="*/ 38 h 169"/>
                  <a:gd name="T98" fmla="*/ 3 w 146"/>
                  <a:gd name="T99" fmla="*/ 36 h 169"/>
                  <a:gd name="T100" fmla="*/ 1 w 146"/>
                  <a:gd name="T101" fmla="*/ 35 h 169"/>
                  <a:gd name="T102" fmla="*/ 1 w 146"/>
                  <a:gd name="T103" fmla="*/ 33 h 169"/>
                  <a:gd name="T104" fmla="*/ 0 w 146"/>
                  <a:gd name="T105" fmla="*/ 32 h 169"/>
                  <a:gd name="T106" fmla="*/ 1 w 146"/>
                  <a:gd name="T107" fmla="*/ 32 h 1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6"/>
                  <a:gd name="T163" fmla="*/ 0 h 169"/>
                  <a:gd name="T164" fmla="*/ 146 w 146"/>
                  <a:gd name="T165" fmla="*/ 169 h 1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6" h="169">
                    <a:moveTo>
                      <a:pt x="2" y="130"/>
                    </a:moveTo>
                    <a:lnTo>
                      <a:pt x="4" y="128"/>
                    </a:lnTo>
                    <a:lnTo>
                      <a:pt x="8" y="126"/>
                    </a:lnTo>
                    <a:lnTo>
                      <a:pt x="19" y="118"/>
                    </a:lnTo>
                    <a:lnTo>
                      <a:pt x="26" y="111"/>
                    </a:lnTo>
                    <a:lnTo>
                      <a:pt x="33" y="103"/>
                    </a:lnTo>
                    <a:lnTo>
                      <a:pt x="39" y="95"/>
                    </a:lnTo>
                    <a:lnTo>
                      <a:pt x="46" y="84"/>
                    </a:lnTo>
                    <a:lnTo>
                      <a:pt x="53" y="74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61" y="56"/>
                    </a:lnTo>
                    <a:lnTo>
                      <a:pt x="64" y="49"/>
                    </a:lnTo>
                    <a:lnTo>
                      <a:pt x="68" y="42"/>
                    </a:lnTo>
                    <a:lnTo>
                      <a:pt x="72" y="38"/>
                    </a:lnTo>
                    <a:lnTo>
                      <a:pt x="74" y="35"/>
                    </a:lnTo>
                    <a:lnTo>
                      <a:pt x="77" y="33"/>
                    </a:lnTo>
                    <a:lnTo>
                      <a:pt x="80" y="31"/>
                    </a:lnTo>
                    <a:lnTo>
                      <a:pt x="85" y="30"/>
                    </a:lnTo>
                    <a:lnTo>
                      <a:pt x="91" y="29"/>
                    </a:lnTo>
                    <a:lnTo>
                      <a:pt x="96" y="29"/>
                    </a:lnTo>
                    <a:lnTo>
                      <a:pt x="101" y="29"/>
                    </a:lnTo>
                    <a:lnTo>
                      <a:pt x="126" y="39"/>
                    </a:lnTo>
                    <a:lnTo>
                      <a:pt x="136" y="8"/>
                    </a:lnTo>
                    <a:lnTo>
                      <a:pt x="139" y="4"/>
                    </a:lnTo>
                    <a:lnTo>
                      <a:pt x="140" y="2"/>
                    </a:lnTo>
                    <a:lnTo>
                      <a:pt x="140" y="0"/>
                    </a:lnTo>
                    <a:lnTo>
                      <a:pt x="143" y="0"/>
                    </a:lnTo>
                    <a:lnTo>
                      <a:pt x="146" y="2"/>
                    </a:lnTo>
                    <a:lnTo>
                      <a:pt x="146" y="7"/>
                    </a:lnTo>
                    <a:lnTo>
                      <a:pt x="145" y="14"/>
                    </a:lnTo>
                    <a:lnTo>
                      <a:pt x="143" y="21"/>
                    </a:lnTo>
                    <a:lnTo>
                      <a:pt x="131" y="58"/>
                    </a:lnTo>
                    <a:lnTo>
                      <a:pt x="126" y="72"/>
                    </a:lnTo>
                    <a:lnTo>
                      <a:pt x="120" y="87"/>
                    </a:lnTo>
                    <a:lnTo>
                      <a:pt x="115" y="100"/>
                    </a:lnTo>
                    <a:lnTo>
                      <a:pt x="107" y="114"/>
                    </a:lnTo>
                    <a:lnTo>
                      <a:pt x="96" y="128"/>
                    </a:lnTo>
                    <a:lnTo>
                      <a:pt x="85" y="139"/>
                    </a:lnTo>
                    <a:lnTo>
                      <a:pt x="76" y="149"/>
                    </a:lnTo>
                    <a:lnTo>
                      <a:pt x="68" y="155"/>
                    </a:lnTo>
                    <a:lnTo>
                      <a:pt x="61" y="162"/>
                    </a:lnTo>
                    <a:lnTo>
                      <a:pt x="56" y="166"/>
                    </a:lnTo>
                    <a:lnTo>
                      <a:pt x="50" y="168"/>
                    </a:lnTo>
                    <a:lnTo>
                      <a:pt x="45" y="169"/>
                    </a:lnTo>
                    <a:lnTo>
                      <a:pt x="38" y="168"/>
                    </a:lnTo>
                    <a:lnTo>
                      <a:pt x="30" y="164"/>
                    </a:lnTo>
                    <a:lnTo>
                      <a:pt x="23" y="159"/>
                    </a:lnTo>
                    <a:lnTo>
                      <a:pt x="16" y="154"/>
                    </a:lnTo>
                    <a:lnTo>
                      <a:pt x="10" y="147"/>
                    </a:lnTo>
                    <a:lnTo>
                      <a:pt x="4" y="141"/>
                    </a:lnTo>
                    <a:lnTo>
                      <a:pt x="2" y="134"/>
                    </a:lnTo>
                    <a:lnTo>
                      <a:pt x="0" y="131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73" name="Freeform 427"/>
              <p:cNvSpPr>
                <a:spLocks/>
              </p:cNvSpPr>
              <p:nvPr/>
            </p:nvSpPr>
            <p:spPr bwMode="auto">
              <a:xfrm>
                <a:off x="3616" y="2312"/>
                <a:ext cx="24" cy="11"/>
              </a:xfrm>
              <a:custGeom>
                <a:avLst/>
                <a:gdLst>
                  <a:gd name="T0" fmla="*/ 0 w 48"/>
                  <a:gd name="T1" fmla="*/ 1 h 22"/>
                  <a:gd name="T2" fmla="*/ 5 w 48"/>
                  <a:gd name="T3" fmla="*/ 0 h 22"/>
                  <a:gd name="T4" fmla="*/ 7 w 48"/>
                  <a:gd name="T5" fmla="*/ 1 h 22"/>
                  <a:gd name="T6" fmla="*/ 12 w 48"/>
                  <a:gd name="T7" fmla="*/ 4 h 22"/>
                  <a:gd name="T8" fmla="*/ 10 w 48"/>
                  <a:gd name="T9" fmla="*/ 6 h 22"/>
                  <a:gd name="T10" fmla="*/ 4 w 48"/>
                  <a:gd name="T11" fmla="*/ 3 h 22"/>
                  <a:gd name="T12" fmla="*/ 0 w 48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22"/>
                  <a:gd name="T23" fmla="*/ 48 w 4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22">
                    <a:moveTo>
                      <a:pt x="0" y="3"/>
                    </a:moveTo>
                    <a:lnTo>
                      <a:pt x="17" y="0"/>
                    </a:lnTo>
                    <a:lnTo>
                      <a:pt x="25" y="2"/>
                    </a:lnTo>
                    <a:lnTo>
                      <a:pt x="48" y="15"/>
                    </a:lnTo>
                    <a:lnTo>
                      <a:pt x="40" y="22"/>
                    </a:lnTo>
                    <a:lnTo>
                      <a:pt x="13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CB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74" name="Freeform 428"/>
              <p:cNvSpPr>
                <a:spLocks/>
              </p:cNvSpPr>
              <p:nvPr/>
            </p:nvSpPr>
            <p:spPr bwMode="auto">
              <a:xfrm>
                <a:off x="3579" y="2314"/>
                <a:ext cx="57" cy="66"/>
              </a:xfrm>
              <a:custGeom>
                <a:avLst/>
                <a:gdLst>
                  <a:gd name="T0" fmla="*/ 0 w 114"/>
                  <a:gd name="T1" fmla="*/ 25 h 131"/>
                  <a:gd name="T2" fmla="*/ 1 w 114"/>
                  <a:gd name="T3" fmla="*/ 24 h 131"/>
                  <a:gd name="T4" fmla="*/ 1 w 114"/>
                  <a:gd name="T5" fmla="*/ 24 h 131"/>
                  <a:gd name="T6" fmla="*/ 3 w 114"/>
                  <a:gd name="T7" fmla="*/ 22 h 131"/>
                  <a:gd name="T8" fmla="*/ 5 w 114"/>
                  <a:gd name="T9" fmla="*/ 20 h 131"/>
                  <a:gd name="T10" fmla="*/ 7 w 114"/>
                  <a:gd name="T11" fmla="*/ 19 h 131"/>
                  <a:gd name="T12" fmla="*/ 9 w 114"/>
                  <a:gd name="T13" fmla="*/ 17 h 131"/>
                  <a:gd name="T14" fmla="*/ 10 w 114"/>
                  <a:gd name="T15" fmla="*/ 15 h 131"/>
                  <a:gd name="T16" fmla="*/ 13 w 114"/>
                  <a:gd name="T17" fmla="*/ 11 h 131"/>
                  <a:gd name="T18" fmla="*/ 14 w 114"/>
                  <a:gd name="T19" fmla="*/ 9 h 131"/>
                  <a:gd name="T20" fmla="*/ 15 w 114"/>
                  <a:gd name="T21" fmla="*/ 6 h 131"/>
                  <a:gd name="T22" fmla="*/ 16 w 114"/>
                  <a:gd name="T23" fmla="*/ 4 h 131"/>
                  <a:gd name="T24" fmla="*/ 17 w 114"/>
                  <a:gd name="T25" fmla="*/ 2 h 131"/>
                  <a:gd name="T26" fmla="*/ 17 w 114"/>
                  <a:gd name="T27" fmla="*/ 1 h 131"/>
                  <a:gd name="T28" fmla="*/ 18 w 114"/>
                  <a:gd name="T29" fmla="*/ 1 h 131"/>
                  <a:gd name="T30" fmla="*/ 18 w 114"/>
                  <a:gd name="T31" fmla="*/ 0 h 131"/>
                  <a:gd name="T32" fmla="*/ 19 w 114"/>
                  <a:gd name="T33" fmla="*/ 0 h 131"/>
                  <a:gd name="T34" fmla="*/ 20 w 114"/>
                  <a:gd name="T35" fmla="*/ 0 h 131"/>
                  <a:gd name="T36" fmla="*/ 21 w 114"/>
                  <a:gd name="T37" fmla="*/ 1 h 131"/>
                  <a:gd name="T38" fmla="*/ 29 w 114"/>
                  <a:gd name="T39" fmla="*/ 5 h 131"/>
                  <a:gd name="T40" fmla="*/ 28 w 114"/>
                  <a:gd name="T41" fmla="*/ 8 h 131"/>
                  <a:gd name="T42" fmla="*/ 23 w 114"/>
                  <a:gd name="T43" fmla="*/ 18 h 131"/>
                  <a:gd name="T44" fmla="*/ 17 w 114"/>
                  <a:gd name="T45" fmla="*/ 26 h 131"/>
                  <a:gd name="T46" fmla="*/ 10 w 114"/>
                  <a:gd name="T47" fmla="*/ 32 h 131"/>
                  <a:gd name="T48" fmla="*/ 11 w 114"/>
                  <a:gd name="T49" fmla="*/ 33 h 131"/>
                  <a:gd name="T50" fmla="*/ 10 w 114"/>
                  <a:gd name="T51" fmla="*/ 33 h 131"/>
                  <a:gd name="T52" fmla="*/ 9 w 114"/>
                  <a:gd name="T53" fmla="*/ 33 h 131"/>
                  <a:gd name="T54" fmla="*/ 5 w 114"/>
                  <a:gd name="T55" fmla="*/ 31 h 131"/>
                  <a:gd name="T56" fmla="*/ 4 w 114"/>
                  <a:gd name="T57" fmla="*/ 30 h 131"/>
                  <a:gd name="T58" fmla="*/ 2 w 114"/>
                  <a:gd name="T59" fmla="*/ 28 h 131"/>
                  <a:gd name="T60" fmla="*/ 1 w 114"/>
                  <a:gd name="T61" fmla="*/ 27 h 131"/>
                  <a:gd name="T62" fmla="*/ 0 w 114"/>
                  <a:gd name="T63" fmla="*/ 26 h 131"/>
                  <a:gd name="T64" fmla="*/ 0 w 114"/>
                  <a:gd name="T65" fmla="*/ 25 h 1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"/>
                  <a:gd name="T100" fmla="*/ 0 h 131"/>
                  <a:gd name="T101" fmla="*/ 114 w 114"/>
                  <a:gd name="T102" fmla="*/ 131 h 1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" h="131">
                    <a:moveTo>
                      <a:pt x="0" y="99"/>
                    </a:moveTo>
                    <a:lnTo>
                      <a:pt x="1" y="96"/>
                    </a:lnTo>
                    <a:lnTo>
                      <a:pt x="2" y="93"/>
                    </a:lnTo>
                    <a:lnTo>
                      <a:pt x="10" y="87"/>
                    </a:lnTo>
                    <a:lnTo>
                      <a:pt x="19" y="80"/>
                    </a:lnTo>
                    <a:lnTo>
                      <a:pt x="27" y="73"/>
                    </a:lnTo>
                    <a:lnTo>
                      <a:pt x="33" y="66"/>
                    </a:lnTo>
                    <a:lnTo>
                      <a:pt x="39" y="58"/>
                    </a:lnTo>
                    <a:lnTo>
                      <a:pt x="50" y="42"/>
                    </a:lnTo>
                    <a:lnTo>
                      <a:pt x="55" y="33"/>
                    </a:lnTo>
                    <a:lnTo>
                      <a:pt x="59" y="23"/>
                    </a:lnTo>
                    <a:lnTo>
                      <a:pt x="63" y="15"/>
                    </a:lnTo>
                    <a:lnTo>
                      <a:pt x="66" y="8"/>
                    </a:lnTo>
                    <a:lnTo>
                      <a:pt x="68" y="4"/>
                    </a:lnTo>
                    <a:lnTo>
                      <a:pt x="70" y="3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81" y="2"/>
                    </a:lnTo>
                    <a:lnTo>
                      <a:pt x="114" y="18"/>
                    </a:lnTo>
                    <a:lnTo>
                      <a:pt x="110" y="30"/>
                    </a:lnTo>
                    <a:lnTo>
                      <a:pt x="90" y="72"/>
                    </a:lnTo>
                    <a:lnTo>
                      <a:pt x="67" y="103"/>
                    </a:lnTo>
                    <a:lnTo>
                      <a:pt x="40" y="126"/>
                    </a:lnTo>
                    <a:lnTo>
                      <a:pt x="41" y="131"/>
                    </a:lnTo>
                    <a:lnTo>
                      <a:pt x="39" y="131"/>
                    </a:lnTo>
                    <a:lnTo>
                      <a:pt x="33" y="129"/>
                    </a:lnTo>
                    <a:lnTo>
                      <a:pt x="20" y="122"/>
                    </a:lnTo>
                    <a:lnTo>
                      <a:pt x="13" y="118"/>
                    </a:lnTo>
                    <a:lnTo>
                      <a:pt x="6" y="111"/>
                    </a:lnTo>
                    <a:lnTo>
                      <a:pt x="1" y="106"/>
                    </a:lnTo>
                    <a:lnTo>
                      <a:pt x="0" y="10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A8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75" name="Freeform 429"/>
              <p:cNvSpPr>
                <a:spLocks/>
              </p:cNvSpPr>
              <p:nvPr/>
            </p:nvSpPr>
            <p:spPr bwMode="auto">
              <a:xfrm>
                <a:off x="3609" y="2324"/>
                <a:ext cx="18" cy="16"/>
              </a:xfrm>
              <a:custGeom>
                <a:avLst/>
                <a:gdLst>
                  <a:gd name="T0" fmla="*/ 0 w 37"/>
                  <a:gd name="T1" fmla="*/ 5 h 32"/>
                  <a:gd name="T2" fmla="*/ 0 w 37"/>
                  <a:gd name="T3" fmla="*/ 3 h 32"/>
                  <a:gd name="T4" fmla="*/ 0 w 37"/>
                  <a:gd name="T5" fmla="*/ 2 h 32"/>
                  <a:gd name="T6" fmla="*/ 1 w 37"/>
                  <a:gd name="T7" fmla="*/ 1 h 32"/>
                  <a:gd name="T8" fmla="*/ 2 w 37"/>
                  <a:gd name="T9" fmla="*/ 0 h 32"/>
                  <a:gd name="T10" fmla="*/ 4 w 37"/>
                  <a:gd name="T11" fmla="*/ 1 h 32"/>
                  <a:gd name="T12" fmla="*/ 6 w 37"/>
                  <a:gd name="T13" fmla="*/ 2 h 32"/>
                  <a:gd name="T14" fmla="*/ 8 w 37"/>
                  <a:gd name="T15" fmla="*/ 3 h 32"/>
                  <a:gd name="T16" fmla="*/ 8 w 37"/>
                  <a:gd name="T17" fmla="*/ 4 h 32"/>
                  <a:gd name="T18" fmla="*/ 9 w 37"/>
                  <a:gd name="T19" fmla="*/ 4 h 32"/>
                  <a:gd name="T20" fmla="*/ 9 w 37"/>
                  <a:gd name="T21" fmla="*/ 6 h 32"/>
                  <a:gd name="T22" fmla="*/ 8 w 37"/>
                  <a:gd name="T23" fmla="*/ 7 h 32"/>
                  <a:gd name="T24" fmla="*/ 7 w 37"/>
                  <a:gd name="T25" fmla="*/ 8 h 32"/>
                  <a:gd name="T26" fmla="*/ 6 w 37"/>
                  <a:gd name="T27" fmla="*/ 8 h 32"/>
                  <a:gd name="T28" fmla="*/ 5 w 37"/>
                  <a:gd name="T29" fmla="*/ 8 h 32"/>
                  <a:gd name="T30" fmla="*/ 3 w 37"/>
                  <a:gd name="T31" fmla="*/ 7 h 32"/>
                  <a:gd name="T32" fmla="*/ 1 w 37"/>
                  <a:gd name="T33" fmla="*/ 6 h 32"/>
                  <a:gd name="T34" fmla="*/ 0 w 37"/>
                  <a:gd name="T35" fmla="*/ 5 h 32"/>
                  <a:gd name="T36" fmla="*/ 0 w 37"/>
                  <a:gd name="T37" fmla="*/ 5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32"/>
                  <a:gd name="T59" fmla="*/ 37 w 3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32">
                    <a:moveTo>
                      <a:pt x="0" y="17"/>
                    </a:moveTo>
                    <a:lnTo>
                      <a:pt x="0" y="12"/>
                    </a:lnTo>
                    <a:lnTo>
                      <a:pt x="2" y="6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5" y="5"/>
                    </a:lnTo>
                    <a:lnTo>
                      <a:pt x="33" y="10"/>
                    </a:lnTo>
                    <a:lnTo>
                      <a:pt x="35" y="13"/>
                    </a:lnTo>
                    <a:lnTo>
                      <a:pt x="37" y="16"/>
                    </a:lnTo>
                    <a:lnTo>
                      <a:pt x="37" y="21"/>
                    </a:lnTo>
                    <a:lnTo>
                      <a:pt x="35" y="27"/>
                    </a:lnTo>
                    <a:lnTo>
                      <a:pt x="31" y="31"/>
                    </a:lnTo>
                    <a:lnTo>
                      <a:pt x="26" y="32"/>
                    </a:lnTo>
                    <a:lnTo>
                      <a:pt x="21" y="31"/>
                    </a:lnTo>
                    <a:lnTo>
                      <a:pt x="12" y="27"/>
                    </a:lnTo>
                    <a:lnTo>
                      <a:pt x="4" y="21"/>
                    </a:lnTo>
                    <a:lnTo>
                      <a:pt x="2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76" name="Freeform 430"/>
              <p:cNvSpPr>
                <a:spLocks/>
              </p:cNvSpPr>
              <p:nvPr/>
            </p:nvSpPr>
            <p:spPr bwMode="auto">
              <a:xfrm>
                <a:off x="3590" y="2353"/>
                <a:ext cx="6" cy="7"/>
              </a:xfrm>
              <a:custGeom>
                <a:avLst/>
                <a:gdLst>
                  <a:gd name="T0" fmla="*/ 2 w 12"/>
                  <a:gd name="T1" fmla="*/ 0 h 13"/>
                  <a:gd name="T2" fmla="*/ 3 w 12"/>
                  <a:gd name="T3" fmla="*/ 2 h 13"/>
                  <a:gd name="T4" fmla="*/ 1 w 12"/>
                  <a:gd name="T5" fmla="*/ 4 h 13"/>
                  <a:gd name="T6" fmla="*/ 0 w 12"/>
                  <a:gd name="T7" fmla="*/ 2 h 13"/>
                  <a:gd name="T8" fmla="*/ 2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6" y="0"/>
                    </a:moveTo>
                    <a:lnTo>
                      <a:pt x="12" y="6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77" name="Freeform 431"/>
              <p:cNvSpPr>
                <a:spLocks/>
              </p:cNvSpPr>
              <p:nvPr/>
            </p:nvSpPr>
            <p:spPr bwMode="auto">
              <a:xfrm>
                <a:off x="3594" y="2348"/>
                <a:ext cx="7" cy="6"/>
              </a:xfrm>
              <a:custGeom>
                <a:avLst/>
                <a:gdLst>
                  <a:gd name="T0" fmla="*/ 0 w 13"/>
                  <a:gd name="T1" fmla="*/ 2 h 12"/>
                  <a:gd name="T2" fmla="*/ 2 w 13"/>
                  <a:gd name="T3" fmla="*/ 0 h 12"/>
                  <a:gd name="T4" fmla="*/ 4 w 13"/>
                  <a:gd name="T5" fmla="*/ 2 h 12"/>
                  <a:gd name="T6" fmla="*/ 2 w 13"/>
                  <a:gd name="T7" fmla="*/ 3 h 12"/>
                  <a:gd name="T8" fmla="*/ 0 w 13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8"/>
                    </a:moveTo>
                    <a:lnTo>
                      <a:pt x="5" y="0"/>
                    </a:lnTo>
                    <a:lnTo>
                      <a:pt x="13" y="5"/>
                    </a:lnTo>
                    <a:lnTo>
                      <a:pt x="6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78" name="Freeform 432"/>
              <p:cNvSpPr>
                <a:spLocks/>
              </p:cNvSpPr>
              <p:nvPr/>
            </p:nvSpPr>
            <p:spPr bwMode="auto">
              <a:xfrm>
                <a:off x="3598" y="2343"/>
                <a:ext cx="7" cy="5"/>
              </a:xfrm>
              <a:custGeom>
                <a:avLst/>
                <a:gdLst>
                  <a:gd name="T0" fmla="*/ 0 w 13"/>
                  <a:gd name="T1" fmla="*/ 1 h 11"/>
                  <a:gd name="T2" fmla="*/ 2 w 13"/>
                  <a:gd name="T3" fmla="*/ 0 h 11"/>
                  <a:gd name="T4" fmla="*/ 4 w 13"/>
                  <a:gd name="T5" fmla="*/ 1 h 11"/>
                  <a:gd name="T6" fmla="*/ 3 w 13"/>
                  <a:gd name="T7" fmla="*/ 2 h 11"/>
                  <a:gd name="T8" fmla="*/ 0 w 13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1"/>
                  <a:gd name="T17" fmla="*/ 13 w 1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1">
                    <a:moveTo>
                      <a:pt x="0" y="7"/>
                    </a:moveTo>
                    <a:lnTo>
                      <a:pt x="7" y="0"/>
                    </a:lnTo>
                    <a:lnTo>
                      <a:pt x="13" y="4"/>
                    </a:lnTo>
                    <a:lnTo>
                      <a:pt x="9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79" name="Freeform 433"/>
              <p:cNvSpPr>
                <a:spLocks/>
              </p:cNvSpPr>
              <p:nvPr/>
            </p:nvSpPr>
            <p:spPr bwMode="auto">
              <a:xfrm>
                <a:off x="3610" y="2340"/>
                <a:ext cx="5" cy="7"/>
              </a:xfrm>
              <a:custGeom>
                <a:avLst/>
                <a:gdLst>
                  <a:gd name="T0" fmla="*/ 0 w 10"/>
                  <a:gd name="T1" fmla="*/ 3 h 12"/>
                  <a:gd name="T2" fmla="*/ 2 w 10"/>
                  <a:gd name="T3" fmla="*/ 4 h 12"/>
                  <a:gd name="T4" fmla="*/ 3 w 10"/>
                  <a:gd name="T5" fmla="*/ 1 h 12"/>
                  <a:gd name="T6" fmla="*/ 1 w 10"/>
                  <a:gd name="T7" fmla="*/ 0 h 12"/>
                  <a:gd name="T8" fmla="*/ 0 w 10"/>
                  <a:gd name="T9" fmla="*/ 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2"/>
                  <a:gd name="T17" fmla="*/ 10 w 10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2">
                    <a:moveTo>
                      <a:pt x="0" y="8"/>
                    </a:moveTo>
                    <a:lnTo>
                      <a:pt x="6" y="12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80" name="Freeform 434"/>
              <p:cNvSpPr>
                <a:spLocks/>
              </p:cNvSpPr>
              <p:nvPr/>
            </p:nvSpPr>
            <p:spPr bwMode="auto">
              <a:xfrm>
                <a:off x="3615" y="2343"/>
                <a:ext cx="6" cy="7"/>
              </a:xfrm>
              <a:custGeom>
                <a:avLst/>
                <a:gdLst>
                  <a:gd name="T0" fmla="*/ 2 w 12"/>
                  <a:gd name="T1" fmla="*/ 0 h 14"/>
                  <a:gd name="T2" fmla="*/ 0 w 12"/>
                  <a:gd name="T3" fmla="*/ 3 h 14"/>
                  <a:gd name="T4" fmla="*/ 2 w 12"/>
                  <a:gd name="T5" fmla="*/ 4 h 14"/>
                  <a:gd name="T6" fmla="*/ 3 w 12"/>
                  <a:gd name="T7" fmla="*/ 2 h 14"/>
                  <a:gd name="T8" fmla="*/ 2 w 1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6" y="0"/>
                    </a:moveTo>
                    <a:lnTo>
                      <a:pt x="0" y="10"/>
                    </a:lnTo>
                    <a:lnTo>
                      <a:pt x="8" y="14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81" name="Freeform 435"/>
              <p:cNvSpPr>
                <a:spLocks/>
              </p:cNvSpPr>
              <p:nvPr/>
            </p:nvSpPr>
            <p:spPr bwMode="auto">
              <a:xfrm>
                <a:off x="3609" y="2350"/>
                <a:ext cx="7" cy="7"/>
              </a:xfrm>
              <a:custGeom>
                <a:avLst/>
                <a:gdLst>
                  <a:gd name="T0" fmla="*/ 2 w 14"/>
                  <a:gd name="T1" fmla="*/ 0 h 13"/>
                  <a:gd name="T2" fmla="*/ 4 w 14"/>
                  <a:gd name="T3" fmla="*/ 1 h 13"/>
                  <a:gd name="T4" fmla="*/ 2 w 14"/>
                  <a:gd name="T5" fmla="*/ 4 h 13"/>
                  <a:gd name="T6" fmla="*/ 0 w 14"/>
                  <a:gd name="T7" fmla="*/ 2 h 13"/>
                  <a:gd name="T8" fmla="*/ 2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3"/>
                  <a:gd name="T17" fmla="*/ 14 w 1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3">
                    <a:moveTo>
                      <a:pt x="7" y="0"/>
                    </a:moveTo>
                    <a:lnTo>
                      <a:pt x="14" y="4"/>
                    </a:lnTo>
                    <a:lnTo>
                      <a:pt x="7" y="13"/>
                    </a:ln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82" name="Freeform 436"/>
              <p:cNvSpPr>
                <a:spLocks/>
              </p:cNvSpPr>
              <p:nvPr/>
            </p:nvSpPr>
            <p:spPr bwMode="auto">
              <a:xfrm>
                <a:off x="3604" y="2347"/>
                <a:ext cx="7" cy="6"/>
              </a:xfrm>
              <a:custGeom>
                <a:avLst/>
                <a:gdLst>
                  <a:gd name="T0" fmla="*/ 0 w 13"/>
                  <a:gd name="T1" fmla="*/ 2 h 12"/>
                  <a:gd name="T2" fmla="*/ 2 w 13"/>
                  <a:gd name="T3" fmla="*/ 0 h 12"/>
                  <a:gd name="T4" fmla="*/ 3 w 13"/>
                  <a:gd name="T5" fmla="*/ 1 h 12"/>
                  <a:gd name="T6" fmla="*/ 4 w 13"/>
                  <a:gd name="T7" fmla="*/ 2 h 12"/>
                  <a:gd name="T8" fmla="*/ 2 w 13"/>
                  <a:gd name="T9" fmla="*/ 3 h 12"/>
                  <a:gd name="T10" fmla="*/ 1 w 13"/>
                  <a:gd name="T11" fmla="*/ 3 h 12"/>
                  <a:gd name="T12" fmla="*/ 0 w 13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2"/>
                  <a:gd name="T23" fmla="*/ 13 w 1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2">
                    <a:moveTo>
                      <a:pt x="0" y="7"/>
                    </a:moveTo>
                    <a:lnTo>
                      <a:pt x="5" y="0"/>
                    </a:lnTo>
                    <a:lnTo>
                      <a:pt x="9" y="1"/>
                    </a:lnTo>
                    <a:lnTo>
                      <a:pt x="13" y="6"/>
                    </a:lnTo>
                    <a:lnTo>
                      <a:pt x="7" y="12"/>
                    </a:lnTo>
                    <a:lnTo>
                      <a:pt x="4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83" name="Freeform 437"/>
              <p:cNvSpPr>
                <a:spLocks/>
              </p:cNvSpPr>
              <p:nvPr/>
            </p:nvSpPr>
            <p:spPr bwMode="auto">
              <a:xfrm>
                <a:off x="3599" y="2351"/>
                <a:ext cx="8" cy="7"/>
              </a:xfrm>
              <a:custGeom>
                <a:avLst/>
                <a:gdLst>
                  <a:gd name="T0" fmla="*/ 0 w 16"/>
                  <a:gd name="T1" fmla="*/ 2 h 13"/>
                  <a:gd name="T2" fmla="*/ 2 w 16"/>
                  <a:gd name="T3" fmla="*/ 0 h 13"/>
                  <a:gd name="T4" fmla="*/ 4 w 16"/>
                  <a:gd name="T5" fmla="*/ 2 h 13"/>
                  <a:gd name="T6" fmla="*/ 3 w 16"/>
                  <a:gd name="T7" fmla="*/ 4 h 13"/>
                  <a:gd name="T8" fmla="*/ 2 w 16"/>
                  <a:gd name="T9" fmla="*/ 3 h 13"/>
                  <a:gd name="T10" fmla="*/ 0 w 16"/>
                  <a:gd name="T11" fmla="*/ 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3"/>
                  <a:gd name="T20" fmla="*/ 16 w 1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3">
                    <a:moveTo>
                      <a:pt x="0" y="8"/>
                    </a:moveTo>
                    <a:lnTo>
                      <a:pt x="8" y="0"/>
                    </a:lnTo>
                    <a:lnTo>
                      <a:pt x="16" y="5"/>
                    </a:lnTo>
                    <a:lnTo>
                      <a:pt x="10" y="13"/>
                    </a:lnTo>
                    <a:lnTo>
                      <a:pt x="7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84" name="Freeform 438"/>
              <p:cNvSpPr>
                <a:spLocks/>
              </p:cNvSpPr>
              <p:nvPr/>
            </p:nvSpPr>
            <p:spPr bwMode="auto">
              <a:xfrm>
                <a:off x="3605" y="2355"/>
                <a:ext cx="7" cy="6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0 h 12"/>
                  <a:gd name="T4" fmla="*/ 4 w 14"/>
                  <a:gd name="T5" fmla="*/ 1 h 12"/>
                  <a:gd name="T6" fmla="*/ 2 w 14"/>
                  <a:gd name="T7" fmla="*/ 3 h 12"/>
                  <a:gd name="T8" fmla="*/ 1 w 14"/>
                  <a:gd name="T9" fmla="*/ 3 h 12"/>
                  <a:gd name="T10" fmla="*/ 0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0" y="6"/>
                    </a:moveTo>
                    <a:lnTo>
                      <a:pt x="7" y="0"/>
                    </a:lnTo>
                    <a:lnTo>
                      <a:pt x="14" y="4"/>
                    </a:lnTo>
                    <a:lnTo>
                      <a:pt x="8" y="12"/>
                    </a:lnTo>
                    <a:lnTo>
                      <a:pt x="4" y="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85" name="Freeform 439"/>
              <p:cNvSpPr>
                <a:spLocks/>
              </p:cNvSpPr>
              <p:nvPr/>
            </p:nvSpPr>
            <p:spPr bwMode="auto">
              <a:xfrm>
                <a:off x="3599" y="2361"/>
                <a:ext cx="7" cy="6"/>
              </a:xfrm>
              <a:custGeom>
                <a:avLst/>
                <a:gdLst>
                  <a:gd name="T0" fmla="*/ 0 w 15"/>
                  <a:gd name="T1" fmla="*/ 2 h 11"/>
                  <a:gd name="T2" fmla="*/ 1 w 15"/>
                  <a:gd name="T3" fmla="*/ 0 h 11"/>
                  <a:gd name="T4" fmla="*/ 3 w 15"/>
                  <a:gd name="T5" fmla="*/ 2 h 11"/>
                  <a:gd name="T6" fmla="*/ 1 w 15"/>
                  <a:gd name="T7" fmla="*/ 3 h 11"/>
                  <a:gd name="T8" fmla="*/ 0 w 15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5"/>
                    </a:moveTo>
                    <a:lnTo>
                      <a:pt x="6" y="0"/>
                    </a:lnTo>
                    <a:lnTo>
                      <a:pt x="15" y="5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86" name="Freeform 440"/>
              <p:cNvSpPr>
                <a:spLocks/>
              </p:cNvSpPr>
              <p:nvPr/>
            </p:nvSpPr>
            <p:spPr bwMode="auto">
              <a:xfrm>
                <a:off x="3594" y="2357"/>
                <a:ext cx="6" cy="6"/>
              </a:xfrm>
              <a:custGeom>
                <a:avLst/>
                <a:gdLst>
                  <a:gd name="T0" fmla="*/ 0 w 12"/>
                  <a:gd name="T1" fmla="*/ 2 h 12"/>
                  <a:gd name="T2" fmla="*/ 2 w 12"/>
                  <a:gd name="T3" fmla="*/ 0 h 12"/>
                  <a:gd name="T4" fmla="*/ 3 w 12"/>
                  <a:gd name="T5" fmla="*/ 2 h 12"/>
                  <a:gd name="T6" fmla="*/ 2 w 12"/>
                  <a:gd name="T7" fmla="*/ 3 h 12"/>
                  <a:gd name="T8" fmla="*/ 0 w 12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6"/>
                    </a:moveTo>
                    <a:lnTo>
                      <a:pt x="5" y="0"/>
                    </a:lnTo>
                    <a:lnTo>
                      <a:pt x="12" y="5"/>
                    </a:lnTo>
                    <a:lnTo>
                      <a:pt x="5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87" name="Freeform 441"/>
              <p:cNvSpPr>
                <a:spLocks/>
              </p:cNvSpPr>
              <p:nvPr/>
            </p:nvSpPr>
            <p:spPr bwMode="auto">
              <a:xfrm>
                <a:off x="3583" y="2361"/>
                <a:ext cx="17" cy="11"/>
              </a:xfrm>
              <a:custGeom>
                <a:avLst/>
                <a:gdLst>
                  <a:gd name="T0" fmla="*/ 0 w 33"/>
                  <a:gd name="T1" fmla="*/ 2 h 22"/>
                  <a:gd name="T2" fmla="*/ 0 w 33"/>
                  <a:gd name="T3" fmla="*/ 2 h 22"/>
                  <a:gd name="T4" fmla="*/ 1 w 33"/>
                  <a:gd name="T5" fmla="*/ 1 h 22"/>
                  <a:gd name="T6" fmla="*/ 2 w 33"/>
                  <a:gd name="T7" fmla="*/ 0 h 22"/>
                  <a:gd name="T8" fmla="*/ 3 w 33"/>
                  <a:gd name="T9" fmla="*/ 0 h 22"/>
                  <a:gd name="T10" fmla="*/ 4 w 33"/>
                  <a:gd name="T11" fmla="*/ 1 h 22"/>
                  <a:gd name="T12" fmla="*/ 6 w 33"/>
                  <a:gd name="T13" fmla="*/ 2 h 22"/>
                  <a:gd name="T14" fmla="*/ 8 w 33"/>
                  <a:gd name="T15" fmla="*/ 4 h 22"/>
                  <a:gd name="T16" fmla="*/ 9 w 33"/>
                  <a:gd name="T17" fmla="*/ 5 h 22"/>
                  <a:gd name="T18" fmla="*/ 8 w 33"/>
                  <a:gd name="T19" fmla="*/ 5 h 22"/>
                  <a:gd name="T20" fmla="*/ 8 w 33"/>
                  <a:gd name="T21" fmla="*/ 6 h 22"/>
                  <a:gd name="T22" fmla="*/ 6 w 33"/>
                  <a:gd name="T23" fmla="*/ 6 h 22"/>
                  <a:gd name="T24" fmla="*/ 5 w 33"/>
                  <a:gd name="T25" fmla="*/ 6 h 22"/>
                  <a:gd name="T26" fmla="*/ 0 w 33"/>
                  <a:gd name="T27" fmla="*/ 2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22"/>
                  <a:gd name="T44" fmla="*/ 33 w 33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22">
                    <a:moveTo>
                      <a:pt x="0" y="7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23" y="7"/>
                    </a:lnTo>
                    <a:lnTo>
                      <a:pt x="29" y="13"/>
                    </a:lnTo>
                    <a:lnTo>
                      <a:pt x="33" y="17"/>
                    </a:lnTo>
                    <a:lnTo>
                      <a:pt x="32" y="19"/>
                    </a:lnTo>
                    <a:lnTo>
                      <a:pt x="29" y="21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88" name="Freeform 442"/>
              <p:cNvSpPr>
                <a:spLocks/>
              </p:cNvSpPr>
              <p:nvPr/>
            </p:nvSpPr>
            <p:spPr bwMode="auto">
              <a:xfrm>
                <a:off x="3598" y="2321"/>
                <a:ext cx="42" cy="59"/>
              </a:xfrm>
              <a:custGeom>
                <a:avLst/>
                <a:gdLst>
                  <a:gd name="T0" fmla="*/ 0 w 85"/>
                  <a:gd name="T1" fmla="*/ 27 h 117"/>
                  <a:gd name="T2" fmla="*/ 0 w 85"/>
                  <a:gd name="T3" fmla="*/ 27 h 117"/>
                  <a:gd name="T4" fmla="*/ 1 w 85"/>
                  <a:gd name="T5" fmla="*/ 26 h 117"/>
                  <a:gd name="T6" fmla="*/ 3 w 85"/>
                  <a:gd name="T7" fmla="*/ 25 h 117"/>
                  <a:gd name="T8" fmla="*/ 6 w 85"/>
                  <a:gd name="T9" fmla="*/ 23 h 117"/>
                  <a:gd name="T10" fmla="*/ 8 w 85"/>
                  <a:gd name="T11" fmla="*/ 21 h 117"/>
                  <a:gd name="T12" fmla="*/ 17 w 85"/>
                  <a:gd name="T13" fmla="*/ 8 h 117"/>
                  <a:gd name="T14" fmla="*/ 19 w 85"/>
                  <a:gd name="T15" fmla="*/ 2 h 117"/>
                  <a:gd name="T16" fmla="*/ 21 w 85"/>
                  <a:gd name="T17" fmla="*/ 0 h 117"/>
                  <a:gd name="T18" fmla="*/ 20 w 85"/>
                  <a:gd name="T19" fmla="*/ 5 h 117"/>
                  <a:gd name="T20" fmla="*/ 19 w 85"/>
                  <a:gd name="T21" fmla="*/ 8 h 117"/>
                  <a:gd name="T22" fmla="*/ 18 w 85"/>
                  <a:gd name="T23" fmla="*/ 10 h 117"/>
                  <a:gd name="T24" fmla="*/ 15 w 85"/>
                  <a:gd name="T25" fmla="*/ 16 h 117"/>
                  <a:gd name="T26" fmla="*/ 13 w 85"/>
                  <a:gd name="T27" fmla="*/ 18 h 117"/>
                  <a:gd name="T28" fmla="*/ 11 w 85"/>
                  <a:gd name="T29" fmla="*/ 21 h 117"/>
                  <a:gd name="T30" fmla="*/ 9 w 85"/>
                  <a:gd name="T31" fmla="*/ 23 h 117"/>
                  <a:gd name="T32" fmla="*/ 7 w 85"/>
                  <a:gd name="T33" fmla="*/ 25 h 117"/>
                  <a:gd name="T34" fmla="*/ 5 w 85"/>
                  <a:gd name="T35" fmla="*/ 26 h 117"/>
                  <a:gd name="T36" fmla="*/ 3 w 85"/>
                  <a:gd name="T37" fmla="*/ 28 h 117"/>
                  <a:gd name="T38" fmla="*/ 2 w 85"/>
                  <a:gd name="T39" fmla="*/ 29 h 117"/>
                  <a:gd name="T40" fmla="*/ 0 w 85"/>
                  <a:gd name="T41" fmla="*/ 30 h 117"/>
                  <a:gd name="T42" fmla="*/ 0 w 85"/>
                  <a:gd name="T43" fmla="*/ 29 h 117"/>
                  <a:gd name="T44" fmla="*/ 0 w 85"/>
                  <a:gd name="T45" fmla="*/ 29 h 117"/>
                  <a:gd name="T46" fmla="*/ 0 w 85"/>
                  <a:gd name="T47" fmla="*/ 28 h 117"/>
                  <a:gd name="T48" fmla="*/ 0 w 85"/>
                  <a:gd name="T49" fmla="*/ 27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117"/>
                  <a:gd name="T77" fmla="*/ 85 w 85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117">
                    <a:moveTo>
                      <a:pt x="2" y="106"/>
                    </a:moveTo>
                    <a:lnTo>
                      <a:pt x="3" y="105"/>
                    </a:lnTo>
                    <a:lnTo>
                      <a:pt x="7" y="104"/>
                    </a:lnTo>
                    <a:lnTo>
                      <a:pt x="15" y="98"/>
                    </a:lnTo>
                    <a:lnTo>
                      <a:pt x="26" y="92"/>
                    </a:lnTo>
                    <a:lnTo>
                      <a:pt x="35" y="82"/>
                    </a:lnTo>
                    <a:lnTo>
                      <a:pt x="69" y="30"/>
                    </a:lnTo>
                    <a:lnTo>
                      <a:pt x="76" y="5"/>
                    </a:lnTo>
                    <a:lnTo>
                      <a:pt x="85" y="0"/>
                    </a:lnTo>
                    <a:lnTo>
                      <a:pt x="80" y="20"/>
                    </a:lnTo>
                    <a:lnTo>
                      <a:pt x="76" y="30"/>
                    </a:lnTo>
                    <a:lnTo>
                      <a:pt x="72" y="39"/>
                    </a:lnTo>
                    <a:lnTo>
                      <a:pt x="61" y="61"/>
                    </a:lnTo>
                    <a:lnTo>
                      <a:pt x="54" y="71"/>
                    </a:lnTo>
                    <a:lnTo>
                      <a:pt x="46" y="82"/>
                    </a:lnTo>
                    <a:lnTo>
                      <a:pt x="37" y="92"/>
                    </a:lnTo>
                    <a:lnTo>
                      <a:pt x="30" y="98"/>
                    </a:lnTo>
                    <a:lnTo>
                      <a:pt x="23" y="104"/>
                    </a:lnTo>
                    <a:lnTo>
                      <a:pt x="15" y="109"/>
                    </a:lnTo>
                    <a:lnTo>
                      <a:pt x="9" y="115"/>
                    </a:lnTo>
                    <a:lnTo>
                      <a:pt x="3" y="117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2" y="10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89" name="Freeform 443"/>
              <p:cNvSpPr>
                <a:spLocks/>
              </p:cNvSpPr>
              <p:nvPr/>
            </p:nvSpPr>
            <p:spPr bwMode="auto">
              <a:xfrm>
                <a:off x="3598" y="2315"/>
                <a:ext cx="42" cy="60"/>
              </a:xfrm>
              <a:custGeom>
                <a:avLst/>
                <a:gdLst>
                  <a:gd name="T0" fmla="*/ 10 w 85"/>
                  <a:gd name="T1" fmla="*/ 0 h 120"/>
                  <a:gd name="T2" fmla="*/ 18 w 85"/>
                  <a:gd name="T3" fmla="*/ 4 h 120"/>
                  <a:gd name="T4" fmla="*/ 18 w 85"/>
                  <a:gd name="T5" fmla="*/ 6 h 120"/>
                  <a:gd name="T6" fmla="*/ 17 w 85"/>
                  <a:gd name="T7" fmla="*/ 9 h 120"/>
                  <a:gd name="T8" fmla="*/ 16 w 85"/>
                  <a:gd name="T9" fmla="*/ 10 h 120"/>
                  <a:gd name="T10" fmla="*/ 16 w 85"/>
                  <a:gd name="T11" fmla="*/ 12 h 120"/>
                  <a:gd name="T12" fmla="*/ 15 w 85"/>
                  <a:gd name="T13" fmla="*/ 13 h 120"/>
                  <a:gd name="T14" fmla="*/ 14 w 85"/>
                  <a:gd name="T15" fmla="*/ 15 h 120"/>
                  <a:gd name="T16" fmla="*/ 13 w 85"/>
                  <a:gd name="T17" fmla="*/ 16 h 120"/>
                  <a:gd name="T18" fmla="*/ 13 w 85"/>
                  <a:gd name="T19" fmla="*/ 18 h 120"/>
                  <a:gd name="T20" fmla="*/ 11 w 85"/>
                  <a:gd name="T21" fmla="*/ 20 h 120"/>
                  <a:gd name="T22" fmla="*/ 9 w 85"/>
                  <a:gd name="T23" fmla="*/ 23 h 120"/>
                  <a:gd name="T24" fmla="*/ 6 w 85"/>
                  <a:gd name="T25" fmla="*/ 25 h 120"/>
                  <a:gd name="T26" fmla="*/ 4 w 85"/>
                  <a:gd name="T27" fmla="*/ 27 h 120"/>
                  <a:gd name="T28" fmla="*/ 2 w 85"/>
                  <a:gd name="T29" fmla="*/ 28 h 120"/>
                  <a:gd name="T30" fmla="*/ 1 w 85"/>
                  <a:gd name="T31" fmla="*/ 29 h 120"/>
                  <a:gd name="T32" fmla="*/ 0 w 85"/>
                  <a:gd name="T33" fmla="*/ 30 h 120"/>
                  <a:gd name="T34" fmla="*/ 0 w 85"/>
                  <a:gd name="T35" fmla="*/ 30 h 120"/>
                  <a:gd name="T36" fmla="*/ 7 w 85"/>
                  <a:gd name="T37" fmla="*/ 26 h 120"/>
                  <a:gd name="T38" fmla="*/ 8 w 85"/>
                  <a:gd name="T39" fmla="*/ 25 h 120"/>
                  <a:gd name="T40" fmla="*/ 9 w 85"/>
                  <a:gd name="T41" fmla="*/ 24 h 120"/>
                  <a:gd name="T42" fmla="*/ 10 w 85"/>
                  <a:gd name="T43" fmla="*/ 23 h 120"/>
                  <a:gd name="T44" fmla="*/ 11 w 85"/>
                  <a:gd name="T45" fmla="*/ 21 h 120"/>
                  <a:gd name="T46" fmla="*/ 12 w 85"/>
                  <a:gd name="T47" fmla="*/ 20 h 120"/>
                  <a:gd name="T48" fmla="*/ 14 w 85"/>
                  <a:gd name="T49" fmla="*/ 17 h 120"/>
                  <a:gd name="T50" fmla="*/ 16 w 85"/>
                  <a:gd name="T51" fmla="*/ 14 h 120"/>
                  <a:gd name="T52" fmla="*/ 17 w 85"/>
                  <a:gd name="T53" fmla="*/ 12 h 120"/>
                  <a:gd name="T54" fmla="*/ 17 w 85"/>
                  <a:gd name="T55" fmla="*/ 9 h 120"/>
                  <a:gd name="T56" fmla="*/ 19 w 85"/>
                  <a:gd name="T57" fmla="*/ 4 h 120"/>
                  <a:gd name="T58" fmla="*/ 21 w 85"/>
                  <a:gd name="T59" fmla="*/ 4 h 120"/>
                  <a:gd name="T60" fmla="*/ 21 w 85"/>
                  <a:gd name="T61" fmla="*/ 4 h 120"/>
                  <a:gd name="T62" fmla="*/ 21 w 85"/>
                  <a:gd name="T63" fmla="*/ 3 h 120"/>
                  <a:gd name="T64" fmla="*/ 21 w 85"/>
                  <a:gd name="T65" fmla="*/ 3 h 120"/>
                  <a:gd name="T66" fmla="*/ 21 w 85"/>
                  <a:gd name="T67" fmla="*/ 3 h 120"/>
                  <a:gd name="T68" fmla="*/ 20 w 85"/>
                  <a:gd name="T69" fmla="*/ 4 h 120"/>
                  <a:gd name="T70" fmla="*/ 19 w 85"/>
                  <a:gd name="T71" fmla="*/ 4 h 120"/>
                  <a:gd name="T72" fmla="*/ 18 w 85"/>
                  <a:gd name="T73" fmla="*/ 4 h 120"/>
                  <a:gd name="T74" fmla="*/ 11 w 85"/>
                  <a:gd name="T75" fmla="*/ 0 h 120"/>
                  <a:gd name="T76" fmla="*/ 10 w 85"/>
                  <a:gd name="T77" fmla="*/ 0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5"/>
                  <a:gd name="T118" fmla="*/ 0 h 120"/>
                  <a:gd name="T119" fmla="*/ 85 w 85"/>
                  <a:gd name="T120" fmla="*/ 120 h 1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5" h="120">
                    <a:moveTo>
                      <a:pt x="40" y="0"/>
                    </a:moveTo>
                    <a:lnTo>
                      <a:pt x="73" y="16"/>
                    </a:lnTo>
                    <a:lnTo>
                      <a:pt x="73" y="21"/>
                    </a:lnTo>
                    <a:lnTo>
                      <a:pt x="69" y="33"/>
                    </a:lnTo>
                    <a:lnTo>
                      <a:pt x="66" y="39"/>
                    </a:lnTo>
                    <a:lnTo>
                      <a:pt x="64" y="46"/>
                    </a:lnTo>
                    <a:lnTo>
                      <a:pt x="60" y="52"/>
                    </a:lnTo>
                    <a:lnTo>
                      <a:pt x="57" y="59"/>
                    </a:lnTo>
                    <a:lnTo>
                      <a:pt x="54" y="64"/>
                    </a:lnTo>
                    <a:lnTo>
                      <a:pt x="52" y="69"/>
                    </a:lnTo>
                    <a:lnTo>
                      <a:pt x="46" y="78"/>
                    </a:lnTo>
                    <a:lnTo>
                      <a:pt x="37" y="89"/>
                    </a:lnTo>
                    <a:lnTo>
                      <a:pt x="26" y="100"/>
                    </a:lnTo>
                    <a:lnTo>
                      <a:pt x="19" y="105"/>
                    </a:lnTo>
                    <a:lnTo>
                      <a:pt x="11" y="112"/>
                    </a:lnTo>
                    <a:lnTo>
                      <a:pt x="4" y="116"/>
                    </a:lnTo>
                    <a:lnTo>
                      <a:pt x="0" y="118"/>
                    </a:lnTo>
                    <a:lnTo>
                      <a:pt x="3" y="120"/>
                    </a:lnTo>
                    <a:lnTo>
                      <a:pt x="29" y="104"/>
                    </a:lnTo>
                    <a:lnTo>
                      <a:pt x="33" y="98"/>
                    </a:lnTo>
                    <a:lnTo>
                      <a:pt x="38" y="94"/>
                    </a:lnTo>
                    <a:lnTo>
                      <a:pt x="42" y="89"/>
                    </a:lnTo>
                    <a:lnTo>
                      <a:pt x="46" y="83"/>
                    </a:lnTo>
                    <a:lnTo>
                      <a:pt x="50" y="78"/>
                    </a:lnTo>
                    <a:lnTo>
                      <a:pt x="58" y="66"/>
                    </a:lnTo>
                    <a:lnTo>
                      <a:pt x="64" y="55"/>
                    </a:lnTo>
                    <a:lnTo>
                      <a:pt x="68" y="46"/>
                    </a:lnTo>
                    <a:lnTo>
                      <a:pt x="71" y="36"/>
                    </a:lnTo>
                    <a:lnTo>
                      <a:pt x="77" y="16"/>
                    </a:lnTo>
                    <a:lnTo>
                      <a:pt x="84" y="16"/>
                    </a:lnTo>
                    <a:lnTo>
                      <a:pt x="85" y="13"/>
                    </a:lnTo>
                    <a:lnTo>
                      <a:pt x="85" y="12"/>
                    </a:lnTo>
                    <a:lnTo>
                      <a:pt x="85" y="11"/>
                    </a:lnTo>
                    <a:lnTo>
                      <a:pt x="84" y="12"/>
                    </a:lnTo>
                    <a:lnTo>
                      <a:pt x="83" y="13"/>
                    </a:lnTo>
                    <a:lnTo>
                      <a:pt x="79" y="15"/>
                    </a:lnTo>
                    <a:lnTo>
                      <a:pt x="75" y="13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12342" name="Group 444"/>
            <p:cNvGrpSpPr>
              <a:grpSpLocks/>
            </p:cNvGrpSpPr>
            <p:nvPr/>
          </p:nvGrpSpPr>
          <p:grpSpPr bwMode="auto">
            <a:xfrm>
              <a:off x="5061" y="1816"/>
              <a:ext cx="98" cy="107"/>
              <a:chOff x="3495" y="2353"/>
              <a:chExt cx="72" cy="84"/>
            </a:xfrm>
          </p:grpSpPr>
          <p:sp>
            <p:nvSpPr>
              <p:cNvPr id="36054" name="Freeform 445"/>
              <p:cNvSpPr>
                <a:spLocks/>
              </p:cNvSpPr>
              <p:nvPr/>
            </p:nvSpPr>
            <p:spPr bwMode="auto">
              <a:xfrm>
                <a:off x="3495" y="2353"/>
                <a:ext cx="72" cy="84"/>
              </a:xfrm>
              <a:custGeom>
                <a:avLst/>
                <a:gdLst>
                  <a:gd name="T0" fmla="*/ 0 w 146"/>
                  <a:gd name="T1" fmla="*/ 32 h 169"/>
                  <a:gd name="T2" fmla="*/ 1 w 146"/>
                  <a:gd name="T3" fmla="*/ 32 h 169"/>
                  <a:gd name="T4" fmla="*/ 2 w 146"/>
                  <a:gd name="T5" fmla="*/ 31 h 169"/>
                  <a:gd name="T6" fmla="*/ 4 w 146"/>
                  <a:gd name="T7" fmla="*/ 29 h 169"/>
                  <a:gd name="T8" fmla="*/ 6 w 146"/>
                  <a:gd name="T9" fmla="*/ 27 h 169"/>
                  <a:gd name="T10" fmla="*/ 8 w 146"/>
                  <a:gd name="T11" fmla="*/ 25 h 169"/>
                  <a:gd name="T12" fmla="*/ 9 w 146"/>
                  <a:gd name="T13" fmla="*/ 23 h 169"/>
                  <a:gd name="T14" fmla="*/ 11 w 146"/>
                  <a:gd name="T15" fmla="*/ 21 h 169"/>
                  <a:gd name="T16" fmla="*/ 13 w 146"/>
                  <a:gd name="T17" fmla="*/ 18 h 169"/>
                  <a:gd name="T18" fmla="*/ 14 w 146"/>
                  <a:gd name="T19" fmla="*/ 16 h 169"/>
                  <a:gd name="T20" fmla="*/ 15 w 146"/>
                  <a:gd name="T21" fmla="*/ 15 h 169"/>
                  <a:gd name="T22" fmla="*/ 15 w 146"/>
                  <a:gd name="T23" fmla="*/ 14 h 169"/>
                  <a:gd name="T24" fmla="*/ 16 w 146"/>
                  <a:gd name="T25" fmla="*/ 12 h 169"/>
                  <a:gd name="T26" fmla="*/ 17 w 146"/>
                  <a:gd name="T27" fmla="*/ 10 h 169"/>
                  <a:gd name="T28" fmla="*/ 18 w 146"/>
                  <a:gd name="T29" fmla="*/ 9 h 169"/>
                  <a:gd name="T30" fmla="*/ 18 w 146"/>
                  <a:gd name="T31" fmla="*/ 8 h 169"/>
                  <a:gd name="T32" fmla="*/ 19 w 146"/>
                  <a:gd name="T33" fmla="*/ 8 h 169"/>
                  <a:gd name="T34" fmla="*/ 19 w 146"/>
                  <a:gd name="T35" fmla="*/ 7 h 169"/>
                  <a:gd name="T36" fmla="*/ 21 w 146"/>
                  <a:gd name="T37" fmla="*/ 7 h 169"/>
                  <a:gd name="T38" fmla="*/ 22 w 146"/>
                  <a:gd name="T39" fmla="*/ 7 h 169"/>
                  <a:gd name="T40" fmla="*/ 23 w 146"/>
                  <a:gd name="T41" fmla="*/ 7 h 169"/>
                  <a:gd name="T42" fmla="*/ 25 w 146"/>
                  <a:gd name="T43" fmla="*/ 7 h 169"/>
                  <a:gd name="T44" fmla="*/ 31 w 146"/>
                  <a:gd name="T45" fmla="*/ 9 h 169"/>
                  <a:gd name="T46" fmla="*/ 33 w 146"/>
                  <a:gd name="T47" fmla="*/ 2 h 169"/>
                  <a:gd name="T48" fmla="*/ 34 w 146"/>
                  <a:gd name="T49" fmla="*/ 1 h 169"/>
                  <a:gd name="T50" fmla="*/ 34 w 146"/>
                  <a:gd name="T51" fmla="*/ 0 h 169"/>
                  <a:gd name="T52" fmla="*/ 34 w 146"/>
                  <a:gd name="T53" fmla="*/ 0 h 169"/>
                  <a:gd name="T54" fmla="*/ 35 w 146"/>
                  <a:gd name="T55" fmla="*/ 0 h 169"/>
                  <a:gd name="T56" fmla="*/ 36 w 146"/>
                  <a:gd name="T57" fmla="*/ 0 h 169"/>
                  <a:gd name="T58" fmla="*/ 36 w 146"/>
                  <a:gd name="T59" fmla="*/ 1 h 169"/>
                  <a:gd name="T60" fmla="*/ 35 w 146"/>
                  <a:gd name="T61" fmla="*/ 3 h 169"/>
                  <a:gd name="T62" fmla="*/ 35 w 146"/>
                  <a:gd name="T63" fmla="*/ 5 h 169"/>
                  <a:gd name="T64" fmla="*/ 32 w 146"/>
                  <a:gd name="T65" fmla="*/ 14 h 169"/>
                  <a:gd name="T66" fmla="*/ 31 w 146"/>
                  <a:gd name="T67" fmla="*/ 18 h 169"/>
                  <a:gd name="T68" fmla="*/ 29 w 146"/>
                  <a:gd name="T69" fmla="*/ 21 h 169"/>
                  <a:gd name="T70" fmla="*/ 28 w 146"/>
                  <a:gd name="T71" fmla="*/ 25 h 169"/>
                  <a:gd name="T72" fmla="*/ 26 w 146"/>
                  <a:gd name="T73" fmla="*/ 28 h 169"/>
                  <a:gd name="T74" fmla="*/ 23 w 146"/>
                  <a:gd name="T75" fmla="*/ 32 h 169"/>
                  <a:gd name="T76" fmla="*/ 21 w 146"/>
                  <a:gd name="T77" fmla="*/ 34 h 169"/>
                  <a:gd name="T78" fmla="*/ 18 w 146"/>
                  <a:gd name="T79" fmla="*/ 37 h 169"/>
                  <a:gd name="T80" fmla="*/ 17 w 146"/>
                  <a:gd name="T81" fmla="*/ 38 h 169"/>
                  <a:gd name="T82" fmla="*/ 15 w 146"/>
                  <a:gd name="T83" fmla="*/ 40 h 169"/>
                  <a:gd name="T84" fmla="*/ 13 w 146"/>
                  <a:gd name="T85" fmla="*/ 41 h 169"/>
                  <a:gd name="T86" fmla="*/ 12 w 146"/>
                  <a:gd name="T87" fmla="*/ 42 h 169"/>
                  <a:gd name="T88" fmla="*/ 11 w 146"/>
                  <a:gd name="T89" fmla="*/ 42 h 169"/>
                  <a:gd name="T90" fmla="*/ 9 w 146"/>
                  <a:gd name="T91" fmla="*/ 42 h 169"/>
                  <a:gd name="T92" fmla="*/ 7 w 146"/>
                  <a:gd name="T93" fmla="*/ 41 h 169"/>
                  <a:gd name="T94" fmla="*/ 5 w 146"/>
                  <a:gd name="T95" fmla="*/ 39 h 169"/>
                  <a:gd name="T96" fmla="*/ 4 w 146"/>
                  <a:gd name="T97" fmla="*/ 38 h 169"/>
                  <a:gd name="T98" fmla="*/ 2 w 146"/>
                  <a:gd name="T99" fmla="*/ 36 h 169"/>
                  <a:gd name="T100" fmla="*/ 1 w 146"/>
                  <a:gd name="T101" fmla="*/ 35 h 169"/>
                  <a:gd name="T102" fmla="*/ 0 w 146"/>
                  <a:gd name="T103" fmla="*/ 33 h 169"/>
                  <a:gd name="T104" fmla="*/ 0 w 146"/>
                  <a:gd name="T105" fmla="*/ 32 h 169"/>
                  <a:gd name="T106" fmla="*/ 0 w 146"/>
                  <a:gd name="T107" fmla="*/ 32 h 1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6"/>
                  <a:gd name="T163" fmla="*/ 0 h 169"/>
                  <a:gd name="T164" fmla="*/ 146 w 146"/>
                  <a:gd name="T165" fmla="*/ 169 h 1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6" h="169">
                    <a:moveTo>
                      <a:pt x="2" y="130"/>
                    </a:moveTo>
                    <a:lnTo>
                      <a:pt x="4" y="128"/>
                    </a:lnTo>
                    <a:lnTo>
                      <a:pt x="8" y="126"/>
                    </a:lnTo>
                    <a:lnTo>
                      <a:pt x="19" y="118"/>
                    </a:lnTo>
                    <a:lnTo>
                      <a:pt x="26" y="111"/>
                    </a:lnTo>
                    <a:lnTo>
                      <a:pt x="33" y="103"/>
                    </a:lnTo>
                    <a:lnTo>
                      <a:pt x="39" y="95"/>
                    </a:lnTo>
                    <a:lnTo>
                      <a:pt x="46" y="84"/>
                    </a:lnTo>
                    <a:lnTo>
                      <a:pt x="53" y="74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61" y="56"/>
                    </a:lnTo>
                    <a:lnTo>
                      <a:pt x="64" y="49"/>
                    </a:lnTo>
                    <a:lnTo>
                      <a:pt x="68" y="42"/>
                    </a:lnTo>
                    <a:lnTo>
                      <a:pt x="72" y="38"/>
                    </a:lnTo>
                    <a:lnTo>
                      <a:pt x="74" y="35"/>
                    </a:lnTo>
                    <a:lnTo>
                      <a:pt x="77" y="33"/>
                    </a:lnTo>
                    <a:lnTo>
                      <a:pt x="80" y="31"/>
                    </a:lnTo>
                    <a:lnTo>
                      <a:pt x="85" y="30"/>
                    </a:lnTo>
                    <a:lnTo>
                      <a:pt x="91" y="29"/>
                    </a:lnTo>
                    <a:lnTo>
                      <a:pt x="96" y="29"/>
                    </a:lnTo>
                    <a:lnTo>
                      <a:pt x="101" y="29"/>
                    </a:lnTo>
                    <a:lnTo>
                      <a:pt x="126" y="39"/>
                    </a:lnTo>
                    <a:lnTo>
                      <a:pt x="136" y="8"/>
                    </a:lnTo>
                    <a:lnTo>
                      <a:pt x="139" y="4"/>
                    </a:lnTo>
                    <a:lnTo>
                      <a:pt x="140" y="2"/>
                    </a:lnTo>
                    <a:lnTo>
                      <a:pt x="140" y="0"/>
                    </a:lnTo>
                    <a:lnTo>
                      <a:pt x="143" y="0"/>
                    </a:lnTo>
                    <a:lnTo>
                      <a:pt x="146" y="2"/>
                    </a:lnTo>
                    <a:lnTo>
                      <a:pt x="146" y="7"/>
                    </a:lnTo>
                    <a:lnTo>
                      <a:pt x="144" y="14"/>
                    </a:lnTo>
                    <a:lnTo>
                      <a:pt x="143" y="21"/>
                    </a:lnTo>
                    <a:lnTo>
                      <a:pt x="131" y="58"/>
                    </a:lnTo>
                    <a:lnTo>
                      <a:pt x="126" y="72"/>
                    </a:lnTo>
                    <a:lnTo>
                      <a:pt x="120" y="87"/>
                    </a:lnTo>
                    <a:lnTo>
                      <a:pt x="115" y="100"/>
                    </a:lnTo>
                    <a:lnTo>
                      <a:pt x="107" y="114"/>
                    </a:lnTo>
                    <a:lnTo>
                      <a:pt x="96" y="128"/>
                    </a:lnTo>
                    <a:lnTo>
                      <a:pt x="85" y="139"/>
                    </a:lnTo>
                    <a:lnTo>
                      <a:pt x="76" y="149"/>
                    </a:lnTo>
                    <a:lnTo>
                      <a:pt x="68" y="155"/>
                    </a:lnTo>
                    <a:lnTo>
                      <a:pt x="61" y="162"/>
                    </a:lnTo>
                    <a:lnTo>
                      <a:pt x="55" y="166"/>
                    </a:lnTo>
                    <a:lnTo>
                      <a:pt x="50" y="168"/>
                    </a:lnTo>
                    <a:lnTo>
                      <a:pt x="45" y="169"/>
                    </a:lnTo>
                    <a:lnTo>
                      <a:pt x="38" y="168"/>
                    </a:lnTo>
                    <a:lnTo>
                      <a:pt x="30" y="164"/>
                    </a:lnTo>
                    <a:lnTo>
                      <a:pt x="23" y="159"/>
                    </a:lnTo>
                    <a:lnTo>
                      <a:pt x="16" y="154"/>
                    </a:lnTo>
                    <a:lnTo>
                      <a:pt x="10" y="147"/>
                    </a:lnTo>
                    <a:lnTo>
                      <a:pt x="4" y="141"/>
                    </a:lnTo>
                    <a:lnTo>
                      <a:pt x="2" y="134"/>
                    </a:lnTo>
                    <a:lnTo>
                      <a:pt x="0" y="131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55" name="Freeform 446"/>
              <p:cNvSpPr>
                <a:spLocks/>
              </p:cNvSpPr>
              <p:nvPr/>
            </p:nvSpPr>
            <p:spPr bwMode="auto">
              <a:xfrm>
                <a:off x="3534" y="2368"/>
                <a:ext cx="25" cy="11"/>
              </a:xfrm>
              <a:custGeom>
                <a:avLst/>
                <a:gdLst>
                  <a:gd name="T0" fmla="*/ 0 w 48"/>
                  <a:gd name="T1" fmla="*/ 1 h 22"/>
                  <a:gd name="T2" fmla="*/ 5 w 48"/>
                  <a:gd name="T3" fmla="*/ 0 h 22"/>
                  <a:gd name="T4" fmla="*/ 7 w 48"/>
                  <a:gd name="T5" fmla="*/ 1 h 22"/>
                  <a:gd name="T6" fmla="*/ 13 w 48"/>
                  <a:gd name="T7" fmla="*/ 4 h 22"/>
                  <a:gd name="T8" fmla="*/ 11 w 48"/>
                  <a:gd name="T9" fmla="*/ 6 h 22"/>
                  <a:gd name="T10" fmla="*/ 4 w 48"/>
                  <a:gd name="T11" fmla="*/ 3 h 22"/>
                  <a:gd name="T12" fmla="*/ 0 w 48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22"/>
                  <a:gd name="T23" fmla="*/ 48 w 4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22">
                    <a:moveTo>
                      <a:pt x="0" y="3"/>
                    </a:moveTo>
                    <a:lnTo>
                      <a:pt x="17" y="0"/>
                    </a:lnTo>
                    <a:lnTo>
                      <a:pt x="25" y="2"/>
                    </a:lnTo>
                    <a:lnTo>
                      <a:pt x="48" y="15"/>
                    </a:lnTo>
                    <a:lnTo>
                      <a:pt x="40" y="22"/>
                    </a:lnTo>
                    <a:lnTo>
                      <a:pt x="13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CB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56" name="Freeform 447"/>
              <p:cNvSpPr>
                <a:spLocks/>
              </p:cNvSpPr>
              <p:nvPr/>
            </p:nvSpPr>
            <p:spPr bwMode="auto">
              <a:xfrm>
                <a:off x="3497" y="2370"/>
                <a:ext cx="58" cy="66"/>
              </a:xfrm>
              <a:custGeom>
                <a:avLst/>
                <a:gdLst>
                  <a:gd name="T0" fmla="*/ 0 w 114"/>
                  <a:gd name="T1" fmla="*/ 25 h 131"/>
                  <a:gd name="T2" fmla="*/ 1 w 114"/>
                  <a:gd name="T3" fmla="*/ 24 h 131"/>
                  <a:gd name="T4" fmla="*/ 1 w 114"/>
                  <a:gd name="T5" fmla="*/ 24 h 131"/>
                  <a:gd name="T6" fmla="*/ 3 w 114"/>
                  <a:gd name="T7" fmla="*/ 22 h 131"/>
                  <a:gd name="T8" fmla="*/ 5 w 114"/>
                  <a:gd name="T9" fmla="*/ 20 h 131"/>
                  <a:gd name="T10" fmla="*/ 7 w 114"/>
                  <a:gd name="T11" fmla="*/ 19 h 131"/>
                  <a:gd name="T12" fmla="*/ 9 w 114"/>
                  <a:gd name="T13" fmla="*/ 17 h 131"/>
                  <a:gd name="T14" fmla="*/ 10 w 114"/>
                  <a:gd name="T15" fmla="*/ 15 h 131"/>
                  <a:gd name="T16" fmla="*/ 13 w 114"/>
                  <a:gd name="T17" fmla="*/ 11 h 131"/>
                  <a:gd name="T18" fmla="*/ 14 w 114"/>
                  <a:gd name="T19" fmla="*/ 9 h 131"/>
                  <a:gd name="T20" fmla="*/ 15 w 114"/>
                  <a:gd name="T21" fmla="*/ 6 h 131"/>
                  <a:gd name="T22" fmla="*/ 16 w 114"/>
                  <a:gd name="T23" fmla="*/ 4 h 131"/>
                  <a:gd name="T24" fmla="*/ 17 w 114"/>
                  <a:gd name="T25" fmla="*/ 2 h 131"/>
                  <a:gd name="T26" fmla="*/ 18 w 114"/>
                  <a:gd name="T27" fmla="*/ 1 h 131"/>
                  <a:gd name="T28" fmla="*/ 18 w 114"/>
                  <a:gd name="T29" fmla="*/ 1 h 131"/>
                  <a:gd name="T30" fmla="*/ 19 w 114"/>
                  <a:gd name="T31" fmla="*/ 0 h 131"/>
                  <a:gd name="T32" fmla="*/ 19 w 114"/>
                  <a:gd name="T33" fmla="*/ 0 h 131"/>
                  <a:gd name="T34" fmla="*/ 20 w 114"/>
                  <a:gd name="T35" fmla="*/ 0 h 131"/>
                  <a:gd name="T36" fmla="*/ 21 w 114"/>
                  <a:gd name="T37" fmla="*/ 1 h 131"/>
                  <a:gd name="T38" fmla="*/ 30 w 114"/>
                  <a:gd name="T39" fmla="*/ 5 h 131"/>
                  <a:gd name="T40" fmla="*/ 28 w 114"/>
                  <a:gd name="T41" fmla="*/ 8 h 131"/>
                  <a:gd name="T42" fmla="*/ 23 w 114"/>
                  <a:gd name="T43" fmla="*/ 18 h 131"/>
                  <a:gd name="T44" fmla="*/ 17 w 114"/>
                  <a:gd name="T45" fmla="*/ 26 h 131"/>
                  <a:gd name="T46" fmla="*/ 10 w 114"/>
                  <a:gd name="T47" fmla="*/ 32 h 131"/>
                  <a:gd name="T48" fmla="*/ 11 w 114"/>
                  <a:gd name="T49" fmla="*/ 33 h 131"/>
                  <a:gd name="T50" fmla="*/ 10 w 114"/>
                  <a:gd name="T51" fmla="*/ 33 h 131"/>
                  <a:gd name="T52" fmla="*/ 9 w 114"/>
                  <a:gd name="T53" fmla="*/ 33 h 131"/>
                  <a:gd name="T54" fmla="*/ 5 w 114"/>
                  <a:gd name="T55" fmla="*/ 31 h 131"/>
                  <a:gd name="T56" fmla="*/ 4 w 114"/>
                  <a:gd name="T57" fmla="*/ 30 h 131"/>
                  <a:gd name="T58" fmla="*/ 2 w 114"/>
                  <a:gd name="T59" fmla="*/ 28 h 131"/>
                  <a:gd name="T60" fmla="*/ 1 w 114"/>
                  <a:gd name="T61" fmla="*/ 27 h 131"/>
                  <a:gd name="T62" fmla="*/ 0 w 114"/>
                  <a:gd name="T63" fmla="*/ 26 h 131"/>
                  <a:gd name="T64" fmla="*/ 0 w 114"/>
                  <a:gd name="T65" fmla="*/ 25 h 1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"/>
                  <a:gd name="T100" fmla="*/ 0 h 131"/>
                  <a:gd name="T101" fmla="*/ 114 w 114"/>
                  <a:gd name="T102" fmla="*/ 131 h 1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" h="131">
                    <a:moveTo>
                      <a:pt x="0" y="99"/>
                    </a:moveTo>
                    <a:lnTo>
                      <a:pt x="1" y="96"/>
                    </a:lnTo>
                    <a:lnTo>
                      <a:pt x="2" y="93"/>
                    </a:lnTo>
                    <a:lnTo>
                      <a:pt x="10" y="87"/>
                    </a:lnTo>
                    <a:lnTo>
                      <a:pt x="18" y="80"/>
                    </a:lnTo>
                    <a:lnTo>
                      <a:pt x="27" y="73"/>
                    </a:lnTo>
                    <a:lnTo>
                      <a:pt x="33" y="66"/>
                    </a:lnTo>
                    <a:lnTo>
                      <a:pt x="39" y="58"/>
                    </a:lnTo>
                    <a:lnTo>
                      <a:pt x="49" y="42"/>
                    </a:lnTo>
                    <a:lnTo>
                      <a:pt x="55" y="33"/>
                    </a:lnTo>
                    <a:lnTo>
                      <a:pt x="59" y="23"/>
                    </a:lnTo>
                    <a:lnTo>
                      <a:pt x="63" y="15"/>
                    </a:lnTo>
                    <a:lnTo>
                      <a:pt x="66" y="8"/>
                    </a:lnTo>
                    <a:lnTo>
                      <a:pt x="68" y="4"/>
                    </a:lnTo>
                    <a:lnTo>
                      <a:pt x="70" y="3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114" y="18"/>
                    </a:lnTo>
                    <a:lnTo>
                      <a:pt x="110" y="30"/>
                    </a:lnTo>
                    <a:lnTo>
                      <a:pt x="90" y="72"/>
                    </a:lnTo>
                    <a:lnTo>
                      <a:pt x="67" y="103"/>
                    </a:lnTo>
                    <a:lnTo>
                      <a:pt x="40" y="126"/>
                    </a:lnTo>
                    <a:lnTo>
                      <a:pt x="41" y="131"/>
                    </a:lnTo>
                    <a:lnTo>
                      <a:pt x="39" y="131"/>
                    </a:lnTo>
                    <a:lnTo>
                      <a:pt x="33" y="129"/>
                    </a:lnTo>
                    <a:lnTo>
                      <a:pt x="20" y="122"/>
                    </a:lnTo>
                    <a:lnTo>
                      <a:pt x="13" y="118"/>
                    </a:lnTo>
                    <a:lnTo>
                      <a:pt x="6" y="111"/>
                    </a:lnTo>
                    <a:lnTo>
                      <a:pt x="1" y="106"/>
                    </a:lnTo>
                    <a:lnTo>
                      <a:pt x="0" y="10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A8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57" name="Freeform 448"/>
              <p:cNvSpPr>
                <a:spLocks/>
              </p:cNvSpPr>
              <p:nvPr/>
            </p:nvSpPr>
            <p:spPr bwMode="auto">
              <a:xfrm>
                <a:off x="3528" y="2380"/>
                <a:ext cx="18" cy="16"/>
              </a:xfrm>
              <a:custGeom>
                <a:avLst/>
                <a:gdLst>
                  <a:gd name="T0" fmla="*/ 0 w 37"/>
                  <a:gd name="T1" fmla="*/ 5 h 32"/>
                  <a:gd name="T2" fmla="*/ 0 w 37"/>
                  <a:gd name="T3" fmla="*/ 3 h 32"/>
                  <a:gd name="T4" fmla="*/ 0 w 37"/>
                  <a:gd name="T5" fmla="*/ 2 h 32"/>
                  <a:gd name="T6" fmla="*/ 1 w 37"/>
                  <a:gd name="T7" fmla="*/ 1 h 32"/>
                  <a:gd name="T8" fmla="*/ 2 w 37"/>
                  <a:gd name="T9" fmla="*/ 0 h 32"/>
                  <a:gd name="T10" fmla="*/ 4 w 37"/>
                  <a:gd name="T11" fmla="*/ 1 h 32"/>
                  <a:gd name="T12" fmla="*/ 6 w 37"/>
                  <a:gd name="T13" fmla="*/ 2 h 32"/>
                  <a:gd name="T14" fmla="*/ 8 w 37"/>
                  <a:gd name="T15" fmla="*/ 3 h 32"/>
                  <a:gd name="T16" fmla="*/ 8 w 37"/>
                  <a:gd name="T17" fmla="*/ 4 h 32"/>
                  <a:gd name="T18" fmla="*/ 9 w 37"/>
                  <a:gd name="T19" fmla="*/ 4 h 32"/>
                  <a:gd name="T20" fmla="*/ 9 w 37"/>
                  <a:gd name="T21" fmla="*/ 6 h 32"/>
                  <a:gd name="T22" fmla="*/ 8 w 37"/>
                  <a:gd name="T23" fmla="*/ 7 h 32"/>
                  <a:gd name="T24" fmla="*/ 7 w 37"/>
                  <a:gd name="T25" fmla="*/ 8 h 32"/>
                  <a:gd name="T26" fmla="*/ 6 w 37"/>
                  <a:gd name="T27" fmla="*/ 8 h 32"/>
                  <a:gd name="T28" fmla="*/ 5 w 37"/>
                  <a:gd name="T29" fmla="*/ 8 h 32"/>
                  <a:gd name="T30" fmla="*/ 3 w 37"/>
                  <a:gd name="T31" fmla="*/ 7 h 32"/>
                  <a:gd name="T32" fmla="*/ 1 w 37"/>
                  <a:gd name="T33" fmla="*/ 6 h 32"/>
                  <a:gd name="T34" fmla="*/ 0 w 37"/>
                  <a:gd name="T35" fmla="*/ 5 h 32"/>
                  <a:gd name="T36" fmla="*/ 0 w 37"/>
                  <a:gd name="T37" fmla="*/ 5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32"/>
                  <a:gd name="T59" fmla="*/ 37 w 3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32">
                    <a:moveTo>
                      <a:pt x="0" y="17"/>
                    </a:moveTo>
                    <a:lnTo>
                      <a:pt x="0" y="12"/>
                    </a:lnTo>
                    <a:lnTo>
                      <a:pt x="2" y="6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6" y="1"/>
                    </a:lnTo>
                    <a:lnTo>
                      <a:pt x="25" y="5"/>
                    </a:lnTo>
                    <a:lnTo>
                      <a:pt x="33" y="10"/>
                    </a:lnTo>
                    <a:lnTo>
                      <a:pt x="35" y="13"/>
                    </a:lnTo>
                    <a:lnTo>
                      <a:pt x="37" y="16"/>
                    </a:lnTo>
                    <a:lnTo>
                      <a:pt x="37" y="21"/>
                    </a:lnTo>
                    <a:lnTo>
                      <a:pt x="35" y="27"/>
                    </a:lnTo>
                    <a:lnTo>
                      <a:pt x="31" y="31"/>
                    </a:lnTo>
                    <a:lnTo>
                      <a:pt x="26" y="32"/>
                    </a:lnTo>
                    <a:lnTo>
                      <a:pt x="20" y="31"/>
                    </a:lnTo>
                    <a:lnTo>
                      <a:pt x="12" y="27"/>
                    </a:lnTo>
                    <a:lnTo>
                      <a:pt x="4" y="21"/>
                    </a:lnTo>
                    <a:lnTo>
                      <a:pt x="2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58" name="Freeform 449"/>
              <p:cNvSpPr>
                <a:spLocks/>
              </p:cNvSpPr>
              <p:nvPr/>
            </p:nvSpPr>
            <p:spPr bwMode="auto">
              <a:xfrm>
                <a:off x="3508" y="2409"/>
                <a:ext cx="6" cy="7"/>
              </a:xfrm>
              <a:custGeom>
                <a:avLst/>
                <a:gdLst>
                  <a:gd name="T0" fmla="*/ 2 w 12"/>
                  <a:gd name="T1" fmla="*/ 0 h 13"/>
                  <a:gd name="T2" fmla="*/ 3 w 12"/>
                  <a:gd name="T3" fmla="*/ 2 h 13"/>
                  <a:gd name="T4" fmla="*/ 1 w 12"/>
                  <a:gd name="T5" fmla="*/ 4 h 13"/>
                  <a:gd name="T6" fmla="*/ 0 w 12"/>
                  <a:gd name="T7" fmla="*/ 2 h 13"/>
                  <a:gd name="T8" fmla="*/ 2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6" y="0"/>
                    </a:moveTo>
                    <a:lnTo>
                      <a:pt x="12" y="6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59" name="Freeform 450"/>
              <p:cNvSpPr>
                <a:spLocks/>
              </p:cNvSpPr>
              <p:nvPr/>
            </p:nvSpPr>
            <p:spPr bwMode="auto">
              <a:xfrm>
                <a:off x="3513" y="2404"/>
                <a:ext cx="7" cy="6"/>
              </a:xfrm>
              <a:custGeom>
                <a:avLst/>
                <a:gdLst>
                  <a:gd name="T0" fmla="*/ 0 w 13"/>
                  <a:gd name="T1" fmla="*/ 2 h 12"/>
                  <a:gd name="T2" fmla="*/ 2 w 13"/>
                  <a:gd name="T3" fmla="*/ 0 h 12"/>
                  <a:gd name="T4" fmla="*/ 4 w 13"/>
                  <a:gd name="T5" fmla="*/ 2 h 12"/>
                  <a:gd name="T6" fmla="*/ 2 w 13"/>
                  <a:gd name="T7" fmla="*/ 3 h 12"/>
                  <a:gd name="T8" fmla="*/ 0 w 13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8"/>
                    </a:moveTo>
                    <a:lnTo>
                      <a:pt x="5" y="0"/>
                    </a:lnTo>
                    <a:lnTo>
                      <a:pt x="13" y="5"/>
                    </a:lnTo>
                    <a:lnTo>
                      <a:pt x="6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60" name="Freeform 451"/>
              <p:cNvSpPr>
                <a:spLocks/>
              </p:cNvSpPr>
              <p:nvPr/>
            </p:nvSpPr>
            <p:spPr bwMode="auto">
              <a:xfrm>
                <a:off x="3517" y="2399"/>
                <a:ext cx="7" cy="5"/>
              </a:xfrm>
              <a:custGeom>
                <a:avLst/>
                <a:gdLst>
                  <a:gd name="T0" fmla="*/ 0 w 13"/>
                  <a:gd name="T1" fmla="*/ 1 h 11"/>
                  <a:gd name="T2" fmla="*/ 2 w 13"/>
                  <a:gd name="T3" fmla="*/ 0 h 11"/>
                  <a:gd name="T4" fmla="*/ 4 w 13"/>
                  <a:gd name="T5" fmla="*/ 1 h 11"/>
                  <a:gd name="T6" fmla="*/ 3 w 13"/>
                  <a:gd name="T7" fmla="*/ 2 h 11"/>
                  <a:gd name="T8" fmla="*/ 0 w 13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1"/>
                  <a:gd name="T17" fmla="*/ 13 w 1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1">
                    <a:moveTo>
                      <a:pt x="0" y="7"/>
                    </a:moveTo>
                    <a:lnTo>
                      <a:pt x="6" y="0"/>
                    </a:lnTo>
                    <a:lnTo>
                      <a:pt x="13" y="4"/>
                    </a:lnTo>
                    <a:lnTo>
                      <a:pt x="9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61" name="Freeform 452"/>
              <p:cNvSpPr>
                <a:spLocks/>
              </p:cNvSpPr>
              <p:nvPr/>
            </p:nvSpPr>
            <p:spPr bwMode="auto">
              <a:xfrm>
                <a:off x="3528" y="2396"/>
                <a:ext cx="6" cy="7"/>
              </a:xfrm>
              <a:custGeom>
                <a:avLst/>
                <a:gdLst>
                  <a:gd name="T0" fmla="*/ 0 w 10"/>
                  <a:gd name="T1" fmla="*/ 3 h 12"/>
                  <a:gd name="T2" fmla="*/ 2 w 10"/>
                  <a:gd name="T3" fmla="*/ 4 h 12"/>
                  <a:gd name="T4" fmla="*/ 4 w 10"/>
                  <a:gd name="T5" fmla="*/ 1 h 12"/>
                  <a:gd name="T6" fmla="*/ 1 w 10"/>
                  <a:gd name="T7" fmla="*/ 0 h 12"/>
                  <a:gd name="T8" fmla="*/ 0 w 10"/>
                  <a:gd name="T9" fmla="*/ 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2"/>
                  <a:gd name="T17" fmla="*/ 10 w 10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2">
                    <a:moveTo>
                      <a:pt x="0" y="8"/>
                    </a:moveTo>
                    <a:lnTo>
                      <a:pt x="6" y="12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62" name="Freeform 453"/>
              <p:cNvSpPr>
                <a:spLocks/>
              </p:cNvSpPr>
              <p:nvPr/>
            </p:nvSpPr>
            <p:spPr bwMode="auto">
              <a:xfrm>
                <a:off x="3533" y="2399"/>
                <a:ext cx="6" cy="7"/>
              </a:xfrm>
              <a:custGeom>
                <a:avLst/>
                <a:gdLst>
                  <a:gd name="T0" fmla="*/ 2 w 12"/>
                  <a:gd name="T1" fmla="*/ 0 h 14"/>
                  <a:gd name="T2" fmla="*/ 0 w 12"/>
                  <a:gd name="T3" fmla="*/ 3 h 14"/>
                  <a:gd name="T4" fmla="*/ 2 w 12"/>
                  <a:gd name="T5" fmla="*/ 4 h 14"/>
                  <a:gd name="T6" fmla="*/ 3 w 12"/>
                  <a:gd name="T7" fmla="*/ 2 h 14"/>
                  <a:gd name="T8" fmla="*/ 2 w 1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5" y="0"/>
                    </a:moveTo>
                    <a:lnTo>
                      <a:pt x="0" y="10"/>
                    </a:lnTo>
                    <a:lnTo>
                      <a:pt x="8" y="14"/>
                    </a:lnTo>
                    <a:lnTo>
                      <a:pt x="12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63" name="Freeform 454"/>
              <p:cNvSpPr>
                <a:spLocks/>
              </p:cNvSpPr>
              <p:nvPr/>
            </p:nvSpPr>
            <p:spPr bwMode="auto">
              <a:xfrm>
                <a:off x="3528" y="2406"/>
                <a:ext cx="6" cy="7"/>
              </a:xfrm>
              <a:custGeom>
                <a:avLst/>
                <a:gdLst>
                  <a:gd name="T0" fmla="*/ 1 w 14"/>
                  <a:gd name="T1" fmla="*/ 0 h 13"/>
                  <a:gd name="T2" fmla="*/ 3 w 14"/>
                  <a:gd name="T3" fmla="*/ 1 h 13"/>
                  <a:gd name="T4" fmla="*/ 1 w 14"/>
                  <a:gd name="T5" fmla="*/ 4 h 13"/>
                  <a:gd name="T6" fmla="*/ 0 w 14"/>
                  <a:gd name="T7" fmla="*/ 2 h 13"/>
                  <a:gd name="T8" fmla="*/ 1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3"/>
                  <a:gd name="T17" fmla="*/ 14 w 1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3">
                    <a:moveTo>
                      <a:pt x="7" y="0"/>
                    </a:moveTo>
                    <a:lnTo>
                      <a:pt x="14" y="4"/>
                    </a:lnTo>
                    <a:lnTo>
                      <a:pt x="7" y="13"/>
                    </a:ln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64" name="Freeform 455"/>
              <p:cNvSpPr>
                <a:spLocks/>
              </p:cNvSpPr>
              <p:nvPr/>
            </p:nvSpPr>
            <p:spPr bwMode="auto">
              <a:xfrm>
                <a:off x="3523" y="2403"/>
                <a:ext cx="7" cy="6"/>
              </a:xfrm>
              <a:custGeom>
                <a:avLst/>
                <a:gdLst>
                  <a:gd name="T0" fmla="*/ 0 w 13"/>
                  <a:gd name="T1" fmla="*/ 2 h 12"/>
                  <a:gd name="T2" fmla="*/ 2 w 13"/>
                  <a:gd name="T3" fmla="*/ 0 h 12"/>
                  <a:gd name="T4" fmla="*/ 3 w 13"/>
                  <a:gd name="T5" fmla="*/ 1 h 12"/>
                  <a:gd name="T6" fmla="*/ 4 w 13"/>
                  <a:gd name="T7" fmla="*/ 2 h 12"/>
                  <a:gd name="T8" fmla="*/ 2 w 13"/>
                  <a:gd name="T9" fmla="*/ 3 h 12"/>
                  <a:gd name="T10" fmla="*/ 1 w 13"/>
                  <a:gd name="T11" fmla="*/ 3 h 12"/>
                  <a:gd name="T12" fmla="*/ 0 w 13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2"/>
                  <a:gd name="T23" fmla="*/ 13 w 1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2">
                    <a:moveTo>
                      <a:pt x="0" y="7"/>
                    </a:moveTo>
                    <a:lnTo>
                      <a:pt x="5" y="0"/>
                    </a:lnTo>
                    <a:lnTo>
                      <a:pt x="9" y="1"/>
                    </a:lnTo>
                    <a:lnTo>
                      <a:pt x="13" y="6"/>
                    </a:lnTo>
                    <a:lnTo>
                      <a:pt x="7" y="12"/>
                    </a:lnTo>
                    <a:lnTo>
                      <a:pt x="4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65" name="Freeform 456"/>
              <p:cNvSpPr>
                <a:spLocks/>
              </p:cNvSpPr>
              <p:nvPr/>
            </p:nvSpPr>
            <p:spPr bwMode="auto">
              <a:xfrm>
                <a:off x="3518" y="2407"/>
                <a:ext cx="8" cy="7"/>
              </a:xfrm>
              <a:custGeom>
                <a:avLst/>
                <a:gdLst>
                  <a:gd name="T0" fmla="*/ 0 w 16"/>
                  <a:gd name="T1" fmla="*/ 2 h 13"/>
                  <a:gd name="T2" fmla="*/ 2 w 16"/>
                  <a:gd name="T3" fmla="*/ 0 h 13"/>
                  <a:gd name="T4" fmla="*/ 4 w 16"/>
                  <a:gd name="T5" fmla="*/ 2 h 13"/>
                  <a:gd name="T6" fmla="*/ 3 w 16"/>
                  <a:gd name="T7" fmla="*/ 4 h 13"/>
                  <a:gd name="T8" fmla="*/ 2 w 16"/>
                  <a:gd name="T9" fmla="*/ 3 h 13"/>
                  <a:gd name="T10" fmla="*/ 0 w 16"/>
                  <a:gd name="T11" fmla="*/ 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3"/>
                  <a:gd name="T20" fmla="*/ 16 w 1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3">
                    <a:moveTo>
                      <a:pt x="0" y="8"/>
                    </a:moveTo>
                    <a:lnTo>
                      <a:pt x="8" y="0"/>
                    </a:lnTo>
                    <a:lnTo>
                      <a:pt x="16" y="5"/>
                    </a:lnTo>
                    <a:lnTo>
                      <a:pt x="9" y="13"/>
                    </a:lnTo>
                    <a:lnTo>
                      <a:pt x="7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66" name="Freeform 457"/>
              <p:cNvSpPr>
                <a:spLocks/>
              </p:cNvSpPr>
              <p:nvPr/>
            </p:nvSpPr>
            <p:spPr bwMode="auto">
              <a:xfrm>
                <a:off x="3524" y="2411"/>
                <a:ext cx="6" cy="6"/>
              </a:xfrm>
              <a:custGeom>
                <a:avLst/>
                <a:gdLst>
                  <a:gd name="T0" fmla="*/ 0 w 14"/>
                  <a:gd name="T1" fmla="*/ 2 h 12"/>
                  <a:gd name="T2" fmla="*/ 1 w 14"/>
                  <a:gd name="T3" fmla="*/ 0 h 12"/>
                  <a:gd name="T4" fmla="*/ 3 w 14"/>
                  <a:gd name="T5" fmla="*/ 1 h 12"/>
                  <a:gd name="T6" fmla="*/ 1 w 14"/>
                  <a:gd name="T7" fmla="*/ 3 h 12"/>
                  <a:gd name="T8" fmla="*/ 1 w 14"/>
                  <a:gd name="T9" fmla="*/ 3 h 12"/>
                  <a:gd name="T10" fmla="*/ 0 w 14"/>
                  <a:gd name="T11" fmla="*/ 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0" y="6"/>
                    </a:moveTo>
                    <a:lnTo>
                      <a:pt x="7" y="0"/>
                    </a:lnTo>
                    <a:lnTo>
                      <a:pt x="14" y="4"/>
                    </a:lnTo>
                    <a:lnTo>
                      <a:pt x="8" y="12"/>
                    </a:lnTo>
                    <a:lnTo>
                      <a:pt x="4" y="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67" name="Freeform 458"/>
              <p:cNvSpPr>
                <a:spLocks/>
              </p:cNvSpPr>
              <p:nvPr/>
            </p:nvSpPr>
            <p:spPr bwMode="auto">
              <a:xfrm>
                <a:off x="3518" y="2417"/>
                <a:ext cx="7" cy="6"/>
              </a:xfrm>
              <a:custGeom>
                <a:avLst/>
                <a:gdLst>
                  <a:gd name="T0" fmla="*/ 0 w 15"/>
                  <a:gd name="T1" fmla="*/ 2 h 11"/>
                  <a:gd name="T2" fmla="*/ 1 w 15"/>
                  <a:gd name="T3" fmla="*/ 0 h 11"/>
                  <a:gd name="T4" fmla="*/ 3 w 15"/>
                  <a:gd name="T5" fmla="*/ 2 h 11"/>
                  <a:gd name="T6" fmla="*/ 1 w 15"/>
                  <a:gd name="T7" fmla="*/ 3 h 11"/>
                  <a:gd name="T8" fmla="*/ 0 w 15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5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68" name="Freeform 459"/>
              <p:cNvSpPr>
                <a:spLocks/>
              </p:cNvSpPr>
              <p:nvPr/>
            </p:nvSpPr>
            <p:spPr bwMode="auto">
              <a:xfrm>
                <a:off x="3513" y="2413"/>
                <a:ext cx="6" cy="6"/>
              </a:xfrm>
              <a:custGeom>
                <a:avLst/>
                <a:gdLst>
                  <a:gd name="T0" fmla="*/ 0 w 12"/>
                  <a:gd name="T1" fmla="*/ 2 h 12"/>
                  <a:gd name="T2" fmla="*/ 2 w 12"/>
                  <a:gd name="T3" fmla="*/ 0 h 12"/>
                  <a:gd name="T4" fmla="*/ 3 w 12"/>
                  <a:gd name="T5" fmla="*/ 2 h 12"/>
                  <a:gd name="T6" fmla="*/ 2 w 12"/>
                  <a:gd name="T7" fmla="*/ 3 h 12"/>
                  <a:gd name="T8" fmla="*/ 0 w 12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6"/>
                    </a:moveTo>
                    <a:lnTo>
                      <a:pt x="5" y="0"/>
                    </a:lnTo>
                    <a:lnTo>
                      <a:pt x="12" y="5"/>
                    </a:lnTo>
                    <a:lnTo>
                      <a:pt x="5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69" name="Freeform 460"/>
              <p:cNvSpPr>
                <a:spLocks/>
              </p:cNvSpPr>
              <p:nvPr/>
            </p:nvSpPr>
            <p:spPr bwMode="auto">
              <a:xfrm>
                <a:off x="3501" y="2417"/>
                <a:ext cx="17" cy="11"/>
              </a:xfrm>
              <a:custGeom>
                <a:avLst/>
                <a:gdLst>
                  <a:gd name="T0" fmla="*/ 0 w 33"/>
                  <a:gd name="T1" fmla="*/ 2 h 22"/>
                  <a:gd name="T2" fmla="*/ 0 w 33"/>
                  <a:gd name="T3" fmla="*/ 1 h 22"/>
                  <a:gd name="T4" fmla="*/ 1 w 33"/>
                  <a:gd name="T5" fmla="*/ 1 h 22"/>
                  <a:gd name="T6" fmla="*/ 2 w 33"/>
                  <a:gd name="T7" fmla="*/ 0 h 22"/>
                  <a:gd name="T8" fmla="*/ 3 w 33"/>
                  <a:gd name="T9" fmla="*/ 0 h 22"/>
                  <a:gd name="T10" fmla="*/ 4 w 33"/>
                  <a:gd name="T11" fmla="*/ 1 h 22"/>
                  <a:gd name="T12" fmla="*/ 6 w 33"/>
                  <a:gd name="T13" fmla="*/ 2 h 22"/>
                  <a:gd name="T14" fmla="*/ 8 w 33"/>
                  <a:gd name="T15" fmla="*/ 4 h 22"/>
                  <a:gd name="T16" fmla="*/ 9 w 33"/>
                  <a:gd name="T17" fmla="*/ 5 h 22"/>
                  <a:gd name="T18" fmla="*/ 8 w 33"/>
                  <a:gd name="T19" fmla="*/ 5 h 22"/>
                  <a:gd name="T20" fmla="*/ 8 w 33"/>
                  <a:gd name="T21" fmla="*/ 6 h 22"/>
                  <a:gd name="T22" fmla="*/ 6 w 33"/>
                  <a:gd name="T23" fmla="*/ 6 h 22"/>
                  <a:gd name="T24" fmla="*/ 5 w 33"/>
                  <a:gd name="T25" fmla="*/ 6 h 22"/>
                  <a:gd name="T26" fmla="*/ 0 w 33"/>
                  <a:gd name="T27" fmla="*/ 2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22"/>
                  <a:gd name="T44" fmla="*/ 33 w 33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22">
                    <a:moveTo>
                      <a:pt x="0" y="7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3"/>
                    </a:lnTo>
                    <a:lnTo>
                      <a:pt x="23" y="7"/>
                    </a:lnTo>
                    <a:lnTo>
                      <a:pt x="29" y="13"/>
                    </a:lnTo>
                    <a:lnTo>
                      <a:pt x="33" y="17"/>
                    </a:lnTo>
                    <a:lnTo>
                      <a:pt x="32" y="19"/>
                    </a:lnTo>
                    <a:lnTo>
                      <a:pt x="29" y="21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70" name="Freeform 461"/>
              <p:cNvSpPr>
                <a:spLocks/>
              </p:cNvSpPr>
              <p:nvPr/>
            </p:nvSpPr>
            <p:spPr bwMode="auto">
              <a:xfrm>
                <a:off x="3516" y="2377"/>
                <a:ext cx="43" cy="59"/>
              </a:xfrm>
              <a:custGeom>
                <a:avLst/>
                <a:gdLst>
                  <a:gd name="T0" fmla="*/ 1 w 85"/>
                  <a:gd name="T1" fmla="*/ 27 h 117"/>
                  <a:gd name="T2" fmla="*/ 1 w 85"/>
                  <a:gd name="T3" fmla="*/ 27 h 117"/>
                  <a:gd name="T4" fmla="*/ 2 w 85"/>
                  <a:gd name="T5" fmla="*/ 26 h 117"/>
                  <a:gd name="T6" fmla="*/ 4 w 85"/>
                  <a:gd name="T7" fmla="*/ 25 h 117"/>
                  <a:gd name="T8" fmla="*/ 7 w 85"/>
                  <a:gd name="T9" fmla="*/ 23 h 117"/>
                  <a:gd name="T10" fmla="*/ 9 w 85"/>
                  <a:gd name="T11" fmla="*/ 21 h 117"/>
                  <a:gd name="T12" fmla="*/ 18 w 85"/>
                  <a:gd name="T13" fmla="*/ 8 h 117"/>
                  <a:gd name="T14" fmla="*/ 19 w 85"/>
                  <a:gd name="T15" fmla="*/ 2 h 117"/>
                  <a:gd name="T16" fmla="*/ 22 w 85"/>
                  <a:gd name="T17" fmla="*/ 0 h 117"/>
                  <a:gd name="T18" fmla="*/ 20 w 85"/>
                  <a:gd name="T19" fmla="*/ 5 h 117"/>
                  <a:gd name="T20" fmla="*/ 19 w 85"/>
                  <a:gd name="T21" fmla="*/ 8 h 117"/>
                  <a:gd name="T22" fmla="*/ 18 w 85"/>
                  <a:gd name="T23" fmla="*/ 10 h 117"/>
                  <a:gd name="T24" fmla="*/ 16 w 85"/>
                  <a:gd name="T25" fmla="*/ 16 h 117"/>
                  <a:gd name="T26" fmla="*/ 14 w 85"/>
                  <a:gd name="T27" fmla="*/ 18 h 117"/>
                  <a:gd name="T28" fmla="*/ 12 w 85"/>
                  <a:gd name="T29" fmla="*/ 21 h 117"/>
                  <a:gd name="T30" fmla="*/ 10 w 85"/>
                  <a:gd name="T31" fmla="*/ 23 h 117"/>
                  <a:gd name="T32" fmla="*/ 8 w 85"/>
                  <a:gd name="T33" fmla="*/ 25 h 117"/>
                  <a:gd name="T34" fmla="*/ 6 w 85"/>
                  <a:gd name="T35" fmla="*/ 26 h 117"/>
                  <a:gd name="T36" fmla="*/ 4 w 85"/>
                  <a:gd name="T37" fmla="*/ 28 h 117"/>
                  <a:gd name="T38" fmla="*/ 2 w 85"/>
                  <a:gd name="T39" fmla="*/ 29 h 117"/>
                  <a:gd name="T40" fmla="*/ 1 w 85"/>
                  <a:gd name="T41" fmla="*/ 30 h 117"/>
                  <a:gd name="T42" fmla="*/ 0 w 85"/>
                  <a:gd name="T43" fmla="*/ 29 h 117"/>
                  <a:gd name="T44" fmla="*/ 0 w 85"/>
                  <a:gd name="T45" fmla="*/ 29 h 117"/>
                  <a:gd name="T46" fmla="*/ 0 w 85"/>
                  <a:gd name="T47" fmla="*/ 28 h 117"/>
                  <a:gd name="T48" fmla="*/ 1 w 85"/>
                  <a:gd name="T49" fmla="*/ 27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117"/>
                  <a:gd name="T77" fmla="*/ 85 w 85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117">
                    <a:moveTo>
                      <a:pt x="2" y="106"/>
                    </a:moveTo>
                    <a:lnTo>
                      <a:pt x="3" y="105"/>
                    </a:lnTo>
                    <a:lnTo>
                      <a:pt x="7" y="104"/>
                    </a:lnTo>
                    <a:lnTo>
                      <a:pt x="15" y="98"/>
                    </a:lnTo>
                    <a:lnTo>
                      <a:pt x="26" y="92"/>
                    </a:lnTo>
                    <a:lnTo>
                      <a:pt x="35" y="82"/>
                    </a:lnTo>
                    <a:lnTo>
                      <a:pt x="69" y="30"/>
                    </a:lnTo>
                    <a:lnTo>
                      <a:pt x="76" y="5"/>
                    </a:lnTo>
                    <a:lnTo>
                      <a:pt x="85" y="0"/>
                    </a:lnTo>
                    <a:lnTo>
                      <a:pt x="80" y="20"/>
                    </a:lnTo>
                    <a:lnTo>
                      <a:pt x="76" y="30"/>
                    </a:lnTo>
                    <a:lnTo>
                      <a:pt x="72" y="39"/>
                    </a:lnTo>
                    <a:lnTo>
                      <a:pt x="61" y="61"/>
                    </a:lnTo>
                    <a:lnTo>
                      <a:pt x="54" y="71"/>
                    </a:lnTo>
                    <a:lnTo>
                      <a:pt x="46" y="82"/>
                    </a:lnTo>
                    <a:lnTo>
                      <a:pt x="37" y="92"/>
                    </a:lnTo>
                    <a:lnTo>
                      <a:pt x="30" y="98"/>
                    </a:lnTo>
                    <a:lnTo>
                      <a:pt x="23" y="104"/>
                    </a:lnTo>
                    <a:lnTo>
                      <a:pt x="15" y="109"/>
                    </a:lnTo>
                    <a:lnTo>
                      <a:pt x="8" y="115"/>
                    </a:lnTo>
                    <a:lnTo>
                      <a:pt x="3" y="117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2" y="106"/>
                    </a:lnTo>
                    <a:close/>
                  </a:path>
                </a:pathLst>
              </a:custGeom>
              <a:solidFill>
                <a:srgbClr val="4F5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71" name="Freeform 462"/>
              <p:cNvSpPr>
                <a:spLocks/>
              </p:cNvSpPr>
              <p:nvPr/>
            </p:nvSpPr>
            <p:spPr bwMode="auto">
              <a:xfrm>
                <a:off x="3516" y="2371"/>
                <a:ext cx="43" cy="60"/>
              </a:xfrm>
              <a:custGeom>
                <a:avLst/>
                <a:gdLst>
                  <a:gd name="T0" fmla="*/ 10 w 85"/>
                  <a:gd name="T1" fmla="*/ 0 h 120"/>
                  <a:gd name="T2" fmla="*/ 19 w 85"/>
                  <a:gd name="T3" fmla="*/ 4 h 120"/>
                  <a:gd name="T4" fmla="*/ 19 w 85"/>
                  <a:gd name="T5" fmla="*/ 6 h 120"/>
                  <a:gd name="T6" fmla="*/ 18 w 85"/>
                  <a:gd name="T7" fmla="*/ 9 h 120"/>
                  <a:gd name="T8" fmla="*/ 17 w 85"/>
                  <a:gd name="T9" fmla="*/ 10 h 120"/>
                  <a:gd name="T10" fmla="*/ 16 w 85"/>
                  <a:gd name="T11" fmla="*/ 12 h 120"/>
                  <a:gd name="T12" fmla="*/ 15 w 85"/>
                  <a:gd name="T13" fmla="*/ 13 h 120"/>
                  <a:gd name="T14" fmla="*/ 15 w 85"/>
                  <a:gd name="T15" fmla="*/ 15 h 120"/>
                  <a:gd name="T16" fmla="*/ 14 w 85"/>
                  <a:gd name="T17" fmla="*/ 16 h 120"/>
                  <a:gd name="T18" fmla="*/ 13 w 85"/>
                  <a:gd name="T19" fmla="*/ 18 h 120"/>
                  <a:gd name="T20" fmla="*/ 12 w 85"/>
                  <a:gd name="T21" fmla="*/ 20 h 120"/>
                  <a:gd name="T22" fmla="*/ 10 w 85"/>
                  <a:gd name="T23" fmla="*/ 23 h 120"/>
                  <a:gd name="T24" fmla="*/ 7 w 85"/>
                  <a:gd name="T25" fmla="*/ 25 h 120"/>
                  <a:gd name="T26" fmla="*/ 5 w 85"/>
                  <a:gd name="T27" fmla="*/ 27 h 120"/>
                  <a:gd name="T28" fmla="*/ 3 w 85"/>
                  <a:gd name="T29" fmla="*/ 28 h 120"/>
                  <a:gd name="T30" fmla="*/ 1 w 85"/>
                  <a:gd name="T31" fmla="*/ 29 h 120"/>
                  <a:gd name="T32" fmla="*/ 0 w 85"/>
                  <a:gd name="T33" fmla="*/ 30 h 120"/>
                  <a:gd name="T34" fmla="*/ 1 w 85"/>
                  <a:gd name="T35" fmla="*/ 30 h 120"/>
                  <a:gd name="T36" fmla="*/ 8 w 85"/>
                  <a:gd name="T37" fmla="*/ 26 h 120"/>
                  <a:gd name="T38" fmla="*/ 9 w 85"/>
                  <a:gd name="T39" fmla="*/ 25 h 120"/>
                  <a:gd name="T40" fmla="*/ 10 w 85"/>
                  <a:gd name="T41" fmla="*/ 24 h 120"/>
                  <a:gd name="T42" fmla="*/ 11 w 85"/>
                  <a:gd name="T43" fmla="*/ 23 h 120"/>
                  <a:gd name="T44" fmla="*/ 12 w 85"/>
                  <a:gd name="T45" fmla="*/ 21 h 120"/>
                  <a:gd name="T46" fmla="*/ 13 w 85"/>
                  <a:gd name="T47" fmla="*/ 20 h 120"/>
                  <a:gd name="T48" fmla="*/ 15 w 85"/>
                  <a:gd name="T49" fmla="*/ 17 h 120"/>
                  <a:gd name="T50" fmla="*/ 16 w 85"/>
                  <a:gd name="T51" fmla="*/ 14 h 120"/>
                  <a:gd name="T52" fmla="*/ 17 w 85"/>
                  <a:gd name="T53" fmla="*/ 12 h 120"/>
                  <a:gd name="T54" fmla="*/ 18 w 85"/>
                  <a:gd name="T55" fmla="*/ 9 h 120"/>
                  <a:gd name="T56" fmla="*/ 20 w 85"/>
                  <a:gd name="T57" fmla="*/ 4 h 120"/>
                  <a:gd name="T58" fmla="*/ 21 w 85"/>
                  <a:gd name="T59" fmla="*/ 4 h 120"/>
                  <a:gd name="T60" fmla="*/ 22 w 85"/>
                  <a:gd name="T61" fmla="*/ 4 h 120"/>
                  <a:gd name="T62" fmla="*/ 22 w 85"/>
                  <a:gd name="T63" fmla="*/ 3 h 120"/>
                  <a:gd name="T64" fmla="*/ 22 w 85"/>
                  <a:gd name="T65" fmla="*/ 3 h 120"/>
                  <a:gd name="T66" fmla="*/ 21 w 85"/>
                  <a:gd name="T67" fmla="*/ 3 h 120"/>
                  <a:gd name="T68" fmla="*/ 21 w 85"/>
                  <a:gd name="T69" fmla="*/ 4 h 120"/>
                  <a:gd name="T70" fmla="*/ 20 w 85"/>
                  <a:gd name="T71" fmla="*/ 4 h 120"/>
                  <a:gd name="T72" fmla="*/ 19 w 85"/>
                  <a:gd name="T73" fmla="*/ 4 h 120"/>
                  <a:gd name="T74" fmla="*/ 11 w 85"/>
                  <a:gd name="T75" fmla="*/ 0 h 120"/>
                  <a:gd name="T76" fmla="*/ 10 w 85"/>
                  <a:gd name="T77" fmla="*/ 0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5"/>
                  <a:gd name="T118" fmla="*/ 0 h 120"/>
                  <a:gd name="T119" fmla="*/ 85 w 85"/>
                  <a:gd name="T120" fmla="*/ 120 h 1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5" h="120">
                    <a:moveTo>
                      <a:pt x="39" y="0"/>
                    </a:moveTo>
                    <a:lnTo>
                      <a:pt x="73" y="16"/>
                    </a:lnTo>
                    <a:lnTo>
                      <a:pt x="73" y="21"/>
                    </a:lnTo>
                    <a:lnTo>
                      <a:pt x="69" y="33"/>
                    </a:lnTo>
                    <a:lnTo>
                      <a:pt x="66" y="39"/>
                    </a:lnTo>
                    <a:lnTo>
                      <a:pt x="64" y="46"/>
                    </a:lnTo>
                    <a:lnTo>
                      <a:pt x="60" y="52"/>
                    </a:lnTo>
                    <a:lnTo>
                      <a:pt x="57" y="59"/>
                    </a:lnTo>
                    <a:lnTo>
                      <a:pt x="54" y="64"/>
                    </a:lnTo>
                    <a:lnTo>
                      <a:pt x="52" y="69"/>
                    </a:lnTo>
                    <a:lnTo>
                      <a:pt x="46" y="78"/>
                    </a:lnTo>
                    <a:lnTo>
                      <a:pt x="37" y="89"/>
                    </a:lnTo>
                    <a:lnTo>
                      <a:pt x="26" y="100"/>
                    </a:lnTo>
                    <a:lnTo>
                      <a:pt x="19" y="105"/>
                    </a:lnTo>
                    <a:lnTo>
                      <a:pt x="11" y="112"/>
                    </a:lnTo>
                    <a:lnTo>
                      <a:pt x="4" y="116"/>
                    </a:lnTo>
                    <a:lnTo>
                      <a:pt x="0" y="118"/>
                    </a:lnTo>
                    <a:lnTo>
                      <a:pt x="3" y="120"/>
                    </a:lnTo>
                    <a:lnTo>
                      <a:pt x="29" y="104"/>
                    </a:lnTo>
                    <a:lnTo>
                      <a:pt x="33" y="98"/>
                    </a:lnTo>
                    <a:lnTo>
                      <a:pt x="38" y="94"/>
                    </a:lnTo>
                    <a:lnTo>
                      <a:pt x="42" y="89"/>
                    </a:lnTo>
                    <a:lnTo>
                      <a:pt x="46" y="83"/>
                    </a:lnTo>
                    <a:lnTo>
                      <a:pt x="50" y="78"/>
                    </a:lnTo>
                    <a:lnTo>
                      <a:pt x="58" y="66"/>
                    </a:lnTo>
                    <a:lnTo>
                      <a:pt x="64" y="55"/>
                    </a:lnTo>
                    <a:lnTo>
                      <a:pt x="68" y="46"/>
                    </a:lnTo>
                    <a:lnTo>
                      <a:pt x="70" y="36"/>
                    </a:lnTo>
                    <a:lnTo>
                      <a:pt x="77" y="16"/>
                    </a:lnTo>
                    <a:lnTo>
                      <a:pt x="84" y="16"/>
                    </a:lnTo>
                    <a:lnTo>
                      <a:pt x="85" y="13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4" y="12"/>
                    </a:lnTo>
                    <a:lnTo>
                      <a:pt x="83" y="13"/>
                    </a:lnTo>
                    <a:lnTo>
                      <a:pt x="79" y="15"/>
                    </a:lnTo>
                    <a:lnTo>
                      <a:pt x="74" y="13"/>
                    </a:lnTo>
                    <a:lnTo>
                      <a:pt x="43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12344" name="Group 463"/>
          <p:cNvGrpSpPr>
            <a:grpSpLocks/>
          </p:cNvGrpSpPr>
          <p:nvPr/>
        </p:nvGrpSpPr>
        <p:grpSpPr bwMode="auto">
          <a:xfrm rot="-732832">
            <a:off x="1131888" y="4235450"/>
            <a:ext cx="473075" cy="42863"/>
            <a:chOff x="805" y="3893"/>
            <a:chExt cx="485" cy="111"/>
          </a:xfrm>
        </p:grpSpPr>
        <p:sp>
          <p:nvSpPr>
            <p:cNvPr id="36049" name="AutoShape 464"/>
            <p:cNvSpPr>
              <a:spLocks noChangeArrowheads="1"/>
            </p:cNvSpPr>
            <p:nvPr/>
          </p:nvSpPr>
          <p:spPr bwMode="auto">
            <a:xfrm rot="5400000">
              <a:off x="1125" y="3840"/>
              <a:ext cx="73" cy="25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50" name="AutoShape 465"/>
            <p:cNvSpPr>
              <a:spLocks noChangeArrowheads="1"/>
            </p:cNvSpPr>
            <p:nvPr/>
          </p:nvSpPr>
          <p:spPr bwMode="auto">
            <a:xfrm rot="16200000" flipH="1">
              <a:off x="896" y="3802"/>
              <a:ext cx="73" cy="25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312786" name="Picture 466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05263" y="3513138"/>
            <a:ext cx="565150" cy="320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312348" name="Group 467"/>
          <p:cNvGrpSpPr>
            <a:grpSpLocks/>
          </p:cNvGrpSpPr>
          <p:nvPr/>
        </p:nvGrpSpPr>
        <p:grpSpPr bwMode="auto">
          <a:xfrm>
            <a:off x="4338638" y="2828925"/>
            <a:ext cx="450850" cy="781050"/>
            <a:chOff x="4042" y="708"/>
            <a:chExt cx="308" cy="452"/>
          </a:xfrm>
        </p:grpSpPr>
        <p:pic>
          <p:nvPicPr>
            <p:cNvPr id="35987" name="Picture 468" descr="2x t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42" y="70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2349" name="Group 469"/>
            <p:cNvGrpSpPr>
              <a:grpSpLocks noChangeAspect="1"/>
            </p:cNvGrpSpPr>
            <p:nvPr/>
          </p:nvGrpSpPr>
          <p:grpSpPr bwMode="auto">
            <a:xfrm>
              <a:off x="4141" y="712"/>
              <a:ext cx="209" cy="448"/>
              <a:chOff x="2177" y="2147"/>
              <a:chExt cx="414" cy="898"/>
            </a:xfrm>
          </p:grpSpPr>
          <p:sp>
            <p:nvSpPr>
              <p:cNvPr id="35989" name="Line 470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90" name="Line 471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91" name="Line 472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92" name="Line 473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93" name="Line 474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94" name="Line 475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95" name="Line 476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96" name="Line 477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97" name="Line 478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98" name="Line 479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12350" name="Group 480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36047" name="Rectangle 481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048" name="Rectangle 48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12359" name="Group 483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36045" name="Rectangle 484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046" name="Rectangle 485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001" name="Line 486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02" name="Line 487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03" name="Line 488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04" name="Line 489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05" name="Line 490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06" name="Line 491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07" name="Line 492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08" name="Line 493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09" name="Line 494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10" name="Line 495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12360" name="Group 496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36043" name="Rectangle 49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044" name="Rectangle 498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12361" name="Group 499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36041" name="Rectangle 500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042" name="Rectangle 501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013" name="Line 502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14" name="Line 503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15" name="Line 504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16" name="Line 5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17" name="Line 506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18" name="Line 5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19" name="Line 508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20" name="Line 509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21" name="Line 5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22" name="Line 511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23" name="Line 512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24" name="Line 513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25" name="Line 5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26" name="Line 515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27" name="Line 516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28" name="Line 517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29" name="Line 518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30" name="Line 5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31" name="Line 520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32" name="Line 5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33" name="Line 522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34" name="Line 523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35" name="Line 5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36" name="Line 525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37" name="Line 526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38" name="Line 527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39" name="Line 5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40" name="Line 529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12850" name="Line 530"/>
          <p:cNvSpPr>
            <a:spLocks noChangeShapeType="1"/>
          </p:cNvSpPr>
          <p:nvPr/>
        </p:nvSpPr>
        <p:spPr bwMode="auto">
          <a:xfrm>
            <a:off x="2463800" y="927100"/>
            <a:ext cx="0" cy="56896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2851" name="Picture 53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49413" y="4932363"/>
            <a:ext cx="3873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852" name="Picture 532" descr="h23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5105400"/>
            <a:ext cx="4032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2362" name="Group 533"/>
          <p:cNvGrpSpPr>
            <a:grpSpLocks/>
          </p:cNvGrpSpPr>
          <p:nvPr/>
        </p:nvGrpSpPr>
        <p:grpSpPr bwMode="auto">
          <a:xfrm rot="-732832">
            <a:off x="608780" y="4926357"/>
            <a:ext cx="473076" cy="42863"/>
            <a:chOff x="805" y="3893"/>
            <a:chExt cx="485" cy="111"/>
          </a:xfrm>
        </p:grpSpPr>
        <p:sp>
          <p:nvSpPr>
            <p:cNvPr id="35985" name="AutoShape 534"/>
            <p:cNvSpPr>
              <a:spLocks noChangeArrowheads="1"/>
            </p:cNvSpPr>
            <p:nvPr/>
          </p:nvSpPr>
          <p:spPr bwMode="auto">
            <a:xfrm rot="5400000">
              <a:off x="1125" y="3840"/>
              <a:ext cx="73" cy="25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986" name="AutoShape 535"/>
            <p:cNvSpPr>
              <a:spLocks noChangeArrowheads="1"/>
            </p:cNvSpPr>
            <p:nvPr/>
          </p:nvSpPr>
          <p:spPr bwMode="auto">
            <a:xfrm rot="16200000" flipH="1">
              <a:off x="896" y="3802"/>
              <a:ext cx="73" cy="25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2363" name="Group 536"/>
          <p:cNvGrpSpPr>
            <a:grpSpLocks/>
          </p:cNvGrpSpPr>
          <p:nvPr/>
        </p:nvGrpSpPr>
        <p:grpSpPr bwMode="auto">
          <a:xfrm flipH="1">
            <a:off x="1581150" y="1354138"/>
            <a:ext cx="488950" cy="717550"/>
            <a:chOff x="4042" y="708"/>
            <a:chExt cx="308" cy="452"/>
          </a:xfrm>
        </p:grpSpPr>
        <p:pic>
          <p:nvPicPr>
            <p:cNvPr id="35923" name="Picture 537" descr="2x t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42" y="70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2364" name="Group 538"/>
            <p:cNvGrpSpPr>
              <a:grpSpLocks noChangeAspect="1"/>
            </p:cNvGrpSpPr>
            <p:nvPr/>
          </p:nvGrpSpPr>
          <p:grpSpPr bwMode="auto">
            <a:xfrm>
              <a:off x="4141" y="712"/>
              <a:ext cx="209" cy="448"/>
              <a:chOff x="2177" y="2147"/>
              <a:chExt cx="414" cy="898"/>
            </a:xfrm>
          </p:grpSpPr>
          <p:sp>
            <p:nvSpPr>
              <p:cNvPr id="35925" name="Line 539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26" name="Line 540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27" name="Line 541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28" name="Line 542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29" name="Line 543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30" name="Line 544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31" name="Line 545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32" name="Line 546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33" name="Line 547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34" name="Line 548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12365" name="Group 549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35983" name="Rectangle 55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984" name="Rectangle 551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12366" name="Group 552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35981" name="Rectangle 553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982" name="Rectangle 554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5937" name="Line 555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38" name="Line 556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39" name="Line 557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40" name="Line 558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41" name="Line 559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42" name="Line 560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43" name="Line 561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44" name="Line 562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45" name="Line 563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46" name="Line 564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12367" name="Group 565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35979" name="Rectangle 566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980" name="Rectangle 56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12368" name="Group 568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35977" name="Rectangle 5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978" name="Rectangle 5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5949" name="Line 571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50" name="Line 572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51" name="Line 573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52" name="Line 5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53" name="Line 575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54" name="Line 5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55" name="Line 577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56" name="Line 578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57" name="Line 5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58" name="Line 580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59" name="Line 581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60" name="Line 582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61" name="Line 5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62" name="Line 584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63" name="Line 585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64" name="Line 586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65" name="Line 587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66" name="Line 5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67" name="Line 589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68" name="Line 5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69" name="Line 591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70" name="Line 592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71" name="Line 5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72" name="Line 594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73" name="Line 595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74" name="Line 596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75" name="Line 5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76" name="Line 598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12919" name="Line 599"/>
          <p:cNvSpPr>
            <a:spLocks noChangeShapeType="1"/>
          </p:cNvSpPr>
          <p:nvPr/>
        </p:nvSpPr>
        <p:spPr bwMode="auto">
          <a:xfrm>
            <a:off x="5259388" y="1004888"/>
            <a:ext cx="0" cy="56896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2920" name="Line 600"/>
          <p:cNvSpPr>
            <a:spLocks noChangeShapeType="1"/>
          </p:cNvSpPr>
          <p:nvPr/>
        </p:nvSpPr>
        <p:spPr bwMode="auto">
          <a:xfrm>
            <a:off x="7483475" y="955675"/>
            <a:ext cx="0" cy="52451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2921" name="Rectangle 601"/>
          <p:cNvSpPr>
            <a:spLocks noChangeArrowheads="1"/>
          </p:cNvSpPr>
          <p:nvPr/>
        </p:nvSpPr>
        <p:spPr bwMode="auto">
          <a:xfrm>
            <a:off x="1339850" y="4816475"/>
            <a:ext cx="3414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>
                <a:solidFill>
                  <a:srgbClr val="FF0000"/>
                </a:solidFill>
                <a:latin typeface="Tahoma" pitchFamily="34" charset="0"/>
              </a:rPr>
              <a:t>WiFi</a:t>
            </a:r>
          </a:p>
        </p:txBody>
      </p:sp>
      <p:pic>
        <p:nvPicPr>
          <p:cNvPr id="312922" name="Picture 32" descr="npo000019"/>
          <p:cNvPicPr>
            <a:picLocks noChangeAspect="1" noChangeArrowheads="1"/>
          </p:cNvPicPr>
          <p:nvPr/>
        </p:nvPicPr>
        <p:blipFill>
          <a:blip r:embed="rId19">
            <a:lum bright="34000" contrast="42000"/>
          </a:blip>
          <a:srcRect/>
          <a:stretch>
            <a:fillRect/>
          </a:stretch>
        </p:blipFill>
        <p:spPr bwMode="auto">
          <a:xfrm>
            <a:off x="5942013" y="3370263"/>
            <a:ext cx="460375" cy="447675"/>
          </a:xfrm>
          <a:prstGeom prst="rect">
            <a:avLst/>
          </a:prstGeom>
          <a:noFill/>
          <a:ln w="9525">
            <a:noFill/>
            <a:miter lim="800000"/>
            <a:headEnd type="none" w="med" len="lg"/>
            <a:tailEnd type="none" w="med" len="lg"/>
          </a:ln>
        </p:spPr>
      </p:pic>
      <p:sp>
        <p:nvSpPr>
          <p:cNvPr id="312923" name="Rectangle 603"/>
          <p:cNvSpPr>
            <a:spLocks noChangeArrowheads="1"/>
          </p:cNvSpPr>
          <p:nvPr/>
        </p:nvSpPr>
        <p:spPr bwMode="auto">
          <a:xfrm>
            <a:off x="5330825" y="5111750"/>
            <a:ext cx="457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BSC/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RNC </a:t>
            </a:r>
            <a:endParaRPr lang="en-GB" sz="1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12937" name="Rectangle 617"/>
          <p:cNvSpPr>
            <a:spLocks noChangeArrowheads="1"/>
          </p:cNvSpPr>
          <p:nvPr/>
        </p:nvSpPr>
        <p:spPr bwMode="auto">
          <a:xfrm>
            <a:off x="7713663" y="3741738"/>
            <a:ext cx="12144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GB" sz="1200" b="1" dirty="0">
                <a:solidFill>
                  <a:srgbClr val="FF0000"/>
                </a:solidFill>
                <a:latin typeface="Tahoma" pitchFamily="34" charset="0"/>
              </a:rPr>
              <a:t>Data centre</a:t>
            </a:r>
          </a:p>
        </p:txBody>
      </p:sp>
      <p:pic>
        <p:nvPicPr>
          <p:cNvPr id="312938" name="Picture 618" descr="j0202568[1]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322388" y="5146675"/>
            <a:ext cx="39052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11" name="Slide Number Placeholder 62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E59FB9-97D3-4742-8A8D-6BFAF290AB69}" type="slidenum">
              <a:rPr lang="en-US"/>
              <a:pPr/>
              <a:t>30</a:t>
            </a:fld>
            <a:endParaRPr lang="en-US" dirty="0"/>
          </a:p>
        </p:txBody>
      </p:sp>
      <p:pic>
        <p:nvPicPr>
          <p:cNvPr id="620" name="Picture 129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40750" y="3124200"/>
            <a:ext cx="603250" cy="320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312369" name="Group 605"/>
          <p:cNvGrpSpPr>
            <a:grpSpLocks/>
          </p:cNvGrpSpPr>
          <p:nvPr/>
        </p:nvGrpSpPr>
        <p:grpSpPr bwMode="auto">
          <a:xfrm>
            <a:off x="153988" y="5834063"/>
            <a:ext cx="2225675" cy="758825"/>
            <a:chOff x="145" y="3491"/>
            <a:chExt cx="1402" cy="478"/>
          </a:xfrm>
        </p:grpSpPr>
        <p:pic>
          <p:nvPicPr>
            <p:cNvPr id="622" name="Picture 606" descr="2004anglergb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942" y="3673"/>
              <a:ext cx="6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2370" name="Group 607"/>
            <p:cNvGrpSpPr>
              <a:grpSpLocks/>
            </p:cNvGrpSpPr>
            <p:nvPr/>
          </p:nvGrpSpPr>
          <p:grpSpPr bwMode="auto">
            <a:xfrm>
              <a:off x="555" y="3747"/>
              <a:ext cx="727" cy="87"/>
              <a:chOff x="539" y="3619"/>
              <a:chExt cx="727" cy="87"/>
            </a:xfrm>
          </p:grpSpPr>
          <p:sp>
            <p:nvSpPr>
              <p:cNvPr id="629" name="Line 608"/>
              <p:cNvSpPr>
                <a:spLocks noChangeShapeType="1"/>
              </p:cNvSpPr>
              <p:nvPr/>
            </p:nvSpPr>
            <p:spPr bwMode="auto">
              <a:xfrm>
                <a:off x="624" y="3648"/>
                <a:ext cx="41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0" name="Line 609"/>
              <p:cNvSpPr>
                <a:spLocks noChangeShapeType="1"/>
              </p:cNvSpPr>
              <p:nvPr/>
            </p:nvSpPr>
            <p:spPr bwMode="auto">
              <a:xfrm>
                <a:off x="737" y="3681"/>
                <a:ext cx="41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1" name="Line 610"/>
              <p:cNvSpPr>
                <a:spLocks noChangeShapeType="1"/>
              </p:cNvSpPr>
              <p:nvPr/>
            </p:nvSpPr>
            <p:spPr bwMode="auto">
              <a:xfrm>
                <a:off x="850" y="3706"/>
                <a:ext cx="41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2" name="Line 611"/>
              <p:cNvSpPr>
                <a:spLocks noChangeShapeType="1"/>
              </p:cNvSpPr>
              <p:nvPr/>
            </p:nvSpPr>
            <p:spPr bwMode="auto">
              <a:xfrm>
                <a:off x="539" y="3619"/>
                <a:ext cx="41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24" name="Rectangle 612"/>
            <p:cNvSpPr>
              <a:spLocks noChangeArrowheads="1"/>
            </p:cNvSpPr>
            <p:nvPr/>
          </p:nvSpPr>
          <p:spPr bwMode="auto">
            <a:xfrm>
              <a:off x="1069" y="3491"/>
              <a:ext cx="34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200" b="1" dirty="0">
                  <a:solidFill>
                    <a:srgbClr val="FF0000"/>
                  </a:solidFill>
                  <a:latin typeface="Tahoma" pitchFamily="34" charset="0"/>
                </a:rPr>
                <a:t>DSLAM</a:t>
              </a:r>
              <a:endParaRPr lang="en-US" sz="12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pic>
          <p:nvPicPr>
            <p:cNvPr id="625" name="Picture 6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145" y="3718"/>
              <a:ext cx="191" cy="1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26" name="Picture 6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376" y="3860"/>
              <a:ext cx="191" cy="1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27" name="Picture 6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392" y="3691"/>
              <a:ext cx="191" cy="1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28" name="Picture 61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631" y="3788"/>
              <a:ext cx="191" cy="1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619" name="TextBox 618"/>
          <p:cNvSpPr txBox="1"/>
          <p:nvPr/>
        </p:nvSpPr>
        <p:spPr>
          <a:xfrm>
            <a:off x="5257800" y="4165600"/>
            <a:ext cx="3886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2" indent="292100" algn="l">
              <a:buFont typeface="Arial" pitchFamily="34" charset="0"/>
              <a:buChar char="•"/>
              <a:defRPr/>
            </a:pPr>
            <a:r>
              <a:rPr lang="en-US" sz="2400" dirty="0" smtClean="0"/>
              <a:t>Optimized </a:t>
            </a:r>
            <a:r>
              <a:rPr lang="en-US" sz="2400" dirty="0"/>
              <a:t>MAC for </a:t>
            </a:r>
            <a:endParaRPr lang="en-US" sz="2400" dirty="0" smtClean="0"/>
          </a:p>
          <a:p>
            <a:pPr marL="0" lvl="2" indent="292100" algn="l">
              <a:defRPr/>
            </a:pPr>
            <a:r>
              <a:rPr lang="en-US" sz="2400" dirty="0" smtClean="0"/>
              <a:t>outdoor </a:t>
            </a:r>
            <a:r>
              <a:rPr lang="en-US" sz="2400" dirty="0"/>
              <a:t>point to </a:t>
            </a:r>
            <a:r>
              <a:rPr lang="en-US" sz="2400" dirty="0" smtClean="0"/>
              <a:t>point  link</a:t>
            </a:r>
            <a:endParaRPr lang="en-US" sz="2400" dirty="0"/>
          </a:p>
          <a:p>
            <a:pPr marL="0" lvl="2" indent="292100" algn="l">
              <a:buFont typeface="Arial" pitchFamily="34" charset="0"/>
              <a:buChar char="•"/>
              <a:defRPr/>
            </a:pPr>
            <a:r>
              <a:rPr lang="en-US" sz="2400" dirty="0" smtClean="0"/>
              <a:t>Interference management </a:t>
            </a:r>
          </a:p>
          <a:p>
            <a:pPr marL="0" lvl="2" indent="292100" algn="l">
              <a:defRPr/>
            </a:pPr>
            <a:r>
              <a:rPr lang="en-US" sz="2400" dirty="0" smtClean="0"/>
              <a:t>for multi-hop </a:t>
            </a:r>
            <a:r>
              <a:rPr lang="en-US" sz="2400" dirty="0"/>
              <a:t>link</a:t>
            </a:r>
          </a:p>
          <a:p>
            <a:pPr marL="0" lvl="2" indent="292100" algn="l">
              <a:buFont typeface="Arial" pitchFamily="34" charset="0"/>
              <a:buChar char="•"/>
              <a:defRPr/>
            </a:pPr>
            <a:r>
              <a:rPr lang="en-US" sz="2400" dirty="0"/>
              <a:t>E1 </a:t>
            </a:r>
            <a:r>
              <a:rPr lang="en-US" sz="2400" dirty="0" smtClean="0"/>
              <a:t>circuit </a:t>
            </a:r>
            <a:r>
              <a:rPr lang="en-US" sz="2400" dirty="0"/>
              <a:t>emulation </a:t>
            </a:r>
            <a:r>
              <a:rPr lang="en-US" sz="2400" dirty="0" smtClean="0"/>
              <a:t>for </a:t>
            </a:r>
          </a:p>
          <a:p>
            <a:pPr marL="0" lvl="2" indent="292100" algn="l">
              <a:defRPr/>
            </a:pPr>
            <a:r>
              <a:rPr lang="en-US" sz="2400" dirty="0" smtClean="0"/>
              <a:t>Legacy access GSM/CDMA)</a:t>
            </a:r>
            <a:endParaRPr lang="en-US" sz="2400" dirty="0"/>
          </a:p>
        </p:txBody>
      </p:sp>
      <p:sp>
        <p:nvSpPr>
          <p:cNvPr id="623" name="TextBox 622"/>
          <p:cNvSpPr txBox="1"/>
          <p:nvPr/>
        </p:nvSpPr>
        <p:spPr>
          <a:xfrm>
            <a:off x="5410200" y="1752600"/>
            <a:ext cx="3733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2" indent="228600" algn="l">
              <a:buFont typeface="Arial" pitchFamily="34" charset="0"/>
              <a:buChar char="•"/>
              <a:defRPr/>
            </a:pPr>
            <a:r>
              <a:rPr lang="en-US" sz="2400" dirty="0" smtClean="0"/>
              <a:t>Inexpensive </a:t>
            </a:r>
            <a:r>
              <a:rPr lang="en-US" sz="2400" dirty="0"/>
              <a:t>radio (&lt;$50)</a:t>
            </a:r>
          </a:p>
          <a:p>
            <a:pPr marL="0" lvl="2" indent="228600" algn="l">
              <a:buFont typeface="Arial" pitchFamily="34" charset="0"/>
              <a:buChar char="•"/>
              <a:defRPr/>
            </a:pPr>
            <a:r>
              <a:rPr lang="en-US" sz="2400" dirty="0"/>
              <a:t>Low power (&lt;10 W)</a:t>
            </a:r>
          </a:p>
          <a:p>
            <a:pPr marL="0" lvl="2" indent="228600" algn="l">
              <a:buFont typeface="Arial" pitchFamily="34" charset="0"/>
              <a:buChar char="•"/>
              <a:defRPr/>
            </a:pPr>
            <a:r>
              <a:rPr lang="en-US" sz="2400" dirty="0"/>
              <a:t>License free band</a:t>
            </a:r>
          </a:p>
          <a:p>
            <a:pPr marL="0" lvl="2" indent="228600" algn="l">
              <a:buFont typeface="Arial" pitchFamily="34" charset="0"/>
              <a:buChar char="•"/>
              <a:defRPr/>
            </a:pPr>
            <a:r>
              <a:rPr lang="en-US" sz="2400" dirty="0"/>
              <a:t>But designed for </a:t>
            </a:r>
            <a:r>
              <a:rPr lang="en-US" sz="2400" dirty="0" smtClean="0"/>
              <a:t>Indoor</a:t>
            </a:r>
            <a:endParaRPr lang="en-US" sz="2400" dirty="0"/>
          </a:p>
        </p:txBody>
      </p:sp>
      <p:sp>
        <p:nvSpPr>
          <p:cNvPr id="618" name="Rectangle 617"/>
          <p:cNvSpPr/>
          <p:nvPr/>
        </p:nvSpPr>
        <p:spPr>
          <a:xfrm rot="20844944">
            <a:off x="2019129" y="1652102"/>
            <a:ext cx="3451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6600"/>
                </a:solidFill>
                <a:latin typeface="Verdana" pitchFamily="34" charset="0"/>
              </a:rPr>
              <a:t>WiFi long distance link</a:t>
            </a:r>
            <a:endParaRPr lang="en-US" sz="2000" b="1" dirty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634" name="TextBox 633"/>
          <p:cNvSpPr txBox="1"/>
          <p:nvPr/>
        </p:nvSpPr>
        <p:spPr>
          <a:xfrm>
            <a:off x="6172200" y="1371600"/>
            <a:ext cx="1905000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Benefits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35" name="Rectangle 634"/>
          <p:cNvSpPr/>
          <p:nvPr/>
        </p:nvSpPr>
        <p:spPr>
          <a:xfrm>
            <a:off x="5651500" y="3733800"/>
            <a:ext cx="3048000" cy="40011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shade val="100000"/>
                  <a:satMod val="115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Technical Innovation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1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1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12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12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12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12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12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2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12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12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2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12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2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2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2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12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12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12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12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12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1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12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12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312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36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3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312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312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64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64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6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64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6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63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63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63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6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6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36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36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364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364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36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36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36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363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6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6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8" grpId="0" animBg="1"/>
      <p:bldP spid="617" grpId="0" animBg="1"/>
      <p:bldP spid="312323" grpId="0" animBg="1"/>
      <p:bldP spid="312327" grpId="0" animBg="1"/>
      <p:bldP spid="312337" grpId="0" animBg="1"/>
      <p:bldP spid="312345" grpId="0"/>
      <p:bldP spid="312347" grpId="0"/>
      <p:bldP spid="312351" grpId="0"/>
      <p:bldP spid="312352" grpId="0"/>
      <p:bldP spid="312353" grpId="0"/>
      <p:bldP spid="312443" grpId="0"/>
      <p:bldP spid="312923" grpId="0"/>
      <p:bldP spid="312937" grpId="0"/>
      <p:bldP spid="619" grpId="0" build="allAtOnce" animBg="1"/>
      <p:bldP spid="623" grpId="0" animBg="1"/>
      <p:bldP spid="618" grpId="0"/>
      <p:bldP spid="634" grpId="0" animBg="1"/>
      <p:bldP spid="6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IP over Distributed Cellular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Scenario - Hierarchical </a:t>
            </a:r>
          </a:p>
          <a:p>
            <a:pPr lvl="1"/>
            <a:r>
              <a:rPr lang="en-US" dirty="0" smtClean="0"/>
              <a:t>Wireless access connect to packet core</a:t>
            </a:r>
          </a:p>
          <a:p>
            <a:endParaRPr lang="en-US" dirty="0" smtClean="0"/>
          </a:p>
          <a:p>
            <a:r>
              <a:rPr lang="en-US" dirty="0" smtClean="0"/>
              <a:t>Heavy Link Layer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Handover and QoS at access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Network Discovery and topology between access and core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IP attachment at core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IP over Distributed Cellular Architecture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240087" y="2173287"/>
            <a:ext cx="2716213" cy="2008188"/>
          </a:xfrm>
          <a:custGeom>
            <a:avLst/>
            <a:gdLst/>
            <a:ahLst/>
            <a:cxnLst>
              <a:cxn ang="0">
                <a:pos x="2222" y="364"/>
              </a:cxn>
              <a:cxn ang="0">
                <a:pos x="2314" y="369"/>
              </a:cxn>
              <a:cxn ang="0">
                <a:pos x="2396" y="397"/>
              </a:cxn>
              <a:cxn ang="0">
                <a:pos x="2464" y="446"/>
              </a:cxn>
              <a:cxn ang="0">
                <a:pos x="2511" y="516"/>
              </a:cxn>
              <a:cxn ang="0">
                <a:pos x="2532" y="607"/>
              </a:cxn>
              <a:cxn ang="0">
                <a:pos x="2524" y="709"/>
              </a:cxn>
              <a:cxn ang="0">
                <a:pos x="2474" y="847"/>
              </a:cxn>
              <a:cxn ang="0">
                <a:pos x="2418" y="935"/>
              </a:cxn>
              <a:cxn ang="0">
                <a:pos x="2351" y="992"/>
              </a:cxn>
              <a:cxn ang="0">
                <a:pos x="2268" y="1024"/>
              </a:cxn>
              <a:cxn ang="0">
                <a:pos x="2251" y="1074"/>
              </a:cxn>
              <a:cxn ang="0">
                <a:pos x="2226" y="1158"/>
              </a:cxn>
              <a:cxn ang="0">
                <a:pos x="2144" y="1236"/>
              </a:cxn>
              <a:cxn ang="0">
                <a:pos x="2029" y="1300"/>
              </a:cxn>
              <a:cxn ang="0">
                <a:pos x="1904" y="1342"/>
              </a:cxn>
              <a:cxn ang="0">
                <a:pos x="1793" y="1351"/>
              </a:cxn>
              <a:cxn ang="0">
                <a:pos x="1725" y="1345"/>
              </a:cxn>
              <a:cxn ang="0">
                <a:pos x="1701" y="1409"/>
              </a:cxn>
              <a:cxn ang="0">
                <a:pos x="1660" y="1458"/>
              </a:cxn>
              <a:cxn ang="0">
                <a:pos x="1603" y="1491"/>
              </a:cxn>
              <a:cxn ang="0">
                <a:pos x="1538" y="1504"/>
              </a:cxn>
              <a:cxn ang="0">
                <a:pos x="1468" y="1495"/>
              </a:cxn>
              <a:cxn ang="0">
                <a:pos x="1398" y="1462"/>
              </a:cxn>
              <a:cxn ang="0">
                <a:pos x="1277" y="1528"/>
              </a:cxn>
              <a:cxn ang="0">
                <a:pos x="1150" y="1589"/>
              </a:cxn>
              <a:cxn ang="0">
                <a:pos x="1036" y="1611"/>
              </a:cxn>
              <a:cxn ang="0">
                <a:pos x="928" y="1594"/>
              </a:cxn>
              <a:cxn ang="0">
                <a:pos x="828" y="1538"/>
              </a:cxn>
              <a:cxn ang="0">
                <a:pos x="733" y="1441"/>
              </a:cxn>
              <a:cxn ang="0">
                <a:pos x="665" y="1370"/>
              </a:cxn>
              <a:cxn ang="0">
                <a:pos x="584" y="1377"/>
              </a:cxn>
              <a:cxn ang="0">
                <a:pos x="472" y="1342"/>
              </a:cxn>
              <a:cxn ang="0">
                <a:pos x="432" y="1307"/>
              </a:cxn>
              <a:cxn ang="0">
                <a:pos x="417" y="1260"/>
              </a:cxn>
              <a:cxn ang="0">
                <a:pos x="345" y="1196"/>
              </a:cxn>
              <a:cxn ang="0">
                <a:pos x="287" y="1119"/>
              </a:cxn>
              <a:cxn ang="0">
                <a:pos x="277" y="1041"/>
              </a:cxn>
              <a:cxn ang="0">
                <a:pos x="192" y="1046"/>
              </a:cxn>
              <a:cxn ang="0">
                <a:pos x="96" y="1000"/>
              </a:cxn>
              <a:cxn ang="0">
                <a:pos x="28" y="899"/>
              </a:cxn>
              <a:cxn ang="0">
                <a:pos x="0" y="775"/>
              </a:cxn>
              <a:cxn ang="0">
                <a:pos x="33" y="658"/>
              </a:cxn>
              <a:cxn ang="0">
                <a:pos x="140" y="581"/>
              </a:cxn>
              <a:cxn ang="0">
                <a:pos x="294" y="569"/>
              </a:cxn>
              <a:cxn ang="0">
                <a:pos x="320" y="526"/>
              </a:cxn>
              <a:cxn ang="0">
                <a:pos x="338" y="436"/>
              </a:cxn>
              <a:cxn ang="0">
                <a:pos x="391" y="375"/>
              </a:cxn>
              <a:cxn ang="0">
                <a:pos x="470" y="339"/>
              </a:cxn>
              <a:cxn ang="0">
                <a:pos x="579" y="331"/>
              </a:cxn>
              <a:cxn ang="0">
                <a:pos x="606" y="249"/>
              </a:cxn>
              <a:cxn ang="0">
                <a:pos x="663" y="173"/>
              </a:cxn>
              <a:cxn ang="0">
                <a:pos x="734" y="123"/>
              </a:cxn>
              <a:cxn ang="0">
                <a:pos x="814" y="100"/>
              </a:cxn>
              <a:cxn ang="0">
                <a:pos x="898" y="106"/>
              </a:cxn>
              <a:cxn ang="0">
                <a:pos x="981" y="141"/>
              </a:cxn>
              <a:cxn ang="0">
                <a:pos x="1083" y="155"/>
              </a:cxn>
              <a:cxn ang="0">
                <a:pos x="1281" y="40"/>
              </a:cxn>
              <a:cxn ang="0">
                <a:pos x="1476" y="0"/>
              </a:cxn>
              <a:cxn ang="0">
                <a:pos x="1661" y="23"/>
              </a:cxn>
              <a:cxn ang="0">
                <a:pos x="1833" y="98"/>
              </a:cxn>
              <a:cxn ang="0">
                <a:pos x="1989" y="209"/>
              </a:cxn>
              <a:cxn ang="0">
                <a:pos x="2122" y="345"/>
              </a:cxn>
            </a:cxnLst>
            <a:rect l="0" t="0" r="r" b="b"/>
            <a:pathLst>
              <a:path w="2533" h="1611">
                <a:moveTo>
                  <a:pt x="2145" y="375"/>
                </a:moveTo>
                <a:lnTo>
                  <a:pt x="2165" y="371"/>
                </a:lnTo>
                <a:lnTo>
                  <a:pt x="2184" y="367"/>
                </a:lnTo>
                <a:lnTo>
                  <a:pt x="2203" y="365"/>
                </a:lnTo>
                <a:lnTo>
                  <a:pt x="2222" y="364"/>
                </a:lnTo>
                <a:lnTo>
                  <a:pt x="2241" y="363"/>
                </a:lnTo>
                <a:lnTo>
                  <a:pt x="2260" y="364"/>
                </a:lnTo>
                <a:lnTo>
                  <a:pt x="2278" y="364"/>
                </a:lnTo>
                <a:lnTo>
                  <a:pt x="2297" y="367"/>
                </a:lnTo>
                <a:lnTo>
                  <a:pt x="2314" y="369"/>
                </a:lnTo>
                <a:lnTo>
                  <a:pt x="2332" y="373"/>
                </a:lnTo>
                <a:lnTo>
                  <a:pt x="2349" y="379"/>
                </a:lnTo>
                <a:lnTo>
                  <a:pt x="2365" y="384"/>
                </a:lnTo>
                <a:lnTo>
                  <a:pt x="2380" y="390"/>
                </a:lnTo>
                <a:lnTo>
                  <a:pt x="2396" y="397"/>
                </a:lnTo>
                <a:lnTo>
                  <a:pt x="2412" y="405"/>
                </a:lnTo>
                <a:lnTo>
                  <a:pt x="2425" y="414"/>
                </a:lnTo>
                <a:lnTo>
                  <a:pt x="2439" y="424"/>
                </a:lnTo>
                <a:lnTo>
                  <a:pt x="2452" y="435"/>
                </a:lnTo>
                <a:lnTo>
                  <a:pt x="2464" y="446"/>
                </a:lnTo>
                <a:lnTo>
                  <a:pt x="2474" y="458"/>
                </a:lnTo>
                <a:lnTo>
                  <a:pt x="2485" y="471"/>
                </a:lnTo>
                <a:lnTo>
                  <a:pt x="2494" y="486"/>
                </a:lnTo>
                <a:lnTo>
                  <a:pt x="2503" y="500"/>
                </a:lnTo>
                <a:lnTo>
                  <a:pt x="2511" y="516"/>
                </a:lnTo>
                <a:lnTo>
                  <a:pt x="2517" y="533"/>
                </a:lnTo>
                <a:lnTo>
                  <a:pt x="2523" y="550"/>
                </a:lnTo>
                <a:lnTo>
                  <a:pt x="2526" y="568"/>
                </a:lnTo>
                <a:lnTo>
                  <a:pt x="2530" y="587"/>
                </a:lnTo>
                <a:lnTo>
                  <a:pt x="2532" y="607"/>
                </a:lnTo>
                <a:lnTo>
                  <a:pt x="2533" y="628"/>
                </a:lnTo>
                <a:lnTo>
                  <a:pt x="2532" y="650"/>
                </a:lnTo>
                <a:lnTo>
                  <a:pt x="2530" y="672"/>
                </a:lnTo>
                <a:lnTo>
                  <a:pt x="2528" y="688"/>
                </a:lnTo>
                <a:lnTo>
                  <a:pt x="2524" y="709"/>
                </a:lnTo>
                <a:lnTo>
                  <a:pt x="2519" y="732"/>
                </a:lnTo>
                <a:lnTo>
                  <a:pt x="2511" y="758"/>
                </a:lnTo>
                <a:lnTo>
                  <a:pt x="2500" y="787"/>
                </a:lnTo>
                <a:lnTo>
                  <a:pt x="2489" y="817"/>
                </a:lnTo>
                <a:lnTo>
                  <a:pt x="2474" y="847"/>
                </a:lnTo>
                <a:lnTo>
                  <a:pt x="2459" y="877"/>
                </a:lnTo>
                <a:lnTo>
                  <a:pt x="2449" y="893"/>
                </a:lnTo>
                <a:lnTo>
                  <a:pt x="2439" y="907"/>
                </a:lnTo>
                <a:lnTo>
                  <a:pt x="2429" y="920"/>
                </a:lnTo>
                <a:lnTo>
                  <a:pt x="2418" y="935"/>
                </a:lnTo>
                <a:lnTo>
                  <a:pt x="2406" y="948"/>
                </a:lnTo>
                <a:lnTo>
                  <a:pt x="2393" y="960"/>
                </a:lnTo>
                <a:lnTo>
                  <a:pt x="2380" y="971"/>
                </a:lnTo>
                <a:lnTo>
                  <a:pt x="2366" y="982"/>
                </a:lnTo>
                <a:lnTo>
                  <a:pt x="2351" y="992"/>
                </a:lnTo>
                <a:lnTo>
                  <a:pt x="2337" y="1000"/>
                </a:lnTo>
                <a:lnTo>
                  <a:pt x="2320" y="1008"/>
                </a:lnTo>
                <a:lnTo>
                  <a:pt x="2303" y="1014"/>
                </a:lnTo>
                <a:lnTo>
                  <a:pt x="2286" y="1020"/>
                </a:lnTo>
                <a:lnTo>
                  <a:pt x="2268" y="1024"/>
                </a:lnTo>
                <a:lnTo>
                  <a:pt x="2248" y="1026"/>
                </a:lnTo>
                <a:lnTo>
                  <a:pt x="2229" y="1026"/>
                </a:lnTo>
                <a:lnTo>
                  <a:pt x="2239" y="1042"/>
                </a:lnTo>
                <a:lnTo>
                  <a:pt x="2247" y="1059"/>
                </a:lnTo>
                <a:lnTo>
                  <a:pt x="2251" y="1074"/>
                </a:lnTo>
                <a:lnTo>
                  <a:pt x="2251" y="1091"/>
                </a:lnTo>
                <a:lnTo>
                  <a:pt x="2248" y="1108"/>
                </a:lnTo>
                <a:lnTo>
                  <a:pt x="2243" y="1125"/>
                </a:lnTo>
                <a:lnTo>
                  <a:pt x="2235" y="1141"/>
                </a:lnTo>
                <a:lnTo>
                  <a:pt x="2226" y="1158"/>
                </a:lnTo>
                <a:lnTo>
                  <a:pt x="2213" y="1175"/>
                </a:lnTo>
                <a:lnTo>
                  <a:pt x="2199" y="1191"/>
                </a:lnTo>
                <a:lnTo>
                  <a:pt x="2182" y="1206"/>
                </a:lnTo>
                <a:lnTo>
                  <a:pt x="2163" y="1222"/>
                </a:lnTo>
                <a:lnTo>
                  <a:pt x="2144" y="1236"/>
                </a:lnTo>
                <a:lnTo>
                  <a:pt x="2123" y="1251"/>
                </a:lnTo>
                <a:lnTo>
                  <a:pt x="2101" y="1264"/>
                </a:lnTo>
                <a:lnTo>
                  <a:pt x="2077" y="1277"/>
                </a:lnTo>
                <a:lnTo>
                  <a:pt x="2054" y="1289"/>
                </a:lnTo>
                <a:lnTo>
                  <a:pt x="2029" y="1300"/>
                </a:lnTo>
                <a:lnTo>
                  <a:pt x="2004" y="1311"/>
                </a:lnTo>
                <a:lnTo>
                  <a:pt x="1979" y="1320"/>
                </a:lnTo>
                <a:lnTo>
                  <a:pt x="1955" y="1329"/>
                </a:lnTo>
                <a:lnTo>
                  <a:pt x="1929" y="1336"/>
                </a:lnTo>
                <a:lnTo>
                  <a:pt x="1904" y="1342"/>
                </a:lnTo>
                <a:lnTo>
                  <a:pt x="1880" y="1346"/>
                </a:lnTo>
                <a:lnTo>
                  <a:pt x="1857" y="1350"/>
                </a:lnTo>
                <a:lnTo>
                  <a:pt x="1835" y="1351"/>
                </a:lnTo>
                <a:lnTo>
                  <a:pt x="1812" y="1353"/>
                </a:lnTo>
                <a:lnTo>
                  <a:pt x="1793" y="1351"/>
                </a:lnTo>
                <a:lnTo>
                  <a:pt x="1773" y="1349"/>
                </a:lnTo>
                <a:lnTo>
                  <a:pt x="1756" y="1345"/>
                </a:lnTo>
                <a:lnTo>
                  <a:pt x="1741" y="1338"/>
                </a:lnTo>
                <a:lnTo>
                  <a:pt x="1727" y="1330"/>
                </a:lnTo>
                <a:lnTo>
                  <a:pt x="1725" y="1345"/>
                </a:lnTo>
                <a:lnTo>
                  <a:pt x="1722" y="1358"/>
                </a:lnTo>
                <a:lnTo>
                  <a:pt x="1718" y="1371"/>
                </a:lnTo>
                <a:lnTo>
                  <a:pt x="1713" y="1384"/>
                </a:lnTo>
                <a:lnTo>
                  <a:pt x="1708" y="1397"/>
                </a:lnTo>
                <a:lnTo>
                  <a:pt x="1701" y="1409"/>
                </a:lnTo>
                <a:lnTo>
                  <a:pt x="1695" y="1419"/>
                </a:lnTo>
                <a:lnTo>
                  <a:pt x="1687" y="1430"/>
                </a:lnTo>
                <a:lnTo>
                  <a:pt x="1678" y="1440"/>
                </a:lnTo>
                <a:lnTo>
                  <a:pt x="1669" y="1449"/>
                </a:lnTo>
                <a:lnTo>
                  <a:pt x="1660" y="1458"/>
                </a:lnTo>
                <a:lnTo>
                  <a:pt x="1649" y="1466"/>
                </a:lnTo>
                <a:lnTo>
                  <a:pt x="1639" y="1473"/>
                </a:lnTo>
                <a:lnTo>
                  <a:pt x="1627" y="1479"/>
                </a:lnTo>
                <a:lnTo>
                  <a:pt x="1615" y="1486"/>
                </a:lnTo>
                <a:lnTo>
                  <a:pt x="1603" y="1491"/>
                </a:lnTo>
                <a:lnTo>
                  <a:pt x="1590" y="1495"/>
                </a:lnTo>
                <a:lnTo>
                  <a:pt x="1577" y="1499"/>
                </a:lnTo>
                <a:lnTo>
                  <a:pt x="1564" y="1501"/>
                </a:lnTo>
                <a:lnTo>
                  <a:pt x="1551" y="1503"/>
                </a:lnTo>
                <a:lnTo>
                  <a:pt x="1538" y="1504"/>
                </a:lnTo>
                <a:lnTo>
                  <a:pt x="1524" y="1504"/>
                </a:lnTo>
                <a:lnTo>
                  <a:pt x="1511" y="1503"/>
                </a:lnTo>
                <a:lnTo>
                  <a:pt x="1496" y="1501"/>
                </a:lnTo>
                <a:lnTo>
                  <a:pt x="1482" y="1499"/>
                </a:lnTo>
                <a:lnTo>
                  <a:pt x="1468" y="1495"/>
                </a:lnTo>
                <a:lnTo>
                  <a:pt x="1455" y="1491"/>
                </a:lnTo>
                <a:lnTo>
                  <a:pt x="1440" y="1484"/>
                </a:lnTo>
                <a:lnTo>
                  <a:pt x="1426" y="1478"/>
                </a:lnTo>
                <a:lnTo>
                  <a:pt x="1413" y="1471"/>
                </a:lnTo>
                <a:lnTo>
                  <a:pt x="1398" y="1462"/>
                </a:lnTo>
                <a:lnTo>
                  <a:pt x="1385" y="1452"/>
                </a:lnTo>
                <a:lnTo>
                  <a:pt x="1358" y="1474"/>
                </a:lnTo>
                <a:lnTo>
                  <a:pt x="1331" y="1494"/>
                </a:lnTo>
                <a:lnTo>
                  <a:pt x="1303" y="1511"/>
                </a:lnTo>
                <a:lnTo>
                  <a:pt x="1277" y="1528"/>
                </a:lnTo>
                <a:lnTo>
                  <a:pt x="1251" y="1543"/>
                </a:lnTo>
                <a:lnTo>
                  <a:pt x="1225" y="1556"/>
                </a:lnTo>
                <a:lnTo>
                  <a:pt x="1200" y="1569"/>
                </a:lnTo>
                <a:lnTo>
                  <a:pt x="1175" y="1580"/>
                </a:lnTo>
                <a:lnTo>
                  <a:pt x="1150" y="1589"/>
                </a:lnTo>
                <a:lnTo>
                  <a:pt x="1127" y="1595"/>
                </a:lnTo>
                <a:lnTo>
                  <a:pt x="1103" y="1602"/>
                </a:lnTo>
                <a:lnTo>
                  <a:pt x="1080" y="1606"/>
                </a:lnTo>
                <a:lnTo>
                  <a:pt x="1058" y="1610"/>
                </a:lnTo>
                <a:lnTo>
                  <a:pt x="1036" y="1611"/>
                </a:lnTo>
                <a:lnTo>
                  <a:pt x="1013" y="1611"/>
                </a:lnTo>
                <a:lnTo>
                  <a:pt x="991" y="1609"/>
                </a:lnTo>
                <a:lnTo>
                  <a:pt x="970" y="1606"/>
                </a:lnTo>
                <a:lnTo>
                  <a:pt x="949" y="1601"/>
                </a:lnTo>
                <a:lnTo>
                  <a:pt x="928" y="1594"/>
                </a:lnTo>
                <a:lnTo>
                  <a:pt x="908" y="1586"/>
                </a:lnTo>
                <a:lnTo>
                  <a:pt x="888" y="1577"/>
                </a:lnTo>
                <a:lnTo>
                  <a:pt x="867" y="1565"/>
                </a:lnTo>
                <a:lnTo>
                  <a:pt x="848" y="1552"/>
                </a:lnTo>
                <a:lnTo>
                  <a:pt x="828" y="1538"/>
                </a:lnTo>
                <a:lnTo>
                  <a:pt x="808" y="1522"/>
                </a:lnTo>
                <a:lnTo>
                  <a:pt x="790" y="1504"/>
                </a:lnTo>
                <a:lnTo>
                  <a:pt x="771" y="1484"/>
                </a:lnTo>
                <a:lnTo>
                  <a:pt x="752" y="1464"/>
                </a:lnTo>
                <a:lnTo>
                  <a:pt x="733" y="1441"/>
                </a:lnTo>
                <a:lnTo>
                  <a:pt x="714" y="1417"/>
                </a:lnTo>
                <a:lnTo>
                  <a:pt x="696" y="1390"/>
                </a:lnTo>
                <a:lnTo>
                  <a:pt x="678" y="1363"/>
                </a:lnTo>
                <a:lnTo>
                  <a:pt x="671" y="1367"/>
                </a:lnTo>
                <a:lnTo>
                  <a:pt x="665" y="1370"/>
                </a:lnTo>
                <a:lnTo>
                  <a:pt x="656" y="1372"/>
                </a:lnTo>
                <a:lnTo>
                  <a:pt x="648" y="1375"/>
                </a:lnTo>
                <a:lnTo>
                  <a:pt x="628" y="1377"/>
                </a:lnTo>
                <a:lnTo>
                  <a:pt x="607" y="1379"/>
                </a:lnTo>
                <a:lnTo>
                  <a:pt x="584" y="1377"/>
                </a:lnTo>
                <a:lnTo>
                  <a:pt x="560" y="1373"/>
                </a:lnTo>
                <a:lnTo>
                  <a:pt x="537" y="1368"/>
                </a:lnTo>
                <a:lnTo>
                  <a:pt x="515" y="1362"/>
                </a:lnTo>
                <a:lnTo>
                  <a:pt x="492" y="1353"/>
                </a:lnTo>
                <a:lnTo>
                  <a:pt x="472" y="1342"/>
                </a:lnTo>
                <a:lnTo>
                  <a:pt x="462" y="1336"/>
                </a:lnTo>
                <a:lnTo>
                  <a:pt x="453" y="1329"/>
                </a:lnTo>
                <a:lnTo>
                  <a:pt x="445" y="1323"/>
                </a:lnTo>
                <a:lnTo>
                  <a:pt x="438" y="1315"/>
                </a:lnTo>
                <a:lnTo>
                  <a:pt x="432" y="1307"/>
                </a:lnTo>
                <a:lnTo>
                  <a:pt x="426" y="1298"/>
                </a:lnTo>
                <a:lnTo>
                  <a:pt x="422" y="1289"/>
                </a:lnTo>
                <a:lnTo>
                  <a:pt x="419" y="1279"/>
                </a:lnTo>
                <a:lnTo>
                  <a:pt x="417" y="1269"/>
                </a:lnTo>
                <a:lnTo>
                  <a:pt x="417" y="1260"/>
                </a:lnTo>
                <a:lnTo>
                  <a:pt x="417" y="1248"/>
                </a:lnTo>
                <a:lnTo>
                  <a:pt x="418" y="1238"/>
                </a:lnTo>
                <a:lnTo>
                  <a:pt x="391" y="1225"/>
                </a:lnTo>
                <a:lnTo>
                  <a:pt x="366" y="1210"/>
                </a:lnTo>
                <a:lnTo>
                  <a:pt x="345" y="1196"/>
                </a:lnTo>
                <a:lnTo>
                  <a:pt x="328" y="1180"/>
                </a:lnTo>
                <a:lnTo>
                  <a:pt x="314" y="1165"/>
                </a:lnTo>
                <a:lnTo>
                  <a:pt x="302" y="1149"/>
                </a:lnTo>
                <a:lnTo>
                  <a:pt x="294" y="1135"/>
                </a:lnTo>
                <a:lnTo>
                  <a:pt x="287" y="1119"/>
                </a:lnTo>
                <a:lnTo>
                  <a:pt x="282" y="1103"/>
                </a:lnTo>
                <a:lnTo>
                  <a:pt x="280" y="1089"/>
                </a:lnTo>
                <a:lnTo>
                  <a:pt x="278" y="1076"/>
                </a:lnTo>
                <a:lnTo>
                  <a:pt x="277" y="1063"/>
                </a:lnTo>
                <a:lnTo>
                  <a:pt x="277" y="1041"/>
                </a:lnTo>
                <a:lnTo>
                  <a:pt x="277" y="1022"/>
                </a:lnTo>
                <a:lnTo>
                  <a:pt x="255" y="1035"/>
                </a:lnTo>
                <a:lnTo>
                  <a:pt x="234" y="1042"/>
                </a:lnTo>
                <a:lnTo>
                  <a:pt x="213" y="1046"/>
                </a:lnTo>
                <a:lnTo>
                  <a:pt x="192" y="1046"/>
                </a:lnTo>
                <a:lnTo>
                  <a:pt x="171" y="1043"/>
                </a:lnTo>
                <a:lnTo>
                  <a:pt x="152" y="1037"/>
                </a:lnTo>
                <a:lnTo>
                  <a:pt x="132" y="1026"/>
                </a:lnTo>
                <a:lnTo>
                  <a:pt x="114" y="1014"/>
                </a:lnTo>
                <a:lnTo>
                  <a:pt x="96" y="1000"/>
                </a:lnTo>
                <a:lnTo>
                  <a:pt x="80" y="983"/>
                </a:lnTo>
                <a:lnTo>
                  <a:pt x="64" y="965"/>
                </a:lnTo>
                <a:lnTo>
                  <a:pt x="50" y="944"/>
                </a:lnTo>
                <a:lnTo>
                  <a:pt x="38" y="922"/>
                </a:lnTo>
                <a:lnTo>
                  <a:pt x="28" y="899"/>
                </a:lnTo>
                <a:lnTo>
                  <a:pt x="17" y="875"/>
                </a:lnTo>
                <a:lnTo>
                  <a:pt x="11" y="850"/>
                </a:lnTo>
                <a:lnTo>
                  <a:pt x="6" y="825"/>
                </a:lnTo>
                <a:lnTo>
                  <a:pt x="2" y="800"/>
                </a:lnTo>
                <a:lnTo>
                  <a:pt x="0" y="775"/>
                </a:lnTo>
                <a:lnTo>
                  <a:pt x="2" y="749"/>
                </a:lnTo>
                <a:lnTo>
                  <a:pt x="6" y="726"/>
                </a:lnTo>
                <a:lnTo>
                  <a:pt x="12" y="702"/>
                </a:lnTo>
                <a:lnTo>
                  <a:pt x="21" y="680"/>
                </a:lnTo>
                <a:lnTo>
                  <a:pt x="33" y="658"/>
                </a:lnTo>
                <a:lnTo>
                  <a:pt x="49" y="638"/>
                </a:lnTo>
                <a:lnTo>
                  <a:pt x="67" y="621"/>
                </a:lnTo>
                <a:lnTo>
                  <a:pt x="88" y="606"/>
                </a:lnTo>
                <a:lnTo>
                  <a:pt x="113" y="591"/>
                </a:lnTo>
                <a:lnTo>
                  <a:pt x="140" y="581"/>
                </a:lnTo>
                <a:lnTo>
                  <a:pt x="173" y="573"/>
                </a:lnTo>
                <a:lnTo>
                  <a:pt x="208" y="568"/>
                </a:lnTo>
                <a:lnTo>
                  <a:pt x="247" y="567"/>
                </a:lnTo>
                <a:lnTo>
                  <a:pt x="271" y="567"/>
                </a:lnTo>
                <a:lnTo>
                  <a:pt x="294" y="569"/>
                </a:lnTo>
                <a:lnTo>
                  <a:pt x="316" y="573"/>
                </a:lnTo>
                <a:lnTo>
                  <a:pt x="320" y="576"/>
                </a:lnTo>
                <a:lnTo>
                  <a:pt x="327" y="573"/>
                </a:lnTo>
                <a:lnTo>
                  <a:pt x="331" y="560"/>
                </a:lnTo>
                <a:lnTo>
                  <a:pt x="320" y="526"/>
                </a:lnTo>
                <a:lnTo>
                  <a:pt x="321" y="506"/>
                </a:lnTo>
                <a:lnTo>
                  <a:pt x="323" y="487"/>
                </a:lnTo>
                <a:lnTo>
                  <a:pt x="327" y="469"/>
                </a:lnTo>
                <a:lnTo>
                  <a:pt x="332" y="452"/>
                </a:lnTo>
                <a:lnTo>
                  <a:pt x="338" y="436"/>
                </a:lnTo>
                <a:lnTo>
                  <a:pt x="346" y="422"/>
                </a:lnTo>
                <a:lnTo>
                  <a:pt x="355" y="409"/>
                </a:lnTo>
                <a:lnTo>
                  <a:pt x="366" y="397"/>
                </a:lnTo>
                <a:lnTo>
                  <a:pt x="378" y="385"/>
                </a:lnTo>
                <a:lnTo>
                  <a:pt x="391" y="375"/>
                </a:lnTo>
                <a:lnTo>
                  <a:pt x="405" y="365"/>
                </a:lnTo>
                <a:lnTo>
                  <a:pt x="419" y="358"/>
                </a:lnTo>
                <a:lnTo>
                  <a:pt x="435" y="351"/>
                </a:lnTo>
                <a:lnTo>
                  <a:pt x="452" y="345"/>
                </a:lnTo>
                <a:lnTo>
                  <a:pt x="470" y="339"/>
                </a:lnTo>
                <a:lnTo>
                  <a:pt x="489" y="334"/>
                </a:lnTo>
                <a:lnTo>
                  <a:pt x="516" y="331"/>
                </a:lnTo>
                <a:lnTo>
                  <a:pt x="545" y="331"/>
                </a:lnTo>
                <a:lnTo>
                  <a:pt x="568" y="334"/>
                </a:lnTo>
                <a:lnTo>
                  <a:pt x="579" y="331"/>
                </a:lnTo>
                <a:lnTo>
                  <a:pt x="583" y="321"/>
                </a:lnTo>
                <a:lnTo>
                  <a:pt x="583" y="308"/>
                </a:lnTo>
                <a:lnTo>
                  <a:pt x="589" y="287"/>
                </a:lnTo>
                <a:lnTo>
                  <a:pt x="598" y="268"/>
                </a:lnTo>
                <a:lnTo>
                  <a:pt x="606" y="249"/>
                </a:lnTo>
                <a:lnTo>
                  <a:pt x="616" y="232"/>
                </a:lnTo>
                <a:lnTo>
                  <a:pt x="627" y="215"/>
                </a:lnTo>
                <a:lnTo>
                  <a:pt x="639" y="201"/>
                </a:lnTo>
                <a:lnTo>
                  <a:pt x="650" y="187"/>
                </a:lnTo>
                <a:lnTo>
                  <a:pt x="663" y="173"/>
                </a:lnTo>
                <a:lnTo>
                  <a:pt x="677" y="160"/>
                </a:lnTo>
                <a:lnTo>
                  <a:pt x="690" y="150"/>
                </a:lnTo>
                <a:lnTo>
                  <a:pt x="704" y="140"/>
                </a:lnTo>
                <a:lnTo>
                  <a:pt x="718" y="130"/>
                </a:lnTo>
                <a:lnTo>
                  <a:pt x="734" y="123"/>
                </a:lnTo>
                <a:lnTo>
                  <a:pt x="750" y="116"/>
                </a:lnTo>
                <a:lnTo>
                  <a:pt x="765" y="111"/>
                </a:lnTo>
                <a:lnTo>
                  <a:pt x="781" y="106"/>
                </a:lnTo>
                <a:lnTo>
                  <a:pt x="798" y="103"/>
                </a:lnTo>
                <a:lnTo>
                  <a:pt x="814" y="100"/>
                </a:lnTo>
                <a:lnTo>
                  <a:pt x="831" y="99"/>
                </a:lnTo>
                <a:lnTo>
                  <a:pt x="848" y="99"/>
                </a:lnTo>
                <a:lnTo>
                  <a:pt x="865" y="100"/>
                </a:lnTo>
                <a:lnTo>
                  <a:pt x="881" y="103"/>
                </a:lnTo>
                <a:lnTo>
                  <a:pt x="898" y="106"/>
                </a:lnTo>
                <a:lnTo>
                  <a:pt x="915" y="111"/>
                </a:lnTo>
                <a:lnTo>
                  <a:pt x="931" y="116"/>
                </a:lnTo>
                <a:lnTo>
                  <a:pt x="948" y="123"/>
                </a:lnTo>
                <a:lnTo>
                  <a:pt x="965" y="132"/>
                </a:lnTo>
                <a:lnTo>
                  <a:pt x="981" y="141"/>
                </a:lnTo>
                <a:lnTo>
                  <a:pt x="996" y="151"/>
                </a:lnTo>
                <a:lnTo>
                  <a:pt x="1012" y="162"/>
                </a:lnTo>
                <a:lnTo>
                  <a:pt x="1028" y="175"/>
                </a:lnTo>
                <a:lnTo>
                  <a:pt x="1042" y="189"/>
                </a:lnTo>
                <a:lnTo>
                  <a:pt x="1083" y="155"/>
                </a:lnTo>
                <a:lnTo>
                  <a:pt x="1122" y="126"/>
                </a:lnTo>
                <a:lnTo>
                  <a:pt x="1162" y="99"/>
                </a:lnTo>
                <a:lnTo>
                  <a:pt x="1203" y="77"/>
                </a:lnTo>
                <a:lnTo>
                  <a:pt x="1242" y="57"/>
                </a:lnTo>
                <a:lnTo>
                  <a:pt x="1281" y="40"/>
                </a:lnTo>
                <a:lnTo>
                  <a:pt x="1321" y="26"/>
                </a:lnTo>
                <a:lnTo>
                  <a:pt x="1361" y="16"/>
                </a:lnTo>
                <a:lnTo>
                  <a:pt x="1398" y="8"/>
                </a:lnTo>
                <a:lnTo>
                  <a:pt x="1438" y="2"/>
                </a:lnTo>
                <a:lnTo>
                  <a:pt x="1476" y="0"/>
                </a:lnTo>
                <a:lnTo>
                  <a:pt x="1513" y="0"/>
                </a:lnTo>
                <a:lnTo>
                  <a:pt x="1551" y="2"/>
                </a:lnTo>
                <a:lnTo>
                  <a:pt x="1589" y="8"/>
                </a:lnTo>
                <a:lnTo>
                  <a:pt x="1626" y="14"/>
                </a:lnTo>
                <a:lnTo>
                  <a:pt x="1661" y="23"/>
                </a:lnTo>
                <a:lnTo>
                  <a:pt x="1697" y="35"/>
                </a:lnTo>
                <a:lnTo>
                  <a:pt x="1733" y="48"/>
                </a:lnTo>
                <a:lnTo>
                  <a:pt x="1767" y="63"/>
                </a:lnTo>
                <a:lnTo>
                  <a:pt x="1801" y="79"/>
                </a:lnTo>
                <a:lnTo>
                  <a:pt x="1833" y="98"/>
                </a:lnTo>
                <a:lnTo>
                  <a:pt x="1866" y="117"/>
                </a:lnTo>
                <a:lnTo>
                  <a:pt x="1898" y="138"/>
                </a:lnTo>
                <a:lnTo>
                  <a:pt x="1929" y="160"/>
                </a:lnTo>
                <a:lnTo>
                  <a:pt x="1959" y="184"/>
                </a:lnTo>
                <a:lnTo>
                  <a:pt x="1989" y="209"/>
                </a:lnTo>
                <a:lnTo>
                  <a:pt x="2017" y="235"/>
                </a:lnTo>
                <a:lnTo>
                  <a:pt x="2045" y="261"/>
                </a:lnTo>
                <a:lnTo>
                  <a:pt x="2071" y="288"/>
                </a:lnTo>
                <a:lnTo>
                  <a:pt x="2097" y="316"/>
                </a:lnTo>
                <a:lnTo>
                  <a:pt x="2122" y="345"/>
                </a:lnTo>
                <a:lnTo>
                  <a:pt x="2145" y="375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3276600" y="2438400"/>
            <a:ext cx="2716212" cy="2008187"/>
          </a:xfrm>
          <a:custGeom>
            <a:avLst/>
            <a:gdLst/>
            <a:ahLst/>
            <a:cxnLst>
              <a:cxn ang="0">
                <a:pos x="2222" y="364"/>
              </a:cxn>
              <a:cxn ang="0">
                <a:pos x="2314" y="369"/>
              </a:cxn>
              <a:cxn ang="0">
                <a:pos x="2396" y="397"/>
              </a:cxn>
              <a:cxn ang="0">
                <a:pos x="2464" y="446"/>
              </a:cxn>
              <a:cxn ang="0">
                <a:pos x="2511" y="516"/>
              </a:cxn>
              <a:cxn ang="0">
                <a:pos x="2532" y="607"/>
              </a:cxn>
              <a:cxn ang="0">
                <a:pos x="2524" y="709"/>
              </a:cxn>
              <a:cxn ang="0">
                <a:pos x="2474" y="847"/>
              </a:cxn>
              <a:cxn ang="0">
                <a:pos x="2418" y="935"/>
              </a:cxn>
              <a:cxn ang="0">
                <a:pos x="2351" y="992"/>
              </a:cxn>
              <a:cxn ang="0">
                <a:pos x="2268" y="1024"/>
              </a:cxn>
              <a:cxn ang="0">
                <a:pos x="2251" y="1074"/>
              </a:cxn>
              <a:cxn ang="0">
                <a:pos x="2226" y="1158"/>
              </a:cxn>
              <a:cxn ang="0">
                <a:pos x="2144" y="1236"/>
              </a:cxn>
              <a:cxn ang="0">
                <a:pos x="2029" y="1300"/>
              </a:cxn>
              <a:cxn ang="0">
                <a:pos x="1904" y="1342"/>
              </a:cxn>
              <a:cxn ang="0">
                <a:pos x="1793" y="1351"/>
              </a:cxn>
              <a:cxn ang="0">
                <a:pos x="1725" y="1345"/>
              </a:cxn>
              <a:cxn ang="0">
                <a:pos x="1701" y="1409"/>
              </a:cxn>
              <a:cxn ang="0">
                <a:pos x="1660" y="1458"/>
              </a:cxn>
              <a:cxn ang="0">
                <a:pos x="1603" y="1491"/>
              </a:cxn>
              <a:cxn ang="0">
                <a:pos x="1538" y="1504"/>
              </a:cxn>
              <a:cxn ang="0">
                <a:pos x="1468" y="1495"/>
              </a:cxn>
              <a:cxn ang="0">
                <a:pos x="1398" y="1462"/>
              </a:cxn>
              <a:cxn ang="0">
                <a:pos x="1277" y="1528"/>
              </a:cxn>
              <a:cxn ang="0">
                <a:pos x="1150" y="1589"/>
              </a:cxn>
              <a:cxn ang="0">
                <a:pos x="1036" y="1611"/>
              </a:cxn>
              <a:cxn ang="0">
                <a:pos x="928" y="1594"/>
              </a:cxn>
              <a:cxn ang="0">
                <a:pos x="828" y="1538"/>
              </a:cxn>
              <a:cxn ang="0">
                <a:pos x="733" y="1441"/>
              </a:cxn>
              <a:cxn ang="0">
                <a:pos x="665" y="1370"/>
              </a:cxn>
              <a:cxn ang="0">
                <a:pos x="584" y="1377"/>
              </a:cxn>
              <a:cxn ang="0">
                <a:pos x="472" y="1342"/>
              </a:cxn>
              <a:cxn ang="0">
                <a:pos x="432" y="1307"/>
              </a:cxn>
              <a:cxn ang="0">
                <a:pos x="417" y="1260"/>
              </a:cxn>
              <a:cxn ang="0">
                <a:pos x="345" y="1196"/>
              </a:cxn>
              <a:cxn ang="0">
                <a:pos x="287" y="1119"/>
              </a:cxn>
              <a:cxn ang="0">
                <a:pos x="277" y="1041"/>
              </a:cxn>
              <a:cxn ang="0">
                <a:pos x="192" y="1046"/>
              </a:cxn>
              <a:cxn ang="0">
                <a:pos x="96" y="1000"/>
              </a:cxn>
              <a:cxn ang="0">
                <a:pos x="28" y="899"/>
              </a:cxn>
              <a:cxn ang="0">
                <a:pos x="0" y="775"/>
              </a:cxn>
              <a:cxn ang="0">
                <a:pos x="33" y="658"/>
              </a:cxn>
              <a:cxn ang="0">
                <a:pos x="140" y="581"/>
              </a:cxn>
              <a:cxn ang="0">
                <a:pos x="294" y="569"/>
              </a:cxn>
              <a:cxn ang="0">
                <a:pos x="320" y="526"/>
              </a:cxn>
              <a:cxn ang="0">
                <a:pos x="338" y="436"/>
              </a:cxn>
              <a:cxn ang="0">
                <a:pos x="391" y="375"/>
              </a:cxn>
              <a:cxn ang="0">
                <a:pos x="470" y="339"/>
              </a:cxn>
              <a:cxn ang="0">
                <a:pos x="579" y="331"/>
              </a:cxn>
              <a:cxn ang="0">
                <a:pos x="606" y="249"/>
              </a:cxn>
              <a:cxn ang="0">
                <a:pos x="663" y="173"/>
              </a:cxn>
              <a:cxn ang="0">
                <a:pos x="734" y="123"/>
              </a:cxn>
              <a:cxn ang="0">
                <a:pos x="814" y="100"/>
              </a:cxn>
              <a:cxn ang="0">
                <a:pos x="898" y="106"/>
              </a:cxn>
              <a:cxn ang="0">
                <a:pos x="981" y="141"/>
              </a:cxn>
              <a:cxn ang="0">
                <a:pos x="1083" y="155"/>
              </a:cxn>
              <a:cxn ang="0">
                <a:pos x="1281" y="40"/>
              </a:cxn>
              <a:cxn ang="0">
                <a:pos x="1476" y="0"/>
              </a:cxn>
              <a:cxn ang="0">
                <a:pos x="1661" y="23"/>
              </a:cxn>
              <a:cxn ang="0">
                <a:pos x="1833" y="98"/>
              </a:cxn>
              <a:cxn ang="0">
                <a:pos x="1989" y="209"/>
              </a:cxn>
              <a:cxn ang="0">
                <a:pos x="2122" y="345"/>
              </a:cxn>
            </a:cxnLst>
            <a:rect l="0" t="0" r="r" b="b"/>
            <a:pathLst>
              <a:path w="2533" h="1611">
                <a:moveTo>
                  <a:pt x="2145" y="375"/>
                </a:moveTo>
                <a:lnTo>
                  <a:pt x="2165" y="371"/>
                </a:lnTo>
                <a:lnTo>
                  <a:pt x="2184" y="367"/>
                </a:lnTo>
                <a:lnTo>
                  <a:pt x="2203" y="365"/>
                </a:lnTo>
                <a:lnTo>
                  <a:pt x="2222" y="364"/>
                </a:lnTo>
                <a:lnTo>
                  <a:pt x="2241" y="363"/>
                </a:lnTo>
                <a:lnTo>
                  <a:pt x="2260" y="364"/>
                </a:lnTo>
                <a:lnTo>
                  <a:pt x="2278" y="364"/>
                </a:lnTo>
                <a:lnTo>
                  <a:pt x="2297" y="367"/>
                </a:lnTo>
                <a:lnTo>
                  <a:pt x="2314" y="369"/>
                </a:lnTo>
                <a:lnTo>
                  <a:pt x="2332" y="373"/>
                </a:lnTo>
                <a:lnTo>
                  <a:pt x="2349" y="379"/>
                </a:lnTo>
                <a:lnTo>
                  <a:pt x="2365" y="384"/>
                </a:lnTo>
                <a:lnTo>
                  <a:pt x="2380" y="390"/>
                </a:lnTo>
                <a:lnTo>
                  <a:pt x="2396" y="397"/>
                </a:lnTo>
                <a:lnTo>
                  <a:pt x="2412" y="405"/>
                </a:lnTo>
                <a:lnTo>
                  <a:pt x="2425" y="414"/>
                </a:lnTo>
                <a:lnTo>
                  <a:pt x="2439" y="424"/>
                </a:lnTo>
                <a:lnTo>
                  <a:pt x="2452" y="435"/>
                </a:lnTo>
                <a:lnTo>
                  <a:pt x="2464" y="446"/>
                </a:lnTo>
                <a:lnTo>
                  <a:pt x="2474" y="458"/>
                </a:lnTo>
                <a:lnTo>
                  <a:pt x="2485" y="471"/>
                </a:lnTo>
                <a:lnTo>
                  <a:pt x="2494" y="486"/>
                </a:lnTo>
                <a:lnTo>
                  <a:pt x="2503" y="500"/>
                </a:lnTo>
                <a:lnTo>
                  <a:pt x="2511" y="516"/>
                </a:lnTo>
                <a:lnTo>
                  <a:pt x="2517" y="533"/>
                </a:lnTo>
                <a:lnTo>
                  <a:pt x="2523" y="550"/>
                </a:lnTo>
                <a:lnTo>
                  <a:pt x="2526" y="568"/>
                </a:lnTo>
                <a:lnTo>
                  <a:pt x="2530" y="587"/>
                </a:lnTo>
                <a:lnTo>
                  <a:pt x="2532" y="607"/>
                </a:lnTo>
                <a:lnTo>
                  <a:pt x="2533" y="628"/>
                </a:lnTo>
                <a:lnTo>
                  <a:pt x="2532" y="650"/>
                </a:lnTo>
                <a:lnTo>
                  <a:pt x="2530" y="672"/>
                </a:lnTo>
                <a:lnTo>
                  <a:pt x="2528" y="688"/>
                </a:lnTo>
                <a:lnTo>
                  <a:pt x="2524" y="709"/>
                </a:lnTo>
                <a:lnTo>
                  <a:pt x="2519" y="732"/>
                </a:lnTo>
                <a:lnTo>
                  <a:pt x="2511" y="758"/>
                </a:lnTo>
                <a:lnTo>
                  <a:pt x="2500" y="787"/>
                </a:lnTo>
                <a:lnTo>
                  <a:pt x="2489" y="817"/>
                </a:lnTo>
                <a:lnTo>
                  <a:pt x="2474" y="847"/>
                </a:lnTo>
                <a:lnTo>
                  <a:pt x="2459" y="877"/>
                </a:lnTo>
                <a:lnTo>
                  <a:pt x="2449" y="893"/>
                </a:lnTo>
                <a:lnTo>
                  <a:pt x="2439" y="907"/>
                </a:lnTo>
                <a:lnTo>
                  <a:pt x="2429" y="920"/>
                </a:lnTo>
                <a:lnTo>
                  <a:pt x="2418" y="935"/>
                </a:lnTo>
                <a:lnTo>
                  <a:pt x="2406" y="948"/>
                </a:lnTo>
                <a:lnTo>
                  <a:pt x="2393" y="960"/>
                </a:lnTo>
                <a:lnTo>
                  <a:pt x="2380" y="971"/>
                </a:lnTo>
                <a:lnTo>
                  <a:pt x="2366" y="982"/>
                </a:lnTo>
                <a:lnTo>
                  <a:pt x="2351" y="992"/>
                </a:lnTo>
                <a:lnTo>
                  <a:pt x="2337" y="1000"/>
                </a:lnTo>
                <a:lnTo>
                  <a:pt x="2320" y="1008"/>
                </a:lnTo>
                <a:lnTo>
                  <a:pt x="2303" y="1014"/>
                </a:lnTo>
                <a:lnTo>
                  <a:pt x="2286" y="1020"/>
                </a:lnTo>
                <a:lnTo>
                  <a:pt x="2268" y="1024"/>
                </a:lnTo>
                <a:lnTo>
                  <a:pt x="2248" y="1026"/>
                </a:lnTo>
                <a:lnTo>
                  <a:pt x="2229" y="1026"/>
                </a:lnTo>
                <a:lnTo>
                  <a:pt x="2239" y="1042"/>
                </a:lnTo>
                <a:lnTo>
                  <a:pt x="2247" y="1059"/>
                </a:lnTo>
                <a:lnTo>
                  <a:pt x="2251" y="1074"/>
                </a:lnTo>
                <a:lnTo>
                  <a:pt x="2251" y="1091"/>
                </a:lnTo>
                <a:lnTo>
                  <a:pt x="2248" y="1108"/>
                </a:lnTo>
                <a:lnTo>
                  <a:pt x="2243" y="1125"/>
                </a:lnTo>
                <a:lnTo>
                  <a:pt x="2235" y="1141"/>
                </a:lnTo>
                <a:lnTo>
                  <a:pt x="2226" y="1158"/>
                </a:lnTo>
                <a:lnTo>
                  <a:pt x="2213" y="1175"/>
                </a:lnTo>
                <a:lnTo>
                  <a:pt x="2199" y="1191"/>
                </a:lnTo>
                <a:lnTo>
                  <a:pt x="2182" y="1206"/>
                </a:lnTo>
                <a:lnTo>
                  <a:pt x="2163" y="1222"/>
                </a:lnTo>
                <a:lnTo>
                  <a:pt x="2144" y="1236"/>
                </a:lnTo>
                <a:lnTo>
                  <a:pt x="2123" y="1251"/>
                </a:lnTo>
                <a:lnTo>
                  <a:pt x="2101" y="1264"/>
                </a:lnTo>
                <a:lnTo>
                  <a:pt x="2077" y="1277"/>
                </a:lnTo>
                <a:lnTo>
                  <a:pt x="2054" y="1289"/>
                </a:lnTo>
                <a:lnTo>
                  <a:pt x="2029" y="1300"/>
                </a:lnTo>
                <a:lnTo>
                  <a:pt x="2004" y="1311"/>
                </a:lnTo>
                <a:lnTo>
                  <a:pt x="1979" y="1320"/>
                </a:lnTo>
                <a:lnTo>
                  <a:pt x="1955" y="1329"/>
                </a:lnTo>
                <a:lnTo>
                  <a:pt x="1929" y="1336"/>
                </a:lnTo>
                <a:lnTo>
                  <a:pt x="1904" y="1342"/>
                </a:lnTo>
                <a:lnTo>
                  <a:pt x="1880" y="1346"/>
                </a:lnTo>
                <a:lnTo>
                  <a:pt x="1857" y="1350"/>
                </a:lnTo>
                <a:lnTo>
                  <a:pt x="1835" y="1351"/>
                </a:lnTo>
                <a:lnTo>
                  <a:pt x="1812" y="1353"/>
                </a:lnTo>
                <a:lnTo>
                  <a:pt x="1793" y="1351"/>
                </a:lnTo>
                <a:lnTo>
                  <a:pt x="1773" y="1349"/>
                </a:lnTo>
                <a:lnTo>
                  <a:pt x="1756" y="1345"/>
                </a:lnTo>
                <a:lnTo>
                  <a:pt x="1741" y="1338"/>
                </a:lnTo>
                <a:lnTo>
                  <a:pt x="1727" y="1330"/>
                </a:lnTo>
                <a:lnTo>
                  <a:pt x="1725" y="1345"/>
                </a:lnTo>
                <a:lnTo>
                  <a:pt x="1722" y="1358"/>
                </a:lnTo>
                <a:lnTo>
                  <a:pt x="1718" y="1371"/>
                </a:lnTo>
                <a:lnTo>
                  <a:pt x="1713" y="1384"/>
                </a:lnTo>
                <a:lnTo>
                  <a:pt x="1708" y="1397"/>
                </a:lnTo>
                <a:lnTo>
                  <a:pt x="1701" y="1409"/>
                </a:lnTo>
                <a:lnTo>
                  <a:pt x="1695" y="1419"/>
                </a:lnTo>
                <a:lnTo>
                  <a:pt x="1687" y="1430"/>
                </a:lnTo>
                <a:lnTo>
                  <a:pt x="1678" y="1440"/>
                </a:lnTo>
                <a:lnTo>
                  <a:pt x="1669" y="1449"/>
                </a:lnTo>
                <a:lnTo>
                  <a:pt x="1660" y="1458"/>
                </a:lnTo>
                <a:lnTo>
                  <a:pt x="1649" y="1466"/>
                </a:lnTo>
                <a:lnTo>
                  <a:pt x="1639" y="1473"/>
                </a:lnTo>
                <a:lnTo>
                  <a:pt x="1627" y="1479"/>
                </a:lnTo>
                <a:lnTo>
                  <a:pt x="1615" y="1486"/>
                </a:lnTo>
                <a:lnTo>
                  <a:pt x="1603" y="1491"/>
                </a:lnTo>
                <a:lnTo>
                  <a:pt x="1590" y="1495"/>
                </a:lnTo>
                <a:lnTo>
                  <a:pt x="1577" y="1499"/>
                </a:lnTo>
                <a:lnTo>
                  <a:pt x="1564" y="1501"/>
                </a:lnTo>
                <a:lnTo>
                  <a:pt x="1551" y="1503"/>
                </a:lnTo>
                <a:lnTo>
                  <a:pt x="1538" y="1504"/>
                </a:lnTo>
                <a:lnTo>
                  <a:pt x="1524" y="1504"/>
                </a:lnTo>
                <a:lnTo>
                  <a:pt x="1511" y="1503"/>
                </a:lnTo>
                <a:lnTo>
                  <a:pt x="1496" y="1501"/>
                </a:lnTo>
                <a:lnTo>
                  <a:pt x="1482" y="1499"/>
                </a:lnTo>
                <a:lnTo>
                  <a:pt x="1468" y="1495"/>
                </a:lnTo>
                <a:lnTo>
                  <a:pt x="1455" y="1491"/>
                </a:lnTo>
                <a:lnTo>
                  <a:pt x="1440" y="1484"/>
                </a:lnTo>
                <a:lnTo>
                  <a:pt x="1426" y="1478"/>
                </a:lnTo>
                <a:lnTo>
                  <a:pt x="1413" y="1471"/>
                </a:lnTo>
                <a:lnTo>
                  <a:pt x="1398" y="1462"/>
                </a:lnTo>
                <a:lnTo>
                  <a:pt x="1385" y="1452"/>
                </a:lnTo>
                <a:lnTo>
                  <a:pt x="1358" y="1474"/>
                </a:lnTo>
                <a:lnTo>
                  <a:pt x="1331" y="1494"/>
                </a:lnTo>
                <a:lnTo>
                  <a:pt x="1303" y="1511"/>
                </a:lnTo>
                <a:lnTo>
                  <a:pt x="1277" y="1528"/>
                </a:lnTo>
                <a:lnTo>
                  <a:pt x="1251" y="1543"/>
                </a:lnTo>
                <a:lnTo>
                  <a:pt x="1225" y="1556"/>
                </a:lnTo>
                <a:lnTo>
                  <a:pt x="1200" y="1569"/>
                </a:lnTo>
                <a:lnTo>
                  <a:pt x="1175" y="1580"/>
                </a:lnTo>
                <a:lnTo>
                  <a:pt x="1150" y="1589"/>
                </a:lnTo>
                <a:lnTo>
                  <a:pt x="1127" y="1595"/>
                </a:lnTo>
                <a:lnTo>
                  <a:pt x="1103" y="1602"/>
                </a:lnTo>
                <a:lnTo>
                  <a:pt x="1080" y="1606"/>
                </a:lnTo>
                <a:lnTo>
                  <a:pt x="1058" y="1610"/>
                </a:lnTo>
                <a:lnTo>
                  <a:pt x="1036" y="1611"/>
                </a:lnTo>
                <a:lnTo>
                  <a:pt x="1013" y="1611"/>
                </a:lnTo>
                <a:lnTo>
                  <a:pt x="991" y="1609"/>
                </a:lnTo>
                <a:lnTo>
                  <a:pt x="970" y="1606"/>
                </a:lnTo>
                <a:lnTo>
                  <a:pt x="949" y="1601"/>
                </a:lnTo>
                <a:lnTo>
                  <a:pt x="928" y="1594"/>
                </a:lnTo>
                <a:lnTo>
                  <a:pt x="908" y="1586"/>
                </a:lnTo>
                <a:lnTo>
                  <a:pt x="888" y="1577"/>
                </a:lnTo>
                <a:lnTo>
                  <a:pt x="867" y="1565"/>
                </a:lnTo>
                <a:lnTo>
                  <a:pt x="848" y="1552"/>
                </a:lnTo>
                <a:lnTo>
                  <a:pt x="828" y="1538"/>
                </a:lnTo>
                <a:lnTo>
                  <a:pt x="808" y="1522"/>
                </a:lnTo>
                <a:lnTo>
                  <a:pt x="790" y="1504"/>
                </a:lnTo>
                <a:lnTo>
                  <a:pt x="771" y="1484"/>
                </a:lnTo>
                <a:lnTo>
                  <a:pt x="752" y="1464"/>
                </a:lnTo>
                <a:lnTo>
                  <a:pt x="733" y="1441"/>
                </a:lnTo>
                <a:lnTo>
                  <a:pt x="714" y="1417"/>
                </a:lnTo>
                <a:lnTo>
                  <a:pt x="696" y="1390"/>
                </a:lnTo>
                <a:lnTo>
                  <a:pt x="678" y="1363"/>
                </a:lnTo>
                <a:lnTo>
                  <a:pt x="671" y="1367"/>
                </a:lnTo>
                <a:lnTo>
                  <a:pt x="665" y="1370"/>
                </a:lnTo>
                <a:lnTo>
                  <a:pt x="656" y="1372"/>
                </a:lnTo>
                <a:lnTo>
                  <a:pt x="648" y="1375"/>
                </a:lnTo>
                <a:lnTo>
                  <a:pt x="628" y="1377"/>
                </a:lnTo>
                <a:lnTo>
                  <a:pt x="607" y="1379"/>
                </a:lnTo>
                <a:lnTo>
                  <a:pt x="584" y="1377"/>
                </a:lnTo>
                <a:lnTo>
                  <a:pt x="560" y="1373"/>
                </a:lnTo>
                <a:lnTo>
                  <a:pt x="537" y="1368"/>
                </a:lnTo>
                <a:lnTo>
                  <a:pt x="515" y="1362"/>
                </a:lnTo>
                <a:lnTo>
                  <a:pt x="492" y="1353"/>
                </a:lnTo>
                <a:lnTo>
                  <a:pt x="472" y="1342"/>
                </a:lnTo>
                <a:lnTo>
                  <a:pt x="462" y="1336"/>
                </a:lnTo>
                <a:lnTo>
                  <a:pt x="453" y="1329"/>
                </a:lnTo>
                <a:lnTo>
                  <a:pt x="445" y="1323"/>
                </a:lnTo>
                <a:lnTo>
                  <a:pt x="438" y="1315"/>
                </a:lnTo>
                <a:lnTo>
                  <a:pt x="432" y="1307"/>
                </a:lnTo>
                <a:lnTo>
                  <a:pt x="426" y="1298"/>
                </a:lnTo>
                <a:lnTo>
                  <a:pt x="422" y="1289"/>
                </a:lnTo>
                <a:lnTo>
                  <a:pt x="419" y="1279"/>
                </a:lnTo>
                <a:lnTo>
                  <a:pt x="417" y="1269"/>
                </a:lnTo>
                <a:lnTo>
                  <a:pt x="417" y="1260"/>
                </a:lnTo>
                <a:lnTo>
                  <a:pt x="417" y="1248"/>
                </a:lnTo>
                <a:lnTo>
                  <a:pt x="418" y="1238"/>
                </a:lnTo>
                <a:lnTo>
                  <a:pt x="391" y="1225"/>
                </a:lnTo>
                <a:lnTo>
                  <a:pt x="366" y="1210"/>
                </a:lnTo>
                <a:lnTo>
                  <a:pt x="345" y="1196"/>
                </a:lnTo>
                <a:lnTo>
                  <a:pt x="328" y="1180"/>
                </a:lnTo>
                <a:lnTo>
                  <a:pt x="314" y="1165"/>
                </a:lnTo>
                <a:lnTo>
                  <a:pt x="302" y="1149"/>
                </a:lnTo>
                <a:lnTo>
                  <a:pt x="294" y="1135"/>
                </a:lnTo>
                <a:lnTo>
                  <a:pt x="287" y="1119"/>
                </a:lnTo>
                <a:lnTo>
                  <a:pt x="282" y="1103"/>
                </a:lnTo>
                <a:lnTo>
                  <a:pt x="280" y="1089"/>
                </a:lnTo>
                <a:lnTo>
                  <a:pt x="278" y="1076"/>
                </a:lnTo>
                <a:lnTo>
                  <a:pt x="277" y="1063"/>
                </a:lnTo>
                <a:lnTo>
                  <a:pt x="277" y="1041"/>
                </a:lnTo>
                <a:lnTo>
                  <a:pt x="277" y="1022"/>
                </a:lnTo>
                <a:lnTo>
                  <a:pt x="255" y="1035"/>
                </a:lnTo>
                <a:lnTo>
                  <a:pt x="234" y="1042"/>
                </a:lnTo>
                <a:lnTo>
                  <a:pt x="213" y="1046"/>
                </a:lnTo>
                <a:lnTo>
                  <a:pt x="192" y="1046"/>
                </a:lnTo>
                <a:lnTo>
                  <a:pt x="171" y="1043"/>
                </a:lnTo>
                <a:lnTo>
                  <a:pt x="152" y="1037"/>
                </a:lnTo>
                <a:lnTo>
                  <a:pt x="132" y="1026"/>
                </a:lnTo>
                <a:lnTo>
                  <a:pt x="114" y="1014"/>
                </a:lnTo>
                <a:lnTo>
                  <a:pt x="96" y="1000"/>
                </a:lnTo>
                <a:lnTo>
                  <a:pt x="80" y="983"/>
                </a:lnTo>
                <a:lnTo>
                  <a:pt x="64" y="965"/>
                </a:lnTo>
                <a:lnTo>
                  <a:pt x="50" y="944"/>
                </a:lnTo>
                <a:lnTo>
                  <a:pt x="38" y="922"/>
                </a:lnTo>
                <a:lnTo>
                  <a:pt x="28" y="899"/>
                </a:lnTo>
                <a:lnTo>
                  <a:pt x="17" y="875"/>
                </a:lnTo>
                <a:lnTo>
                  <a:pt x="11" y="850"/>
                </a:lnTo>
                <a:lnTo>
                  <a:pt x="6" y="825"/>
                </a:lnTo>
                <a:lnTo>
                  <a:pt x="2" y="800"/>
                </a:lnTo>
                <a:lnTo>
                  <a:pt x="0" y="775"/>
                </a:lnTo>
                <a:lnTo>
                  <a:pt x="2" y="749"/>
                </a:lnTo>
                <a:lnTo>
                  <a:pt x="6" y="726"/>
                </a:lnTo>
                <a:lnTo>
                  <a:pt x="12" y="702"/>
                </a:lnTo>
                <a:lnTo>
                  <a:pt x="21" y="680"/>
                </a:lnTo>
                <a:lnTo>
                  <a:pt x="33" y="658"/>
                </a:lnTo>
                <a:lnTo>
                  <a:pt x="49" y="638"/>
                </a:lnTo>
                <a:lnTo>
                  <a:pt x="67" y="621"/>
                </a:lnTo>
                <a:lnTo>
                  <a:pt x="88" y="606"/>
                </a:lnTo>
                <a:lnTo>
                  <a:pt x="113" y="591"/>
                </a:lnTo>
                <a:lnTo>
                  <a:pt x="140" y="581"/>
                </a:lnTo>
                <a:lnTo>
                  <a:pt x="173" y="573"/>
                </a:lnTo>
                <a:lnTo>
                  <a:pt x="208" y="568"/>
                </a:lnTo>
                <a:lnTo>
                  <a:pt x="247" y="567"/>
                </a:lnTo>
                <a:lnTo>
                  <a:pt x="271" y="567"/>
                </a:lnTo>
                <a:lnTo>
                  <a:pt x="294" y="569"/>
                </a:lnTo>
                <a:lnTo>
                  <a:pt x="316" y="573"/>
                </a:lnTo>
                <a:lnTo>
                  <a:pt x="320" y="576"/>
                </a:lnTo>
                <a:lnTo>
                  <a:pt x="327" y="573"/>
                </a:lnTo>
                <a:lnTo>
                  <a:pt x="331" y="560"/>
                </a:lnTo>
                <a:lnTo>
                  <a:pt x="320" y="526"/>
                </a:lnTo>
                <a:lnTo>
                  <a:pt x="321" y="506"/>
                </a:lnTo>
                <a:lnTo>
                  <a:pt x="323" y="487"/>
                </a:lnTo>
                <a:lnTo>
                  <a:pt x="327" y="469"/>
                </a:lnTo>
                <a:lnTo>
                  <a:pt x="332" y="452"/>
                </a:lnTo>
                <a:lnTo>
                  <a:pt x="338" y="436"/>
                </a:lnTo>
                <a:lnTo>
                  <a:pt x="346" y="422"/>
                </a:lnTo>
                <a:lnTo>
                  <a:pt x="355" y="409"/>
                </a:lnTo>
                <a:lnTo>
                  <a:pt x="366" y="397"/>
                </a:lnTo>
                <a:lnTo>
                  <a:pt x="378" y="385"/>
                </a:lnTo>
                <a:lnTo>
                  <a:pt x="391" y="375"/>
                </a:lnTo>
                <a:lnTo>
                  <a:pt x="405" y="365"/>
                </a:lnTo>
                <a:lnTo>
                  <a:pt x="419" y="358"/>
                </a:lnTo>
                <a:lnTo>
                  <a:pt x="435" y="351"/>
                </a:lnTo>
                <a:lnTo>
                  <a:pt x="452" y="345"/>
                </a:lnTo>
                <a:lnTo>
                  <a:pt x="470" y="339"/>
                </a:lnTo>
                <a:lnTo>
                  <a:pt x="489" y="334"/>
                </a:lnTo>
                <a:lnTo>
                  <a:pt x="516" y="331"/>
                </a:lnTo>
                <a:lnTo>
                  <a:pt x="545" y="331"/>
                </a:lnTo>
                <a:lnTo>
                  <a:pt x="568" y="334"/>
                </a:lnTo>
                <a:lnTo>
                  <a:pt x="579" y="331"/>
                </a:lnTo>
                <a:lnTo>
                  <a:pt x="583" y="321"/>
                </a:lnTo>
                <a:lnTo>
                  <a:pt x="583" y="308"/>
                </a:lnTo>
                <a:lnTo>
                  <a:pt x="589" y="287"/>
                </a:lnTo>
                <a:lnTo>
                  <a:pt x="598" y="268"/>
                </a:lnTo>
                <a:lnTo>
                  <a:pt x="606" y="249"/>
                </a:lnTo>
                <a:lnTo>
                  <a:pt x="616" y="232"/>
                </a:lnTo>
                <a:lnTo>
                  <a:pt x="627" y="215"/>
                </a:lnTo>
                <a:lnTo>
                  <a:pt x="639" y="201"/>
                </a:lnTo>
                <a:lnTo>
                  <a:pt x="650" y="187"/>
                </a:lnTo>
                <a:lnTo>
                  <a:pt x="663" y="173"/>
                </a:lnTo>
                <a:lnTo>
                  <a:pt x="677" y="160"/>
                </a:lnTo>
                <a:lnTo>
                  <a:pt x="690" y="150"/>
                </a:lnTo>
                <a:lnTo>
                  <a:pt x="704" y="140"/>
                </a:lnTo>
                <a:lnTo>
                  <a:pt x="718" y="130"/>
                </a:lnTo>
                <a:lnTo>
                  <a:pt x="734" y="123"/>
                </a:lnTo>
                <a:lnTo>
                  <a:pt x="750" y="116"/>
                </a:lnTo>
                <a:lnTo>
                  <a:pt x="765" y="111"/>
                </a:lnTo>
                <a:lnTo>
                  <a:pt x="781" y="106"/>
                </a:lnTo>
                <a:lnTo>
                  <a:pt x="798" y="103"/>
                </a:lnTo>
                <a:lnTo>
                  <a:pt x="814" y="100"/>
                </a:lnTo>
                <a:lnTo>
                  <a:pt x="831" y="99"/>
                </a:lnTo>
                <a:lnTo>
                  <a:pt x="848" y="99"/>
                </a:lnTo>
                <a:lnTo>
                  <a:pt x="865" y="100"/>
                </a:lnTo>
                <a:lnTo>
                  <a:pt x="881" y="103"/>
                </a:lnTo>
                <a:lnTo>
                  <a:pt x="898" y="106"/>
                </a:lnTo>
                <a:lnTo>
                  <a:pt x="915" y="111"/>
                </a:lnTo>
                <a:lnTo>
                  <a:pt x="931" y="116"/>
                </a:lnTo>
                <a:lnTo>
                  <a:pt x="948" y="123"/>
                </a:lnTo>
                <a:lnTo>
                  <a:pt x="965" y="132"/>
                </a:lnTo>
                <a:lnTo>
                  <a:pt x="981" y="141"/>
                </a:lnTo>
                <a:lnTo>
                  <a:pt x="996" y="151"/>
                </a:lnTo>
                <a:lnTo>
                  <a:pt x="1012" y="162"/>
                </a:lnTo>
                <a:lnTo>
                  <a:pt x="1028" y="175"/>
                </a:lnTo>
                <a:lnTo>
                  <a:pt x="1042" y="189"/>
                </a:lnTo>
                <a:lnTo>
                  <a:pt x="1083" y="155"/>
                </a:lnTo>
                <a:lnTo>
                  <a:pt x="1122" y="126"/>
                </a:lnTo>
                <a:lnTo>
                  <a:pt x="1162" y="99"/>
                </a:lnTo>
                <a:lnTo>
                  <a:pt x="1203" y="77"/>
                </a:lnTo>
                <a:lnTo>
                  <a:pt x="1242" y="57"/>
                </a:lnTo>
                <a:lnTo>
                  <a:pt x="1281" y="40"/>
                </a:lnTo>
                <a:lnTo>
                  <a:pt x="1321" y="26"/>
                </a:lnTo>
                <a:lnTo>
                  <a:pt x="1361" y="16"/>
                </a:lnTo>
                <a:lnTo>
                  <a:pt x="1398" y="8"/>
                </a:lnTo>
                <a:lnTo>
                  <a:pt x="1438" y="2"/>
                </a:lnTo>
                <a:lnTo>
                  <a:pt x="1476" y="0"/>
                </a:lnTo>
                <a:lnTo>
                  <a:pt x="1513" y="0"/>
                </a:lnTo>
                <a:lnTo>
                  <a:pt x="1551" y="2"/>
                </a:lnTo>
                <a:lnTo>
                  <a:pt x="1589" y="8"/>
                </a:lnTo>
                <a:lnTo>
                  <a:pt x="1626" y="14"/>
                </a:lnTo>
                <a:lnTo>
                  <a:pt x="1661" y="23"/>
                </a:lnTo>
                <a:lnTo>
                  <a:pt x="1697" y="35"/>
                </a:lnTo>
                <a:lnTo>
                  <a:pt x="1733" y="48"/>
                </a:lnTo>
                <a:lnTo>
                  <a:pt x="1767" y="63"/>
                </a:lnTo>
                <a:lnTo>
                  <a:pt x="1801" y="79"/>
                </a:lnTo>
                <a:lnTo>
                  <a:pt x="1833" y="98"/>
                </a:lnTo>
                <a:lnTo>
                  <a:pt x="1866" y="117"/>
                </a:lnTo>
                <a:lnTo>
                  <a:pt x="1898" y="138"/>
                </a:lnTo>
                <a:lnTo>
                  <a:pt x="1929" y="160"/>
                </a:lnTo>
                <a:lnTo>
                  <a:pt x="1959" y="184"/>
                </a:lnTo>
                <a:lnTo>
                  <a:pt x="1989" y="209"/>
                </a:lnTo>
                <a:lnTo>
                  <a:pt x="2017" y="235"/>
                </a:lnTo>
                <a:lnTo>
                  <a:pt x="2045" y="261"/>
                </a:lnTo>
                <a:lnTo>
                  <a:pt x="2071" y="288"/>
                </a:lnTo>
                <a:lnTo>
                  <a:pt x="2097" y="316"/>
                </a:lnTo>
                <a:lnTo>
                  <a:pt x="2122" y="345"/>
                </a:lnTo>
                <a:lnTo>
                  <a:pt x="2145" y="375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" name="Group 485"/>
          <p:cNvGrpSpPr/>
          <p:nvPr/>
        </p:nvGrpSpPr>
        <p:grpSpPr>
          <a:xfrm>
            <a:off x="381000" y="990600"/>
            <a:ext cx="4800600" cy="2073275"/>
            <a:chOff x="381000" y="990600"/>
            <a:chExt cx="4800600" cy="2073275"/>
          </a:xfrm>
        </p:grpSpPr>
        <p:pic>
          <p:nvPicPr>
            <p:cNvPr id="11" name="Picture 6" descr="wmx_forum_color_logo_rg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8513" y="2185987"/>
              <a:ext cx="530225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AutoShape 204"/>
            <p:cNvSpPr>
              <a:spLocks noChangeArrowheads="1"/>
            </p:cNvSpPr>
            <p:nvPr/>
          </p:nvSpPr>
          <p:spPr bwMode="auto">
            <a:xfrm rot="4667168">
              <a:off x="1661454" y="2183875"/>
              <a:ext cx="28189" cy="24970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AutoShape 205"/>
            <p:cNvSpPr>
              <a:spLocks noChangeArrowheads="1"/>
            </p:cNvSpPr>
            <p:nvPr/>
          </p:nvSpPr>
          <p:spPr bwMode="auto">
            <a:xfrm rot="15467168" flipH="1">
              <a:off x="1440036" y="2216790"/>
              <a:ext cx="28189" cy="24970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7" name="Picture 12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7600" y="2590800"/>
              <a:ext cx="577850" cy="3206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92" name="Picture 12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8800" y="2743200"/>
              <a:ext cx="577850" cy="3206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876300" y="1998662"/>
              <a:ext cx="141287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1"/>
                  </a:solidFill>
                  <a:latin typeface="Tahoma" pitchFamily="34" charset="0"/>
                </a:rPr>
                <a:t>TDM/ ATM/</a:t>
              </a:r>
            </a:p>
            <a:p>
              <a:pPr algn="l"/>
              <a:r>
                <a:rPr lang="en-US" sz="1600" b="1" dirty="0">
                  <a:solidFill>
                    <a:schemeClr val="bg1"/>
                  </a:solidFill>
                  <a:latin typeface="Tahoma" pitchFamily="34" charset="0"/>
                </a:rPr>
                <a:t>IP / MPLS</a:t>
              </a:r>
              <a:endParaRPr lang="en-GB" sz="16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 flipH="1">
              <a:off x="381000" y="2182812"/>
              <a:ext cx="808038" cy="514350"/>
              <a:chOff x="4905" y="2685"/>
              <a:chExt cx="768" cy="580"/>
            </a:xfrm>
          </p:grpSpPr>
          <p:pic>
            <p:nvPicPr>
              <p:cNvPr id="14" name="Picture 40" descr="ExcelMax-FD CPE 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385" y="2733"/>
                <a:ext cx="11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1" descr="ExcelMax-FD CPE 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93" y="2973"/>
                <a:ext cx="11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2" descr="ExcelMax-FD CPE 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49" y="2685"/>
                <a:ext cx="11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4905" y="2781"/>
                <a:ext cx="768" cy="484"/>
                <a:chOff x="4905" y="2781"/>
                <a:chExt cx="768" cy="484"/>
              </a:xfrm>
            </p:grpSpPr>
            <p:pic>
              <p:nvPicPr>
                <p:cNvPr id="19" name="Picture 44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385" y="2829"/>
                  <a:ext cx="288" cy="1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45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193" y="3069"/>
                  <a:ext cx="288" cy="1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46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049" y="2781"/>
                  <a:ext cx="288" cy="1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4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905" y="3069"/>
                  <a:ext cx="288" cy="1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" name="Picture 48" descr="ExcelMax-FD CPE 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05" y="2973"/>
                <a:ext cx="11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200"/>
            <p:cNvGrpSpPr>
              <a:grpSpLocks/>
            </p:cNvGrpSpPr>
            <p:nvPr/>
          </p:nvGrpSpPr>
          <p:grpSpPr bwMode="auto">
            <a:xfrm rot="-732832">
              <a:off x="1149350" y="2124075"/>
              <a:ext cx="473075" cy="42862"/>
              <a:chOff x="805" y="3893"/>
              <a:chExt cx="485" cy="111"/>
            </a:xfrm>
          </p:grpSpPr>
          <p:sp>
            <p:nvSpPr>
              <p:cNvPr id="24" name="AutoShape 201"/>
              <p:cNvSpPr>
                <a:spLocks noChangeArrowheads="1"/>
              </p:cNvSpPr>
              <p:nvPr/>
            </p:nvSpPr>
            <p:spPr bwMode="auto">
              <a:xfrm rot="5400000">
                <a:off x="1125" y="3840"/>
                <a:ext cx="73" cy="25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AutoShape 202"/>
              <p:cNvSpPr>
                <a:spLocks noChangeArrowheads="1"/>
              </p:cNvSpPr>
              <p:nvPr/>
            </p:nvSpPr>
            <p:spPr bwMode="auto">
              <a:xfrm rot="16200000" flipH="1">
                <a:off x="896" y="3802"/>
                <a:ext cx="73" cy="25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pic>
          <p:nvPicPr>
            <p:cNvPr id="30" name="Picture 537" descr="2x t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938338" y="1981200"/>
              <a:ext cx="322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538"/>
            <p:cNvGrpSpPr>
              <a:grpSpLocks noChangeAspect="1"/>
            </p:cNvGrpSpPr>
            <p:nvPr/>
          </p:nvGrpSpPr>
          <p:grpSpPr bwMode="auto">
            <a:xfrm flipH="1">
              <a:off x="1771650" y="1987550"/>
              <a:ext cx="331788" cy="711200"/>
              <a:chOff x="2177" y="2147"/>
              <a:chExt cx="414" cy="898"/>
            </a:xfrm>
          </p:grpSpPr>
          <p:sp>
            <p:nvSpPr>
              <p:cNvPr id="32" name="Line 539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Line 540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Line 541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Line 542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Line 543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Line 544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Line 545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Line 546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Line 547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Line 548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9" name="Group 549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90" name="Rectangle 55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1" name="Rectangle 551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1" name="Group 552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88" name="Rectangle 553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9" name="Rectangle 554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4" name="Line 555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Line 556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Line 557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Line 558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Line 559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Line 560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561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562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Line 563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Line 564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2" name="Group 565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86" name="Rectangle 566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7" name="Rectangle 56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43" name="Group 568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84" name="Rectangle 5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5" name="Rectangle 5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6" name="Line 571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Line 572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Line 573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Line 5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Line 575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Line 5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Line 577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Line 578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Line 5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Line 580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Line 581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Line 582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Line 5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Line 584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Line 585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Line 586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Line 587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Line 5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Line 589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Line 5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Line 591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Line 592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Line 5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Line 594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Line 595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Line 596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Line 5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Line 598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4" name="Group 203"/>
            <p:cNvGrpSpPr>
              <a:grpSpLocks/>
            </p:cNvGrpSpPr>
            <p:nvPr/>
          </p:nvGrpSpPr>
          <p:grpSpPr bwMode="auto">
            <a:xfrm rot="318440">
              <a:off x="2510901" y="2296428"/>
              <a:ext cx="1275756" cy="67909"/>
              <a:chOff x="805" y="3893"/>
              <a:chExt cx="485" cy="111"/>
            </a:xfrm>
          </p:grpSpPr>
          <p:sp>
            <p:nvSpPr>
              <p:cNvPr id="94" name="AutoShape 204"/>
              <p:cNvSpPr>
                <a:spLocks noChangeArrowheads="1"/>
              </p:cNvSpPr>
              <p:nvPr/>
            </p:nvSpPr>
            <p:spPr bwMode="auto">
              <a:xfrm rot="5400000">
                <a:off x="1125" y="3840"/>
                <a:ext cx="73" cy="25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5" name="AutoShape 205"/>
              <p:cNvSpPr>
                <a:spLocks noChangeArrowheads="1"/>
              </p:cNvSpPr>
              <p:nvPr/>
            </p:nvSpPr>
            <p:spPr bwMode="auto">
              <a:xfrm rot="16200000" flipH="1">
                <a:off x="896" y="3802"/>
                <a:ext cx="73" cy="25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" name="Group 538"/>
            <p:cNvGrpSpPr>
              <a:grpSpLocks noChangeAspect="1"/>
            </p:cNvGrpSpPr>
            <p:nvPr/>
          </p:nvGrpSpPr>
          <p:grpSpPr bwMode="auto">
            <a:xfrm flipH="1">
              <a:off x="3657600" y="1981200"/>
              <a:ext cx="331788" cy="711200"/>
              <a:chOff x="2177" y="2147"/>
              <a:chExt cx="414" cy="898"/>
            </a:xfrm>
          </p:grpSpPr>
          <p:sp>
            <p:nvSpPr>
              <p:cNvPr id="97" name="Line 539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Line 540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Line 541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Line 542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Line 543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Line 544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Line 545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Line 546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Line 547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Line 548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3" name="Group 549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155" name="Rectangle 55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" name="Rectangle 551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6" name="Group 552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153" name="Rectangle 553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" name="Rectangle 554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09" name="Line 555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Line 556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Line 557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Line 558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Line 559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Line 560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Line 561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Line 562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Line 563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Line 564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07" name="Group 565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151" name="Rectangle 566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2" name="Rectangle 56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8" name="Group 568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149" name="Rectangle 5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" name="Rectangle 5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1" name="Line 571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Line 572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Line 573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Line 5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Line 575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Line 5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Line 577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Line 578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Line 5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" name="Line 580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Line 581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" name="Line 582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Line 5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" name="Line 584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Line 585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6" name="Line 586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Line 587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8" name="Line 5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Line 589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Line 5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Line 591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2" name="Line 592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Line 5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Line 594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" name="Line 595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" name="Line 596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" name="Line 5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Line 598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157" name="Picture 537" descr="2x t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67100" y="1943100"/>
              <a:ext cx="322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9" name="Rectangle 158"/>
            <p:cNvSpPr/>
            <p:nvPr/>
          </p:nvSpPr>
          <p:spPr>
            <a:xfrm>
              <a:off x="1600200" y="990600"/>
              <a:ext cx="3581400" cy="64633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</a:rPr>
                <a:t>Wireless access network as </a:t>
              </a:r>
            </a:p>
            <a:p>
              <a:pPr algn="ctr"/>
              <a:r>
                <a:rPr lang="en-US" dirty="0" smtClean="0">
                  <a:latin typeface="Verdana" pitchFamily="34" charset="0"/>
                </a:rPr>
                <a:t>IP network of base stations</a:t>
              </a:r>
            </a:p>
          </p:txBody>
        </p:sp>
      </p:grpSp>
      <p:grpSp>
        <p:nvGrpSpPr>
          <p:cNvPr id="119" name="Group 493"/>
          <p:cNvGrpSpPr/>
          <p:nvPr/>
        </p:nvGrpSpPr>
        <p:grpSpPr>
          <a:xfrm>
            <a:off x="4648200" y="1943100"/>
            <a:ext cx="4191000" cy="2970431"/>
            <a:chOff x="4648200" y="1943100"/>
            <a:chExt cx="4191000" cy="2970431"/>
          </a:xfrm>
        </p:grpSpPr>
        <p:pic>
          <p:nvPicPr>
            <p:cNvPr id="357" name="Picture 537" descr="2x t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38700" y="3238500"/>
              <a:ext cx="322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0" name="Group 487"/>
            <p:cNvGrpSpPr/>
            <p:nvPr/>
          </p:nvGrpSpPr>
          <p:grpSpPr>
            <a:xfrm>
              <a:off x="4648200" y="2057400"/>
              <a:ext cx="4191000" cy="2856131"/>
              <a:chOff x="4800600" y="1981200"/>
              <a:chExt cx="4191000" cy="2856131"/>
            </a:xfrm>
          </p:grpSpPr>
          <p:pic>
            <p:nvPicPr>
              <p:cNvPr id="8" name="Picture 127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00600" y="3962400"/>
                <a:ext cx="577850" cy="3206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  <p:pic>
            <p:nvPicPr>
              <p:cNvPr id="9" name="Picture 127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410200" y="2667000"/>
                <a:ext cx="577850" cy="3206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  <p:sp>
            <p:nvSpPr>
              <p:cNvPr id="295" name="Rectangle 294"/>
              <p:cNvSpPr/>
              <p:nvPr/>
            </p:nvSpPr>
            <p:spPr>
              <a:xfrm>
                <a:off x="5181600" y="4191000"/>
                <a:ext cx="3810000" cy="64633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rgbClr val="006600">
                      <a:alpha val="79000"/>
                    </a:srgbClr>
                  </a:gs>
                  <a:gs pos="100000">
                    <a:schemeClr val="bg1">
                      <a:alpha val="3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latin typeface="Verdana" pitchFamily="34" charset="0"/>
                  </a:rPr>
                  <a:t>Base station cooperate to manage topology discovery</a:t>
                </a:r>
              </a:p>
            </p:txBody>
          </p:sp>
          <p:grpSp>
            <p:nvGrpSpPr>
              <p:cNvPr id="158" name="Group 538"/>
              <p:cNvGrpSpPr>
                <a:grpSpLocks noChangeAspect="1"/>
              </p:cNvGrpSpPr>
              <p:nvPr/>
            </p:nvGrpSpPr>
            <p:grpSpPr bwMode="auto">
              <a:xfrm flipH="1">
                <a:off x="5029200" y="3276600"/>
                <a:ext cx="331788" cy="711200"/>
                <a:chOff x="2177" y="2147"/>
                <a:chExt cx="414" cy="898"/>
              </a:xfrm>
            </p:grpSpPr>
            <p:sp>
              <p:nvSpPr>
                <p:cNvPr id="297" name="Line 539"/>
                <p:cNvSpPr>
                  <a:spLocks noChangeAspect="1" noChangeShapeType="1"/>
                </p:cNvSpPr>
                <p:nvPr/>
              </p:nvSpPr>
              <p:spPr bwMode="auto">
                <a:xfrm>
                  <a:off x="2311" y="2210"/>
                  <a:ext cx="148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8" name="Line 5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11" y="2153"/>
                  <a:ext cx="1" cy="14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9" name="Line 5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0" y="2163"/>
                  <a:ext cx="1" cy="12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0" name="Line 5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59" y="2155"/>
                  <a:ext cx="1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1" name="Line 5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79" y="2163"/>
                  <a:ext cx="1" cy="12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2" name="Line 544"/>
                <p:cNvSpPr>
                  <a:spLocks noChangeAspect="1" noChangeShapeType="1"/>
                </p:cNvSpPr>
                <p:nvPr/>
              </p:nvSpPr>
              <p:spPr bwMode="auto">
                <a:xfrm>
                  <a:off x="2290" y="2226"/>
                  <a:ext cx="67" cy="57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3" name="Line 5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94" y="2228"/>
                  <a:ext cx="83" cy="5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4" name="Line 5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61" y="2148"/>
                  <a:ext cx="1" cy="6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5" name="Line 5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11" y="2147"/>
                  <a:ext cx="1" cy="6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6" name="Line 548"/>
                <p:cNvSpPr>
                  <a:spLocks noChangeAspect="1" noChangeShapeType="1"/>
                </p:cNvSpPr>
                <p:nvPr/>
              </p:nvSpPr>
              <p:spPr bwMode="auto">
                <a:xfrm>
                  <a:off x="2324" y="2260"/>
                  <a:ext cx="104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60" name="Group 549"/>
                <p:cNvGrpSpPr>
                  <a:grpSpLocks noChangeAspect="1"/>
                </p:cNvGrpSpPr>
                <p:nvPr/>
              </p:nvGrpSpPr>
              <p:grpSpPr bwMode="auto">
                <a:xfrm>
                  <a:off x="2324" y="2234"/>
                  <a:ext cx="16" cy="44"/>
                  <a:chOff x="2840" y="2077"/>
                  <a:chExt cx="16" cy="44"/>
                </a:xfrm>
              </p:grpSpPr>
              <p:sp>
                <p:nvSpPr>
                  <p:cNvPr id="355" name="Rectangle 5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0" y="2077"/>
                    <a:ext cx="16" cy="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6" name="Rectangle 5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0" y="2077"/>
                    <a:ext cx="16" cy="44"/>
                  </a:xfrm>
                  <a:prstGeom prst="rect">
                    <a:avLst/>
                  </a:prstGeom>
                  <a:noFill/>
                  <a:ln w="15875" cap="rnd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66" name="Group 552"/>
                <p:cNvGrpSpPr>
                  <a:grpSpLocks noChangeAspect="1"/>
                </p:cNvGrpSpPr>
                <p:nvPr/>
              </p:nvGrpSpPr>
              <p:grpSpPr bwMode="auto">
                <a:xfrm>
                  <a:off x="2424" y="2235"/>
                  <a:ext cx="17" cy="45"/>
                  <a:chOff x="2940" y="2078"/>
                  <a:chExt cx="17" cy="45"/>
                </a:xfrm>
              </p:grpSpPr>
              <p:sp>
                <p:nvSpPr>
                  <p:cNvPr id="353" name="Rectangle 5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0" y="2078"/>
                    <a:ext cx="17" cy="4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4" name="Rectangle 5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0" y="2078"/>
                    <a:ext cx="17" cy="45"/>
                  </a:xfrm>
                  <a:prstGeom prst="rect">
                    <a:avLst/>
                  </a:prstGeom>
                  <a:noFill/>
                  <a:ln w="15875" cap="rnd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09" name="Line 555"/>
                <p:cNvSpPr>
                  <a:spLocks noChangeAspect="1" noChangeShapeType="1"/>
                </p:cNvSpPr>
                <p:nvPr/>
              </p:nvSpPr>
              <p:spPr bwMode="auto">
                <a:xfrm>
                  <a:off x="2311" y="2210"/>
                  <a:ext cx="148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0" name="Line 5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11" y="2153"/>
                  <a:ext cx="1" cy="14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1" name="Line 5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0" y="2163"/>
                  <a:ext cx="1" cy="12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2" name="Line 5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59" y="2155"/>
                  <a:ext cx="1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3" name="Line 5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79" y="2163"/>
                  <a:ext cx="1" cy="12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4" name="Line 560"/>
                <p:cNvSpPr>
                  <a:spLocks noChangeAspect="1" noChangeShapeType="1"/>
                </p:cNvSpPr>
                <p:nvPr/>
              </p:nvSpPr>
              <p:spPr bwMode="auto">
                <a:xfrm>
                  <a:off x="2290" y="2226"/>
                  <a:ext cx="67" cy="57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5" name="Line 5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94" y="2228"/>
                  <a:ext cx="83" cy="5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6" name="Line 5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61" y="2148"/>
                  <a:ext cx="1" cy="6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7" name="Line 5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11" y="2147"/>
                  <a:ext cx="1" cy="6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8" name="Line 564"/>
                <p:cNvSpPr>
                  <a:spLocks noChangeAspect="1" noChangeShapeType="1"/>
                </p:cNvSpPr>
                <p:nvPr/>
              </p:nvSpPr>
              <p:spPr bwMode="auto">
                <a:xfrm>
                  <a:off x="2324" y="2260"/>
                  <a:ext cx="104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77" name="Group 565"/>
                <p:cNvGrpSpPr>
                  <a:grpSpLocks noChangeAspect="1"/>
                </p:cNvGrpSpPr>
                <p:nvPr/>
              </p:nvGrpSpPr>
              <p:grpSpPr bwMode="auto">
                <a:xfrm>
                  <a:off x="2324" y="2234"/>
                  <a:ext cx="16" cy="44"/>
                  <a:chOff x="2840" y="2077"/>
                  <a:chExt cx="16" cy="44"/>
                </a:xfrm>
              </p:grpSpPr>
              <p:sp>
                <p:nvSpPr>
                  <p:cNvPr id="351" name="Rectangle 5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0" y="2077"/>
                    <a:ext cx="16" cy="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2" name="Rectangle 5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0" y="2077"/>
                    <a:ext cx="16" cy="44"/>
                  </a:xfrm>
                  <a:prstGeom prst="rect">
                    <a:avLst/>
                  </a:prstGeom>
                  <a:noFill/>
                  <a:ln w="15875" cap="rnd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78" name="Group 568"/>
                <p:cNvGrpSpPr>
                  <a:grpSpLocks noChangeAspect="1"/>
                </p:cNvGrpSpPr>
                <p:nvPr/>
              </p:nvGrpSpPr>
              <p:grpSpPr bwMode="auto">
                <a:xfrm>
                  <a:off x="2424" y="2235"/>
                  <a:ext cx="17" cy="45"/>
                  <a:chOff x="2940" y="2078"/>
                  <a:chExt cx="17" cy="45"/>
                </a:xfrm>
              </p:grpSpPr>
              <p:sp>
                <p:nvSpPr>
                  <p:cNvPr id="349" name="Rectangle 5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0" y="2078"/>
                    <a:ext cx="17" cy="4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0" name="Rectangle 5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0" y="2078"/>
                    <a:ext cx="17" cy="45"/>
                  </a:xfrm>
                  <a:prstGeom prst="rect">
                    <a:avLst/>
                  </a:prstGeom>
                  <a:noFill/>
                  <a:ln w="15875" cap="rnd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21" name="Line 5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77" y="2222"/>
                  <a:ext cx="205" cy="82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2" name="Line 572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2220"/>
                  <a:ext cx="204" cy="82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3" name="Line 5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77" y="2869"/>
                  <a:ext cx="360" cy="17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4" name="Line 57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20" y="2869"/>
                  <a:ext cx="371" cy="17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5" name="Line 575"/>
                <p:cNvSpPr>
                  <a:spLocks noChangeAspect="1" noChangeShapeType="1"/>
                </p:cNvSpPr>
                <p:nvPr/>
              </p:nvSpPr>
              <p:spPr bwMode="auto">
                <a:xfrm>
                  <a:off x="2223" y="2871"/>
                  <a:ext cx="311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6" name="Line 57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57" y="2704"/>
                  <a:ext cx="277" cy="16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7" name="Line 5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0" y="2711"/>
                  <a:ext cx="276" cy="167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" name="Line 578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704"/>
                  <a:ext cx="231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9" name="Line 57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05" y="2541"/>
                  <a:ext cx="186" cy="159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0" name="Line 58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2550"/>
                  <a:ext cx="197" cy="15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1" name="Line 581"/>
                <p:cNvSpPr>
                  <a:spLocks noChangeAspect="1" noChangeShapeType="1"/>
                </p:cNvSpPr>
                <p:nvPr/>
              </p:nvSpPr>
              <p:spPr bwMode="auto">
                <a:xfrm>
                  <a:off x="2297" y="2539"/>
                  <a:ext cx="166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2" name="Line 58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03" y="2396"/>
                  <a:ext cx="125" cy="14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3" name="Line 58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34" y="2396"/>
                  <a:ext cx="114" cy="14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4" name="Line 584"/>
                <p:cNvSpPr>
                  <a:spLocks noChangeAspect="1" noChangeShapeType="1"/>
                </p:cNvSpPr>
                <p:nvPr/>
              </p:nvSpPr>
              <p:spPr bwMode="auto">
                <a:xfrm>
                  <a:off x="2342" y="2394"/>
                  <a:ext cx="81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5" name="Line 5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77" y="2222"/>
                  <a:ext cx="205" cy="82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6" name="Line 586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2220"/>
                  <a:ext cx="204" cy="82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7" name="Line 5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77" y="2869"/>
                  <a:ext cx="360" cy="17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" name="Line 58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20" y="2869"/>
                  <a:ext cx="371" cy="17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9" name="Line 589"/>
                <p:cNvSpPr>
                  <a:spLocks noChangeAspect="1" noChangeShapeType="1"/>
                </p:cNvSpPr>
                <p:nvPr/>
              </p:nvSpPr>
              <p:spPr bwMode="auto">
                <a:xfrm>
                  <a:off x="2223" y="2871"/>
                  <a:ext cx="311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0" name="Line 59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57" y="2704"/>
                  <a:ext cx="277" cy="16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1" name="Line 5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0" y="2711"/>
                  <a:ext cx="276" cy="167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2" name="Line 592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704"/>
                  <a:ext cx="231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3" name="Line 59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05" y="2541"/>
                  <a:ext cx="186" cy="159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4" name="Line 59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2550"/>
                  <a:ext cx="197" cy="15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5" name="Line 595"/>
                <p:cNvSpPr>
                  <a:spLocks noChangeAspect="1" noChangeShapeType="1"/>
                </p:cNvSpPr>
                <p:nvPr/>
              </p:nvSpPr>
              <p:spPr bwMode="auto">
                <a:xfrm>
                  <a:off x="2297" y="2539"/>
                  <a:ext cx="166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6" name="Line 59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03" y="2396"/>
                  <a:ext cx="125" cy="14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7" name="Line 59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34" y="2396"/>
                  <a:ext cx="114" cy="14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8" name="Line 598"/>
                <p:cNvSpPr>
                  <a:spLocks noChangeAspect="1" noChangeShapeType="1"/>
                </p:cNvSpPr>
                <p:nvPr/>
              </p:nvSpPr>
              <p:spPr bwMode="auto">
                <a:xfrm>
                  <a:off x="2342" y="2394"/>
                  <a:ext cx="81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9" name="Group 538"/>
              <p:cNvGrpSpPr>
                <a:grpSpLocks noChangeAspect="1"/>
              </p:cNvGrpSpPr>
              <p:nvPr/>
            </p:nvGrpSpPr>
            <p:grpSpPr bwMode="auto">
              <a:xfrm flipH="1">
                <a:off x="5486400" y="1981200"/>
                <a:ext cx="331788" cy="711200"/>
                <a:chOff x="2177" y="2147"/>
                <a:chExt cx="414" cy="898"/>
              </a:xfrm>
            </p:grpSpPr>
            <p:sp>
              <p:nvSpPr>
                <p:cNvPr id="421" name="Line 539"/>
                <p:cNvSpPr>
                  <a:spLocks noChangeAspect="1" noChangeShapeType="1"/>
                </p:cNvSpPr>
                <p:nvPr/>
              </p:nvSpPr>
              <p:spPr bwMode="auto">
                <a:xfrm>
                  <a:off x="2311" y="2210"/>
                  <a:ext cx="148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2" name="Line 5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11" y="2153"/>
                  <a:ext cx="1" cy="14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3" name="Line 5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0" y="2163"/>
                  <a:ext cx="1" cy="12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4" name="Line 5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59" y="2155"/>
                  <a:ext cx="1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5" name="Line 5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79" y="2163"/>
                  <a:ext cx="1" cy="12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6" name="Line 544"/>
                <p:cNvSpPr>
                  <a:spLocks noChangeAspect="1" noChangeShapeType="1"/>
                </p:cNvSpPr>
                <p:nvPr/>
              </p:nvSpPr>
              <p:spPr bwMode="auto">
                <a:xfrm>
                  <a:off x="2290" y="2226"/>
                  <a:ext cx="67" cy="57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7" name="Line 5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94" y="2228"/>
                  <a:ext cx="83" cy="5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8" name="Line 5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61" y="2148"/>
                  <a:ext cx="1" cy="6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9" name="Line 5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11" y="2147"/>
                  <a:ext cx="1" cy="6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" name="Line 548"/>
                <p:cNvSpPr>
                  <a:spLocks noChangeAspect="1" noChangeShapeType="1"/>
                </p:cNvSpPr>
                <p:nvPr/>
              </p:nvSpPr>
              <p:spPr bwMode="auto">
                <a:xfrm>
                  <a:off x="2324" y="2260"/>
                  <a:ext cx="104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90" name="Group 549"/>
                <p:cNvGrpSpPr>
                  <a:grpSpLocks noChangeAspect="1"/>
                </p:cNvGrpSpPr>
                <p:nvPr/>
              </p:nvGrpSpPr>
              <p:grpSpPr bwMode="auto">
                <a:xfrm>
                  <a:off x="2324" y="2234"/>
                  <a:ext cx="16" cy="44"/>
                  <a:chOff x="2840" y="2077"/>
                  <a:chExt cx="16" cy="44"/>
                </a:xfrm>
              </p:grpSpPr>
              <p:sp>
                <p:nvSpPr>
                  <p:cNvPr id="479" name="Rectangle 5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0" y="2077"/>
                    <a:ext cx="16" cy="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0" name="Rectangle 5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0" y="2077"/>
                    <a:ext cx="16" cy="44"/>
                  </a:xfrm>
                  <a:prstGeom prst="rect">
                    <a:avLst/>
                  </a:prstGeom>
                  <a:noFill/>
                  <a:ln w="15875" cap="rnd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29" name="Group 552"/>
                <p:cNvGrpSpPr>
                  <a:grpSpLocks noChangeAspect="1"/>
                </p:cNvGrpSpPr>
                <p:nvPr/>
              </p:nvGrpSpPr>
              <p:grpSpPr bwMode="auto">
                <a:xfrm>
                  <a:off x="2424" y="2235"/>
                  <a:ext cx="17" cy="45"/>
                  <a:chOff x="2940" y="2078"/>
                  <a:chExt cx="17" cy="45"/>
                </a:xfrm>
              </p:grpSpPr>
              <p:sp>
                <p:nvSpPr>
                  <p:cNvPr id="477" name="Rectangle 5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0" y="2078"/>
                    <a:ext cx="17" cy="4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8" name="Rectangle 5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0" y="2078"/>
                    <a:ext cx="17" cy="45"/>
                  </a:xfrm>
                  <a:prstGeom prst="rect">
                    <a:avLst/>
                  </a:prstGeom>
                  <a:noFill/>
                  <a:ln w="15875" cap="rnd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33" name="Line 555"/>
                <p:cNvSpPr>
                  <a:spLocks noChangeAspect="1" noChangeShapeType="1"/>
                </p:cNvSpPr>
                <p:nvPr/>
              </p:nvSpPr>
              <p:spPr bwMode="auto">
                <a:xfrm>
                  <a:off x="2311" y="2210"/>
                  <a:ext cx="148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4" name="Line 5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11" y="2153"/>
                  <a:ext cx="1" cy="14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5" name="Line 5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0" y="2163"/>
                  <a:ext cx="1" cy="12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6" name="Line 5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59" y="2155"/>
                  <a:ext cx="1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7" name="Line 5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79" y="2163"/>
                  <a:ext cx="1" cy="12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8" name="Line 560"/>
                <p:cNvSpPr>
                  <a:spLocks noChangeAspect="1" noChangeShapeType="1"/>
                </p:cNvSpPr>
                <p:nvPr/>
              </p:nvSpPr>
              <p:spPr bwMode="auto">
                <a:xfrm>
                  <a:off x="2290" y="2226"/>
                  <a:ext cx="67" cy="57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9" name="Line 5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94" y="2228"/>
                  <a:ext cx="83" cy="5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" name="Line 5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61" y="2148"/>
                  <a:ext cx="1" cy="6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1" name="Line 5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11" y="2147"/>
                  <a:ext cx="1" cy="6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2" name="Line 564"/>
                <p:cNvSpPr>
                  <a:spLocks noChangeAspect="1" noChangeShapeType="1"/>
                </p:cNvSpPr>
                <p:nvPr/>
              </p:nvSpPr>
              <p:spPr bwMode="auto">
                <a:xfrm>
                  <a:off x="2324" y="2260"/>
                  <a:ext cx="104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30" name="Group 565"/>
                <p:cNvGrpSpPr>
                  <a:grpSpLocks noChangeAspect="1"/>
                </p:cNvGrpSpPr>
                <p:nvPr/>
              </p:nvGrpSpPr>
              <p:grpSpPr bwMode="auto">
                <a:xfrm>
                  <a:off x="2324" y="2234"/>
                  <a:ext cx="16" cy="44"/>
                  <a:chOff x="2840" y="2077"/>
                  <a:chExt cx="16" cy="44"/>
                </a:xfrm>
              </p:grpSpPr>
              <p:sp>
                <p:nvSpPr>
                  <p:cNvPr id="475" name="Rectangle 5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0" y="2077"/>
                    <a:ext cx="16" cy="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6" name="Rectangle 5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0" y="2077"/>
                    <a:ext cx="16" cy="44"/>
                  </a:xfrm>
                  <a:prstGeom prst="rect">
                    <a:avLst/>
                  </a:prstGeom>
                  <a:noFill/>
                  <a:ln w="15875" cap="rnd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31" name="Group 568"/>
                <p:cNvGrpSpPr>
                  <a:grpSpLocks noChangeAspect="1"/>
                </p:cNvGrpSpPr>
                <p:nvPr/>
              </p:nvGrpSpPr>
              <p:grpSpPr bwMode="auto">
                <a:xfrm>
                  <a:off x="2424" y="2235"/>
                  <a:ext cx="17" cy="45"/>
                  <a:chOff x="2940" y="2078"/>
                  <a:chExt cx="17" cy="45"/>
                </a:xfrm>
              </p:grpSpPr>
              <p:sp>
                <p:nvSpPr>
                  <p:cNvPr id="473" name="Rectangle 5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0" y="2078"/>
                    <a:ext cx="17" cy="4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4" name="Rectangle 5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0" y="2078"/>
                    <a:ext cx="17" cy="45"/>
                  </a:xfrm>
                  <a:prstGeom prst="rect">
                    <a:avLst/>
                  </a:prstGeom>
                  <a:noFill/>
                  <a:ln w="15875" cap="rnd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45" name="Line 5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77" y="2222"/>
                  <a:ext cx="205" cy="82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6" name="Line 572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2220"/>
                  <a:ext cx="204" cy="82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7" name="Line 5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77" y="2869"/>
                  <a:ext cx="360" cy="17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8" name="Line 57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20" y="2869"/>
                  <a:ext cx="371" cy="17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9" name="Line 575"/>
                <p:cNvSpPr>
                  <a:spLocks noChangeAspect="1" noChangeShapeType="1"/>
                </p:cNvSpPr>
                <p:nvPr/>
              </p:nvSpPr>
              <p:spPr bwMode="auto">
                <a:xfrm>
                  <a:off x="2223" y="2871"/>
                  <a:ext cx="311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" name="Line 57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57" y="2704"/>
                  <a:ext cx="277" cy="16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1" name="Line 5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0" y="2711"/>
                  <a:ext cx="276" cy="167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2" name="Line 578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704"/>
                  <a:ext cx="231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3" name="Line 57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05" y="2541"/>
                  <a:ext cx="186" cy="159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4" name="Line 58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2550"/>
                  <a:ext cx="197" cy="15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5" name="Line 581"/>
                <p:cNvSpPr>
                  <a:spLocks noChangeAspect="1" noChangeShapeType="1"/>
                </p:cNvSpPr>
                <p:nvPr/>
              </p:nvSpPr>
              <p:spPr bwMode="auto">
                <a:xfrm>
                  <a:off x="2297" y="2539"/>
                  <a:ext cx="166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6" name="Line 58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03" y="2396"/>
                  <a:ext cx="125" cy="14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7" name="Line 58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34" y="2396"/>
                  <a:ext cx="114" cy="14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8" name="Line 584"/>
                <p:cNvSpPr>
                  <a:spLocks noChangeAspect="1" noChangeShapeType="1"/>
                </p:cNvSpPr>
                <p:nvPr/>
              </p:nvSpPr>
              <p:spPr bwMode="auto">
                <a:xfrm>
                  <a:off x="2342" y="2394"/>
                  <a:ext cx="81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9" name="Line 5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77" y="2222"/>
                  <a:ext cx="205" cy="82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0" name="Line 586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2220"/>
                  <a:ext cx="204" cy="82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" name="Line 5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77" y="2869"/>
                  <a:ext cx="360" cy="17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2" name="Line 58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20" y="2869"/>
                  <a:ext cx="371" cy="17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3" name="Line 589"/>
                <p:cNvSpPr>
                  <a:spLocks noChangeAspect="1" noChangeShapeType="1"/>
                </p:cNvSpPr>
                <p:nvPr/>
              </p:nvSpPr>
              <p:spPr bwMode="auto">
                <a:xfrm>
                  <a:off x="2223" y="2871"/>
                  <a:ext cx="311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4" name="Line 59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57" y="2704"/>
                  <a:ext cx="277" cy="16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5" name="Line 5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0" y="2711"/>
                  <a:ext cx="276" cy="167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6" name="Line 592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704"/>
                  <a:ext cx="231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7" name="Line 59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05" y="2541"/>
                  <a:ext cx="186" cy="159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8" name="Line 59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2550"/>
                  <a:ext cx="197" cy="15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9" name="Line 595"/>
                <p:cNvSpPr>
                  <a:spLocks noChangeAspect="1" noChangeShapeType="1"/>
                </p:cNvSpPr>
                <p:nvPr/>
              </p:nvSpPr>
              <p:spPr bwMode="auto">
                <a:xfrm>
                  <a:off x="2297" y="2539"/>
                  <a:ext cx="166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0" name="Line 59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03" y="2396"/>
                  <a:ext cx="125" cy="14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" name="Line 59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34" y="2396"/>
                  <a:ext cx="114" cy="14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2" name="Line 598"/>
                <p:cNvSpPr>
                  <a:spLocks noChangeAspect="1" noChangeShapeType="1"/>
                </p:cNvSpPr>
                <p:nvPr/>
              </p:nvSpPr>
              <p:spPr bwMode="auto">
                <a:xfrm>
                  <a:off x="2342" y="2394"/>
                  <a:ext cx="81" cy="1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481" name="Picture 537" descr="2x t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95900" y="1943100"/>
              <a:ext cx="322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2" name="Group 486"/>
          <p:cNvGrpSpPr/>
          <p:nvPr/>
        </p:nvGrpSpPr>
        <p:grpSpPr>
          <a:xfrm>
            <a:off x="762000" y="3505200"/>
            <a:ext cx="6400800" cy="2627531"/>
            <a:chOff x="762000" y="3505200"/>
            <a:chExt cx="6400800" cy="2627531"/>
          </a:xfrm>
        </p:grpSpPr>
        <p:pic>
          <p:nvPicPr>
            <p:cNvPr id="227" name="Picture 537" descr="2x t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90700" y="3543300"/>
              <a:ext cx="322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" name="Rectangle 25"/>
            <p:cNvSpPr>
              <a:spLocks noChangeArrowheads="1"/>
            </p:cNvSpPr>
            <p:nvPr/>
          </p:nvSpPr>
          <p:spPr bwMode="auto">
            <a:xfrm>
              <a:off x="990600" y="3581400"/>
              <a:ext cx="141287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1"/>
                  </a:solidFill>
                  <a:latin typeface="Tahoma" pitchFamily="34" charset="0"/>
                </a:rPr>
                <a:t>TDM/ ATM/</a:t>
              </a:r>
            </a:p>
            <a:p>
              <a:pPr algn="l"/>
              <a:r>
                <a:rPr lang="en-US" sz="1600" b="1" dirty="0">
                  <a:solidFill>
                    <a:schemeClr val="bg1"/>
                  </a:solidFill>
                  <a:latin typeface="Tahoma" pitchFamily="34" charset="0"/>
                </a:rPr>
                <a:t>IP / MPLS</a:t>
              </a:r>
              <a:endParaRPr lang="en-GB" sz="16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grpSp>
          <p:nvGrpSpPr>
            <p:cNvPr id="288" name="Group 538"/>
            <p:cNvGrpSpPr>
              <a:grpSpLocks noChangeAspect="1"/>
            </p:cNvGrpSpPr>
            <p:nvPr/>
          </p:nvGrpSpPr>
          <p:grpSpPr bwMode="auto">
            <a:xfrm flipH="1">
              <a:off x="2286000" y="4876800"/>
              <a:ext cx="331788" cy="711200"/>
              <a:chOff x="2177" y="2147"/>
              <a:chExt cx="414" cy="898"/>
            </a:xfrm>
          </p:grpSpPr>
          <p:sp>
            <p:nvSpPr>
              <p:cNvPr id="359" name="Line 539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" name="Line 540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" name="Line 541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" name="Line 542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" name="Line 543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" name="Line 544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5" name="Line 545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6" name="Line 546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7" name="Line 547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" name="Line 548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91" name="Group 549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417" name="Rectangle 55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8" name="Rectangle 551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92" name="Group 552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415" name="Rectangle 553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6" name="Rectangle 554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71" name="Line 555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2" name="Line 556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3" name="Line 557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4" name="Line 558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Line 559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6" name="Line 560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7" name="Line 561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8" name="Line 562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" name="Line 563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0" name="Line 564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93" name="Group 565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413" name="Rectangle 566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4" name="Rectangle 56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96" name="Group 568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411" name="Rectangle 5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2" name="Rectangle 5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83" name="Line 571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4" name="Line 572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5" name="Line 573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6" name="Line 5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7" name="Line 575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8" name="Line 5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" name="Line 577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0" name="Line 578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1" name="Line 5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2" name="Line 580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3" name="Line 581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4" name="Line 582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5" name="Line 5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6" name="Line 584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7" name="Line 585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8" name="Line 586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9" name="Line 587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0" name="Line 5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1" name="Line 589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2" name="Line 5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3" name="Line 591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4" name="Line 592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5" name="Line 5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6" name="Line 594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7" name="Line 595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8" name="Line 596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" name="Line 5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" name="Line 598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19" name="Picture 537" descr="2x t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95500" y="4838700"/>
              <a:ext cx="322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" name="Freeform 5"/>
            <p:cNvSpPr>
              <a:spLocks/>
            </p:cNvSpPr>
            <p:nvPr/>
          </p:nvSpPr>
          <p:spPr bwMode="auto">
            <a:xfrm>
              <a:off x="1295400" y="3733800"/>
              <a:ext cx="2716213" cy="2008188"/>
            </a:xfrm>
            <a:custGeom>
              <a:avLst/>
              <a:gdLst/>
              <a:ahLst/>
              <a:cxnLst>
                <a:cxn ang="0">
                  <a:pos x="2222" y="364"/>
                </a:cxn>
                <a:cxn ang="0">
                  <a:pos x="2314" y="369"/>
                </a:cxn>
                <a:cxn ang="0">
                  <a:pos x="2396" y="397"/>
                </a:cxn>
                <a:cxn ang="0">
                  <a:pos x="2464" y="446"/>
                </a:cxn>
                <a:cxn ang="0">
                  <a:pos x="2511" y="516"/>
                </a:cxn>
                <a:cxn ang="0">
                  <a:pos x="2532" y="607"/>
                </a:cxn>
                <a:cxn ang="0">
                  <a:pos x="2524" y="709"/>
                </a:cxn>
                <a:cxn ang="0">
                  <a:pos x="2474" y="847"/>
                </a:cxn>
                <a:cxn ang="0">
                  <a:pos x="2418" y="935"/>
                </a:cxn>
                <a:cxn ang="0">
                  <a:pos x="2351" y="992"/>
                </a:cxn>
                <a:cxn ang="0">
                  <a:pos x="2268" y="1024"/>
                </a:cxn>
                <a:cxn ang="0">
                  <a:pos x="2251" y="1074"/>
                </a:cxn>
                <a:cxn ang="0">
                  <a:pos x="2226" y="1158"/>
                </a:cxn>
                <a:cxn ang="0">
                  <a:pos x="2144" y="1236"/>
                </a:cxn>
                <a:cxn ang="0">
                  <a:pos x="2029" y="1300"/>
                </a:cxn>
                <a:cxn ang="0">
                  <a:pos x="1904" y="1342"/>
                </a:cxn>
                <a:cxn ang="0">
                  <a:pos x="1793" y="1351"/>
                </a:cxn>
                <a:cxn ang="0">
                  <a:pos x="1725" y="1345"/>
                </a:cxn>
                <a:cxn ang="0">
                  <a:pos x="1701" y="1409"/>
                </a:cxn>
                <a:cxn ang="0">
                  <a:pos x="1660" y="1458"/>
                </a:cxn>
                <a:cxn ang="0">
                  <a:pos x="1603" y="1491"/>
                </a:cxn>
                <a:cxn ang="0">
                  <a:pos x="1538" y="1504"/>
                </a:cxn>
                <a:cxn ang="0">
                  <a:pos x="1468" y="1495"/>
                </a:cxn>
                <a:cxn ang="0">
                  <a:pos x="1398" y="1462"/>
                </a:cxn>
                <a:cxn ang="0">
                  <a:pos x="1277" y="1528"/>
                </a:cxn>
                <a:cxn ang="0">
                  <a:pos x="1150" y="1589"/>
                </a:cxn>
                <a:cxn ang="0">
                  <a:pos x="1036" y="1611"/>
                </a:cxn>
                <a:cxn ang="0">
                  <a:pos x="928" y="1594"/>
                </a:cxn>
                <a:cxn ang="0">
                  <a:pos x="828" y="1538"/>
                </a:cxn>
                <a:cxn ang="0">
                  <a:pos x="733" y="1441"/>
                </a:cxn>
                <a:cxn ang="0">
                  <a:pos x="665" y="1370"/>
                </a:cxn>
                <a:cxn ang="0">
                  <a:pos x="584" y="1377"/>
                </a:cxn>
                <a:cxn ang="0">
                  <a:pos x="472" y="1342"/>
                </a:cxn>
                <a:cxn ang="0">
                  <a:pos x="432" y="1307"/>
                </a:cxn>
                <a:cxn ang="0">
                  <a:pos x="417" y="1260"/>
                </a:cxn>
                <a:cxn ang="0">
                  <a:pos x="345" y="1196"/>
                </a:cxn>
                <a:cxn ang="0">
                  <a:pos x="287" y="1119"/>
                </a:cxn>
                <a:cxn ang="0">
                  <a:pos x="277" y="1041"/>
                </a:cxn>
                <a:cxn ang="0">
                  <a:pos x="192" y="1046"/>
                </a:cxn>
                <a:cxn ang="0">
                  <a:pos x="96" y="1000"/>
                </a:cxn>
                <a:cxn ang="0">
                  <a:pos x="28" y="899"/>
                </a:cxn>
                <a:cxn ang="0">
                  <a:pos x="0" y="775"/>
                </a:cxn>
                <a:cxn ang="0">
                  <a:pos x="33" y="658"/>
                </a:cxn>
                <a:cxn ang="0">
                  <a:pos x="140" y="581"/>
                </a:cxn>
                <a:cxn ang="0">
                  <a:pos x="294" y="569"/>
                </a:cxn>
                <a:cxn ang="0">
                  <a:pos x="320" y="526"/>
                </a:cxn>
                <a:cxn ang="0">
                  <a:pos x="338" y="436"/>
                </a:cxn>
                <a:cxn ang="0">
                  <a:pos x="391" y="375"/>
                </a:cxn>
                <a:cxn ang="0">
                  <a:pos x="470" y="339"/>
                </a:cxn>
                <a:cxn ang="0">
                  <a:pos x="579" y="331"/>
                </a:cxn>
                <a:cxn ang="0">
                  <a:pos x="606" y="249"/>
                </a:cxn>
                <a:cxn ang="0">
                  <a:pos x="663" y="173"/>
                </a:cxn>
                <a:cxn ang="0">
                  <a:pos x="734" y="123"/>
                </a:cxn>
                <a:cxn ang="0">
                  <a:pos x="814" y="100"/>
                </a:cxn>
                <a:cxn ang="0">
                  <a:pos x="898" y="106"/>
                </a:cxn>
                <a:cxn ang="0">
                  <a:pos x="981" y="141"/>
                </a:cxn>
                <a:cxn ang="0">
                  <a:pos x="1083" y="155"/>
                </a:cxn>
                <a:cxn ang="0">
                  <a:pos x="1281" y="40"/>
                </a:cxn>
                <a:cxn ang="0">
                  <a:pos x="1476" y="0"/>
                </a:cxn>
                <a:cxn ang="0">
                  <a:pos x="1661" y="23"/>
                </a:cxn>
                <a:cxn ang="0">
                  <a:pos x="1833" y="98"/>
                </a:cxn>
                <a:cxn ang="0">
                  <a:pos x="1989" y="209"/>
                </a:cxn>
                <a:cxn ang="0">
                  <a:pos x="2122" y="345"/>
                </a:cxn>
              </a:cxnLst>
              <a:rect l="0" t="0" r="r" b="b"/>
              <a:pathLst>
                <a:path w="2533" h="1611">
                  <a:moveTo>
                    <a:pt x="2145" y="375"/>
                  </a:moveTo>
                  <a:lnTo>
                    <a:pt x="2165" y="371"/>
                  </a:lnTo>
                  <a:lnTo>
                    <a:pt x="2184" y="367"/>
                  </a:lnTo>
                  <a:lnTo>
                    <a:pt x="2203" y="365"/>
                  </a:lnTo>
                  <a:lnTo>
                    <a:pt x="2222" y="364"/>
                  </a:lnTo>
                  <a:lnTo>
                    <a:pt x="2241" y="363"/>
                  </a:lnTo>
                  <a:lnTo>
                    <a:pt x="2260" y="364"/>
                  </a:lnTo>
                  <a:lnTo>
                    <a:pt x="2278" y="364"/>
                  </a:lnTo>
                  <a:lnTo>
                    <a:pt x="2297" y="367"/>
                  </a:lnTo>
                  <a:lnTo>
                    <a:pt x="2314" y="369"/>
                  </a:lnTo>
                  <a:lnTo>
                    <a:pt x="2332" y="373"/>
                  </a:lnTo>
                  <a:lnTo>
                    <a:pt x="2349" y="379"/>
                  </a:lnTo>
                  <a:lnTo>
                    <a:pt x="2365" y="384"/>
                  </a:lnTo>
                  <a:lnTo>
                    <a:pt x="2380" y="390"/>
                  </a:lnTo>
                  <a:lnTo>
                    <a:pt x="2396" y="397"/>
                  </a:lnTo>
                  <a:lnTo>
                    <a:pt x="2412" y="405"/>
                  </a:lnTo>
                  <a:lnTo>
                    <a:pt x="2425" y="414"/>
                  </a:lnTo>
                  <a:lnTo>
                    <a:pt x="2439" y="424"/>
                  </a:lnTo>
                  <a:lnTo>
                    <a:pt x="2452" y="435"/>
                  </a:lnTo>
                  <a:lnTo>
                    <a:pt x="2464" y="446"/>
                  </a:lnTo>
                  <a:lnTo>
                    <a:pt x="2474" y="458"/>
                  </a:lnTo>
                  <a:lnTo>
                    <a:pt x="2485" y="471"/>
                  </a:lnTo>
                  <a:lnTo>
                    <a:pt x="2494" y="486"/>
                  </a:lnTo>
                  <a:lnTo>
                    <a:pt x="2503" y="500"/>
                  </a:lnTo>
                  <a:lnTo>
                    <a:pt x="2511" y="516"/>
                  </a:lnTo>
                  <a:lnTo>
                    <a:pt x="2517" y="533"/>
                  </a:lnTo>
                  <a:lnTo>
                    <a:pt x="2523" y="550"/>
                  </a:lnTo>
                  <a:lnTo>
                    <a:pt x="2526" y="568"/>
                  </a:lnTo>
                  <a:lnTo>
                    <a:pt x="2530" y="587"/>
                  </a:lnTo>
                  <a:lnTo>
                    <a:pt x="2532" y="607"/>
                  </a:lnTo>
                  <a:lnTo>
                    <a:pt x="2533" y="628"/>
                  </a:lnTo>
                  <a:lnTo>
                    <a:pt x="2532" y="650"/>
                  </a:lnTo>
                  <a:lnTo>
                    <a:pt x="2530" y="672"/>
                  </a:lnTo>
                  <a:lnTo>
                    <a:pt x="2528" y="688"/>
                  </a:lnTo>
                  <a:lnTo>
                    <a:pt x="2524" y="709"/>
                  </a:lnTo>
                  <a:lnTo>
                    <a:pt x="2519" y="732"/>
                  </a:lnTo>
                  <a:lnTo>
                    <a:pt x="2511" y="758"/>
                  </a:lnTo>
                  <a:lnTo>
                    <a:pt x="2500" y="787"/>
                  </a:lnTo>
                  <a:lnTo>
                    <a:pt x="2489" y="817"/>
                  </a:lnTo>
                  <a:lnTo>
                    <a:pt x="2474" y="847"/>
                  </a:lnTo>
                  <a:lnTo>
                    <a:pt x="2459" y="877"/>
                  </a:lnTo>
                  <a:lnTo>
                    <a:pt x="2449" y="893"/>
                  </a:lnTo>
                  <a:lnTo>
                    <a:pt x="2439" y="907"/>
                  </a:lnTo>
                  <a:lnTo>
                    <a:pt x="2429" y="920"/>
                  </a:lnTo>
                  <a:lnTo>
                    <a:pt x="2418" y="935"/>
                  </a:lnTo>
                  <a:lnTo>
                    <a:pt x="2406" y="948"/>
                  </a:lnTo>
                  <a:lnTo>
                    <a:pt x="2393" y="960"/>
                  </a:lnTo>
                  <a:lnTo>
                    <a:pt x="2380" y="971"/>
                  </a:lnTo>
                  <a:lnTo>
                    <a:pt x="2366" y="982"/>
                  </a:lnTo>
                  <a:lnTo>
                    <a:pt x="2351" y="992"/>
                  </a:lnTo>
                  <a:lnTo>
                    <a:pt x="2337" y="1000"/>
                  </a:lnTo>
                  <a:lnTo>
                    <a:pt x="2320" y="1008"/>
                  </a:lnTo>
                  <a:lnTo>
                    <a:pt x="2303" y="1014"/>
                  </a:lnTo>
                  <a:lnTo>
                    <a:pt x="2286" y="1020"/>
                  </a:lnTo>
                  <a:lnTo>
                    <a:pt x="2268" y="1024"/>
                  </a:lnTo>
                  <a:lnTo>
                    <a:pt x="2248" y="1026"/>
                  </a:lnTo>
                  <a:lnTo>
                    <a:pt x="2229" y="1026"/>
                  </a:lnTo>
                  <a:lnTo>
                    <a:pt x="2239" y="1042"/>
                  </a:lnTo>
                  <a:lnTo>
                    <a:pt x="2247" y="1059"/>
                  </a:lnTo>
                  <a:lnTo>
                    <a:pt x="2251" y="1074"/>
                  </a:lnTo>
                  <a:lnTo>
                    <a:pt x="2251" y="1091"/>
                  </a:lnTo>
                  <a:lnTo>
                    <a:pt x="2248" y="1108"/>
                  </a:lnTo>
                  <a:lnTo>
                    <a:pt x="2243" y="1125"/>
                  </a:lnTo>
                  <a:lnTo>
                    <a:pt x="2235" y="1141"/>
                  </a:lnTo>
                  <a:lnTo>
                    <a:pt x="2226" y="1158"/>
                  </a:lnTo>
                  <a:lnTo>
                    <a:pt x="2213" y="1175"/>
                  </a:lnTo>
                  <a:lnTo>
                    <a:pt x="2199" y="1191"/>
                  </a:lnTo>
                  <a:lnTo>
                    <a:pt x="2182" y="1206"/>
                  </a:lnTo>
                  <a:lnTo>
                    <a:pt x="2163" y="1222"/>
                  </a:lnTo>
                  <a:lnTo>
                    <a:pt x="2144" y="1236"/>
                  </a:lnTo>
                  <a:lnTo>
                    <a:pt x="2123" y="1251"/>
                  </a:lnTo>
                  <a:lnTo>
                    <a:pt x="2101" y="1264"/>
                  </a:lnTo>
                  <a:lnTo>
                    <a:pt x="2077" y="1277"/>
                  </a:lnTo>
                  <a:lnTo>
                    <a:pt x="2054" y="1289"/>
                  </a:lnTo>
                  <a:lnTo>
                    <a:pt x="2029" y="1300"/>
                  </a:lnTo>
                  <a:lnTo>
                    <a:pt x="2004" y="1311"/>
                  </a:lnTo>
                  <a:lnTo>
                    <a:pt x="1979" y="1320"/>
                  </a:lnTo>
                  <a:lnTo>
                    <a:pt x="1955" y="1329"/>
                  </a:lnTo>
                  <a:lnTo>
                    <a:pt x="1929" y="1336"/>
                  </a:lnTo>
                  <a:lnTo>
                    <a:pt x="1904" y="1342"/>
                  </a:lnTo>
                  <a:lnTo>
                    <a:pt x="1880" y="1346"/>
                  </a:lnTo>
                  <a:lnTo>
                    <a:pt x="1857" y="1350"/>
                  </a:lnTo>
                  <a:lnTo>
                    <a:pt x="1835" y="1351"/>
                  </a:lnTo>
                  <a:lnTo>
                    <a:pt x="1812" y="1353"/>
                  </a:lnTo>
                  <a:lnTo>
                    <a:pt x="1793" y="1351"/>
                  </a:lnTo>
                  <a:lnTo>
                    <a:pt x="1773" y="1349"/>
                  </a:lnTo>
                  <a:lnTo>
                    <a:pt x="1756" y="1345"/>
                  </a:lnTo>
                  <a:lnTo>
                    <a:pt x="1741" y="1338"/>
                  </a:lnTo>
                  <a:lnTo>
                    <a:pt x="1727" y="1330"/>
                  </a:lnTo>
                  <a:lnTo>
                    <a:pt x="1725" y="1345"/>
                  </a:lnTo>
                  <a:lnTo>
                    <a:pt x="1722" y="1358"/>
                  </a:lnTo>
                  <a:lnTo>
                    <a:pt x="1718" y="1371"/>
                  </a:lnTo>
                  <a:lnTo>
                    <a:pt x="1713" y="1384"/>
                  </a:lnTo>
                  <a:lnTo>
                    <a:pt x="1708" y="1397"/>
                  </a:lnTo>
                  <a:lnTo>
                    <a:pt x="1701" y="1409"/>
                  </a:lnTo>
                  <a:lnTo>
                    <a:pt x="1695" y="1419"/>
                  </a:lnTo>
                  <a:lnTo>
                    <a:pt x="1687" y="1430"/>
                  </a:lnTo>
                  <a:lnTo>
                    <a:pt x="1678" y="1440"/>
                  </a:lnTo>
                  <a:lnTo>
                    <a:pt x="1669" y="1449"/>
                  </a:lnTo>
                  <a:lnTo>
                    <a:pt x="1660" y="1458"/>
                  </a:lnTo>
                  <a:lnTo>
                    <a:pt x="1649" y="1466"/>
                  </a:lnTo>
                  <a:lnTo>
                    <a:pt x="1639" y="1473"/>
                  </a:lnTo>
                  <a:lnTo>
                    <a:pt x="1627" y="1479"/>
                  </a:lnTo>
                  <a:lnTo>
                    <a:pt x="1615" y="1486"/>
                  </a:lnTo>
                  <a:lnTo>
                    <a:pt x="1603" y="1491"/>
                  </a:lnTo>
                  <a:lnTo>
                    <a:pt x="1590" y="1495"/>
                  </a:lnTo>
                  <a:lnTo>
                    <a:pt x="1577" y="1499"/>
                  </a:lnTo>
                  <a:lnTo>
                    <a:pt x="1564" y="1501"/>
                  </a:lnTo>
                  <a:lnTo>
                    <a:pt x="1551" y="1503"/>
                  </a:lnTo>
                  <a:lnTo>
                    <a:pt x="1538" y="1504"/>
                  </a:lnTo>
                  <a:lnTo>
                    <a:pt x="1524" y="1504"/>
                  </a:lnTo>
                  <a:lnTo>
                    <a:pt x="1511" y="1503"/>
                  </a:lnTo>
                  <a:lnTo>
                    <a:pt x="1496" y="1501"/>
                  </a:lnTo>
                  <a:lnTo>
                    <a:pt x="1482" y="1499"/>
                  </a:lnTo>
                  <a:lnTo>
                    <a:pt x="1468" y="1495"/>
                  </a:lnTo>
                  <a:lnTo>
                    <a:pt x="1455" y="1491"/>
                  </a:lnTo>
                  <a:lnTo>
                    <a:pt x="1440" y="1484"/>
                  </a:lnTo>
                  <a:lnTo>
                    <a:pt x="1426" y="1478"/>
                  </a:lnTo>
                  <a:lnTo>
                    <a:pt x="1413" y="1471"/>
                  </a:lnTo>
                  <a:lnTo>
                    <a:pt x="1398" y="1462"/>
                  </a:lnTo>
                  <a:lnTo>
                    <a:pt x="1385" y="1452"/>
                  </a:lnTo>
                  <a:lnTo>
                    <a:pt x="1358" y="1474"/>
                  </a:lnTo>
                  <a:lnTo>
                    <a:pt x="1331" y="1494"/>
                  </a:lnTo>
                  <a:lnTo>
                    <a:pt x="1303" y="1511"/>
                  </a:lnTo>
                  <a:lnTo>
                    <a:pt x="1277" y="1528"/>
                  </a:lnTo>
                  <a:lnTo>
                    <a:pt x="1251" y="1543"/>
                  </a:lnTo>
                  <a:lnTo>
                    <a:pt x="1225" y="1556"/>
                  </a:lnTo>
                  <a:lnTo>
                    <a:pt x="1200" y="1569"/>
                  </a:lnTo>
                  <a:lnTo>
                    <a:pt x="1175" y="1580"/>
                  </a:lnTo>
                  <a:lnTo>
                    <a:pt x="1150" y="1589"/>
                  </a:lnTo>
                  <a:lnTo>
                    <a:pt x="1127" y="1595"/>
                  </a:lnTo>
                  <a:lnTo>
                    <a:pt x="1103" y="1602"/>
                  </a:lnTo>
                  <a:lnTo>
                    <a:pt x="1080" y="1606"/>
                  </a:lnTo>
                  <a:lnTo>
                    <a:pt x="1058" y="1610"/>
                  </a:lnTo>
                  <a:lnTo>
                    <a:pt x="1036" y="1611"/>
                  </a:lnTo>
                  <a:lnTo>
                    <a:pt x="1013" y="1611"/>
                  </a:lnTo>
                  <a:lnTo>
                    <a:pt x="991" y="1609"/>
                  </a:lnTo>
                  <a:lnTo>
                    <a:pt x="970" y="1606"/>
                  </a:lnTo>
                  <a:lnTo>
                    <a:pt x="949" y="1601"/>
                  </a:lnTo>
                  <a:lnTo>
                    <a:pt x="928" y="1594"/>
                  </a:lnTo>
                  <a:lnTo>
                    <a:pt x="908" y="1586"/>
                  </a:lnTo>
                  <a:lnTo>
                    <a:pt x="888" y="1577"/>
                  </a:lnTo>
                  <a:lnTo>
                    <a:pt x="867" y="1565"/>
                  </a:lnTo>
                  <a:lnTo>
                    <a:pt x="848" y="1552"/>
                  </a:lnTo>
                  <a:lnTo>
                    <a:pt x="828" y="1538"/>
                  </a:lnTo>
                  <a:lnTo>
                    <a:pt x="808" y="1522"/>
                  </a:lnTo>
                  <a:lnTo>
                    <a:pt x="790" y="1504"/>
                  </a:lnTo>
                  <a:lnTo>
                    <a:pt x="771" y="1484"/>
                  </a:lnTo>
                  <a:lnTo>
                    <a:pt x="752" y="1464"/>
                  </a:lnTo>
                  <a:lnTo>
                    <a:pt x="733" y="1441"/>
                  </a:lnTo>
                  <a:lnTo>
                    <a:pt x="714" y="1417"/>
                  </a:lnTo>
                  <a:lnTo>
                    <a:pt x="696" y="1390"/>
                  </a:lnTo>
                  <a:lnTo>
                    <a:pt x="678" y="1363"/>
                  </a:lnTo>
                  <a:lnTo>
                    <a:pt x="671" y="1367"/>
                  </a:lnTo>
                  <a:lnTo>
                    <a:pt x="665" y="1370"/>
                  </a:lnTo>
                  <a:lnTo>
                    <a:pt x="656" y="1372"/>
                  </a:lnTo>
                  <a:lnTo>
                    <a:pt x="648" y="1375"/>
                  </a:lnTo>
                  <a:lnTo>
                    <a:pt x="628" y="1377"/>
                  </a:lnTo>
                  <a:lnTo>
                    <a:pt x="607" y="1379"/>
                  </a:lnTo>
                  <a:lnTo>
                    <a:pt x="584" y="1377"/>
                  </a:lnTo>
                  <a:lnTo>
                    <a:pt x="560" y="1373"/>
                  </a:lnTo>
                  <a:lnTo>
                    <a:pt x="537" y="1368"/>
                  </a:lnTo>
                  <a:lnTo>
                    <a:pt x="515" y="1362"/>
                  </a:lnTo>
                  <a:lnTo>
                    <a:pt x="492" y="1353"/>
                  </a:lnTo>
                  <a:lnTo>
                    <a:pt x="472" y="1342"/>
                  </a:lnTo>
                  <a:lnTo>
                    <a:pt x="462" y="1336"/>
                  </a:lnTo>
                  <a:lnTo>
                    <a:pt x="453" y="1329"/>
                  </a:lnTo>
                  <a:lnTo>
                    <a:pt x="445" y="1323"/>
                  </a:lnTo>
                  <a:lnTo>
                    <a:pt x="438" y="1315"/>
                  </a:lnTo>
                  <a:lnTo>
                    <a:pt x="432" y="1307"/>
                  </a:lnTo>
                  <a:lnTo>
                    <a:pt x="426" y="1298"/>
                  </a:lnTo>
                  <a:lnTo>
                    <a:pt x="422" y="1289"/>
                  </a:lnTo>
                  <a:lnTo>
                    <a:pt x="419" y="1279"/>
                  </a:lnTo>
                  <a:lnTo>
                    <a:pt x="417" y="1269"/>
                  </a:lnTo>
                  <a:lnTo>
                    <a:pt x="417" y="1260"/>
                  </a:lnTo>
                  <a:lnTo>
                    <a:pt x="417" y="1248"/>
                  </a:lnTo>
                  <a:lnTo>
                    <a:pt x="418" y="1238"/>
                  </a:lnTo>
                  <a:lnTo>
                    <a:pt x="391" y="1225"/>
                  </a:lnTo>
                  <a:lnTo>
                    <a:pt x="366" y="1210"/>
                  </a:lnTo>
                  <a:lnTo>
                    <a:pt x="345" y="1196"/>
                  </a:lnTo>
                  <a:lnTo>
                    <a:pt x="328" y="1180"/>
                  </a:lnTo>
                  <a:lnTo>
                    <a:pt x="314" y="1165"/>
                  </a:lnTo>
                  <a:lnTo>
                    <a:pt x="302" y="1149"/>
                  </a:lnTo>
                  <a:lnTo>
                    <a:pt x="294" y="1135"/>
                  </a:lnTo>
                  <a:lnTo>
                    <a:pt x="287" y="1119"/>
                  </a:lnTo>
                  <a:lnTo>
                    <a:pt x="282" y="1103"/>
                  </a:lnTo>
                  <a:lnTo>
                    <a:pt x="280" y="1089"/>
                  </a:lnTo>
                  <a:lnTo>
                    <a:pt x="278" y="1076"/>
                  </a:lnTo>
                  <a:lnTo>
                    <a:pt x="277" y="1063"/>
                  </a:lnTo>
                  <a:lnTo>
                    <a:pt x="277" y="1041"/>
                  </a:lnTo>
                  <a:lnTo>
                    <a:pt x="277" y="1022"/>
                  </a:lnTo>
                  <a:lnTo>
                    <a:pt x="255" y="1035"/>
                  </a:lnTo>
                  <a:lnTo>
                    <a:pt x="234" y="1042"/>
                  </a:lnTo>
                  <a:lnTo>
                    <a:pt x="213" y="1046"/>
                  </a:lnTo>
                  <a:lnTo>
                    <a:pt x="192" y="1046"/>
                  </a:lnTo>
                  <a:lnTo>
                    <a:pt x="171" y="1043"/>
                  </a:lnTo>
                  <a:lnTo>
                    <a:pt x="152" y="1037"/>
                  </a:lnTo>
                  <a:lnTo>
                    <a:pt x="132" y="1026"/>
                  </a:lnTo>
                  <a:lnTo>
                    <a:pt x="114" y="1014"/>
                  </a:lnTo>
                  <a:lnTo>
                    <a:pt x="96" y="1000"/>
                  </a:lnTo>
                  <a:lnTo>
                    <a:pt x="80" y="983"/>
                  </a:lnTo>
                  <a:lnTo>
                    <a:pt x="64" y="965"/>
                  </a:lnTo>
                  <a:lnTo>
                    <a:pt x="50" y="944"/>
                  </a:lnTo>
                  <a:lnTo>
                    <a:pt x="38" y="922"/>
                  </a:lnTo>
                  <a:lnTo>
                    <a:pt x="28" y="899"/>
                  </a:lnTo>
                  <a:lnTo>
                    <a:pt x="17" y="875"/>
                  </a:lnTo>
                  <a:lnTo>
                    <a:pt x="11" y="850"/>
                  </a:lnTo>
                  <a:lnTo>
                    <a:pt x="6" y="825"/>
                  </a:lnTo>
                  <a:lnTo>
                    <a:pt x="2" y="800"/>
                  </a:lnTo>
                  <a:lnTo>
                    <a:pt x="0" y="775"/>
                  </a:lnTo>
                  <a:lnTo>
                    <a:pt x="2" y="749"/>
                  </a:lnTo>
                  <a:lnTo>
                    <a:pt x="6" y="726"/>
                  </a:lnTo>
                  <a:lnTo>
                    <a:pt x="12" y="702"/>
                  </a:lnTo>
                  <a:lnTo>
                    <a:pt x="21" y="680"/>
                  </a:lnTo>
                  <a:lnTo>
                    <a:pt x="33" y="658"/>
                  </a:lnTo>
                  <a:lnTo>
                    <a:pt x="49" y="638"/>
                  </a:lnTo>
                  <a:lnTo>
                    <a:pt x="67" y="621"/>
                  </a:lnTo>
                  <a:lnTo>
                    <a:pt x="88" y="606"/>
                  </a:lnTo>
                  <a:lnTo>
                    <a:pt x="113" y="591"/>
                  </a:lnTo>
                  <a:lnTo>
                    <a:pt x="140" y="581"/>
                  </a:lnTo>
                  <a:lnTo>
                    <a:pt x="173" y="573"/>
                  </a:lnTo>
                  <a:lnTo>
                    <a:pt x="208" y="568"/>
                  </a:lnTo>
                  <a:lnTo>
                    <a:pt x="247" y="567"/>
                  </a:lnTo>
                  <a:lnTo>
                    <a:pt x="271" y="567"/>
                  </a:lnTo>
                  <a:lnTo>
                    <a:pt x="294" y="569"/>
                  </a:lnTo>
                  <a:lnTo>
                    <a:pt x="316" y="573"/>
                  </a:lnTo>
                  <a:lnTo>
                    <a:pt x="320" y="576"/>
                  </a:lnTo>
                  <a:lnTo>
                    <a:pt x="327" y="573"/>
                  </a:lnTo>
                  <a:lnTo>
                    <a:pt x="331" y="560"/>
                  </a:lnTo>
                  <a:lnTo>
                    <a:pt x="320" y="526"/>
                  </a:lnTo>
                  <a:lnTo>
                    <a:pt x="321" y="506"/>
                  </a:lnTo>
                  <a:lnTo>
                    <a:pt x="323" y="487"/>
                  </a:lnTo>
                  <a:lnTo>
                    <a:pt x="327" y="469"/>
                  </a:lnTo>
                  <a:lnTo>
                    <a:pt x="332" y="452"/>
                  </a:lnTo>
                  <a:lnTo>
                    <a:pt x="338" y="436"/>
                  </a:lnTo>
                  <a:lnTo>
                    <a:pt x="346" y="422"/>
                  </a:lnTo>
                  <a:lnTo>
                    <a:pt x="355" y="409"/>
                  </a:lnTo>
                  <a:lnTo>
                    <a:pt x="366" y="397"/>
                  </a:lnTo>
                  <a:lnTo>
                    <a:pt x="378" y="385"/>
                  </a:lnTo>
                  <a:lnTo>
                    <a:pt x="391" y="375"/>
                  </a:lnTo>
                  <a:lnTo>
                    <a:pt x="405" y="365"/>
                  </a:lnTo>
                  <a:lnTo>
                    <a:pt x="419" y="358"/>
                  </a:lnTo>
                  <a:lnTo>
                    <a:pt x="435" y="351"/>
                  </a:lnTo>
                  <a:lnTo>
                    <a:pt x="452" y="345"/>
                  </a:lnTo>
                  <a:lnTo>
                    <a:pt x="470" y="339"/>
                  </a:lnTo>
                  <a:lnTo>
                    <a:pt x="489" y="334"/>
                  </a:lnTo>
                  <a:lnTo>
                    <a:pt x="516" y="331"/>
                  </a:lnTo>
                  <a:lnTo>
                    <a:pt x="545" y="331"/>
                  </a:lnTo>
                  <a:lnTo>
                    <a:pt x="568" y="334"/>
                  </a:lnTo>
                  <a:lnTo>
                    <a:pt x="579" y="331"/>
                  </a:lnTo>
                  <a:lnTo>
                    <a:pt x="583" y="321"/>
                  </a:lnTo>
                  <a:lnTo>
                    <a:pt x="583" y="308"/>
                  </a:lnTo>
                  <a:lnTo>
                    <a:pt x="589" y="287"/>
                  </a:lnTo>
                  <a:lnTo>
                    <a:pt x="598" y="268"/>
                  </a:lnTo>
                  <a:lnTo>
                    <a:pt x="606" y="249"/>
                  </a:lnTo>
                  <a:lnTo>
                    <a:pt x="616" y="232"/>
                  </a:lnTo>
                  <a:lnTo>
                    <a:pt x="627" y="215"/>
                  </a:lnTo>
                  <a:lnTo>
                    <a:pt x="639" y="201"/>
                  </a:lnTo>
                  <a:lnTo>
                    <a:pt x="650" y="187"/>
                  </a:lnTo>
                  <a:lnTo>
                    <a:pt x="663" y="173"/>
                  </a:lnTo>
                  <a:lnTo>
                    <a:pt x="677" y="160"/>
                  </a:lnTo>
                  <a:lnTo>
                    <a:pt x="690" y="150"/>
                  </a:lnTo>
                  <a:lnTo>
                    <a:pt x="704" y="140"/>
                  </a:lnTo>
                  <a:lnTo>
                    <a:pt x="718" y="130"/>
                  </a:lnTo>
                  <a:lnTo>
                    <a:pt x="734" y="123"/>
                  </a:lnTo>
                  <a:lnTo>
                    <a:pt x="750" y="116"/>
                  </a:lnTo>
                  <a:lnTo>
                    <a:pt x="765" y="111"/>
                  </a:lnTo>
                  <a:lnTo>
                    <a:pt x="781" y="106"/>
                  </a:lnTo>
                  <a:lnTo>
                    <a:pt x="798" y="103"/>
                  </a:lnTo>
                  <a:lnTo>
                    <a:pt x="814" y="100"/>
                  </a:lnTo>
                  <a:lnTo>
                    <a:pt x="831" y="99"/>
                  </a:lnTo>
                  <a:lnTo>
                    <a:pt x="848" y="99"/>
                  </a:lnTo>
                  <a:lnTo>
                    <a:pt x="865" y="100"/>
                  </a:lnTo>
                  <a:lnTo>
                    <a:pt x="881" y="103"/>
                  </a:lnTo>
                  <a:lnTo>
                    <a:pt x="898" y="106"/>
                  </a:lnTo>
                  <a:lnTo>
                    <a:pt x="915" y="111"/>
                  </a:lnTo>
                  <a:lnTo>
                    <a:pt x="931" y="116"/>
                  </a:lnTo>
                  <a:lnTo>
                    <a:pt x="948" y="123"/>
                  </a:lnTo>
                  <a:lnTo>
                    <a:pt x="965" y="132"/>
                  </a:lnTo>
                  <a:lnTo>
                    <a:pt x="981" y="141"/>
                  </a:lnTo>
                  <a:lnTo>
                    <a:pt x="996" y="151"/>
                  </a:lnTo>
                  <a:lnTo>
                    <a:pt x="1012" y="162"/>
                  </a:lnTo>
                  <a:lnTo>
                    <a:pt x="1028" y="175"/>
                  </a:lnTo>
                  <a:lnTo>
                    <a:pt x="1042" y="189"/>
                  </a:lnTo>
                  <a:lnTo>
                    <a:pt x="1083" y="155"/>
                  </a:lnTo>
                  <a:lnTo>
                    <a:pt x="1122" y="126"/>
                  </a:lnTo>
                  <a:lnTo>
                    <a:pt x="1162" y="99"/>
                  </a:lnTo>
                  <a:lnTo>
                    <a:pt x="1203" y="77"/>
                  </a:lnTo>
                  <a:lnTo>
                    <a:pt x="1242" y="57"/>
                  </a:lnTo>
                  <a:lnTo>
                    <a:pt x="1281" y="40"/>
                  </a:lnTo>
                  <a:lnTo>
                    <a:pt x="1321" y="26"/>
                  </a:lnTo>
                  <a:lnTo>
                    <a:pt x="1361" y="16"/>
                  </a:lnTo>
                  <a:lnTo>
                    <a:pt x="1398" y="8"/>
                  </a:lnTo>
                  <a:lnTo>
                    <a:pt x="1438" y="2"/>
                  </a:lnTo>
                  <a:lnTo>
                    <a:pt x="1476" y="0"/>
                  </a:lnTo>
                  <a:lnTo>
                    <a:pt x="1513" y="0"/>
                  </a:lnTo>
                  <a:lnTo>
                    <a:pt x="1551" y="2"/>
                  </a:lnTo>
                  <a:lnTo>
                    <a:pt x="1589" y="8"/>
                  </a:lnTo>
                  <a:lnTo>
                    <a:pt x="1626" y="14"/>
                  </a:lnTo>
                  <a:lnTo>
                    <a:pt x="1661" y="23"/>
                  </a:lnTo>
                  <a:lnTo>
                    <a:pt x="1697" y="35"/>
                  </a:lnTo>
                  <a:lnTo>
                    <a:pt x="1733" y="48"/>
                  </a:lnTo>
                  <a:lnTo>
                    <a:pt x="1767" y="63"/>
                  </a:lnTo>
                  <a:lnTo>
                    <a:pt x="1801" y="79"/>
                  </a:lnTo>
                  <a:lnTo>
                    <a:pt x="1833" y="98"/>
                  </a:lnTo>
                  <a:lnTo>
                    <a:pt x="1866" y="117"/>
                  </a:lnTo>
                  <a:lnTo>
                    <a:pt x="1898" y="138"/>
                  </a:lnTo>
                  <a:lnTo>
                    <a:pt x="1929" y="160"/>
                  </a:lnTo>
                  <a:lnTo>
                    <a:pt x="1959" y="184"/>
                  </a:lnTo>
                  <a:lnTo>
                    <a:pt x="1989" y="209"/>
                  </a:lnTo>
                  <a:lnTo>
                    <a:pt x="2017" y="235"/>
                  </a:lnTo>
                  <a:lnTo>
                    <a:pt x="2045" y="261"/>
                  </a:lnTo>
                  <a:lnTo>
                    <a:pt x="2071" y="288"/>
                  </a:lnTo>
                  <a:lnTo>
                    <a:pt x="2097" y="316"/>
                  </a:lnTo>
                  <a:lnTo>
                    <a:pt x="2122" y="345"/>
                  </a:lnTo>
                  <a:lnTo>
                    <a:pt x="2145" y="37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" name="Picture 12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5200" y="3505200"/>
              <a:ext cx="577850" cy="3206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1371600" y="4038600"/>
              <a:ext cx="2716212" cy="2008187"/>
            </a:xfrm>
            <a:custGeom>
              <a:avLst/>
              <a:gdLst/>
              <a:ahLst/>
              <a:cxnLst>
                <a:cxn ang="0">
                  <a:pos x="2222" y="364"/>
                </a:cxn>
                <a:cxn ang="0">
                  <a:pos x="2314" y="369"/>
                </a:cxn>
                <a:cxn ang="0">
                  <a:pos x="2396" y="397"/>
                </a:cxn>
                <a:cxn ang="0">
                  <a:pos x="2464" y="446"/>
                </a:cxn>
                <a:cxn ang="0">
                  <a:pos x="2511" y="516"/>
                </a:cxn>
                <a:cxn ang="0">
                  <a:pos x="2532" y="607"/>
                </a:cxn>
                <a:cxn ang="0">
                  <a:pos x="2524" y="709"/>
                </a:cxn>
                <a:cxn ang="0">
                  <a:pos x="2474" y="847"/>
                </a:cxn>
                <a:cxn ang="0">
                  <a:pos x="2418" y="935"/>
                </a:cxn>
                <a:cxn ang="0">
                  <a:pos x="2351" y="992"/>
                </a:cxn>
                <a:cxn ang="0">
                  <a:pos x="2268" y="1024"/>
                </a:cxn>
                <a:cxn ang="0">
                  <a:pos x="2251" y="1074"/>
                </a:cxn>
                <a:cxn ang="0">
                  <a:pos x="2226" y="1158"/>
                </a:cxn>
                <a:cxn ang="0">
                  <a:pos x="2144" y="1236"/>
                </a:cxn>
                <a:cxn ang="0">
                  <a:pos x="2029" y="1300"/>
                </a:cxn>
                <a:cxn ang="0">
                  <a:pos x="1904" y="1342"/>
                </a:cxn>
                <a:cxn ang="0">
                  <a:pos x="1793" y="1351"/>
                </a:cxn>
                <a:cxn ang="0">
                  <a:pos x="1725" y="1345"/>
                </a:cxn>
                <a:cxn ang="0">
                  <a:pos x="1701" y="1409"/>
                </a:cxn>
                <a:cxn ang="0">
                  <a:pos x="1660" y="1458"/>
                </a:cxn>
                <a:cxn ang="0">
                  <a:pos x="1603" y="1491"/>
                </a:cxn>
                <a:cxn ang="0">
                  <a:pos x="1538" y="1504"/>
                </a:cxn>
                <a:cxn ang="0">
                  <a:pos x="1468" y="1495"/>
                </a:cxn>
                <a:cxn ang="0">
                  <a:pos x="1398" y="1462"/>
                </a:cxn>
                <a:cxn ang="0">
                  <a:pos x="1277" y="1528"/>
                </a:cxn>
                <a:cxn ang="0">
                  <a:pos x="1150" y="1589"/>
                </a:cxn>
                <a:cxn ang="0">
                  <a:pos x="1036" y="1611"/>
                </a:cxn>
                <a:cxn ang="0">
                  <a:pos x="928" y="1594"/>
                </a:cxn>
                <a:cxn ang="0">
                  <a:pos x="828" y="1538"/>
                </a:cxn>
                <a:cxn ang="0">
                  <a:pos x="733" y="1441"/>
                </a:cxn>
                <a:cxn ang="0">
                  <a:pos x="665" y="1370"/>
                </a:cxn>
                <a:cxn ang="0">
                  <a:pos x="584" y="1377"/>
                </a:cxn>
                <a:cxn ang="0">
                  <a:pos x="472" y="1342"/>
                </a:cxn>
                <a:cxn ang="0">
                  <a:pos x="432" y="1307"/>
                </a:cxn>
                <a:cxn ang="0">
                  <a:pos x="417" y="1260"/>
                </a:cxn>
                <a:cxn ang="0">
                  <a:pos x="345" y="1196"/>
                </a:cxn>
                <a:cxn ang="0">
                  <a:pos x="287" y="1119"/>
                </a:cxn>
                <a:cxn ang="0">
                  <a:pos x="277" y="1041"/>
                </a:cxn>
                <a:cxn ang="0">
                  <a:pos x="192" y="1046"/>
                </a:cxn>
                <a:cxn ang="0">
                  <a:pos x="96" y="1000"/>
                </a:cxn>
                <a:cxn ang="0">
                  <a:pos x="28" y="899"/>
                </a:cxn>
                <a:cxn ang="0">
                  <a:pos x="0" y="775"/>
                </a:cxn>
                <a:cxn ang="0">
                  <a:pos x="33" y="658"/>
                </a:cxn>
                <a:cxn ang="0">
                  <a:pos x="140" y="581"/>
                </a:cxn>
                <a:cxn ang="0">
                  <a:pos x="294" y="569"/>
                </a:cxn>
                <a:cxn ang="0">
                  <a:pos x="320" y="526"/>
                </a:cxn>
                <a:cxn ang="0">
                  <a:pos x="338" y="436"/>
                </a:cxn>
                <a:cxn ang="0">
                  <a:pos x="391" y="375"/>
                </a:cxn>
                <a:cxn ang="0">
                  <a:pos x="470" y="339"/>
                </a:cxn>
                <a:cxn ang="0">
                  <a:pos x="579" y="331"/>
                </a:cxn>
                <a:cxn ang="0">
                  <a:pos x="606" y="249"/>
                </a:cxn>
                <a:cxn ang="0">
                  <a:pos x="663" y="173"/>
                </a:cxn>
                <a:cxn ang="0">
                  <a:pos x="734" y="123"/>
                </a:cxn>
                <a:cxn ang="0">
                  <a:pos x="814" y="100"/>
                </a:cxn>
                <a:cxn ang="0">
                  <a:pos x="898" y="106"/>
                </a:cxn>
                <a:cxn ang="0">
                  <a:pos x="981" y="141"/>
                </a:cxn>
                <a:cxn ang="0">
                  <a:pos x="1083" y="155"/>
                </a:cxn>
                <a:cxn ang="0">
                  <a:pos x="1281" y="40"/>
                </a:cxn>
                <a:cxn ang="0">
                  <a:pos x="1476" y="0"/>
                </a:cxn>
                <a:cxn ang="0">
                  <a:pos x="1661" y="23"/>
                </a:cxn>
                <a:cxn ang="0">
                  <a:pos x="1833" y="98"/>
                </a:cxn>
                <a:cxn ang="0">
                  <a:pos x="1989" y="209"/>
                </a:cxn>
                <a:cxn ang="0">
                  <a:pos x="2122" y="345"/>
                </a:cxn>
              </a:cxnLst>
              <a:rect l="0" t="0" r="r" b="b"/>
              <a:pathLst>
                <a:path w="2533" h="1611">
                  <a:moveTo>
                    <a:pt x="2145" y="375"/>
                  </a:moveTo>
                  <a:lnTo>
                    <a:pt x="2165" y="371"/>
                  </a:lnTo>
                  <a:lnTo>
                    <a:pt x="2184" y="367"/>
                  </a:lnTo>
                  <a:lnTo>
                    <a:pt x="2203" y="365"/>
                  </a:lnTo>
                  <a:lnTo>
                    <a:pt x="2222" y="364"/>
                  </a:lnTo>
                  <a:lnTo>
                    <a:pt x="2241" y="363"/>
                  </a:lnTo>
                  <a:lnTo>
                    <a:pt x="2260" y="364"/>
                  </a:lnTo>
                  <a:lnTo>
                    <a:pt x="2278" y="364"/>
                  </a:lnTo>
                  <a:lnTo>
                    <a:pt x="2297" y="367"/>
                  </a:lnTo>
                  <a:lnTo>
                    <a:pt x="2314" y="369"/>
                  </a:lnTo>
                  <a:lnTo>
                    <a:pt x="2332" y="373"/>
                  </a:lnTo>
                  <a:lnTo>
                    <a:pt x="2349" y="379"/>
                  </a:lnTo>
                  <a:lnTo>
                    <a:pt x="2365" y="384"/>
                  </a:lnTo>
                  <a:lnTo>
                    <a:pt x="2380" y="390"/>
                  </a:lnTo>
                  <a:lnTo>
                    <a:pt x="2396" y="397"/>
                  </a:lnTo>
                  <a:lnTo>
                    <a:pt x="2412" y="405"/>
                  </a:lnTo>
                  <a:lnTo>
                    <a:pt x="2425" y="414"/>
                  </a:lnTo>
                  <a:lnTo>
                    <a:pt x="2439" y="424"/>
                  </a:lnTo>
                  <a:lnTo>
                    <a:pt x="2452" y="435"/>
                  </a:lnTo>
                  <a:lnTo>
                    <a:pt x="2464" y="446"/>
                  </a:lnTo>
                  <a:lnTo>
                    <a:pt x="2474" y="458"/>
                  </a:lnTo>
                  <a:lnTo>
                    <a:pt x="2485" y="471"/>
                  </a:lnTo>
                  <a:lnTo>
                    <a:pt x="2494" y="486"/>
                  </a:lnTo>
                  <a:lnTo>
                    <a:pt x="2503" y="500"/>
                  </a:lnTo>
                  <a:lnTo>
                    <a:pt x="2511" y="516"/>
                  </a:lnTo>
                  <a:lnTo>
                    <a:pt x="2517" y="533"/>
                  </a:lnTo>
                  <a:lnTo>
                    <a:pt x="2523" y="550"/>
                  </a:lnTo>
                  <a:lnTo>
                    <a:pt x="2526" y="568"/>
                  </a:lnTo>
                  <a:lnTo>
                    <a:pt x="2530" y="587"/>
                  </a:lnTo>
                  <a:lnTo>
                    <a:pt x="2532" y="607"/>
                  </a:lnTo>
                  <a:lnTo>
                    <a:pt x="2533" y="628"/>
                  </a:lnTo>
                  <a:lnTo>
                    <a:pt x="2532" y="650"/>
                  </a:lnTo>
                  <a:lnTo>
                    <a:pt x="2530" y="672"/>
                  </a:lnTo>
                  <a:lnTo>
                    <a:pt x="2528" y="688"/>
                  </a:lnTo>
                  <a:lnTo>
                    <a:pt x="2524" y="709"/>
                  </a:lnTo>
                  <a:lnTo>
                    <a:pt x="2519" y="732"/>
                  </a:lnTo>
                  <a:lnTo>
                    <a:pt x="2511" y="758"/>
                  </a:lnTo>
                  <a:lnTo>
                    <a:pt x="2500" y="787"/>
                  </a:lnTo>
                  <a:lnTo>
                    <a:pt x="2489" y="817"/>
                  </a:lnTo>
                  <a:lnTo>
                    <a:pt x="2474" y="847"/>
                  </a:lnTo>
                  <a:lnTo>
                    <a:pt x="2459" y="877"/>
                  </a:lnTo>
                  <a:lnTo>
                    <a:pt x="2449" y="893"/>
                  </a:lnTo>
                  <a:lnTo>
                    <a:pt x="2439" y="907"/>
                  </a:lnTo>
                  <a:lnTo>
                    <a:pt x="2429" y="920"/>
                  </a:lnTo>
                  <a:lnTo>
                    <a:pt x="2418" y="935"/>
                  </a:lnTo>
                  <a:lnTo>
                    <a:pt x="2406" y="948"/>
                  </a:lnTo>
                  <a:lnTo>
                    <a:pt x="2393" y="960"/>
                  </a:lnTo>
                  <a:lnTo>
                    <a:pt x="2380" y="971"/>
                  </a:lnTo>
                  <a:lnTo>
                    <a:pt x="2366" y="982"/>
                  </a:lnTo>
                  <a:lnTo>
                    <a:pt x="2351" y="992"/>
                  </a:lnTo>
                  <a:lnTo>
                    <a:pt x="2337" y="1000"/>
                  </a:lnTo>
                  <a:lnTo>
                    <a:pt x="2320" y="1008"/>
                  </a:lnTo>
                  <a:lnTo>
                    <a:pt x="2303" y="1014"/>
                  </a:lnTo>
                  <a:lnTo>
                    <a:pt x="2286" y="1020"/>
                  </a:lnTo>
                  <a:lnTo>
                    <a:pt x="2268" y="1024"/>
                  </a:lnTo>
                  <a:lnTo>
                    <a:pt x="2248" y="1026"/>
                  </a:lnTo>
                  <a:lnTo>
                    <a:pt x="2229" y="1026"/>
                  </a:lnTo>
                  <a:lnTo>
                    <a:pt x="2239" y="1042"/>
                  </a:lnTo>
                  <a:lnTo>
                    <a:pt x="2247" y="1059"/>
                  </a:lnTo>
                  <a:lnTo>
                    <a:pt x="2251" y="1074"/>
                  </a:lnTo>
                  <a:lnTo>
                    <a:pt x="2251" y="1091"/>
                  </a:lnTo>
                  <a:lnTo>
                    <a:pt x="2248" y="1108"/>
                  </a:lnTo>
                  <a:lnTo>
                    <a:pt x="2243" y="1125"/>
                  </a:lnTo>
                  <a:lnTo>
                    <a:pt x="2235" y="1141"/>
                  </a:lnTo>
                  <a:lnTo>
                    <a:pt x="2226" y="1158"/>
                  </a:lnTo>
                  <a:lnTo>
                    <a:pt x="2213" y="1175"/>
                  </a:lnTo>
                  <a:lnTo>
                    <a:pt x="2199" y="1191"/>
                  </a:lnTo>
                  <a:lnTo>
                    <a:pt x="2182" y="1206"/>
                  </a:lnTo>
                  <a:lnTo>
                    <a:pt x="2163" y="1222"/>
                  </a:lnTo>
                  <a:lnTo>
                    <a:pt x="2144" y="1236"/>
                  </a:lnTo>
                  <a:lnTo>
                    <a:pt x="2123" y="1251"/>
                  </a:lnTo>
                  <a:lnTo>
                    <a:pt x="2101" y="1264"/>
                  </a:lnTo>
                  <a:lnTo>
                    <a:pt x="2077" y="1277"/>
                  </a:lnTo>
                  <a:lnTo>
                    <a:pt x="2054" y="1289"/>
                  </a:lnTo>
                  <a:lnTo>
                    <a:pt x="2029" y="1300"/>
                  </a:lnTo>
                  <a:lnTo>
                    <a:pt x="2004" y="1311"/>
                  </a:lnTo>
                  <a:lnTo>
                    <a:pt x="1979" y="1320"/>
                  </a:lnTo>
                  <a:lnTo>
                    <a:pt x="1955" y="1329"/>
                  </a:lnTo>
                  <a:lnTo>
                    <a:pt x="1929" y="1336"/>
                  </a:lnTo>
                  <a:lnTo>
                    <a:pt x="1904" y="1342"/>
                  </a:lnTo>
                  <a:lnTo>
                    <a:pt x="1880" y="1346"/>
                  </a:lnTo>
                  <a:lnTo>
                    <a:pt x="1857" y="1350"/>
                  </a:lnTo>
                  <a:lnTo>
                    <a:pt x="1835" y="1351"/>
                  </a:lnTo>
                  <a:lnTo>
                    <a:pt x="1812" y="1353"/>
                  </a:lnTo>
                  <a:lnTo>
                    <a:pt x="1793" y="1351"/>
                  </a:lnTo>
                  <a:lnTo>
                    <a:pt x="1773" y="1349"/>
                  </a:lnTo>
                  <a:lnTo>
                    <a:pt x="1756" y="1345"/>
                  </a:lnTo>
                  <a:lnTo>
                    <a:pt x="1741" y="1338"/>
                  </a:lnTo>
                  <a:lnTo>
                    <a:pt x="1727" y="1330"/>
                  </a:lnTo>
                  <a:lnTo>
                    <a:pt x="1725" y="1345"/>
                  </a:lnTo>
                  <a:lnTo>
                    <a:pt x="1722" y="1358"/>
                  </a:lnTo>
                  <a:lnTo>
                    <a:pt x="1718" y="1371"/>
                  </a:lnTo>
                  <a:lnTo>
                    <a:pt x="1713" y="1384"/>
                  </a:lnTo>
                  <a:lnTo>
                    <a:pt x="1708" y="1397"/>
                  </a:lnTo>
                  <a:lnTo>
                    <a:pt x="1701" y="1409"/>
                  </a:lnTo>
                  <a:lnTo>
                    <a:pt x="1695" y="1419"/>
                  </a:lnTo>
                  <a:lnTo>
                    <a:pt x="1687" y="1430"/>
                  </a:lnTo>
                  <a:lnTo>
                    <a:pt x="1678" y="1440"/>
                  </a:lnTo>
                  <a:lnTo>
                    <a:pt x="1669" y="1449"/>
                  </a:lnTo>
                  <a:lnTo>
                    <a:pt x="1660" y="1458"/>
                  </a:lnTo>
                  <a:lnTo>
                    <a:pt x="1649" y="1466"/>
                  </a:lnTo>
                  <a:lnTo>
                    <a:pt x="1639" y="1473"/>
                  </a:lnTo>
                  <a:lnTo>
                    <a:pt x="1627" y="1479"/>
                  </a:lnTo>
                  <a:lnTo>
                    <a:pt x="1615" y="1486"/>
                  </a:lnTo>
                  <a:lnTo>
                    <a:pt x="1603" y="1491"/>
                  </a:lnTo>
                  <a:lnTo>
                    <a:pt x="1590" y="1495"/>
                  </a:lnTo>
                  <a:lnTo>
                    <a:pt x="1577" y="1499"/>
                  </a:lnTo>
                  <a:lnTo>
                    <a:pt x="1564" y="1501"/>
                  </a:lnTo>
                  <a:lnTo>
                    <a:pt x="1551" y="1503"/>
                  </a:lnTo>
                  <a:lnTo>
                    <a:pt x="1538" y="1504"/>
                  </a:lnTo>
                  <a:lnTo>
                    <a:pt x="1524" y="1504"/>
                  </a:lnTo>
                  <a:lnTo>
                    <a:pt x="1511" y="1503"/>
                  </a:lnTo>
                  <a:lnTo>
                    <a:pt x="1496" y="1501"/>
                  </a:lnTo>
                  <a:lnTo>
                    <a:pt x="1482" y="1499"/>
                  </a:lnTo>
                  <a:lnTo>
                    <a:pt x="1468" y="1495"/>
                  </a:lnTo>
                  <a:lnTo>
                    <a:pt x="1455" y="1491"/>
                  </a:lnTo>
                  <a:lnTo>
                    <a:pt x="1440" y="1484"/>
                  </a:lnTo>
                  <a:lnTo>
                    <a:pt x="1426" y="1478"/>
                  </a:lnTo>
                  <a:lnTo>
                    <a:pt x="1413" y="1471"/>
                  </a:lnTo>
                  <a:lnTo>
                    <a:pt x="1398" y="1462"/>
                  </a:lnTo>
                  <a:lnTo>
                    <a:pt x="1385" y="1452"/>
                  </a:lnTo>
                  <a:lnTo>
                    <a:pt x="1358" y="1474"/>
                  </a:lnTo>
                  <a:lnTo>
                    <a:pt x="1331" y="1494"/>
                  </a:lnTo>
                  <a:lnTo>
                    <a:pt x="1303" y="1511"/>
                  </a:lnTo>
                  <a:lnTo>
                    <a:pt x="1277" y="1528"/>
                  </a:lnTo>
                  <a:lnTo>
                    <a:pt x="1251" y="1543"/>
                  </a:lnTo>
                  <a:lnTo>
                    <a:pt x="1225" y="1556"/>
                  </a:lnTo>
                  <a:lnTo>
                    <a:pt x="1200" y="1569"/>
                  </a:lnTo>
                  <a:lnTo>
                    <a:pt x="1175" y="1580"/>
                  </a:lnTo>
                  <a:lnTo>
                    <a:pt x="1150" y="1589"/>
                  </a:lnTo>
                  <a:lnTo>
                    <a:pt x="1127" y="1595"/>
                  </a:lnTo>
                  <a:lnTo>
                    <a:pt x="1103" y="1602"/>
                  </a:lnTo>
                  <a:lnTo>
                    <a:pt x="1080" y="1606"/>
                  </a:lnTo>
                  <a:lnTo>
                    <a:pt x="1058" y="1610"/>
                  </a:lnTo>
                  <a:lnTo>
                    <a:pt x="1036" y="1611"/>
                  </a:lnTo>
                  <a:lnTo>
                    <a:pt x="1013" y="1611"/>
                  </a:lnTo>
                  <a:lnTo>
                    <a:pt x="991" y="1609"/>
                  </a:lnTo>
                  <a:lnTo>
                    <a:pt x="970" y="1606"/>
                  </a:lnTo>
                  <a:lnTo>
                    <a:pt x="949" y="1601"/>
                  </a:lnTo>
                  <a:lnTo>
                    <a:pt x="928" y="1594"/>
                  </a:lnTo>
                  <a:lnTo>
                    <a:pt x="908" y="1586"/>
                  </a:lnTo>
                  <a:lnTo>
                    <a:pt x="888" y="1577"/>
                  </a:lnTo>
                  <a:lnTo>
                    <a:pt x="867" y="1565"/>
                  </a:lnTo>
                  <a:lnTo>
                    <a:pt x="848" y="1552"/>
                  </a:lnTo>
                  <a:lnTo>
                    <a:pt x="828" y="1538"/>
                  </a:lnTo>
                  <a:lnTo>
                    <a:pt x="808" y="1522"/>
                  </a:lnTo>
                  <a:lnTo>
                    <a:pt x="790" y="1504"/>
                  </a:lnTo>
                  <a:lnTo>
                    <a:pt x="771" y="1484"/>
                  </a:lnTo>
                  <a:lnTo>
                    <a:pt x="752" y="1464"/>
                  </a:lnTo>
                  <a:lnTo>
                    <a:pt x="733" y="1441"/>
                  </a:lnTo>
                  <a:lnTo>
                    <a:pt x="714" y="1417"/>
                  </a:lnTo>
                  <a:lnTo>
                    <a:pt x="696" y="1390"/>
                  </a:lnTo>
                  <a:lnTo>
                    <a:pt x="678" y="1363"/>
                  </a:lnTo>
                  <a:lnTo>
                    <a:pt x="671" y="1367"/>
                  </a:lnTo>
                  <a:lnTo>
                    <a:pt x="665" y="1370"/>
                  </a:lnTo>
                  <a:lnTo>
                    <a:pt x="656" y="1372"/>
                  </a:lnTo>
                  <a:lnTo>
                    <a:pt x="648" y="1375"/>
                  </a:lnTo>
                  <a:lnTo>
                    <a:pt x="628" y="1377"/>
                  </a:lnTo>
                  <a:lnTo>
                    <a:pt x="607" y="1379"/>
                  </a:lnTo>
                  <a:lnTo>
                    <a:pt x="584" y="1377"/>
                  </a:lnTo>
                  <a:lnTo>
                    <a:pt x="560" y="1373"/>
                  </a:lnTo>
                  <a:lnTo>
                    <a:pt x="537" y="1368"/>
                  </a:lnTo>
                  <a:lnTo>
                    <a:pt x="515" y="1362"/>
                  </a:lnTo>
                  <a:lnTo>
                    <a:pt x="492" y="1353"/>
                  </a:lnTo>
                  <a:lnTo>
                    <a:pt x="472" y="1342"/>
                  </a:lnTo>
                  <a:lnTo>
                    <a:pt x="462" y="1336"/>
                  </a:lnTo>
                  <a:lnTo>
                    <a:pt x="453" y="1329"/>
                  </a:lnTo>
                  <a:lnTo>
                    <a:pt x="445" y="1323"/>
                  </a:lnTo>
                  <a:lnTo>
                    <a:pt x="438" y="1315"/>
                  </a:lnTo>
                  <a:lnTo>
                    <a:pt x="432" y="1307"/>
                  </a:lnTo>
                  <a:lnTo>
                    <a:pt x="426" y="1298"/>
                  </a:lnTo>
                  <a:lnTo>
                    <a:pt x="422" y="1289"/>
                  </a:lnTo>
                  <a:lnTo>
                    <a:pt x="419" y="1279"/>
                  </a:lnTo>
                  <a:lnTo>
                    <a:pt x="417" y="1269"/>
                  </a:lnTo>
                  <a:lnTo>
                    <a:pt x="417" y="1260"/>
                  </a:lnTo>
                  <a:lnTo>
                    <a:pt x="417" y="1248"/>
                  </a:lnTo>
                  <a:lnTo>
                    <a:pt x="418" y="1238"/>
                  </a:lnTo>
                  <a:lnTo>
                    <a:pt x="391" y="1225"/>
                  </a:lnTo>
                  <a:lnTo>
                    <a:pt x="366" y="1210"/>
                  </a:lnTo>
                  <a:lnTo>
                    <a:pt x="345" y="1196"/>
                  </a:lnTo>
                  <a:lnTo>
                    <a:pt x="328" y="1180"/>
                  </a:lnTo>
                  <a:lnTo>
                    <a:pt x="314" y="1165"/>
                  </a:lnTo>
                  <a:lnTo>
                    <a:pt x="302" y="1149"/>
                  </a:lnTo>
                  <a:lnTo>
                    <a:pt x="294" y="1135"/>
                  </a:lnTo>
                  <a:lnTo>
                    <a:pt x="287" y="1119"/>
                  </a:lnTo>
                  <a:lnTo>
                    <a:pt x="282" y="1103"/>
                  </a:lnTo>
                  <a:lnTo>
                    <a:pt x="280" y="1089"/>
                  </a:lnTo>
                  <a:lnTo>
                    <a:pt x="278" y="1076"/>
                  </a:lnTo>
                  <a:lnTo>
                    <a:pt x="277" y="1063"/>
                  </a:lnTo>
                  <a:lnTo>
                    <a:pt x="277" y="1041"/>
                  </a:lnTo>
                  <a:lnTo>
                    <a:pt x="277" y="1022"/>
                  </a:lnTo>
                  <a:lnTo>
                    <a:pt x="255" y="1035"/>
                  </a:lnTo>
                  <a:lnTo>
                    <a:pt x="234" y="1042"/>
                  </a:lnTo>
                  <a:lnTo>
                    <a:pt x="213" y="1046"/>
                  </a:lnTo>
                  <a:lnTo>
                    <a:pt x="192" y="1046"/>
                  </a:lnTo>
                  <a:lnTo>
                    <a:pt x="171" y="1043"/>
                  </a:lnTo>
                  <a:lnTo>
                    <a:pt x="152" y="1037"/>
                  </a:lnTo>
                  <a:lnTo>
                    <a:pt x="132" y="1026"/>
                  </a:lnTo>
                  <a:lnTo>
                    <a:pt x="114" y="1014"/>
                  </a:lnTo>
                  <a:lnTo>
                    <a:pt x="96" y="1000"/>
                  </a:lnTo>
                  <a:lnTo>
                    <a:pt x="80" y="983"/>
                  </a:lnTo>
                  <a:lnTo>
                    <a:pt x="64" y="965"/>
                  </a:lnTo>
                  <a:lnTo>
                    <a:pt x="50" y="944"/>
                  </a:lnTo>
                  <a:lnTo>
                    <a:pt x="38" y="922"/>
                  </a:lnTo>
                  <a:lnTo>
                    <a:pt x="28" y="899"/>
                  </a:lnTo>
                  <a:lnTo>
                    <a:pt x="17" y="875"/>
                  </a:lnTo>
                  <a:lnTo>
                    <a:pt x="11" y="850"/>
                  </a:lnTo>
                  <a:lnTo>
                    <a:pt x="6" y="825"/>
                  </a:lnTo>
                  <a:lnTo>
                    <a:pt x="2" y="800"/>
                  </a:lnTo>
                  <a:lnTo>
                    <a:pt x="0" y="775"/>
                  </a:lnTo>
                  <a:lnTo>
                    <a:pt x="2" y="749"/>
                  </a:lnTo>
                  <a:lnTo>
                    <a:pt x="6" y="726"/>
                  </a:lnTo>
                  <a:lnTo>
                    <a:pt x="12" y="702"/>
                  </a:lnTo>
                  <a:lnTo>
                    <a:pt x="21" y="680"/>
                  </a:lnTo>
                  <a:lnTo>
                    <a:pt x="33" y="658"/>
                  </a:lnTo>
                  <a:lnTo>
                    <a:pt x="49" y="638"/>
                  </a:lnTo>
                  <a:lnTo>
                    <a:pt x="67" y="621"/>
                  </a:lnTo>
                  <a:lnTo>
                    <a:pt x="88" y="606"/>
                  </a:lnTo>
                  <a:lnTo>
                    <a:pt x="113" y="591"/>
                  </a:lnTo>
                  <a:lnTo>
                    <a:pt x="140" y="581"/>
                  </a:lnTo>
                  <a:lnTo>
                    <a:pt x="173" y="573"/>
                  </a:lnTo>
                  <a:lnTo>
                    <a:pt x="208" y="568"/>
                  </a:lnTo>
                  <a:lnTo>
                    <a:pt x="247" y="567"/>
                  </a:lnTo>
                  <a:lnTo>
                    <a:pt x="271" y="567"/>
                  </a:lnTo>
                  <a:lnTo>
                    <a:pt x="294" y="569"/>
                  </a:lnTo>
                  <a:lnTo>
                    <a:pt x="316" y="573"/>
                  </a:lnTo>
                  <a:lnTo>
                    <a:pt x="320" y="576"/>
                  </a:lnTo>
                  <a:lnTo>
                    <a:pt x="327" y="573"/>
                  </a:lnTo>
                  <a:lnTo>
                    <a:pt x="331" y="560"/>
                  </a:lnTo>
                  <a:lnTo>
                    <a:pt x="320" y="526"/>
                  </a:lnTo>
                  <a:lnTo>
                    <a:pt x="321" y="506"/>
                  </a:lnTo>
                  <a:lnTo>
                    <a:pt x="323" y="487"/>
                  </a:lnTo>
                  <a:lnTo>
                    <a:pt x="327" y="469"/>
                  </a:lnTo>
                  <a:lnTo>
                    <a:pt x="332" y="452"/>
                  </a:lnTo>
                  <a:lnTo>
                    <a:pt x="338" y="436"/>
                  </a:lnTo>
                  <a:lnTo>
                    <a:pt x="346" y="422"/>
                  </a:lnTo>
                  <a:lnTo>
                    <a:pt x="355" y="409"/>
                  </a:lnTo>
                  <a:lnTo>
                    <a:pt x="366" y="397"/>
                  </a:lnTo>
                  <a:lnTo>
                    <a:pt x="378" y="385"/>
                  </a:lnTo>
                  <a:lnTo>
                    <a:pt x="391" y="375"/>
                  </a:lnTo>
                  <a:lnTo>
                    <a:pt x="405" y="365"/>
                  </a:lnTo>
                  <a:lnTo>
                    <a:pt x="419" y="358"/>
                  </a:lnTo>
                  <a:lnTo>
                    <a:pt x="435" y="351"/>
                  </a:lnTo>
                  <a:lnTo>
                    <a:pt x="452" y="345"/>
                  </a:lnTo>
                  <a:lnTo>
                    <a:pt x="470" y="339"/>
                  </a:lnTo>
                  <a:lnTo>
                    <a:pt x="489" y="334"/>
                  </a:lnTo>
                  <a:lnTo>
                    <a:pt x="516" y="331"/>
                  </a:lnTo>
                  <a:lnTo>
                    <a:pt x="545" y="331"/>
                  </a:lnTo>
                  <a:lnTo>
                    <a:pt x="568" y="334"/>
                  </a:lnTo>
                  <a:lnTo>
                    <a:pt x="579" y="331"/>
                  </a:lnTo>
                  <a:lnTo>
                    <a:pt x="583" y="321"/>
                  </a:lnTo>
                  <a:lnTo>
                    <a:pt x="583" y="308"/>
                  </a:lnTo>
                  <a:lnTo>
                    <a:pt x="589" y="287"/>
                  </a:lnTo>
                  <a:lnTo>
                    <a:pt x="598" y="268"/>
                  </a:lnTo>
                  <a:lnTo>
                    <a:pt x="606" y="249"/>
                  </a:lnTo>
                  <a:lnTo>
                    <a:pt x="616" y="232"/>
                  </a:lnTo>
                  <a:lnTo>
                    <a:pt x="627" y="215"/>
                  </a:lnTo>
                  <a:lnTo>
                    <a:pt x="639" y="201"/>
                  </a:lnTo>
                  <a:lnTo>
                    <a:pt x="650" y="187"/>
                  </a:lnTo>
                  <a:lnTo>
                    <a:pt x="663" y="173"/>
                  </a:lnTo>
                  <a:lnTo>
                    <a:pt x="677" y="160"/>
                  </a:lnTo>
                  <a:lnTo>
                    <a:pt x="690" y="150"/>
                  </a:lnTo>
                  <a:lnTo>
                    <a:pt x="704" y="140"/>
                  </a:lnTo>
                  <a:lnTo>
                    <a:pt x="718" y="130"/>
                  </a:lnTo>
                  <a:lnTo>
                    <a:pt x="734" y="123"/>
                  </a:lnTo>
                  <a:lnTo>
                    <a:pt x="750" y="116"/>
                  </a:lnTo>
                  <a:lnTo>
                    <a:pt x="765" y="111"/>
                  </a:lnTo>
                  <a:lnTo>
                    <a:pt x="781" y="106"/>
                  </a:lnTo>
                  <a:lnTo>
                    <a:pt x="798" y="103"/>
                  </a:lnTo>
                  <a:lnTo>
                    <a:pt x="814" y="100"/>
                  </a:lnTo>
                  <a:lnTo>
                    <a:pt x="831" y="99"/>
                  </a:lnTo>
                  <a:lnTo>
                    <a:pt x="848" y="99"/>
                  </a:lnTo>
                  <a:lnTo>
                    <a:pt x="865" y="100"/>
                  </a:lnTo>
                  <a:lnTo>
                    <a:pt x="881" y="103"/>
                  </a:lnTo>
                  <a:lnTo>
                    <a:pt x="898" y="106"/>
                  </a:lnTo>
                  <a:lnTo>
                    <a:pt x="915" y="111"/>
                  </a:lnTo>
                  <a:lnTo>
                    <a:pt x="931" y="116"/>
                  </a:lnTo>
                  <a:lnTo>
                    <a:pt x="948" y="123"/>
                  </a:lnTo>
                  <a:lnTo>
                    <a:pt x="965" y="132"/>
                  </a:lnTo>
                  <a:lnTo>
                    <a:pt x="981" y="141"/>
                  </a:lnTo>
                  <a:lnTo>
                    <a:pt x="996" y="151"/>
                  </a:lnTo>
                  <a:lnTo>
                    <a:pt x="1012" y="162"/>
                  </a:lnTo>
                  <a:lnTo>
                    <a:pt x="1028" y="175"/>
                  </a:lnTo>
                  <a:lnTo>
                    <a:pt x="1042" y="189"/>
                  </a:lnTo>
                  <a:lnTo>
                    <a:pt x="1083" y="155"/>
                  </a:lnTo>
                  <a:lnTo>
                    <a:pt x="1122" y="126"/>
                  </a:lnTo>
                  <a:lnTo>
                    <a:pt x="1162" y="99"/>
                  </a:lnTo>
                  <a:lnTo>
                    <a:pt x="1203" y="77"/>
                  </a:lnTo>
                  <a:lnTo>
                    <a:pt x="1242" y="57"/>
                  </a:lnTo>
                  <a:lnTo>
                    <a:pt x="1281" y="40"/>
                  </a:lnTo>
                  <a:lnTo>
                    <a:pt x="1321" y="26"/>
                  </a:lnTo>
                  <a:lnTo>
                    <a:pt x="1361" y="16"/>
                  </a:lnTo>
                  <a:lnTo>
                    <a:pt x="1398" y="8"/>
                  </a:lnTo>
                  <a:lnTo>
                    <a:pt x="1438" y="2"/>
                  </a:lnTo>
                  <a:lnTo>
                    <a:pt x="1476" y="0"/>
                  </a:lnTo>
                  <a:lnTo>
                    <a:pt x="1513" y="0"/>
                  </a:lnTo>
                  <a:lnTo>
                    <a:pt x="1551" y="2"/>
                  </a:lnTo>
                  <a:lnTo>
                    <a:pt x="1589" y="8"/>
                  </a:lnTo>
                  <a:lnTo>
                    <a:pt x="1626" y="14"/>
                  </a:lnTo>
                  <a:lnTo>
                    <a:pt x="1661" y="23"/>
                  </a:lnTo>
                  <a:lnTo>
                    <a:pt x="1697" y="35"/>
                  </a:lnTo>
                  <a:lnTo>
                    <a:pt x="1733" y="48"/>
                  </a:lnTo>
                  <a:lnTo>
                    <a:pt x="1767" y="63"/>
                  </a:lnTo>
                  <a:lnTo>
                    <a:pt x="1801" y="79"/>
                  </a:lnTo>
                  <a:lnTo>
                    <a:pt x="1833" y="98"/>
                  </a:lnTo>
                  <a:lnTo>
                    <a:pt x="1866" y="117"/>
                  </a:lnTo>
                  <a:lnTo>
                    <a:pt x="1898" y="138"/>
                  </a:lnTo>
                  <a:lnTo>
                    <a:pt x="1929" y="160"/>
                  </a:lnTo>
                  <a:lnTo>
                    <a:pt x="1959" y="184"/>
                  </a:lnTo>
                  <a:lnTo>
                    <a:pt x="1989" y="209"/>
                  </a:lnTo>
                  <a:lnTo>
                    <a:pt x="2017" y="235"/>
                  </a:lnTo>
                  <a:lnTo>
                    <a:pt x="2045" y="261"/>
                  </a:lnTo>
                  <a:lnTo>
                    <a:pt x="2071" y="288"/>
                  </a:lnTo>
                  <a:lnTo>
                    <a:pt x="2097" y="316"/>
                  </a:lnTo>
                  <a:lnTo>
                    <a:pt x="2122" y="345"/>
                  </a:lnTo>
                  <a:lnTo>
                    <a:pt x="2145" y="37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65" name="Picture 12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9000" y="4343400"/>
              <a:ext cx="577850" cy="3206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228" name="Picture 6" descr="wmx_forum_color_logo_rg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0" y="3657600"/>
              <a:ext cx="530225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" name="Group 405"/>
            <p:cNvGrpSpPr>
              <a:grpSpLocks/>
            </p:cNvGrpSpPr>
            <p:nvPr/>
          </p:nvGrpSpPr>
          <p:grpSpPr bwMode="auto">
            <a:xfrm>
              <a:off x="762000" y="3886200"/>
              <a:ext cx="327025" cy="422275"/>
              <a:chOff x="5061" y="1672"/>
              <a:chExt cx="210" cy="251"/>
            </a:xfrm>
          </p:grpSpPr>
          <p:grpSp>
            <p:nvGrpSpPr>
              <p:cNvPr id="308" name="Group 406"/>
              <p:cNvGrpSpPr>
                <a:grpSpLocks/>
              </p:cNvGrpSpPr>
              <p:nvPr/>
            </p:nvGrpSpPr>
            <p:grpSpPr bwMode="auto">
              <a:xfrm>
                <a:off x="5098" y="1672"/>
                <a:ext cx="98" cy="108"/>
                <a:chOff x="3522" y="2241"/>
                <a:chExt cx="72" cy="84"/>
              </a:xfrm>
            </p:grpSpPr>
            <p:sp>
              <p:nvSpPr>
                <p:cNvPr id="269" name="Freeform 407"/>
                <p:cNvSpPr>
                  <a:spLocks/>
                </p:cNvSpPr>
                <p:nvPr/>
              </p:nvSpPr>
              <p:spPr bwMode="auto">
                <a:xfrm>
                  <a:off x="3522" y="2241"/>
                  <a:ext cx="72" cy="84"/>
                </a:xfrm>
                <a:custGeom>
                  <a:avLst/>
                  <a:gdLst>
                    <a:gd name="T0" fmla="*/ 0 w 145"/>
                    <a:gd name="T1" fmla="*/ 32 h 169"/>
                    <a:gd name="T2" fmla="*/ 1 w 145"/>
                    <a:gd name="T3" fmla="*/ 32 h 169"/>
                    <a:gd name="T4" fmla="*/ 2 w 145"/>
                    <a:gd name="T5" fmla="*/ 31 h 169"/>
                    <a:gd name="T6" fmla="*/ 4 w 145"/>
                    <a:gd name="T7" fmla="*/ 29 h 169"/>
                    <a:gd name="T8" fmla="*/ 6 w 145"/>
                    <a:gd name="T9" fmla="*/ 27 h 169"/>
                    <a:gd name="T10" fmla="*/ 8 w 145"/>
                    <a:gd name="T11" fmla="*/ 25 h 169"/>
                    <a:gd name="T12" fmla="*/ 10 w 145"/>
                    <a:gd name="T13" fmla="*/ 23 h 169"/>
                    <a:gd name="T14" fmla="*/ 11 w 145"/>
                    <a:gd name="T15" fmla="*/ 21 h 169"/>
                    <a:gd name="T16" fmla="*/ 13 w 145"/>
                    <a:gd name="T17" fmla="*/ 18 h 169"/>
                    <a:gd name="T18" fmla="*/ 14 w 145"/>
                    <a:gd name="T19" fmla="*/ 16 h 169"/>
                    <a:gd name="T20" fmla="*/ 14 w 145"/>
                    <a:gd name="T21" fmla="*/ 15 h 169"/>
                    <a:gd name="T22" fmla="*/ 15 w 145"/>
                    <a:gd name="T23" fmla="*/ 14 h 169"/>
                    <a:gd name="T24" fmla="*/ 16 w 145"/>
                    <a:gd name="T25" fmla="*/ 12 h 169"/>
                    <a:gd name="T26" fmla="*/ 16 w 145"/>
                    <a:gd name="T27" fmla="*/ 10 h 169"/>
                    <a:gd name="T28" fmla="*/ 17 w 145"/>
                    <a:gd name="T29" fmla="*/ 9 h 169"/>
                    <a:gd name="T30" fmla="*/ 18 w 145"/>
                    <a:gd name="T31" fmla="*/ 8 h 169"/>
                    <a:gd name="T32" fmla="*/ 20 w 145"/>
                    <a:gd name="T33" fmla="*/ 7 h 169"/>
                    <a:gd name="T34" fmla="*/ 21 w 145"/>
                    <a:gd name="T35" fmla="*/ 7 h 169"/>
                    <a:gd name="T36" fmla="*/ 22 w 145"/>
                    <a:gd name="T37" fmla="*/ 7 h 169"/>
                    <a:gd name="T38" fmla="*/ 23 w 145"/>
                    <a:gd name="T39" fmla="*/ 7 h 169"/>
                    <a:gd name="T40" fmla="*/ 25 w 145"/>
                    <a:gd name="T41" fmla="*/ 7 h 169"/>
                    <a:gd name="T42" fmla="*/ 31 w 145"/>
                    <a:gd name="T43" fmla="*/ 9 h 169"/>
                    <a:gd name="T44" fmla="*/ 33 w 145"/>
                    <a:gd name="T45" fmla="*/ 2 h 169"/>
                    <a:gd name="T46" fmla="*/ 34 w 145"/>
                    <a:gd name="T47" fmla="*/ 1 h 169"/>
                    <a:gd name="T48" fmla="*/ 34 w 145"/>
                    <a:gd name="T49" fmla="*/ 0 h 169"/>
                    <a:gd name="T50" fmla="*/ 35 w 145"/>
                    <a:gd name="T51" fmla="*/ 0 h 169"/>
                    <a:gd name="T52" fmla="*/ 35 w 145"/>
                    <a:gd name="T53" fmla="*/ 0 h 169"/>
                    <a:gd name="T54" fmla="*/ 36 w 145"/>
                    <a:gd name="T55" fmla="*/ 0 h 169"/>
                    <a:gd name="T56" fmla="*/ 36 w 145"/>
                    <a:gd name="T57" fmla="*/ 1 h 169"/>
                    <a:gd name="T58" fmla="*/ 35 w 145"/>
                    <a:gd name="T59" fmla="*/ 3 h 169"/>
                    <a:gd name="T60" fmla="*/ 35 w 145"/>
                    <a:gd name="T61" fmla="*/ 5 h 169"/>
                    <a:gd name="T62" fmla="*/ 32 w 145"/>
                    <a:gd name="T63" fmla="*/ 14 h 169"/>
                    <a:gd name="T64" fmla="*/ 31 w 145"/>
                    <a:gd name="T65" fmla="*/ 18 h 169"/>
                    <a:gd name="T66" fmla="*/ 29 w 145"/>
                    <a:gd name="T67" fmla="*/ 21 h 169"/>
                    <a:gd name="T68" fmla="*/ 28 w 145"/>
                    <a:gd name="T69" fmla="*/ 25 h 169"/>
                    <a:gd name="T70" fmla="*/ 26 w 145"/>
                    <a:gd name="T71" fmla="*/ 28 h 169"/>
                    <a:gd name="T72" fmla="*/ 23 w 145"/>
                    <a:gd name="T73" fmla="*/ 32 h 169"/>
                    <a:gd name="T74" fmla="*/ 21 w 145"/>
                    <a:gd name="T75" fmla="*/ 34 h 169"/>
                    <a:gd name="T76" fmla="*/ 19 w 145"/>
                    <a:gd name="T77" fmla="*/ 37 h 169"/>
                    <a:gd name="T78" fmla="*/ 17 w 145"/>
                    <a:gd name="T79" fmla="*/ 38 h 169"/>
                    <a:gd name="T80" fmla="*/ 15 w 145"/>
                    <a:gd name="T81" fmla="*/ 40 h 169"/>
                    <a:gd name="T82" fmla="*/ 14 w 145"/>
                    <a:gd name="T83" fmla="*/ 41 h 169"/>
                    <a:gd name="T84" fmla="*/ 12 w 145"/>
                    <a:gd name="T85" fmla="*/ 42 h 169"/>
                    <a:gd name="T86" fmla="*/ 11 w 145"/>
                    <a:gd name="T87" fmla="*/ 42 h 169"/>
                    <a:gd name="T88" fmla="*/ 9 w 145"/>
                    <a:gd name="T89" fmla="*/ 42 h 169"/>
                    <a:gd name="T90" fmla="*/ 7 w 145"/>
                    <a:gd name="T91" fmla="*/ 41 h 169"/>
                    <a:gd name="T92" fmla="*/ 5 w 145"/>
                    <a:gd name="T93" fmla="*/ 40 h 169"/>
                    <a:gd name="T94" fmla="*/ 4 w 145"/>
                    <a:gd name="T95" fmla="*/ 38 h 169"/>
                    <a:gd name="T96" fmla="*/ 2 w 145"/>
                    <a:gd name="T97" fmla="*/ 36 h 169"/>
                    <a:gd name="T98" fmla="*/ 1 w 145"/>
                    <a:gd name="T99" fmla="*/ 35 h 169"/>
                    <a:gd name="T100" fmla="*/ 0 w 145"/>
                    <a:gd name="T101" fmla="*/ 33 h 169"/>
                    <a:gd name="T102" fmla="*/ 0 w 145"/>
                    <a:gd name="T103" fmla="*/ 32 h 169"/>
                    <a:gd name="T104" fmla="*/ 0 w 145"/>
                    <a:gd name="T105" fmla="*/ 32 h 16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45"/>
                    <a:gd name="T160" fmla="*/ 0 h 169"/>
                    <a:gd name="T161" fmla="*/ 145 w 145"/>
                    <a:gd name="T162" fmla="*/ 169 h 16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45" h="169">
                      <a:moveTo>
                        <a:pt x="2" y="130"/>
                      </a:moveTo>
                      <a:lnTo>
                        <a:pt x="5" y="128"/>
                      </a:lnTo>
                      <a:lnTo>
                        <a:pt x="9" y="126"/>
                      </a:lnTo>
                      <a:lnTo>
                        <a:pt x="19" y="118"/>
                      </a:lnTo>
                      <a:lnTo>
                        <a:pt x="26" y="111"/>
                      </a:lnTo>
                      <a:lnTo>
                        <a:pt x="33" y="103"/>
                      </a:lnTo>
                      <a:lnTo>
                        <a:pt x="40" y="95"/>
                      </a:lnTo>
                      <a:lnTo>
                        <a:pt x="46" y="84"/>
                      </a:lnTo>
                      <a:lnTo>
                        <a:pt x="52" y="75"/>
                      </a:lnTo>
                      <a:lnTo>
                        <a:pt x="56" y="66"/>
                      </a:lnTo>
                      <a:lnTo>
                        <a:pt x="58" y="61"/>
                      </a:lnTo>
                      <a:lnTo>
                        <a:pt x="61" y="56"/>
                      </a:lnTo>
                      <a:lnTo>
                        <a:pt x="64" y="49"/>
                      </a:lnTo>
                      <a:lnTo>
                        <a:pt x="67" y="42"/>
                      </a:lnTo>
                      <a:lnTo>
                        <a:pt x="71" y="38"/>
                      </a:lnTo>
                      <a:lnTo>
                        <a:pt x="73" y="35"/>
                      </a:lnTo>
                      <a:lnTo>
                        <a:pt x="80" y="31"/>
                      </a:lnTo>
                      <a:lnTo>
                        <a:pt x="84" y="30"/>
                      </a:lnTo>
                      <a:lnTo>
                        <a:pt x="89" y="29"/>
                      </a:lnTo>
                      <a:lnTo>
                        <a:pt x="95" y="29"/>
                      </a:lnTo>
                      <a:lnTo>
                        <a:pt x="100" y="29"/>
                      </a:lnTo>
                      <a:lnTo>
                        <a:pt x="124" y="39"/>
                      </a:lnTo>
                      <a:lnTo>
                        <a:pt x="135" y="8"/>
                      </a:lnTo>
                      <a:lnTo>
                        <a:pt x="138" y="4"/>
                      </a:lnTo>
                      <a:lnTo>
                        <a:pt x="139" y="2"/>
                      </a:lnTo>
                      <a:lnTo>
                        <a:pt x="141" y="0"/>
                      </a:lnTo>
                      <a:lnTo>
                        <a:pt x="143" y="0"/>
                      </a:lnTo>
                      <a:lnTo>
                        <a:pt x="145" y="2"/>
                      </a:lnTo>
                      <a:lnTo>
                        <a:pt x="145" y="7"/>
                      </a:lnTo>
                      <a:lnTo>
                        <a:pt x="143" y="14"/>
                      </a:lnTo>
                      <a:lnTo>
                        <a:pt x="142" y="21"/>
                      </a:lnTo>
                      <a:lnTo>
                        <a:pt x="130" y="58"/>
                      </a:lnTo>
                      <a:lnTo>
                        <a:pt x="124" y="72"/>
                      </a:lnTo>
                      <a:lnTo>
                        <a:pt x="119" y="87"/>
                      </a:lnTo>
                      <a:lnTo>
                        <a:pt x="114" y="100"/>
                      </a:lnTo>
                      <a:lnTo>
                        <a:pt x="106" y="114"/>
                      </a:lnTo>
                      <a:lnTo>
                        <a:pt x="95" y="128"/>
                      </a:lnTo>
                      <a:lnTo>
                        <a:pt x="85" y="139"/>
                      </a:lnTo>
                      <a:lnTo>
                        <a:pt x="76" y="149"/>
                      </a:lnTo>
                      <a:lnTo>
                        <a:pt x="68" y="155"/>
                      </a:lnTo>
                      <a:lnTo>
                        <a:pt x="61" y="162"/>
                      </a:lnTo>
                      <a:lnTo>
                        <a:pt x="56" y="166"/>
                      </a:lnTo>
                      <a:lnTo>
                        <a:pt x="50" y="168"/>
                      </a:lnTo>
                      <a:lnTo>
                        <a:pt x="44" y="169"/>
                      </a:lnTo>
                      <a:lnTo>
                        <a:pt x="38" y="168"/>
                      </a:lnTo>
                      <a:lnTo>
                        <a:pt x="30" y="164"/>
                      </a:lnTo>
                      <a:lnTo>
                        <a:pt x="23" y="160"/>
                      </a:lnTo>
                      <a:lnTo>
                        <a:pt x="17" y="154"/>
                      </a:lnTo>
                      <a:lnTo>
                        <a:pt x="10" y="147"/>
                      </a:lnTo>
                      <a:lnTo>
                        <a:pt x="5" y="141"/>
                      </a:lnTo>
                      <a:lnTo>
                        <a:pt x="2" y="134"/>
                      </a:lnTo>
                      <a:lnTo>
                        <a:pt x="0" y="131"/>
                      </a:lnTo>
                      <a:lnTo>
                        <a:pt x="2" y="1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0" name="Freeform 408"/>
                <p:cNvSpPr>
                  <a:spLocks/>
                </p:cNvSpPr>
                <p:nvPr/>
              </p:nvSpPr>
              <p:spPr bwMode="auto">
                <a:xfrm>
                  <a:off x="3561" y="2256"/>
                  <a:ext cx="25" cy="11"/>
                </a:xfrm>
                <a:custGeom>
                  <a:avLst/>
                  <a:gdLst>
                    <a:gd name="T0" fmla="*/ 0 w 48"/>
                    <a:gd name="T1" fmla="*/ 1 h 22"/>
                    <a:gd name="T2" fmla="*/ 5 w 48"/>
                    <a:gd name="T3" fmla="*/ 0 h 22"/>
                    <a:gd name="T4" fmla="*/ 7 w 48"/>
                    <a:gd name="T5" fmla="*/ 1 h 22"/>
                    <a:gd name="T6" fmla="*/ 13 w 48"/>
                    <a:gd name="T7" fmla="*/ 4 h 22"/>
                    <a:gd name="T8" fmla="*/ 11 w 48"/>
                    <a:gd name="T9" fmla="*/ 6 h 22"/>
                    <a:gd name="T10" fmla="*/ 4 w 48"/>
                    <a:gd name="T11" fmla="*/ 3 h 22"/>
                    <a:gd name="T12" fmla="*/ 0 w 48"/>
                    <a:gd name="T13" fmla="*/ 1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22"/>
                    <a:gd name="T23" fmla="*/ 48 w 48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22">
                      <a:moveTo>
                        <a:pt x="0" y="3"/>
                      </a:move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48" y="15"/>
                      </a:lnTo>
                      <a:lnTo>
                        <a:pt x="40" y="22"/>
                      </a:lnTo>
                      <a:lnTo>
                        <a:pt x="13" y="1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CB4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1" name="Freeform 409"/>
                <p:cNvSpPr>
                  <a:spLocks/>
                </p:cNvSpPr>
                <p:nvPr/>
              </p:nvSpPr>
              <p:spPr bwMode="auto">
                <a:xfrm>
                  <a:off x="3525" y="2258"/>
                  <a:ext cx="57" cy="66"/>
                </a:xfrm>
                <a:custGeom>
                  <a:avLst/>
                  <a:gdLst>
                    <a:gd name="T0" fmla="*/ 0 w 113"/>
                    <a:gd name="T1" fmla="*/ 25 h 131"/>
                    <a:gd name="T2" fmla="*/ 1 w 113"/>
                    <a:gd name="T3" fmla="*/ 24 h 131"/>
                    <a:gd name="T4" fmla="*/ 1 w 113"/>
                    <a:gd name="T5" fmla="*/ 24 h 131"/>
                    <a:gd name="T6" fmla="*/ 3 w 113"/>
                    <a:gd name="T7" fmla="*/ 22 h 131"/>
                    <a:gd name="T8" fmla="*/ 5 w 113"/>
                    <a:gd name="T9" fmla="*/ 20 h 131"/>
                    <a:gd name="T10" fmla="*/ 7 w 113"/>
                    <a:gd name="T11" fmla="*/ 19 h 131"/>
                    <a:gd name="T12" fmla="*/ 8 w 113"/>
                    <a:gd name="T13" fmla="*/ 17 h 131"/>
                    <a:gd name="T14" fmla="*/ 10 w 113"/>
                    <a:gd name="T15" fmla="*/ 15 h 131"/>
                    <a:gd name="T16" fmla="*/ 12 w 113"/>
                    <a:gd name="T17" fmla="*/ 11 h 131"/>
                    <a:gd name="T18" fmla="*/ 14 w 113"/>
                    <a:gd name="T19" fmla="*/ 9 h 131"/>
                    <a:gd name="T20" fmla="*/ 15 w 113"/>
                    <a:gd name="T21" fmla="*/ 6 h 131"/>
                    <a:gd name="T22" fmla="*/ 16 w 113"/>
                    <a:gd name="T23" fmla="*/ 4 h 131"/>
                    <a:gd name="T24" fmla="*/ 17 w 113"/>
                    <a:gd name="T25" fmla="*/ 2 h 131"/>
                    <a:gd name="T26" fmla="*/ 17 w 113"/>
                    <a:gd name="T27" fmla="*/ 1 h 131"/>
                    <a:gd name="T28" fmla="*/ 18 w 113"/>
                    <a:gd name="T29" fmla="*/ 1 h 131"/>
                    <a:gd name="T30" fmla="*/ 18 w 113"/>
                    <a:gd name="T31" fmla="*/ 0 h 131"/>
                    <a:gd name="T32" fmla="*/ 19 w 113"/>
                    <a:gd name="T33" fmla="*/ 0 h 131"/>
                    <a:gd name="T34" fmla="*/ 19 w 113"/>
                    <a:gd name="T35" fmla="*/ 0 h 131"/>
                    <a:gd name="T36" fmla="*/ 19 w 113"/>
                    <a:gd name="T37" fmla="*/ 0 h 131"/>
                    <a:gd name="T38" fmla="*/ 20 w 113"/>
                    <a:gd name="T39" fmla="*/ 1 h 131"/>
                    <a:gd name="T40" fmla="*/ 29 w 113"/>
                    <a:gd name="T41" fmla="*/ 5 h 131"/>
                    <a:gd name="T42" fmla="*/ 28 w 113"/>
                    <a:gd name="T43" fmla="*/ 8 h 131"/>
                    <a:gd name="T44" fmla="*/ 23 w 113"/>
                    <a:gd name="T45" fmla="*/ 18 h 131"/>
                    <a:gd name="T46" fmla="*/ 17 w 113"/>
                    <a:gd name="T47" fmla="*/ 26 h 131"/>
                    <a:gd name="T48" fmla="*/ 10 w 113"/>
                    <a:gd name="T49" fmla="*/ 32 h 131"/>
                    <a:gd name="T50" fmla="*/ 11 w 113"/>
                    <a:gd name="T51" fmla="*/ 33 h 131"/>
                    <a:gd name="T52" fmla="*/ 10 w 113"/>
                    <a:gd name="T53" fmla="*/ 33 h 131"/>
                    <a:gd name="T54" fmla="*/ 8 w 113"/>
                    <a:gd name="T55" fmla="*/ 33 h 131"/>
                    <a:gd name="T56" fmla="*/ 7 w 113"/>
                    <a:gd name="T57" fmla="*/ 32 h 131"/>
                    <a:gd name="T58" fmla="*/ 5 w 113"/>
                    <a:gd name="T59" fmla="*/ 31 h 131"/>
                    <a:gd name="T60" fmla="*/ 4 w 113"/>
                    <a:gd name="T61" fmla="*/ 30 h 131"/>
                    <a:gd name="T62" fmla="*/ 2 w 113"/>
                    <a:gd name="T63" fmla="*/ 28 h 131"/>
                    <a:gd name="T64" fmla="*/ 1 w 113"/>
                    <a:gd name="T65" fmla="*/ 27 h 131"/>
                    <a:gd name="T66" fmla="*/ 0 w 113"/>
                    <a:gd name="T67" fmla="*/ 26 h 131"/>
                    <a:gd name="T68" fmla="*/ 0 w 113"/>
                    <a:gd name="T69" fmla="*/ 25 h 1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3"/>
                    <a:gd name="T106" fmla="*/ 0 h 131"/>
                    <a:gd name="T107" fmla="*/ 113 w 113"/>
                    <a:gd name="T108" fmla="*/ 131 h 13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3" h="131">
                      <a:moveTo>
                        <a:pt x="0" y="99"/>
                      </a:moveTo>
                      <a:lnTo>
                        <a:pt x="1" y="96"/>
                      </a:lnTo>
                      <a:lnTo>
                        <a:pt x="3" y="93"/>
                      </a:lnTo>
                      <a:lnTo>
                        <a:pt x="11" y="87"/>
                      </a:lnTo>
                      <a:lnTo>
                        <a:pt x="19" y="80"/>
                      </a:lnTo>
                      <a:lnTo>
                        <a:pt x="27" y="73"/>
                      </a:lnTo>
                      <a:lnTo>
                        <a:pt x="32" y="67"/>
                      </a:lnTo>
                      <a:lnTo>
                        <a:pt x="38" y="58"/>
                      </a:lnTo>
                      <a:lnTo>
                        <a:pt x="48" y="42"/>
                      </a:lnTo>
                      <a:lnTo>
                        <a:pt x="54" y="33"/>
                      </a:lnTo>
                      <a:lnTo>
                        <a:pt x="58" y="23"/>
                      </a:lnTo>
                      <a:lnTo>
                        <a:pt x="62" y="15"/>
                      </a:lnTo>
                      <a:lnTo>
                        <a:pt x="65" y="8"/>
                      </a:lnTo>
                      <a:lnTo>
                        <a:pt x="67" y="4"/>
                      </a:lnTo>
                      <a:lnTo>
                        <a:pt x="69" y="3"/>
                      </a:lnTo>
                      <a:lnTo>
                        <a:pt x="71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9" y="2"/>
                      </a:lnTo>
                      <a:lnTo>
                        <a:pt x="113" y="18"/>
                      </a:lnTo>
                      <a:lnTo>
                        <a:pt x="109" y="30"/>
                      </a:lnTo>
                      <a:lnTo>
                        <a:pt x="90" y="72"/>
                      </a:lnTo>
                      <a:lnTo>
                        <a:pt x="67" y="103"/>
                      </a:lnTo>
                      <a:lnTo>
                        <a:pt x="40" y="126"/>
                      </a:lnTo>
                      <a:lnTo>
                        <a:pt x="42" y="131"/>
                      </a:lnTo>
                      <a:lnTo>
                        <a:pt x="38" y="131"/>
                      </a:lnTo>
                      <a:lnTo>
                        <a:pt x="32" y="129"/>
                      </a:lnTo>
                      <a:lnTo>
                        <a:pt x="25" y="126"/>
                      </a:lnTo>
                      <a:lnTo>
                        <a:pt x="20" y="122"/>
                      </a:lnTo>
                      <a:lnTo>
                        <a:pt x="13" y="118"/>
                      </a:lnTo>
                      <a:lnTo>
                        <a:pt x="7" y="111"/>
                      </a:lnTo>
                      <a:lnTo>
                        <a:pt x="1" y="106"/>
                      </a:lnTo>
                      <a:lnTo>
                        <a:pt x="0" y="102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7A87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2" name="Freeform 410"/>
                <p:cNvSpPr>
                  <a:spLocks/>
                </p:cNvSpPr>
                <p:nvPr/>
              </p:nvSpPr>
              <p:spPr bwMode="auto">
                <a:xfrm>
                  <a:off x="3555" y="2268"/>
                  <a:ext cx="18" cy="17"/>
                </a:xfrm>
                <a:custGeom>
                  <a:avLst/>
                  <a:gdLst>
                    <a:gd name="T0" fmla="*/ 0 w 35"/>
                    <a:gd name="T1" fmla="*/ 5 h 32"/>
                    <a:gd name="T2" fmla="*/ 0 w 35"/>
                    <a:gd name="T3" fmla="*/ 3 h 32"/>
                    <a:gd name="T4" fmla="*/ 1 w 35"/>
                    <a:gd name="T5" fmla="*/ 2 h 32"/>
                    <a:gd name="T6" fmla="*/ 2 w 35"/>
                    <a:gd name="T7" fmla="*/ 1 h 32"/>
                    <a:gd name="T8" fmla="*/ 3 w 35"/>
                    <a:gd name="T9" fmla="*/ 0 h 32"/>
                    <a:gd name="T10" fmla="*/ 4 w 35"/>
                    <a:gd name="T11" fmla="*/ 1 h 32"/>
                    <a:gd name="T12" fmla="*/ 6 w 35"/>
                    <a:gd name="T13" fmla="*/ 2 h 32"/>
                    <a:gd name="T14" fmla="*/ 8 w 35"/>
                    <a:gd name="T15" fmla="*/ 3 h 32"/>
                    <a:gd name="T16" fmla="*/ 9 w 35"/>
                    <a:gd name="T17" fmla="*/ 4 h 32"/>
                    <a:gd name="T18" fmla="*/ 9 w 35"/>
                    <a:gd name="T19" fmla="*/ 5 h 32"/>
                    <a:gd name="T20" fmla="*/ 9 w 35"/>
                    <a:gd name="T21" fmla="*/ 6 h 32"/>
                    <a:gd name="T22" fmla="*/ 9 w 35"/>
                    <a:gd name="T23" fmla="*/ 7 h 32"/>
                    <a:gd name="T24" fmla="*/ 8 w 35"/>
                    <a:gd name="T25" fmla="*/ 9 h 32"/>
                    <a:gd name="T26" fmla="*/ 7 w 35"/>
                    <a:gd name="T27" fmla="*/ 9 h 32"/>
                    <a:gd name="T28" fmla="*/ 5 w 35"/>
                    <a:gd name="T29" fmla="*/ 9 h 32"/>
                    <a:gd name="T30" fmla="*/ 3 w 35"/>
                    <a:gd name="T31" fmla="*/ 7 h 32"/>
                    <a:gd name="T32" fmla="*/ 1 w 35"/>
                    <a:gd name="T33" fmla="*/ 6 h 32"/>
                    <a:gd name="T34" fmla="*/ 0 w 35"/>
                    <a:gd name="T35" fmla="*/ 5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5"/>
                    <a:gd name="T55" fmla="*/ 0 h 32"/>
                    <a:gd name="T56" fmla="*/ 35 w 35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5" h="32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1" y="6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4" y="1"/>
                      </a:lnTo>
                      <a:lnTo>
                        <a:pt x="22" y="5"/>
                      </a:lnTo>
                      <a:lnTo>
                        <a:pt x="31" y="10"/>
                      </a:lnTo>
                      <a:lnTo>
                        <a:pt x="33" y="13"/>
                      </a:lnTo>
                      <a:lnTo>
                        <a:pt x="35" y="16"/>
                      </a:lnTo>
                      <a:lnTo>
                        <a:pt x="35" y="21"/>
                      </a:lnTo>
                      <a:lnTo>
                        <a:pt x="33" y="27"/>
                      </a:lnTo>
                      <a:lnTo>
                        <a:pt x="29" y="31"/>
                      </a:lnTo>
                      <a:lnTo>
                        <a:pt x="25" y="32"/>
                      </a:lnTo>
                      <a:lnTo>
                        <a:pt x="18" y="31"/>
                      </a:lnTo>
                      <a:lnTo>
                        <a:pt x="10" y="27"/>
                      </a:lnTo>
                      <a:lnTo>
                        <a:pt x="4" y="2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3" name="Freeform 411"/>
                <p:cNvSpPr>
                  <a:spLocks/>
                </p:cNvSpPr>
                <p:nvPr/>
              </p:nvSpPr>
              <p:spPr bwMode="auto">
                <a:xfrm>
                  <a:off x="3536" y="2297"/>
                  <a:ext cx="6" cy="7"/>
                </a:xfrm>
                <a:custGeom>
                  <a:avLst/>
                  <a:gdLst>
                    <a:gd name="T0" fmla="*/ 1 w 13"/>
                    <a:gd name="T1" fmla="*/ 0 h 13"/>
                    <a:gd name="T2" fmla="*/ 3 w 13"/>
                    <a:gd name="T3" fmla="*/ 2 h 13"/>
                    <a:gd name="T4" fmla="*/ 1 w 13"/>
                    <a:gd name="T5" fmla="*/ 4 h 13"/>
                    <a:gd name="T6" fmla="*/ 0 w 13"/>
                    <a:gd name="T7" fmla="*/ 2 h 13"/>
                    <a:gd name="T8" fmla="*/ 1 w 13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3"/>
                    <a:gd name="T17" fmla="*/ 13 w 1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3">
                      <a:moveTo>
                        <a:pt x="6" y="0"/>
                      </a:moveTo>
                      <a:lnTo>
                        <a:pt x="13" y="6"/>
                      </a:lnTo>
                      <a:lnTo>
                        <a:pt x="4" y="13"/>
                      </a:lnTo>
                      <a:lnTo>
                        <a:pt x="0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4" name="Freeform 412"/>
                <p:cNvSpPr>
                  <a:spLocks/>
                </p:cNvSpPr>
                <p:nvPr/>
              </p:nvSpPr>
              <p:spPr bwMode="auto">
                <a:xfrm>
                  <a:off x="3540" y="2292"/>
                  <a:ext cx="6" cy="6"/>
                </a:xfrm>
                <a:custGeom>
                  <a:avLst/>
                  <a:gdLst>
                    <a:gd name="T0" fmla="*/ 0 w 12"/>
                    <a:gd name="T1" fmla="*/ 2 h 12"/>
                    <a:gd name="T2" fmla="*/ 1 w 12"/>
                    <a:gd name="T3" fmla="*/ 0 h 12"/>
                    <a:gd name="T4" fmla="*/ 3 w 12"/>
                    <a:gd name="T5" fmla="*/ 2 h 12"/>
                    <a:gd name="T6" fmla="*/ 2 w 12"/>
                    <a:gd name="T7" fmla="*/ 3 h 12"/>
                    <a:gd name="T8" fmla="*/ 0 w 12"/>
                    <a:gd name="T9" fmla="*/ 2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2"/>
                    <a:gd name="T17" fmla="*/ 12 w 12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2">
                      <a:moveTo>
                        <a:pt x="0" y="8"/>
                      </a:moveTo>
                      <a:lnTo>
                        <a:pt x="4" y="0"/>
                      </a:lnTo>
                      <a:lnTo>
                        <a:pt x="12" y="5"/>
                      </a:lnTo>
                      <a:lnTo>
                        <a:pt x="5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5" name="Freeform 413"/>
                <p:cNvSpPr>
                  <a:spLocks/>
                </p:cNvSpPr>
                <p:nvPr/>
              </p:nvSpPr>
              <p:spPr bwMode="auto">
                <a:xfrm>
                  <a:off x="3544" y="2287"/>
                  <a:ext cx="7" cy="5"/>
                </a:xfrm>
                <a:custGeom>
                  <a:avLst/>
                  <a:gdLst>
                    <a:gd name="T0" fmla="*/ 0 w 12"/>
                    <a:gd name="T1" fmla="*/ 1 h 11"/>
                    <a:gd name="T2" fmla="*/ 2 w 12"/>
                    <a:gd name="T3" fmla="*/ 0 h 11"/>
                    <a:gd name="T4" fmla="*/ 4 w 12"/>
                    <a:gd name="T5" fmla="*/ 1 h 11"/>
                    <a:gd name="T6" fmla="*/ 3 w 12"/>
                    <a:gd name="T7" fmla="*/ 2 h 11"/>
                    <a:gd name="T8" fmla="*/ 0 w 12"/>
                    <a:gd name="T9" fmla="*/ 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1"/>
                    <a:gd name="T17" fmla="*/ 12 w 12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1">
                      <a:moveTo>
                        <a:pt x="0" y="7"/>
                      </a:moveTo>
                      <a:lnTo>
                        <a:pt x="5" y="0"/>
                      </a:lnTo>
                      <a:lnTo>
                        <a:pt x="12" y="4"/>
                      </a:lnTo>
                      <a:lnTo>
                        <a:pt x="9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6" name="Freeform 414"/>
                <p:cNvSpPr>
                  <a:spLocks/>
                </p:cNvSpPr>
                <p:nvPr/>
              </p:nvSpPr>
              <p:spPr bwMode="auto">
                <a:xfrm>
                  <a:off x="3556" y="2285"/>
                  <a:ext cx="5" cy="6"/>
                </a:xfrm>
                <a:custGeom>
                  <a:avLst/>
                  <a:gdLst>
                    <a:gd name="T0" fmla="*/ 0 w 11"/>
                    <a:gd name="T1" fmla="*/ 2 h 12"/>
                    <a:gd name="T2" fmla="*/ 1 w 11"/>
                    <a:gd name="T3" fmla="*/ 3 h 12"/>
                    <a:gd name="T4" fmla="*/ 2 w 11"/>
                    <a:gd name="T5" fmla="*/ 1 h 12"/>
                    <a:gd name="T6" fmla="*/ 1 w 11"/>
                    <a:gd name="T7" fmla="*/ 0 h 12"/>
                    <a:gd name="T8" fmla="*/ 0 w 11"/>
                    <a:gd name="T9" fmla="*/ 2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2"/>
                    <a:gd name="T17" fmla="*/ 11 w 11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2">
                      <a:moveTo>
                        <a:pt x="0" y="8"/>
                      </a:moveTo>
                      <a:lnTo>
                        <a:pt x="7" y="12"/>
                      </a:ln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7" name="Freeform 415"/>
                <p:cNvSpPr>
                  <a:spLocks/>
                </p:cNvSpPr>
                <p:nvPr/>
              </p:nvSpPr>
              <p:spPr bwMode="auto">
                <a:xfrm>
                  <a:off x="3561" y="2287"/>
                  <a:ext cx="5" cy="7"/>
                </a:xfrm>
                <a:custGeom>
                  <a:avLst/>
                  <a:gdLst>
                    <a:gd name="T0" fmla="*/ 1 w 11"/>
                    <a:gd name="T1" fmla="*/ 0 h 14"/>
                    <a:gd name="T2" fmla="*/ 0 w 11"/>
                    <a:gd name="T3" fmla="*/ 3 h 14"/>
                    <a:gd name="T4" fmla="*/ 1 w 11"/>
                    <a:gd name="T5" fmla="*/ 4 h 14"/>
                    <a:gd name="T6" fmla="*/ 2 w 11"/>
                    <a:gd name="T7" fmla="*/ 2 h 14"/>
                    <a:gd name="T8" fmla="*/ 1 w 11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4"/>
                    <a:gd name="T17" fmla="*/ 11 w 11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4">
                      <a:moveTo>
                        <a:pt x="6" y="0"/>
                      </a:moveTo>
                      <a:lnTo>
                        <a:pt x="0" y="10"/>
                      </a:lnTo>
                      <a:lnTo>
                        <a:pt x="7" y="14"/>
                      </a:lnTo>
                      <a:lnTo>
                        <a:pt x="11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8" name="Freeform 416"/>
                <p:cNvSpPr>
                  <a:spLocks/>
                </p:cNvSpPr>
                <p:nvPr/>
              </p:nvSpPr>
              <p:spPr bwMode="auto">
                <a:xfrm>
                  <a:off x="3555" y="2294"/>
                  <a:ext cx="7" cy="7"/>
                </a:xfrm>
                <a:custGeom>
                  <a:avLst/>
                  <a:gdLst>
                    <a:gd name="T0" fmla="*/ 2 w 13"/>
                    <a:gd name="T1" fmla="*/ 0 h 13"/>
                    <a:gd name="T2" fmla="*/ 4 w 13"/>
                    <a:gd name="T3" fmla="*/ 1 h 13"/>
                    <a:gd name="T4" fmla="*/ 2 w 13"/>
                    <a:gd name="T5" fmla="*/ 4 h 13"/>
                    <a:gd name="T6" fmla="*/ 0 w 13"/>
                    <a:gd name="T7" fmla="*/ 2 h 13"/>
                    <a:gd name="T8" fmla="*/ 2 w 13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3"/>
                    <a:gd name="T17" fmla="*/ 13 w 1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3">
                      <a:moveTo>
                        <a:pt x="6" y="0"/>
                      </a:moveTo>
                      <a:lnTo>
                        <a:pt x="13" y="4"/>
                      </a:lnTo>
                      <a:lnTo>
                        <a:pt x="6" y="13"/>
                      </a:lnTo>
                      <a:lnTo>
                        <a:pt x="0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9" name="Freeform 417"/>
                <p:cNvSpPr>
                  <a:spLocks/>
                </p:cNvSpPr>
                <p:nvPr/>
              </p:nvSpPr>
              <p:spPr bwMode="auto">
                <a:xfrm>
                  <a:off x="3551" y="2291"/>
                  <a:ext cx="6" cy="6"/>
                </a:xfrm>
                <a:custGeom>
                  <a:avLst/>
                  <a:gdLst>
                    <a:gd name="T0" fmla="*/ 0 w 12"/>
                    <a:gd name="T1" fmla="*/ 2 h 12"/>
                    <a:gd name="T2" fmla="*/ 1 w 12"/>
                    <a:gd name="T3" fmla="*/ 0 h 12"/>
                    <a:gd name="T4" fmla="*/ 2 w 12"/>
                    <a:gd name="T5" fmla="*/ 1 h 12"/>
                    <a:gd name="T6" fmla="*/ 3 w 12"/>
                    <a:gd name="T7" fmla="*/ 2 h 12"/>
                    <a:gd name="T8" fmla="*/ 2 w 12"/>
                    <a:gd name="T9" fmla="*/ 3 h 12"/>
                    <a:gd name="T10" fmla="*/ 1 w 12"/>
                    <a:gd name="T11" fmla="*/ 3 h 12"/>
                    <a:gd name="T12" fmla="*/ 0 w 12"/>
                    <a:gd name="T13" fmla="*/ 2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2"/>
                    <a:gd name="T23" fmla="*/ 12 w 12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2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2" y="6"/>
                      </a:lnTo>
                      <a:lnTo>
                        <a:pt x="5" y="12"/>
                      </a:lnTo>
                      <a:lnTo>
                        <a:pt x="3" y="1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0" name="Freeform 418"/>
                <p:cNvSpPr>
                  <a:spLocks/>
                </p:cNvSpPr>
                <p:nvPr/>
              </p:nvSpPr>
              <p:spPr bwMode="auto">
                <a:xfrm>
                  <a:off x="3545" y="2295"/>
                  <a:ext cx="8" cy="7"/>
                </a:xfrm>
                <a:custGeom>
                  <a:avLst/>
                  <a:gdLst>
                    <a:gd name="T0" fmla="*/ 0 w 15"/>
                    <a:gd name="T1" fmla="*/ 2 h 13"/>
                    <a:gd name="T2" fmla="*/ 2 w 15"/>
                    <a:gd name="T3" fmla="*/ 0 h 13"/>
                    <a:gd name="T4" fmla="*/ 4 w 15"/>
                    <a:gd name="T5" fmla="*/ 2 h 13"/>
                    <a:gd name="T6" fmla="*/ 2 w 15"/>
                    <a:gd name="T7" fmla="*/ 4 h 13"/>
                    <a:gd name="T8" fmla="*/ 2 w 15"/>
                    <a:gd name="T9" fmla="*/ 3 h 13"/>
                    <a:gd name="T10" fmla="*/ 0 w 15"/>
                    <a:gd name="T11" fmla="*/ 2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3"/>
                    <a:gd name="T20" fmla="*/ 15 w 15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3">
                      <a:moveTo>
                        <a:pt x="0" y="8"/>
                      </a:moveTo>
                      <a:lnTo>
                        <a:pt x="7" y="0"/>
                      </a:lnTo>
                      <a:lnTo>
                        <a:pt x="15" y="5"/>
                      </a:lnTo>
                      <a:lnTo>
                        <a:pt x="8" y="13"/>
                      </a:lnTo>
                      <a:lnTo>
                        <a:pt x="6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1" name="Freeform 419"/>
                <p:cNvSpPr>
                  <a:spLocks/>
                </p:cNvSpPr>
                <p:nvPr/>
              </p:nvSpPr>
              <p:spPr bwMode="auto">
                <a:xfrm>
                  <a:off x="3551" y="2299"/>
                  <a:ext cx="7" cy="6"/>
                </a:xfrm>
                <a:custGeom>
                  <a:avLst/>
                  <a:gdLst>
                    <a:gd name="T0" fmla="*/ 0 w 15"/>
                    <a:gd name="T1" fmla="*/ 2 h 12"/>
                    <a:gd name="T2" fmla="*/ 1 w 15"/>
                    <a:gd name="T3" fmla="*/ 0 h 12"/>
                    <a:gd name="T4" fmla="*/ 3 w 15"/>
                    <a:gd name="T5" fmla="*/ 1 h 12"/>
                    <a:gd name="T6" fmla="*/ 2 w 15"/>
                    <a:gd name="T7" fmla="*/ 3 h 12"/>
                    <a:gd name="T8" fmla="*/ 1 w 15"/>
                    <a:gd name="T9" fmla="*/ 3 h 12"/>
                    <a:gd name="T10" fmla="*/ 0 w 15"/>
                    <a:gd name="T11" fmla="*/ 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2"/>
                    <a:gd name="T20" fmla="*/ 15 w 15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2">
                      <a:moveTo>
                        <a:pt x="0" y="6"/>
                      </a:moveTo>
                      <a:lnTo>
                        <a:pt x="7" y="0"/>
                      </a:lnTo>
                      <a:lnTo>
                        <a:pt x="15" y="4"/>
                      </a:lnTo>
                      <a:lnTo>
                        <a:pt x="8" y="12"/>
                      </a:lnTo>
                      <a:lnTo>
                        <a:pt x="4" y="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2" name="Freeform 420"/>
                <p:cNvSpPr>
                  <a:spLocks/>
                </p:cNvSpPr>
                <p:nvPr/>
              </p:nvSpPr>
              <p:spPr bwMode="auto">
                <a:xfrm>
                  <a:off x="3545" y="2305"/>
                  <a:ext cx="7" cy="6"/>
                </a:xfrm>
                <a:custGeom>
                  <a:avLst/>
                  <a:gdLst>
                    <a:gd name="T0" fmla="*/ 0 w 14"/>
                    <a:gd name="T1" fmla="*/ 2 h 11"/>
                    <a:gd name="T2" fmla="*/ 2 w 14"/>
                    <a:gd name="T3" fmla="*/ 0 h 11"/>
                    <a:gd name="T4" fmla="*/ 4 w 14"/>
                    <a:gd name="T5" fmla="*/ 2 h 11"/>
                    <a:gd name="T6" fmla="*/ 2 w 14"/>
                    <a:gd name="T7" fmla="*/ 3 h 11"/>
                    <a:gd name="T8" fmla="*/ 0 w 14"/>
                    <a:gd name="T9" fmla="*/ 2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1"/>
                    <a:gd name="T17" fmla="*/ 14 w 1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1">
                      <a:moveTo>
                        <a:pt x="0" y="5"/>
                      </a:moveTo>
                      <a:lnTo>
                        <a:pt x="6" y="0"/>
                      </a:lnTo>
                      <a:lnTo>
                        <a:pt x="14" y="5"/>
                      </a:lnTo>
                      <a:lnTo>
                        <a:pt x="7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3" name="Freeform 421"/>
                <p:cNvSpPr>
                  <a:spLocks/>
                </p:cNvSpPr>
                <p:nvPr/>
              </p:nvSpPr>
              <p:spPr bwMode="auto">
                <a:xfrm>
                  <a:off x="3540" y="2301"/>
                  <a:ext cx="6" cy="6"/>
                </a:xfrm>
                <a:custGeom>
                  <a:avLst/>
                  <a:gdLst>
                    <a:gd name="T0" fmla="*/ 0 w 12"/>
                    <a:gd name="T1" fmla="*/ 2 h 12"/>
                    <a:gd name="T2" fmla="*/ 2 w 12"/>
                    <a:gd name="T3" fmla="*/ 0 h 12"/>
                    <a:gd name="T4" fmla="*/ 3 w 12"/>
                    <a:gd name="T5" fmla="*/ 2 h 12"/>
                    <a:gd name="T6" fmla="*/ 2 w 12"/>
                    <a:gd name="T7" fmla="*/ 3 h 12"/>
                    <a:gd name="T8" fmla="*/ 0 w 12"/>
                    <a:gd name="T9" fmla="*/ 2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2"/>
                    <a:gd name="T17" fmla="*/ 12 w 12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2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12" y="5"/>
                      </a:lnTo>
                      <a:lnTo>
                        <a:pt x="5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4" name="Freeform 422"/>
                <p:cNvSpPr>
                  <a:spLocks/>
                </p:cNvSpPr>
                <p:nvPr/>
              </p:nvSpPr>
              <p:spPr bwMode="auto">
                <a:xfrm>
                  <a:off x="3529" y="2305"/>
                  <a:ext cx="17" cy="11"/>
                </a:xfrm>
                <a:custGeom>
                  <a:avLst/>
                  <a:gdLst>
                    <a:gd name="T0" fmla="*/ 0 w 34"/>
                    <a:gd name="T1" fmla="*/ 2 h 22"/>
                    <a:gd name="T2" fmla="*/ 0 w 34"/>
                    <a:gd name="T3" fmla="*/ 2 h 22"/>
                    <a:gd name="T4" fmla="*/ 1 w 34"/>
                    <a:gd name="T5" fmla="*/ 1 h 22"/>
                    <a:gd name="T6" fmla="*/ 2 w 34"/>
                    <a:gd name="T7" fmla="*/ 0 h 22"/>
                    <a:gd name="T8" fmla="*/ 3 w 34"/>
                    <a:gd name="T9" fmla="*/ 0 h 22"/>
                    <a:gd name="T10" fmla="*/ 4 w 34"/>
                    <a:gd name="T11" fmla="*/ 1 h 22"/>
                    <a:gd name="T12" fmla="*/ 6 w 34"/>
                    <a:gd name="T13" fmla="*/ 2 h 22"/>
                    <a:gd name="T14" fmla="*/ 8 w 34"/>
                    <a:gd name="T15" fmla="*/ 4 h 22"/>
                    <a:gd name="T16" fmla="*/ 9 w 34"/>
                    <a:gd name="T17" fmla="*/ 5 h 22"/>
                    <a:gd name="T18" fmla="*/ 8 w 34"/>
                    <a:gd name="T19" fmla="*/ 5 h 22"/>
                    <a:gd name="T20" fmla="*/ 8 w 34"/>
                    <a:gd name="T21" fmla="*/ 6 h 22"/>
                    <a:gd name="T22" fmla="*/ 6 w 34"/>
                    <a:gd name="T23" fmla="*/ 6 h 22"/>
                    <a:gd name="T24" fmla="*/ 5 w 34"/>
                    <a:gd name="T25" fmla="*/ 6 h 22"/>
                    <a:gd name="T26" fmla="*/ 0 w 34"/>
                    <a:gd name="T27" fmla="*/ 2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22"/>
                    <a:gd name="T44" fmla="*/ 34 w 34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22">
                      <a:moveTo>
                        <a:pt x="0" y="7"/>
                      </a:moveTo>
                      <a:lnTo>
                        <a:pt x="0" y="5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6" y="3"/>
                      </a:lnTo>
                      <a:lnTo>
                        <a:pt x="23" y="7"/>
                      </a:lnTo>
                      <a:lnTo>
                        <a:pt x="30" y="13"/>
                      </a:lnTo>
                      <a:lnTo>
                        <a:pt x="34" y="17"/>
                      </a:lnTo>
                      <a:lnTo>
                        <a:pt x="32" y="19"/>
                      </a:lnTo>
                      <a:lnTo>
                        <a:pt x="30" y="21"/>
                      </a:lnTo>
                      <a:lnTo>
                        <a:pt x="24" y="22"/>
                      </a:lnTo>
                      <a:lnTo>
                        <a:pt x="20" y="2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5" name="Freeform 423"/>
                <p:cNvSpPr>
                  <a:spLocks/>
                </p:cNvSpPr>
                <p:nvPr/>
              </p:nvSpPr>
              <p:spPr bwMode="auto">
                <a:xfrm>
                  <a:off x="3544" y="2265"/>
                  <a:ext cx="42" cy="59"/>
                </a:xfrm>
                <a:custGeom>
                  <a:avLst/>
                  <a:gdLst>
                    <a:gd name="T0" fmla="*/ 1 w 83"/>
                    <a:gd name="T1" fmla="*/ 27 h 117"/>
                    <a:gd name="T2" fmla="*/ 1 w 83"/>
                    <a:gd name="T3" fmla="*/ 27 h 117"/>
                    <a:gd name="T4" fmla="*/ 2 w 83"/>
                    <a:gd name="T5" fmla="*/ 26 h 117"/>
                    <a:gd name="T6" fmla="*/ 4 w 83"/>
                    <a:gd name="T7" fmla="*/ 25 h 117"/>
                    <a:gd name="T8" fmla="*/ 6 w 83"/>
                    <a:gd name="T9" fmla="*/ 23 h 117"/>
                    <a:gd name="T10" fmla="*/ 9 w 83"/>
                    <a:gd name="T11" fmla="*/ 21 h 117"/>
                    <a:gd name="T12" fmla="*/ 17 w 83"/>
                    <a:gd name="T13" fmla="*/ 8 h 117"/>
                    <a:gd name="T14" fmla="*/ 19 w 83"/>
                    <a:gd name="T15" fmla="*/ 2 h 117"/>
                    <a:gd name="T16" fmla="*/ 21 w 83"/>
                    <a:gd name="T17" fmla="*/ 0 h 117"/>
                    <a:gd name="T18" fmla="*/ 20 w 83"/>
                    <a:gd name="T19" fmla="*/ 5 h 117"/>
                    <a:gd name="T20" fmla="*/ 19 w 83"/>
                    <a:gd name="T21" fmla="*/ 8 h 117"/>
                    <a:gd name="T22" fmla="*/ 18 w 83"/>
                    <a:gd name="T23" fmla="*/ 10 h 117"/>
                    <a:gd name="T24" fmla="*/ 15 w 83"/>
                    <a:gd name="T25" fmla="*/ 16 h 117"/>
                    <a:gd name="T26" fmla="*/ 14 w 83"/>
                    <a:gd name="T27" fmla="*/ 18 h 117"/>
                    <a:gd name="T28" fmla="*/ 11 w 83"/>
                    <a:gd name="T29" fmla="*/ 21 h 117"/>
                    <a:gd name="T30" fmla="*/ 9 w 83"/>
                    <a:gd name="T31" fmla="*/ 23 h 117"/>
                    <a:gd name="T32" fmla="*/ 8 w 83"/>
                    <a:gd name="T33" fmla="*/ 25 h 117"/>
                    <a:gd name="T34" fmla="*/ 6 w 83"/>
                    <a:gd name="T35" fmla="*/ 26 h 117"/>
                    <a:gd name="T36" fmla="*/ 4 w 83"/>
                    <a:gd name="T37" fmla="*/ 28 h 117"/>
                    <a:gd name="T38" fmla="*/ 2 w 83"/>
                    <a:gd name="T39" fmla="*/ 29 h 117"/>
                    <a:gd name="T40" fmla="*/ 1 w 83"/>
                    <a:gd name="T41" fmla="*/ 30 h 117"/>
                    <a:gd name="T42" fmla="*/ 0 w 83"/>
                    <a:gd name="T43" fmla="*/ 29 h 117"/>
                    <a:gd name="T44" fmla="*/ 0 w 83"/>
                    <a:gd name="T45" fmla="*/ 29 h 117"/>
                    <a:gd name="T46" fmla="*/ 0 w 83"/>
                    <a:gd name="T47" fmla="*/ 28 h 117"/>
                    <a:gd name="T48" fmla="*/ 1 w 83"/>
                    <a:gd name="T49" fmla="*/ 27 h 1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3"/>
                    <a:gd name="T76" fmla="*/ 0 h 117"/>
                    <a:gd name="T77" fmla="*/ 83 w 83"/>
                    <a:gd name="T78" fmla="*/ 117 h 1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3" h="117">
                      <a:moveTo>
                        <a:pt x="1" y="106"/>
                      </a:moveTo>
                      <a:lnTo>
                        <a:pt x="2" y="105"/>
                      </a:lnTo>
                      <a:lnTo>
                        <a:pt x="6" y="104"/>
                      </a:lnTo>
                      <a:lnTo>
                        <a:pt x="14" y="98"/>
                      </a:lnTo>
                      <a:lnTo>
                        <a:pt x="24" y="92"/>
                      </a:lnTo>
                      <a:lnTo>
                        <a:pt x="33" y="82"/>
                      </a:lnTo>
                      <a:lnTo>
                        <a:pt x="67" y="30"/>
                      </a:lnTo>
                      <a:lnTo>
                        <a:pt x="75" y="5"/>
                      </a:lnTo>
                      <a:lnTo>
                        <a:pt x="83" y="0"/>
                      </a:lnTo>
                      <a:lnTo>
                        <a:pt x="78" y="20"/>
                      </a:lnTo>
                      <a:lnTo>
                        <a:pt x="75" y="30"/>
                      </a:lnTo>
                      <a:lnTo>
                        <a:pt x="71" y="39"/>
                      </a:lnTo>
                      <a:lnTo>
                        <a:pt x="60" y="61"/>
                      </a:lnTo>
                      <a:lnTo>
                        <a:pt x="54" y="71"/>
                      </a:lnTo>
                      <a:lnTo>
                        <a:pt x="44" y="82"/>
                      </a:lnTo>
                      <a:lnTo>
                        <a:pt x="36" y="92"/>
                      </a:lnTo>
                      <a:lnTo>
                        <a:pt x="29" y="98"/>
                      </a:lnTo>
                      <a:lnTo>
                        <a:pt x="23" y="104"/>
                      </a:lnTo>
                      <a:lnTo>
                        <a:pt x="14" y="109"/>
                      </a:lnTo>
                      <a:lnTo>
                        <a:pt x="8" y="115"/>
                      </a:lnTo>
                      <a:lnTo>
                        <a:pt x="2" y="117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09"/>
                      </a:lnTo>
                      <a:lnTo>
                        <a:pt x="1" y="106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6" name="Freeform 424"/>
                <p:cNvSpPr>
                  <a:spLocks/>
                </p:cNvSpPr>
                <p:nvPr/>
              </p:nvSpPr>
              <p:spPr bwMode="auto">
                <a:xfrm>
                  <a:off x="3544" y="2259"/>
                  <a:ext cx="42" cy="60"/>
                </a:xfrm>
                <a:custGeom>
                  <a:avLst/>
                  <a:gdLst>
                    <a:gd name="T0" fmla="*/ 10 w 83"/>
                    <a:gd name="T1" fmla="*/ 0 h 120"/>
                    <a:gd name="T2" fmla="*/ 18 w 83"/>
                    <a:gd name="T3" fmla="*/ 4 h 120"/>
                    <a:gd name="T4" fmla="*/ 18 w 83"/>
                    <a:gd name="T5" fmla="*/ 6 h 120"/>
                    <a:gd name="T6" fmla="*/ 17 w 83"/>
                    <a:gd name="T7" fmla="*/ 9 h 120"/>
                    <a:gd name="T8" fmla="*/ 16 w 83"/>
                    <a:gd name="T9" fmla="*/ 10 h 120"/>
                    <a:gd name="T10" fmla="*/ 16 w 83"/>
                    <a:gd name="T11" fmla="*/ 12 h 120"/>
                    <a:gd name="T12" fmla="*/ 15 w 83"/>
                    <a:gd name="T13" fmla="*/ 13 h 120"/>
                    <a:gd name="T14" fmla="*/ 14 w 83"/>
                    <a:gd name="T15" fmla="*/ 15 h 120"/>
                    <a:gd name="T16" fmla="*/ 13 w 83"/>
                    <a:gd name="T17" fmla="*/ 17 h 120"/>
                    <a:gd name="T18" fmla="*/ 13 w 83"/>
                    <a:gd name="T19" fmla="*/ 18 h 120"/>
                    <a:gd name="T20" fmla="*/ 12 w 83"/>
                    <a:gd name="T21" fmla="*/ 19 h 120"/>
                    <a:gd name="T22" fmla="*/ 11 w 83"/>
                    <a:gd name="T23" fmla="*/ 20 h 120"/>
                    <a:gd name="T24" fmla="*/ 10 w 83"/>
                    <a:gd name="T25" fmla="*/ 21 h 120"/>
                    <a:gd name="T26" fmla="*/ 9 w 83"/>
                    <a:gd name="T27" fmla="*/ 23 h 120"/>
                    <a:gd name="T28" fmla="*/ 7 w 83"/>
                    <a:gd name="T29" fmla="*/ 25 h 120"/>
                    <a:gd name="T30" fmla="*/ 5 w 83"/>
                    <a:gd name="T31" fmla="*/ 27 h 120"/>
                    <a:gd name="T32" fmla="*/ 3 w 83"/>
                    <a:gd name="T33" fmla="*/ 28 h 120"/>
                    <a:gd name="T34" fmla="*/ 1 w 83"/>
                    <a:gd name="T35" fmla="*/ 29 h 120"/>
                    <a:gd name="T36" fmla="*/ 0 w 83"/>
                    <a:gd name="T37" fmla="*/ 30 h 120"/>
                    <a:gd name="T38" fmla="*/ 1 w 83"/>
                    <a:gd name="T39" fmla="*/ 30 h 120"/>
                    <a:gd name="T40" fmla="*/ 7 w 83"/>
                    <a:gd name="T41" fmla="*/ 26 h 120"/>
                    <a:gd name="T42" fmla="*/ 8 w 83"/>
                    <a:gd name="T43" fmla="*/ 25 h 120"/>
                    <a:gd name="T44" fmla="*/ 9 w 83"/>
                    <a:gd name="T45" fmla="*/ 24 h 120"/>
                    <a:gd name="T46" fmla="*/ 11 w 83"/>
                    <a:gd name="T47" fmla="*/ 23 h 120"/>
                    <a:gd name="T48" fmla="*/ 11 w 83"/>
                    <a:gd name="T49" fmla="*/ 21 h 120"/>
                    <a:gd name="T50" fmla="*/ 12 w 83"/>
                    <a:gd name="T51" fmla="*/ 20 h 120"/>
                    <a:gd name="T52" fmla="*/ 14 w 83"/>
                    <a:gd name="T53" fmla="*/ 17 h 120"/>
                    <a:gd name="T54" fmla="*/ 16 w 83"/>
                    <a:gd name="T55" fmla="*/ 14 h 120"/>
                    <a:gd name="T56" fmla="*/ 18 w 83"/>
                    <a:gd name="T57" fmla="*/ 9 h 120"/>
                    <a:gd name="T58" fmla="*/ 19 w 83"/>
                    <a:gd name="T59" fmla="*/ 4 h 120"/>
                    <a:gd name="T60" fmla="*/ 21 w 83"/>
                    <a:gd name="T61" fmla="*/ 4 h 120"/>
                    <a:gd name="T62" fmla="*/ 21 w 83"/>
                    <a:gd name="T63" fmla="*/ 4 h 120"/>
                    <a:gd name="T64" fmla="*/ 21 w 83"/>
                    <a:gd name="T65" fmla="*/ 3 h 120"/>
                    <a:gd name="T66" fmla="*/ 21 w 83"/>
                    <a:gd name="T67" fmla="*/ 3 h 120"/>
                    <a:gd name="T68" fmla="*/ 21 w 83"/>
                    <a:gd name="T69" fmla="*/ 3 h 120"/>
                    <a:gd name="T70" fmla="*/ 20 w 83"/>
                    <a:gd name="T71" fmla="*/ 4 h 120"/>
                    <a:gd name="T72" fmla="*/ 19 w 83"/>
                    <a:gd name="T73" fmla="*/ 4 h 120"/>
                    <a:gd name="T74" fmla="*/ 18 w 83"/>
                    <a:gd name="T75" fmla="*/ 4 h 120"/>
                    <a:gd name="T76" fmla="*/ 11 w 83"/>
                    <a:gd name="T77" fmla="*/ 0 h 120"/>
                    <a:gd name="T78" fmla="*/ 10 w 83"/>
                    <a:gd name="T79" fmla="*/ 0 h 1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3"/>
                    <a:gd name="T121" fmla="*/ 0 h 120"/>
                    <a:gd name="T122" fmla="*/ 83 w 83"/>
                    <a:gd name="T123" fmla="*/ 120 h 1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3" h="120">
                      <a:moveTo>
                        <a:pt x="37" y="0"/>
                      </a:moveTo>
                      <a:lnTo>
                        <a:pt x="71" y="16"/>
                      </a:lnTo>
                      <a:lnTo>
                        <a:pt x="71" y="21"/>
                      </a:lnTo>
                      <a:lnTo>
                        <a:pt x="67" y="33"/>
                      </a:lnTo>
                      <a:lnTo>
                        <a:pt x="64" y="39"/>
                      </a:lnTo>
                      <a:lnTo>
                        <a:pt x="62" y="46"/>
                      </a:lnTo>
                      <a:lnTo>
                        <a:pt x="58" y="52"/>
                      </a:lnTo>
                      <a:lnTo>
                        <a:pt x="55" y="59"/>
                      </a:lnTo>
                      <a:lnTo>
                        <a:pt x="52" y="65"/>
                      </a:lnTo>
                      <a:lnTo>
                        <a:pt x="49" y="69"/>
                      </a:lnTo>
                      <a:lnTo>
                        <a:pt x="47" y="74"/>
                      </a:lnTo>
                      <a:lnTo>
                        <a:pt x="44" y="78"/>
                      </a:lnTo>
                      <a:lnTo>
                        <a:pt x="40" y="83"/>
                      </a:lnTo>
                      <a:lnTo>
                        <a:pt x="36" y="89"/>
                      </a:lnTo>
                      <a:lnTo>
                        <a:pt x="25" y="100"/>
                      </a:lnTo>
                      <a:lnTo>
                        <a:pt x="18" y="105"/>
                      </a:lnTo>
                      <a:lnTo>
                        <a:pt x="10" y="112"/>
                      </a:lnTo>
                      <a:lnTo>
                        <a:pt x="4" y="116"/>
                      </a:lnTo>
                      <a:lnTo>
                        <a:pt x="0" y="118"/>
                      </a:lnTo>
                      <a:lnTo>
                        <a:pt x="2" y="120"/>
                      </a:lnTo>
                      <a:lnTo>
                        <a:pt x="27" y="104"/>
                      </a:lnTo>
                      <a:lnTo>
                        <a:pt x="32" y="98"/>
                      </a:lnTo>
                      <a:lnTo>
                        <a:pt x="36" y="94"/>
                      </a:lnTo>
                      <a:lnTo>
                        <a:pt x="41" y="89"/>
                      </a:lnTo>
                      <a:lnTo>
                        <a:pt x="44" y="83"/>
                      </a:lnTo>
                      <a:lnTo>
                        <a:pt x="48" y="78"/>
                      </a:lnTo>
                      <a:lnTo>
                        <a:pt x="56" y="66"/>
                      </a:lnTo>
                      <a:lnTo>
                        <a:pt x="62" y="55"/>
                      </a:lnTo>
                      <a:lnTo>
                        <a:pt x="70" y="36"/>
                      </a:lnTo>
                      <a:lnTo>
                        <a:pt x="75" y="16"/>
                      </a:lnTo>
                      <a:lnTo>
                        <a:pt x="82" y="16"/>
                      </a:lnTo>
                      <a:lnTo>
                        <a:pt x="83" y="13"/>
                      </a:lnTo>
                      <a:lnTo>
                        <a:pt x="83" y="12"/>
                      </a:lnTo>
                      <a:lnTo>
                        <a:pt x="83" y="11"/>
                      </a:lnTo>
                      <a:lnTo>
                        <a:pt x="82" y="12"/>
                      </a:lnTo>
                      <a:lnTo>
                        <a:pt x="80" y="13"/>
                      </a:lnTo>
                      <a:lnTo>
                        <a:pt x="76" y="15"/>
                      </a:lnTo>
                      <a:lnTo>
                        <a:pt x="72" y="13"/>
                      </a:lnTo>
                      <a:lnTo>
                        <a:pt x="41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19" name="Group 425"/>
              <p:cNvGrpSpPr>
                <a:grpSpLocks/>
              </p:cNvGrpSpPr>
              <p:nvPr/>
            </p:nvGrpSpPr>
            <p:grpSpPr bwMode="auto">
              <a:xfrm>
                <a:off x="5171" y="1744"/>
                <a:ext cx="100" cy="108"/>
                <a:chOff x="3576" y="2297"/>
                <a:chExt cx="73" cy="84"/>
              </a:xfrm>
            </p:grpSpPr>
            <p:sp>
              <p:nvSpPr>
                <p:cNvPr id="251" name="Freeform 426"/>
                <p:cNvSpPr>
                  <a:spLocks/>
                </p:cNvSpPr>
                <p:nvPr/>
              </p:nvSpPr>
              <p:spPr bwMode="auto">
                <a:xfrm>
                  <a:off x="3576" y="2297"/>
                  <a:ext cx="73" cy="84"/>
                </a:xfrm>
                <a:custGeom>
                  <a:avLst/>
                  <a:gdLst>
                    <a:gd name="T0" fmla="*/ 1 w 146"/>
                    <a:gd name="T1" fmla="*/ 32 h 169"/>
                    <a:gd name="T2" fmla="*/ 1 w 146"/>
                    <a:gd name="T3" fmla="*/ 32 h 169"/>
                    <a:gd name="T4" fmla="*/ 2 w 146"/>
                    <a:gd name="T5" fmla="*/ 31 h 169"/>
                    <a:gd name="T6" fmla="*/ 5 w 146"/>
                    <a:gd name="T7" fmla="*/ 29 h 169"/>
                    <a:gd name="T8" fmla="*/ 7 w 146"/>
                    <a:gd name="T9" fmla="*/ 27 h 169"/>
                    <a:gd name="T10" fmla="*/ 9 w 146"/>
                    <a:gd name="T11" fmla="*/ 25 h 169"/>
                    <a:gd name="T12" fmla="*/ 10 w 146"/>
                    <a:gd name="T13" fmla="*/ 23 h 169"/>
                    <a:gd name="T14" fmla="*/ 12 w 146"/>
                    <a:gd name="T15" fmla="*/ 21 h 169"/>
                    <a:gd name="T16" fmla="*/ 14 w 146"/>
                    <a:gd name="T17" fmla="*/ 18 h 169"/>
                    <a:gd name="T18" fmla="*/ 15 w 146"/>
                    <a:gd name="T19" fmla="*/ 16 h 169"/>
                    <a:gd name="T20" fmla="*/ 15 w 146"/>
                    <a:gd name="T21" fmla="*/ 15 h 169"/>
                    <a:gd name="T22" fmla="*/ 16 w 146"/>
                    <a:gd name="T23" fmla="*/ 14 h 169"/>
                    <a:gd name="T24" fmla="*/ 16 w 146"/>
                    <a:gd name="T25" fmla="*/ 12 h 169"/>
                    <a:gd name="T26" fmla="*/ 17 w 146"/>
                    <a:gd name="T27" fmla="*/ 10 h 169"/>
                    <a:gd name="T28" fmla="*/ 18 w 146"/>
                    <a:gd name="T29" fmla="*/ 9 h 169"/>
                    <a:gd name="T30" fmla="*/ 19 w 146"/>
                    <a:gd name="T31" fmla="*/ 8 h 169"/>
                    <a:gd name="T32" fmla="*/ 20 w 146"/>
                    <a:gd name="T33" fmla="*/ 8 h 169"/>
                    <a:gd name="T34" fmla="*/ 20 w 146"/>
                    <a:gd name="T35" fmla="*/ 7 h 169"/>
                    <a:gd name="T36" fmla="*/ 22 w 146"/>
                    <a:gd name="T37" fmla="*/ 7 h 169"/>
                    <a:gd name="T38" fmla="*/ 23 w 146"/>
                    <a:gd name="T39" fmla="*/ 7 h 169"/>
                    <a:gd name="T40" fmla="*/ 24 w 146"/>
                    <a:gd name="T41" fmla="*/ 7 h 169"/>
                    <a:gd name="T42" fmla="*/ 26 w 146"/>
                    <a:gd name="T43" fmla="*/ 7 h 169"/>
                    <a:gd name="T44" fmla="*/ 32 w 146"/>
                    <a:gd name="T45" fmla="*/ 9 h 169"/>
                    <a:gd name="T46" fmla="*/ 34 w 146"/>
                    <a:gd name="T47" fmla="*/ 2 h 169"/>
                    <a:gd name="T48" fmla="*/ 35 w 146"/>
                    <a:gd name="T49" fmla="*/ 1 h 169"/>
                    <a:gd name="T50" fmla="*/ 35 w 146"/>
                    <a:gd name="T51" fmla="*/ 0 h 169"/>
                    <a:gd name="T52" fmla="*/ 35 w 146"/>
                    <a:gd name="T53" fmla="*/ 0 h 169"/>
                    <a:gd name="T54" fmla="*/ 36 w 146"/>
                    <a:gd name="T55" fmla="*/ 0 h 169"/>
                    <a:gd name="T56" fmla="*/ 37 w 146"/>
                    <a:gd name="T57" fmla="*/ 0 h 169"/>
                    <a:gd name="T58" fmla="*/ 37 w 146"/>
                    <a:gd name="T59" fmla="*/ 1 h 169"/>
                    <a:gd name="T60" fmla="*/ 37 w 146"/>
                    <a:gd name="T61" fmla="*/ 3 h 169"/>
                    <a:gd name="T62" fmla="*/ 36 w 146"/>
                    <a:gd name="T63" fmla="*/ 5 h 169"/>
                    <a:gd name="T64" fmla="*/ 33 w 146"/>
                    <a:gd name="T65" fmla="*/ 14 h 169"/>
                    <a:gd name="T66" fmla="*/ 32 w 146"/>
                    <a:gd name="T67" fmla="*/ 18 h 169"/>
                    <a:gd name="T68" fmla="*/ 30 w 146"/>
                    <a:gd name="T69" fmla="*/ 21 h 169"/>
                    <a:gd name="T70" fmla="*/ 29 w 146"/>
                    <a:gd name="T71" fmla="*/ 25 h 169"/>
                    <a:gd name="T72" fmla="*/ 27 w 146"/>
                    <a:gd name="T73" fmla="*/ 28 h 169"/>
                    <a:gd name="T74" fmla="*/ 24 w 146"/>
                    <a:gd name="T75" fmla="*/ 32 h 169"/>
                    <a:gd name="T76" fmla="*/ 22 w 146"/>
                    <a:gd name="T77" fmla="*/ 34 h 169"/>
                    <a:gd name="T78" fmla="*/ 19 w 146"/>
                    <a:gd name="T79" fmla="*/ 37 h 169"/>
                    <a:gd name="T80" fmla="*/ 17 w 146"/>
                    <a:gd name="T81" fmla="*/ 38 h 169"/>
                    <a:gd name="T82" fmla="*/ 16 w 146"/>
                    <a:gd name="T83" fmla="*/ 40 h 169"/>
                    <a:gd name="T84" fmla="*/ 14 w 146"/>
                    <a:gd name="T85" fmla="*/ 41 h 169"/>
                    <a:gd name="T86" fmla="*/ 13 w 146"/>
                    <a:gd name="T87" fmla="*/ 42 h 169"/>
                    <a:gd name="T88" fmla="*/ 12 w 146"/>
                    <a:gd name="T89" fmla="*/ 42 h 169"/>
                    <a:gd name="T90" fmla="*/ 10 w 146"/>
                    <a:gd name="T91" fmla="*/ 42 h 169"/>
                    <a:gd name="T92" fmla="*/ 8 w 146"/>
                    <a:gd name="T93" fmla="*/ 41 h 169"/>
                    <a:gd name="T94" fmla="*/ 6 w 146"/>
                    <a:gd name="T95" fmla="*/ 39 h 169"/>
                    <a:gd name="T96" fmla="*/ 4 w 146"/>
                    <a:gd name="T97" fmla="*/ 38 h 169"/>
                    <a:gd name="T98" fmla="*/ 3 w 146"/>
                    <a:gd name="T99" fmla="*/ 36 h 169"/>
                    <a:gd name="T100" fmla="*/ 1 w 146"/>
                    <a:gd name="T101" fmla="*/ 35 h 169"/>
                    <a:gd name="T102" fmla="*/ 1 w 146"/>
                    <a:gd name="T103" fmla="*/ 33 h 169"/>
                    <a:gd name="T104" fmla="*/ 0 w 146"/>
                    <a:gd name="T105" fmla="*/ 32 h 169"/>
                    <a:gd name="T106" fmla="*/ 1 w 146"/>
                    <a:gd name="T107" fmla="*/ 32 h 16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46"/>
                    <a:gd name="T163" fmla="*/ 0 h 169"/>
                    <a:gd name="T164" fmla="*/ 146 w 146"/>
                    <a:gd name="T165" fmla="*/ 169 h 16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46" h="169">
                      <a:moveTo>
                        <a:pt x="2" y="130"/>
                      </a:moveTo>
                      <a:lnTo>
                        <a:pt x="4" y="128"/>
                      </a:lnTo>
                      <a:lnTo>
                        <a:pt x="8" y="126"/>
                      </a:lnTo>
                      <a:lnTo>
                        <a:pt x="19" y="118"/>
                      </a:lnTo>
                      <a:lnTo>
                        <a:pt x="26" y="111"/>
                      </a:lnTo>
                      <a:lnTo>
                        <a:pt x="33" y="103"/>
                      </a:lnTo>
                      <a:lnTo>
                        <a:pt x="39" y="95"/>
                      </a:lnTo>
                      <a:lnTo>
                        <a:pt x="46" y="84"/>
                      </a:lnTo>
                      <a:lnTo>
                        <a:pt x="53" y="74"/>
                      </a:lnTo>
                      <a:lnTo>
                        <a:pt x="57" y="66"/>
                      </a:lnTo>
                      <a:lnTo>
                        <a:pt x="60" y="61"/>
                      </a:lnTo>
                      <a:lnTo>
                        <a:pt x="61" y="56"/>
                      </a:lnTo>
                      <a:lnTo>
                        <a:pt x="64" y="49"/>
                      </a:lnTo>
                      <a:lnTo>
                        <a:pt x="68" y="42"/>
                      </a:lnTo>
                      <a:lnTo>
                        <a:pt x="72" y="38"/>
                      </a:lnTo>
                      <a:lnTo>
                        <a:pt x="74" y="35"/>
                      </a:lnTo>
                      <a:lnTo>
                        <a:pt x="77" y="33"/>
                      </a:lnTo>
                      <a:lnTo>
                        <a:pt x="80" y="31"/>
                      </a:lnTo>
                      <a:lnTo>
                        <a:pt x="85" y="30"/>
                      </a:lnTo>
                      <a:lnTo>
                        <a:pt x="91" y="29"/>
                      </a:lnTo>
                      <a:lnTo>
                        <a:pt x="96" y="29"/>
                      </a:lnTo>
                      <a:lnTo>
                        <a:pt x="101" y="29"/>
                      </a:lnTo>
                      <a:lnTo>
                        <a:pt x="126" y="39"/>
                      </a:lnTo>
                      <a:lnTo>
                        <a:pt x="136" y="8"/>
                      </a:lnTo>
                      <a:lnTo>
                        <a:pt x="139" y="4"/>
                      </a:lnTo>
                      <a:lnTo>
                        <a:pt x="140" y="2"/>
                      </a:lnTo>
                      <a:lnTo>
                        <a:pt x="140" y="0"/>
                      </a:lnTo>
                      <a:lnTo>
                        <a:pt x="143" y="0"/>
                      </a:lnTo>
                      <a:lnTo>
                        <a:pt x="146" y="2"/>
                      </a:lnTo>
                      <a:lnTo>
                        <a:pt x="146" y="7"/>
                      </a:lnTo>
                      <a:lnTo>
                        <a:pt x="145" y="14"/>
                      </a:lnTo>
                      <a:lnTo>
                        <a:pt x="143" y="21"/>
                      </a:lnTo>
                      <a:lnTo>
                        <a:pt x="131" y="58"/>
                      </a:lnTo>
                      <a:lnTo>
                        <a:pt x="126" y="72"/>
                      </a:lnTo>
                      <a:lnTo>
                        <a:pt x="120" y="87"/>
                      </a:lnTo>
                      <a:lnTo>
                        <a:pt x="115" y="100"/>
                      </a:lnTo>
                      <a:lnTo>
                        <a:pt x="107" y="114"/>
                      </a:lnTo>
                      <a:lnTo>
                        <a:pt x="96" y="128"/>
                      </a:lnTo>
                      <a:lnTo>
                        <a:pt x="85" y="139"/>
                      </a:lnTo>
                      <a:lnTo>
                        <a:pt x="76" y="149"/>
                      </a:lnTo>
                      <a:lnTo>
                        <a:pt x="68" y="155"/>
                      </a:lnTo>
                      <a:lnTo>
                        <a:pt x="61" y="162"/>
                      </a:lnTo>
                      <a:lnTo>
                        <a:pt x="56" y="166"/>
                      </a:lnTo>
                      <a:lnTo>
                        <a:pt x="50" y="168"/>
                      </a:lnTo>
                      <a:lnTo>
                        <a:pt x="45" y="169"/>
                      </a:lnTo>
                      <a:lnTo>
                        <a:pt x="38" y="168"/>
                      </a:lnTo>
                      <a:lnTo>
                        <a:pt x="30" y="164"/>
                      </a:lnTo>
                      <a:lnTo>
                        <a:pt x="23" y="159"/>
                      </a:lnTo>
                      <a:lnTo>
                        <a:pt x="16" y="154"/>
                      </a:lnTo>
                      <a:lnTo>
                        <a:pt x="10" y="147"/>
                      </a:lnTo>
                      <a:lnTo>
                        <a:pt x="4" y="141"/>
                      </a:lnTo>
                      <a:lnTo>
                        <a:pt x="2" y="134"/>
                      </a:lnTo>
                      <a:lnTo>
                        <a:pt x="0" y="131"/>
                      </a:lnTo>
                      <a:lnTo>
                        <a:pt x="2" y="1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2" name="Freeform 427"/>
                <p:cNvSpPr>
                  <a:spLocks/>
                </p:cNvSpPr>
                <p:nvPr/>
              </p:nvSpPr>
              <p:spPr bwMode="auto">
                <a:xfrm>
                  <a:off x="3616" y="2312"/>
                  <a:ext cx="24" cy="11"/>
                </a:xfrm>
                <a:custGeom>
                  <a:avLst/>
                  <a:gdLst>
                    <a:gd name="T0" fmla="*/ 0 w 48"/>
                    <a:gd name="T1" fmla="*/ 1 h 22"/>
                    <a:gd name="T2" fmla="*/ 5 w 48"/>
                    <a:gd name="T3" fmla="*/ 0 h 22"/>
                    <a:gd name="T4" fmla="*/ 7 w 48"/>
                    <a:gd name="T5" fmla="*/ 1 h 22"/>
                    <a:gd name="T6" fmla="*/ 12 w 48"/>
                    <a:gd name="T7" fmla="*/ 4 h 22"/>
                    <a:gd name="T8" fmla="*/ 10 w 48"/>
                    <a:gd name="T9" fmla="*/ 6 h 22"/>
                    <a:gd name="T10" fmla="*/ 4 w 48"/>
                    <a:gd name="T11" fmla="*/ 3 h 22"/>
                    <a:gd name="T12" fmla="*/ 0 w 48"/>
                    <a:gd name="T13" fmla="*/ 1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22"/>
                    <a:gd name="T23" fmla="*/ 48 w 48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22">
                      <a:moveTo>
                        <a:pt x="0" y="3"/>
                      </a:move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48" y="15"/>
                      </a:lnTo>
                      <a:lnTo>
                        <a:pt x="40" y="22"/>
                      </a:lnTo>
                      <a:lnTo>
                        <a:pt x="13" y="1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CB4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3" name="Freeform 428"/>
                <p:cNvSpPr>
                  <a:spLocks/>
                </p:cNvSpPr>
                <p:nvPr/>
              </p:nvSpPr>
              <p:spPr bwMode="auto">
                <a:xfrm>
                  <a:off x="3579" y="2314"/>
                  <a:ext cx="57" cy="66"/>
                </a:xfrm>
                <a:custGeom>
                  <a:avLst/>
                  <a:gdLst>
                    <a:gd name="T0" fmla="*/ 0 w 114"/>
                    <a:gd name="T1" fmla="*/ 25 h 131"/>
                    <a:gd name="T2" fmla="*/ 1 w 114"/>
                    <a:gd name="T3" fmla="*/ 24 h 131"/>
                    <a:gd name="T4" fmla="*/ 1 w 114"/>
                    <a:gd name="T5" fmla="*/ 24 h 131"/>
                    <a:gd name="T6" fmla="*/ 3 w 114"/>
                    <a:gd name="T7" fmla="*/ 22 h 131"/>
                    <a:gd name="T8" fmla="*/ 5 w 114"/>
                    <a:gd name="T9" fmla="*/ 20 h 131"/>
                    <a:gd name="T10" fmla="*/ 7 w 114"/>
                    <a:gd name="T11" fmla="*/ 19 h 131"/>
                    <a:gd name="T12" fmla="*/ 9 w 114"/>
                    <a:gd name="T13" fmla="*/ 17 h 131"/>
                    <a:gd name="T14" fmla="*/ 10 w 114"/>
                    <a:gd name="T15" fmla="*/ 15 h 131"/>
                    <a:gd name="T16" fmla="*/ 13 w 114"/>
                    <a:gd name="T17" fmla="*/ 11 h 131"/>
                    <a:gd name="T18" fmla="*/ 14 w 114"/>
                    <a:gd name="T19" fmla="*/ 9 h 131"/>
                    <a:gd name="T20" fmla="*/ 15 w 114"/>
                    <a:gd name="T21" fmla="*/ 6 h 131"/>
                    <a:gd name="T22" fmla="*/ 16 w 114"/>
                    <a:gd name="T23" fmla="*/ 4 h 131"/>
                    <a:gd name="T24" fmla="*/ 17 w 114"/>
                    <a:gd name="T25" fmla="*/ 2 h 131"/>
                    <a:gd name="T26" fmla="*/ 17 w 114"/>
                    <a:gd name="T27" fmla="*/ 1 h 131"/>
                    <a:gd name="T28" fmla="*/ 18 w 114"/>
                    <a:gd name="T29" fmla="*/ 1 h 131"/>
                    <a:gd name="T30" fmla="*/ 18 w 114"/>
                    <a:gd name="T31" fmla="*/ 0 h 131"/>
                    <a:gd name="T32" fmla="*/ 19 w 114"/>
                    <a:gd name="T33" fmla="*/ 0 h 131"/>
                    <a:gd name="T34" fmla="*/ 20 w 114"/>
                    <a:gd name="T35" fmla="*/ 0 h 131"/>
                    <a:gd name="T36" fmla="*/ 21 w 114"/>
                    <a:gd name="T37" fmla="*/ 1 h 131"/>
                    <a:gd name="T38" fmla="*/ 29 w 114"/>
                    <a:gd name="T39" fmla="*/ 5 h 131"/>
                    <a:gd name="T40" fmla="*/ 28 w 114"/>
                    <a:gd name="T41" fmla="*/ 8 h 131"/>
                    <a:gd name="T42" fmla="*/ 23 w 114"/>
                    <a:gd name="T43" fmla="*/ 18 h 131"/>
                    <a:gd name="T44" fmla="*/ 17 w 114"/>
                    <a:gd name="T45" fmla="*/ 26 h 131"/>
                    <a:gd name="T46" fmla="*/ 10 w 114"/>
                    <a:gd name="T47" fmla="*/ 32 h 131"/>
                    <a:gd name="T48" fmla="*/ 11 w 114"/>
                    <a:gd name="T49" fmla="*/ 33 h 131"/>
                    <a:gd name="T50" fmla="*/ 10 w 114"/>
                    <a:gd name="T51" fmla="*/ 33 h 131"/>
                    <a:gd name="T52" fmla="*/ 9 w 114"/>
                    <a:gd name="T53" fmla="*/ 33 h 131"/>
                    <a:gd name="T54" fmla="*/ 5 w 114"/>
                    <a:gd name="T55" fmla="*/ 31 h 131"/>
                    <a:gd name="T56" fmla="*/ 4 w 114"/>
                    <a:gd name="T57" fmla="*/ 30 h 131"/>
                    <a:gd name="T58" fmla="*/ 2 w 114"/>
                    <a:gd name="T59" fmla="*/ 28 h 131"/>
                    <a:gd name="T60" fmla="*/ 1 w 114"/>
                    <a:gd name="T61" fmla="*/ 27 h 131"/>
                    <a:gd name="T62" fmla="*/ 0 w 114"/>
                    <a:gd name="T63" fmla="*/ 26 h 131"/>
                    <a:gd name="T64" fmla="*/ 0 w 114"/>
                    <a:gd name="T65" fmla="*/ 25 h 1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4"/>
                    <a:gd name="T100" fmla="*/ 0 h 131"/>
                    <a:gd name="T101" fmla="*/ 114 w 114"/>
                    <a:gd name="T102" fmla="*/ 131 h 1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4" h="131">
                      <a:moveTo>
                        <a:pt x="0" y="99"/>
                      </a:moveTo>
                      <a:lnTo>
                        <a:pt x="1" y="96"/>
                      </a:lnTo>
                      <a:lnTo>
                        <a:pt x="2" y="93"/>
                      </a:lnTo>
                      <a:lnTo>
                        <a:pt x="10" y="87"/>
                      </a:lnTo>
                      <a:lnTo>
                        <a:pt x="19" y="80"/>
                      </a:lnTo>
                      <a:lnTo>
                        <a:pt x="27" y="73"/>
                      </a:lnTo>
                      <a:lnTo>
                        <a:pt x="33" y="66"/>
                      </a:lnTo>
                      <a:lnTo>
                        <a:pt x="39" y="58"/>
                      </a:lnTo>
                      <a:lnTo>
                        <a:pt x="50" y="42"/>
                      </a:lnTo>
                      <a:lnTo>
                        <a:pt x="55" y="33"/>
                      </a:lnTo>
                      <a:lnTo>
                        <a:pt x="59" y="23"/>
                      </a:lnTo>
                      <a:lnTo>
                        <a:pt x="63" y="15"/>
                      </a:lnTo>
                      <a:lnTo>
                        <a:pt x="66" y="8"/>
                      </a:lnTo>
                      <a:lnTo>
                        <a:pt x="68" y="4"/>
                      </a:lnTo>
                      <a:lnTo>
                        <a:pt x="70" y="3"/>
                      </a:lnTo>
                      <a:lnTo>
                        <a:pt x="72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81" y="2"/>
                      </a:lnTo>
                      <a:lnTo>
                        <a:pt x="114" y="18"/>
                      </a:lnTo>
                      <a:lnTo>
                        <a:pt x="110" y="30"/>
                      </a:lnTo>
                      <a:lnTo>
                        <a:pt x="90" y="72"/>
                      </a:lnTo>
                      <a:lnTo>
                        <a:pt x="67" y="103"/>
                      </a:lnTo>
                      <a:lnTo>
                        <a:pt x="40" y="126"/>
                      </a:lnTo>
                      <a:lnTo>
                        <a:pt x="41" y="131"/>
                      </a:lnTo>
                      <a:lnTo>
                        <a:pt x="39" y="131"/>
                      </a:lnTo>
                      <a:lnTo>
                        <a:pt x="33" y="129"/>
                      </a:lnTo>
                      <a:lnTo>
                        <a:pt x="20" y="122"/>
                      </a:lnTo>
                      <a:lnTo>
                        <a:pt x="13" y="118"/>
                      </a:lnTo>
                      <a:lnTo>
                        <a:pt x="6" y="111"/>
                      </a:lnTo>
                      <a:lnTo>
                        <a:pt x="1" y="106"/>
                      </a:lnTo>
                      <a:lnTo>
                        <a:pt x="0" y="102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7A87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4" name="Freeform 429"/>
                <p:cNvSpPr>
                  <a:spLocks/>
                </p:cNvSpPr>
                <p:nvPr/>
              </p:nvSpPr>
              <p:spPr bwMode="auto">
                <a:xfrm>
                  <a:off x="3609" y="2324"/>
                  <a:ext cx="18" cy="16"/>
                </a:xfrm>
                <a:custGeom>
                  <a:avLst/>
                  <a:gdLst>
                    <a:gd name="T0" fmla="*/ 0 w 37"/>
                    <a:gd name="T1" fmla="*/ 5 h 32"/>
                    <a:gd name="T2" fmla="*/ 0 w 37"/>
                    <a:gd name="T3" fmla="*/ 3 h 32"/>
                    <a:gd name="T4" fmla="*/ 0 w 37"/>
                    <a:gd name="T5" fmla="*/ 2 h 32"/>
                    <a:gd name="T6" fmla="*/ 1 w 37"/>
                    <a:gd name="T7" fmla="*/ 1 h 32"/>
                    <a:gd name="T8" fmla="*/ 2 w 37"/>
                    <a:gd name="T9" fmla="*/ 0 h 32"/>
                    <a:gd name="T10" fmla="*/ 4 w 37"/>
                    <a:gd name="T11" fmla="*/ 1 h 32"/>
                    <a:gd name="T12" fmla="*/ 6 w 37"/>
                    <a:gd name="T13" fmla="*/ 2 h 32"/>
                    <a:gd name="T14" fmla="*/ 8 w 37"/>
                    <a:gd name="T15" fmla="*/ 3 h 32"/>
                    <a:gd name="T16" fmla="*/ 8 w 37"/>
                    <a:gd name="T17" fmla="*/ 4 h 32"/>
                    <a:gd name="T18" fmla="*/ 9 w 37"/>
                    <a:gd name="T19" fmla="*/ 4 h 32"/>
                    <a:gd name="T20" fmla="*/ 9 w 37"/>
                    <a:gd name="T21" fmla="*/ 6 h 32"/>
                    <a:gd name="T22" fmla="*/ 8 w 37"/>
                    <a:gd name="T23" fmla="*/ 7 h 32"/>
                    <a:gd name="T24" fmla="*/ 7 w 37"/>
                    <a:gd name="T25" fmla="*/ 8 h 32"/>
                    <a:gd name="T26" fmla="*/ 6 w 37"/>
                    <a:gd name="T27" fmla="*/ 8 h 32"/>
                    <a:gd name="T28" fmla="*/ 5 w 37"/>
                    <a:gd name="T29" fmla="*/ 8 h 32"/>
                    <a:gd name="T30" fmla="*/ 3 w 37"/>
                    <a:gd name="T31" fmla="*/ 7 h 32"/>
                    <a:gd name="T32" fmla="*/ 1 w 37"/>
                    <a:gd name="T33" fmla="*/ 6 h 32"/>
                    <a:gd name="T34" fmla="*/ 0 w 37"/>
                    <a:gd name="T35" fmla="*/ 5 h 32"/>
                    <a:gd name="T36" fmla="*/ 0 w 37"/>
                    <a:gd name="T37" fmla="*/ 5 h 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"/>
                    <a:gd name="T58" fmla="*/ 0 h 32"/>
                    <a:gd name="T59" fmla="*/ 37 w 37"/>
                    <a:gd name="T60" fmla="*/ 32 h 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" h="32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7" y="1"/>
                      </a:lnTo>
                      <a:lnTo>
                        <a:pt x="25" y="5"/>
                      </a:lnTo>
                      <a:lnTo>
                        <a:pt x="33" y="10"/>
                      </a:lnTo>
                      <a:lnTo>
                        <a:pt x="35" y="13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35" y="27"/>
                      </a:lnTo>
                      <a:lnTo>
                        <a:pt x="31" y="31"/>
                      </a:lnTo>
                      <a:lnTo>
                        <a:pt x="26" y="32"/>
                      </a:lnTo>
                      <a:lnTo>
                        <a:pt x="21" y="31"/>
                      </a:lnTo>
                      <a:lnTo>
                        <a:pt x="12" y="27"/>
                      </a:lnTo>
                      <a:lnTo>
                        <a:pt x="4" y="21"/>
                      </a:lnTo>
                      <a:lnTo>
                        <a:pt x="2" y="2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5" name="Freeform 430"/>
                <p:cNvSpPr>
                  <a:spLocks/>
                </p:cNvSpPr>
                <p:nvPr/>
              </p:nvSpPr>
              <p:spPr bwMode="auto">
                <a:xfrm>
                  <a:off x="3590" y="2353"/>
                  <a:ext cx="6" cy="7"/>
                </a:xfrm>
                <a:custGeom>
                  <a:avLst/>
                  <a:gdLst>
                    <a:gd name="T0" fmla="*/ 2 w 12"/>
                    <a:gd name="T1" fmla="*/ 0 h 13"/>
                    <a:gd name="T2" fmla="*/ 3 w 12"/>
                    <a:gd name="T3" fmla="*/ 2 h 13"/>
                    <a:gd name="T4" fmla="*/ 1 w 12"/>
                    <a:gd name="T5" fmla="*/ 4 h 13"/>
                    <a:gd name="T6" fmla="*/ 0 w 12"/>
                    <a:gd name="T7" fmla="*/ 2 h 13"/>
                    <a:gd name="T8" fmla="*/ 2 w 12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3"/>
                    <a:gd name="T17" fmla="*/ 12 w 12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3">
                      <a:moveTo>
                        <a:pt x="6" y="0"/>
                      </a:moveTo>
                      <a:lnTo>
                        <a:pt x="12" y="6"/>
                      </a:lnTo>
                      <a:lnTo>
                        <a:pt x="4" y="13"/>
                      </a:lnTo>
                      <a:lnTo>
                        <a:pt x="0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6" name="Freeform 431"/>
                <p:cNvSpPr>
                  <a:spLocks/>
                </p:cNvSpPr>
                <p:nvPr/>
              </p:nvSpPr>
              <p:spPr bwMode="auto">
                <a:xfrm>
                  <a:off x="3594" y="2348"/>
                  <a:ext cx="7" cy="6"/>
                </a:xfrm>
                <a:custGeom>
                  <a:avLst/>
                  <a:gdLst>
                    <a:gd name="T0" fmla="*/ 0 w 13"/>
                    <a:gd name="T1" fmla="*/ 2 h 12"/>
                    <a:gd name="T2" fmla="*/ 2 w 13"/>
                    <a:gd name="T3" fmla="*/ 0 h 12"/>
                    <a:gd name="T4" fmla="*/ 4 w 13"/>
                    <a:gd name="T5" fmla="*/ 2 h 12"/>
                    <a:gd name="T6" fmla="*/ 2 w 13"/>
                    <a:gd name="T7" fmla="*/ 3 h 12"/>
                    <a:gd name="T8" fmla="*/ 0 w 13"/>
                    <a:gd name="T9" fmla="*/ 2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2"/>
                    <a:gd name="T17" fmla="*/ 13 w 13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2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13" y="5"/>
                      </a:lnTo>
                      <a:lnTo>
                        <a:pt x="6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7" name="Freeform 432"/>
                <p:cNvSpPr>
                  <a:spLocks/>
                </p:cNvSpPr>
                <p:nvPr/>
              </p:nvSpPr>
              <p:spPr bwMode="auto">
                <a:xfrm>
                  <a:off x="3598" y="2343"/>
                  <a:ext cx="7" cy="5"/>
                </a:xfrm>
                <a:custGeom>
                  <a:avLst/>
                  <a:gdLst>
                    <a:gd name="T0" fmla="*/ 0 w 13"/>
                    <a:gd name="T1" fmla="*/ 1 h 11"/>
                    <a:gd name="T2" fmla="*/ 2 w 13"/>
                    <a:gd name="T3" fmla="*/ 0 h 11"/>
                    <a:gd name="T4" fmla="*/ 4 w 13"/>
                    <a:gd name="T5" fmla="*/ 1 h 11"/>
                    <a:gd name="T6" fmla="*/ 3 w 13"/>
                    <a:gd name="T7" fmla="*/ 2 h 11"/>
                    <a:gd name="T8" fmla="*/ 0 w 13"/>
                    <a:gd name="T9" fmla="*/ 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1"/>
                    <a:gd name="T17" fmla="*/ 13 w 13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1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13" y="4"/>
                      </a:lnTo>
                      <a:lnTo>
                        <a:pt x="9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8" name="Freeform 433"/>
                <p:cNvSpPr>
                  <a:spLocks/>
                </p:cNvSpPr>
                <p:nvPr/>
              </p:nvSpPr>
              <p:spPr bwMode="auto">
                <a:xfrm>
                  <a:off x="3610" y="2340"/>
                  <a:ext cx="5" cy="7"/>
                </a:xfrm>
                <a:custGeom>
                  <a:avLst/>
                  <a:gdLst>
                    <a:gd name="T0" fmla="*/ 0 w 10"/>
                    <a:gd name="T1" fmla="*/ 3 h 12"/>
                    <a:gd name="T2" fmla="*/ 2 w 10"/>
                    <a:gd name="T3" fmla="*/ 4 h 12"/>
                    <a:gd name="T4" fmla="*/ 3 w 10"/>
                    <a:gd name="T5" fmla="*/ 1 h 12"/>
                    <a:gd name="T6" fmla="*/ 1 w 10"/>
                    <a:gd name="T7" fmla="*/ 0 h 12"/>
                    <a:gd name="T8" fmla="*/ 0 w 10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2"/>
                    <a:gd name="T17" fmla="*/ 10 w 1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2">
                      <a:moveTo>
                        <a:pt x="0" y="8"/>
                      </a:moveTo>
                      <a:lnTo>
                        <a:pt x="6" y="12"/>
                      </a:ln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9" name="Freeform 434"/>
                <p:cNvSpPr>
                  <a:spLocks/>
                </p:cNvSpPr>
                <p:nvPr/>
              </p:nvSpPr>
              <p:spPr bwMode="auto">
                <a:xfrm>
                  <a:off x="3615" y="2343"/>
                  <a:ext cx="6" cy="7"/>
                </a:xfrm>
                <a:custGeom>
                  <a:avLst/>
                  <a:gdLst>
                    <a:gd name="T0" fmla="*/ 2 w 12"/>
                    <a:gd name="T1" fmla="*/ 0 h 14"/>
                    <a:gd name="T2" fmla="*/ 0 w 12"/>
                    <a:gd name="T3" fmla="*/ 3 h 14"/>
                    <a:gd name="T4" fmla="*/ 2 w 12"/>
                    <a:gd name="T5" fmla="*/ 4 h 14"/>
                    <a:gd name="T6" fmla="*/ 3 w 12"/>
                    <a:gd name="T7" fmla="*/ 2 h 14"/>
                    <a:gd name="T8" fmla="*/ 2 w 12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4"/>
                    <a:gd name="T17" fmla="*/ 12 w 12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4">
                      <a:moveTo>
                        <a:pt x="6" y="0"/>
                      </a:moveTo>
                      <a:lnTo>
                        <a:pt x="0" y="10"/>
                      </a:lnTo>
                      <a:lnTo>
                        <a:pt x="8" y="14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0" name="Freeform 435"/>
                <p:cNvSpPr>
                  <a:spLocks/>
                </p:cNvSpPr>
                <p:nvPr/>
              </p:nvSpPr>
              <p:spPr bwMode="auto">
                <a:xfrm>
                  <a:off x="3609" y="2350"/>
                  <a:ext cx="7" cy="7"/>
                </a:xfrm>
                <a:custGeom>
                  <a:avLst/>
                  <a:gdLst>
                    <a:gd name="T0" fmla="*/ 2 w 14"/>
                    <a:gd name="T1" fmla="*/ 0 h 13"/>
                    <a:gd name="T2" fmla="*/ 4 w 14"/>
                    <a:gd name="T3" fmla="*/ 1 h 13"/>
                    <a:gd name="T4" fmla="*/ 2 w 14"/>
                    <a:gd name="T5" fmla="*/ 4 h 13"/>
                    <a:gd name="T6" fmla="*/ 0 w 14"/>
                    <a:gd name="T7" fmla="*/ 2 h 13"/>
                    <a:gd name="T8" fmla="*/ 2 w 14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3"/>
                    <a:gd name="T17" fmla="*/ 14 w 1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3">
                      <a:moveTo>
                        <a:pt x="7" y="0"/>
                      </a:moveTo>
                      <a:lnTo>
                        <a:pt x="14" y="4"/>
                      </a:lnTo>
                      <a:lnTo>
                        <a:pt x="7" y="13"/>
                      </a:lnTo>
                      <a:lnTo>
                        <a:pt x="0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1" name="Freeform 436"/>
                <p:cNvSpPr>
                  <a:spLocks/>
                </p:cNvSpPr>
                <p:nvPr/>
              </p:nvSpPr>
              <p:spPr bwMode="auto">
                <a:xfrm>
                  <a:off x="3604" y="2347"/>
                  <a:ext cx="7" cy="6"/>
                </a:xfrm>
                <a:custGeom>
                  <a:avLst/>
                  <a:gdLst>
                    <a:gd name="T0" fmla="*/ 0 w 13"/>
                    <a:gd name="T1" fmla="*/ 2 h 12"/>
                    <a:gd name="T2" fmla="*/ 2 w 13"/>
                    <a:gd name="T3" fmla="*/ 0 h 12"/>
                    <a:gd name="T4" fmla="*/ 3 w 13"/>
                    <a:gd name="T5" fmla="*/ 1 h 12"/>
                    <a:gd name="T6" fmla="*/ 4 w 13"/>
                    <a:gd name="T7" fmla="*/ 2 h 12"/>
                    <a:gd name="T8" fmla="*/ 2 w 13"/>
                    <a:gd name="T9" fmla="*/ 3 h 12"/>
                    <a:gd name="T10" fmla="*/ 1 w 13"/>
                    <a:gd name="T11" fmla="*/ 3 h 12"/>
                    <a:gd name="T12" fmla="*/ 0 w 13"/>
                    <a:gd name="T13" fmla="*/ 2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12"/>
                    <a:gd name="T23" fmla="*/ 13 w 13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12">
                      <a:moveTo>
                        <a:pt x="0" y="7"/>
                      </a:moveTo>
                      <a:lnTo>
                        <a:pt x="5" y="0"/>
                      </a:lnTo>
                      <a:lnTo>
                        <a:pt x="9" y="1"/>
                      </a:lnTo>
                      <a:lnTo>
                        <a:pt x="13" y="6"/>
                      </a:lnTo>
                      <a:lnTo>
                        <a:pt x="7" y="12"/>
                      </a:lnTo>
                      <a:lnTo>
                        <a:pt x="4" y="1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2" name="Freeform 437"/>
                <p:cNvSpPr>
                  <a:spLocks/>
                </p:cNvSpPr>
                <p:nvPr/>
              </p:nvSpPr>
              <p:spPr bwMode="auto">
                <a:xfrm>
                  <a:off x="3599" y="2351"/>
                  <a:ext cx="8" cy="7"/>
                </a:xfrm>
                <a:custGeom>
                  <a:avLst/>
                  <a:gdLst>
                    <a:gd name="T0" fmla="*/ 0 w 16"/>
                    <a:gd name="T1" fmla="*/ 2 h 13"/>
                    <a:gd name="T2" fmla="*/ 2 w 16"/>
                    <a:gd name="T3" fmla="*/ 0 h 13"/>
                    <a:gd name="T4" fmla="*/ 4 w 16"/>
                    <a:gd name="T5" fmla="*/ 2 h 13"/>
                    <a:gd name="T6" fmla="*/ 3 w 16"/>
                    <a:gd name="T7" fmla="*/ 4 h 13"/>
                    <a:gd name="T8" fmla="*/ 2 w 16"/>
                    <a:gd name="T9" fmla="*/ 3 h 13"/>
                    <a:gd name="T10" fmla="*/ 0 w 16"/>
                    <a:gd name="T11" fmla="*/ 2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3"/>
                    <a:gd name="T20" fmla="*/ 16 w 1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3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16" y="5"/>
                      </a:lnTo>
                      <a:lnTo>
                        <a:pt x="10" y="13"/>
                      </a:lnTo>
                      <a:lnTo>
                        <a:pt x="7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3" name="Freeform 438"/>
                <p:cNvSpPr>
                  <a:spLocks/>
                </p:cNvSpPr>
                <p:nvPr/>
              </p:nvSpPr>
              <p:spPr bwMode="auto">
                <a:xfrm>
                  <a:off x="3605" y="2355"/>
                  <a:ext cx="7" cy="6"/>
                </a:xfrm>
                <a:custGeom>
                  <a:avLst/>
                  <a:gdLst>
                    <a:gd name="T0" fmla="*/ 0 w 14"/>
                    <a:gd name="T1" fmla="*/ 2 h 12"/>
                    <a:gd name="T2" fmla="*/ 2 w 14"/>
                    <a:gd name="T3" fmla="*/ 0 h 12"/>
                    <a:gd name="T4" fmla="*/ 4 w 14"/>
                    <a:gd name="T5" fmla="*/ 1 h 12"/>
                    <a:gd name="T6" fmla="*/ 2 w 14"/>
                    <a:gd name="T7" fmla="*/ 3 h 12"/>
                    <a:gd name="T8" fmla="*/ 1 w 14"/>
                    <a:gd name="T9" fmla="*/ 3 h 12"/>
                    <a:gd name="T10" fmla="*/ 0 w 14"/>
                    <a:gd name="T11" fmla="*/ 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2"/>
                    <a:gd name="T20" fmla="*/ 14 w 14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2">
                      <a:moveTo>
                        <a:pt x="0" y="6"/>
                      </a:moveTo>
                      <a:lnTo>
                        <a:pt x="7" y="0"/>
                      </a:lnTo>
                      <a:lnTo>
                        <a:pt x="14" y="4"/>
                      </a:lnTo>
                      <a:lnTo>
                        <a:pt x="8" y="12"/>
                      </a:lnTo>
                      <a:lnTo>
                        <a:pt x="4" y="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4" name="Freeform 439"/>
                <p:cNvSpPr>
                  <a:spLocks/>
                </p:cNvSpPr>
                <p:nvPr/>
              </p:nvSpPr>
              <p:spPr bwMode="auto">
                <a:xfrm>
                  <a:off x="3599" y="2361"/>
                  <a:ext cx="7" cy="6"/>
                </a:xfrm>
                <a:custGeom>
                  <a:avLst/>
                  <a:gdLst>
                    <a:gd name="T0" fmla="*/ 0 w 15"/>
                    <a:gd name="T1" fmla="*/ 2 h 11"/>
                    <a:gd name="T2" fmla="*/ 1 w 15"/>
                    <a:gd name="T3" fmla="*/ 0 h 11"/>
                    <a:gd name="T4" fmla="*/ 3 w 15"/>
                    <a:gd name="T5" fmla="*/ 2 h 11"/>
                    <a:gd name="T6" fmla="*/ 1 w 15"/>
                    <a:gd name="T7" fmla="*/ 3 h 11"/>
                    <a:gd name="T8" fmla="*/ 0 w 15"/>
                    <a:gd name="T9" fmla="*/ 2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1"/>
                    <a:gd name="T17" fmla="*/ 15 w 15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1">
                      <a:moveTo>
                        <a:pt x="0" y="5"/>
                      </a:moveTo>
                      <a:lnTo>
                        <a:pt x="6" y="0"/>
                      </a:lnTo>
                      <a:lnTo>
                        <a:pt x="15" y="5"/>
                      </a:lnTo>
                      <a:lnTo>
                        <a:pt x="7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5" name="Freeform 440"/>
                <p:cNvSpPr>
                  <a:spLocks/>
                </p:cNvSpPr>
                <p:nvPr/>
              </p:nvSpPr>
              <p:spPr bwMode="auto">
                <a:xfrm>
                  <a:off x="3594" y="2357"/>
                  <a:ext cx="6" cy="6"/>
                </a:xfrm>
                <a:custGeom>
                  <a:avLst/>
                  <a:gdLst>
                    <a:gd name="T0" fmla="*/ 0 w 12"/>
                    <a:gd name="T1" fmla="*/ 2 h 12"/>
                    <a:gd name="T2" fmla="*/ 2 w 12"/>
                    <a:gd name="T3" fmla="*/ 0 h 12"/>
                    <a:gd name="T4" fmla="*/ 3 w 12"/>
                    <a:gd name="T5" fmla="*/ 2 h 12"/>
                    <a:gd name="T6" fmla="*/ 2 w 12"/>
                    <a:gd name="T7" fmla="*/ 3 h 12"/>
                    <a:gd name="T8" fmla="*/ 0 w 12"/>
                    <a:gd name="T9" fmla="*/ 2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2"/>
                    <a:gd name="T17" fmla="*/ 12 w 12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2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12" y="5"/>
                      </a:lnTo>
                      <a:lnTo>
                        <a:pt x="5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6" name="Freeform 441"/>
                <p:cNvSpPr>
                  <a:spLocks/>
                </p:cNvSpPr>
                <p:nvPr/>
              </p:nvSpPr>
              <p:spPr bwMode="auto">
                <a:xfrm>
                  <a:off x="3583" y="2361"/>
                  <a:ext cx="17" cy="11"/>
                </a:xfrm>
                <a:custGeom>
                  <a:avLst/>
                  <a:gdLst>
                    <a:gd name="T0" fmla="*/ 0 w 33"/>
                    <a:gd name="T1" fmla="*/ 2 h 22"/>
                    <a:gd name="T2" fmla="*/ 0 w 33"/>
                    <a:gd name="T3" fmla="*/ 2 h 22"/>
                    <a:gd name="T4" fmla="*/ 1 w 33"/>
                    <a:gd name="T5" fmla="*/ 1 h 22"/>
                    <a:gd name="T6" fmla="*/ 2 w 33"/>
                    <a:gd name="T7" fmla="*/ 0 h 22"/>
                    <a:gd name="T8" fmla="*/ 3 w 33"/>
                    <a:gd name="T9" fmla="*/ 0 h 22"/>
                    <a:gd name="T10" fmla="*/ 4 w 33"/>
                    <a:gd name="T11" fmla="*/ 1 h 22"/>
                    <a:gd name="T12" fmla="*/ 6 w 33"/>
                    <a:gd name="T13" fmla="*/ 2 h 22"/>
                    <a:gd name="T14" fmla="*/ 8 w 33"/>
                    <a:gd name="T15" fmla="*/ 4 h 22"/>
                    <a:gd name="T16" fmla="*/ 9 w 33"/>
                    <a:gd name="T17" fmla="*/ 5 h 22"/>
                    <a:gd name="T18" fmla="*/ 8 w 33"/>
                    <a:gd name="T19" fmla="*/ 5 h 22"/>
                    <a:gd name="T20" fmla="*/ 8 w 33"/>
                    <a:gd name="T21" fmla="*/ 6 h 22"/>
                    <a:gd name="T22" fmla="*/ 6 w 33"/>
                    <a:gd name="T23" fmla="*/ 6 h 22"/>
                    <a:gd name="T24" fmla="*/ 5 w 33"/>
                    <a:gd name="T25" fmla="*/ 6 h 22"/>
                    <a:gd name="T26" fmla="*/ 0 w 33"/>
                    <a:gd name="T27" fmla="*/ 2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"/>
                    <a:gd name="T43" fmla="*/ 0 h 22"/>
                    <a:gd name="T44" fmla="*/ 33 w 33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" h="22">
                      <a:moveTo>
                        <a:pt x="0" y="7"/>
                      </a:moveTo>
                      <a:lnTo>
                        <a:pt x="0" y="5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6" y="3"/>
                      </a:lnTo>
                      <a:lnTo>
                        <a:pt x="23" y="7"/>
                      </a:lnTo>
                      <a:lnTo>
                        <a:pt x="29" y="13"/>
                      </a:lnTo>
                      <a:lnTo>
                        <a:pt x="33" y="17"/>
                      </a:lnTo>
                      <a:lnTo>
                        <a:pt x="32" y="19"/>
                      </a:lnTo>
                      <a:lnTo>
                        <a:pt x="29" y="21"/>
                      </a:lnTo>
                      <a:lnTo>
                        <a:pt x="24" y="22"/>
                      </a:lnTo>
                      <a:lnTo>
                        <a:pt x="20" y="2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7" name="Freeform 442"/>
                <p:cNvSpPr>
                  <a:spLocks/>
                </p:cNvSpPr>
                <p:nvPr/>
              </p:nvSpPr>
              <p:spPr bwMode="auto">
                <a:xfrm>
                  <a:off x="3598" y="2321"/>
                  <a:ext cx="42" cy="59"/>
                </a:xfrm>
                <a:custGeom>
                  <a:avLst/>
                  <a:gdLst>
                    <a:gd name="T0" fmla="*/ 0 w 85"/>
                    <a:gd name="T1" fmla="*/ 27 h 117"/>
                    <a:gd name="T2" fmla="*/ 0 w 85"/>
                    <a:gd name="T3" fmla="*/ 27 h 117"/>
                    <a:gd name="T4" fmla="*/ 1 w 85"/>
                    <a:gd name="T5" fmla="*/ 26 h 117"/>
                    <a:gd name="T6" fmla="*/ 3 w 85"/>
                    <a:gd name="T7" fmla="*/ 25 h 117"/>
                    <a:gd name="T8" fmla="*/ 6 w 85"/>
                    <a:gd name="T9" fmla="*/ 23 h 117"/>
                    <a:gd name="T10" fmla="*/ 8 w 85"/>
                    <a:gd name="T11" fmla="*/ 21 h 117"/>
                    <a:gd name="T12" fmla="*/ 17 w 85"/>
                    <a:gd name="T13" fmla="*/ 8 h 117"/>
                    <a:gd name="T14" fmla="*/ 19 w 85"/>
                    <a:gd name="T15" fmla="*/ 2 h 117"/>
                    <a:gd name="T16" fmla="*/ 21 w 85"/>
                    <a:gd name="T17" fmla="*/ 0 h 117"/>
                    <a:gd name="T18" fmla="*/ 20 w 85"/>
                    <a:gd name="T19" fmla="*/ 5 h 117"/>
                    <a:gd name="T20" fmla="*/ 19 w 85"/>
                    <a:gd name="T21" fmla="*/ 8 h 117"/>
                    <a:gd name="T22" fmla="*/ 18 w 85"/>
                    <a:gd name="T23" fmla="*/ 10 h 117"/>
                    <a:gd name="T24" fmla="*/ 15 w 85"/>
                    <a:gd name="T25" fmla="*/ 16 h 117"/>
                    <a:gd name="T26" fmla="*/ 13 w 85"/>
                    <a:gd name="T27" fmla="*/ 18 h 117"/>
                    <a:gd name="T28" fmla="*/ 11 w 85"/>
                    <a:gd name="T29" fmla="*/ 21 h 117"/>
                    <a:gd name="T30" fmla="*/ 9 w 85"/>
                    <a:gd name="T31" fmla="*/ 23 h 117"/>
                    <a:gd name="T32" fmla="*/ 7 w 85"/>
                    <a:gd name="T33" fmla="*/ 25 h 117"/>
                    <a:gd name="T34" fmla="*/ 5 w 85"/>
                    <a:gd name="T35" fmla="*/ 26 h 117"/>
                    <a:gd name="T36" fmla="*/ 3 w 85"/>
                    <a:gd name="T37" fmla="*/ 28 h 117"/>
                    <a:gd name="T38" fmla="*/ 2 w 85"/>
                    <a:gd name="T39" fmla="*/ 29 h 117"/>
                    <a:gd name="T40" fmla="*/ 0 w 85"/>
                    <a:gd name="T41" fmla="*/ 30 h 117"/>
                    <a:gd name="T42" fmla="*/ 0 w 85"/>
                    <a:gd name="T43" fmla="*/ 29 h 117"/>
                    <a:gd name="T44" fmla="*/ 0 w 85"/>
                    <a:gd name="T45" fmla="*/ 29 h 117"/>
                    <a:gd name="T46" fmla="*/ 0 w 85"/>
                    <a:gd name="T47" fmla="*/ 28 h 117"/>
                    <a:gd name="T48" fmla="*/ 0 w 85"/>
                    <a:gd name="T49" fmla="*/ 27 h 1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5"/>
                    <a:gd name="T76" fmla="*/ 0 h 117"/>
                    <a:gd name="T77" fmla="*/ 85 w 85"/>
                    <a:gd name="T78" fmla="*/ 117 h 1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5" h="117">
                      <a:moveTo>
                        <a:pt x="2" y="106"/>
                      </a:moveTo>
                      <a:lnTo>
                        <a:pt x="3" y="105"/>
                      </a:lnTo>
                      <a:lnTo>
                        <a:pt x="7" y="104"/>
                      </a:lnTo>
                      <a:lnTo>
                        <a:pt x="15" y="98"/>
                      </a:lnTo>
                      <a:lnTo>
                        <a:pt x="26" y="92"/>
                      </a:lnTo>
                      <a:lnTo>
                        <a:pt x="35" y="82"/>
                      </a:lnTo>
                      <a:lnTo>
                        <a:pt x="69" y="30"/>
                      </a:lnTo>
                      <a:lnTo>
                        <a:pt x="76" y="5"/>
                      </a:lnTo>
                      <a:lnTo>
                        <a:pt x="85" y="0"/>
                      </a:lnTo>
                      <a:lnTo>
                        <a:pt x="80" y="20"/>
                      </a:lnTo>
                      <a:lnTo>
                        <a:pt x="76" y="30"/>
                      </a:lnTo>
                      <a:lnTo>
                        <a:pt x="72" y="39"/>
                      </a:lnTo>
                      <a:lnTo>
                        <a:pt x="61" y="61"/>
                      </a:lnTo>
                      <a:lnTo>
                        <a:pt x="54" y="71"/>
                      </a:lnTo>
                      <a:lnTo>
                        <a:pt x="46" y="82"/>
                      </a:lnTo>
                      <a:lnTo>
                        <a:pt x="37" y="92"/>
                      </a:lnTo>
                      <a:lnTo>
                        <a:pt x="30" y="98"/>
                      </a:lnTo>
                      <a:lnTo>
                        <a:pt x="23" y="104"/>
                      </a:lnTo>
                      <a:lnTo>
                        <a:pt x="15" y="109"/>
                      </a:lnTo>
                      <a:lnTo>
                        <a:pt x="9" y="115"/>
                      </a:lnTo>
                      <a:lnTo>
                        <a:pt x="3" y="117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09"/>
                      </a:lnTo>
                      <a:lnTo>
                        <a:pt x="2" y="106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8" name="Freeform 443"/>
                <p:cNvSpPr>
                  <a:spLocks/>
                </p:cNvSpPr>
                <p:nvPr/>
              </p:nvSpPr>
              <p:spPr bwMode="auto">
                <a:xfrm>
                  <a:off x="3598" y="2315"/>
                  <a:ext cx="42" cy="60"/>
                </a:xfrm>
                <a:custGeom>
                  <a:avLst/>
                  <a:gdLst>
                    <a:gd name="T0" fmla="*/ 10 w 85"/>
                    <a:gd name="T1" fmla="*/ 0 h 120"/>
                    <a:gd name="T2" fmla="*/ 18 w 85"/>
                    <a:gd name="T3" fmla="*/ 4 h 120"/>
                    <a:gd name="T4" fmla="*/ 18 w 85"/>
                    <a:gd name="T5" fmla="*/ 6 h 120"/>
                    <a:gd name="T6" fmla="*/ 17 w 85"/>
                    <a:gd name="T7" fmla="*/ 9 h 120"/>
                    <a:gd name="T8" fmla="*/ 16 w 85"/>
                    <a:gd name="T9" fmla="*/ 10 h 120"/>
                    <a:gd name="T10" fmla="*/ 16 w 85"/>
                    <a:gd name="T11" fmla="*/ 12 h 120"/>
                    <a:gd name="T12" fmla="*/ 15 w 85"/>
                    <a:gd name="T13" fmla="*/ 13 h 120"/>
                    <a:gd name="T14" fmla="*/ 14 w 85"/>
                    <a:gd name="T15" fmla="*/ 15 h 120"/>
                    <a:gd name="T16" fmla="*/ 13 w 85"/>
                    <a:gd name="T17" fmla="*/ 16 h 120"/>
                    <a:gd name="T18" fmla="*/ 13 w 85"/>
                    <a:gd name="T19" fmla="*/ 18 h 120"/>
                    <a:gd name="T20" fmla="*/ 11 w 85"/>
                    <a:gd name="T21" fmla="*/ 20 h 120"/>
                    <a:gd name="T22" fmla="*/ 9 w 85"/>
                    <a:gd name="T23" fmla="*/ 23 h 120"/>
                    <a:gd name="T24" fmla="*/ 6 w 85"/>
                    <a:gd name="T25" fmla="*/ 25 h 120"/>
                    <a:gd name="T26" fmla="*/ 4 w 85"/>
                    <a:gd name="T27" fmla="*/ 27 h 120"/>
                    <a:gd name="T28" fmla="*/ 2 w 85"/>
                    <a:gd name="T29" fmla="*/ 28 h 120"/>
                    <a:gd name="T30" fmla="*/ 1 w 85"/>
                    <a:gd name="T31" fmla="*/ 29 h 120"/>
                    <a:gd name="T32" fmla="*/ 0 w 85"/>
                    <a:gd name="T33" fmla="*/ 30 h 120"/>
                    <a:gd name="T34" fmla="*/ 0 w 85"/>
                    <a:gd name="T35" fmla="*/ 30 h 120"/>
                    <a:gd name="T36" fmla="*/ 7 w 85"/>
                    <a:gd name="T37" fmla="*/ 26 h 120"/>
                    <a:gd name="T38" fmla="*/ 8 w 85"/>
                    <a:gd name="T39" fmla="*/ 25 h 120"/>
                    <a:gd name="T40" fmla="*/ 9 w 85"/>
                    <a:gd name="T41" fmla="*/ 24 h 120"/>
                    <a:gd name="T42" fmla="*/ 10 w 85"/>
                    <a:gd name="T43" fmla="*/ 23 h 120"/>
                    <a:gd name="T44" fmla="*/ 11 w 85"/>
                    <a:gd name="T45" fmla="*/ 21 h 120"/>
                    <a:gd name="T46" fmla="*/ 12 w 85"/>
                    <a:gd name="T47" fmla="*/ 20 h 120"/>
                    <a:gd name="T48" fmla="*/ 14 w 85"/>
                    <a:gd name="T49" fmla="*/ 17 h 120"/>
                    <a:gd name="T50" fmla="*/ 16 w 85"/>
                    <a:gd name="T51" fmla="*/ 14 h 120"/>
                    <a:gd name="T52" fmla="*/ 17 w 85"/>
                    <a:gd name="T53" fmla="*/ 12 h 120"/>
                    <a:gd name="T54" fmla="*/ 17 w 85"/>
                    <a:gd name="T55" fmla="*/ 9 h 120"/>
                    <a:gd name="T56" fmla="*/ 19 w 85"/>
                    <a:gd name="T57" fmla="*/ 4 h 120"/>
                    <a:gd name="T58" fmla="*/ 21 w 85"/>
                    <a:gd name="T59" fmla="*/ 4 h 120"/>
                    <a:gd name="T60" fmla="*/ 21 w 85"/>
                    <a:gd name="T61" fmla="*/ 4 h 120"/>
                    <a:gd name="T62" fmla="*/ 21 w 85"/>
                    <a:gd name="T63" fmla="*/ 3 h 120"/>
                    <a:gd name="T64" fmla="*/ 21 w 85"/>
                    <a:gd name="T65" fmla="*/ 3 h 120"/>
                    <a:gd name="T66" fmla="*/ 21 w 85"/>
                    <a:gd name="T67" fmla="*/ 3 h 120"/>
                    <a:gd name="T68" fmla="*/ 20 w 85"/>
                    <a:gd name="T69" fmla="*/ 4 h 120"/>
                    <a:gd name="T70" fmla="*/ 19 w 85"/>
                    <a:gd name="T71" fmla="*/ 4 h 120"/>
                    <a:gd name="T72" fmla="*/ 18 w 85"/>
                    <a:gd name="T73" fmla="*/ 4 h 120"/>
                    <a:gd name="T74" fmla="*/ 11 w 85"/>
                    <a:gd name="T75" fmla="*/ 0 h 120"/>
                    <a:gd name="T76" fmla="*/ 10 w 85"/>
                    <a:gd name="T77" fmla="*/ 0 h 12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5"/>
                    <a:gd name="T118" fmla="*/ 0 h 120"/>
                    <a:gd name="T119" fmla="*/ 85 w 85"/>
                    <a:gd name="T120" fmla="*/ 120 h 12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5" h="120">
                      <a:moveTo>
                        <a:pt x="40" y="0"/>
                      </a:moveTo>
                      <a:lnTo>
                        <a:pt x="73" y="16"/>
                      </a:lnTo>
                      <a:lnTo>
                        <a:pt x="73" y="21"/>
                      </a:lnTo>
                      <a:lnTo>
                        <a:pt x="69" y="33"/>
                      </a:lnTo>
                      <a:lnTo>
                        <a:pt x="66" y="39"/>
                      </a:lnTo>
                      <a:lnTo>
                        <a:pt x="64" y="46"/>
                      </a:lnTo>
                      <a:lnTo>
                        <a:pt x="60" y="52"/>
                      </a:lnTo>
                      <a:lnTo>
                        <a:pt x="57" y="59"/>
                      </a:lnTo>
                      <a:lnTo>
                        <a:pt x="54" y="64"/>
                      </a:lnTo>
                      <a:lnTo>
                        <a:pt x="52" y="69"/>
                      </a:lnTo>
                      <a:lnTo>
                        <a:pt x="46" y="78"/>
                      </a:lnTo>
                      <a:lnTo>
                        <a:pt x="37" y="89"/>
                      </a:lnTo>
                      <a:lnTo>
                        <a:pt x="26" y="100"/>
                      </a:lnTo>
                      <a:lnTo>
                        <a:pt x="19" y="105"/>
                      </a:lnTo>
                      <a:lnTo>
                        <a:pt x="11" y="112"/>
                      </a:lnTo>
                      <a:lnTo>
                        <a:pt x="4" y="116"/>
                      </a:lnTo>
                      <a:lnTo>
                        <a:pt x="0" y="118"/>
                      </a:lnTo>
                      <a:lnTo>
                        <a:pt x="3" y="120"/>
                      </a:lnTo>
                      <a:lnTo>
                        <a:pt x="29" y="104"/>
                      </a:lnTo>
                      <a:lnTo>
                        <a:pt x="33" y="98"/>
                      </a:lnTo>
                      <a:lnTo>
                        <a:pt x="38" y="94"/>
                      </a:lnTo>
                      <a:lnTo>
                        <a:pt x="42" y="89"/>
                      </a:lnTo>
                      <a:lnTo>
                        <a:pt x="46" y="83"/>
                      </a:lnTo>
                      <a:lnTo>
                        <a:pt x="50" y="78"/>
                      </a:lnTo>
                      <a:lnTo>
                        <a:pt x="58" y="66"/>
                      </a:lnTo>
                      <a:lnTo>
                        <a:pt x="64" y="55"/>
                      </a:lnTo>
                      <a:lnTo>
                        <a:pt x="68" y="46"/>
                      </a:lnTo>
                      <a:lnTo>
                        <a:pt x="71" y="36"/>
                      </a:lnTo>
                      <a:lnTo>
                        <a:pt x="77" y="16"/>
                      </a:lnTo>
                      <a:lnTo>
                        <a:pt x="84" y="16"/>
                      </a:lnTo>
                      <a:lnTo>
                        <a:pt x="85" y="13"/>
                      </a:lnTo>
                      <a:lnTo>
                        <a:pt x="85" y="12"/>
                      </a:lnTo>
                      <a:lnTo>
                        <a:pt x="85" y="11"/>
                      </a:lnTo>
                      <a:lnTo>
                        <a:pt x="84" y="12"/>
                      </a:lnTo>
                      <a:lnTo>
                        <a:pt x="83" y="13"/>
                      </a:lnTo>
                      <a:lnTo>
                        <a:pt x="79" y="15"/>
                      </a:lnTo>
                      <a:lnTo>
                        <a:pt x="75" y="13"/>
                      </a:lnTo>
                      <a:lnTo>
                        <a:pt x="44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0" name="Group 444"/>
              <p:cNvGrpSpPr>
                <a:grpSpLocks/>
              </p:cNvGrpSpPr>
              <p:nvPr/>
            </p:nvGrpSpPr>
            <p:grpSpPr bwMode="auto">
              <a:xfrm>
                <a:off x="5061" y="1816"/>
                <a:ext cx="98" cy="107"/>
                <a:chOff x="3495" y="2353"/>
                <a:chExt cx="72" cy="84"/>
              </a:xfrm>
            </p:grpSpPr>
            <p:sp>
              <p:nvSpPr>
                <p:cNvPr id="233" name="Freeform 445"/>
                <p:cNvSpPr>
                  <a:spLocks/>
                </p:cNvSpPr>
                <p:nvPr/>
              </p:nvSpPr>
              <p:spPr bwMode="auto">
                <a:xfrm>
                  <a:off x="3495" y="2353"/>
                  <a:ext cx="72" cy="84"/>
                </a:xfrm>
                <a:custGeom>
                  <a:avLst/>
                  <a:gdLst>
                    <a:gd name="T0" fmla="*/ 0 w 146"/>
                    <a:gd name="T1" fmla="*/ 32 h 169"/>
                    <a:gd name="T2" fmla="*/ 1 w 146"/>
                    <a:gd name="T3" fmla="*/ 32 h 169"/>
                    <a:gd name="T4" fmla="*/ 2 w 146"/>
                    <a:gd name="T5" fmla="*/ 31 h 169"/>
                    <a:gd name="T6" fmla="*/ 4 w 146"/>
                    <a:gd name="T7" fmla="*/ 29 h 169"/>
                    <a:gd name="T8" fmla="*/ 6 w 146"/>
                    <a:gd name="T9" fmla="*/ 27 h 169"/>
                    <a:gd name="T10" fmla="*/ 8 w 146"/>
                    <a:gd name="T11" fmla="*/ 25 h 169"/>
                    <a:gd name="T12" fmla="*/ 9 w 146"/>
                    <a:gd name="T13" fmla="*/ 23 h 169"/>
                    <a:gd name="T14" fmla="*/ 11 w 146"/>
                    <a:gd name="T15" fmla="*/ 21 h 169"/>
                    <a:gd name="T16" fmla="*/ 13 w 146"/>
                    <a:gd name="T17" fmla="*/ 18 h 169"/>
                    <a:gd name="T18" fmla="*/ 14 w 146"/>
                    <a:gd name="T19" fmla="*/ 16 h 169"/>
                    <a:gd name="T20" fmla="*/ 15 w 146"/>
                    <a:gd name="T21" fmla="*/ 15 h 169"/>
                    <a:gd name="T22" fmla="*/ 15 w 146"/>
                    <a:gd name="T23" fmla="*/ 14 h 169"/>
                    <a:gd name="T24" fmla="*/ 16 w 146"/>
                    <a:gd name="T25" fmla="*/ 12 h 169"/>
                    <a:gd name="T26" fmla="*/ 17 w 146"/>
                    <a:gd name="T27" fmla="*/ 10 h 169"/>
                    <a:gd name="T28" fmla="*/ 18 w 146"/>
                    <a:gd name="T29" fmla="*/ 9 h 169"/>
                    <a:gd name="T30" fmla="*/ 18 w 146"/>
                    <a:gd name="T31" fmla="*/ 8 h 169"/>
                    <a:gd name="T32" fmla="*/ 19 w 146"/>
                    <a:gd name="T33" fmla="*/ 8 h 169"/>
                    <a:gd name="T34" fmla="*/ 19 w 146"/>
                    <a:gd name="T35" fmla="*/ 7 h 169"/>
                    <a:gd name="T36" fmla="*/ 21 w 146"/>
                    <a:gd name="T37" fmla="*/ 7 h 169"/>
                    <a:gd name="T38" fmla="*/ 22 w 146"/>
                    <a:gd name="T39" fmla="*/ 7 h 169"/>
                    <a:gd name="T40" fmla="*/ 23 w 146"/>
                    <a:gd name="T41" fmla="*/ 7 h 169"/>
                    <a:gd name="T42" fmla="*/ 25 w 146"/>
                    <a:gd name="T43" fmla="*/ 7 h 169"/>
                    <a:gd name="T44" fmla="*/ 31 w 146"/>
                    <a:gd name="T45" fmla="*/ 9 h 169"/>
                    <a:gd name="T46" fmla="*/ 33 w 146"/>
                    <a:gd name="T47" fmla="*/ 2 h 169"/>
                    <a:gd name="T48" fmla="*/ 34 w 146"/>
                    <a:gd name="T49" fmla="*/ 1 h 169"/>
                    <a:gd name="T50" fmla="*/ 34 w 146"/>
                    <a:gd name="T51" fmla="*/ 0 h 169"/>
                    <a:gd name="T52" fmla="*/ 34 w 146"/>
                    <a:gd name="T53" fmla="*/ 0 h 169"/>
                    <a:gd name="T54" fmla="*/ 35 w 146"/>
                    <a:gd name="T55" fmla="*/ 0 h 169"/>
                    <a:gd name="T56" fmla="*/ 36 w 146"/>
                    <a:gd name="T57" fmla="*/ 0 h 169"/>
                    <a:gd name="T58" fmla="*/ 36 w 146"/>
                    <a:gd name="T59" fmla="*/ 1 h 169"/>
                    <a:gd name="T60" fmla="*/ 35 w 146"/>
                    <a:gd name="T61" fmla="*/ 3 h 169"/>
                    <a:gd name="T62" fmla="*/ 35 w 146"/>
                    <a:gd name="T63" fmla="*/ 5 h 169"/>
                    <a:gd name="T64" fmla="*/ 32 w 146"/>
                    <a:gd name="T65" fmla="*/ 14 h 169"/>
                    <a:gd name="T66" fmla="*/ 31 w 146"/>
                    <a:gd name="T67" fmla="*/ 18 h 169"/>
                    <a:gd name="T68" fmla="*/ 29 w 146"/>
                    <a:gd name="T69" fmla="*/ 21 h 169"/>
                    <a:gd name="T70" fmla="*/ 28 w 146"/>
                    <a:gd name="T71" fmla="*/ 25 h 169"/>
                    <a:gd name="T72" fmla="*/ 26 w 146"/>
                    <a:gd name="T73" fmla="*/ 28 h 169"/>
                    <a:gd name="T74" fmla="*/ 23 w 146"/>
                    <a:gd name="T75" fmla="*/ 32 h 169"/>
                    <a:gd name="T76" fmla="*/ 21 w 146"/>
                    <a:gd name="T77" fmla="*/ 34 h 169"/>
                    <a:gd name="T78" fmla="*/ 18 w 146"/>
                    <a:gd name="T79" fmla="*/ 37 h 169"/>
                    <a:gd name="T80" fmla="*/ 17 w 146"/>
                    <a:gd name="T81" fmla="*/ 38 h 169"/>
                    <a:gd name="T82" fmla="*/ 15 w 146"/>
                    <a:gd name="T83" fmla="*/ 40 h 169"/>
                    <a:gd name="T84" fmla="*/ 13 w 146"/>
                    <a:gd name="T85" fmla="*/ 41 h 169"/>
                    <a:gd name="T86" fmla="*/ 12 w 146"/>
                    <a:gd name="T87" fmla="*/ 42 h 169"/>
                    <a:gd name="T88" fmla="*/ 11 w 146"/>
                    <a:gd name="T89" fmla="*/ 42 h 169"/>
                    <a:gd name="T90" fmla="*/ 9 w 146"/>
                    <a:gd name="T91" fmla="*/ 42 h 169"/>
                    <a:gd name="T92" fmla="*/ 7 w 146"/>
                    <a:gd name="T93" fmla="*/ 41 h 169"/>
                    <a:gd name="T94" fmla="*/ 5 w 146"/>
                    <a:gd name="T95" fmla="*/ 39 h 169"/>
                    <a:gd name="T96" fmla="*/ 4 w 146"/>
                    <a:gd name="T97" fmla="*/ 38 h 169"/>
                    <a:gd name="T98" fmla="*/ 2 w 146"/>
                    <a:gd name="T99" fmla="*/ 36 h 169"/>
                    <a:gd name="T100" fmla="*/ 1 w 146"/>
                    <a:gd name="T101" fmla="*/ 35 h 169"/>
                    <a:gd name="T102" fmla="*/ 0 w 146"/>
                    <a:gd name="T103" fmla="*/ 33 h 169"/>
                    <a:gd name="T104" fmla="*/ 0 w 146"/>
                    <a:gd name="T105" fmla="*/ 32 h 169"/>
                    <a:gd name="T106" fmla="*/ 0 w 146"/>
                    <a:gd name="T107" fmla="*/ 32 h 16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46"/>
                    <a:gd name="T163" fmla="*/ 0 h 169"/>
                    <a:gd name="T164" fmla="*/ 146 w 146"/>
                    <a:gd name="T165" fmla="*/ 169 h 16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46" h="169">
                      <a:moveTo>
                        <a:pt x="2" y="130"/>
                      </a:moveTo>
                      <a:lnTo>
                        <a:pt x="4" y="128"/>
                      </a:lnTo>
                      <a:lnTo>
                        <a:pt x="8" y="126"/>
                      </a:lnTo>
                      <a:lnTo>
                        <a:pt x="19" y="118"/>
                      </a:lnTo>
                      <a:lnTo>
                        <a:pt x="26" y="111"/>
                      </a:lnTo>
                      <a:lnTo>
                        <a:pt x="33" y="103"/>
                      </a:lnTo>
                      <a:lnTo>
                        <a:pt x="39" y="95"/>
                      </a:lnTo>
                      <a:lnTo>
                        <a:pt x="46" y="84"/>
                      </a:lnTo>
                      <a:lnTo>
                        <a:pt x="53" y="74"/>
                      </a:lnTo>
                      <a:lnTo>
                        <a:pt x="57" y="66"/>
                      </a:lnTo>
                      <a:lnTo>
                        <a:pt x="60" y="61"/>
                      </a:lnTo>
                      <a:lnTo>
                        <a:pt x="61" y="56"/>
                      </a:lnTo>
                      <a:lnTo>
                        <a:pt x="64" y="49"/>
                      </a:lnTo>
                      <a:lnTo>
                        <a:pt x="68" y="42"/>
                      </a:lnTo>
                      <a:lnTo>
                        <a:pt x="72" y="38"/>
                      </a:lnTo>
                      <a:lnTo>
                        <a:pt x="74" y="35"/>
                      </a:lnTo>
                      <a:lnTo>
                        <a:pt x="77" y="33"/>
                      </a:lnTo>
                      <a:lnTo>
                        <a:pt x="80" y="31"/>
                      </a:lnTo>
                      <a:lnTo>
                        <a:pt x="85" y="30"/>
                      </a:lnTo>
                      <a:lnTo>
                        <a:pt x="91" y="29"/>
                      </a:lnTo>
                      <a:lnTo>
                        <a:pt x="96" y="29"/>
                      </a:lnTo>
                      <a:lnTo>
                        <a:pt x="101" y="29"/>
                      </a:lnTo>
                      <a:lnTo>
                        <a:pt x="126" y="39"/>
                      </a:lnTo>
                      <a:lnTo>
                        <a:pt x="136" y="8"/>
                      </a:lnTo>
                      <a:lnTo>
                        <a:pt x="139" y="4"/>
                      </a:lnTo>
                      <a:lnTo>
                        <a:pt x="140" y="2"/>
                      </a:lnTo>
                      <a:lnTo>
                        <a:pt x="140" y="0"/>
                      </a:lnTo>
                      <a:lnTo>
                        <a:pt x="143" y="0"/>
                      </a:lnTo>
                      <a:lnTo>
                        <a:pt x="146" y="2"/>
                      </a:lnTo>
                      <a:lnTo>
                        <a:pt x="146" y="7"/>
                      </a:lnTo>
                      <a:lnTo>
                        <a:pt x="144" y="14"/>
                      </a:lnTo>
                      <a:lnTo>
                        <a:pt x="143" y="21"/>
                      </a:lnTo>
                      <a:lnTo>
                        <a:pt x="131" y="58"/>
                      </a:lnTo>
                      <a:lnTo>
                        <a:pt x="126" y="72"/>
                      </a:lnTo>
                      <a:lnTo>
                        <a:pt x="120" y="87"/>
                      </a:lnTo>
                      <a:lnTo>
                        <a:pt x="115" y="100"/>
                      </a:lnTo>
                      <a:lnTo>
                        <a:pt x="107" y="114"/>
                      </a:lnTo>
                      <a:lnTo>
                        <a:pt x="96" y="128"/>
                      </a:lnTo>
                      <a:lnTo>
                        <a:pt x="85" y="139"/>
                      </a:lnTo>
                      <a:lnTo>
                        <a:pt x="76" y="149"/>
                      </a:lnTo>
                      <a:lnTo>
                        <a:pt x="68" y="155"/>
                      </a:lnTo>
                      <a:lnTo>
                        <a:pt x="61" y="162"/>
                      </a:lnTo>
                      <a:lnTo>
                        <a:pt x="55" y="166"/>
                      </a:lnTo>
                      <a:lnTo>
                        <a:pt x="50" y="168"/>
                      </a:lnTo>
                      <a:lnTo>
                        <a:pt x="45" y="169"/>
                      </a:lnTo>
                      <a:lnTo>
                        <a:pt x="38" y="168"/>
                      </a:lnTo>
                      <a:lnTo>
                        <a:pt x="30" y="164"/>
                      </a:lnTo>
                      <a:lnTo>
                        <a:pt x="23" y="159"/>
                      </a:lnTo>
                      <a:lnTo>
                        <a:pt x="16" y="154"/>
                      </a:lnTo>
                      <a:lnTo>
                        <a:pt x="10" y="147"/>
                      </a:lnTo>
                      <a:lnTo>
                        <a:pt x="4" y="141"/>
                      </a:lnTo>
                      <a:lnTo>
                        <a:pt x="2" y="134"/>
                      </a:lnTo>
                      <a:lnTo>
                        <a:pt x="0" y="131"/>
                      </a:lnTo>
                      <a:lnTo>
                        <a:pt x="2" y="1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4" name="Freeform 446"/>
                <p:cNvSpPr>
                  <a:spLocks/>
                </p:cNvSpPr>
                <p:nvPr/>
              </p:nvSpPr>
              <p:spPr bwMode="auto">
                <a:xfrm>
                  <a:off x="3534" y="2368"/>
                  <a:ext cx="25" cy="11"/>
                </a:xfrm>
                <a:custGeom>
                  <a:avLst/>
                  <a:gdLst>
                    <a:gd name="T0" fmla="*/ 0 w 48"/>
                    <a:gd name="T1" fmla="*/ 1 h 22"/>
                    <a:gd name="T2" fmla="*/ 5 w 48"/>
                    <a:gd name="T3" fmla="*/ 0 h 22"/>
                    <a:gd name="T4" fmla="*/ 7 w 48"/>
                    <a:gd name="T5" fmla="*/ 1 h 22"/>
                    <a:gd name="T6" fmla="*/ 13 w 48"/>
                    <a:gd name="T7" fmla="*/ 4 h 22"/>
                    <a:gd name="T8" fmla="*/ 11 w 48"/>
                    <a:gd name="T9" fmla="*/ 6 h 22"/>
                    <a:gd name="T10" fmla="*/ 4 w 48"/>
                    <a:gd name="T11" fmla="*/ 3 h 22"/>
                    <a:gd name="T12" fmla="*/ 0 w 48"/>
                    <a:gd name="T13" fmla="*/ 1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22"/>
                    <a:gd name="T23" fmla="*/ 48 w 48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22">
                      <a:moveTo>
                        <a:pt x="0" y="3"/>
                      </a:move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48" y="15"/>
                      </a:lnTo>
                      <a:lnTo>
                        <a:pt x="40" y="22"/>
                      </a:lnTo>
                      <a:lnTo>
                        <a:pt x="13" y="1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CB4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" name="Freeform 447"/>
                <p:cNvSpPr>
                  <a:spLocks/>
                </p:cNvSpPr>
                <p:nvPr/>
              </p:nvSpPr>
              <p:spPr bwMode="auto">
                <a:xfrm>
                  <a:off x="3497" y="2370"/>
                  <a:ext cx="58" cy="66"/>
                </a:xfrm>
                <a:custGeom>
                  <a:avLst/>
                  <a:gdLst>
                    <a:gd name="T0" fmla="*/ 0 w 114"/>
                    <a:gd name="T1" fmla="*/ 25 h 131"/>
                    <a:gd name="T2" fmla="*/ 1 w 114"/>
                    <a:gd name="T3" fmla="*/ 24 h 131"/>
                    <a:gd name="T4" fmla="*/ 1 w 114"/>
                    <a:gd name="T5" fmla="*/ 24 h 131"/>
                    <a:gd name="T6" fmla="*/ 3 w 114"/>
                    <a:gd name="T7" fmla="*/ 22 h 131"/>
                    <a:gd name="T8" fmla="*/ 5 w 114"/>
                    <a:gd name="T9" fmla="*/ 20 h 131"/>
                    <a:gd name="T10" fmla="*/ 7 w 114"/>
                    <a:gd name="T11" fmla="*/ 19 h 131"/>
                    <a:gd name="T12" fmla="*/ 9 w 114"/>
                    <a:gd name="T13" fmla="*/ 17 h 131"/>
                    <a:gd name="T14" fmla="*/ 10 w 114"/>
                    <a:gd name="T15" fmla="*/ 15 h 131"/>
                    <a:gd name="T16" fmla="*/ 13 w 114"/>
                    <a:gd name="T17" fmla="*/ 11 h 131"/>
                    <a:gd name="T18" fmla="*/ 14 w 114"/>
                    <a:gd name="T19" fmla="*/ 9 h 131"/>
                    <a:gd name="T20" fmla="*/ 15 w 114"/>
                    <a:gd name="T21" fmla="*/ 6 h 131"/>
                    <a:gd name="T22" fmla="*/ 16 w 114"/>
                    <a:gd name="T23" fmla="*/ 4 h 131"/>
                    <a:gd name="T24" fmla="*/ 17 w 114"/>
                    <a:gd name="T25" fmla="*/ 2 h 131"/>
                    <a:gd name="T26" fmla="*/ 18 w 114"/>
                    <a:gd name="T27" fmla="*/ 1 h 131"/>
                    <a:gd name="T28" fmla="*/ 18 w 114"/>
                    <a:gd name="T29" fmla="*/ 1 h 131"/>
                    <a:gd name="T30" fmla="*/ 19 w 114"/>
                    <a:gd name="T31" fmla="*/ 0 h 131"/>
                    <a:gd name="T32" fmla="*/ 19 w 114"/>
                    <a:gd name="T33" fmla="*/ 0 h 131"/>
                    <a:gd name="T34" fmla="*/ 20 w 114"/>
                    <a:gd name="T35" fmla="*/ 0 h 131"/>
                    <a:gd name="T36" fmla="*/ 21 w 114"/>
                    <a:gd name="T37" fmla="*/ 1 h 131"/>
                    <a:gd name="T38" fmla="*/ 30 w 114"/>
                    <a:gd name="T39" fmla="*/ 5 h 131"/>
                    <a:gd name="T40" fmla="*/ 28 w 114"/>
                    <a:gd name="T41" fmla="*/ 8 h 131"/>
                    <a:gd name="T42" fmla="*/ 23 w 114"/>
                    <a:gd name="T43" fmla="*/ 18 h 131"/>
                    <a:gd name="T44" fmla="*/ 17 w 114"/>
                    <a:gd name="T45" fmla="*/ 26 h 131"/>
                    <a:gd name="T46" fmla="*/ 10 w 114"/>
                    <a:gd name="T47" fmla="*/ 32 h 131"/>
                    <a:gd name="T48" fmla="*/ 11 w 114"/>
                    <a:gd name="T49" fmla="*/ 33 h 131"/>
                    <a:gd name="T50" fmla="*/ 10 w 114"/>
                    <a:gd name="T51" fmla="*/ 33 h 131"/>
                    <a:gd name="T52" fmla="*/ 9 w 114"/>
                    <a:gd name="T53" fmla="*/ 33 h 131"/>
                    <a:gd name="T54" fmla="*/ 5 w 114"/>
                    <a:gd name="T55" fmla="*/ 31 h 131"/>
                    <a:gd name="T56" fmla="*/ 4 w 114"/>
                    <a:gd name="T57" fmla="*/ 30 h 131"/>
                    <a:gd name="T58" fmla="*/ 2 w 114"/>
                    <a:gd name="T59" fmla="*/ 28 h 131"/>
                    <a:gd name="T60" fmla="*/ 1 w 114"/>
                    <a:gd name="T61" fmla="*/ 27 h 131"/>
                    <a:gd name="T62" fmla="*/ 0 w 114"/>
                    <a:gd name="T63" fmla="*/ 26 h 131"/>
                    <a:gd name="T64" fmla="*/ 0 w 114"/>
                    <a:gd name="T65" fmla="*/ 25 h 1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4"/>
                    <a:gd name="T100" fmla="*/ 0 h 131"/>
                    <a:gd name="T101" fmla="*/ 114 w 114"/>
                    <a:gd name="T102" fmla="*/ 131 h 1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4" h="131">
                      <a:moveTo>
                        <a:pt x="0" y="99"/>
                      </a:moveTo>
                      <a:lnTo>
                        <a:pt x="1" y="96"/>
                      </a:lnTo>
                      <a:lnTo>
                        <a:pt x="2" y="93"/>
                      </a:lnTo>
                      <a:lnTo>
                        <a:pt x="10" y="87"/>
                      </a:lnTo>
                      <a:lnTo>
                        <a:pt x="18" y="80"/>
                      </a:lnTo>
                      <a:lnTo>
                        <a:pt x="27" y="73"/>
                      </a:lnTo>
                      <a:lnTo>
                        <a:pt x="33" y="66"/>
                      </a:lnTo>
                      <a:lnTo>
                        <a:pt x="39" y="58"/>
                      </a:lnTo>
                      <a:lnTo>
                        <a:pt x="49" y="42"/>
                      </a:lnTo>
                      <a:lnTo>
                        <a:pt x="55" y="33"/>
                      </a:lnTo>
                      <a:lnTo>
                        <a:pt x="59" y="23"/>
                      </a:lnTo>
                      <a:lnTo>
                        <a:pt x="63" y="15"/>
                      </a:lnTo>
                      <a:lnTo>
                        <a:pt x="66" y="8"/>
                      </a:lnTo>
                      <a:lnTo>
                        <a:pt x="68" y="4"/>
                      </a:lnTo>
                      <a:lnTo>
                        <a:pt x="70" y="3"/>
                      </a:lnTo>
                      <a:lnTo>
                        <a:pt x="72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80" y="2"/>
                      </a:lnTo>
                      <a:lnTo>
                        <a:pt x="114" y="18"/>
                      </a:lnTo>
                      <a:lnTo>
                        <a:pt x="110" y="30"/>
                      </a:lnTo>
                      <a:lnTo>
                        <a:pt x="90" y="72"/>
                      </a:lnTo>
                      <a:lnTo>
                        <a:pt x="67" y="103"/>
                      </a:lnTo>
                      <a:lnTo>
                        <a:pt x="40" y="126"/>
                      </a:lnTo>
                      <a:lnTo>
                        <a:pt x="41" y="131"/>
                      </a:lnTo>
                      <a:lnTo>
                        <a:pt x="39" y="131"/>
                      </a:lnTo>
                      <a:lnTo>
                        <a:pt x="33" y="129"/>
                      </a:lnTo>
                      <a:lnTo>
                        <a:pt x="20" y="122"/>
                      </a:lnTo>
                      <a:lnTo>
                        <a:pt x="13" y="118"/>
                      </a:lnTo>
                      <a:lnTo>
                        <a:pt x="6" y="111"/>
                      </a:lnTo>
                      <a:lnTo>
                        <a:pt x="1" y="106"/>
                      </a:lnTo>
                      <a:lnTo>
                        <a:pt x="0" y="102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7A87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" name="Freeform 448"/>
                <p:cNvSpPr>
                  <a:spLocks/>
                </p:cNvSpPr>
                <p:nvPr/>
              </p:nvSpPr>
              <p:spPr bwMode="auto">
                <a:xfrm>
                  <a:off x="3528" y="2380"/>
                  <a:ext cx="18" cy="16"/>
                </a:xfrm>
                <a:custGeom>
                  <a:avLst/>
                  <a:gdLst>
                    <a:gd name="T0" fmla="*/ 0 w 37"/>
                    <a:gd name="T1" fmla="*/ 5 h 32"/>
                    <a:gd name="T2" fmla="*/ 0 w 37"/>
                    <a:gd name="T3" fmla="*/ 3 h 32"/>
                    <a:gd name="T4" fmla="*/ 0 w 37"/>
                    <a:gd name="T5" fmla="*/ 2 h 32"/>
                    <a:gd name="T6" fmla="*/ 1 w 37"/>
                    <a:gd name="T7" fmla="*/ 1 h 32"/>
                    <a:gd name="T8" fmla="*/ 2 w 37"/>
                    <a:gd name="T9" fmla="*/ 0 h 32"/>
                    <a:gd name="T10" fmla="*/ 4 w 37"/>
                    <a:gd name="T11" fmla="*/ 1 h 32"/>
                    <a:gd name="T12" fmla="*/ 6 w 37"/>
                    <a:gd name="T13" fmla="*/ 2 h 32"/>
                    <a:gd name="T14" fmla="*/ 8 w 37"/>
                    <a:gd name="T15" fmla="*/ 3 h 32"/>
                    <a:gd name="T16" fmla="*/ 8 w 37"/>
                    <a:gd name="T17" fmla="*/ 4 h 32"/>
                    <a:gd name="T18" fmla="*/ 9 w 37"/>
                    <a:gd name="T19" fmla="*/ 4 h 32"/>
                    <a:gd name="T20" fmla="*/ 9 w 37"/>
                    <a:gd name="T21" fmla="*/ 6 h 32"/>
                    <a:gd name="T22" fmla="*/ 8 w 37"/>
                    <a:gd name="T23" fmla="*/ 7 h 32"/>
                    <a:gd name="T24" fmla="*/ 7 w 37"/>
                    <a:gd name="T25" fmla="*/ 8 h 32"/>
                    <a:gd name="T26" fmla="*/ 6 w 37"/>
                    <a:gd name="T27" fmla="*/ 8 h 32"/>
                    <a:gd name="T28" fmla="*/ 5 w 37"/>
                    <a:gd name="T29" fmla="*/ 8 h 32"/>
                    <a:gd name="T30" fmla="*/ 3 w 37"/>
                    <a:gd name="T31" fmla="*/ 7 h 32"/>
                    <a:gd name="T32" fmla="*/ 1 w 37"/>
                    <a:gd name="T33" fmla="*/ 6 h 32"/>
                    <a:gd name="T34" fmla="*/ 0 w 37"/>
                    <a:gd name="T35" fmla="*/ 5 h 32"/>
                    <a:gd name="T36" fmla="*/ 0 w 37"/>
                    <a:gd name="T37" fmla="*/ 5 h 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"/>
                    <a:gd name="T58" fmla="*/ 0 h 32"/>
                    <a:gd name="T59" fmla="*/ 37 w 37"/>
                    <a:gd name="T60" fmla="*/ 32 h 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" h="32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6" y="1"/>
                      </a:lnTo>
                      <a:lnTo>
                        <a:pt x="25" y="5"/>
                      </a:lnTo>
                      <a:lnTo>
                        <a:pt x="33" y="10"/>
                      </a:lnTo>
                      <a:lnTo>
                        <a:pt x="35" y="13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35" y="27"/>
                      </a:lnTo>
                      <a:lnTo>
                        <a:pt x="31" y="31"/>
                      </a:lnTo>
                      <a:lnTo>
                        <a:pt x="26" y="32"/>
                      </a:lnTo>
                      <a:lnTo>
                        <a:pt x="20" y="31"/>
                      </a:lnTo>
                      <a:lnTo>
                        <a:pt x="12" y="27"/>
                      </a:lnTo>
                      <a:lnTo>
                        <a:pt x="4" y="21"/>
                      </a:lnTo>
                      <a:lnTo>
                        <a:pt x="2" y="2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7" name="Freeform 449"/>
                <p:cNvSpPr>
                  <a:spLocks/>
                </p:cNvSpPr>
                <p:nvPr/>
              </p:nvSpPr>
              <p:spPr bwMode="auto">
                <a:xfrm>
                  <a:off x="3508" y="2409"/>
                  <a:ext cx="6" cy="7"/>
                </a:xfrm>
                <a:custGeom>
                  <a:avLst/>
                  <a:gdLst>
                    <a:gd name="T0" fmla="*/ 2 w 12"/>
                    <a:gd name="T1" fmla="*/ 0 h 13"/>
                    <a:gd name="T2" fmla="*/ 3 w 12"/>
                    <a:gd name="T3" fmla="*/ 2 h 13"/>
                    <a:gd name="T4" fmla="*/ 1 w 12"/>
                    <a:gd name="T5" fmla="*/ 4 h 13"/>
                    <a:gd name="T6" fmla="*/ 0 w 12"/>
                    <a:gd name="T7" fmla="*/ 2 h 13"/>
                    <a:gd name="T8" fmla="*/ 2 w 12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3"/>
                    <a:gd name="T17" fmla="*/ 12 w 12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3">
                      <a:moveTo>
                        <a:pt x="6" y="0"/>
                      </a:moveTo>
                      <a:lnTo>
                        <a:pt x="12" y="6"/>
                      </a:lnTo>
                      <a:lnTo>
                        <a:pt x="4" y="13"/>
                      </a:lnTo>
                      <a:lnTo>
                        <a:pt x="0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Freeform 450"/>
                <p:cNvSpPr>
                  <a:spLocks/>
                </p:cNvSpPr>
                <p:nvPr/>
              </p:nvSpPr>
              <p:spPr bwMode="auto">
                <a:xfrm>
                  <a:off x="3513" y="2404"/>
                  <a:ext cx="7" cy="6"/>
                </a:xfrm>
                <a:custGeom>
                  <a:avLst/>
                  <a:gdLst>
                    <a:gd name="T0" fmla="*/ 0 w 13"/>
                    <a:gd name="T1" fmla="*/ 2 h 12"/>
                    <a:gd name="T2" fmla="*/ 2 w 13"/>
                    <a:gd name="T3" fmla="*/ 0 h 12"/>
                    <a:gd name="T4" fmla="*/ 4 w 13"/>
                    <a:gd name="T5" fmla="*/ 2 h 12"/>
                    <a:gd name="T6" fmla="*/ 2 w 13"/>
                    <a:gd name="T7" fmla="*/ 3 h 12"/>
                    <a:gd name="T8" fmla="*/ 0 w 13"/>
                    <a:gd name="T9" fmla="*/ 2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2"/>
                    <a:gd name="T17" fmla="*/ 13 w 13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2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13" y="5"/>
                      </a:lnTo>
                      <a:lnTo>
                        <a:pt x="6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" name="Freeform 451"/>
                <p:cNvSpPr>
                  <a:spLocks/>
                </p:cNvSpPr>
                <p:nvPr/>
              </p:nvSpPr>
              <p:spPr bwMode="auto">
                <a:xfrm>
                  <a:off x="3517" y="2399"/>
                  <a:ext cx="7" cy="5"/>
                </a:xfrm>
                <a:custGeom>
                  <a:avLst/>
                  <a:gdLst>
                    <a:gd name="T0" fmla="*/ 0 w 13"/>
                    <a:gd name="T1" fmla="*/ 1 h 11"/>
                    <a:gd name="T2" fmla="*/ 2 w 13"/>
                    <a:gd name="T3" fmla="*/ 0 h 11"/>
                    <a:gd name="T4" fmla="*/ 4 w 13"/>
                    <a:gd name="T5" fmla="*/ 1 h 11"/>
                    <a:gd name="T6" fmla="*/ 3 w 13"/>
                    <a:gd name="T7" fmla="*/ 2 h 11"/>
                    <a:gd name="T8" fmla="*/ 0 w 13"/>
                    <a:gd name="T9" fmla="*/ 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1"/>
                    <a:gd name="T17" fmla="*/ 13 w 13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1">
                      <a:moveTo>
                        <a:pt x="0" y="7"/>
                      </a:moveTo>
                      <a:lnTo>
                        <a:pt x="6" y="0"/>
                      </a:lnTo>
                      <a:lnTo>
                        <a:pt x="13" y="4"/>
                      </a:lnTo>
                      <a:lnTo>
                        <a:pt x="9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0" name="Freeform 452"/>
                <p:cNvSpPr>
                  <a:spLocks/>
                </p:cNvSpPr>
                <p:nvPr/>
              </p:nvSpPr>
              <p:spPr bwMode="auto">
                <a:xfrm>
                  <a:off x="3528" y="2396"/>
                  <a:ext cx="6" cy="7"/>
                </a:xfrm>
                <a:custGeom>
                  <a:avLst/>
                  <a:gdLst>
                    <a:gd name="T0" fmla="*/ 0 w 10"/>
                    <a:gd name="T1" fmla="*/ 3 h 12"/>
                    <a:gd name="T2" fmla="*/ 2 w 10"/>
                    <a:gd name="T3" fmla="*/ 4 h 12"/>
                    <a:gd name="T4" fmla="*/ 4 w 10"/>
                    <a:gd name="T5" fmla="*/ 1 h 12"/>
                    <a:gd name="T6" fmla="*/ 1 w 10"/>
                    <a:gd name="T7" fmla="*/ 0 h 12"/>
                    <a:gd name="T8" fmla="*/ 0 w 10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2"/>
                    <a:gd name="T17" fmla="*/ 10 w 1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2">
                      <a:moveTo>
                        <a:pt x="0" y="8"/>
                      </a:moveTo>
                      <a:lnTo>
                        <a:pt x="6" y="12"/>
                      </a:ln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1" name="Freeform 453"/>
                <p:cNvSpPr>
                  <a:spLocks/>
                </p:cNvSpPr>
                <p:nvPr/>
              </p:nvSpPr>
              <p:spPr bwMode="auto">
                <a:xfrm>
                  <a:off x="3533" y="2399"/>
                  <a:ext cx="6" cy="7"/>
                </a:xfrm>
                <a:custGeom>
                  <a:avLst/>
                  <a:gdLst>
                    <a:gd name="T0" fmla="*/ 2 w 12"/>
                    <a:gd name="T1" fmla="*/ 0 h 14"/>
                    <a:gd name="T2" fmla="*/ 0 w 12"/>
                    <a:gd name="T3" fmla="*/ 3 h 14"/>
                    <a:gd name="T4" fmla="*/ 2 w 12"/>
                    <a:gd name="T5" fmla="*/ 4 h 14"/>
                    <a:gd name="T6" fmla="*/ 3 w 12"/>
                    <a:gd name="T7" fmla="*/ 2 h 14"/>
                    <a:gd name="T8" fmla="*/ 2 w 12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4"/>
                    <a:gd name="T17" fmla="*/ 12 w 12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4">
                      <a:moveTo>
                        <a:pt x="5" y="0"/>
                      </a:moveTo>
                      <a:lnTo>
                        <a:pt x="0" y="10"/>
                      </a:lnTo>
                      <a:lnTo>
                        <a:pt x="8" y="14"/>
                      </a:lnTo>
                      <a:lnTo>
                        <a:pt x="12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2" name="Freeform 454"/>
                <p:cNvSpPr>
                  <a:spLocks/>
                </p:cNvSpPr>
                <p:nvPr/>
              </p:nvSpPr>
              <p:spPr bwMode="auto">
                <a:xfrm>
                  <a:off x="3528" y="2406"/>
                  <a:ext cx="6" cy="7"/>
                </a:xfrm>
                <a:custGeom>
                  <a:avLst/>
                  <a:gdLst>
                    <a:gd name="T0" fmla="*/ 1 w 14"/>
                    <a:gd name="T1" fmla="*/ 0 h 13"/>
                    <a:gd name="T2" fmla="*/ 3 w 14"/>
                    <a:gd name="T3" fmla="*/ 1 h 13"/>
                    <a:gd name="T4" fmla="*/ 1 w 14"/>
                    <a:gd name="T5" fmla="*/ 4 h 13"/>
                    <a:gd name="T6" fmla="*/ 0 w 14"/>
                    <a:gd name="T7" fmla="*/ 2 h 13"/>
                    <a:gd name="T8" fmla="*/ 1 w 14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3"/>
                    <a:gd name="T17" fmla="*/ 14 w 1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3">
                      <a:moveTo>
                        <a:pt x="7" y="0"/>
                      </a:moveTo>
                      <a:lnTo>
                        <a:pt x="14" y="4"/>
                      </a:lnTo>
                      <a:lnTo>
                        <a:pt x="7" y="13"/>
                      </a:lnTo>
                      <a:lnTo>
                        <a:pt x="0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3" name="Freeform 455"/>
                <p:cNvSpPr>
                  <a:spLocks/>
                </p:cNvSpPr>
                <p:nvPr/>
              </p:nvSpPr>
              <p:spPr bwMode="auto">
                <a:xfrm>
                  <a:off x="3523" y="2403"/>
                  <a:ext cx="7" cy="6"/>
                </a:xfrm>
                <a:custGeom>
                  <a:avLst/>
                  <a:gdLst>
                    <a:gd name="T0" fmla="*/ 0 w 13"/>
                    <a:gd name="T1" fmla="*/ 2 h 12"/>
                    <a:gd name="T2" fmla="*/ 2 w 13"/>
                    <a:gd name="T3" fmla="*/ 0 h 12"/>
                    <a:gd name="T4" fmla="*/ 3 w 13"/>
                    <a:gd name="T5" fmla="*/ 1 h 12"/>
                    <a:gd name="T6" fmla="*/ 4 w 13"/>
                    <a:gd name="T7" fmla="*/ 2 h 12"/>
                    <a:gd name="T8" fmla="*/ 2 w 13"/>
                    <a:gd name="T9" fmla="*/ 3 h 12"/>
                    <a:gd name="T10" fmla="*/ 1 w 13"/>
                    <a:gd name="T11" fmla="*/ 3 h 12"/>
                    <a:gd name="T12" fmla="*/ 0 w 13"/>
                    <a:gd name="T13" fmla="*/ 2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12"/>
                    <a:gd name="T23" fmla="*/ 13 w 13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12">
                      <a:moveTo>
                        <a:pt x="0" y="7"/>
                      </a:moveTo>
                      <a:lnTo>
                        <a:pt x="5" y="0"/>
                      </a:lnTo>
                      <a:lnTo>
                        <a:pt x="9" y="1"/>
                      </a:lnTo>
                      <a:lnTo>
                        <a:pt x="13" y="6"/>
                      </a:lnTo>
                      <a:lnTo>
                        <a:pt x="7" y="12"/>
                      </a:lnTo>
                      <a:lnTo>
                        <a:pt x="4" y="1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4" name="Freeform 456"/>
                <p:cNvSpPr>
                  <a:spLocks/>
                </p:cNvSpPr>
                <p:nvPr/>
              </p:nvSpPr>
              <p:spPr bwMode="auto">
                <a:xfrm>
                  <a:off x="3518" y="2407"/>
                  <a:ext cx="8" cy="7"/>
                </a:xfrm>
                <a:custGeom>
                  <a:avLst/>
                  <a:gdLst>
                    <a:gd name="T0" fmla="*/ 0 w 16"/>
                    <a:gd name="T1" fmla="*/ 2 h 13"/>
                    <a:gd name="T2" fmla="*/ 2 w 16"/>
                    <a:gd name="T3" fmla="*/ 0 h 13"/>
                    <a:gd name="T4" fmla="*/ 4 w 16"/>
                    <a:gd name="T5" fmla="*/ 2 h 13"/>
                    <a:gd name="T6" fmla="*/ 3 w 16"/>
                    <a:gd name="T7" fmla="*/ 4 h 13"/>
                    <a:gd name="T8" fmla="*/ 2 w 16"/>
                    <a:gd name="T9" fmla="*/ 3 h 13"/>
                    <a:gd name="T10" fmla="*/ 0 w 16"/>
                    <a:gd name="T11" fmla="*/ 2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3"/>
                    <a:gd name="T20" fmla="*/ 16 w 1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3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16" y="5"/>
                      </a:lnTo>
                      <a:lnTo>
                        <a:pt x="9" y="13"/>
                      </a:lnTo>
                      <a:lnTo>
                        <a:pt x="7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5" name="Freeform 457"/>
                <p:cNvSpPr>
                  <a:spLocks/>
                </p:cNvSpPr>
                <p:nvPr/>
              </p:nvSpPr>
              <p:spPr bwMode="auto">
                <a:xfrm>
                  <a:off x="3524" y="2411"/>
                  <a:ext cx="6" cy="6"/>
                </a:xfrm>
                <a:custGeom>
                  <a:avLst/>
                  <a:gdLst>
                    <a:gd name="T0" fmla="*/ 0 w 14"/>
                    <a:gd name="T1" fmla="*/ 2 h 12"/>
                    <a:gd name="T2" fmla="*/ 1 w 14"/>
                    <a:gd name="T3" fmla="*/ 0 h 12"/>
                    <a:gd name="T4" fmla="*/ 3 w 14"/>
                    <a:gd name="T5" fmla="*/ 1 h 12"/>
                    <a:gd name="T6" fmla="*/ 1 w 14"/>
                    <a:gd name="T7" fmla="*/ 3 h 12"/>
                    <a:gd name="T8" fmla="*/ 1 w 14"/>
                    <a:gd name="T9" fmla="*/ 3 h 12"/>
                    <a:gd name="T10" fmla="*/ 0 w 14"/>
                    <a:gd name="T11" fmla="*/ 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2"/>
                    <a:gd name="T20" fmla="*/ 14 w 14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2">
                      <a:moveTo>
                        <a:pt x="0" y="6"/>
                      </a:moveTo>
                      <a:lnTo>
                        <a:pt x="7" y="0"/>
                      </a:lnTo>
                      <a:lnTo>
                        <a:pt x="14" y="4"/>
                      </a:lnTo>
                      <a:lnTo>
                        <a:pt x="8" y="12"/>
                      </a:lnTo>
                      <a:lnTo>
                        <a:pt x="4" y="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6" name="Freeform 458"/>
                <p:cNvSpPr>
                  <a:spLocks/>
                </p:cNvSpPr>
                <p:nvPr/>
              </p:nvSpPr>
              <p:spPr bwMode="auto">
                <a:xfrm>
                  <a:off x="3518" y="2417"/>
                  <a:ext cx="7" cy="6"/>
                </a:xfrm>
                <a:custGeom>
                  <a:avLst/>
                  <a:gdLst>
                    <a:gd name="T0" fmla="*/ 0 w 15"/>
                    <a:gd name="T1" fmla="*/ 2 h 11"/>
                    <a:gd name="T2" fmla="*/ 1 w 15"/>
                    <a:gd name="T3" fmla="*/ 0 h 11"/>
                    <a:gd name="T4" fmla="*/ 3 w 15"/>
                    <a:gd name="T5" fmla="*/ 2 h 11"/>
                    <a:gd name="T6" fmla="*/ 1 w 15"/>
                    <a:gd name="T7" fmla="*/ 3 h 11"/>
                    <a:gd name="T8" fmla="*/ 0 w 15"/>
                    <a:gd name="T9" fmla="*/ 2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1"/>
                    <a:gd name="T17" fmla="*/ 15 w 15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1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5" y="5"/>
                      </a:lnTo>
                      <a:lnTo>
                        <a:pt x="7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7" name="Freeform 459"/>
                <p:cNvSpPr>
                  <a:spLocks/>
                </p:cNvSpPr>
                <p:nvPr/>
              </p:nvSpPr>
              <p:spPr bwMode="auto">
                <a:xfrm>
                  <a:off x="3513" y="2413"/>
                  <a:ext cx="6" cy="6"/>
                </a:xfrm>
                <a:custGeom>
                  <a:avLst/>
                  <a:gdLst>
                    <a:gd name="T0" fmla="*/ 0 w 12"/>
                    <a:gd name="T1" fmla="*/ 2 h 12"/>
                    <a:gd name="T2" fmla="*/ 2 w 12"/>
                    <a:gd name="T3" fmla="*/ 0 h 12"/>
                    <a:gd name="T4" fmla="*/ 3 w 12"/>
                    <a:gd name="T5" fmla="*/ 2 h 12"/>
                    <a:gd name="T6" fmla="*/ 2 w 12"/>
                    <a:gd name="T7" fmla="*/ 3 h 12"/>
                    <a:gd name="T8" fmla="*/ 0 w 12"/>
                    <a:gd name="T9" fmla="*/ 2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2"/>
                    <a:gd name="T17" fmla="*/ 12 w 12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2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12" y="5"/>
                      </a:lnTo>
                      <a:lnTo>
                        <a:pt x="5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8" name="Freeform 460"/>
                <p:cNvSpPr>
                  <a:spLocks/>
                </p:cNvSpPr>
                <p:nvPr/>
              </p:nvSpPr>
              <p:spPr bwMode="auto">
                <a:xfrm>
                  <a:off x="3501" y="2417"/>
                  <a:ext cx="17" cy="11"/>
                </a:xfrm>
                <a:custGeom>
                  <a:avLst/>
                  <a:gdLst>
                    <a:gd name="T0" fmla="*/ 0 w 33"/>
                    <a:gd name="T1" fmla="*/ 2 h 22"/>
                    <a:gd name="T2" fmla="*/ 0 w 33"/>
                    <a:gd name="T3" fmla="*/ 1 h 22"/>
                    <a:gd name="T4" fmla="*/ 1 w 33"/>
                    <a:gd name="T5" fmla="*/ 1 h 22"/>
                    <a:gd name="T6" fmla="*/ 2 w 33"/>
                    <a:gd name="T7" fmla="*/ 0 h 22"/>
                    <a:gd name="T8" fmla="*/ 3 w 33"/>
                    <a:gd name="T9" fmla="*/ 0 h 22"/>
                    <a:gd name="T10" fmla="*/ 4 w 33"/>
                    <a:gd name="T11" fmla="*/ 1 h 22"/>
                    <a:gd name="T12" fmla="*/ 6 w 33"/>
                    <a:gd name="T13" fmla="*/ 2 h 22"/>
                    <a:gd name="T14" fmla="*/ 8 w 33"/>
                    <a:gd name="T15" fmla="*/ 4 h 22"/>
                    <a:gd name="T16" fmla="*/ 9 w 33"/>
                    <a:gd name="T17" fmla="*/ 5 h 22"/>
                    <a:gd name="T18" fmla="*/ 8 w 33"/>
                    <a:gd name="T19" fmla="*/ 5 h 22"/>
                    <a:gd name="T20" fmla="*/ 8 w 33"/>
                    <a:gd name="T21" fmla="*/ 6 h 22"/>
                    <a:gd name="T22" fmla="*/ 6 w 33"/>
                    <a:gd name="T23" fmla="*/ 6 h 22"/>
                    <a:gd name="T24" fmla="*/ 5 w 33"/>
                    <a:gd name="T25" fmla="*/ 6 h 22"/>
                    <a:gd name="T26" fmla="*/ 0 w 33"/>
                    <a:gd name="T27" fmla="*/ 2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"/>
                    <a:gd name="T43" fmla="*/ 0 h 22"/>
                    <a:gd name="T44" fmla="*/ 33 w 33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" h="22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3"/>
                      </a:lnTo>
                      <a:lnTo>
                        <a:pt x="23" y="7"/>
                      </a:lnTo>
                      <a:lnTo>
                        <a:pt x="29" y="13"/>
                      </a:lnTo>
                      <a:lnTo>
                        <a:pt x="33" y="17"/>
                      </a:lnTo>
                      <a:lnTo>
                        <a:pt x="32" y="19"/>
                      </a:lnTo>
                      <a:lnTo>
                        <a:pt x="29" y="21"/>
                      </a:lnTo>
                      <a:lnTo>
                        <a:pt x="24" y="22"/>
                      </a:lnTo>
                      <a:lnTo>
                        <a:pt x="20" y="2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9" name="Freeform 461"/>
                <p:cNvSpPr>
                  <a:spLocks/>
                </p:cNvSpPr>
                <p:nvPr/>
              </p:nvSpPr>
              <p:spPr bwMode="auto">
                <a:xfrm>
                  <a:off x="3516" y="2377"/>
                  <a:ext cx="43" cy="59"/>
                </a:xfrm>
                <a:custGeom>
                  <a:avLst/>
                  <a:gdLst>
                    <a:gd name="T0" fmla="*/ 1 w 85"/>
                    <a:gd name="T1" fmla="*/ 27 h 117"/>
                    <a:gd name="T2" fmla="*/ 1 w 85"/>
                    <a:gd name="T3" fmla="*/ 27 h 117"/>
                    <a:gd name="T4" fmla="*/ 2 w 85"/>
                    <a:gd name="T5" fmla="*/ 26 h 117"/>
                    <a:gd name="T6" fmla="*/ 4 w 85"/>
                    <a:gd name="T7" fmla="*/ 25 h 117"/>
                    <a:gd name="T8" fmla="*/ 7 w 85"/>
                    <a:gd name="T9" fmla="*/ 23 h 117"/>
                    <a:gd name="T10" fmla="*/ 9 w 85"/>
                    <a:gd name="T11" fmla="*/ 21 h 117"/>
                    <a:gd name="T12" fmla="*/ 18 w 85"/>
                    <a:gd name="T13" fmla="*/ 8 h 117"/>
                    <a:gd name="T14" fmla="*/ 19 w 85"/>
                    <a:gd name="T15" fmla="*/ 2 h 117"/>
                    <a:gd name="T16" fmla="*/ 22 w 85"/>
                    <a:gd name="T17" fmla="*/ 0 h 117"/>
                    <a:gd name="T18" fmla="*/ 20 w 85"/>
                    <a:gd name="T19" fmla="*/ 5 h 117"/>
                    <a:gd name="T20" fmla="*/ 19 w 85"/>
                    <a:gd name="T21" fmla="*/ 8 h 117"/>
                    <a:gd name="T22" fmla="*/ 18 w 85"/>
                    <a:gd name="T23" fmla="*/ 10 h 117"/>
                    <a:gd name="T24" fmla="*/ 16 w 85"/>
                    <a:gd name="T25" fmla="*/ 16 h 117"/>
                    <a:gd name="T26" fmla="*/ 14 w 85"/>
                    <a:gd name="T27" fmla="*/ 18 h 117"/>
                    <a:gd name="T28" fmla="*/ 12 w 85"/>
                    <a:gd name="T29" fmla="*/ 21 h 117"/>
                    <a:gd name="T30" fmla="*/ 10 w 85"/>
                    <a:gd name="T31" fmla="*/ 23 h 117"/>
                    <a:gd name="T32" fmla="*/ 8 w 85"/>
                    <a:gd name="T33" fmla="*/ 25 h 117"/>
                    <a:gd name="T34" fmla="*/ 6 w 85"/>
                    <a:gd name="T35" fmla="*/ 26 h 117"/>
                    <a:gd name="T36" fmla="*/ 4 w 85"/>
                    <a:gd name="T37" fmla="*/ 28 h 117"/>
                    <a:gd name="T38" fmla="*/ 2 w 85"/>
                    <a:gd name="T39" fmla="*/ 29 h 117"/>
                    <a:gd name="T40" fmla="*/ 1 w 85"/>
                    <a:gd name="T41" fmla="*/ 30 h 117"/>
                    <a:gd name="T42" fmla="*/ 0 w 85"/>
                    <a:gd name="T43" fmla="*/ 29 h 117"/>
                    <a:gd name="T44" fmla="*/ 0 w 85"/>
                    <a:gd name="T45" fmla="*/ 29 h 117"/>
                    <a:gd name="T46" fmla="*/ 0 w 85"/>
                    <a:gd name="T47" fmla="*/ 28 h 117"/>
                    <a:gd name="T48" fmla="*/ 1 w 85"/>
                    <a:gd name="T49" fmla="*/ 27 h 1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5"/>
                    <a:gd name="T76" fmla="*/ 0 h 117"/>
                    <a:gd name="T77" fmla="*/ 85 w 85"/>
                    <a:gd name="T78" fmla="*/ 117 h 1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5" h="117">
                      <a:moveTo>
                        <a:pt x="2" y="106"/>
                      </a:moveTo>
                      <a:lnTo>
                        <a:pt x="3" y="105"/>
                      </a:lnTo>
                      <a:lnTo>
                        <a:pt x="7" y="104"/>
                      </a:lnTo>
                      <a:lnTo>
                        <a:pt x="15" y="98"/>
                      </a:lnTo>
                      <a:lnTo>
                        <a:pt x="26" y="92"/>
                      </a:lnTo>
                      <a:lnTo>
                        <a:pt x="35" y="82"/>
                      </a:lnTo>
                      <a:lnTo>
                        <a:pt x="69" y="30"/>
                      </a:lnTo>
                      <a:lnTo>
                        <a:pt x="76" y="5"/>
                      </a:lnTo>
                      <a:lnTo>
                        <a:pt x="85" y="0"/>
                      </a:lnTo>
                      <a:lnTo>
                        <a:pt x="80" y="20"/>
                      </a:lnTo>
                      <a:lnTo>
                        <a:pt x="76" y="30"/>
                      </a:lnTo>
                      <a:lnTo>
                        <a:pt x="72" y="39"/>
                      </a:lnTo>
                      <a:lnTo>
                        <a:pt x="61" y="61"/>
                      </a:lnTo>
                      <a:lnTo>
                        <a:pt x="54" y="71"/>
                      </a:lnTo>
                      <a:lnTo>
                        <a:pt x="46" y="82"/>
                      </a:lnTo>
                      <a:lnTo>
                        <a:pt x="37" y="92"/>
                      </a:lnTo>
                      <a:lnTo>
                        <a:pt x="30" y="98"/>
                      </a:lnTo>
                      <a:lnTo>
                        <a:pt x="23" y="104"/>
                      </a:lnTo>
                      <a:lnTo>
                        <a:pt x="15" y="109"/>
                      </a:lnTo>
                      <a:lnTo>
                        <a:pt x="8" y="115"/>
                      </a:lnTo>
                      <a:lnTo>
                        <a:pt x="3" y="117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09"/>
                      </a:lnTo>
                      <a:lnTo>
                        <a:pt x="2" y="106"/>
                      </a:lnTo>
                      <a:close/>
                    </a:path>
                  </a:pathLst>
                </a:custGeom>
                <a:solidFill>
                  <a:srgbClr val="4F5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0" name="Freeform 462"/>
                <p:cNvSpPr>
                  <a:spLocks/>
                </p:cNvSpPr>
                <p:nvPr/>
              </p:nvSpPr>
              <p:spPr bwMode="auto">
                <a:xfrm>
                  <a:off x="3516" y="2371"/>
                  <a:ext cx="43" cy="60"/>
                </a:xfrm>
                <a:custGeom>
                  <a:avLst/>
                  <a:gdLst>
                    <a:gd name="T0" fmla="*/ 10 w 85"/>
                    <a:gd name="T1" fmla="*/ 0 h 120"/>
                    <a:gd name="T2" fmla="*/ 19 w 85"/>
                    <a:gd name="T3" fmla="*/ 4 h 120"/>
                    <a:gd name="T4" fmla="*/ 19 w 85"/>
                    <a:gd name="T5" fmla="*/ 6 h 120"/>
                    <a:gd name="T6" fmla="*/ 18 w 85"/>
                    <a:gd name="T7" fmla="*/ 9 h 120"/>
                    <a:gd name="T8" fmla="*/ 17 w 85"/>
                    <a:gd name="T9" fmla="*/ 10 h 120"/>
                    <a:gd name="T10" fmla="*/ 16 w 85"/>
                    <a:gd name="T11" fmla="*/ 12 h 120"/>
                    <a:gd name="T12" fmla="*/ 15 w 85"/>
                    <a:gd name="T13" fmla="*/ 13 h 120"/>
                    <a:gd name="T14" fmla="*/ 15 w 85"/>
                    <a:gd name="T15" fmla="*/ 15 h 120"/>
                    <a:gd name="T16" fmla="*/ 14 w 85"/>
                    <a:gd name="T17" fmla="*/ 16 h 120"/>
                    <a:gd name="T18" fmla="*/ 13 w 85"/>
                    <a:gd name="T19" fmla="*/ 18 h 120"/>
                    <a:gd name="T20" fmla="*/ 12 w 85"/>
                    <a:gd name="T21" fmla="*/ 20 h 120"/>
                    <a:gd name="T22" fmla="*/ 10 w 85"/>
                    <a:gd name="T23" fmla="*/ 23 h 120"/>
                    <a:gd name="T24" fmla="*/ 7 w 85"/>
                    <a:gd name="T25" fmla="*/ 25 h 120"/>
                    <a:gd name="T26" fmla="*/ 5 w 85"/>
                    <a:gd name="T27" fmla="*/ 27 h 120"/>
                    <a:gd name="T28" fmla="*/ 3 w 85"/>
                    <a:gd name="T29" fmla="*/ 28 h 120"/>
                    <a:gd name="T30" fmla="*/ 1 w 85"/>
                    <a:gd name="T31" fmla="*/ 29 h 120"/>
                    <a:gd name="T32" fmla="*/ 0 w 85"/>
                    <a:gd name="T33" fmla="*/ 30 h 120"/>
                    <a:gd name="T34" fmla="*/ 1 w 85"/>
                    <a:gd name="T35" fmla="*/ 30 h 120"/>
                    <a:gd name="T36" fmla="*/ 8 w 85"/>
                    <a:gd name="T37" fmla="*/ 26 h 120"/>
                    <a:gd name="T38" fmla="*/ 9 w 85"/>
                    <a:gd name="T39" fmla="*/ 25 h 120"/>
                    <a:gd name="T40" fmla="*/ 10 w 85"/>
                    <a:gd name="T41" fmla="*/ 24 h 120"/>
                    <a:gd name="T42" fmla="*/ 11 w 85"/>
                    <a:gd name="T43" fmla="*/ 23 h 120"/>
                    <a:gd name="T44" fmla="*/ 12 w 85"/>
                    <a:gd name="T45" fmla="*/ 21 h 120"/>
                    <a:gd name="T46" fmla="*/ 13 w 85"/>
                    <a:gd name="T47" fmla="*/ 20 h 120"/>
                    <a:gd name="T48" fmla="*/ 15 w 85"/>
                    <a:gd name="T49" fmla="*/ 17 h 120"/>
                    <a:gd name="T50" fmla="*/ 16 w 85"/>
                    <a:gd name="T51" fmla="*/ 14 h 120"/>
                    <a:gd name="T52" fmla="*/ 17 w 85"/>
                    <a:gd name="T53" fmla="*/ 12 h 120"/>
                    <a:gd name="T54" fmla="*/ 18 w 85"/>
                    <a:gd name="T55" fmla="*/ 9 h 120"/>
                    <a:gd name="T56" fmla="*/ 20 w 85"/>
                    <a:gd name="T57" fmla="*/ 4 h 120"/>
                    <a:gd name="T58" fmla="*/ 21 w 85"/>
                    <a:gd name="T59" fmla="*/ 4 h 120"/>
                    <a:gd name="T60" fmla="*/ 22 w 85"/>
                    <a:gd name="T61" fmla="*/ 4 h 120"/>
                    <a:gd name="T62" fmla="*/ 22 w 85"/>
                    <a:gd name="T63" fmla="*/ 3 h 120"/>
                    <a:gd name="T64" fmla="*/ 22 w 85"/>
                    <a:gd name="T65" fmla="*/ 3 h 120"/>
                    <a:gd name="T66" fmla="*/ 21 w 85"/>
                    <a:gd name="T67" fmla="*/ 3 h 120"/>
                    <a:gd name="T68" fmla="*/ 21 w 85"/>
                    <a:gd name="T69" fmla="*/ 4 h 120"/>
                    <a:gd name="T70" fmla="*/ 20 w 85"/>
                    <a:gd name="T71" fmla="*/ 4 h 120"/>
                    <a:gd name="T72" fmla="*/ 19 w 85"/>
                    <a:gd name="T73" fmla="*/ 4 h 120"/>
                    <a:gd name="T74" fmla="*/ 11 w 85"/>
                    <a:gd name="T75" fmla="*/ 0 h 120"/>
                    <a:gd name="T76" fmla="*/ 10 w 85"/>
                    <a:gd name="T77" fmla="*/ 0 h 12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5"/>
                    <a:gd name="T118" fmla="*/ 0 h 120"/>
                    <a:gd name="T119" fmla="*/ 85 w 85"/>
                    <a:gd name="T120" fmla="*/ 120 h 12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5" h="120">
                      <a:moveTo>
                        <a:pt x="39" y="0"/>
                      </a:moveTo>
                      <a:lnTo>
                        <a:pt x="73" y="16"/>
                      </a:lnTo>
                      <a:lnTo>
                        <a:pt x="73" y="21"/>
                      </a:lnTo>
                      <a:lnTo>
                        <a:pt x="69" y="33"/>
                      </a:lnTo>
                      <a:lnTo>
                        <a:pt x="66" y="39"/>
                      </a:lnTo>
                      <a:lnTo>
                        <a:pt x="64" y="46"/>
                      </a:lnTo>
                      <a:lnTo>
                        <a:pt x="60" y="52"/>
                      </a:lnTo>
                      <a:lnTo>
                        <a:pt x="57" y="59"/>
                      </a:lnTo>
                      <a:lnTo>
                        <a:pt x="54" y="64"/>
                      </a:lnTo>
                      <a:lnTo>
                        <a:pt x="52" y="69"/>
                      </a:lnTo>
                      <a:lnTo>
                        <a:pt x="46" y="78"/>
                      </a:lnTo>
                      <a:lnTo>
                        <a:pt x="37" y="89"/>
                      </a:lnTo>
                      <a:lnTo>
                        <a:pt x="26" y="100"/>
                      </a:lnTo>
                      <a:lnTo>
                        <a:pt x="19" y="105"/>
                      </a:lnTo>
                      <a:lnTo>
                        <a:pt x="11" y="112"/>
                      </a:lnTo>
                      <a:lnTo>
                        <a:pt x="4" y="116"/>
                      </a:lnTo>
                      <a:lnTo>
                        <a:pt x="0" y="118"/>
                      </a:lnTo>
                      <a:lnTo>
                        <a:pt x="3" y="120"/>
                      </a:lnTo>
                      <a:lnTo>
                        <a:pt x="29" y="104"/>
                      </a:lnTo>
                      <a:lnTo>
                        <a:pt x="33" y="98"/>
                      </a:lnTo>
                      <a:lnTo>
                        <a:pt x="38" y="94"/>
                      </a:lnTo>
                      <a:lnTo>
                        <a:pt x="42" y="89"/>
                      </a:lnTo>
                      <a:lnTo>
                        <a:pt x="46" y="83"/>
                      </a:lnTo>
                      <a:lnTo>
                        <a:pt x="50" y="78"/>
                      </a:lnTo>
                      <a:lnTo>
                        <a:pt x="58" y="66"/>
                      </a:lnTo>
                      <a:lnTo>
                        <a:pt x="64" y="55"/>
                      </a:lnTo>
                      <a:lnTo>
                        <a:pt x="68" y="46"/>
                      </a:lnTo>
                      <a:lnTo>
                        <a:pt x="70" y="36"/>
                      </a:lnTo>
                      <a:lnTo>
                        <a:pt x="77" y="16"/>
                      </a:lnTo>
                      <a:lnTo>
                        <a:pt x="84" y="16"/>
                      </a:lnTo>
                      <a:lnTo>
                        <a:pt x="85" y="13"/>
                      </a:lnTo>
                      <a:lnTo>
                        <a:pt x="85" y="12"/>
                      </a:lnTo>
                      <a:lnTo>
                        <a:pt x="85" y="10"/>
                      </a:lnTo>
                      <a:lnTo>
                        <a:pt x="84" y="12"/>
                      </a:lnTo>
                      <a:lnTo>
                        <a:pt x="83" y="13"/>
                      </a:lnTo>
                      <a:lnTo>
                        <a:pt x="79" y="15"/>
                      </a:lnTo>
                      <a:lnTo>
                        <a:pt x="74" y="13"/>
                      </a:lnTo>
                      <a:lnTo>
                        <a:pt x="43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94" name="Rectangle 293"/>
            <p:cNvSpPr/>
            <p:nvPr/>
          </p:nvSpPr>
          <p:spPr>
            <a:xfrm>
              <a:off x="3352800" y="5486400"/>
              <a:ext cx="3810000" cy="64633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FFC000"/>
                </a:gs>
                <a:gs pos="100000">
                  <a:schemeClr val="bg1">
                    <a:alpha val="3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</a:rPr>
                <a:t>Mobility, QoS and network discovery managed at IP layer</a:t>
              </a:r>
            </a:p>
          </p:txBody>
        </p:sp>
        <p:grpSp>
          <p:nvGrpSpPr>
            <p:cNvPr id="358" name="Group 203"/>
            <p:cNvGrpSpPr>
              <a:grpSpLocks/>
            </p:cNvGrpSpPr>
            <p:nvPr/>
          </p:nvGrpSpPr>
          <p:grpSpPr bwMode="auto">
            <a:xfrm rot="20867168">
              <a:off x="1057679" y="3927430"/>
              <a:ext cx="863151" cy="45719"/>
              <a:chOff x="805" y="3893"/>
              <a:chExt cx="485" cy="111"/>
            </a:xfrm>
          </p:grpSpPr>
          <p:sp>
            <p:nvSpPr>
              <p:cNvPr id="289" name="AutoShape 204"/>
              <p:cNvSpPr>
                <a:spLocks noChangeArrowheads="1"/>
              </p:cNvSpPr>
              <p:nvPr/>
            </p:nvSpPr>
            <p:spPr bwMode="auto">
              <a:xfrm rot="5400000">
                <a:off x="1125" y="3840"/>
                <a:ext cx="73" cy="25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0" name="AutoShape 205"/>
              <p:cNvSpPr>
                <a:spLocks noChangeArrowheads="1"/>
              </p:cNvSpPr>
              <p:nvPr/>
            </p:nvSpPr>
            <p:spPr bwMode="auto">
              <a:xfrm rot="16200000" flipH="1">
                <a:off x="896" y="3802"/>
                <a:ext cx="73" cy="25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pic>
          <p:nvPicPr>
            <p:cNvPr id="164" name="Picture 12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05000" y="4191000"/>
              <a:ext cx="577850" cy="3206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grpSp>
          <p:nvGrpSpPr>
            <p:cNvPr id="369" name="Group 538"/>
            <p:cNvGrpSpPr>
              <a:grpSpLocks noChangeAspect="1"/>
            </p:cNvGrpSpPr>
            <p:nvPr/>
          </p:nvGrpSpPr>
          <p:grpSpPr bwMode="auto">
            <a:xfrm flipH="1">
              <a:off x="1981200" y="3581400"/>
              <a:ext cx="331788" cy="711200"/>
              <a:chOff x="2177" y="2147"/>
              <a:chExt cx="414" cy="898"/>
            </a:xfrm>
          </p:grpSpPr>
          <p:sp>
            <p:nvSpPr>
              <p:cNvPr id="167" name="Line 539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Line 540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9" name="Line 541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" name="Line 542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1" name="Line 543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Line 544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3" name="Line 545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Line 546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Line 547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Line 548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70" name="Group 549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225" name="Rectangle 55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6" name="Rectangle 551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81" name="Group 552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223" name="Rectangle 553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4" name="Rectangle 554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9" name="Line 555"/>
              <p:cNvSpPr>
                <a:spLocks noChangeAspect="1" noChangeShapeType="1"/>
              </p:cNvSpPr>
              <p:nvPr/>
            </p:nvSpPr>
            <p:spPr bwMode="auto">
              <a:xfrm>
                <a:off x="2311" y="2210"/>
                <a:ext cx="14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Line 556"/>
              <p:cNvSpPr>
                <a:spLocks noChangeAspect="1" noChangeShapeType="1"/>
              </p:cNvSpPr>
              <p:nvPr/>
            </p:nvSpPr>
            <p:spPr bwMode="auto">
              <a:xfrm flipV="1">
                <a:off x="2311" y="2153"/>
                <a:ext cx="1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Line 557"/>
              <p:cNvSpPr>
                <a:spLocks noChangeAspect="1" noChangeShapeType="1"/>
              </p:cNvSpPr>
              <p:nvPr/>
            </p:nvSpPr>
            <p:spPr bwMode="auto">
              <a:xfrm flipV="1">
                <a:off x="2290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Line 558"/>
              <p:cNvSpPr>
                <a:spLocks noChangeAspect="1" noChangeShapeType="1"/>
              </p:cNvSpPr>
              <p:nvPr/>
            </p:nvSpPr>
            <p:spPr bwMode="auto">
              <a:xfrm flipV="1">
                <a:off x="2459" y="2155"/>
                <a:ext cx="1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3" name="Line 559"/>
              <p:cNvSpPr>
                <a:spLocks noChangeAspect="1" noChangeShapeType="1"/>
              </p:cNvSpPr>
              <p:nvPr/>
            </p:nvSpPr>
            <p:spPr bwMode="auto">
              <a:xfrm flipV="1">
                <a:off x="2479" y="2163"/>
                <a:ext cx="1" cy="1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" name="Line 560"/>
              <p:cNvSpPr>
                <a:spLocks noChangeAspect="1" noChangeShapeType="1"/>
              </p:cNvSpPr>
              <p:nvPr/>
            </p:nvSpPr>
            <p:spPr bwMode="auto">
              <a:xfrm>
                <a:off x="2290" y="2226"/>
                <a:ext cx="67" cy="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Line 561"/>
              <p:cNvSpPr>
                <a:spLocks noChangeAspect="1" noChangeShapeType="1"/>
              </p:cNvSpPr>
              <p:nvPr/>
            </p:nvSpPr>
            <p:spPr bwMode="auto">
              <a:xfrm flipV="1">
                <a:off x="2394" y="2228"/>
                <a:ext cx="83" cy="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" name="Line 562"/>
              <p:cNvSpPr>
                <a:spLocks noChangeAspect="1" noChangeShapeType="1"/>
              </p:cNvSpPr>
              <p:nvPr/>
            </p:nvSpPr>
            <p:spPr bwMode="auto">
              <a:xfrm flipV="1">
                <a:off x="2361" y="2148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" name="Line 563"/>
              <p:cNvSpPr>
                <a:spLocks noChangeAspect="1" noChangeShapeType="1"/>
              </p:cNvSpPr>
              <p:nvPr/>
            </p:nvSpPr>
            <p:spPr bwMode="auto">
              <a:xfrm flipV="1">
                <a:off x="2411" y="2147"/>
                <a:ext cx="1" cy="6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Line 564"/>
              <p:cNvSpPr>
                <a:spLocks noChangeAspect="1" noChangeShapeType="1"/>
              </p:cNvSpPr>
              <p:nvPr/>
            </p:nvSpPr>
            <p:spPr bwMode="auto">
              <a:xfrm>
                <a:off x="2324" y="2260"/>
                <a:ext cx="104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82" name="Group 565"/>
              <p:cNvGrpSpPr>
                <a:grpSpLocks noChangeAspect="1"/>
              </p:cNvGrpSpPr>
              <p:nvPr/>
            </p:nvGrpSpPr>
            <p:grpSpPr bwMode="auto">
              <a:xfrm>
                <a:off x="2324" y="2234"/>
                <a:ext cx="16" cy="44"/>
                <a:chOff x="2840" y="2077"/>
                <a:chExt cx="16" cy="44"/>
              </a:xfrm>
            </p:grpSpPr>
            <p:sp>
              <p:nvSpPr>
                <p:cNvPr id="221" name="Rectangle 566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2" name="Rectangle 56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0" y="2077"/>
                  <a:ext cx="16" cy="44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420" name="Group 568"/>
              <p:cNvGrpSpPr>
                <a:grpSpLocks noChangeAspect="1"/>
              </p:cNvGrpSpPr>
              <p:nvPr/>
            </p:nvGrpSpPr>
            <p:grpSpPr bwMode="auto">
              <a:xfrm>
                <a:off x="2424" y="2235"/>
                <a:ext cx="17" cy="45"/>
                <a:chOff x="2940" y="2078"/>
                <a:chExt cx="17" cy="45"/>
              </a:xfrm>
            </p:grpSpPr>
            <p:sp>
              <p:nvSpPr>
                <p:cNvPr id="219" name="Rectangle 5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0" name="Rectangle 5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40" y="2078"/>
                  <a:ext cx="17" cy="45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91" name="Line 571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2" name="Line 572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3" name="Line 573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" name="Line 5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5" name="Line 575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6" name="Line 5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7" name="Line 577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8" name="Line 578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9" name="Line 5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" name="Line 580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1" name="Line 581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2" name="Line 582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3" name="Line 5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4" name="Line 584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" name="Line 585"/>
              <p:cNvSpPr>
                <a:spLocks noChangeAspect="1" noChangeShapeType="1"/>
              </p:cNvSpPr>
              <p:nvPr/>
            </p:nvSpPr>
            <p:spPr bwMode="auto">
              <a:xfrm flipV="1">
                <a:off x="2177" y="2222"/>
                <a:ext cx="205" cy="8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" name="Line 586"/>
              <p:cNvSpPr>
                <a:spLocks noChangeAspect="1" noChangeShapeType="1"/>
              </p:cNvSpPr>
              <p:nvPr/>
            </p:nvSpPr>
            <p:spPr bwMode="auto">
              <a:xfrm>
                <a:off x="2382" y="2220"/>
                <a:ext cx="204" cy="82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" name="Line 587"/>
              <p:cNvSpPr>
                <a:spLocks noChangeAspect="1" noChangeShapeType="1"/>
              </p:cNvSpPr>
              <p:nvPr/>
            </p:nvSpPr>
            <p:spPr bwMode="auto">
              <a:xfrm flipV="1">
                <a:off x="2177" y="2869"/>
                <a:ext cx="360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" name="Line 5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20" y="2869"/>
                <a:ext cx="371" cy="1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" name="Line 589"/>
              <p:cNvSpPr>
                <a:spLocks noChangeAspect="1" noChangeShapeType="1"/>
              </p:cNvSpPr>
              <p:nvPr/>
            </p:nvSpPr>
            <p:spPr bwMode="auto">
              <a:xfrm>
                <a:off x="2223" y="2871"/>
                <a:ext cx="31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" name="Line 5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57" y="2704"/>
                <a:ext cx="27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Line 591"/>
              <p:cNvSpPr>
                <a:spLocks noChangeAspect="1" noChangeShapeType="1"/>
              </p:cNvSpPr>
              <p:nvPr/>
            </p:nvSpPr>
            <p:spPr bwMode="auto">
              <a:xfrm flipV="1">
                <a:off x="2220" y="2711"/>
                <a:ext cx="276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" name="Line 592"/>
              <p:cNvSpPr>
                <a:spLocks noChangeAspect="1" noChangeShapeType="1"/>
              </p:cNvSpPr>
              <p:nvPr/>
            </p:nvSpPr>
            <p:spPr bwMode="auto">
              <a:xfrm>
                <a:off x="2263" y="2704"/>
                <a:ext cx="23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" name="Line 5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541"/>
                <a:ext cx="186" cy="1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" name="Line 594"/>
              <p:cNvSpPr>
                <a:spLocks noChangeAspect="1" noChangeShapeType="1"/>
              </p:cNvSpPr>
              <p:nvPr/>
            </p:nvSpPr>
            <p:spPr bwMode="auto">
              <a:xfrm flipV="1">
                <a:off x="2268" y="2550"/>
                <a:ext cx="197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" name="Line 595"/>
              <p:cNvSpPr>
                <a:spLocks noChangeAspect="1" noChangeShapeType="1"/>
              </p:cNvSpPr>
              <p:nvPr/>
            </p:nvSpPr>
            <p:spPr bwMode="auto">
              <a:xfrm>
                <a:off x="2297" y="2539"/>
                <a:ext cx="16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" name="Line 596"/>
              <p:cNvSpPr>
                <a:spLocks noChangeAspect="1" noChangeShapeType="1"/>
              </p:cNvSpPr>
              <p:nvPr/>
            </p:nvSpPr>
            <p:spPr bwMode="auto">
              <a:xfrm flipV="1">
                <a:off x="2303" y="2396"/>
                <a:ext cx="125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" name="Line 5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4" y="2396"/>
                <a:ext cx="114" cy="1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" name="Line 598"/>
              <p:cNvSpPr>
                <a:spLocks noChangeAspect="1" noChangeShapeType="1"/>
              </p:cNvSpPr>
              <p:nvPr/>
            </p:nvSpPr>
            <p:spPr bwMode="auto">
              <a:xfrm>
                <a:off x="2342" y="2394"/>
                <a:ext cx="81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163" name="Picture 12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2600" y="5334000"/>
              <a:ext cx="577850" cy="3206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grpSp>
        <p:nvGrpSpPr>
          <p:cNvPr id="431" name="Group 490"/>
          <p:cNvGrpSpPr/>
          <p:nvPr/>
        </p:nvGrpSpPr>
        <p:grpSpPr>
          <a:xfrm>
            <a:off x="5791200" y="1066800"/>
            <a:ext cx="3352800" cy="1828800"/>
            <a:chOff x="5791200" y="1066800"/>
            <a:chExt cx="3352800" cy="1828800"/>
          </a:xfrm>
          <a:gradFill flip="none" rotWithShape="1">
            <a:gsLst>
              <a:gs pos="0">
                <a:srgbClr val="000000"/>
              </a:gs>
              <a:gs pos="39999">
                <a:srgbClr val="FF0000"/>
              </a:gs>
              <a:gs pos="7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89" name="10-Point Star 488"/>
            <p:cNvSpPr/>
            <p:nvPr/>
          </p:nvSpPr>
          <p:spPr>
            <a:xfrm>
              <a:off x="5791200" y="1066800"/>
              <a:ext cx="3352800" cy="1828800"/>
            </a:xfrm>
            <a:prstGeom prst="star10">
              <a:avLst>
                <a:gd name="adj" fmla="val 38770"/>
                <a:gd name="hf" fmla="val 1051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5981700" y="1663700"/>
              <a:ext cx="29530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Self Configuring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Distributed Architecture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492" name="TextBox 491"/>
          <p:cNvSpPr txBox="1"/>
          <p:nvPr/>
        </p:nvSpPr>
        <p:spPr>
          <a:xfrm>
            <a:off x="2453686" y="47244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IP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4358686" y="32004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IP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 – one of the largest telecom market</a:t>
            </a:r>
          </a:p>
          <a:p>
            <a:r>
              <a:rPr lang="en-US" dirty="0" smtClean="0"/>
              <a:t>Indian requirements and IPR must get reflected into international standards</a:t>
            </a:r>
            <a:endParaRPr lang="en-US" dirty="0"/>
          </a:p>
          <a:p>
            <a:pPr lvl="1"/>
            <a:r>
              <a:rPr lang="en-US" dirty="0" smtClean="0"/>
              <a:t>Significant opportunity to push our research into next generation wireless networks</a:t>
            </a:r>
          </a:p>
          <a:p>
            <a:pPr lvl="1"/>
            <a:r>
              <a:rPr lang="en-US" dirty="0" smtClean="0"/>
              <a:t>This will catalyze manufacturing scenario in India</a:t>
            </a:r>
          </a:p>
          <a:p>
            <a:r>
              <a:rPr lang="en-US" dirty="0" smtClean="0"/>
              <a:t>We have outlined representative efforts</a:t>
            </a:r>
          </a:p>
          <a:p>
            <a:pPr lvl="1"/>
            <a:r>
              <a:rPr lang="en-US" dirty="0" smtClean="0"/>
              <a:t>Bandwidth Request procedures for QoS in 4G</a:t>
            </a:r>
          </a:p>
          <a:p>
            <a:pPr lvl="1"/>
            <a:r>
              <a:rPr lang="en-US" dirty="0" smtClean="0"/>
              <a:t>Energy Efficient Scheduling</a:t>
            </a:r>
          </a:p>
          <a:p>
            <a:r>
              <a:rPr lang="en-US" dirty="0" smtClean="0"/>
              <a:t>More efforts needed- academia and research labs need to address relevant research  problems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Joint work with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Prateek Kapadia, Gauri Joshi, B Srinadh, Dr Nitin Salodkar. Prof Bhaskaran Raman (IITB), Prof Vivek Borkar (TIFR)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Funding support from TTSL-IIT Bombay Center for Excellence in Telecom (TICET)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for Broadband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4538004"/>
            <a:ext cx="8877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2790386"/>
            <a:ext cx="88773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13" y="880404"/>
            <a:ext cx="8867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914400" y="1447800"/>
            <a:ext cx="7391400" cy="3886200"/>
          </a:xfrm>
          <a:prstGeom prst="roundRect">
            <a:avLst/>
          </a:prstGeom>
          <a:solidFill>
            <a:schemeClr val="accent2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kern="0" dirty="0" smtClean="0">
                <a:solidFill>
                  <a:schemeClr val="bg1"/>
                </a:solidFill>
                <a:latin typeface="Verdana" pitchFamily="34" charset="0"/>
              </a:rPr>
              <a:t>Plethora of services causing Internet traffic to grow 50% every year</a:t>
            </a:r>
            <a:endParaRPr lang="en-US" sz="2800" b="1" kern="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Broadband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1676400" y="5410200"/>
            <a:ext cx="5791200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-228599" y="3505200"/>
            <a:ext cx="38100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7" name="Oval 6"/>
          <p:cNvSpPr/>
          <p:nvPr/>
        </p:nvSpPr>
        <p:spPr bwMode="auto">
          <a:xfrm>
            <a:off x="4114800" y="4648200"/>
            <a:ext cx="1981200" cy="6096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600" dirty="0">
                <a:ln w="12700">
                  <a:noFill/>
                  <a:prstDash val="solid"/>
                </a:ln>
                <a:solidFill>
                  <a:srgbClr val="333399"/>
                </a:solidFill>
                <a:latin typeface="Verdana" pitchFamily="34" charset="0"/>
              </a:rPr>
              <a:t>GSM / EDGE</a:t>
            </a:r>
            <a:endParaRPr lang="en-IN" sz="1600" dirty="0">
              <a:ln w="12700">
                <a:noFill/>
                <a:prstDash val="solid"/>
              </a:ln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05200" y="3505200"/>
            <a:ext cx="3200400" cy="762000"/>
          </a:xfrm>
          <a:prstGeom prst="ellipse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3657600"/>
            <a:ext cx="2209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333399"/>
                </a:solidFill>
                <a:latin typeface="Verdana" pitchFamily="34" charset="0"/>
              </a:rPr>
              <a:t>HSDPA</a:t>
            </a:r>
            <a:endParaRPr lang="en-IN" sz="1600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10000" y="4191000"/>
            <a:ext cx="2590800" cy="533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600" dirty="0">
                <a:ln w="12700">
                  <a:noFill/>
                  <a:prstDash val="solid"/>
                </a:ln>
                <a:solidFill>
                  <a:srgbClr val="333399"/>
                </a:solidFill>
                <a:latin typeface="Verdana" pitchFamily="34" charset="0"/>
              </a:rPr>
              <a:t>WCDMA</a:t>
            </a: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99"/>
                </a:solidFill>
                <a:latin typeface="Verdana" pitchFamily="34" charset="0"/>
              </a:rPr>
              <a:t> </a:t>
            </a:r>
            <a:r>
              <a:rPr lang="en-US" sz="1600" dirty="0">
                <a:ln w="12700">
                  <a:noFill/>
                  <a:prstDash val="solid"/>
                </a:ln>
                <a:solidFill>
                  <a:srgbClr val="333399"/>
                </a:solidFill>
                <a:latin typeface="Verdana" pitchFamily="34" charset="0"/>
              </a:rPr>
              <a:t>/</a:t>
            </a: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99"/>
                </a:solidFill>
                <a:latin typeface="Verdana" pitchFamily="34" charset="0"/>
              </a:rPr>
              <a:t> </a:t>
            </a:r>
            <a:r>
              <a:rPr lang="en-US" sz="1600" dirty="0">
                <a:ln w="12700">
                  <a:noFill/>
                  <a:prstDash val="solid"/>
                </a:ln>
                <a:solidFill>
                  <a:srgbClr val="333399"/>
                </a:solidFill>
                <a:latin typeface="Verdana" pitchFamily="34" charset="0"/>
              </a:rPr>
              <a:t>EVDO</a:t>
            </a:r>
            <a:endParaRPr lang="en-IN" sz="1600" dirty="0">
              <a:ln w="12700">
                <a:noFill/>
                <a:prstDash val="solid"/>
              </a:ln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429000" y="2819400"/>
            <a:ext cx="3429000" cy="762000"/>
          </a:xfrm>
          <a:prstGeom prst="ellipse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600" dirty="0" smtClean="0">
                <a:solidFill>
                  <a:srgbClr val="333399"/>
                </a:solidFill>
                <a:latin typeface="Verdana" pitchFamily="34" charset="0"/>
              </a:rPr>
              <a:t>HSPA (3G)</a:t>
            </a:r>
            <a:endParaRPr lang="en-IN" sz="1600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3657600"/>
            <a:ext cx="914400" cy="457200"/>
          </a:xfrm>
          <a:prstGeom prst="ellipse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600" dirty="0">
                <a:solidFill>
                  <a:srgbClr val="333399"/>
                </a:solidFill>
                <a:latin typeface="Verdana" pitchFamily="34" charset="0"/>
              </a:rPr>
              <a:t>ADSL</a:t>
            </a:r>
            <a:endParaRPr lang="en-IN" sz="1600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14600" y="2971800"/>
            <a:ext cx="1143000" cy="457200"/>
          </a:xfrm>
          <a:prstGeom prst="ellipse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600" dirty="0">
                <a:solidFill>
                  <a:srgbClr val="333399"/>
                </a:solidFill>
                <a:latin typeface="Verdana" pitchFamily="34" charset="0"/>
              </a:rPr>
              <a:t>ADSL2+</a:t>
            </a:r>
            <a:endParaRPr lang="en-IN" sz="1600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200400" y="2057400"/>
            <a:ext cx="3810000" cy="838200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600" dirty="0" smtClean="0">
                <a:solidFill>
                  <a:srgbClr val="333399"/>
                </a:solidFill>
                <a:latin typeface="Verdana" pitchFamily="34" charset="0"/>
              </a:rPr>
              <a:t>LTE </a:t>
            </a:r>
            <a:r>
              <a:rPr lang="en-US" sz="1600" dirty="0">
                <a:solidFill>
                  <a:srgbClr val="333399"/>
                </a:solidFill>
                <a:latin typeface="Verdana" pitchFamily="34" charset="0"/>
              </a:rPr>
              <a:t>/ EVDO-Rev C (UMB)</a:t>
            </a:r>
            <a:endParaRPr lang="en-IN" sz="1600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971800" y="1447800"/>
            <a:ext cx="4343400" cy="685800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600" dirty="0" smtClean="0">
                <a:solidFill>
                  <a:srgbClr val="333399"/>
                </a:solidFill>
                <a:latin typeface="Verdana" pitchFamily="34" charset="0"/>
              </a:rPr>
              <a:t>IMT-A (4G)</a:t>
            </a:r>
            <a:endParaRPr lang="en-IN" sz="1600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438400" y="2209800"/>
            <a:ext cx="1066800" cy="381000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endParaRPr lang="en-IN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14600" y="22098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333399"/>
                </a:solidFill>
                <a:latin typeface="Verdana" pitchFamily="34" charset="0"/>
              </a:rPr>
              <a:t>VDSL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rgbClr val="333399"/>
                </a:solidFill>
                <a:latin typeface="Verdana" pitchFamily="34" charset="0"/>
              </a:rPr>
              <a:t>GDON</a:t>
            </a:r>
            <a:endParaRPr lang="en-IN" sz="10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057400" y="1447800"/>
            <a:ext cx="1219200" cy="609600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600" dirty="0">
                <a:solidFill>
                  <a:srgbClr val="333399"/>
                </a:solidFill>
                <a:latin typeface="Verdana" pitchFamily="34" charset="0"/>
              </a:rPr>
              <a:t>Ethernet</a:t>
            </a:r>
            <a:endParaRPr lang="en-IN" sz="1600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905000" y="2590800"/>
            <a:ext cx="990600" cy="457200"/>
          </a:xfrm>
          <a:prstGeom prst="ellipse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600" dirty="0" smtClean="0">
                <a:solidFill>
                  <a:srgbClr val="333399"/>
                </a:solidFill>
                <a:latin typeface="Verdana" pitchFamily="34" charset="0"/>
              </a:rPr>
              <a:t>WiMAX</a:t>
            </a:r>
            <a:endParaRPr lang="en-IN" sz="1600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-5400000">
            <a:off x="718344" y="4401235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333399"/>
                </a:solidFill>
                <a:latin typeface="Verdana" pitchFamily="34" charset="0"/>
              </a:rPr>
              <a:t>10x Kbps</a:t>
            </a:r>
            <a:endParaRPr lang="en-IN" sz="1800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-5400000">
            <a:off x="809625" y="3105835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333399"/>
                </a:solidFill>
                <a:latin typeface="Verdana" pitchFamily="34" charset="0"/>
              </a:rPr>
              <a:t>1x Mbps</a:t>
            </a:r>
            <a:endParaRPr lang="en-IN" sz="1800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5400000">
            <a:off x="680244" y="1924735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333399"/>
                </a:solidFill>
                <a:latin typeface="Verdana" pitchFamily="34" charset="0"/>
              </a:rPr>
              <a:t>100x Mbps</a:t>
            </a:r>
            <a:endParaRPr lang="en-IN" sz="1800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5400000">
            <a:off x="-539234" y="3130034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333399"/>
                </a:solidFill>
                <a:latin typeface="Verdana" pitchFamily="34" charset="0"/>
              </a:rPr>
              <a:t>Data Rate</a:t>
            </a:r>
            <a:endParaRPr lang="en-IN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33600" y="55626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3399"/>
                </a:solidFill>
                <a:latin typeface="Verdana" pitchFamily="34" charset="0"/>
              </a:rPr>
              <a:t>Fixed</a:t>
            </a:r>
            <a:endParaRPr lang="en-IN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48200" y="5562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3399"/>
                </a:solidFill>
                <a:latin typeface="Verdana" pitchFamily="34" charset="0"/>
              </a:rPr>
              <a:t>Mobile</a:t>
            </a:r>
            <a:endParaRPr lang="en-IN" dirty="0">
              <a:solidFill>
                <a:srgbClr val="3333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 for IMT-Advanced (4G)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32771" name="Group 3"/>
          <p:cNvGrpSpPr>
            <a:grpSpLocks noChangeAspect="1"/>
          </p:cNvGrpSpPr>
          <p:nvPr/>
        </p:nvGrpSpPr>
        <p:grpSpPr bwMode="auto">
          <a:xfrm>
            <a:off x="228600" y="1447800"/>
            <a:ext cx="8669338" cy="3533775"/>
            <a:chOff x="144" y="912"/>
            <a:chExt cx="5461" cy="2226"/>
          </a:xfrm>
        </p:grpSpPr>
        <p:sp>
          <p:nvSpPr>
            <p:cNvPr id="32770" name="AutoShape 2"/>
            <p:cNvSpPr>
              <a:spLocks noChangeAspect="1" noChangeArrowheads="1" noTextEdit="1"/>
            </p:cNvSpPr>
            <p:nvPr/>
          </p:nvSpPr>
          <p:spPr bwMode="auto">
            <a:xfrm>
              <a:off x="144" y="912"/>
              <a:ext cx="5461" cy="2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" y="921"/>
              <a:ext cx="86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382" y="975"/>
              <a:ext cx="48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2008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5" y="921"/>
              <a:ext cx="86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1243" y="975"/>
              <a:ext cx="48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2009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277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6" y="921"/>
              <a:ext cx="86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105" y="975"/>
              <a:ext cx="48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2010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277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38" y="921"/>
              <a:ext cx="86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2967" y="975"/>
              <a:ext cx="48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2011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2780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0" y="921"/>
              <a:ext cx="86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3828" y="975"/>
              <a:ext cx="48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2012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2782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2" y="922"/>
              <a:ext cx="863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4690" y="975"/>
              <a:ext cx="48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2013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>
              <a:off x="1016" y="930"/>
              <a:ext cx="1" cy="219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>
              <a:off x="1878" y="922"/>
              <a:ext cx="1" cy="219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>
              <a:off x="2739" y="922"/>
              <a:ext cx="1" cy="219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>
              <a:off x="4463" y="922"/>
              <a:ext cx="1" cy="21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3601" y="922"/>
              <a:ext cx="1" cy="21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32789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15" y="1427"/>
              <a:ext cx="106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1166" y="1480"/>
              <a:ext cx="845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Proposals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2791" name="Picture 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15" y="1880"/>
              <a:ext cx="129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2" name="Rectangle 24"/>
            <p:cNvSpPr>
              <a:spLocks noChangeArrowheads="1"/>
            </p:cNvSpPr>
            <p:nvPr/>
          </p:nvSpPr>
          <p:spPr bwMode="auto">
            <a:xfrm>
              <a:off x="1243" y="1934"/>
              <a:ext cx="91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Evaluation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2793" name="Picture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0" y="2334"/>
              <a:ext cx="2042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1312" y="2387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Consensus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2795" name="Picture 2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94" y="2787"/>
              <a:ext cx="1248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6" name="Rectangle 28"/>
            <p:cNvSpPr>
              <a:spLocks noChangeArrowheads="1"/>
            </p:cNvSpPr>
            <p:nvPr/>
          </p:nvSpPr>
          <p:spPr bwMode="auto">
            <a:xfrm>
              <a:off x="2310" y="2840"/>
              <a:ext cx="109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Specification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2797" name="Picture 2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14" y="2796"/>
              <a:ext cx="1543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3770" y="2849"/>
              <a:ext cx="150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Early Deployment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>
              <a:off x="154" y="922"/>
              <a:ext cx="1" cy="219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>
              <a:off x="5324" y="922"/>
              <a:ext cx="1" cy="219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154" y="1246"/>
              <a:ext cx="538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802" name="Freeform 34"/>
            <p:cNvSpPr>
              <a:spLocks/>
            </p:cNvSpPr>
            <p:nvPr/>
          </p:nvSpPr>
          <p:spPr bwMode="auto">
            <a:xfrm>
              <a:off x="5530" y="1224"/>
              <a:ext cx="66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3" y="44"/>
                </a:cxn>
                <a:cxn ang="0">
                  <a:pos x="0" y="88"/>
                </a:cxn>
                <a:cxn ang="0">
                  <a:pos x="0" y="0"/>
                </a:cxn>
              </a:cxnLst>
              <a:rect l="0" t="0" r="r" b="b"/>
              <a:pathLst>
                <a:path w="133" h="88">
                  <a:moveTo>
                    <a:pt x="0" y="0"/>
                  </a:moveTo>
                  <a:lnTo>
                    <a:pt x="133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Scenario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3378" y="1295400"/>
            <a:ext cx="8229600" cy="4830763"/>
          </a:xfrm>
        </p:spPr>
        <p:txBody>
          <a:bodyPr/>
          <a:lstStyle/>
          <a:p>
            <a:r>
              <a:rPr lang="en-US" dirty="0" smtClean="0"/>
              <a:t>Nations are becoming increasingly aware of IPR and use their IPR reserves to position trade policy</a:t>
            </a:r>
          </a:p>
          <a:p>
            <a:r>
              <a:rPr lang="en-US" dirty="0" smtClean="0"/>
              <a:t>China – good example</a:t>
            </a:r>
          </a:p>
          <a:p>
            <a:pPr lvl="1"/>
            <a:r>
              <a:rPr lang="en-US" dirty="0" smtClean="0"/>
              <a:t>Has pushed its IPR in major 3G/4G standards</a:t>
            </a:r>
          </a:p>
          <a:p>
            <a:r>
              <a:rPr lang="en-US" dirty="0" smtClean="0"/>
              <a:t>Balance of IPR is shifting</a:t>
            </a:r>
          </a:p>
          <a:p>
            <a:pPr lvl="1"/>
            <a:r>
              <a:rPr lang="en-US" dirty="0" smtClean="0"/>
              <a:t>40% essential patents from 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Global Wireless Scenario</a:t>
            </a:r>
          </a:p>
          <a:p>
            <a:r>
              <a:rPr lang="en-US" sz="2800" dirty="0" smtClean="0"/>
              <a:t>Indian Scenario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Key Research Issues and Technology Components of 4G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Our Contributions to 4G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Bandwidth Request Procedure in IEEE 802.16m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Energy Efficient Scheduling over Wireless Channels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Going Forward: Towards Bridging the Digital Divide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268104"/>
            <a:ext cx="8534400" cy="5334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2EE36-158F-47F6-9B38-88BC51C510F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8610" name="Picture 2" descr="C:\Documents and Settings\admin\Desktop\Picture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1416" y="762000"/>
            <a:ext cx="5993868" cy="536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6953</TotalTime>
  <Words>1490</Words>
  <Application>Microsoft Office PowerPoint</Application>
  <PresentationFormat>On-screen Show (4:3)</PresentationFormat>
  <Paragraphs>446</Paragraphs>
  <Slides>34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blank</vt:lpstr>
      <vt:lpstr>Visio</vt:lpstr>
      <vt:lpstr>Equation</vt:lpstr>
      <vt:lpstr>Next Generation Wireless Networks: Research Challenges and Opportunities</vt:lpstr>
      <vt:lpstr>Outline</vt:lpstr>
      <vt:lpstr>Outline</vt:lpstr>
      <vt:lpstr>Drivers for Broadband</vt:lpstr>
      <vt:lpstr>Wireless Broadband</vt:lpstr>
      <vt:lpstr>Timelines for IMT-Advanced (4G)</vt:lpstr>
      <vt:lpstr>Global Scenario</vt:lpstr>
      <vt:lpstr>Outline</vt:lpstr>
      <vt:lpstr>iPhone Example</vt:lpstr>
      <vt:lpstr>Scenario in India</vt:lpstr>
      <vt:lpstr>Outline</vt:lpstr>
      <vt:lpstr>Technology Components for 4G</vt:lpstr>
      <vt:lpstr>Technology Components for 4G</vt:lpstr>
      <vt:lpstr>Outline</vt:lpstr>
      <vt:lpstr>Wireless Uplink Scheduling</vt:lpstr>
      <vt:lpstr>Bandwidth Request (BR) Procedure</vt:lpstr>
      <vt:lpstr>Drawbacks of BR Procedure</vt:lpstr>
      <vt:lpstr>Our BR Proposal (IEEE C80216m-09_1321r4)</vt:lpstr>
      <vt:lpstr>Outline</vt:lpstr>
      <vt:lpstr>Wireless Channel Characteristics</vt:lpstr>
      <vt:lpstr>SNR Fluctuations in a Multiuser System</vt:lpstr>
      <vt:lpstr>Multiuser Diversity: A New Form of Diversity</vt:lpstr>
      <vt:lpstr>Energy Efficiency</vt:lpstr>
      <vt:lpstr>Energy Efficient Scheduling</vt:lpstr>
      <vt:lpstr>Energy Efficient Scheduling</vt:lpstr>
      <vt:lpstr>Uplink Solution</vt:lpstr>
      <vt:lpstr>Uplink Solution : Auction Interpretation</vt:lpstr>
      <vt:lpstr>Outline</vt:lpstr>
      <vt:lpstr>Driving Research Agenda</vt:lpstr>
      <vt:lpstr>Present Scenario</vt:lpstr>
      <vt:lpstr>IP over Distributed Cellular Architecture</vt:lpstr>
      <vt:lpstr>IP over Distributed Cellular Architecture</vt:lpstr>
      <vt:lpstr>Concluding Remarks</vt:lpstr>
      <vt:lpstr>Acknowledgements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37725</dc:creator>
  <cp:lastModifiedBy>admin</cp:lastModifiedBy>
  <cp:revision>668</cp:revision>
  <dcterms:created xsi:type="dcterms:W3CDTF">2009-05-05T12:30:52Z</dcterms:created>
  <dcterms:modified xsi:type="dcterms:W3CDTF">2011-06-10T11:43:35Z</dcterms:modified>
</cp:coreProperties>
</file>