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7"/>
  </p:notesMasterIdLst>
  <p:sldIdLst>
    <p:sldId id="256" r:id="rId2"/>
    <p:sldId id="30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9144000" cy="6858000" type="screen4x3"/>
  <p:notesSz cx="6858000" cy="9144000"/>
  <p:embeddedFontLst>
    <p:embeddedFont>
      <p:font typeface="Gill Sans" charset="0"/>
      <p:regular r:id="rId48"/>
      <p:bold r:id="rId49"/>
    </p:embeddedFont>
    <p:embeddedFont>
      <p:font typeface="Calibri" pitchFamily="34" charset="0"/>
      <p:regular r:id="rId50"/>
      <p:bold r:id="rId51"/>
      <p:italic r:id="rId52"/>
      <p:boldItalic r:id="rId53"/>
    </p:embeddedFont>
    <p:embeddedFont>
      <p:font typeface="Impact" pitchFamily="34" charset="0"/>
      <p:regular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49721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 title="scalloped circle"/>
          <p:cNvSpPr/>
          <p:nvPr/>
        </p:nvSpPr>
        <p:spPr>
          <a:xfrm>
            <a:off x="2063115" y="630937"/>
            <a:ext cx="5230368" cy="5229225"/>
          </a:xfrm>
          <a:custGeom>
            <a:avLst/>
            <a:gdLst/>
            <a:ahLst/>
            <a:cxnLst/>
            <a:rect l="l" t="t" r="r" b="b"/>
            <a:pathLst>
              <a:path w="3298" h="3294" extrusionOk="0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Impact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00"/>
              <a:buNone/>
              <a:defRPr sz="1500" b="1" i="0" cap="none">
                <a:solidFill>
                  <a:schemeClr val="dk2"/>
                </a:solidFill>
              </a:defRPr>
            </a:lvl1pPr>
            <a:lvl2pPr lvl="1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808892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3135249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6800414" y="6375679"/>
            <a:ext cx="1747292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body" idx="1"/>
          </p:nvPr>
        </p:nvSpPr>
        <p:spPr>
          <a:xfrm rot="5400000">
            <a:off x="2958833" y="265926"/>
            <a:ext cx="3593591" cy="763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dt" idx="10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ftr" idx="11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sldNum" idx="12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>
            <a:spLocks noGrp="1"/>
          </p:cNvSpPr>
          <p:nvPr>
            <p:ph type="title"/>
          </p:nvPr>
        </p:nvSpPr>
        <p:spPr>
          <a:xfrm rot="5400000">
            <a:off x="4982674" y="2296623"/>
            <a:ext cx="5600404" cy="177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1"/>
          </p:nvPr>
        </p:nvSpPr>
        <p:spPr>
          <a:xfrm rot="5400000">
            <a:off x="1047530" y="277830"/>
            <a:ext cx="5600404" cy="5809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dt" idx="10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ftr" idx="11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0" y="0"/>
            <a:ext cx="2110979" cy="6858000"/>
          </a:xfrm>
          <a:custGeom>
            <a:avLst/>
            <a:gdLst/>
            <a:ahLst/>
            <a:cxnLst/>
            <a:rect l="l" t="t" r="r" b="b"/>
            <a:pathLst>
              <a:path w="1773" h="4320" extrusionOk="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300"/>
              <a:buFont typeface="Impact"/>
              <a:buNone/>
              <a:defRPr sz="63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00"/>
              <a:buNone/>
              <a:defRPr sz="1500" b="1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2427410" y="6375679"/>
            <a:ext cx="1120460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959298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7456825" y="6375679"/>
            <a:ext cx="1115675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655786" y="0"/>
            <a:ext cx="1234679" cy="6858000"/>
          </a:xfrm>
          <a:custGeom>
            <a:avLst/>
            <a:gdLst/>
            <a:ahLst/>
            <a:cxnLst/>
            <a:rect l="l" t="t" r="r" b="b"/>
            <a:pathLst>
              <a:path w="1037" h="4320" extrusionOk="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pSp>
        <p:nvGrpSpPr>
          <p:cNvPr id="50" name="Google Shape;50;p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51" name="Google Shape;51;p6" title="left scallop shape"/>
            <p:cNvSpPr/>
            <p:nvPr/>
          </p:nvSpPr>
          <p:spPr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l" t="t" r="r" b="b"/>
              <a:pathLst>
                <a:path w="1773" h="4320" extrusionOk="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52" name="Google Shape;52;p6" title="left scallop inline"/>
            <p:cNvSpPr/>
            <p:nvPr/>
          </p:nvSpPr>
          <p:spPr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l" t="t" r="r" b="b"/>
              <a:pathLst>
                <a:path w="1037" h="4320" extrusionOk="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942975" y="2286000"/>
            <a:ext cx="3593592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2"/>
          </p:nvPr>
        </p:nvSpPr>
        <p:spPr>
          <a:xfrm>
            <a:off x="4985846" y="2286000"/>
            <a:ext cx="3593592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2"/>
          </p:nvPr>
        </p:nvSpPr>
        <p:spPr>
          <a:xfrm>
            <a:off x="941832" y="2909102"/>
            <a:ext cx="361188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3"/>
          </p:nvPr>
        </p:nvSpPr>
        <p:spPr>
          <a:xfrm>
            <a:off x="4975398" y="2199634"/>
            <a:ext cx="361188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4"/>
          </p:nvPr>
        </p:nvSpPr>
        <p:spPr>
          <a:xfrm>
            <a:off x="4975398" y="2909102"/>
            <a:ext cx="361188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dt" idx="10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ftr" idx="11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 title="right scallop background shape"/>
          <p:cNvSpPr/>
          <p:nvPr/>
        </p:nvSpPr>
        <p:spPr>
          <a:xfrm>
            <a:off x="5542359" y="0"/>
            <a:ext cx="3601641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ill Sans"/>
              <a:buNone/>
              <a:defRPr sz="1800" b="1" i="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1"/>
          </p:nvPr>
        </p:nvSpPr>
        <p:spPr>
          <a:xfrm>
            <a:off x="573788" y="920377"/>
            <a:ext cx="4618814" cy="498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195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100"/>
              <a:buChar char="–"/>
              <a:defRPr sz="2100"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2385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Char char="–"/>
              <a:defRPr sz="1500"/>
            </a:lvl4pPr>
            <a:lvl5pPr marL="2286000" lvl="4" indent="-32385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Char char="–"/>
              <a:defRPr sz="1500"/>
            </a:lvl6pPr>
            <a:lvl7pPr marL="3200400" lvl="6" indent="-32385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Char char="•"/>
              <a:defRPr sz="1500"/>
            </a:lvl7pPr>
            <a:lvl8pPr marL="3657600" lvl="7" indent="-32385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Char char="–"/>
              <a:defRPr sz="1500"/>
            </a:lvl8pPr>
            <a:lvl9pPr marL="4114800" lvl="8" indent="-32385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2"/>
          </p:nvPr>
        </p:nvSpPr>
        <p:spPr>
          <a:xfrm>
            <a:off x="6253414" y="1741336"/>
            <a:ext cx="2319086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dt" idx="10"/>
          </p:nvPr>
        </p:nvSpPr>
        <p:spPr>
          <a:xfrm>
            <a:off x="573789" y="6375679"/>
            <a:ext cx="925016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ftr" idx="11"/>
          </p:nvPr>
        </p:nvSpPr>
        <p:spPr>
          <a:xfrm>
            <a:off x="1577716" y="6375679"/>
            <a:ext cx="2611634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ldNum" idx="12"/>
          </p:nvPr>
        </p:nvSpPr>
        <p:spPr>
          <a:xfrm>
            <a:off x="4268261" y="6375679"/>
            <a:ext cx="924342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9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>
            <a:spLocks noGrp="1"/>
          </p:cNvSpPr>
          <p:nvPr>
            <p:ph type="pic" idx="2"/>
          </p:nvPr>
        </p:nvSpPr>
        <p:spPr>
          <a:xfrm>
            <a:off x="212598" y="1"/>
            <a:ext cx="5516689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Gill Sans"/>
              <a:buNone/>
              <a:defRPr sz="21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ill Sans"/>
              <a:buNone/>
              <a:defRPr sz="15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ill Sans"/>
              <a:buNone/>
              <a:defRPr sz="15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ill Sans"/>
              <a:buNone/>
              <a:defRPr sz="15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1" name="Google Shape;81;p10" title="right scallop background shape"/>
          <p:cNvSpPr/>
          <p:nvPr/>
        </p:nvSpPr>
        <p:spPr>
          <a:xfrm>
            <a:off x="5542359" y="0"/>
            <a:ext cx="3601641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82" name="Google Shape;82;p10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ill Sans"/>
              <a:buNone/>
              <a:defRPr sz="1800" b="1" i="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body" idx="1"/>
          </p:nvPr>
        </p:nvSpPr>
        <p:spPr>
          <a:xfrm>
            <a:off x="6253413" y="1741336"/>
            <a:ext cx="2319088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dt" idx="10"/>
          </p:nvPr>
        </p:nvSpPr>
        <p:spPr>
          <a:xfrm>
            <a:off x="574463" y="6375679"/>
            <a:ext cx="92434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ftr" idx="11"/>
          </p:nvPr>
        </p:nvSpPr>
        <p:spPr>
          <a:xfrm>
            <a:off x="1577716" y="6375679"/>
            <a:ext cx="2611634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ldNum" idx="12"/>
          </p:nvPr>
        </p:nvSpPr>
        <p:spPr>
          <a:xfrm>
            <a:off x="4256153" y="6375679"/>
            <a:ext cx="94746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0A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"/>
          <p:cNvSpPr/>
          <p:nvPr/>
        </p:nvSpPr>
        <p:spPr>
          <a:xfrm>
            <a:off x="1" y="0"/>
            <a:ext cx="679090" cy="6858000"/>
          </a:xfrm>
          <a:custGeom>
            <a:avLst/>
            <a:gdLst/>
            <a:ahLst/>
            <a:cxnLst/>
            <a:rect l="l" t="t" r="r" b="b"/>
            <a:pathLst>
              <a:path w="211" h="2160" extrusionOk="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94">
          <p15:clr>
            <a:srgbClr val="F26B43"/>
          </p15:clr>
        </p15:guide>
        <p15:guide id="4" pos="54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1440">
          <p15:clr>
            <a:srgbClr val="F26B43"/>
          </p15:clr>
        </p15:guide>
        <p15:guide id="7" orient="horz" pos="3720">
          <p15:clr>
            <a:srgbClr val="F26B43"/>
          </p15:clr>
        </p15:guide>
        <p15:guide id="8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entrez/eutils/elink.fcgi?dbfrom=pubmed&amp;retmode=ref&amp;cmd=prlinks&amp;id=18371552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nrcardio.2012.45#auth-1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nature.com/nrcardio" TargetMode="External"/><Relationship Id="rId4" Type="http://schemas.openxmlformats.org/officeDocument/2006/relationships/hyperlink" Target="https://www.nature.com/articles/nrcardio.2012.45#auth-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Priori%20SG%5bAuthor%5d&amp;cauthor=true&amp;cauthor_uid=24568831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ahajournals.org/doi/full/10.1161/circresaha.116.304030" TargetMode="External"/><Relationship Id="rId5" Type="http://schemas.openxmlformats.org/officeDocument/2006/relationships/hyperlink" Target="http://electrophysiology.onlinejacc.org/content/3/3" TargetMode="External"/><Relationship Id="rId4" Type="http://schemas.openxmlformats.org/officeDocument/2006/relationships/hyperlink" Target="https://www.ncbi.nlm.nih.gov/pmc/articles/PMC4237297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electrophysiology.onlinejacc.org/content/3/3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ctrTitle"/>
          </p:nvPr>
        </p:nvSpPr>
        <p:spPr>
          <a:xfrm>
            <a:off x="807720" y="106680"/>
            <a:ext cx="80010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1" cap="none" dirty="0" smtClean="0">
                <a:latin typeface="Arial"/>
                <a:ea typeface="Arial"/>
                <a:cs typeface="Arial"/>
                <a:sym typeface="Arial"/>
              </a:rPr>
              <a:t>Preventing Cardiac </a:t>
            </a:r>
            <a:r>
              <a:rPr lang="en-US" sz="4400" b="1" cap="none" dirty="0">
                <a:latin typeface="Arial"/>
                <a:ea typeface="Arial"/>
                <a:cs typeface="Arial"/>
                <a:sym typeface="Arial"/>
              </a:rPr>
              <a:t>illnesses </a:t>
            </a:r>
            <a:r>
              <a:rPr lang="en-US" sz="4400" b="1" cap="none">
                <a:latin typeface="Arial"/>
                <a:ea typeface="Arial"/>
                <a:cs typeface="Arial"/>
                <a:sym typeface="Arial"/>
              </a:rPr>
              <a:t>&amp; </a:t>
            </a:r>
            <a:r>
              <a:rPr lang="en-US" sz="4400" b="1" cap="none" smtClean="0">
                <a:latin typeface="Arial"/>
                <a:ea typeface="Arial"/>
                <a:cs typeface="Arial"/>
                <a:sym typeface="Arial"/>
              </a:rPr>
              <a:t>Sudden </a:t>
            </a:r>
            <a:r>
              <a:rPr lang="en-US" sz="4400" b="1" cap="none" dirty="0">
                <a:latin typeface="Arial"/>
                <a:ea typeface="Arial"/>
                <a:cs typeface="Arial"/>
                <a:sym typeface="Arial"/>
              </a:rPr>
              <a:t>cardiac death: Heart surgery &amp; what else?</a:t>
            </a:r>
            <a:endParaRPr sz="4400" b="1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1"/>
          </p:nvPr>
        </p:nvSpPr>
        <p:spPr>
          <a:xfrm>
            <a:off x="1524000" y="5638800"/>
            <a:ext cx="5181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 cap="none">
                <a:latin typeface="Arial"/>
                <a:ea typeface="Arial"/>
                <a:cs typeface="Arial"/>
                <a:sym typeface="Arial"/>
              </a:rPr>
              <a:t>Bashisth Mishra M.Ch.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rPr lang="en-US" sz="2000" cap="none">
                <a:latin typeface="Arial"/>
                <a:ea typeface="Arial"/>
                <a:cs typeface="Arial"/>
                <a:sym typeface="Arial"/>
              </a:rPr>
              <a:t>	Heart &amp; Vascular Surgeon, Mumbai</a:t>
            </a:r>
            <a:endParaRPr sz="2000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969238" y="685800"/>
            <a:ext cx="7633742" cy="989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1" cap="none">
                <a:latin typeface="Arial"/>
                <a:ea typeface="Arial"/>
                <a:cs typeface="Arial"/>
                <a:sym typeface="Arial"/>
              </a:rPr>
              <a:t>Definitions</a:t>
            </a:r>
            <a:r>
              <a:rPr lang="en-US" sz="4400" b="1">
                <a:latin typeface="Arial"/>
                <a:ea typeface="Arial"/>
                <a:cs typeface="Arial"/>
                <a:sym typeface="Arial"/>
              </a:rPr>
              <a:t> </a:t>
            </a:r>
            <a:endParaRPr sz="44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1"/>
          <p:cNvSpPr txBox="1"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SCD: Sudden death in one Hour  primarily due to heart problem in a  person with or without prior presence of heart illness.</a:t>
            </a:r>
            <a:endParaRPr/>
          </a:p>
          <a:p>
            <a:pPr marL="228600" lvl="0" indent="-76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Heart  Attack :Clinical condition Due to sudden severe decrease in blood supply to a part or whole of heart 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1186" y="1143000"/>
            <a:ext cx="7543800" cy="529695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914400" y="152400"/>
            <a:ext cx="407515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Journey starts</a:t>
            </a:r>
            <a:endParaRPr sz="4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>
            <a:spLocks noGrp="1"/>
          </p:cNvSpPr>
          <p:nvPr>
            <p:ph type="title"/>
          </p:nvPr>
        </p:nvSpPr>
        <p:spPr>
          <a:xfrm>
            <a:off x="938758" y="793870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Purpose of this talk</a:t>
            </a:r>
            <a:endParaRPr sz="4400" b="1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3"/>
          <p:cNvSpPr txBox="1"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Apprise you of existing problem and excite you to be proactive  about your Health!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Details omitted for simplicity.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not intend to make you an expert  &amp; Advise you to contact the Expert if needed.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title"/>
          </p:nvPr>
        </p:nvSpPr>
        <p:spPr>
          <a:xfrm>
            <a:off x="1219200" y="809110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1" cap="none">
                <a:latin typeface="Arial"/>
                <a:ea typeface="Arial"/>
                <a:cs typeface="Arial"/>
                <a:sym typeface="Arial"/>
              </a:rPr>
              <a:t>Common strategy</a:t>
            </a:r>
            <a:endParaRPr sz="4400" b="1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4"/>
          <p:cNvSpPr txBox="1">
            <a:spLocks noGrp="1"/>
          </p:cNvSpPr>
          <p:nvPr>
            <p:ph type="body" idx="1"/>
          </p:nvPr>
        </p:nvSpPr>
        <p:spPr>
          <a:xfrm>
            <a:off x="1676400" y="2301242"/>
            <a:ext cx="763374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Coronary   Artery Disease :CABG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Valve disease : Valve surgery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Aortic disease : Surgery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Congenital Heart Disease: Surgery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>
            <a:spLocks noGrp="1"/>
          </p:cNvSpPr>
          <p:nvPr>
            <p:ph type="title"/>
          </p:nvPr>
        </p:nvSpPr>
        <p:spPr>
          <a:xfrm>
            <a:off x="1066800" y="854825"/>
            <a:ext cx="7633742" cy="989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59"/>
              <a:buFont typeface="Arial"/>
              <a:buNone/>
            </a:pPr>
            <a:r>
              <a:rPr lang="en-US" sz="4400" cap="none" dirty="0">
                <a:latin typeface="Arial" pitchFamily="34" charset="0"/>
                <a:ea typeface="Arial"/>
                <a:cs typeface="Arial" pitchFamily="34" charset="0"/>
                <a:sym typeface="Arial"/>
              </a:rPr>
              <a:t>Advantages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/>
            </a:r>
            <a:br>
              <a:rPr lang="en-US" sz="4400" dirty="0">
                <a:latin typeface="Arial" pitchFamily="34" charset="0"/>
                <a:cs typeface="Arial" pitchFamily="34" charset="0"/>
              </a:rPr>
            </a:br>
            <a:endParaRPr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Google Shape;184;p25"/>
          <p:cNvSpPr txBox="1">
            <a:spLocks noGrp="1"/>
          </p:cNvSpPr>
          <p:nvPr>
            <p:ph type="body" idx="1"/>
          </p:nvPr>
        </p:nvSpPr>
        <p:spPr>
          <a:xfrm>
            <a:off x="2057400" y="2057400"/>
            <a:ext cx="763374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Symptom Free survival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Quality of Life : Normal* 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Longevity Increases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Complications of disease :Abolished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Sudden cardiac death :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Abolished ☼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8534400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"/>
              <a:buNone/>
            </a:pPr>
            <a:r>
              <a:rPr lang="en-US" sz="3959" b="1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Culprits of SCD(sudden cardiac death) in young adults &lt;35 yrs.</a:t>
            </a:r>
            <a:endParaRPr sz="3959" b="1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6"/>
          <p:cNvSpPr txBox="1">
            <a:spLocks noGrp="1"/>
          </p:cNvSpPr>
          <p:nvPr>
            <p:ph type="body" idx="1"/>
          </p:nvPr>
        </p:nvSpPr>
        <p:spPr>
          <a:xfrm>
            <a:off x="2133600" y="1505607"/>
            <a:ext cx="7633742" cy="4114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HOCM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Myocarditis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Coronary Anomalies(congenital)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Atheroscerotic CAD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Aortic Valve  Or  Aorta  Disease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Arrhythmia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ARV Dysplasia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Channelopathies ( LQT /SQT Syndrome)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Burgada Syndrome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Coagulopathy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Commatio Cordis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Unknown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>
            <a:spLocks noGrp="1"/>
          </p:cNvSpPr>
          <p:nvPr>
            <p:ph type="title"/>
          </p:nvPr>
        </p:nvSpPr>
        <p:spPr>
          <a:xfrm>
            <a:off x="640080" y="0"/>
            <a:ext cx="8077200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1" cap="none" dirty="0">
                <a:latin typeface="Arial"/>
                <a:ea typeface="Arial"/>
                <a:cs typeface="Arial"/>
                <a:sym typeface="Arial"/>
              </a:rPr>
              <a:t>Culprits of SCD in </a:t>
            </a:r>
            <a:br>
              <a:rPr lang="en-US" sz="4400" b="1" cap="none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cap="none" dirty="0">
                <a:latin typeface="Arial"/>
                <a:ea typeface="Arial"/>
                <a:cs typeface="Arial"/>
                <a:sym typeface="Arial"/>
              </a:rPr>
              <a:t>persons of &gt;35 year </a:t>
            </a:r>
            <a:endParaRPr sz="4400" b="1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7"/>
          <p:cNvSpPr txBox="1">
            <a:spLocks noGrp="1"/>
          </p:cNvSpPr>
          <p:nvPr>
            <p:ph type="body" idx="1"/>
          </p:nvPr>
        </p:nvSpPr>
        <p:spPr>
          <a:xfrm>
            <a:off x="1356360" y="2057400"/>
            <a:ext cx="763374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Coronary Artery Disease(&gt;80%)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Of The Previous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Unknown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938758" y="793870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1" cap="none">
                <a:latin typeface="Arial"/>
                <a:ea typeface="Arial"/>
                <a:cs typeface="Arial"/>
                <a:sym typeface="Arial"/>
              </a:rPr>
              <a:t>Common causes</a:t>
            </a:r>
            <a:endParaRPr sz="4400" b="1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1600200" y="2255522"/>
            <a:ext cx="763374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CAD( Coronary artery disease)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Arrhythmia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HOCM( Hypertrophic obstructive cardiomyopathy)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title"/>
          </p:nvPr>
        </p:nvSpPr>
        <p:spPr>
          <a:xfrm>
            <a:off x="1143000" y="793870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1" cap="none">
                <a:latin typeface="Arial"/>
                <a:ea typeface="Arial"/>
                <a:cs typeface="Arial"/>
                <a:sym typeface="Arial"/>
              </a:rPr>
              <a:t>Warning signs</a:t>
            </a:r>
            <a:endParaRPr sz="4400" b="1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9"/>
          <p:cNvSpPr txBox="1">
            <a:spLocks noGrp="1"/>
          </p:cNvSpPr>
          <p:nvPr>
            <p:ph type="body" idx="1"/>
          </p:nvPr>
        </p:nvSpPr>
        <p:spPr>
          <a:xfrm>
            <a:off x="1479778" y="2286002"/>
            <a:ext cx="7633742" cy="362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Repeated Attacks Of Syncope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Sudden VT /VF Needing Treatment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Unexplained Syncope/Seizure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Difficulty In Breathing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>
            <a:spLocks noGrp="1"/>
          </p:cNvSpPr>
          <p:nvPr>
            <p:ph type="title"/>
          </p:nvPr>
        </p:nvSpPr>
        <p:spPr>
          <a:xfrm>
            <a:off x="1050062" y="685800"/>
            <a:ext cx="7848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10"/>
              <a:buFont typeface="Arial"/>
              <a:buNone/>
            </a:pPr>
            <a:r>
              <a:rPr lang="en-US" sz="4410" b="1" cap="none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10" b="1" cap="none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cap="none" dirty="0" smtClean="0">
                <a:latin typeface="Arial"/>
                <a:ea typeface="Arial"/>
                <a:cs typeface="Arial"/>
                <a:sym typeface="Arial"/>
              </a:rPr>
              <a:t>But </a:t>
            </a:r>
            <a:r>
              <a:rPr lang="en-US" sz="2790" b="1" i="1" cap="none" dirty="0" smtClean="0">
                <a:latin typeface="Arial"/>
                <a:ea typeface="Arial"/>
                <a:cs typeface="Arial"/>
                <a:sym typeface="Arial"/>
              </a:rPr>
              <a:t>Medicine </a:t>
            </a:r>
            <a:r>
              <a:rPr lang="en-US" sz="2790" b="1" i="1" cap="none" dirty="0">
                <a:latin typeface="Arial"/>
                <a:ea typeface="Arial"/>
                <a:cs typeface="Arial"/>
                <a:sym typeface="Arial"/>
              </a:rPr>
              <a:t>has very little role to play! </a:t>
            </a:r>
            <a:r>
              <a:rPr lang="en-US" sz="4410" b="1" cap="none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10" b="1" cap="none" dirty="0">
                <a:latin typeface="Arial"/>
                <a:ea typeface="Arial"/>
                <a:cs typeface="Arial"/>
                <a:sym typeface="Arial"/>
              </a:rPr>
            </a:br>
            <a:endParaRPr sz="3959" b="1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0"/>
          <p:cNvSpPr txBox="1">
            <a:spLocks noGrp="1"/>
          </p:cNvSpPr>
          <p:nvPr>
            <p:ph type="body" idx="1"/>
          </p:nvPr>
        </p:nvSpPr>
        <p:spPr>
          <a:xfrm>
            <a:off x="1295400" y="3233929"/>
            <a:ext cx="763374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Cholesterol.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Poly-pills / Statins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cannot hire some one to do  exercise for you!.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101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Affiliations</a:t>
            </a:r>
            <a:br>
              <a:rPr lang="en-US" sz="4400" b="1" dirty="0" smtClean="0">
                <a:latin typeface="Arial" pitchFamily="34" charset="0"/>
                <a:cs typeface="Arial" pitchFamily="34" charset="0"/>
              </a:rPr>
            </a:b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Saifee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Hospital 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Charni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RoadMumbai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Reliance Hospital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opar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khairane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Navi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Mumbai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Bombay hospital Mumbai(Ex</a:t>
            </a:r>
            <a:r>
              <a:rPr lang="en-US" dirty="0" smtClean="0"/>
              <a:t>)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Apollo hospital Chennai(Ex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>
            <a:spLocks noGrp="1"/>
          </p:cNvSpPr>
          <p:nvPr>
            <p:ph type="title"/>
          </p:nvPr>
        </p:nvSpPr>
        <p:spPr>
          <a:xfrm>
            <a:off x="838200" y="762000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1" cap="none">
                <a:latin typeface="Arial"/>
                <a:ea typeface="Arial"/>
                <a:cs typeface="Arial"/>
                <a:sym typeface="Arial"/>
              </a:rPr>
              <a:t>Causes of heart disease</a:t>
            </a:r>
            <a:endParaRPr sz="4400" b="1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1"/>
          <p:cNvSpPr txBox="1">
            <a:spLocks noGrp="1"/>
          </p:cNvSpPr>
          <p:nvPr>
            <p:ph type="body" idx="1"/>
          </p:nvPr>
        </p:nvSpPr>
        <p:spPr>
          <a:xfrm>
            <a:off x="1371600" y="2057400"/>
            <a:ext cx="763374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Genetic :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Marfan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Syndrome /TOF</a:t>
            </a:r>
            <a:endParaRPr dirty="0"/>
          </a:p>
          <a:p>
            <a:pPr marL="228600" lvl="0" indent="-76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Environmental: COPD/Peptic Ulcer Disease</a:t>
            </a:r>
            <a:endParaRPr dirty="0"/>
          </a:p>
          <a:p>
            <a:pPr marL="228600" lvl="0" indent="-76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Genetic Predisposition &amp; Environmental Causation: Smoking &amp; Lung Cancer</a:t>
            </a:r>
            <a:endParaRPr dirty="0"/>
          </a:p>
          <a:p>
            <a:pPr marL="228600" lvl="0" indent="-101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>
            <a:spLocks noGrp="1"/>
          </p:cNvSpPr>
          <p:nvPr>
            <p:ph type="title"/>
          </p:nvPr>
        </p:nvSpPr>
        <p:spPr>
          <a:xfrm>
            <a:off x="755100" y="793875"/>
            <a:ext cx="8589900" cy="14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S C D (sudden Cardiac Death) 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2"/>
          <p:cNvSpPr txBox="1">
            <a:spLocks noGrp="1"/>
          </p:cNvSpPr>
          <p:nvPr>
            <p:ph type="body" idx="1"/>
          </p:nvPr>
        </p:nvSpPr>
        <p:spPr>
          <a:xfrm>
            <a:off x="755108" y="2899827"/>
            <a:ext cx="7633800" cy="3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Prevention is better than cure !</a:t>
            </a:r>
            <a:endParaRPr/>
          </a:p>
          <a:p>
            <a:pPr marL="228600" lvl="0" indent="-76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Primordial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Secondary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Screening  in SCD Relatives</a:t>
            </a:r>
            <a:endParaRPr/>
          </a:p>
          <a:p>
            <a:pPr marL="228600" lvl="0" indent="-76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1059929" y="687185"/>
            <a:ext cx="7633742" cy="989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1" cap="none">
                <a:latin typeface="Arial"/>
                <a:ea typeface="Arial"/>
                <a:cs typeface="Arial"/>
                <a:sym typeface="Arial"/>
              </a:rPr>
              <a:t>Primordial prevention</a:t>
            </a:r>
            <a:endParaRPr sz="4400" b="1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3"/>
          <p:cNvSpPr txBox="1">
            <a:spLocks noGrp="1"/>
          </p:cNvSpPr>
          <p:nvPr>
            <p:ph type="body" idx="1"/>
          </p:nvPr>
        </p:nvSpPr>
        <p:spPr>
          <a:xfrm>
            <a:off x="838200" y="1676400"/>
            <a:ext cx="80772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Avoiding risk factors  to develop in first place!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K.Srinath Reddy1999, Primordial Prevention of Coronary Heart Disease in India: Challenges and Opportunities, Elsevier Preventive Medicine,  Volume 29, Issue 6, December 1999, Pages S119-S123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Matthew W. Gillman 2015, Primordial Prevention of Cardiovascular Disease, Circulationaha.115.014849 Circulation. 2015;131:599–601</a:t>
            </a:r>
            <a:endParaRPr/>
          </a:p>
          <a:p>
            <a:pPr marL="228600" lvl="0" indent="-76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228600" lvl="0" indent="-76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76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101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228600" lvl="0" indent="-101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 txBox="1">
            <a:spLocks noGrp="1"/>
          </p:cNvSpPr>
          <p:nvPr>
            <p:ph type="title"/>
          </p:nvPr>
        </p:nvSpPr>
        <p:spPr>
          <a:xfrm>
            <a:off x="938758" y="793870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1" dirty="0" smtClean="0">
                <a:latin typeface="Arial"/>
                <a:ea typeface="Arial"/>
                <a:cs typeface="Arial"/>
                <a:sym typeface="Arial"/>
              </a:rPr>
              <a:t>Primordial prevention</a:t>
            </a:r>
            <a:endParaRPr sz="44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4"/>
          <p:cNvSpPr txBox="1"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Primordial prevention focuses  population based…. Healthy life style choices to minimize coronary risk factors</a:t>
            </a:r>
            <a:endParaRPr dirty="0">
              <a:solidFill>
                <a:srgbClr val="000000"/>
              </a:solidFill>
            </a:endParaRPr>
          </a:p>
          <a:p>
            <a:pPr marL="228600" lvl="0" indent="-101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 txBox="1">
            <a:spLocks noGrp="1"/>
          </p:cNvSpPr>
          <p:nvPr>
            <p:ph type="title"/>
          </p:nvPr>
        </p:nvSpPr>
        <p:spPr>
          <a:xfrm>
            <a:off x="762000" y="1006534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1" cap="none">
                <a:latin typeface="Arial"/>
                <a:ea typeface="Arial"/>
                <a:cs typeface="Arial"/>
                <a:sym typeface="Arial"/>
              </a:rPr>
              <a:t>Primordial prevention</a:t>
            </a:r>
            <a:endParaRPr sz="4400" b="1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5"/>
          <p:cNvSpPr/>
          <p:nvPr/>
        </p:nvSpPr>
        <p:spPr>
          <a:xfrm>
            <a:off x="1510258" y="1752600"/>
            <a:ext cx="7633742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Andrea et al 2015, Healthy Lifestyle in the Primordial Prevention of Cardiovascular Disease Among Young Women, Journal of the American College of </a:t>
            </a:r>
            <a:r>
              <a:rPr lang="en-US" sz="2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Cardiology,Jan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6 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65, Issue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 43-51.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>
            <a:spLocks noGrp="1"/>
          </p:cNvSpPr>
          <p:nvPr>
            <p:ph type="title"/>
          </p:nvPr>
        </p:nvSpPr>
        <p:spPr>
          <a:xfrm>
            <a:off x="755129" y="228600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1" cap="none">
                <a:latin typeface="Arial"/>
                <a:ea typeface="Arial"/>
                <a:cs typeface="Arial"/>
                <a:sym typeface="Arial"/>
              </a:rPr>
              <a:t>Primordial prevention</a:t>
            </a:r>
            <a:endParaRPr sz="4400" b="1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36" descr="C:\Users\ADMIN\Desktop\celebrity\hazards of cad x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989906"/>
            <a:ext cx="6477000" cy="494607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6"/>
          <p:cNvSpPr/>
          <p:nvPr/>
        </p:nvSpPr>
        <p:spPr>
          <a:xfrm>
            <a:off x="5929301" y="6235620"/>
            <a:ext cx="29241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Enormous potential!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 txBox="1">
            <a:spLocks noGrp="1"/>
          </p:cNvSpPr>
          <p:nvPr>
            <p:ph type="title"/>
          </p:nvPr>
        </p:nvSpPr>
        <p:spPr>
          <a:xfrm>
            <a:off x="938758" y="990600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1" cap="none">
                <a:latin typeface="Arial"/>
                <a:ea typeface="Arial"/>
                <a:cs typeface="Arial"/>
                <a:sym typeface="Arial"/>
              </a:rPr>
              <a:t>Primary prevention</a:t>
            </a:r>
            <a:endParaRPr sz="4400" b="1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7"/>
          <p:cNvSpPr txBox="1">
            <a:spLocks noGrp="1"/>
          </p:cNvSpPr>
          <p:nvPr>
            <p:ph type="body" idx="1"/>
          </p:nvPr>
        </p:nvSpPr>
        <p:spPr>
          <a:xfrm>
            <a:off x="1676400" y="2497972"/>
            <a:ext cx="763374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Treating/Modifying  risk factors to prevent 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OR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Delay development of Cardiac disease!</a:t>
            </a:r>
            <a:endParaRPr>
              <a:solidFill>
                <a:srgbClr val="000000"/>
              </a:solidFill>
            </a:endParaRPr>
          </a:p>
          <a:p>
            <a:pPr marL="228600" lvl="0" indent="-101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8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1" cap="none">
                <a:latin typeface="Arial"/>
                <a:ea typeface="Arial"/>
                <a:cs typeface="Arial"/>
                <a:sym typeface="Arial"/>
              </a:rPr>
              <a:t>Risk factors</a:t>
            </a:r>
            <a:endParaRPr sz="44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8"/>
          <p:cNvSpPr txBox="1"/>
          <p:nvPr/>
        </p:nvSpPr>
        <p:spPr>
          <a:xfrm>
            <a:off x="1752600" y="1600200"/>
            <a:ext cx="6553200" cy="5447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Stress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Smoking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Blood pressure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Cholesterol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Diabetic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Lack of exercise/Obesity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Unhealthy food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Family history/Genetics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overall unhealthy life style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9"/>
          <p:cNvSpPr txBox="1">
            <a:spLocks noGrp="1"/>
          </p:cNvSpPr>
          <p:nvPr>
            <p:ph type="title"/>
          </p:nvPr>
        </p:nvSpPr>
        <p:spPr>
          <a:xfrm>
            <a:off x="938758" y="457200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10"/>
              <a:buFont typeface="Arial"/>
              <a:buNone/>
            </a:pPr>
            <a:r>
              <a:rPr lang="en-US" sz="4410" b="1" cap="none" dirty="0" smtClean="0">
                <a:latin typeface="Arial"/>
                <a:ea typeface="Arial"/>
                <a:cs typeface="Arial"/>
                <a:sym typeface="Arial"/>
              </a:rPr>
              <a:t>Stress &amp;Smoking: Avoid it!</a:t>
            </a:r>
            <a:r>
              <a:rPr lang="en-US" sz="4590" dirty="0"/>
              <a:t/>
            </a:r>
            <a:br>
              <a:rPr lang="en-US" sz="4590" dirty="0"/>
            </a:br>
            <a:endParaRPr sz="4590" dirty="0"/>
          </a:p>
        </p:txBody>
      </p:sp>
      <p:sp>
        <p:nvSpPr>
          <p:cNvPr id="271" name="Google Shape;271;p39"/>
          <p:cNvSpPr txBox="1">
            <a:spLocks noGrp="1"/>
          </p:cNvSpPr>
          <p:nvPr>
            <p:ph type="body" idx="1"/>
          </p:nvPr>
        </p:nvSpPr>
        <p:spPr>
          <a:xfrm>
            <a:off x="923518" y="1645920"/>
            <a:ext cx="7633742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Joel E 2008,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Psychological Stress and Cardiovascular Disease,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J Am Coll Cardiol.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Apr 1; 51(13): 1237–1246.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Jaskanwal et al. "Association Between Work‐Related Stress And Coronary Heart Disease: A Review Of Prospective Studies Through The Job Strain, Effort‐Reward Balance, And Organizational Justice Models". Journal Of The American Heart Association, vol 7, no. 9, 2018.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Stress causes or increases Heart disease vulnaribility?</a:t>
            </a:r>
            <a:endParaRPr/>
          </a:p>
          <a:p>
            <a:pPr marL="228600" lvl="0" indent="-101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0"/>
          <p:cNvSpPr txBox="1"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1" cap="none">
                <a:latin typeface="Arial"/>
                <a:ea typeface="Arial"/>
                <a:cs typeface="Arial"/>
                <a:sym typeface="Arial"/>
              </a:rPr>
              <a:t>Stress</a:t>
            </a:r>
            <a:endParaRPr sz="4400" b="1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40"/>
          <p:cNvSpPr/>
          <p:nvPr/>
        </p:nvSpPr>
        <p:spPr>
          <a:xfrm>
            <a:off x="1295400" y="1600200"/>
            <a:ext cx="727710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Psychological stress contributes to cardiovascular disease at several stages, including the long-term development of coronary heart disease and acute triggering of cardiac events.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Steptoe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&amp;  </a:t>
            </a:r>
            <a:r>
              <a:rPr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Kivimäki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2012, Stress and cardiovascular disease, </a:t>
            </a:r>
            <a:r>
              <a:rPr lang="en-US" sz="2400" i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Nature Reviews Cardiology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volume 9, pg 360–370.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4" descr="C:\Users\ADMIN\Downloads\20191222_102616.jpg"/>
          <p:cNvPicPr preferRelativeResize="0"/>
          <p:nvPr/>
        </p:nvPicPr>
        <p:blipFill rotWithShape="1">
          <a:blip r:embed="rId3">
            <a:alphaModFix/>
          </a:blip>
          <a:srcRect l="23958" t="11111"/>
          <a:stretch/>
        </p:blipFill>
        <p:spPr>
          <a:xfrm>
            <a:off x="1143000" y="228600"/>
            <a:ext cx="7239000" cy="6346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1"/>
          <p:cNvSpPr txBox="1">
            <a:spLocks noGrp="1"/>
          </p:cNvSpPr>
          <p:nvPr>
            <p:ph type="title"/>
          </p:nvPr>
        </p:nvSpPr>
        <p:spPr>
          <a:xfrm>
            <a:off x="685800" y="990600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Stress</a:t>
            </a:r>
            <a:endParaRPr sz="4400" b="1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41"/>
          <p:cNvSpPr/>
          <p:nvPr/>
        </p:nvSpPr>
        <p:spPr>
          <a:xfrm>
            <a:off x="914400" y="2117666"/>
            <a:ext cx="8077200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Short-term psychological stress triggers acute myocardial infarction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Stress at work and in private life is associated with a 40–50% increase in the occurrence of coronary heart disease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Long-term stress is associated with poor prognosis among patients with established coronary heart disease.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Stress-management interventions improve the quality of life in these patients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/>
            </a:r>
            <a:b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2"/>
          <p:cNvSpPr txBox="1">
            <a:spLocks noGrp="1"/>
          </p:cNvSpPr>
          <p:nvPr>
            <p:ph type="title"/>
          </p:nvPr>
        </p:nvSpPr>
        <p:spPr>
          <a:xfrm>
            <a:off x="762000" y="838200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 dirty="0"/>
              <a:t> </a:t>
            </a:r>
            <a:r>
              <a:rPr lang="en-US" sz="4400" b="1" cap="none" dirty="0">
                <a:latin typeface="Arial"/>
                <a:ea typeface="Arial"/>
                <a:cs typeface="Arial"/>
                <a:sym typeface="Arial"/>
              </a:rPr>
              <a:t>Blood </a:t>
            </a:r>
            <a:r>
              <a:rPr lang="en-US" sz="4400" b="1" dirty="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4400" b="1" cap="none" dirty="0" smtClean="0">
                <a:latin typeface="Arial"/>
                <a:ea typeface="Arial"/>
                <a:cs typeface="Arial"/>
                <a:sym typeface="Arial"/>
              </a:rPr>
              <a:t>ressure: control it!</a:t>
            </a:r>
            <a:endParaRPr sz="44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2"/>
          <p:cNvSpPr txBox="1"/>
          <p:nvPr/>
        </p:nvSpPr>
        <p:spPr>
          <a:xfrm>
            <a:off x="2209800" y="2438400"/>
            <a:ext cx="6691255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Damages every organ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Causes Heart failure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cause heart illness/coronary artery disease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cause Stroke /Hemiplegia/Paraplegia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cause Ac Dissection/Sudden death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3"/>
          <p:cNvSpPr txBox="1">
            <a:spLocks noGrp="1"/>
          </p:cNvSpPr>
          <p:nvPr>
            <p:ph type="title"/>
          </p:nvPr>
        </p:nvSpPr>
        <p:spPr>
          <a:xfrm>
            <a:off x="1295400" y="838200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 dirty="0"/>
              <a:t> </a:t>
            </a:r>
            <a:r>
              <a:rPr lang="en-US" sz="4400" b="1" cap="none" dirty="0" smtClean="0">
                <a:latin typeface="Arial"/>
                <a:ea typeface="Arial"/>
                <a:cs typeface="Arial"/>
                <a:sym typeface="Arial"/>
              </a:rPr>
              <a:t>Cholesterol: control it!</a:t>
            </a:r>
            <a:endParaRPr sz="4400" b="1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3"/>
          <p:cNvSpPr txBox="1"/>
          <p:nvPr/>
        </p:nvSpPr>
        <p:spPr>
          <a:xfrm>
            <a:off x="2286000" y="2209800"/>
            <a:ext cx="5319533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Coronary Plaque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Acute Heart attack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Sudden Death due to Heart attack </a:t>
            </a: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4"/>
          <p:cNvSpPr txBox="1">
            <a:spLocks noGrp="1"/>
          </p:cNvSpPr>
          <p:nvPr>
            <p:ph type="title"/>
          </p:nvPr>
        </p:nvSpPr>
        <p:spPr>
          <a:xfrm>
            <a:off x="1136129" y="609600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1" cap="none" dirty="0" smtClean="0">
                <a:latin typeface="Arial"/>
                <a:ea typeface="Arial"/>
                <a:cs typeface="Arial"/>
                <a:sym typeface="Arial"/>
              </a:rPr>
              <a:t>Diabetics: control it!</a:t>
            </a:r>
            <a:endParaRPr sz="4400" b="1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4"/>
          <p:cNvSpPr txBox="1"/>
          <p:nvPr/>
        </p:nvSpPr>
        <p:spPr>
          <a:xfrm>
            <a:off x="1136129" y="2115584"/>
            <a:ext cx="7633742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Diabetic damages every organ like Heart ,Vascular system, Kidney /Brain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Double the risk of heart failure  in men and  increases it by 5 times in female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Metabolic derangements are responsible for many  of its effects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5"/>
          <p:cNvSpPr txBox="1">
            <a:spLocks noGrp="1"/>
          </p:cNvSpPr>
          <p:nvPr>
            <p:ph type="title"/>
          </p:nvPr>
        </p:nvSpPr>
        <p:spPr>
          <a:xfrm>
            <a:off x="838200" y="914400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1" cap="none" dirty="0" smtClean="0">
                <a:latin typeface="Arial"/>
                <a:ea typeface="Arial"/>
                <a:cs typeface="Arial"/>
                <a:sym typeface="Arial"/>
              </a:rPr>
              <a:t>Exercise : Do it!</a:t>
            </a:r>
            <a:endParaRPr sz="4400" b="1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5"/>
          <p:cNvSpPr txBox="1"/>
          <p:nvPr/>
        </p:nvSpPr>
        <p:spPr>
          <a:xfrm>
            <a:off x="1600200" y="2437012"/>
            <a:ext cx="8915400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Improves blood circulation in heart brain and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almost every other organ of body.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Helps skeletal system to function better.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Development of Collaterals* in heart vessels.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Decreases the risk of Mental illness.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6"/>
          <p:cNvSpPr txBox="1">
            <a:spLocks noGrp="1"/>
          </p:cNvSpPr>
          <p:nvPr>
            <p:ph type="title"/>
          </p:nvPr>
        </p:nvSpPr>
        <p:spPr>
          <a:xfrm>
            <a:off x="777240" y="533400"/>
            <a:ext cx="7633742" cy="173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1" cap="none" dirty="0">
                <a:latin typeface="Arial"/>
                <a:ea typeface="Arial"/>
                <a:cs typeface="Arial"/>
                <a:sym typeface="Arial"/>
              </a:rPr>
              <a:t>Food &amp; Fat (Obesity</a:t>
            </a:r>
            <a:r>
              <a:rPr lang="en-US" sz="4400" b="1" cap="none" dirty="0" smtClean="0">
                <a:latin typeface="Arial"/>
                <a:ea typeface="Arial"/>
                <a:cs typeface="Arial"/>
                <a:sym typeface="Arial"/>
              </a:rPr>
              <a:t>):Healthy food habits &amp; avoid excess fat!</a:t>
            </a:r>
            <a:endParaRPr sz="4400" b="1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46"/>
          <p:cNvSpPr txBox="1"/>
          <p:nvPr/>
        </p:nvSpPr>
        <p:spPr>
          <a:xfrm>
            <a:off x="1219198" y="3458092"/>
            <a:ext cx="754244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Healthy food .</a:t>
            </a:r>
            <a:endParaRPr dirty="0"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 is a risk factor for obesity as well.(30% OBESE)</a:t>
            </a:r>
            <a:endParaRPr dirty="0"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Obesity is a part of Cardio metabolic syndrome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7"/>
          <p:cNvSpPr txBox="1">
            <a:spLocks noGrp="1"/>
          </p:cNvSpPr>
          <p:nvPr>
            <p:ph type="title"/>
          </p:nvPr>
        </p:nvSpPr>
        <p:spPr>
          <a:xfrm>
            <a:off x="1143000" y="850360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1" cap="none">
                <a:latin typeface="Arial"/>
                <a:ea typeface="Arial"/>
                <a:cs typeface="Arial"/>
                <a:sym typeface="Arial"/>
              </a:rPr>
              <a:t>Secondary Prevention</a:t>
            </a:r>
            <a:endParaRPr sz="4400" b="1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47"/>
          <p:cNvSpPr txBox="1"/>
          <p:nvPr/>
        </p:nvSpPr>
        <p:spPr>
          <a:xfrm>
            <a:off x="769185" y="2342492"/>
            <a:ext cx="87758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Definition : Treating to avoid  further complications once it has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Manifested.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47"/>
          <p:cNvSpPr txBox="1"/>
          <p:nvPr/>
        </p:nvSpPr>
        <p:spPr>
          <a:xfrm>
            <a:off x="1504162" y="3834624"/>
            <a:ext cx="730584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AED(Automated External Defibrillator)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&amp;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AICD( Auto Implantable Cardioverter &amp; Defibrillator)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3377565"/>
            <a:ext cx="253365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0799" y="3377565"/>
            <a:ext cx="2847023" cy="3447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95400" y="609600"/>
            <a:ext cx="6157182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9"/>
          <p:cNvSpPr txBox="1">
            <a:spLocks noGrp="1"/>
          </p:cNvSpPr>
          <p:nvPr>
            <p:ph type="title"/>
          </p:nvPr>
        </p:nvSpPr>
        <p:spPr>
          <a:xfrm>
            <a:off x="938758" y="990600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1" cap="none">
                <a:latin typeface="Arial"/>
                <a:ea typeface="Arial"/>
                <a:cs typeface="Arial"/>
                <a:sym typeface="Arial"/>
              </a:rPr>
              <a:t>Who should have it?</a:t>
            </a:r>
            <a:endParaRPr sz="4400" b="1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49"/>
          <p:cNvSpPr txBox="1"/>
          <p:nvPr/>
        </p:nvSpPr>
        <p:spPr>
          <a:xfrm>
            <a:off x="938758" y="2819400"/>
            <a:ext cx="805701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one with H/O sudden heart attack and high chance of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SCD with expected life expectancy more than 1 yr.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0"/>
          <p:cNvSpPr txBox="1"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1" cap="none">
                <a:latin typeface="Arial"/>
                <a:ea typeface="Arial"/>
                <a:cs typeface="Arial"/>
                <a:sym typeface="Arial"/>
              </a:rPr>
              <a:t>Genetics of SCD</a:t>
            </a:r>
            <a:endParaRPr sz="4400" b="1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0"/>
          <p:cNvSpPr txBox="1">
            <a:spLocks noGrp="1"/>
          </p:cNvSpPr>
          <p:nvPr>
            <p:ph type="body" idx="1"/>
          </p:nvPr>
        </p:nvSpPr>
        <p:spPr>
          <a:xfrm>
            <a:off x="838200" y="1676400"/>
            <a:ext cx="80772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405"/>
              <a:buFont typeface="Impact"/>
              <a:buAutoNum type="arabicPeriod"/>
            </a:pPr>
            <a:r>
              <a:rPr lang="en-US" sz="2405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Priori</a:t>
            </a:r>
            <a:r>
              <a:rPr lang="en-US" sz="240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2014, Genetic testing to predict sudden cardiac death: current perspectives and future goals, </a:t>
            </a:r>
            <a:r>
              <a:rPr lang="en-US" sz="2405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Indian Heart J</a:t>
            </a:r>
            <a:r>
              <a:rPr lang="en-US" sz="240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66(Suppl 1): S58–S60.</a:t>
            </a:r>
            <a:endParaRPr/>
          </a:p>
          <a:p>
            <a:pPr marL="457200" lvl="0" indent="-457200" algn="l" rtl="0">
              <a:lnSpc>
                <a:spcPct val="140000"/>
              </a:lnSpc>
              <a:spcBef>
                <a:spcPts val="700"/>
              </a:spcBef>
              <a:spcAft>
                <a:spcPts val="0"/>
              </a:spcAft>
              <a:buSzPts val="2405"/>
              <a:buFont typeface="Impact"/>
              <a:buAutoNum type="arabicPeriod"/>
            </a:pPr>
            <a:r>
              <a:rPr lang="en-US" sz="240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Robert &amp; Roberts 2017, Discovery of a Gene Responsible for Sudden Cardiac Death, Clinical Electrophysiology. </a:t>
            </a:r>
            <a:r>
              <a:rPr lang="en-US" sz="2405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Volume 3, Issue 3, March 2017</a:t>
            </a:r>
            <a:endParaRPr sz="240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40000"/>
              </a:lnSpc>
              <a:spcBef>
                <a:spcPts val="700"/>
              </a:spcBef>
              <a:spcAft>
                <a:spcPts val="0"/>
              </a:spcAft>
              <a:buSzPts val="2405"/>
              <a:buFont typeface="Impact"/>
              <a:buAutoNum type="arabicPeriod"/>
            </a:pPr>
            <a:r>
              <a:rPr lang="en-US" sz="2405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Bezzina</a:t>
            </a:r>
            <a:r>
              <a:rPr lang="en-US" sz="240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al. 2015, Genetics of Sudden Cardiac Death Originally published 5 Jun 2015, Circulation Research. 2015;116:1919–1936</a:t>
            </a:r>
            <a:endParaRPr sz="240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111125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850"/>
              <a:buNone/>
            </a:pPr>
            <a:endParaRPr sz="1850"/>
          </a:p>
          <a:p>
            <a:pPr marL="228600" lvl="0" indent="-111125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850"/>
              <a:buNone/>
            </a:pPr>
            <a:endParaRPr sz="18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>
            <a:spLocks noGrp="1"/>
          </p:cNvSpPr>
          <p:nvPr>
            <p:ph type="ctrTitle"/>
          </p:nvPr>
        </p:nvSpPr>
        <p:spPr>
          <a:xfrm>
            <a:off x="1447800" y="1676400"/>
            <a:ext cx="6658708" cy="3245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1A00"/>
              </a:buClr>
              <a:buSzPts val="4400"/>
              <a:buFont typeface="Arial"/>
              <a:buNone/>
            </a:pPr>
            <a:r>
              <a:rPr lang="en-US" sz="4400" b="1" cap="none">
                <a:solidFill>
                  <a:srgbClr val="2A1A00"/>
                </a:solidFill>
                <a:latin typeface="Arial"/>
                <a:ea typeface="Arial"/>
                <a:cs typeface="Arial"/>
                <a:sym typeface="Arial"/>
              </a:rPr>
              <a:t>Visited two friends</a:t>
            </a:r>
            <a:br>
              <a:rPr lang="en-US" sz="4400" b="1" cap="none">
                <a:solidFill>
                  <a:srgbClr val="2A1A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cap="none">
                <a:solidFill>
                  <a:srgbClr val="2A1A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1" cap="none">
                <a:solidFill>
                  <a:srgbClr val="2A1A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cap="none">
                <a:solidFill>
                  <a:srgbClr val="2A1A00"/>
                </a:solidFill>
                <a:latin typeface="Arial"/>
                <a:ea typeface="Arial"/>
                <a:cs typeface="Arial"/>
                <a:sym typeface="Arial"/>
              </a:rPr>
              <a:t>Shocked to learn!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1"/>
          <p:cNvSpPr txBox="1"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1" cap="none">
                <a:latin typeface="Arial"/>
                <a:ea typeface="Arial"/>
                <a:cs typeface="Arial"/>
                <a:sym typeface="Arial"/>
              </a:rPr>
              <a:t>Genetics of SCD</a:t>
            </a:r>
            <a:endParaRPr sz="4400" b="1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1"/>
          <p:cNvSpPr/>
          <p:nvPr/>
        </p:nvSpPr>
        <p:spPr>
          <a:xfrm>
            <a:off x="938758" y="1874517"/>
            <a:ext cx="7633742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JACC: Clinical Electrophysiology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Volume 3, Issue 3, March 2017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Editorial comment by Robert Roberts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Discovery of a Gene Responsible for Sudden Cardiac Death.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1"/>
          <p:cNvSpPr txBox="1"/>
          <p:nvPr/>
        </p:nvSpPr>
        <p:spPr>
          <a:xfrm>
            <a:off x="938758" y="6019800"/>
            <a:ext cx="785343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Very positive &amp; can hold a great preventive  significance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2"/>
          <p:cNvSpPr txBox="1"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1" cap="none" dirty="0">
                <a:latin typeface="Arial"/>
                <a:ea typeface="Arial"/>
                <a:cs typeface="Arial"/>
                <a:sym typeface="Arial"/>
              </a:rPr>
              <a:t>Ways to prevent SCD</a:t>
            </a:r>
            <a:endParaRPr sz="4400" b="1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52"/>
          <p:cNvSpPr txBox="1"/>
          <p:nvPr/>
        </p:nvSpPr>
        <p:spPr>
          <a:xfrm>
            <a:off x="1471716" y="2209800"/>
            <a:ext cx="7291283" cy="367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1.Awareness/Knowledge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2.Therapeutic/Preventive strategy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3.Genetic screening for victims of SCD relation….    concerns  of anxiety if incorrect ,cost of procedure….,</a:t>
            </a:r>
            <a:r>
              <a:rPr lang="en-US" sz="2400" dirty="0">
                <a:solidFill>
                  <a:schemeClr val="dk1"/>
                </a:solidFill>
              </a:rPr>
              <a:t>U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navailability at major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centres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4.Post mortem examination  of SCD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victims &amp; its use for prevention!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2296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1" cap="none" dirty="0">
                <a:latin typeface="Arial"/>
                <a:ea typeface="Arial"/>
                <a:cs typeface="Arial"/>
                <a:sym typeface="Arial"/>
              </a:rPr>
              <a:t>Role of Government &amp; Medical community</a:t>
            </a:r>
            <a:endParaRPr sz="4400" b="1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53"/>
          <p:cNvSpPr txBox="1"/>
          <p:nvPr/>
        </p:nvSpPr>
        <p:spPr>
          <a:xfrm>
            <a:off x="1295400" y="2667000"/>
            <a:ext cx="7391400" cy="3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Spread awareness by various initiatives&amp; social  education Enforce preventive measures as enumerated above</a:t>
            </a:r>
            <a:endParaRPr/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 manpower &amp; community to handle such cases in CPR &amp; use of AED.</a:t>
            </a:r>
            <a:endParaRPr/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 in AED &amp; AICD/</a:t>
            </a:r>
            <a:r>
              <a:rPr lang="en-US" sz="2400">
                <a:solidFill>
                  <a:schemeClr val="dk1"/>
                </a:solidFill>
              </a:rPr>
              <a:t>R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esearch for effective medicines.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4"/>
          <p:cNvSpPr txBox="1">
            <a:spLocks noGrp="1"/>
          </p:cNvSpPr>
          <p:nvPr>
            <p:ph type="title"/>
          </p:nvPr>
        </p:nvSpPr>
        <p:spPr>
          <a:xfrm>
            <a:off x="1087236" y="1066800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1" cap="none">
                <a:latin typeface="Arial"/>
                <a:ea typeface="Arial"/>
                <a:cs typeface="Arial"/>
                <a:sym typeface="Arial"/>
              </a:rPr>
              <a:t>Genetics in prevention of SCD</a:t>
            </a:r>
            <a:endParaRPr sz="4400" b="1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54"/>
          <p:cNvSpPr txBox="1"/>
          <p:nvPr/>
        </p:nvSpPr>
        <p:spPr>
          <a:xfrm>
            <a:off x="878646" y="3200400"/>
            <a:ext cx="805092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Routine Endomyocardial Bioplsy  &amp; Genetic Testing …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All Cases Of SCD   Holds A Great Promise For Future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Can be Applied For Preventing  SCD In  Community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General &amp; Relatives Of SCD Victims In Particular !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5"/>
          <p:cNvSpPr txBox="1"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1" cap="none" dirty="0">
                <a:latin typeface="Arial"/>
                <a:ea typeface="Arial"/>
                <a:cs typeface="Arial"/>
                <a:sym typeface="Arial"/>
              </a:rPr>
              <a:t>Sudden cardiac death</a:t>
            </a:r>
            <a:endParaRPr sz="4400" b="1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55"/>
          <p:cNvSpPr txBox="1"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A: Avoid stress &amp; smoking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B: Blood pressure control it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C: Cholesterol Control it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D: Diabetics control it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E: Exercise Do it.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F: Food habits  Maintain healthy ,Avoid fat.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6"/>
          <p:cNvSpPr txBox="1">
            <a:spLocks noGrp="1"/>
          </p:cNvSpPr>
          <p:nvPr>
            <p:ph type="ctrTitle"/>
          </p:nvPr>
        </p:nvSpPr>
        <p:spPr>
          <a:xfrm>
            <a:off x="1219200" y="381000"/>
            <a:ext cx="7480906" cy="882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1" cap="none">
                <a:latin typeface="Arial"/>
                <a:ea typeface="Arial"/>
                <a:cs typeface="Arial"/>
                <a:sym typeface="Arial"/>
              </a:rPr>
              <a:t>Take home message </a:t>
            </a:r>
            <a:endParaRPr sz="4400" b="1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56"/>
          <p:cNvSpPr txBox="1">
            <a:spLocks noGrp="1"/>
          </p:cNvSpPr>
          <p:nvPr>
            <p:ph type="subTitle" idx="1"/>
          </p:nvPr>
        </p:nvSpPr>
        <p:spPr>
          <a:xfrm>
            <a:off x="2407396" y="2362200"/>
            <a:ext cx="5104514" cy="42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proactive &amp; Follow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ABCDEF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6"/>
          <p:cNvSpPr txBox="1"/>
          <p:nvPr/>
        </p:nvSpPr>
        <p:spPr>
          <a:xfrm>
            <a:off x="2895600" y="3505200"/>
            <a:ext cx="4343400" cy="806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3600" b="1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5667" t="18888" r="25164" b="44444"/>
          <a:stretch/>
        </p:blipFill>
        <p:spPr>
          <a:xfrm>
            <a:off x="980149" y="818279"/>
            <a:ext cx="17526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4">
            <a:alphaModFix/>
          </a:blip>
          <a:srcRect l="9958" t="4604" r="5783" b="15953"/>
          <a:stretch/>
        </p:blipFill>
        <p:spPr>
          <a:xfrm>
            <a:off x="6926199" y="914400"/>
            <a:ext cx="1371601" cy="1731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 rotWithShape="1">
          <a:blip r:embed="rId5">
            <a:alphaModFix/>
          </a:blip>
          <a:srcRect l="37509" t="37780" r="35825" b="37777"/>
          <a:stretch/>
        </p:blipFill>
        <p:spPr>
          <a:xfrm>
            <a:off x="3792920" y="425455"/>
            <a:ext cx="2438401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 rotWithShape="1">
          <a:blip r:embed="rId6">
            <a:alphaModFix/>
          </a:blip>
          <a:srcRect l="9893" r="9894"/>
          <a:stretch/>
        </p:blipFill>
        <p:spPr>
          <a:xfrm>
            <a:off x="3436765" y="2379443"/>
            <a:ext cx="1844802" cy="2293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 rotWithShape="1">
          <a:blip r:embed="rId7">
            <a:alphaModFix/>
          </a:blip>
          <a:srcRect l="27398" r="27397"/>
          <a:stretch/>
        </p:blipFill>
        <p:spPr>
          <a:xfrm>
            <a:off x="1495098" y="4495800"/>
            <a:ext cx="1463802" cy="1819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 rotWithShape="1">
          <a:blip r:embed="rId8">
            <a:alphaModFix/>
          </a:blip>
          <a:srcRect l="14340" r="14340"/>
          <a:stretch/>
        </p:blipFill>
        <p:spPr>
          <a:xfrm>
            <a:off x="6689599" y="3332879"/>
            <a:ext cx="1844802" cy="2293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 rotWithShape="1">
          <a:blip r:embed="rId9">
            <a:alphaModFix/>
          </a:blip>
          <a:srcRect l="27730" t="15790" r="29803" b="18329"/>
          <a:stretch/>
        </p:blipFill>
        <p:spPr>
          <a:xfrm>
            <a:off x="4591707" y="4950373"/>
            <a:ext cx="1639614" cy="1907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ctrTitle"/>
          </p:nvPr>
        </p:nvSpPr>
        <p:spPr>
          <a:xfrm>
            <a:off x="990600" y="228600"/>
            <a:ext cx="677731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1" cap="none">
                <a:latin typeface="Arial"/>
                <a:ea typeface="Arial"/>
                <a:cs typeface="Arial"/>
                <a:sym typeface="Arial"/>
              </a:rPr>
              <a:t>News paper stories</a:t>
            </a:r>
            <a:endParaRPr sz="4400" b="1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1"/>
          </p:nvPr>
        </p:nvSpPr>
        <p:spPr>
          <a:xfrm>
            <a:off x="5181600" y="927333"/>
            <a:ext cx="4876800" cy="574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cap="none">
                <a:latin typeface="Arial"/>
                <a:ea typeface="Arial"/>
                <a:cs typeface="Arial"/>
                <a:sym typeface="Arial"/>
              </a:rPr>
              <a:t>Devastating!</a:t>
            </a:r>
            <a:endParaRPr sz="2400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1327349"/>
            <a:ext cx="6972153" cy="5545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title"/>
          </p:nvPr>
        </p:nvSpPr>
        <p:spPr>
          <a:xfrm>
            <a:off x="753931" y="533400"/>
            <a:ext cx="8077200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Arial"/>
              <a:buNone/>
            </a:pPr>
            <a:r>
              <a:rPr lang="en-US" sz="4400" b="1" cap="none" dirty="0">
                <a:latin typeface="Arial"/>
                <a:ea typeface="Arial"/>
                <a:cs typeface="Arial"/>
                <a:sym typeface="Arial"/>
              </a:rPr>
              <a:t>Magnitude of this problem</a:t>
            </a:r>
            <a:endParaRPr sz="4400" b="1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914400" y="2133600"/>
            <a:ext cx="7756263" cy="4585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million people die world wide due to SCD.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320000 die due to SCD per year in  USA(50% of all Heart death due to SCD)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0.1% is the overall incidence of SCD in population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&lt; 8% survive  after  SCD in one of the most developed countries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in 100 000 athlete die due to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SCD/year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739588" y="381000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1" cap="none">
                <a:latin typeface="Arial"/>
                <a:ea typeface="Arial"/>
                <a:cs typeface="Arial"/>
                <a:sym typeface="Arial"/>
              </a:rPr>
              <a:t>Magnitude of this problem</a:t>
            </a:r>
            <a:endParaRPr sz="4400" b="1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5794" y="1066800"/>
            <a:ext cx="4923850" cy="6014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1" cap="none">
                <a:latin typeface="Arial"/>
                <a:ea typeface="Arial"/>
                <a:cs typeface="Arial"/>
                <a:sym typeface="Arial"/>
              </a:rPr>
              <a:t>Magnitude of problem</a:t>
            </a:r>
            <a:endParaRPr sz="4400" b="1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938758" y="2286003"/>
            <a:ext cx="7633742" cy="190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Commonest cause of death world wide including India: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Cardiac disease (despite worldwide decrease in mortality from Heart illness)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rgbClr val="000000"/>
      </a:dk1>
      <a:lt1>
        <a:srgbClr val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1253</Words>
  <Application>Microsoft Office PowerPoint</Application>
  <PresentationFormat>On-screen Show (4:3)</PresentationFormat>
  <Paragraphs>243</Paragraphs>
  <Slides>45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Gill Sans</vt:lpstr>
      <vt:lpstr>Calibri</vt:lpstr>
      <vt:lpstr>Courier New</vt:lpstr>
      <vt:lpstr>Impact</vt:lpstr>
      <vt:lpstr>Badge</vt:lpstr>
      <vt:lpstr>Preventing Cardiac illnesses &amp; Sudden cardiac death: Heart surgery &amp; what else?</vt:lpstr>
      <vt:lpstr>Affiliations </vt:lpstr>
      <vt:lpstr>PowerPoint Presentation</vt:lpstr>
      <vt:lpstr>Visited two friends  Shocked to learn!</vt:lpstr>
      <vt:lpstr>PowerPoint Presentation</vt:lpstr>
      <vt:lpstr>News paper stories</vt:lpstr>
      <vt:lpstr>Magnitude of this problem</vt:lpstr>
      <vt:lpstr>Magnitude of this problem</vt:lpstr>
      <vt:lpstr>Magnitude of problem</vt:lpstr>
      <vt:lpstr>Definitions </vt:lpstr>
      <vt:lpstr>PowerPoint Presentation</vt:lpstr>
      <vt:lpstr>Purpose of this talk</vt:lpstr>
      <vt:lpstr>Common strategy</vt:lpstr>
      <vt:lpstr>Advantages </vt:lpstr>
      <vt:lpstr>Culprits of SCD(sudden cardiac death) in young adults &lt;35 yrs.</vt:lpstr>
      <vt:lpstr>Culprits of SCD in  persons of &gt;35 year </vt:lpstr>
      <vt:lpstr>Common causes</vt:lpstr>
      <vt:lpstr>Warning signs</vt:lpstr>
      <vt:lpstr> But Medicine has very little role to play!  </vt:lpstr>
      <vt:lpstr>Causes of heart disease</vt:lpstr>
      <vt:lpstr>S C D (sudden Cardiac Death) </vt:lpstr>
      <vt:lpstr>Primordial prevention</vt:lpstr>
      <vt:lpstr>Primordial prevention</vt:lpstr>
      <vt:lpstr>Primordial prevention</vt:lpstr>
      <vt:lpstr>Primordial prevention</vt:lpstr>
      <vt:lpstr>Primary prevention</vt:lpstr>
      <vt:lpstr>Risk factors</vt:lpstr>
      <vt:lpstr>Stress &amp;Smoking: Avoid it! </vt:lpstr>
      <vt:lpstr>Stress</vt:lpstr>
      <vt:lpstr>Stress</vt:lpstr>
      <vt:lpstr> Blood Pressure: control it!</vt:lpstr>
      <vt:lpstr> Cholesterol: control it!</vt:lpstr>
      <vt:lpstr>Diabetics: control it!</vt:lpstr>
      <vt:lpstr>Exercise : Do it!</vt:lpstr>
      <vt:lpstr>Food &amp; Fat (Obesity):Healthy food habits &amp; avoid excess fat!</vt:lpstr>
      <vt:lpstr>Secondary Prevention</vt:lpstr>
      <vt:lpstr>PowerPoint Presentation</vt:lpstr>
      <vt:lpstr>Who should have it?</vt:lpstr>
      <vt:lpstr>Genetics of SCD</vt:lpstr>
      <vt:lpstr>Genetics of SCD</vt:lpstr>
      <vt:lpstr>Ways to prevent SCD</vt:lpstr>
      <vt:lpstr>Role of Government &amp; Medical community</vt:lpstr>
      <vt:lpstr>Genetics in prevention of SCD</vt:lpstr>
      <vt:lpstr>Sudden cardiac death</vt:lpstr>
      <vt:lpstr>Take home message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Cardiac illnesses &amp; sudden cardiac death: Heart surgery &amp; what else?</dc:title>
  <dc:creator>ADMIN</dc:creator>
  <cp:lastModifiedBy>ADMIN</cp:lastModifiedBy>
  <cp:revision>13</cp:revision>
  <dcterms:modified xsi:type="dcterms:W3CDTF">2019-12-27T05:20:37Z</dcterms:modified>
</cp:coreProperties>
</file>