
<file path=[Content_Types].xml><?xml version="1.0" encoding="utf-8"?>
<Types xmlns="http://schemas.openxmlformats.org/package/2006/content-types">
  <Default Extension="jfif" ContentType="image/jpeg"/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256" r:id="rId2"/>
    <p:sldId id="361" r:id="rId3"/>
    <p:sldId id="362" r:id="rId4"/>
    <p:sldId id="354" r:id="rId5"/>
    <p:sldId id="360" r:id="rId6"/>
    <p:sldId id="363" r:id="rId7"/>
    <p:sldId id="312" r:id="rId8"/>
    <p:sldId id="268" r:id="rId9"/>
    <p:sldId id="289" r:id="rId10"/>
    <p:sldId id="364" r:id="rId11"/>
    <p:sldId id="277" r:id="rId12"/>
    <p:sldId id="378" r:id="rId13"/>
    <p:sldId id="321" r:id="rId14"/>
    <p:sldId id="326" r:id="rId15"/>
    <p:sldId id="320" r:id="rId16"/>
    <p:sldId id="319" r:id="rId17"/>
    <p:sldId id="325" r:id="rId18"/>
    <p:sldId id="324" r:id="rId19"/>
    <p:sldId id="299" r:id="rId20"/>
    <p:sldId id="365" r:id="rId21"/>
    <p:sldId id="261" r:id="rId22"/>
    <p:sldId id="262" r:id="rId23"/>
    <p:sldId id="327" r:id="rId24"/>
    <p:sldId id="366" r:id="rId25"/>
    <p:sldId id="357" r:id="rId26"/>
    <p:sldId id="355" r:id="rId27"/>
    <p:sldId id="367" r:id="rId28"/>
    <p:sldId id="318" r:id="rId29"/>
    <p:sldId id="328" r:id="rId30"/>
    <p:sldId id="329" r:id="rId31"/>
    <p:sldId id="368" r:id="rId32"/>
    <p:sldId id="282" r:id="rId33"/>
    <p:sldId id="283" r:id="rId34"/>
    <p:sldId id="263" r:id="rId35"/>
    <p:sldId id="369" r:id="rId36"/>
    <p:sldId id="266" r:id="rId37"/>
    <p:sldId id="379" r:id="rId38"/>
    <p:sldId id="296" r:id="rId39"/>
    <p:sldId id="370" r:id="rId40"/>
    <p:sldId id="334" r:id="rId41"/>
    <p:sldId id="287" r:id="rId42"/>
    <p:sldId id="330" r:id="rId43"/>
    <p:sldId id="331" r:id="rId44"/>
    <p:sldId id="343" r:id="rId45"/>
    <p:sldId id="371" r:id="rId46"/>
    <p:sldId id="298" r:id="rId47"/>
    <p:sldId id="373" r:id="rId48"/>
    <p:sldId id="264" r:id="rId49"/>
    <p:sldId id="372" r:id="rId50"/>
    <p:sldId id="335" r:id="rId51"/>
    <p:sldId id="337" r:id="rId52"/>
    <p:sldId id="338" r:id="rId53"/>
    <p:sldId id="339" r:id="rId54"/>
    <p:sldId id="336" r:id="rId55"/>
    <p:sldId id="346" r:id="rId56"/>
    <p:sldId id="342" r:id="rId57"/>
    <p:sldId id="340" r:id="rId58"/>
    <p:sldId id="374" r:id="rId59"/>
    <p:sldId id="271" r:id="rId60"/>
    <p:sldId id="375" r:id="rId61"/>
    <p:sldId id="280" r:id="rId62"/>
    <p:sldId id="376" r:id="rId63"/>
    <p:sldId id="281" r:id="rId64"/>
    <p:sldId id="377" r:id="rId65"/>
    <p:sldId id="288" r:id="rId66"/>
    <p:sldId id="358" r:id="rId67"/>
    <p:sldId id="359" r:id="rId68"/>
    <p:sldId id="295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036C7-B458-4E93-9CA1-6E45B1711589}" type="datetimeFigureOut">
              <a:rPr lang="en-US" smtClean="0"/>
              <a:pPr/>
              <a:t>11/15/2019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D35C4-1C24-41F2-91B0-717783154E9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9897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7409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7FFE97-8D14-41A0-A0D7-1EA5A724A7EA}" type="slidenum">
              <a:rPr lang="en-IN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IN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282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AA8961-FF2E-4680-B4C4-71ECE56433A8}" type="slidenum">
              <a:rPr lang="en-IN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IN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68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3791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6398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6563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2789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5466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2375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1317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2969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394386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908CA4-9363-4ABD-A32F-28A2395E488D}" type="slidenum">
              <a:rPr lang="en-IN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IN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344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62051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95766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80966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10532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58003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36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44193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53642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40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09728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4857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50713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42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83655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43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86713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19795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46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02892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48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6732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50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30150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51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97336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52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37600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53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75435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54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8281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92125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55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70722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56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89889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57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03406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59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40567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61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92086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63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93422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65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53261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68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6794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837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4628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2411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383969-FBDA-4C0B-909F-09E3C1F4E103}" type="slidenum">
              <a:rPr lang="en-IN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IN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756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D35C4-1C24-41F2-91B0-717783154E9F}" type="slidenum">
              <a:rPr lang="en-IN" smtClean="0"/>
              <a:pPr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6235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DA2FB-738F-4DDA-9F18-88D845A54068}" type="datetime1">
              <a:rPr lang="en-US" smtClean="0"/>
              <a:t>11/15/2019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9092-61DE-4EE0-80B8-BDF016310CCC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4161-551A-4A2B-AC6B-4C6F88B66E24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F513-1010-4255-A61A-7DE35E16BF5F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3A91-DC4D-4E77-ABC0-8AF0E0E68DE0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295E-F021-42C7-AA7B-79F9C8EFAE93}" type="datetime1">
              <a:rPr lang="en-US" smtClean="0"/>
              <a:t>11/15/2019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FD43-D1B5-4C9A-9FFD-6EA56076E85E}" type="datetime1">
              <a:rPr lang="en-US" smtClean="0"/>
              <a:t>11/15/2019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4E4E-5BF5-48AB-AB7C-2CCC0ABD240E}" type="datetime1">
              <a:rPr lang="en-US" smtClean="0"/>
              <a:t>11/15/2019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A29D-DB1D-4DEC-9CC0-C370F59A8766}" type="datetime1">
              <a:rPr lang="en-US" smtClean="0"/>
              <a:t>11/15/2019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9E3D-F4D7-44B8-8C9B-D7A3BF254DB5}" type="datetime1">
              <a:rPr lang="en-US" smtClean="0"/>
              <a:t>11/15/2019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0E02-8A1B-4A10-852A-40580A85334E}" type="datetime1">
              <a:rPr lang="en-US" smtClean="0"/>
              <a:t>11/15/2019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8C8AB80-724B-478E-8992-7E95B03F3CB1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0A73BA1-5B71-4FEA-9AF2-41A959E8CB03}" type="datetime1">
              <a:rPr lang="en-US" smtClean="0"/>
              <a:t>11/15/2019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8C8AB80-724B-478E-8992-7E95B03F3CB1}" type="slidenum">
              <a:rPr lang="en-IN" smtClean="0"/>
              <a:pPr/>
              <a:t>‹#›</a:t>
            </a:fld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flections-shivanand.blogspot.com/2009/09/indian-it-from-artisans-to-global.html" TargetMode="External"/><Relationship Id="rId2" Type="http://schemas.openxmlformats.org/officeDocument/2006/relationships/hyperlink" Target="http://reflections-shivanand.blogspot.com/2019/08/65-years-of-computer-science-in-india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mailto:skanavi@gmail.com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38200"/>
            <a:ext cx="7851648" cy="23622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How Indians won the Silicon Valley</a:t>
            </a:r>
            <a:endParaRPr lang="en-IN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endParaRPr lang="en-US" sz="3600" dirty="0"/>
          </a:p>
          <a:p>
            <a:pPr algn="ctr"/>
            <a:r>
              <a:rPr lang="en-US" sz="3600" dirty="0"/>
              <a:t>Shivanand Kanavi</a:t>
            </a:r>
          </a:p>
          <a:p>
            <a:pPr algn="ctr"/>
            <a:r>
              <a:rPr lang="en-US" sz="2300" dirty="0"/>
              <a:t>Adjunct Faculty, NIAS, IISc Campus</a:t>
            </a:r>
          </a:p>
          <a:p>
            <a:pPr algn="ctr"/>
            <a:r>
              <a:rPr lang="en-US" sz="2300" dirty="0"/>
              <a:t>Former VP TCS</a:t>
            </a:r>
            <a:endParaRPr lang="en-IN" sz="23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9BBF-1F0A-4650-AE14-5C7797F8F161}" type="datetime1">
              <a:rPr lang="en-US" smtClean="0"/>
              <a:t>11/15/2019</a:t>
            </a:fld>
            <a:endParaRPr lang="en-IN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1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648ED-339B-49AD-9C7C-07F5743D9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Microelectronics &amp; Chips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BCD4C-C869-4570-A395-3B5BC17E9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717B7-71C3-4A8F-967F-7B8FE49CC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6003-5F4F-4127-8B06-FA3FE2D80550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32326-157D-43EC-A5E7-A735B6A6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2B61D-74B9-40B6-9C4A-A76C0E51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826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 err="1"/>
              <a:t>Pallab</a:t>
            </a:r>
            <a:r>
              <a:rPr lang="en-US" sz="6000" b="1" dirty="0"/>
              <a:t> </a:t>
            </a:r>
            <a:r>
              <a:rPr lang="en-US" sz="6000" b="1" dirty="0" err="1"/>
              <a:t>Chatterji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Chip Industry</a:t>
            </a:r>
            <a:endParaRPr lang="en-IN" sz="3100" b="1" dirty="0"/>
          </a:p>
        </p:txBody>
      </p:sp>
      <p:pic>
        <p:nvPicPr>
          <p:cNvPr id="17410" name="Picture 2" descr="C:\Users\shivanand\Desktop\S2S-Pics-Pune\Pallab Chatterje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94173" y="1935163"/>
            <a:ext cx="6555653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B24C1-26E2-4B46-AF19-FE67116C726E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11</a:t>
            </a:fld>
            <a:endParaRPr lang="en-IN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51C31-171A-4FF4-A429-968AE4F7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5400" b="1" dirty="0"/>
              <a:t>Sanjay Mehrotra</a:t>
            </a:r>
            <a:br>
              <a:rPr lang="en-IN" sz="5400" b="1" dirty="0"/>
            </a:br>
            <a:r>
              <a:rPr lang="en-IN" sz="3100" b="1" dirty="0"/>
              <a:t>Memory, Hard Disks and Thumb Drives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2105BF8-AA8A-4FC6-BDE6-A864B75A0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000996"/>
            <a:ext cx="3657599" cy="429297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2C1CE-3C4F-4C9E-98AE-D5B99669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1500-B9DB-4152-BF75-DE3B39E441B7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1114F-4727-45DD-9B3F-838B122D6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0DC82-A446-4BA8-83DF-C17C5A087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039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 err="1"/>
              <a:t>Suhas</a:t>
            </a:r>
            <a:r>
              <a:rPr lang="en-US" sz="5400" b="1" dirty="0"/>
              <a:t> </a:t>
            </a:r>
            <a:r>
              <a:rPr lang="en-US" sz="5400" b="1" dirty="0" err="1"/>
              <a:t>Patil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3100" b="1" dirty="0"/>
              <a:t>Chip Design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EBFB707-C758-47EA-8E7F-5DA65AE442A9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Nehru Science Centre, Mumbai</a:t>
            </a:r>
            <a:endParaRPr lang="en-IN"/>
          </a:p>
        </p:txBody>
      </p:sp>
      <p:pic>
        <p:nvPicPr>
          <p:cNvPr id="2355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975" y="1935163"/>
            <a:ext cx="2940050" cy="4389437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46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 err="1"/>
              <a:t>Prabhu</a:t>
            </a:r>
            <a:r>
              <a:rPr lang="en-US" sz="5400" b="1" dirty="0"/>
              <a:t> </a:t>
            </a:r>
            <a:r>
              <a:rPr lang="en-US" sz="5400" b="1" dirty="0" err="1"/>
              <a:t>Goel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3100" b="1" dirty="0"/>
              <a:t>Chip Design</a:t>
            </a:r>
            <a:endParaRPr lang="en-IN" sz="3100" b="1" dirty="0"/>
          </a:p>
        </p:txBody>
      </p:sp>
      <p:pic>
        <p:nvPicPr>
          <p:cNvPr id="19458" name="Picture 2" descr="C:\Users\shivanand\Desktop\S2S-Pics-Pune\Prabhu Goe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108854" y="1935163"/>
            <a:ext cx="2926291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F2CC2-A4A2-4AA1-80B1-46E5CB28E4C4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510601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 err="1"/>
              <a:t>Rajvir</a:t>
            </a:r>
            <a:r>
              <a:rPr lang="en-US" sz="5400" b="1" dirty="0"/>
              <a:t> Singh</a:t>
            </a:r>
            <a:br>
              <a:rPr lang="en-US" sz="5400" b="1" dirty="0"/>
            </a:br>
            <a:r>
              <a:rPr lang="en-US" sz="3100" b="1" dirty="0"/>
              <a:t>Chip Design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E8261CC-2078-444B-AED1-7F163794ED74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Nehru Science Centre, Mumbai</a:t>
            </a:r>
            <a:endParaRPr lang="en-IN"/>
          </a:p>
        </p:txBody>
      </p:sp>
      <p:pic>
        <p:nvPicPr>
          <p:cNvPr id="22533" name="Picture 2" descr="C:\Documents and Settings\Shivanand\My Documents\My Pictures\SK-Project\scan0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8013" y="1935163"/>
            <a:ext cx="2847975" cy="4389437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10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 err="1"/>
              <a:t>Atiq</a:t>
            </a:r>
            <a:r>
              <a:rPr lang="en-US" sz="5400" b="1" dirty="0"/>
              <a:t> Raza</a:t>
            </a:r>
            <a:br>
              <a:rPr lang="en-US" sz="5400" b="1" dirty="0"/>
            </a:br>
            <a:r>
              <a:rPr lang="en-US" sz="3100" b="1" dirty="0"/>
              <a:t>Chip Industry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6DA37C4-2187-4B91-A847-DA77278CCF2A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Nehru Science Centre, Mumbai</a:t>
            </a:r>
            <a:endParaRPr lang="en-IN"/>
          </a:p>
        </p:txBody>
      </p:sp>
      <p:pic>
        <p:nvPicPr>
          <p:cNvPr id="17413" name="Picture 2" descr="C:\Documents and Settings\Shivanand\My Documents\My Pictures\SK-Project\scan00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6588" y="2359025"/>
            <a:ext cx="5330825" cy="3541713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571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/>
              <a:t>Vinod </a:t>
            </a:r>
            <a:r>
              <a:rPr lang="en-US" sz="5400" b="1" dirty="0" err="1"/>
              <a:t>Dham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3100" b="1" dirty="0"/>
              <a:t>Chip Industry</a:t>
            </a:r>
            <a:endParaRPr lang="en-IN" sz="3100" b="1" dirty="0"/>
          </a:p>
        </p:txBody>
      </p:sp>
      <p:graphicFrame>
        <p:nvGraphicFramePr>
          <p:cNvPr id="1126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3054371" y="1935163"/>
          <a:ext cx="3035258" cy="438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Document" r:id="rId4" imgW="5483878" imgH="7928849" progId="Word.Document.8">
                  <p:embed/>
                </p:oleObj>
              </mc:Choice>
              <mc:Fallback>
                <p:oleObj name="Document" r:id="rId4" imgW="5483878" imgH="7928849" progId="Word.Document.8">
                  <p:embed/>
                  <p:pic>
                    <p:nvPicPr>
                      <p:cNvPr id="11266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4371" y="1935163"/>
                        <a:ext cx="3035258" cy="4389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B43B-8304-437E-84AE-8AA19C99E343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622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/>
              <a:t>Vinod Khosla</a:t>
            </a:r>
            <a:br>
              <a:rPr lang="en-US" sz="5400" b="1" dirty="0"/>
            </a:br>
            <a:r>
              <a:rPr lang="en-US" sz="3100" b="1" dirty="0"/>
              <a:t>Chip Industry, Computers, Internet</a:t>
            </a:r>
            <a:endParaRPr lang="en-IN" sz="3100" b="1" dirty="0"/>
          </a:p>
        </p:txBody>
      </p:sp>
      <p:graphicFrame>
        <p:nvGraphicFramePr>
          <p:cNvPr id="1024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3048331" y="1935163"/>
          <a:ext cx="3047337" cy="438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Document" r:id="rId4" imgW="5475589" imgH="7886020" progId="Word.Document.8">
                  <p:embed/>
                </p:oleObj>
              </mc:Choice>
              <mc:Fallback>
                <p:oleObj name="Document" r:id="rId4" imgW="5475589" imgH="7886020" progId="Word.Document.8">
                  <p:embed/>
                  <p:pic>
                    <p:nvPicPr>
                      <p:cNvPr id="10242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331" y="1935163"/>
                        <a:ext cx="3047337" cy="4389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C4F0F-B7EF-4A03-B904-62396C096580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622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err="1"/>
              <a:t>Janak</a:t>
            </a:r>
            <a:r>
              <a:rPr lang="en-US" sz="6000" dirty="0"/>
              <a:t> Patel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Chip Design</a:t>
            </a:r>
            <a:endParaRPr lang="en-IN" sz="3100" b="1" dirty="0"/>
          </a:p>
        </p:txBody>
      </p:sp>
      <p:pic>
        <p:nvPicPr>
          <p:cNvPr id="2050" name="Picture 2" descr="C:\Users\shivanand\Desktop\Pers\S2S-Pics-Pune\Janak Pate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4173" y="1935163"/>
            <a:ext cx="6555653" cy="4389437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5E202-85ED-4B64-877B-27F7BAB20182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134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CC705-0875-4C84-98C8-669DA51E3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Reference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8A749-44BE-4F3F-9B3B-68411CC50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Sand to Silicon: The amazing story of digital technology </a:t>
            </a:r>
          </a:p>
          <a:p>
            <a:r>
              <a:rPr lang="en-IN" dirty="0"/>
              <a:t>65 years of Computer Science in India-Shivanand Kanavi (</a:t>
            </a:r>
            <a:r>
              <a:rPr lang="en-IN" dirty="0">
                <a:hlinkClick r:id="rId2"/>
              </a:rPr>
              <a:t>http://reflections-shivanand.blogspot.com/2019/08/65-years-of-computer-science-in-india.html</a:t>
            </a:r>
            <a:r>
              <a:rPr lang="en-IN" dirty="0"/>
              <a:t> )</a:t>
            </a:r>
          </a:p>
          <a:p>
            <a:r>
              <a:rPr lang="en-IN" dirty="0"/>
              <a:t>Indian Software from Artisans to Global Industry-Shivanand Kanavi (</a:t>
            </a:r>
            <a:r>
              <a:rPr lang="en-IN" dirty="0">
                <a:hlinkClick r:id="rId3"/>
              </a:rPr>
              <a:t>http://reflections-shivanand.blogspot.com/2009/09/indian-it-from-artisans-to-global.html</a:t>
            </a:r>
            <a:r>
              <a:rPr lang="en-IN" dirty="0"/>
              <a:t>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A537E-22CE-43AB-B6F6-251201A9C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2F1C-5112-4C7C-AA18-E91DC2D58509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678F7-5791-46DA-BB6F-B15F525FC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342DB-CDE8-4037-8335-1E9130E4A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88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AB217-429B-4F9F-B6C6-BC747293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Psycho-Tech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C4067-0FAA-4045-A9D3-C54506E8B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A0F71-EF0F-4061-AD4A-5812C7D8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5863-519A-479D-B3AE-3AC2AF8D42BC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DB3DB-0391-42B1-815F-36CB6CE9B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3CE72-21C1-43D1-9DA0-454A3737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854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/>
              <a:t>Amar Bose </a:t>
            </a:r>
            <a:r>
              <a:rPr lang="en-US" sz="2800" b="1" dirty="0"/>
              <a:t>(1929-2013)</a:t>
            </a:r>
            <a:br>
              <a:rPr lang="en-US" sz="2800" b="1" dirty="0"/>
            </a:br>
            <a:r>
              <a:rPr lang="en-US" sz="2800" b="1" dirty="0"/>
              <a:t>Audio, Psycho Physics, Perception studies</a:t>
            </a:r>
            <a:endParaRPr lang="en-IN" sz="2800" b="1" dirty="0"/>
          </a:p>
        </p:txBody>
      </p:sp>
      <p:pic>
        <p:nvPicPr>
          <p:cNvPr id="4" name="Picture 2" descr="C:\Users\shivanand\Desktop\S2S-Pics-Pune\Amar Bos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CBD0-826C-40E1-A20E-4AB91026CFF2}" type="datetime1">
              <a:rPr lang="en-US" smtClean="0"/>
              <a:t>11/15/2019</a:t>
            </a:fld>
            <a:endParaRPr lang="en-I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21</a:t>
            </a:fld>
            <a:endParaRPr lang="en-IN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 err="1"/>
              <a:t>Arun</a:t>
            </a:r>
            <a:r>
              <a:rPr lang="en-US" sz="6000" b="1" dirty="0"/>
              <a:t> Netravali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3100" b="1" dirty="0"/>
              <a:t>Signal processing, HD TV</a:t>
            </a:r>
            <a:endParaRPr lang="en-IN" sz="3100" b="1" dirty="0"/>
          </a:p>
        </p:txBody>
      </p:sp>
      <p:pic>
        <p:nvPicPr>
          <p:cNvPr id="2050" name="Picture 2" descr="C:\Users\shivanand\Desktop\S2S-Pics-Pune\Arun Netraval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D078-E2B8-4E18-8DA0-852F6500A4B4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22</a:t>
            </a:fld>
            <a:endParaRPr lang="en-IN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/>
              <a:t>N Jayant</a:t>
            </a:r>
            <a:br>
              <a:rPr lang="en-US" sz="5400" b="1" dirty="0"/>
            </a:br>
            <a:r>
              <a:rPr lang="en-US" sz="3100" b="1" dirty="0"/>
              <a:t>Signal processing, MP3</a:t>
            </a:r>
            <a:endParaRPr lang="en-IN" sz="3100" b="1" dirty="0"/>
          </a:p>
        </p:txBody>
      </p:sp>
      <p:pic>
        <p:nvPicPr>
          <p:cNvPr id="16386" name="Picture 2" descr="C:\Users\shivanand\Desktop\S2S-Pics-Pune\Nikil Jayan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71E2-9112-427F-9468-B3D44BE1FB5E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676580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50208-D13F-428B-A43B-622EF63C5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Fibre Optics &amp; Optical Networking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27C09-E977-4BCE-A234-61D257D39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EED2D-CDD2-45C7-A877-44CCC8A38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1B13-38EE-4661-BC00-2A5334A0EAA6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74E63-B8F0-41F9-B463-5F7D37D05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44D23-B037-4CFD-B632-9AB7184A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795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/>
              <a:t>Narendra Singh </a:t>
            </a:r>
            <a:r>
              <a:rPr lang="en-US" sz="6000" b="1" dirty="0" err="1"/>
              <a:t>Kapany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3100" b="1" dirty="0" err="1"/>
              <a:t>Fibre</a:t>
            </a:r>
            <a:r>
              <a:rPr lang="en-US" sz="3100" b="1" dirty="0"/>
              <a:t> Optics</a:t>
            </a:r>
            <a:endParaRPr lang="en-IN" sz="3100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3" y="2071678"/>
            <a:ext cx="4962914" cy="42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8AB-3756-4646-B04E-2821663AA0B8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555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/>
              <a:t>‘</a:t>
            </a:r>
            <a:r>
              <a:rPr lang="en-US" sz="5400" b="1" dirty="0" err="1"/>
              <a:t>Desh</a:t>
            </a:r>
            <a:r>
              <a:rPr lang="en-US" sz="5400" b="1" dirty="0"/>
              <a:t>’ Deshpande</a:t>
            </a:r>
            <a:br>
              <a:rPr lang="en-US" sz="5400" b="1" dirty="0"/>
            </a:br>
            <a:r>
              <a:rPr lang="en-US" sz="3100" b="1" dirty="0"/>
              <a:t>Datacom, Optical Networking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A09C-D9ED-4080-80B3-701CB7778438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26</a:t>
            </a:fld>
            <a:endParaRPr lang="en-IN"/>
          </a:p>
        </p:txBody>
      </p:sp>
      <p:pic>
        <p:nvPicPr>
          <p:cNvPr id="7" name="Picture 2" descr="C:\Users\shivanand\Desktop\S2S-Pics-Pune\Gururaj 'Desh' Deshpand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102725" y="1935321"/>
            <a:ext cx="2938549" cy="438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EA8A8-15C1-43E6-9165-BF5799058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987BF-8D13-4190-AA14-82E3B2E7E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8DF30-7FC6-4571-B1CA-B16F04ADE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99B9-2A0A-443A-882D-C9359BF56538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B2242-9F2C-4E3E-84BC-745D71A4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C6853-03C7-4522-B590-1CDB2B38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83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/>
              <a:t>Abhay Bhushan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3100" b="1" dirty="0"/>
              <a:t>Internet, </a:t>
            </a:r>
            <a:r>
              <a:rPr lang="en-US" sz="3100" b="1" dirty="0" err="1"/>
              <a:t>eMail</a:t>
            </a:r>
            <a:endParaRPr lang="en-US" sz="31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BA980F9-D2AD-4AD2-8ADF-89AF26F5589F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Nehru Science Centre, Mumbai</a:t>
            </a:r>
            <a:endParaRPr lang="en-IN"/>
          </a:p>
        </p:txBody>
      </p:sp>
      <p:pic>
        <p:nvPicPr>
          <p:cNvPr id="163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975" y="1935163"/>
            <a:ext cx="2940050" cy="4389437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90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/>
              <a:t>Pradeep Sindhu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3100" b="1" dirty="0"/>
              <a:t>Internet</a:t>
            </a:r>
            <a:endParaRPr lang="en-IN" sz="3100" b="1" dirty="0"/>
          </a:p>
        </p:txBody>
      </p:sp>
      <p:pic>
        <p:nvPicPr>
          <p:cNvPr id="4098" name="Picture 2" descr="C:\Users\shivanand\Documents\S2S-PPT\Pres-Pics\Pradeep Sindhu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8854" y="1935163"/>
            <a:ext cx="2926291" cy="4389437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6273F-0F1D-41A7-B31A-D41B0B6C30C5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886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38D9A-D623-4911-BE55-381E6EB3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Reference materials (</a:t>
            </a:r>
            <a:r>
              <a:rPr lang="en-IN" dirty="0" err="1"/>
              <a:t>contd</a:t>
            </a:r>
            <a:r>
              <a:rPr lang="en-IN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7926F-1FFF-4212-A848-620930744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Wizards Stay Up Late: The Origins of the Internet (with Matthew Lyon)- Katie Hafner</a:t>
            </a:r>
          </a:p>
          <a:p>
            <a:r>
              <a:rPr lang="en-US" dirty="0"/>
              <a:t>The Dream Machine: J.C.R. </a:t>
            </a:r>
            <a:r>
              <a:rPr lang="en-US" dirty="0" err="1"/>
              <a:t>Licklider</a:t>
            </a:r>
            <a:r>
              <a:rPr lang="en-US" dirty="0"/>
              <a:t> and the Revolution That Made Computing Personal-By M Mitchell Waldrop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72C52-3DD6-48BC-ACF8-F1558946C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D67C-ECA2-4219-B8B8-7BE2C2D5B0DD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1794E-37B0-4991-86F4-24C2A9B92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E9A78-7A5E-4E7A-B66C-0FA8C9DFC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405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 err="1"/>
              <a:t>Yogen</a:t>
            </a:r>
            <a:r>
              <a:rPr lang="en-US" sz="6000" b="1" dirty="0"/>
              <a:t> </a:t>
            </a:r>
            <a:r>
              <a:rPr lang="en-US" sz="6000" b="1" dirty="0" err="1"/>
              <a:t>Dalal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3100" b="1" dirty="0"/>
              <a:t>Internet</a:t>
            </a:r>
            <a:endParaRPr lang="en-IN" sz="3100" b="1" dirty="0"/>
          </a:p>
        </p:txBody>
      </p:sp>
      <p:pic>
        <p:nvPicPr>
          <p:cNvPr id="32770" name="Picture 2" descr="C:\Users\shivanand\Desktop\S2S-Pics-Pune\Yogen Dala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108854" y="1935163"/>
            <a:ext cx="2926291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F8C0-7D15-4BC3-90B2-F38C7301BE42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021063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F3EE2-9F2B-46B7-8E0F-19A3392C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Artificial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DB870-06D7-4062-BC2D-2684CA25A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5D0FD-EAE1-49CE-BBF8-EC417F92B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71A57-F1AD-4E43-9367-8801AA879843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1699-DB3A-4EB7-9E1E-9588702E4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89191-3A1C-486C-87B9-120E0B808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122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/>
              <a:t>R </a:t>
            </a:r>
            <a:r>
              <a:rPr lang="en-US" sz="6000" b="1" dirty="0" err="1"/>
              <a:t>Narasimhan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Artificial Intelligence, Pattern recognition</a:t>
            </a:r>
            <a:endParaRPr lang="en-IN" sz="3100" b="1" dirty="0"/>
          </a:p>
        </p:txBody>
      </p:sp>
      <p:pic>
        <p:nvPicPr>
          <p:cNvPr id="22530" name="Picture 2" descr="C:\Users\shivanand\Desktop\S2S-Pics-Pune\R Narasimha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000364" y="2182191"/>
            <a:ext cx="3071834" cy="397376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5D8F3-9DB1-40E2-AB51-39BF0629A93C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632299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/>
              <a:t>Raj Reddy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Artificial Intelligence, Speech</a:t>
            </a:r>
            <a:endParaRPr lang="en-IN" sz="3100" b="1" dirty="0"/>
          </a:p>
        </p:txBody>
      </p:sp>
      <p:pic>
        <p:nvPicPr>
          <p:cNvPr id="23554" name="Picture 2" descr="C:\Users\shivanand\Desktop\S2S-Pics-Pune\Raj Redd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94173" y="1935163"/>
            <a:ext cx="6555653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C0C9-8F9E-4721-8336-C68FD020C2D9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522252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 err="1"/>
              <a:t>Aravind</a:t>
            </a:r>
            <a:r>
              <a:rPr lang="en-US" sz="6000" b="1" dirty="0"/>
              <a:t> Joshi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100" b="1" dirty="0"/>
              <a:t>Artificial Intelligence, Computational Linguistics</a:t>
            </a:r>
            <a:endParaRPr lang="en-IN" sz="3100" b="1" dirty="0"/>
          </a:p>
        </p:txBody>
      </p:sp>
      <p:pic>
        <p:nvPicPr>
          <p:cNvPr id="3074" name="Picture 2" descr="C:\Users\shivanand\Desktop\S2S-Pics-Pune\Arvind Josh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136D-9526-4474-A816-0302D54351B7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34</a:t>
            </a:fld>
            <a:endParaRPr lang="en-IN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25ADC-58EA-4F38-A6AD-D7118CCE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Software Engineering &amp; Indian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27808-904E-470B-878C-0442819FE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0B286-53DF-4B88-BD54-D782CCF2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378B3-3E04-4B11-9E4A-45CB972376EA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48A54-FC35-4E95-B1BB-D701E90A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9510D-5EEC-40E3-8F56-5D3DA8720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297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/>
              <a:t>F C </a:t>
            </a:r>
            <a:r>
              <a:rPr lang="en-US" sz="6000" b="1" dirty="0" err="1"/>
              <a:t>Kohli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Software Engineering, IT Services</a:t>
            </a:r>
            <a:endParaRPr lang="en-IN" sz="3100" b="1" dirty="0"/>
          </a:p>
        </p:txBody>
      </p:sp>
      <p:pic>
        <p:nvPicPr>
          <p:cNvPr id="6146" name="Picture 2" descr="C:\Users\shivanand\Desktop\S2S-Pics-Pune\F C Kohli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031129" y="1935163"/>
            <a:ext cx="3081741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54EF-D127-4E43-9955-640D42600343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36</a:t>
            </a:fld>
            <a:endParaRPr lang="en-IN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558B4-DDFC-40A1-AF80-A9D068F38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5400" b="1" dirty="0"/>
              <a:t>S </a:t>
            </a:r>
            <a:r>
              <a:rPr lang="en-IN" sz="5400" b="1" dirty="0" err="1"/>
              <a:t>Ramadorai</a:t>
            </a:r>
            <a:r>
              <a:rPr lang="en-IN" sz="5400" b="1" dirty="0"/>
              <a:t/>
            </a:r>
            <a:br>
              <a:rPr lang="en-IN" sz="5400" b="1" dirty="0"/>
            </a:br>
            <a:r>
              <a:rPr lang="en-IN" sz="3100" b="1" dirty="0"/>
              <a:t>Software Engineering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478910A-E1DE-4B04-AA89-136B4FCF2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54" y="1935163"/>
            <a:ext cx="2926291" cy="438943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0D5F4-4557-4B18-9FE0-7E5779B14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34C7-62A1-43E4-B0DB-A16F922BA84F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5A969-9D10-4038-93EC-3B6AB3727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06B0B-FB56-46C8-B045-63F1A730D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37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533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 err="1"/>
              <a:t>Kesav</a:t>
            </a:r>
            <a:r>
              <a:rPr lang="en-US" sz="6000" b="1" dirty="0"/>
              <a:t> Nori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3100" b="1" dirty="0"/>
              <a:t>Software Engineering</a:t>
            </a:r>
            <a:endParaRPr lang="en-IN" sz="3100" b="1" dirty="0"/>
          </a:p>
        </p:txBody>
      </p:sp>
      <p:pic>
        <p:nvPicPr>
          <p:cNvPr id="3074" name="Picture 2" descr="C:\Users\shivanand\Documents\S2S-PPT\Pres-Pics\Kesav Nor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8854" y="1935163"/>
            <a:ext cx="2926291" cy="4389437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8C7B7-7CF5-4C9B-B9EB-AABF7354971A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38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08108-5884-4221-B3BB-0C652B538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Telecom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61395-CC55-445E-980D-B3C3F87B2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DA03E-1DEB-4F1C-926B-C92D63620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9F28-C510-44C9-BEA3-EA85619FA252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2EF13-BFB8-421A-AE54-D1A30ED08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6D945-2F3E-4214-A428-069219F33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39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547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5400" b="1" dirty="0"/>
              <a:t>Foundations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ZERO, </a:t>
            </a:r>
          </a:p>
          <a:p>
            <a:r>
              <a:rPr lang="en-US" dirty="0"/>
              <a:t>Place value system</a:t>
            </a:r>
          </a:p>
          <a:p>
            <a:r>
              <a:rPr lang="en-US" dirty="0"/>
              <a:t>Pierre Laplace (1749-1827), “It is </a:t>
            </a:r>
            <a:r>
              <a:rPr lang="en-US" dirty="0" err="1"/>
              <a:t>Hindoos</a:t>
            </a:r>
            <a:r>
              <a:rPr lang="en-US" dirty="0"/>
              <a:t> that gave us the ingenious method of expressing all numbers by means of ten symbols, each symbol receiving a value of position as well as an absolute value; an important and profound idea, which appears so simple that we ignore its true merit.”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98A4C-7E63-402C-B227-ABDA7723D3E9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3687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 err="1"/>
              <a:t>Arogyasami</a:t>
            </a:r>
            <a:r>
              <a:rPr lang="en-US" sz="6000" b="1" dirty="0"/>
              <a:t> Paul Raj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Sonar, MIMO, 4G, </a:t>
            </a:r>
            <a:endParaRPr lang="en-IN" sz="3100" b="1" dirty="0"/>
          </a:p>
        </p:txBody>
      </p:sp>
      <p:pic>
        <p:nvPicPr>
          <p:cNvPr id="18434" name="Picture 2" descr="C:\Users\shivanand\Desktop\S2S-Pics-Pune\Paulraj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102493" y="1935163"/>
            <a:ext cx="2939014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906A-BB25-43F7-B91D-AC680E62F272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40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18159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/>
              <a:t>Sam Pitroda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Telecom, Switching</a:t>
            </a:r>
            <a:endParaRPr lang="en-IN" sz="3100" b="1" dirty="0"/>
          </a:p>
        </p:txBody>
      </p:sp>
      <p:pic>
        <p:nvPicPr>
          <p:cNvPr id="27650" name="Picture 2" descr="C:\Users\shivanand\Desktop\S2S-Pics-Pune\Sam Pitrod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94173" y="1935163"/>
            <a:ext cx="6555653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6B1C4-9666-496E-B432-6D9295EA19DD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41</a:t>
            </a:fld>
            <a:endParaRPr lang="en-IN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 err="1"/>
              <a:t>Bishnu</a:t>
            </a:r>
            <a:r>
              <a:rPr lang="en-US" sz="6000" b="1" dirty="0"/>
              <a:t> Atal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100" b="1" dirty="0"/>
              <a:t>Signal processing, Mobile</a:t>
            </a:r>
            <a:endParaRPr lang="en-IN" sz="3100" b="1" dirty="0"/>
          </a:p>
        </p:txBody>
      </p:sp>
      <p:pic>
        <p:nvPicPr>
          <p:cNvPr id="5122" name="Picture 2" descr="C:\Users\shivanand\Desktop\S2S-Pics-Pune\Bishnu Ata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842D5-63BD-427D-80DB-AD538A10105C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42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514327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/>
              <a:t>Manmohan </a:t>
            </a:r>
            <a:r>
              <a:rPr lang="en-US" sz="6000" b="1" dirty="0" err="1"/>
              <a:t>Sondhi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Telecom, Echo </a:t>
            </a:r>
            <a:r>
              <a:rPr lang="en-US" sz="3100" b="1" dirty="0" err="1"/>
              <a:t>Cancellors</a:t>
            </a:r>
            <a:endParaRPr lang="en-IN" sz="3100" b="1" dirty="0"/>
          </a:p>
        </p:txBody>
      </p:sp>
      <p:pic>
        <p:nvPicPr>
          <p:cNvPr id="13314" name="Picture 2" descr="C:\Users\shivanand\Desktop\S2S-Pics-Pune\Manmohan Sondh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94173" y="1935163"/>
            <a:ext cx="6555653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BED4-31C8-4A08-9A38-1A874F6AE5AA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43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84046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/>
              <a:t>Rajendra &amp; </a:t>
            </a:r>
            <a:r>
              <a:rPr lang="en-US" sz="6000" b="1" dirty="0" err="1"/>
              <a:t>Neera</a:t>
            </a:r>
            <a:r>
              <a:rPr lang="en-US" sz="6000" b="1" dirty="0"/>
              <a:t> Singh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Telecom, Mobile Network Planning</a:t>
            </a:r>
            <a:endParaRPr lang="en-IN" sz="3100" b="1" dirty="0"/>
          </a:p>
        </p:txBody>
      </p:sp>
      <p:pic>
        <p:nvPicPr>
          <p:cNvPr id="24578" name="Picture 2" descr="C:\Users\shivanand\Desktop\S2S-Pics-Pune\Rajendra &amp; Neera Singh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102493" y="1935163"/>
            <a:ext cx="2939014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CDF3-8AFF-4B8C-B34C-F047905E8195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894859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A271-1063-452C-8605-3DC1AD975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Databases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0D2B1-BE71-4658-A5C2-22AA64A56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846E7-6DC1-4734-AFD0-264D0A9BB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67EC-5A6F-4FF1-B994-10297A2383C8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DFA95-1247-44FF-9771-6EFED44E4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547B9-5CDE-43FE-BC7E-FC897C359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45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87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err="1"/>
              <a:t>Jnan</a:t>
            </a:r>
            <a:r>
              <a:rPr lang="en-US" sz="6000" dirty="0"/>
              <a:t> Dash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Relational Data Bases</a:t>
            </a:r>
            <a:endParaRPr lang="en-IN" sz="3100" b="1" dirty="0"/>
          </a:p>
        </p:txBody>
      </p:sp>
      <p:pic>
        <p:nvPicPr>
          <p:cNvPr id="6146" name="Picture 2" descr="C:\Users\shivanand\Documents\S2S-PPT\Pres-Pics\Jnan Dash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CD012-F97D-4923-A410-3E91A57B59C7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46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49449-9E32-4F35-AD1E-F02FBB803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VFX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47BBA-176B-4D1B-80E0-04D7495B1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A07F3-5006-4AA5-8934-B0B685535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FCE0-C7FF-4FB2-B6EA-48435DD6C1C7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C0E44-D6C9-4C61-A784-44EDC6F93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A42F9-F390-4E2D-B85D-AF62E8E3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47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336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 err="1"/>
              <a:t>Bala</a:t>
            </a:r>
            <a:r>
              <a:rPr lang="en-US" sz="6000" b="1" dirty="0"/>
              <a:t> </a:t>
            </a:r>
            <a:r>
              <a:rPr lang="en-US" sz="6000" b="1" dirty="0" err="1"/>
              <a:t>Manian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Computer Graphics</a:t>
            </a:r>
            <a:endParaRPr lang="en-IN" sz="3100" b="1" dirty="0"/>
          </a:p>
        </p:txBody>
      </p:sp>
      <p:pic>
        <p:nvPicPr>
          <p:cNvPr id="4098" name="Picture 2" descr="C:\Users\shivanand\Desktop\S2S-Pics-Pune\Bala Mania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FEACA-88EC-41E0-8771-7CCA92353879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48</a:t>
            </a:fld>
            <a:endParaRPr lang="en-IN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DF38C-49D8-4F5A-9501-03E32D85C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Theoretical Computer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E08CD-09A9-4506-BC40-525A01081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9AD33-C821-47E0-BE4F-9C9AE9FD8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0EEE-5DB3-44F4-A36A-ECEAC8F579A1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32521-4F34-4628-B953-D145B3C91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1949F-F6A9-4ACC-B1FA-FF25D80AE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49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181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Foundations- </a:t>
            </a:r>
            <a:r>
              <a:rPr lang="en-US" sz="5400" b="1" dirty="0" err="1"/>
              <a:t>Contd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Aryabhata (476-550 CE) , </a:t>
            </a:r>
            <a:r>
              <a:rPr lang="en-US" dirty="0" err="1"/>
              <a:t>Brahmagupta</a:t>
            </a:r>
            <a:r>
              <a:rPr lang="en-US" dirty="0"/>
              <a:t> (598-668 CE), </a:t>
            </a:r>
            <a:r>
              <a:rPr lang="en-US" dirty="0" err="1"/>
              <a:t>Bhaskara</a:t>
            </a:r>
            <a:r>
              <a:rPr lang="en-US" dirty="0"/>
              <a:t>, </a:t>
            </a:r>
          </a:p>
          <a:p>
            <a:r>
              <a:rPr lang="en-US" dirty="0" err="1"/>
              <a:t>Muḥammad</a:t>
            </a:r>
            <a:r>
              <a:rPr lang="en-US" dirty="0"/>
              <a:t> ibn </a:t>
            </a:r>
            <a:r>
              <a:rPr lang="en-US" dirty="0" err="1"/>
              <a:t>Mūsā</a:t>
            </a:r>
            <a:r>
              <a:rPr lang="en-US" dirty="0"/>
              <a:t> al-</a:t>
            </a:r>
            <a:r>
              <a:rPr lang="en-US" dirty="0" err="1"/>
              <a:t>Khwārizmī</a:t>
            </a:r>
            <a:r>
              <a:rPr lang="en-US" dirty="0"/>
              <a:t> (780-850 CE), “</a:t>
            </a:r>
            <a:r>
              <a:rPr lang="en-US" i="1" dirty="0"/>
              <a:t>al-</a:t>
            </a:r>
            <a:r>
              <a:rPr lang="en-US" i="1" dirty="0" err="1"/>
              <a:t>Kitāb</a:t>
            </a:r>
            <a:r>
              <a:rPr lang="en-US" i="1" dirty="0"/>
              <a:t> al-</a:t>
            </a:r>
            <a:r>
              <a:rPr lang="en-US" i="1" dirty="0" err="1"/>
              <a:t>mukhtaṣar</a:t>
            </a:r>
            <a:r>
              <a:rPr lang="en-US" i="1" dirty="0"/>
              <a:t> </a:t>
            </a:r>
            <a:r>
              <a:rPr lang="en-US" i="1" dirty="0" err="1"/>
              <a:t>fī</a:t>
            </a:r>
            <a:r>
              <a:rPr lang="en-US" i="1" dirty="0"/>
              <a:t> </a:t>
            </a:r>
            <a:r>
              <a:rPr lang="en-US" i="1" dirty="0" err="1"/>
              <a:t>ḥisāb</a:t>
            </a:r>
            <a:r>
              <a:rPr lang="en-US" i="1" dirty="0"/>
              <a:t> al-</a:t>
            </a:r>
            <a:r>
              <a:rPr lang="en-US" i="1" dirty="0" err="1"/>
              <a:t>jabr</a:t>
            </a:r>
            <a:r>
              <a:rPr lang="en-US" i="1" dirty="0"/>
              <a:t> </a:t>
            </a:r>
            <a:r>
              <a:rPr lang="en-US" i="1" dirty="0" err="1"/>
              <a:t>wal-muqābala</a:t>
            </a:r>
            <a:r>
              <a:rPr lang="en-US" i="1" dirty="0"/>
              <a:t> (820 CE)”</a:t>
            </a:r>
            <a:endParaRPr lang="en-US" dirty="0"/>
          </a:p>
          <a:p>
            <a:r>
              <a:rPr lang="en-US" dirty="0" err="1"/>
              <a:t>Algorismus</a:t>
            </a:r>
            <a:r>
              <a:rPr lang="en-US" dirty="0"/>
              <a:t>, Algorithm</a:t>
            </a:r>
          </a:p>
          <a:p>
            <a:r>
              <a:rPr lang="en-US" dirty="0" err="1"/>
              <a:t>Madhava</a:t>
            </a:r>
            <a:r>
              <a:rPr lang="en-US" dirty="0"/>
              <a:t> (1340-1425 CE), </a:t>
            </a:r>
            <a:r>
              <a:rPr lang="en-US" dirty="0" err="1"/>
              <a:t>Neelakantha</a:t>
            </a:r>
            <a:r>
              <a:rPr lang="en-US" dirty="0"/>
              <a:t> </a:t>
            </a:r>
            <a:r>
              <a:rPr lang="en-US" dirty="0" err="1"/>
              <a:t>Somayaji</a:t>
            </a:r>
            <a:r>
              <a:rPr lang="en-US" dirty="0"/>
              <a:t> (1444-1544 CE), </a:t>
            </a:r>
            <a:r>
              <a:rPr lang="en-US" dirty="0" err="1"/>
              <a:t>Jyeshtadeva</a:t>
            </a:r>
            <a:r>
              <a:rPr lang="en-US" dirty="0"/>
              <a:t> (1500-1575 CE)  </a:t>
            </a:r>
          </a:p>
          <a:p>
            <a:r>
              <a:rPr lang="en-US" dirty="0" err="1"/>
              <a:t>Zeroism</a:t>
            </a:r>
            <a:r>
              <a:rPr lang="en-US" dirty="0"/>
              <a:t>, Numerical Methods and approximations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AEF2-E3FC-4121-9485-C61DB17D0D5B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102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Ravi Kannan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Theoretical Computer Science</a:t>
            </a:r>
            <a:endParaRPr lang="en-IN" sz="3100" b="1" dirty="0"/>
          </a:p>
        </p:txBody>
      </p:sp>
      <p:pic>
        <p:nvPicPr>
          <p:cNvPr id="8194" name="Picture 2" descr="C:\Users\shivanand\Documents\S2S-PPT\Pres-Pics\Ravi Kanna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2493" y="1935163"/>
            <a:ext cx="2939014" cy="4389437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0EAA-20D7-4906-8C3D-208025C20891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50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107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Rajiv </a:t>
            </a:r>
            <a:r>
              <a:rPr lang="en-US" b="1" dirty="0" err="1"/>
              <a:t>Motwani</a:t>
            </a:r>
            <a:r>
              <a:rPr lang="en-US" b="1" dirty="0"/>
              <a:t> </a:t>
            </a:r>
            <a:r>
              <a:rPr lang="en-US" sz="3100" b="1" dirty="0"/>
              <a:t>(1962-2009)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Theoretical Computer Science, Search Engines</a:t>
            </a:r>
            <a:endParaRPr lang="en-IN" sz="3100" b="1" dirty="0"/>
          </a:p>
        </p:txBody>
      </p:sp>
      <p:pic>
        <p:nvPicPr>
          <p:cNvPr id="25602" name="Picture 2" descr="C:\Users\shivanand\Desktop\S2S-Pics-Pune\Rajiv Motowan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102493" y="1935163"/>
            <a:ext cx="2939014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1361-C051-4827-BF03-9D8CD45589D7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51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865222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/>
              <a:t>Narendra </a:t>
            </a:r>
            <a:r>
              <a:rPr lang="en-US" sz="6000" b="1" dirty="0" err="1"/>
              <a:t>Karmarkar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Theoretical computer science, HPC</a:t>
            </a:r>
            <a:endParaRPr lang="en-IN" sz="3100" b="1" dirty="0"/>
          </a:p>
        </p:txBody>
      </p:sp>
      <p:pic>
        <p:nvPicPr>
          <p:cNvPr id="15362" name="Picture 2" descr="C:\Users\shivanand\Desktop\S2S-Pics-Pune\Narendra Karmarka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857488" y="2389260"/>
            <a:ext cx="3143272" cy="3829366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3C375-1363-4090-A809-49CF722E7C0A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52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702726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 err="1"/>
              <a:t>Umesh</a:t>
            </a:r>
            <a:r>
              <a:rPr lang="en-US" sz="6000" b="1" dirty="0"/>
              <a:t> </a:t>
            </a:r>
            <a:r>
              <a:rPr lang="en-US" sz="6000" b="1" dirty="0" err="1"/>
              <a:t>Vazirani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Theoretical computer science, Quantum Computing</a:t>
            </a:r>
            <a:endParaRPr lang="en-IN" sz="3100" b="1" dirty="0"/>
          </a:p>
        </p:txBody>
      </p:sp>
      <p:pic>
        <p:nvPicPr>
          <p:cNvPr id="30722" name="Picture 2" descr="C:\Users\shivanand\Desktop\S2S-Pics-Pune\Umesh Vaziran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2F92-71FA-4E30-A59A-30394A839B1C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53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081374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 err="1"/>
              <a:t>Madhu</a:t>
            </a:r>
            <a:r>
              <a:rPr lang="en-US" sz="6000" b="1" dirty="0"/>
              <a:t> Sudan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Theoretical Computer Science</a:t>
            </a:r>
            <a:endParaRPr lang="en-IN" sz="3100" dirty="0"/>
          </a:p>
        </p:txBody>
      </p:sp>
      <p:pic>
        <p:nvPicPr>
          <p:cNvPr id="12290" name="Picture 2" descr="C:\Users\shivanand\Desktop\S2S-Pics-Pune\Madhusuda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8DB35-47D9-497B-BBF4-B33B42964D30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54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747037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 err="1"/>
              <a:t>Sanjiv</a:t>
            </a:r>
            <a:r>
              <a:rPr lang="en-US" sz="6000" b="1" dirty="0"/>
              <a:t> Arora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Theoretical Computer Science</a:t>
            </a:r>
            <a:endParaRPr lang="en-US" sz="3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E83C-192D-457B-82D2-221AA6C67ABC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55</a:t>
            </a:fld>
            <a:endParaRPr lang="en-IN"/>
          </a:p>
        </p:txBody>
      </p:sp>
      <p:pic>
        <p:nvPicPr>
          <p:cNvPr id="15362" name="Picture 2" descr="C:\Users\3127643\Downloads\sanjeevphotosmal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057" y="1935163"/>
            <a:ext cx="3621885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88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/>
              <a:t>Luv Grover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Quantum Computing</a:t>
            </a:r>
            <a:endParaRPr lang="en-IN" sz="3100" b="1" dirty="0"/>
          </a:p>
        </p:txBody>
      </p:sp>
      <p:pic>
        <p:nvPicPr>
          <p:cNvPr id="10242" name="Picture 2" descr="C:\Users\shivanand\Desktop\S2S-Pics-Pune\Luv Grove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102493" y="1935163"/>
            <a:ext cx="2939014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229BB-DC8A-461F-AD6D-B730A7E2207C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56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08180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 err="1"/>
              <a:t>Manindra</a:t>
            </a:r>
            <a:r>
              <a:rPr lang="en-US" sz="6000" b="1" dirty="0"/>
              <a:t> Agrawal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Theoretical Computer Science</a:t>
            </a:r>
            <a:endParaRPr lang="en-US" sz="3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6A15A-495D-4601-9486-FCC74D8EE937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57</a:t>
            </a:fld>
            <a:endParaRPr lang="en-IN"/>
          </a:p>
        </p:txBody>
      </p:sp>
      <p:pic>
        <p:nvPicPr>
          <p:cNvPr id="12290" name="Picture 2" descr="C:\Users\3127643\Pictures\Manindra-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259" y="2066072"/>
            <a:ext cx="5719482" cy="412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64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C8953-360C-4AC0-B36C-D39C59E4F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Control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87E8-76ED-4213-BD95-DB2C2FEEA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DA4E6-CDAB-4327-8A06-BB009AF60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D74F9-1399-41FE-8665-6DB836CBE622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39F5F-2DAC-47DD-A238-0A8982D65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6CAA2-154C-406C-A798-6BA79022F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58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902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/>
              <a:t>M </a:t>
            </a:r>
            <a:r>
              <a:rPr lang="en-US" sz="6000" b="1" dirty="0" err="1"/>
              <a:t>Vidyasagar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3100" b="1" dirty="0"/>
              <a:t>Control Theory</a:t>
            </a:r>
            <a:endParaRPr lang="en-IN" sz="3100" b="1" dirty="0"/>
          </a:p>
        </p:txBody>
      </p:sp>
      <p:pic>
        <p:nvPicPr>
          <p:cNvPr id="11267" name="Picture 3" descr="C:\Users\shivanand\Desktop\S2S-Pics-Pune\M Vidyasaga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828800" y="2301081"/>
            <a:ext cx="5486400" cy="3657600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95357-5EAE-46EC-82E4-B62CF906DFF3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59</a:t>
            </a:fld>
            <a:endParaRPr lang="en-IN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86B57-D1CB-4C54-99A7-FAC46F6B0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Semiconductors and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7EE06-0BF4-48F9-AB96-854CEB436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7D425-A2E3-40A0-A5BA-AFD70BCE0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2EE3-189F-49B8-9205-FBB7BCA5F93E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7CE2B-3C63-48B5-B40C-A78CA5486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531F1-D07D-4DD3-9B15-FED8DC9F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962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CD05F-6F3F-4CD3-8AE5-EB41BBB9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Satellite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32D8E-C4D1-4BBA-9EBE-F5B0D68A7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3AC99-A682-48BB-B30A-95094778C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804B-331E-4CEE-84CE-D84E0370B0A0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FAF48-E563-4FED-A073-F3C147CA3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B65D4-F1B9-49B0-A7B4-A006BE42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60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840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 err="1"/>
              <a:t>Pradman</a:t>
            </a:r>
            <a:r>
              <a:rPr lang="en-US" sz="6000" b="1" dirty="0"/>
              <a:t> </a:t>
            </a:r>
            <a:r>
              <a:rPr lang="en-US" sz="6000" b="1" dirty="0" err="1"/>
              <a:t>Kaul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Satellite Communications, VSAT</a:t>
            </a:r>
            <a:endParaRPr lang="en-IN" sz="3100" b="1" dirty="0"/>
          </a:p>
        </p:txBody>
      </p:sp>
      <p:pic>
        <p:nvPicPr>
          <p:cNvPr id="20482" name="Picture 2" descr="C:\Users\shivanand\Desktop\S2S-Pics-Pune\Pradman Kaul (6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94173" y="1935163"/>
            <a:ext cx="6555653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E8094-91A1-4ACF-BB6B-FF971EBB9817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61</a:t>
            </a:fld>
            <a:endParaRPr lang="en-IN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421B3-3D3B-47A3-8082-6FEBF52C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F26DF-FE22-4D3A-8235-A0D7B1EED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7328F-2B97-4C56-AFC3-1FB13A196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90E4-50AC-4F12-A490-16851CE217E4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E4DBF-50FF-4D97-B285-5B35B8B50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6866-BD83-4A44-A313-F200D05F1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62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7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/>
              <a:t>Praveen </a:t>
            </a:r>
            <a:r>
              <a:rPr lang="en-US" sz="6000" b="1" dirty="0" err="1"/>
              <a:t>Chaudhury</a:t>
            </a:r>
            <a:r>
              <a:rPr lang="en-US" sz="6000" b="1" dirty="0"/>
              <a:t/>
            </a:r>
            <a:br>
              <a:rPr lang="en-US" sz="6000" b="1" dirty="0"/>
            </a:br>
            <a:r>
              <a:rPr lang="en-US" sz="3100" b="1" dirty="0"/>
              <a:t>Magneto-Optic memory</a:t>
            </a:r>
            <a:endParaRPr lang="en-IN" dirty="0"/>
          </a:p>
        </p:txBody>
      </p:sp>
      <p:pic>
        <p:nvPicPr>
          <p:cNvPr id="21506" name="Picture 2" descr="C:\Users\shivanand\Desktop\S2S-Pics-Pune\Praveen Chowdhur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102493" y="1935163"/>
            <a:ext cx="2939014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728A-9DA8-48C8-A904-4A83BDF5FFB8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63</a:t>
            </a:fld>
            <a:endParaRPr lang="en-IN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E45C5-C1EA-40E9-B98E-A92FA33C1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Information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E4A88-E383-4370-8A68-A1231B8F3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10287-256D-46B8-BE75-1826019FC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9900-D15D-4F52-8D3B-749B7C2FD049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62CA7-646E-4EE4-B4B8-7827FC3FB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670CF-7FCF-4EBC-8AF3-03A3B52F9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64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642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/>
              <a:t>Tom </a:t>
            </a:r>
            <a:r>
              <a:rPr lang="en-US" sz="6000" b="1" dirty="0" err="1"/>
              <a:t>Kailath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Information Theory</a:t>
            </a:r>
            <a:endParaRPr lang="en-IN" sz="3100" b="1" dirty="0"/>
          </a:p>
        </p:txBody>
      </p:sp>
      <p:pic>
        <p:nvPicPr>
          <p:cNvPr id="28674" name="Picture 2" descr="C:\Users\shivanand\Desktop\S2S-Pics-Pune\Tom Kailath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102493" y="1935163"/>
            <a:ext cx="2939014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BDF9-062E-4FBF-913B-53D5C36478A2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65</a:t>
            </a:fld>
            <a:endParaRPr lang="en-IN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Sand to Silicon: The amazing story of digital technology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https://archive.org/details/SandToSiliconWeb</a:t>
            </a:r>
          </a:p>
        </p:txBody>
      </p:sp>
      <p:pic>
        <p:nvPicPr>
          <p:cNvPr id="49154" name="Picture 2" descr="C:\Users\Shivanand\Desktop\S to 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62745" y="2182625"/>
            <a:ext cx="2618509" cy="3894513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FB4E-F6D7-402C-B111-E23ECC5BF4AB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66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by Design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3F2DD-3BFA-4A4B-838A-27B994A486D3}" type="datetime1">
              <a:rPr lang="en-US" smtClean="0"/>
              <a:t>11/15/2019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67</a:t>
            </a:fld>
            <a:endParaRPr lang="en-IN"/>
          </a:p>
        </p:txBody>
      </p:sp>
      <p:pic>
        <p:nvPicPr>
          <p:cNvPr id="50179" name="Picture 3" descr="C:\Users\Shivanand\Desktop\RbyD Cov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7580" y="1935163"/>
            <a:ext cx="2977032" cy="3856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939226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Thank You</a:t>
            </a:r>
            <a:endParaRPr lang="en-IN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Blog: reflections-shivanand.blogspot.com/</a:t>
            </a:r>
          </a:p>
          <a:p>
            <a:r>
              <a:rPr lang="en-IN" dirty="0"/>
              <a:t>Email: </a:t>
            </a:r>
            <a:r>
              <a:rPr lang="en-IN" dirty="0">
                <a:hlinkClick r:id="rId3"/>
              </a:rPr>
              <a:t>skanavi@gmail.com</a:t>
            </a:r>
            <a:endParaRPr lang="en-IN" dirty="0"/>
          </a:p>
          <a:p>
            <a:r>
              <a:rPr lang="en-IN" dirty="0"/>
              <a:t>Twitter: @</a:t>
            </a:r>
            <a:r>
              <a:rPr lang="en-IN" dirty="0" err="1"/>
              <a:t>shivanandkanavi</a:t>
            </a:r>
            <a:endParaRPr lang="en-IN" dirty="0"/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60CE-DDD0-4F36-BAD0-B3FE508FDE3E}" type="datetime1">
              <a:rPr lang="en-US" smtClean="0"/>
              <a:t>11/15/2019</a:t>
            </a:fld>
            <a:endParaRPr lang="en-I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68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04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400" b="1" dirty="0" err="1"/>
              <a:t>Jagadish</a:t>
            </a:r>
            <a:r>
              <a:rPr lang="en-US" sz="5400" b="1" dirty="0"/>
              <a:t> Chandra Bose </a:t>
            </a:r>
            <a:r>
              <a:rPr lang="en-US" sz="3100" b="1" dirty="0"/>
              <a:t>(1858-1937)</a:t>
            </a:r>
            <a:br>
              <a:rPr lang="en-US" sz="3100" b="1" dirty="0"/>
            </a:br>
            <a:r>
              <a:rPr lang="en-US" sz="3100" b="1" dirty="0"/>
              <a:t>Semiconductors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13" y="2153444"/>
            <a:ext cx="4090988" cy="324619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1E91-C840-456B-8B9B-DB72FED26AE4}" type="datetime1">
              <a:rPr lang="en-US" smtClean="0"/>
              <a:t>11/15/2019</a:t>
            </a:fld>
            <a:endParaRPr lang="en-I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79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/>
              <a:t>Jayant </a:t>
            </a:r>
            <a:r>
              <a:rPr lang="en-US" sz="6000" b="1" dirty="0" err="1"/>
              <a:t>Baliga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Electronics</a:t>
            </a:r>
            <a:endParaRPr lang="en-IN" sz="3100" b="1" dirty="0"/>
          </a:p>
        </p:txBody>
      </p:sp>
      <p:pic>
        <p:nvPicPr>
          <p:cNvPr id="8194" name="Picture 2" descr="C:\Users\shivanand\Desktop\S2S-Pics-Pune\Jayant Balig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94173" y="1935163"/>
            <a:ext cx="6555653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E415-98D1-4464-BD38-E79766A0E9FF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8</a:t>
            </a:fld>
            <a:endParaRPr lang="en-IN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/>
              <a:t>Umesh Mishra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Semiconductors, </a:t>
            </a:r>
            <a:r>
              <a:rPr lang="en-US" sz="3100" b="1" dirty="0" err="1"/>
              <a:t>GaN</a:t>
            </a:r>
            <a:endParaRPr lang="en-IN" sz="3100" b="1" dirty="0"/>
          </a:p>
        </p:txBody>
      </p:sp>
      <p:pic>
        <p:nvPicPr>
          <p:cNvPr id="29698" name="Picture 2" descr="C:\Users\shivanand\Desktop\S2S-Pics-Pune\Umesh Mishr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94173" y="1935163"/>
            <a:ext cx="6555653" cy="438943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Nehru Science Centre, Mumbai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B51A-74BC-4A44-9B76-3CF511958F81}" type="datetime1">
              <a:rPr lang="en-US" smtClean="0"/>
              <a:t>11/15/2019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8AB80-724B-478E-8992-7E95B03F3CB1}" type="slidenum">
              <a:rPr lang="en-IN" smtClean="0"/>
              <a:pPr/>
              <a:t>9</a:t>
            </a:fld>
            <a:endParaRPr lang="en-IN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2211</TotalTime>
  <Words>905</Words>
  <Application>Microsoft Office PowerPoint</Application>
  <PresentationFormat>On-screen Show (4:3)</PresentationFormat>
  <Paragraphs>344</Paragraphs>
  <Slides>68</Slides>
  <Notes>47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Calibri</vt:lpstr>
      <vt:lpstr>Constantia</vt:lpstr>
      <vt:lpstr>Wingdings 2</vt:lpstr>
      <vt:lpstr>Flow</vt:lpstr>
      <vt:lpstr>Document</vt:lpstr>
      <vt:lpstr>How Indians won the Silicon Valley</vt:lpstr>
      <vt:lpstr>Reference material</vt:lpstr>
      <vt:lpstr>Reference materials (contd)</vt:lpstr>
      <vt:lpstr>   Foundations</vt:lpstr>
      <vt:lpstr>Foundations- Contd</vt:lpstr>
      <vt:lpstr>Semiconductors and Devices</vt:lpstr>
      <vt:lpstr>Jagadish Chandra Bose (1858-1937) Semiconductors</vt:lpstr>
      <vt:lpstr>Jayant Baliga Electronics</vt:lpstr>
      <vt:lpstr>Umesh Mishra Semiconductors, GaN</vt:lpstr>
      <vt:lpstr>Microelectronics &amp; Chips</vt:lpstr>
      <vt:lpstr>Pallab Chatterji Chip Industry</vt:lpstr>
      <vt:lpstr>Sanjay Mehrotra Memory, Hard Disks and Thumb Drives</vt:lpstr>
      <vt:lpstr>Suhas Patil Chip Design</vt:lpstr>
      <vt:lpstr>Prabhu Goel Chip Design</vt:lpstr>
      <vt:lpstr>Rajvir Singh Chip Design</vt:lpstr>
      <vt:lpstr>Atiq Raza Chip Industry</vt:lpstr>
      <vt:lpstr>Vinod Dham Chip Industry</vt:lpstr>
      <vt:lpstr>Vinod Khosla Chip Industry, Computers, Internet</vt:lpstr>
      <vt:lpstr>Janak Patel Chip Design</vt:lpstr>
      <vt:lpstr>Psycho-Tech</vt:lpstr>
      <vt:lpstr>Amar Bose (1929-2013) Audio, Psycho Physics, Perception studies</vt:lpstr>
      <vt:lpstr>Arun Netravali Signal processing, HD TV</vt:lpstr>
      <vt:lpstr>N Jayant Signal processing, MP3</vt:lpstr>
      <vt:lpstr>Fibre Optics &amp; Optical Networking</vt:lpstr>
      <vt:lpstr>Narendra Singh Kapany Fibre Optics</vt:lpstr>
      <vt:lpstr>‘Desh’ Deshpande Datacom, Optical Networking</vt:lpstr>
      <vt:lpstr>Internet</vt:lpstr>
      <vt:lpstr>Abhay Bhushan Internet, eMail</vt:lpstr>
      <vt:lpstr>Pradeep Sindhu Internet</vt:lpstr>
      <vt:lpstr>Yogen Dalal Internet</vt:lpstr>
      <vt:lpstr>Artificial Intelligence</vt:lpstr>
      <vt:lpstr>R Narasimhan Artificial Intelligence, Pattern recognition</vt:lpstr>
      <vt:lpstr>Raj Reddy Artificial Intelligence, Speech</vt:lpstr>
      <vt:lpstr>Aravind Joshi Artificial Intelligence, Computational Linguistics</vt:lpstr>
      <vt:lpstr>Software Engineering &amp; Indian IT</vt:lpstr>
      <vt:lpstr>F C Kohli Software Engineering, IT Services</vt:lpstr>
      <vt:lpstr>S Ramadorai Software Engineering</vt:lpstr>
      <vt:lpstr>Kesav Nori Software Engineering</vt:lpstr>
      <vt:lpstr>Telecom</vt:lpstr>
      <vt:lpstr>Arogyasami Paul Raj Sonar, MIMO, 4G, </vt:lpstr>
      <vt:lpstr>Sam Pitroda Telecom, Switching</vt:lpstr>
      <vt:lpstr>Bishnu Atal Signal processing, Mobile</vt:lpstr>
      <vt:lpstr>Manmohan Sondhi Telecom, Echo Cancellors</vt:lpstr>
      <vt:lpstr>Rajendra &amp; Neera Singh Telecom, Mobile Network Planning</vt:lpstr>
      <vt:lpstr>Databases</vt:lpstr>
      <vt:lpstr>Jnan Dash Relational Data Bases</vt:lpstr>
      <vt:lpstr>VFX</vt:lpstr>
      <vt:lpstr>Bala Manian Computer Graphics</vt:lpstr>
      <vt:lpstr>Theoretical Computer Science</vt:lpstr>
      <vt:lpstr>Ravi Kannan Theoretical Computer Science</vt:lpstr>
      <vt:lpstr>Rajiv Motwani (1962-2009) Theoretical Computer Science, Search Engines</vt:lpstr>
      <vt:lpstr>Narendra Karmarkar Theoretical computer science, HPC</vt:lpstr>
      <vt:lpstr>Umesh Vazirani Theoretical computer science, Quantum Computing</vt:lpstr>
      <vt:lpstr>Madhu Sudan Theoretical Computer Science</vt:lpstr>
      <vt:lpstr>Sanjiv Arora Theoretical Computer Science</vt:lpstr>
      <vt:lpstr>Luv Grover Quantum Computing</vt:lpstr>
      <vt:lpstr>Manindra Agrawal Theoretical Computer Science</vt:lpstr>
      <vt:lpstr>Control Theory</vt:lpstr>
      <vt:lpstr>M Vidyasagar Control Theory</vt:lpstr>
      <vt:lpstr>Satellite Communication</vt:lpstr>
      <vt:lpstr>Pradman Kaul Satellite Communications, VSAT</vt:lpstr>
      <vt:lpstr>Storage</vt:lpstr>
      <vt:lpstr>Praveen Chaudhury Magneto-Optic memory</vt:lpstr>
      <vt:lpstr>Information Theory</vt:lpstr>
      <vt:lpstr>Tom Kailath Information Theory</vt:lpstr>
      <vt:lpstr>Sand to Silicon: The amazing story of digital technology https://archive.org/details/SandToSiliconWeb</vt:lpstr>
      <vt:lpstr>Research by Design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Indian Contribution to Digital Technology</dc:title>
  <dc:creator>shivanand kanavi</dc:creator>
  <cp:lastModifiedBy>Dell</cp:lastModifiedBy>
  <cp:revision>110</cp:revision>
  <dcterms:created xsi:type="dcterms:W3CDTF">2008-07-12T02:59:06Z</dcterms:created>
  <dcterms:modified xsi:type="dcterms:W3CDTF">2019-11-15T07:22:42Z</dcterms:modified>
</cp:coreProperties>
</file>