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62" r:id="rId3"/>
    <p:sldId id="259" r:id="rId4"/>
    <p:sldId id="288" r:id="rId5"/>
    <p:sldId id="285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1" r:id="rId14"/>
    <p:sldId id="277" r:id="rId15"/>
    <p:sldId id="276" r:id="rId16"/>
    <p:sldId id="272" r:id="rId17"/>
    <p:sldId id="278" r:id="rId18"/>
    <p:sldId id="290" r:id="rId19"/>
    <p:sldId id="279" r:id="rId20"/>
    <p:sldId id="287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99FF33"/>
    <a:srgbClr val="FF99FF"/>
    <a:srgbClr val="009900"/>
    <a:srgbClr val="FF66FF"/>
    <a:srgbClr val="26B4E6"/>
    <a:srgbClr val="9900FF"/>
    <a:srgbClr val="30DCD4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7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42BC43-0264-4067-879C-BED9CBD92326}" type="doc">
      <dgm:prSet loTypeId="urn:microsoft.com/office/officeart/2005/8/layout/pyramid2" loCatId="list" qsTypeId="urn:microsoft.com/office/officeart/2005/8/quickstyle/simple1" qsCatId="simple" csTypeId="urn:microsoft.com/office/officeart/2005/8/colors/accent4_5" csCatId="accent4" phldr="1"/>
      <dgm:spPr/>
    </dgm:pt>
    <dgm:pt modelId="{1D0E473D-81E2-4901-BC01-689A71BB7EA4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9900"/>
              </a:solidFill>
            </a:rPr>
            <a:t>What is External Quality Control (EQC) ?</a:t>
          </a:r>
        </a:p>
      </dgm:t>
    </dgm:pt>
    <dgm:pt modelId="{23DBAAFF-B21F-40AB-AD3B-B5820AA001AA}" type="parTrans" cxnId="{7BE8CF0B-B634-4569-9D84-FDC64F20F76F}">
      <dgm:prSet/>
      <dgm:spPr/>
      <dgm:t>
        <a:bodyPr/>
        <a:lstStyle/>
        <a:p>
          <a:endParaRPr lang="en-US"/>
        </a:p>
      </dgm:t>
    </dgm:pt>
    <dgm:pt modelId="{4B8EE7F4-AB97-491C-9476-CB540FB7E458}" type="sibTrans" cxnId="{7BE8CF0B-B634-4569-9D84-FDC64F20F76F}">
      <dgm:prSet/>
      <dgm:spPr/>
      <dgm:t>
        <a:bodyPr/>
        <a:lstStyle/>
        <a:p>
          <a:endParaRPr lang="en-US"/>
        </a:p>
      </dgm:t>
    </dgm:pt>
    <dgm:pt modelId="{6A8C3BA5-BE84-469D-B952-93FBCCC29D1A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009900"/>
              </a:solidFill>
            </a:rPr>
            <a:t>How it is done ?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dirty="0">
            <a:solidFill>
              <a:srgbClr val="009900"/>
            </a:solidFill>
          </a:endParaRPr>
        </a:p>
      </dgm:t>
    </dgm:pt>
    <dgm:pt modelId="{AFE9E19E-D7DB-4613-B36F-D6A983D7826B}" type="parTrans" cxnId="{629B8B3B-85D6-4307-A544-6D2733E791A6}">
      <dgm:prSet/>
      <dgm:spPr/>
      <dgm:t>
        <a:bodyPr/>
        <a:lstStyle/>
        <a:p>
          <a:endParaRPr lang="en-US"/>
        </a:p>
      </dgm:t>
    </dgm:pt>
    <dgm:pt modelId="{A2822793-32C5-4317-8789-7D44F4617C70}" type="sibTrans" cxnId="{629B8B3B-85D6-4307-A544-6D2733E791A6}">
      <dgm:prSet/>
      <dgm:spPr/>
      <dgm:t>
        <a:bodyPr/>
        <a:lstStyle/>
        <a:p>
          <a:endParaRPr lang="en-US"/>
        </a:p>
      </dgm:t>
    </dgm:pt>
    <dgm:pt modelId="{A30F0775-6F4F-4563-BE1C-69993627C0F0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rgbClr val="009900"/>
              </a:solidFill>
            </a:rPr>
            <a:t>Importance of EQC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dirty="0">
            <a:solidFill>
              <a:srgbClr val="009900"/>
            </a:solidFill>
          </a:endParaRPr>
        </a:p>
      </dgm:t>
    </dgm:pt>
    <dgm:pt modelId="{57E12F6F-5378-421B-836C-66087FB17D90}" type="parTrans" cxnId="{8EBEC823-E80E-4760-9551-17425238058E}">
      <dgm:prSet/>
      <dgm:spPr/>
      <dgm:t>
        <a:bodyPr/>
        <a:lstStyle/>
        <a:p>
          <a:endParaRPr lang="en-US"/>
        </a:p>
      </dgm:t>
    </dgm:pt>
    <dgm:pt modelId="{F86DD34E-9F30-4142-97F1-9BFEFCDC5FA7}" type="sibTrans" cxnId="{8EBEC823-E80E-4760-9551-17425238058E}">
      <dgm:prSet/>
      <dgm:spPr/>
      <dgm:t>
        <a:bodyPr/>
        <a:lstStyle/>
        <a:p>
          <a:endParaRPr lang="en-US"/>
        </a:p>
      </dgm:t>
    </dgm:pt>
    <dgm:pt modelId="{708AE77B-0BB6-4562-8C79-AC9CE256D82A}">
      <dgm:prSet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9900"/>
              </a:solidFill>
            </a:rPr>
            <a:t>In our Laboratory, what we do for Quality Control ?</a:t>
          </a:r>
          <a:endParaRPr lang="en-US" b="1" dirty="0">
            <a:solidFill>
              <a:srgbClr val="009900"/>
            </a:solidFill>
          </a:endParaRPr>
        </a:p>
      </dgm:t>
    </dgm:pt>
    <dgm:pt modelId="{B02E26AF-FF65-4231-BF8D-0EAB8DB484B3}" type="parTrans" cxnId="{A3A96C24-9B37-4CD5-A6B8-91AC8307825F}">
      <dgm:prSet/>
      <dgm:spPr/>
      <dgm:t>
        <a:bodyPr/>
        <a:lstStyle/>
        <a:p>
          <a:endParaRPr lang="en-US"/>
        </a:p>
      </dgm:t>
    </dgm:pt>
    <dgm:pt modelId="{888ED217-CC6E-4FF4-827D-414B47137185}" type="sibTrans" cxnId="{A3A96C24-9B37-4CD5-A6B8-91AC8307825F}">
      <dgm:prSet/>
      <dgm:spPr/>
      <dgm:t>
        <a:bodyPr/>
        <a:lstStyle/>
        <a:p>
          <a:endParaRPr lang="en-US"/>
        </a:p>
      </dgm:t>
    </dgm:pt>
    <dgm:pt modelId="{AB5B4690-7263-455D-8D4A-D85533A7A22F}" type="pres">
      <dgm:prSet presAssocID="{5942BC43-0264-4067-879C-BED9CBD92326}" presName="compositeShape" presStyleCnt="0">
        <dgm:presLayoutVars>
          <dgm:dir/>
          <dgm:resizeHandles/>
        </dgm:presLayoutVars>
      </dgm:prSet>
      <dgm:spPr/>
    </dgm:pt>
    <dgm:pt modelId="{9A68F9DC-5A06-4815-9A5D-3A822BAB74DE}" type="pres">
      <dgm:prSet presAssocID="{5942BC43-0264-4067-879C-BED9CBD92326}" presName="pyramid" presStyleLbl="node1" presStyleIdx="0" presStyleCnt="1" custLinFactNeighborX="-1802" custLinFactNeighborY="232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C745C85B-BF01-44BE-B1AB-2BEA07B2FE29}" type="pres">
      <dgm:prSet presAssocID="{5942BC43-0264-4067-879C-BED9CBD92326}" presName="theList" presStyleCnt="0"/>
      <dgm:spPr/>
    </dgm:pt>
    <dgm:pt modelId="{4C755A2A-26A2-4F1B-B13F-817B7C50817A}" type="pres">
      <dgm:prSet presAssocID="{1D0E473D-81E2-4901-BC01-689A71BB7EA4}" presName="aNode" presStyleLbl="fgAcc1" presStyleIdx="0" presStyleCnt="4" custLinFactNeighborX="9750" custLinFactNeighborY="-84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54938-396F-4148-A4D7-7750FE2BB46C}" type="pres">
      <dgm:prSet presAssocID="{1D0E473D-81E2-4901-BC01-689A71BB7EA4}" presName="aSpace" presStyleCnt="0"/>
      <dgm:spPr/>
    </dgm:pt>
    <dgm:pt modelId="{4A4AC80B-26B4-479F-8FD6-72D53264808D}" type="pres">
      <dgm:prSet presAssocID="{6A8C3BA5-BE84-469D-B952-93FBCCC29D1A}" presName="aNode" presStyleLbl="fgAcc1" presStyleIdx="1" presStyleCnt="4" custLinFactNeighborX="9750" custLinFactNeighborY="-42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43F8C-8F7A-4BEE-8D25-9CD14AD2F6C7}" type="pres">
      <dgm:prSet presAssocID="{6A8C3BA5-BE84-469D-B952-93FBCCC29D1A}" presName="aSpace" presStyleCnt="0"/>
      <dgm:spPr/>
    </dgm:pt>
    <dgm:pt modelId="{1334BC0C-C001-41CA-AD1D-D8E55F788FAC}" type="pres">
      <dgm:prSet presAssocID="{A30F0775-6F4F-4563-BE1C-69993627C0F0}" presName="aNode" presStyleLbl="fgAcc1" presStyleIdx="2" presStyleCnt="4" custLinFactNeighborX="9750" custLinFactNeighborY="-523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4A356-921D-4449-AABA-6B8D31978922}" type="pres">
      <dgm:prSet presAssocID="{A30F0775-6F4F-4563-BE1C-69993627C0F0}" presName="aSpace" presStyleCnt="0"/>
      <dgm:spPr/>
    </dgm:pt>
    <dgm:pt modelId="{EC0D3D86-4E5C-4BDA-A042-BD65FD412C64}" type="pres">
      <dgm:prSet presAssocID="{708AE77B-0BB6-4562-8C79-AC9CE256D82A}" presName="aNode" presStyleLbl="fgAcc1" presStyleIdx="3" presStyleCnt="4" custLinFactNeighborX="9750" custLinFactNeighborY="27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0B105-13C7-4CB6-8A88-C2A0C04806CC}" type="pres">
      <dgm:prSet presAssocID="{708AE77B-0BB6-4562-8C79-AC9CE256D82A}" presName="aSpace" presStyleCnt="0"/>
      <dgm:spPr/>
    </dgm:pt>
  </dgm:ptLst>
  <dgm:cxnLst>
    <dgm:cxn modelId="{5D05A78E-5423-439C-BF91-440C849CA53E}" type="presOf" srcId="{708AE77B-0BB6-4562-8C79-AC9CE256D82A}" destId="{EC0D3D86-4E5C-4BDA-A042-BD65FD412C64}" srcOrd="0" destOrd="0" presId="urn:microsoft.com/office/officeart/2005/8/layout/pyramid2"/>
    <dgm:cxn modelId="{A3A96C24-9B37-4CD5-A6B8-91AC8307825F}" srcId="{5942BC43-0264-4067-879C-BED9CBD92326}" destId="{708AE77B-0BB6-4562-8C79-AC9CE256D82A}" srcOrd="3" destOrd="0" parTransId="{B02E26AF-FF65-4231-BF8D-0EAB8DB484B3}" sibTransId="{888ED217-CC6E-4FF4-827D-414B47137185}"/>
    <dgm:cxn modelId="{629B8B3B-85D6-4307-A544-6D2733E791A6}" srcId="{5942BC43-0264-4067-879C-BED9CBD92326}" destId="{6A8C3BA5-BE84-469D-B952-93FBCCC29D1A}" srcOrd="1" destOrd="0" parTransId="{AFE9E19E-D7DB-4613-B36F-D6A983D7826B}" sibTransId="{A2822793-32C5-4317-8789-7D44F4617C70}"/>
    <dgm:cxn modelId="{96B07F87-6E14-428B-A545-6BACB7927CC7}" type="presOf" srcId="{5942BC43-0264-4067-879C-BED9CBD92326}" destId="{AB5B4690-7263-455D-8D4A-D85533A7A22F}" srcOrd="0" destOrd="0" presId="urn:microsoft.com/office/officeart/2005/8/layout/pyramid2"/>
    <dgm:cxn modelId="{1D073D9A-F8B1-4F01-8702-DEB1CA3080D9}" type="presOf" srcId="{A30F0775-6F4F-4563-BE1C-69993627C0F0}" destId="{1334BC0C-C001-41CA-AD1D-D8E55F788FAC}" srcOrd="0" destOrd="0" presId="urn:microsoft.com/office/officeart/2005/8/layout/pyramid2"/>
    <dgm:cxn modelId="{7BE8CF0B-B634-4569-9D84-FDC64F20F76F}" srcId="{5942BC43-0264-4067-879C-BED9CBD92326}" destId="{1D0E473D-81E2-4901-BC01-689A71BB7EA4}" srcOrd="0" destOrd="0" parTransId="{23DBAAFF-B21F-40AB-AD3B-B5820AA001AA}" sibTransId="{4B8EE7F4-AB97-491C-9476-CB540FB7E458}"/>
    <dgm:cxn modelId="{8EBEC823-E80E-4760-9551-17425238058E}" srcId="{5942BC43-0264-4067-879C-BED9CBD92326}" destId="{A30F0775-6F4F-4563-BE1C-69993627C0F0}" srcOrd="2" destOrd="0" parTransId="{57E12F6F-5378-421B-836C-66087FB17D90}" sibTransId="{F86DD34E-9F30-4142-97F1-9BFEFCDC5FA7}"/>
    <dgm:cxn modelId="{69089D29-5F05-4CC7-8D8F-E14E50D7743A}" type="presOf" srcId="{6A8C3BA5-BE84-469D-B952-93FBCCC29D1A}" destId="{4A4AC80B-26B4-479F-8FD6-72D53264808D}" srcOrd="0" destOrd="0" presId="urn:microsoft.com/office/officeart/2005/8/layout/pyramid2"/>
    <dgm:cxn modelId="{5457E75D-9FFE-43F9-A60E-A49A6477303B}" type="presOf" srcId="{1D0E473D-81E2-4901-BC01-689A71BB7EA4}" destId="{4C755A2A-26A2-4F1B-B13F-817B7C50817A}" srcOrd="0" destOrd="0" presId="urn:microsoft.com/office/officeart/2005/8/layout/pyramid2"/>
    <dgm:cxn modelId="{77B0D67A-D1C1-4E03-9B8C-B2B43D00D14B}" type="presParOf" srcId="{AB5B4690-7263-455D-8D4A-D85533A7A22F}" destId="{9A68F9DC-5A06-4815-9A5D-3A822BAB74DE}" srcOrd="0" destOrd="0" presId="urn:microsoft.com/office/officeart/2005/8/layout/pyramid2"/>
    <dgm:cxn modelId="{CF6E6009-3001-470E-A571-669F67DAEA63}" type="presParOf" srcId="{AB5B4690-7263-455D-8D4A-D85533A7A22F}" destId="{C745C85B-BF01-44BE-B1AB-2BEA07B2FE29}" srcOrd="1" destOrd="0" presId="urn:microsoft.com/office/officeart/2005/8/layout/pyramid2"/>
    <dgm:cxn modelId="{4C90FC79-8BA6-4F4D-AA89-2CAC65DEDC75}" type="presParOf" srcId="{C745C85B-BF01-44BE-B1AB-2BEA07B2FE29}" destId="{4C755A2A-26A2-4F1B-B13F-817B7C50817A}" srcOrd="0" destOrd="0" presId="urn:microsoft.com/office/officeart/2005/8/layout/pyramid2"/>
    <dgm:cxn modelId="{C6D6C17D-3609-42E7-9B02-8843344D5503}" type="presParOf" srcId="{C745C85B-BF01-44BE-B1AB-2BEA07B2FE29}" destId="{08B54938-396F-4148-A4D7-7750FE2BB46C}" srcOrd="1" destOrd="0" presId="urn:microsoft.com/office/officeart/2005/8/layout/pyramid2"/>
    <dgm:cxn modelId="{81EB964A-81AC-404B-AA33-F603DCDD2652}" type="presParOf" srcId="{C745C85B-BF01-44BE-B1AB-2BEA07B2FE29}" destId="{4A4AC80B-26B4-479F-8FD6-72D53264808D}" srcOrd="2" destOrd="0" presId="urn:microsoft.com/office/officeart/2005/8/layout/pyramid2"/>
    <dgm:cxn modelId="{63F710A5-DA8F-4C0C-8F78-9E04FB6DA312}" type="presParOf" srcId="{C745C85B-BF01-44BE-B1AB-2BEA07B2FE29}" destId="{27643F8C-8F7A-4BEE-8D25-9CD14AD2F6C7}" srcOrd="3" destOrd="0" presId="urn:microsoft.com/office/officeart/2005/8/layout/pyramid2"/>
    <dgm:cxn modelId="{7ACE0885-2CBD-4F4C-A6E0-1D6EF3D600F9}" type="presParOf" srcId="{C745C85B-BF01-44BE-B1AB-2BEA07B2FE29}" destId="{1334BC0C-C001-41CA-AD1D-D8E55F788FAC}" srcOrd="4" destOrd="0" presId="urn:microsoft.com/office/officeart/2005/8/layout/pyramid2"/>
    <dgm:cxn modelId="{52985A29-1102-4204-AF17-995947B73F4F}" type="presParOf" srcId="{C745C85B-BF01-44BE-B1AB-2BEA07B2FE29}" destId="{AFE4A356-921D-4449-AABA-6B8D31978922}" srcOrd="5" destOrd="0" presId="urn:microsoft.com/office/officeart/2005/8/layout/pyramid2"/>
    <dgm:cxn modelId="{F6156941-6E7E-4E84-AF9E-EBE3F0283F90}" type="presParOf" srcId="{C745C85B-BF01-44BE-B1AB-2BEA07B2FE29}" destId="{EC0D3D86-4E5C-4BDA-A042-BD65FD412C64}" srcOrd="6" destOrd="0" presId="urn:microsoft.com/office/officeart/2005/8/layout/pyramid2"/>
    <dgm:cxn modelId="{82460DA1-234C-41A9-B517-81BB00105DA2}" type="presParOf" srcId="{C745C85B-BF01-44BE-B1AB-2BEA07B2FE29}" destId="{C810B105-13C7-4CB6-8A88-C2A0C04806CC}" srcOrd="7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0EFDA-C222-47BE-993C-20649FF8F58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874BF-7F2B-4606-AFAB-B99391509D8C}">
      <dgm:prSet phldrT="[Text]" phldr="1"/>
      <dgm:spPr/>
      <dgm:t>
        <a:bodyPr/>
        <a:lstStyle/>
        <a:p>
          <a:endParaRPr lang="en-US" dirty="0"/>
        </a:p>
      </dgm:t>
    </dgm:pt>
    <dgm:pt modelId="{D45EF7B4-4928-4F18-9AF1-9C6645A0A274}" type="parTrans" cxnId="{77DF9760-BBA6-4CB1-96CD-C18F681202CF}">
      <dgm:prSet/>
      <dgm:spPr/>
      <dgm:t>
        <a:bodyPr/>
        <a:lstStyle/>
        <a:p>
          <a:endParaRPr lang="en-US"/>
        </a:p>
      </dgm:t>
    </dgm:pt>
    <dgm:pt modelId="{C82DB3B6-8CD7-4BCC-8F1C-EDEBB584DB70}" type="sibTrans" cxnId="{77DF9760-BBA6-4CB1-96CD-C18F681202CF}">
      <dgm:prSet/>
      <dgm:spPr/>
      <dgm:t>
        <a:bodyPr/>
        <a:lstStyle/>
        <a:p>
          <a:endParaRPr lang="en-US"/>
        </a:p>
      </dgm:t>
    </dgm:pt>
    <dgm:pt modelId="{06B0AC8E-E104-4745-BCD3-CBFE32CD3D7B}">
      <dgm:prSet phldrT="[Text]" phldr="1"/>
      <dgm:spPr/>
      <dgm:t>
        <a:bodyPr/>
        <a:lstStyle/>
        <a:p>
          <a:endParaRPr lang="en-US"/>
        </a:p>
      </dgm:t>
    </dgm:pt>
    <dgm:pt modelId="{8C4604DF-6948-475D-BE0D-A64CC75B81D8}" type="parTrans" cxnId="{758C6307-D982-4F59-B33F-C7E58264D63C}">
      <dgm:prSet/>
      <dgm:spPr/>
      <dgm:t>
        <a:bodyPr/>
        <a:lstStyle/>
        <a:p>
          <a:endParaRPr lang="en-US"/>
        </a:p>
      </dgm:t>
    </dgm:pt>
    <dgm:pt modelId="{2C40690B-019F-4713-879B-BE518943343E}" type="sibTrans" cxnId="{758C6307-D982-4F59-B33F-C7E58264D63C}">
      <dgm:prSet/>
      <dgm:spPr/>
      <dgm:t>
        <a:bodyPr/>
        <a:lstStyle/>
        <a:p>
          <a:endParaRPr lang="en-US"/>
        </a:p>
      </dgm:t>
    </dgm:pt>
    <dgm:pt modelId="{EA933056-D09F-4527-AED6-B65C0E39BD1A}">
      <dgm:prSet phldrT="[Text]" phldr="1"/>
      <dgm:spPr/>
      <dgm:t>
        <a:bodyPr/>
        <a:lstStyle/>
        <a:p>
          <a:endParaRPr lang="en-US"/>
        </a:p>
      </dgm:t>
    </dgm:pt>
    <dgm:pt modelId="{8A99ADB9-206F-4DDA-A78B-DCDE17E30158}" type="parTrans" cxnId="{D6897214-B942-4A24-82FF-D6CD5A6B144F}">
      <dgm:prSet/>
      <dgm:spPr/>
      <dgm:t>
        <a:bodyPr/>
        <a:lstStyle/>
        <a:p>
          <a:endParaRPr lang="en-US"/>
        </a:p>
      </dgm:t>
    </dgm:pt>
    <dgm:pt modelId="{69CCE014-EF46-41B1-A419-730731A11EFD}" type="sibTrans" cxnId="{D6897214-B942-4A24-82FF-D6CD5A6B144F}">
      <dgm:prSet/>
      <dgm:spPr/>
      <dgm:t>
        <a:bodyPr/>
        <a:lstStyle/>
        <a:p>
          <a:endParaRPr lang="en-US"/>
        </a:p>
      </dgm:t>
    </dgm:pt>
    <dgm:pt modelId="{09CAE4AC-6EB6-4166-A981-BB0A3474AE7E}">
      <dgm:prSet phldrT="[Text]" phldr="1"/>
      <dgm:spPr/>
      <dgm:t>
        <a:bodyPr/>
        <a:lstStyle/>
        <a:p>
          <a:endParaRPr lang="en-US" dirty="0"/>
        </a:p>
      </dgm:t>
    </dgm:pt>
    <dgm:pt modelId="{2E42FF27-A3BB-4483-8F02-6CB439999825}" type="parTrans" cxnId="{88C7571B-ACCD-4D9B-ABC7-759E1AF372BC}">
      <dgm:prSet/>
      <dgm:spPr/>
      <dgm:t>
        <a:bodyPr/>
        <a:lstStyle/>
        <a:p>
          <a:endParaRPr lang="en-US"/>
        </a:p>
      </dgm:t>
    </dgm:pt>
    <dgm:pt modelId="{F777D84B-FB5D-4A97-90C4-23D64C6E57B9}" type="sibTrans" cxnId="{88C7571B-ACCD-4D9B-ABC7-759E1AF372BC}">
      <dgm:prSet/>
      <dgm:spPr/>
      <dgm:t>
        <a:bodyPr/>
        <a:lstStyle/>
        <a:p>
          <a:endParaRPr lang="en-US"/>
        </a:p>
      </dgm:t>
    </dgm:pt>
    <dgm:pt modelId="{BB08E654-7F6F-461A-BD56-4A0B97E95619}">
      <dgm:prSet phldrT="[Text]" phldr="1"/>
      <dgm:spPr/>
      <dgm:t>
        <a:bodyPr/>
        <a:lstStyle/>
        <a:p>
          <a:endParaRPr lang="en-US"/>
        </a:p>
      </dgm:t>
    </dgm:pt>
    <dgm:pt modelId="{24DB59C3-95FF-458A-A07B-610977A709AB}" type="parTrans" cxnId="{63584647-064A-4FF5-A326-09335F5E35AD}">
      <dgm:prSet/>
      <dgm:spPr/>
      <dgm:t>
        <a:bodyPr/>
        <a:lstStyle/>
        <a:p>
          <a:endParaRPr lang="en-US"/>
        </a:p>
      </dgm:t>
    </dgm:pt>
    <dgm:pt modelId="{6C5EC32C-5A7D-4A83-9B0F-F3E857B7E41B}" type="sibTrans" cxnId="{63584647-064A-4FF5-A326-09335F5E35AD}">
      <dgm:prSet/>
      <dgm:spPr/>
      <dgm:t>
        <a:bodyPr/>
        <a:lstStyle/>
        <a:p>
          <a:endParaRPr lang="en-US"/>
        </a:p>
      </dgm:t>
    </dgm:pt>
    <dgm:pt modelId="{BA07E84E-7E9F-47AF-AED0-463ED6320C83}">
      <dgm:prSet/>
      <dgm:spPr/>
      <dgm:t>
        <a:bodyPr/>
        <a:lstStyle/>
        <a:p>
          <a:endParaRPr lang="en-US"/>
        </a:p>
      </dgm:t>
    </dgm:pt>
    <dgm:pt modelId="{AC697499-F9A8-4F49-833C-89BE83515371}" type="parTrans" cxnId="{95DBE823-7F1E-47E6-ADA5-F6A51B730DDA}">
      <dgm:prSet/>
      <dgm:spPr/>
      <dgm:t>
        <a:bodyPr/>
        <a:lstStyle/>
        <a:p>
          <a:endParaRPr lang="en-US"/>
        </a:p>
      </dgm:t>
    </dgm:pt>
    <dgm:pt modelId="{EB8B8366-6444-4D49-9FFC-02002879BF7B}" type="sibTrans" cxnId="{95DBE823-7F1E-47E6-ADA5-F6A51B730DDA}">
      <dgm:prSet/>
      <dgm:spPr/>
      <dgm:t>
        <a:bodyPr/>
        <a:lstStyle/>
        <a:p>
          <a:endParaRPr lang="en-US"/>
        </a:p>
      </dgm:t>
    </dgm:pt>
    <dgm:pt modelId="{1DF2117F-98DE-406F-8233-E50F490FE66E}" type="pres">
      <dgm:prSet presAssocID="{6AE0EFDA-C222-47BE-993C-20649FF8F5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B6FFB-F4C1-4EDC-BE41-19A784B86342}" type="pres">
      <dgm:prSet presAssocID="{EF2874BF-7F2B-4606-AFAB-B99391509D8C}" presName="dummy" presStyleCnt="0"/>
      <dgm:spPr/>
    </dgm:pt>
    <dgm:pt modelId="{BB54471F-AB46-4F22-B579-CFEDFFA1CECD}" type="pres">
      <dgm:prSet presAssocID="{EF2874BF-7F2B-4606-AFAB-B99391509D8C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EEFD9-B909-4F57-B665-C422CBCA5DC9}" type="pres">
      <dgm:prSet presAssocID="{C82DB3B6-8CD7-4BCC-8F1C-EDEBB584DB70}" presName="sibTrans" presStyleLbl="node1" presStyleIdx="0" presStyleCnt="6" custLinFactNeighborX="-786" custLinFactNeighborY="-28"/>
      <dgm:spPr/>
      <dgm:t>
        <a:bodyPr/>
        <a:lstStyle/>
        <a:p>
          <a:endParaRPr lang="en-US"/>
        </a:p>
      </dgm:t>
    </dgm:pt>
    <dgm:pt modelId="{93282CA9-4443-4075-8BC5-34EABA167D4D}" type="pres">
      <dgm:prSet presAssocID="{06B0AC8E-E104-4745-BCD3-CBFE32CD3D7B}" presName="dummy" presStyleCnt="0"/>
      <dgm:spPr/>
    </dgm:pt>
    <dgm:pt modelId="{BE34FA4D-E33E-445F-96D7-574621FFAD18}" type="pres">
      <dgm:prSet presAssocID="{06B0AC8E-E104-4745-BCD3-CBFE32CD3D7B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AB129-6145-48C6-B462-8DB151C836D3}" type="pres">
      <dgm:prSet presAssocID="{2C40690B-019F-4713-879B-BE518943343E}" presName="sibTrans" presStyleLbl="node1" presStyleIdx="1" presStyleCnt="6" custLinFactNeighborX="730" custLinFactNeighborY="-3060"/>
      <dgm:spPr/>
      <dgm:t>
        <a:bodyPr/>
        <a:lstStyle/>
        <a:p>
          <a:endParaRPr lang="en-US"/>
        </a:p>
      </dgm:t>
    </dgm:pt>
    <dgm:pt modelId="{D101E88F-AF55-4B65-8143-0964B14A5D2A}" type="pres">
      <dgm:prSet presAssocID="{EA933056-D09F-4527-AED6-B65C0E39BD1A}" presName="dummy" presStyleCnt="0"/>
      <dgm:spPr/>
    </dgm:pt>
    <dgm:pt modelId="{BB297143-ABD7-4F1C-AFA8-6C2A05B4D75C}" type="pres">
      <dgm:prSet presAssocID="{EA933056-D09F-4527-AED6-B65C0E39BD1A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BD743-866A-43D9-82A7-3645EA8BB5BE}" type="pres">
      <dgm:prSet presAssocID="{69CCE014-EF46-41B1-A419-730731A11EFD}" presName="sibTrans" presStyleLbl="node1" presStyleIdx="2" presStyleCnt="6" custLinFactNeighborX="-5334" custLinFactNeighborY="-1544"/>
      <dgm:spPr/>
      <dgm:t>
        <a:bodyPr/>
        <a:lstStyle/>
        <a:p>
          <a:endParaRPr lang="en-US"/>
        </a:p>
      </dgm:t>
    </dgm:pt>
    <dgm:pt modelId="{E0807662-0409-49DD-BEBC-6F5D8F9FE968}" type="pres">
      <dgm:prSet presAssocID="{09CAE4AC-6EB6-4166-A981-BB0A3474AE7E}" presName="dummy" presStyleCnt="0"/>
      <dgm:spPr/>
    </dgm:pt>
    <dgm:pt modelId="{0AD44BD1-8701-41D3-BFFA-6BE9A3C4CA6A}" type="pres">
      <dgm:prSet presAssocID="{09CAE4AC-6EB6-4166-A981-BB0A3474AE7E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93A2B-605B-4DBC-82EC-E4B7CA963C12}" type="pres">
      <dgm:prSet presAssocID="{F777D84B-FB5D-4A97-90C4-23D64C6E57B9}" presName="sibTrans" presStyleLbl="node1" presStyleIdx="3" presStyleCnt="6" custLinFactNeighborX="-5334" custLinFactNeighborY="-28"/>
      <dgm:spPr/>
      <dgm:t>
        <a:bodyPr/>
        <a:lstStyle/>
        <a:p>
          <a:endParaRPr lang="en-US"/>
        </a:p>
      </dgm:t>
    </dgm:pt>
    <dgm:pt modelId="{C3902FD8-CCC1-4584-9F29-F0DD254E9934}" type="pres">
      <dgm:prSet presAssocID="{BA07E84E-7E9F-47AF-AED0-463ED6320C83}" presName="dummy" presStyleCnt="0"/>
      <dgm:spPr/>
    </dgm:pt>
    <dgm:pt modelId="{1CAA00DD-15BC-457D-85FE-76A9EB0467EA}" type="pres">
      <dgm:prSet presAssocID="{BA07E84E-7E9F-47AF-AED0-463ED6320C83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615C5-08EB-4221-B9BB-75EA49624B18}" type="pres">
      <dgm:prSet presAssocID="{EB8B8366-6444-4D49-9FFC-02002879BF7B}" presName="sibTrans" presStyleLbl="node1" presStyleIdx="4" presStyleCnt="6" custLinFactNeighborX="-6850" custLinFactNeighborY="1488"/>
      <dgm:spPr/>
      <dgm:t>
        <a:bodyPr/>
        <a:lstStyle/>
        <a:p>
          <a:endParaRPr lang="en-US"/>
        </a:p>
      </dgm:t>
    </dgm:pt>
    <dgm:pt modelId="{C3C720DC-4EC0-4DAA-B1CF-95DDD3E3BD1E}" type="pres">
      <dgm:prSet presAssocID="{BB08E654-7F6F-461A-BD56-4A0B97E95619}" presName="dummy" presStyleCnt="0"/>
      <dgm:spPr/>
    </dgm:pt>
    <dgm:pt modelId="{8BF3E5F6-98BF-42E5-BB76-D6D711FCF7D5}" type="pres">
      <dgm:prSet presAssocID="{BB08E654-7F6F-461A-BD56-4A0B97E95619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AA00B-5140-4E21-A38E-C811413D14AE}" type="pres">
      <dgm:prSet presAssocID="{6C5EC32C-5A7D-4A83-9B0F-F3E857B7E41B}" presName="sibTrans" presStyleLbl="node1" presStyleIdx="5" presStyleCnt="6" custLinFactNeighborX="-2302" custLinFactNeighborY="-28"/>
      <dgm:spPr/>
      <dgm:t>
        <a:bodyPr/>
        <a:lstStyle/>
        <a:p>
          <a:endParaRPr lang="en-US"/>
        </a:p>
      </dgm:t>
    </dgm:pt>
  </dgm:ptLst>
  <dgm:cxnLst>
    <dgm:cxn modelId="{63584647-064A-4FF5-A326-09335F5E35AD}" srcId="{6AE0EFDA-C222-47BE-993C-20649FF8F583}" destId="{BB08E654-7F6F-461A-BD56-4A0B97E95619}" srcOrd="5" destOrd="0" parTransId="{24DB59C3-95FF-458A-A07B-610977A709AB}" sibTransId="{6C5EC32C-5A7D-4A83-9B0F-F3E857B7E41B}"/>
    <dgm:cxn modelId="{73781FF6-AE40-4369-A9D9-4882A96221E8}" type="presOf" srcId="{69CCE014-EF46-41B1-A419-730731A11EFD}" destId="{4FBBD743-866A-43D9-82A7-3645EA8BB5BE}" srcOrd="0" destOrd="0" presId="urn:microsoft.com/office/officeart/2005/8/layout/cycle1"/>
    <dgm:cxn modelId="{B3B4A4D9-6431-41C6-AF9A-3A1F0EDE43DB}" type="presOf" srcId="{09CAE4AC-6EB6-4166-A981-BB0A3474AE7E}" destId="{0AD44BD1-8701-41D3-BFFA-6BE9A3C4CA6A}" srcOrd="0" destOrd="0" presId="urn:microsoft.com/office/officeart/2005/8/layout/cycle1"/>
    <dgm:cxn modelId="{F0BE672A-C281-4244-BBB4-BE586BB0729C}" type="presOf" srcId="{C82DB3B6-8CD7-4BCC-8F1C-EDEBB584DB70}" destId="{1DEEEFD9-B909-4F57-B665-C422CBCA5DC9}" srcOrd="0" destOrd="0" presId="urn:microsoft.com/office/officeart/2005/8/layout/cycle1"/>
    <dgm:cxn modelId="{88C7571B-ACCD-4D9B-ABC7-759E1AF372BC}" srcId="{6AE0EFDA-C222-47BE-993C-20649FF8F583}" destId="{09CAE4AC-6EB6-4166-A981-BB0A3474AE7E}" srcOrd="3" destOrd="0" parTransId="{2E42FF27-A3BB-4483-8F02-6CB439999825}" sibTransId="{F777D84B-FB5D-4A97-90C4-23D64C6E57B9}"/>
    <dgm:cxn modelId="{8BEE4E92-5C51-4136-A976-038A5E45544C}" type="presOf" srcId="{EA933056-D09F-4527-AED6-B65C0E39BD1A}" destId="{BB297143-ABD7-4F1C-AFA8-6C2A05B4D75C}" srcOrd="0" destOrd="0" presId="urn:microsoft.com/office/officeart/2005/8/layout/cycle1"/>
    <dgm:cxn modelId="{9A0AA72D-788B-4B18-8B9A-1EE27A9E7118}" type="presOf" srcId="{6AE0EFDA-C222-47BE-993C-20649FF8F583}" destId="{1DF2117F-98DE-406F-8233-E50F490FE66E}" srcOrd="0" destOrd="0" presId="urn:microsoft.com/office/officeart/2005/8/layout/cycle1"/>
    <dgm:cxn modelId="{EB0869E2-716D-4ECD-A858-59D149D1BAB2}" type="presOf" srcId="{F777D84B-FB5D-4A97-90C4-23D64C6E57B9}" destId="{33E93A2B-605B-4DBC-82EC-E4B7CA963C12}" srcOrd="0" destOrd="0" presId="urn:microsoft.com/office/officeart/2005/8/layout/cycle1"/>
    <dgm:cxn modelId="{C08FC288-22F1-4F69-97BE-14B46DE64B22}" type="presOf" srcId="{EF2874BF-7F2B-4606-AFAB-B99391509D8C}" destId="{BB54471F-AB46-4F22-B579-CFEDFFA1CECD}" srcOrd="0" destOrd="0" presId="urn:microsoft.com/office/officeart/2005/8/layout/cycle1"/>
    <dgm:cxn modelId="{758C6307-D982-4F59-B33F-C7E58264D63C}" srcId="{6AE0EFDA-C222-47BE-993C-20649FF8F583}" destId="{06B0AC8E-E104-4745-BCD3-CBFE32CD3D7B}" srcOrd="1" destOrd="0" parTransId="{8C4604DF-6948-475D-BE0D-A64CC75B81D8}" sibTransId="{2C40690B-019F-4713-879B-BE518943343E}"/>
    <dgm:cxn modelId="{77DF9760-BBA6-4CB1-96CD-C18F681202CF}" srcId="{6AE0EFDA-C222-47BE-993C-20649FF8F583}" destId="{EF2874BF-7F2B-4606-AFAB-B99391509D8C}" srcOrd="0" destOrd="0" parTransId="{D45EF7B4-4928-4F18-9AF1-9C6645A0A274}" sibTransId="{C82DB3B6-8CD7-4BCC-8F1C-EDEBB584DB70}"/>
    <dgm:cxn modelId="{C45D9927-6A67-42C1-86E6-D0C9DC235611}" type="presOf" srcId="{6C5EC32C-5A7D-4A83-9B0F-F3E857B7E41B}" destId="{F93AA00B-5140-4E21-A38E-C811413D14AE}" srcOrd="0" destOrd="0" presId="urn:microsoft.com/office/officeart/2005/8/layout/cycle1"/>
    <dgm:cxn modelId="{FAB70660-BD18-4353-B86E-FCF89664BDF5}" type="presOf" srcId="{06B0AC8E-E104-4745-BCD3-CBFE32CD3D7B}" destId="{BE34FA4D-E33E-445F-96D7-574621FFAD18}" srcOrd="0" destOrd="0" presId="urn:microsoft.com/office/officeart/2005/8/layout/cycle1"/>
    <dgm:cxn modelId="{7633768F-3AB0-4F5F-A0DB-958CE14F900E}" type="presOf" srcId="{2C40690B-019F-4713-879B-BE518943343E}" destId="{EC0AB129-6145-48C6-B462-8DB151C836D3}" srcOrd="0" destOrd="0" presId="urn:microsoft.com/office/officeart/2005/8/layout/cycle1"/>
    <dgm:cxn modelId="{95DBE823-7F1E-47E6-ADA5-F6A51B730DDA}" srcId="{6AE0EFDA-C222-47BE-993C-20649FF8F583}" destId="{BA07E84E-7E9F-47AF-AED0-463ED6320C83}" srcOrd="4" destOrd="0" parTransId="{AC697499-F9A8-4F49-833C-89BE83515371}" sibTransId="{EB8B8366-6444-4D49-9FFC-02002879BF7B}"/>
    <dgm:cxn modelId="{D3FBD349-3DD8-4B8B-8078-471456EEF4BF}" type="presOf" srcId="{BB08E654-7F6F-461A-BD56-4A0B97E95619}" destId="{8BF3E5F6-98BF-42E5-BB76-D6D711FCF7D5}" srcOrd="0" destOrd="0" presId="urn:microsoft.com/office/officeart/2005/8/layout/cycle1"/>
    <dgm:cxn modelId="{22C0DE2F-FAA1-453D-9266-6425B8E3C828}" type="presOf" srcId="{EB8B8366-6444-4D49-9FFC-02002879BF7B}" destId="{BC8615C5-08EB-4221-B9BB-75EA49624B18}" srcOrd="0" destOrd="0" presId="urn:microsoft.com/office/officeart/2005/8/layout/cycle1"/>
    <dgm:cxn modelId="{7DD602C2-80EF-4754-BEDF-9F3769DEF7CF}" type="presOf" srcId="{BA07E84E-7E9F-47AF-AED0-463ED6320C83}" destId="{1CAA00DD-15BC-457D-85FE-76A9EB0467EA}" srcOrd="0" destOrd="0" presId="urn:microsoft.com/office/officeart/2005/8/layout/cycle1"/>
    <dgm:cxn modelId="{D6897214-B942-4A24-82FF-D6CD5A6B144F}" srcId="{6AE0EFDA-C222-47BE-993C-20649FF8F583}" destId="{EA933056-D09F-4527-AED6-B65C0E39BD1A}" srcOrd="2" destOrd="0" parTransId="{8A99ADB9-206F-4DDA-A78B-DCDE17E30158}" sibTransId="{69CCE014-EF46-41B1-A419-730731A11EFD}"/>
    <dgm:cxn modelId="{1B01AE51-9EF0-4A3B-9D2C-468C5102AA5C}" type="presParOf" srcId="{1DF2117F-98DE-406F-8233-E50F490FE66E}" destId="{F1EB6FFB-F4C1-4EDC-BE41-19A784B86342}" srcOrd="0" destOrd="0" presId="urn:microsoft.com/office/officeart/2005/8/layout/cycle1"/>
    <dgm:cxn modelId="{9B3EB811-D61C-4F47-BFAD-4D28C5B5C8A5}" type="presParOf" srcId="{1DF2117F-98DE-406F-8233-E50F490FE66E}" destId="{BB54471F-AB46-4F22-B579-CFEDFFA1CECD}" srcOrd="1" destOrd="0" presId="urn:microsoft.com/office/officeart/2005/8/layout/cycle1"/>
    <dgm:cxn modelId="{A1895024-59BC-4F61-8A7F-4A0DB5A77107}" type="presParOf" srcId="{1DF2117F-98DE-406F-8233-E50F490FE66E}" destId="{1DEEEFD9-B909-4F57-B665-C422CBCA5DC9}" srcOrd="2" destOrd="0" presId="urn:microsoft.com/office/officeart/2005/8/layout/cycle1"/>
    <dgm:cxn modelId="{52087AB1-8EEF-4EDC-8A8F-BBB8ABC3D24A}" type="presParOf" srcId="{1DF2117F-98DE-406F-8233-E50F490FE66E}" destId="{93282CA9-4443-4075-8BC5-34EABA167D4D}" srcOrd="3" destOrd="0" presId="urn:microsoft.com/office/officeart/2005/8/layout/cycle1"/>
    <dgm:cxn modelId="{28E396D1-ECFF-4853-8EB0-54B79FF1A3A9}" type="presParOf" srcId="{1DF2117F-98DE-406F-8233-E50F490FE66E}" destId="{BE34FA4D-E33E-445F-96D7-574621FFAD18}" srcOrd="4" destOrd="0" presId="urn:microsoft.com/office/officeart/2005/8/layout/cycle1"/>
    <dgm:cxn modelId="{252EEE0B-4832-40C5-A5ED-73B4956AD229}" type="presParOf" srcId="{1DF2117F-98DE-406F-8233-E50F490FE66E}" destId="{EC0AB129-6145-48C6-B462-8DB151C836D3}" srcOrd="5" destOrd="0" presId="urn:microsoft.com/office/officeart/2005/8/layout/cycle1"/>
    <dgm:cxn modelId="{BD854B28-0D10-40C2-821B-628CF8D6E41E}" type="presParOf" srcId="{1DF2117F-98DE-406F-8233-E50F490FE66E}" destId="{D101E88F-AF55-4B65-8143-0964B14A5D2A}" srcOrd="6" destOrd="0" presId="urn:microsoft.com/office/officeart/2005/8/layout/cycle1"/>
    <dgm:cxn modelId="{EDC96B7B-D3FD-4019-905C-2B32A1746497}" type="presParOf" srcId="{1DF2117F-98DE-406F-8233-E50F490FE66E}" destId="{BB297143-ABD7-4F1C-AFA8-6C2A05B4D75C}" srcOrd="7" destOrd="0" presId="urn:microsoft.com/office/officeart/2005/8/layout/cycle1"/>
    <dgm:cxn modelId="{8DC7B218-1F82-4261-92F7-B159A9A79638}" type="presParOf" srcId="{1DF2117F-98DE-406F-8233-E50F490FE66E}" destId="{4FBBD743-866A-43D9-82A7-3645EA8BB5BE}" srcOrd="8" destOrd="0" presId="urn:microsoft.com/office/officeart/2005/8/layout/cycle1"/>
    <dgm:cxn modelId="{D2DD732D-1814-485D-9DAF-9D5023E79D84}" type="presParOf" srcId="{1DF2117F-98DE-406F-8233-E50F490FE66E}" destId="{E0807662-0409-49DD-BEBC-6F5D8F9FE968}" srcOrd="9" destOrd="0" presId="urn:microsoft.com/office/officeart/2005/8/layout/cycle1"/>
    <dgm:cxn modelId="{ED04D4A8-53D7-4B12-B1DB-B68EFD7901D6}" type="presParOf" srcId="{1DF2117F-98DE-406F-8233-E50F490FE66E}" destId="{0AD44BD1-8701-41D3-BFFA-6BE9A3C4CA6A}" srcOrd="10" destOrd="0" presId="urn:microsoft.com/office/officeart/2005/8/layout/cycle1"/>
    <dgm:cxn modelId="{92584838-564A-40E2-9374-06CB5B0FDF5A}" type="presParOf" srcId="{1DF2117F-98DE-406F-8233-E50F490FE66E}" destId="{33E93A2B-605B-4DBC-82EC-E4B7CA963C12}" srcOrd="11" destOrd="0" presId="urn:microsoft.com/office/officeart/2005/8/layout/cycle1"/>
    <dgm:cxn modelId="{B45B4373-BF52-4F1B-93EE-7180295C3E03}" type="presParOf" srcId="{1DF2117F-98DE-406F-8233-E50F490FE66E}" destId="{C3902FD8-CCC1-4584-9F29-F0DD254E9934}" srcOrd="12" destOrd="0" presId="urn:microsoft.com/office/officeart/2005/8/layout/cycle1"/>
    <dgm:cxn modelId="{15CA8E66-6631-4A46-8975-61E2F632F44F}" type="presParOf" srcId="{1DF2117F-98DE-406F-8233-E50F490FE66E}" destId="{1CAA00DD-15BC-457D-85FE-76A9EB0467EA}" srcOrd="13" destOrd="0" presId="urn:microsoft.com/office/officeart/2005/8/layout/cycle1"/>
    <dgm:cxn modelId="{056E7655-3EFB-4206-9993-3FCCCD1C4CD7}" type="presParOf" srcId="{1DF2117F-98DE-406F-8233-E50F490FE66E}" destId="{BC8615C5-08EB-4221-B9BB-75EA49624B18}" srcOrd="14" destOrd="0" presId="urn:microsoft.com/office/officeart/2005/8/layout/cycle1"/>
    <dgm:cxn modelId="{0193FC21-A4C5-4BCB-9985-CA15A5F9082D}" type="presParOf" srcId="{1DF2117F-98DE-406F-8233-E50F490FE66E}" destId="{C3C720DC-4EC0-4DAA-B1CF-95DDD3E3BD1E}" srcOrd="15" destOrd="0" presId="urn:microsoft.com/office/officeart/2005/8/layout/cycle1"/>
    <dgm:cxn modelId="{2FF62906-ECF7-46EB-BE1E-CAAE2353442D}" type="presParOf" srcId="{1DF2117F-98DE-406F-8233-E50F490FE66E}" destId="{8BF3E5F6-98BF-42E5-BB76-D6D711FCF7D5}" srcOrd="16" destOrd="0" presId="urn:microsoft.com/office/officeart/2005/8/layout/cycle1"/>
    <dgm:cxn modelId="{86E04868-F759-4456-8EEC-9C889019BA85}" type="presParOf" srcId="{1DF2117F-98DE-406F-8233-E50F490FE66E}" destId="{F93AA00B-5140-4E21-A38E-C811413D14AE}" srcOrd="17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8F9DC-5A06-4815-9A5D-3A822BAB74DE}">
      <dsp:nvSpPr>
        <dsp:cNvPr id="0" name=""/>
        <dsp:cNvSpPr/>
      </dsp:nvSpPr>
      <dsp:spPr>
        <a:xfrm>
          <a:off x="457221" y="0"/>
          <a:ext cx="6553200" cy="6553200"/>
        </a:xfrm>
        <a:prstGeom prst="triangl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4C755A2A-26A2-4F1B-B13F-817B7C50817A}">
      <dsp:nvSpPr>
        <dsp:cNvPr id="0" name=""/>
        <dsp:cNvSpPr/>
      </dsp:nvSpPr>
      <dsp:spPr>
        <a:xfrm>
          <a:off x="4267219" y="533401"/>
          <a:ext cx="4259580" cy="1164728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009900"/>
              </a:solidFill>
            </a:rPr>
            <a:t>What is External Quality Control (EQC) ?</a:t>
          </a:r>
        </a:p>
      </dsp:txBody>
      <dsp:txXfrm>
        <a:off x="4324076" y="590258"/>
        <a:ext cx="4145866" cy="1051014"/>
      </dsp:txXfrm>
    </dsp:sp>
    <dsp:sp modelId="{4A4AC80B-26B4-479F-8FD6-72D53264808D}">
      <dsp:nvSpPr>
        <dsp:cNvPr id="0" name=""/>
        <dsp:cNvSpPr/>
      </dsp:nvSpPr>
      <dsp:spPr>
        <a:xfrm>
          <a:off x="4267219" y="1905000"/>
          <a:ext cx="4259580" cy="1164728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b="1" kern="1200" dirty="0" smtClean="0">
              <a:solidFill>
                <a:srgbClr val="009900"/>
              </a:solidFill>
            </a:rPr>
            <a:t>How it is done ?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kern="1200" dirty="0">
            <a:solidFill>
              <a:srgbClr val="009900"/>
            </a:solidFill>
          </a:endParaRPr>
        </a:p>
      </dsp:txBody>
      <dsp:txXfrm>
        <a:off x="4324076" y="1961857"/>
        <a:ext cx="4145866" cy="1051014"/>
      </dsp:txXfrm>
    </dsp:sp>
    <dsp:sp modelId="{1334BC0C-C001-41CA-AD1D-D8E55F788FAC}">
      <dsp:nvSpPr>
        <dsp:cNvPr id="0" name=""/>
        <dsp:cNvSpPr/>
      </dsp:nvSpPr>
      <dsp:spPr>
        <a:xfrm>
          <a:off x="4267219" y="3200400"/>
          <a:ext cx="4259580" cy="1164728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700" b="1" kern="1200" dirty="0" smtClean="0">
              <a:solidFill>
                <a:srgbClr val="009900"/>
              </a:solidFill>
            </a:rPr>
            <a:t>Importance of EQC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b="1" kern="1200" dirty="0">
            <a:solidFill>
              <a:srgbClr val="009900"/>
            </a:solidFill>
          </a:endParaRPr>
        </a:p>
      </dsp:txBody>
      <dsp:txXfrm>
        <a:off x="4324076" y="3257257"/>
        <a:ext cx="4145866" cy="1051014"/>
      </dsp:txXfrm>
    </dsp:sp>
    <dsp:sp modelId="{EC0D3D86-4E5C-4BDA-A042-BD65FD412C64}">
      <dsp:nvSpPr>
        <dsp:cNvPr id="0" name=""/>
        <dsp:cNvSpPr/>
      </dsp:nvSpPr>
      <dsp:spPr>
        <a:xfrm>
          <a:off x="4267219" y="4626472"/>
          <a:ext cx="4259580" cy="1164728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009900"/>
              </a:solidFill>
            </a:rPr>
            <a:t>In our Laboratory, what we do for Quality Control ?</a:t>
          </a:r>
          <a:endParaRPr lang="en-US" sz="2700" b="1" kern="1200" dirty="0">
            <a:solidFill>
              <a:srgbClr val="009900"/>
            </a:solidFill>
          </a:endParaRPr>
        </a:p>
      </dsp:txBody>
      <dsp:txXfrm>
        <a:off x="4324076" y="4683329"/>
        <a:ext cx="4145866" cy="1051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4471F-AB46-4F22-B579-CFEDFFA1CECD}">
      <dsp:nvSpPr>
        <dsp:cNvPr id="0" name=""/>
        <dsp:cNvSpPr/>
      </dsp:nvSpPr>
      <dsp:spPr>
        <a:xfrm>
          <a:off x="4253146" y="12014"/>
          <a:ext cx="1028588" cy="102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4253146" y="12014"/>
        <a:ext cx="1028588" cy="1028588"/>
      </dsp:txXfrm>
    </dsp:sp>
    <dsp:sp modelId="{1DEEEFD9-B909-4F57-B665-C422CBCA5DC9}">
      <dsp:nvSpPr>
        <dsp:cNvPr id="0" name=""/>
        <dsp:cNvSpPr/>
      </dsp:nvSpPr>
      <dsp:spPr>
        <a:xfrm>
          <a:off x="1066822" y="21"/>
          <a:ext cx="5026341" cy="5026341"/>
        </a:xfrm>
        <a:prstGeom prst="circularArrow">
          <a:avLst>
            <a:gd name="adj1" fmla="val 3990"/>
            <a:gd name="adj2" fmla="val 250331"/>
            <a:gd name="adj3" fmla="val 20572998"/>
            <a:gd name="adj4" fmla="val 18983180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4FA4D-E33E-445F-96D7-574621FFAD18}">
      <dsp:nvSpPr>
        <dsp:cNvPr id="0" name=""/>
        <dsp:cNvSpPr/>
      </dsp:nvSpPr>
      <dsp:spPr>
        <a:xfrm>
          <a:off x="5401087" y="2000305"/>
          <a:ext cx="1028588" cy="102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401087" y="2000305"/>
        <a:ext cx="1028588" cy="1028588"/>
      </dsp:txXfrm>
    </dsp:sp>
    <dsp:sp modelId="{EC0AB129-6145-48C6-B462-8DB151C836D3}">
      <dsp:nvSpPr>
        <dsp:cNvPr id="0" name=""/>
        <dsp:cNvSpPr/>
      </dsp:nvSpPr>
      <dsp:spPr>
        <a:xfrm>
          <a:off x="1143021" y="-152376"/>
          <a:ext cx="5026341" cy="5026341"/>
        </a:xfrm>
        <a:prstGeom prst="circularArrow">
          <a:avLst>
            <a:gd name="adj1" fmla="val 3990"/>
            <a:gd name="adj2" fmla="val 250331"/>
            <a:gd name="adj3" fmla="val 2366489"/>
            <a:gd name="adj4" fmla="val 776671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97143-ABD7-4F1C-AFA8-6C2A05B4D75C}">
      <dsp:nvSpPr>
        <dsp:cNvPr id="0" name=""/>
        <dsp:cNvSpPr/>
      </dsp:nvSpPr>
      <dsp:spPr>
        <a:xfrm>
          <a:off x="4253146" y="3988597"/>
          <a:ext cx="1028588" cy="102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253146" y="3988597"/>
        <a:ext cx="1028588" cy="1028588"/>
      </dsp:txXfrm>
    </dsp:sp>
    <dsp:sp modelId="{4FBBD743-866A-43D9-82A7-3645EA8BB5BE}">
      <dsp:nvSpPr>
        <dsp:cNvPr id="0" name=""/>
        <dsp:cNvSpPr/>
      </dsp:nvSpPr>
      <dsp:spPr>
        <a:xfrm>
          <a:off x="838224" y="-76177"/>
          <a:ext cx="5026341" cy="5026341"/>
        </a:xfrm>
        <a:prstGeom prst="circularArrow">
          <a:avLst>
            <a:gd name="adj1" fmla="val 3990"/>
            <a:gd name="adj2" fmla="val 250331"/>
            <a:gd name="adj3" fmla="val 6110939"/>
            <a:gd name="adj4" fmla="val 4438729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44BD1-8701-41D3-BFFA-6BE9A3C4CA6A}">
      <dsp:nvSpPr>
        <dsp:cNvPr id="0" name=""/>
        <dsp:cNvSpPr/>
      </dsp:nvSpPr>
      <dsp:spPr>
        <a:xfrm>
          <a:off x="1957265" y="3988597"/>
          <a:ext cx="1028588" cy="102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1957265" y="3988597"/>
        <a:ext cx="1028588" cy="1028588"/>
      </dsp:txXfrm>
    </dsp:sp>
    <dsp:sp modelId="{33E93A2B-605B-4DBC-82EC-E4B7CA963C12}">
      <dsp:nvSpPr>
        <dsp:cNvPr id="0" name=""/>
        <dsp:cNvSpPr/>
      </dsp:nvSpPr>
      <dsp:spPr>
        <a:xfrm>
          <a:off x="838224" y="21"/>
          <a:ext cx="5026341" cy="5026341"/>
        </a:xfrm>
        <a:prstGeom prst="circularArrow">
          <a:avLst>
            <a:gd name="adj1" fmla="val 3990"/>
            <a:gd name="adj2" fmla="val 250331"/>
            <a:gd name="adj3" fmla="val 9772998"/>
            <a:gd name="adj4" fmla="val 8183180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A00DD-15BC-457D-85FE-76A9EB0467EA}">
      <dsp:nvSpPr>
        <dsp:cNvPr id="0" name=""/>
        <dsp:cNvSpPr/>
      </dsp:nvSpPr>
      <dsp:spPr>
        <a:xfrm>
          <a:off x="809324" y="2000305"/>
          <a:ext cx="1028588" cy="102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kern="1200"/>
        </a:p>
      </dsp:txBody>
      <dsp:txXfrm>
        <a:off x="809324" y="2000305"/>
        <a:ext cx="1028588" cy="1028588"/>
      </dsp:txXfrm>
    </dsp:sp>
    <dsp:sp modelId="{BC8615C5-08EB-4221-B9BB-75EA49624B18}">
      <dsp:nvSpPr>
        <dsp:cNvPr id="0" name=""/>
        <dsp:cNvSpPr/>
      </dsp:nvSpPr>
      <dsp:spPr>
        <a:xfrm>
          <a:off x="762024" y="76221"/>
          <a:ext cx="5026341" cy="5026341"/>
        </a:xfrm>
        <a:prstGeom prst="circularArrow">
          <a:avLst>
            <a:gd name="adj1" fmla="val 3990"/>
            <a:gd name="adj2" fmla="val 250331"/>
            <a:gd name="adj3" fmla="val 13166489"/>
            <a:gd name="adj4" fmla="val 11576671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3E5F6-98BF-42E5-BB76-D6D711FCF7D5}">
      <dsp:nvSpPr>
        <dsp:cNvPr id="0" name=""/>
        <dsp:cNvSpPr/>
      </dsp:nvSpPr>
      <dsp:spPr>
        <a:xfrm>
          <a:off x="1957265" y="12014"/>
          <a:ext cx="1028588" cy="1028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1957265" y="12014"/>
        <a:ext cx="1028588" cy="1028588"/>
      </dsp:txXfrm>
    </dsp:sp>
    <dsp:sp modelId="{F93AA00B-5140-4E21-A38E-C811413D14AE}">
      <dsp:nvSpPr>
        <dsp:cNvPr id="0" name=""/>
        <dsp:cNvSpPr/>
      </dsp:nvSpPr>
      <dsp:spPr>
        <a:xfrm>
          <a:off x="990622" y="21"/>
          <a:ext cx="5026341" cy="5026341"/>
        </a:xfrm>
        <a:prstGeom prst="circularArrow">
          <a:avLst>
            <a:gd name="adj1" fmla="val 3990"/>
            <a:gd name="adj2" fmla="val 250331"/>
            <a:gd name="adj3" fmla="val 16910939"/>
            <a:gd name="adj4" fmla="val 15238729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DEB04-40AE-4D13-BC2C-064C0AA355D9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76E10-6DA5-4E5E-8E19-F5BC0FCE7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61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B8677-C76C-40B7-BB5A-F9FF630AF36E}" type="datetimeFigureOut">
              <a:rPr lang="en-US" smtClean="0"/>
              <a:pPr/>
              <a:t>7/17/2015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5FEB5-C8B5-439A-8665-B62BE2E330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4114800"/>
            <a:ext cx="3985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Mrs. </a:t>
            </a:r>
            <a:r>
              <a:rPr lang="en-US" sz="3200" b="1" dirty="0" err="1" smtClean="0">
                <a:solidFill>
                  <a:srgbClr val="0000FF"/>
                </a:solidFill>
              </a:rPr>
              <a:t>Neelam</a:t>
            </a:r>
            <a:r>
              <a:rPr lang="en-US" sz="3200" b="1" dirty="0" smtClean="0">
                <a:solidFill>
                  <a:srgbClr val="0000FF"/>
                </a:solidFill>
              </a:rPr>
              <a:t> M. </a:t>
            </a:r>
            <a:r>
              <a:rPr lang="en-US" sz="3200" b="1" dirty="0" err="1" smtClean="0">
                <a:solidFill>
                  <a:srgbClr val="0000FF"/>
                </a:solidFill>
              </a:rPr>
              <a:t>Surve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66FF"/>
                </a:solidFill>
              </a:rPr>
              <a:t>Medical Section</a:t>
            </a:r>
          </a:p>
          <a:p>
            <a:r>
              <a:rPr lang="en-US" sz="2400" dirty="0" smtClean="0">
                <a:solidFill>
                  <a:srgbClr val="0066FF"/>
                </a:solidFill>
              </a:rPr>
              <a:t>Pathology Laboratory </a:t>
            </a:r>
            <a:endParaRPr lang="en-US" sz="2400" dirty="0">
              <a:solidFill>
                <a:srgbClr val="0066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2209800"/>
            <a:ext cx="8382000" cy="1295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smtClean="0">
                <a:solidFill>
                  <a:srgbClr val="D60093"/>
                </a:solidFill>
              </a:rPr>
              <a:t>Quality Control – Part II</a:t>
            </a:r>
            <a:endParaRPr lang="en-US" sz="6000" b="1" dirty="0">
              <a:solidFill>
                <a:srgbClr val="D60093"/>
              </a:solidFill>
            </a:endParaRPr>
          </a:p>
        </p:txBody>
      </p:sp>
      <p:pic>
        <p:nvPicPr>
          <p:cNvPr id="21506" name="Picture 2" descr="Image result for pictures of eq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95800"/>
            <a:ext cx="2095500" cy="2095501"/>
          </a:xfrm>
          <a:prstGeom prst="rect">
            <a:avLst/>
          </a:prstGeom>
          <a:noFill/>
        </p:spPr>
      </p:pic>
      <p:pic>
        <p:nvPicPr>
          <p:cNvPr id="23554" name="Picture 2" descr="quality control pictures के लिए चित्र परिणा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"/>
            <a:ext cx="2343150" cy="1952625"/>
          </a:xfrm>
          <a:prstGeom prst="rect">
            <a:avLst/>
          </a:prstGeom>
          <a:noFill/>
        </p:spPr>
      </p:pic>
      <p:pic>
        <p:nvPicPr>
          <p:cNvPr id="22530" name="Picture 2" descr="http://www.loginca.com/images/Img-noticias/Img-actualidades-programa-de-eqas-01.jpg"/>
          <p:cNvPicPr>
            <a:picLocks noChangeAspect="1" noChangeArrowheads="1"/>
          </p:cNvPicPr>
          <p:nvPr/>
        </p:nvPicPr>
        <p:blipFill>
          <a:blip r:embed="rId5"/>
          <a:srcRect t="33333" b="7407"/>
          <a:stretch>
            <a:fillRect/>
          </a:stretch>
        </p:blipFill>
        <p:spPr bwMode="auto">
          <a:xfrm>
            <a:off x="0" y="0"/>
            <a:ext cx="327342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49530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 descr="scan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49" y="381000"/>
            <a:ext cx="853315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n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8981" t="3062" r="4474" b="114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n0001"/>
          <p:cNvPicPr>
            <a:picLocks noChangeAspect="1" noChangeArrowheads="1"/>
          </p:cNvPicPr>
          <p:nvPr/>
        </p:nvPicPr>
        <p:blipFill>
          <a:blip r:embed="rId2"/>
          <a:srcRect b="143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33600" y="2209800"/>
            <a:ext cx="46482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EQAS ( External Quality Assurance System) program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371600" y="3810000"/>
            <a:ext cx="67056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International  </a:t>
            </a:r>
            <a:r>
              <a:rPr lang="en-US" sz="2800" b="1" dirty="0" err="1" smtClean="0"/>
              <a:t>Prog</a:t>
            </a:r>
            <a:r>
              <a:rPr lang="en-US" sz="2800" b="1" dirty="0" smtClean="0"/>
              <a:t>. conducted by Bio-</a:t>
            </a:r>
            <a:r>
              <a:rPr lang="en-US" sz="2800" b="1" dirty="0" err="1" smtClean="0"/>
              <a:t>rad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352800" y="1066800"/>
            <a:ext cx="1981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Since </a:t>
            </a:r>
            <a:r>
              <a:rPr lang="en-US" sz="2800" b="1" smtClean="0"/>
              <a:t>2007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676400" y="5105400"/>
            <a:ext cx="58674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/>
              <a:t>participants from over 109 countries      &amp; 5000-6000 labs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228600"/>
            <a:ext cx="83058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EQAS ( External Quality Assurance System) program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114800" y="17526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91000" y="3200400"/>
            <a:ext cx="457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4191000" y="4572000"/>
            <a:ext cx="76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95400" y="6172200"/>
            <a:ext cx="51054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smtClean="0"/>
              <a:t>One year </a:t>
            </a:r>
            <a:r>
              <a:rPr lang="en-US" sz="2800" b="1" dirty="0" err="1" smtClean="0"/>
              <a:t>prog</a:t>
            </a:r>
            <a:r>
              <a:rPr lang="en-US" sz="2800" b="1" dirty="0" smtClean="0"/>
              <a:t>. from July to June </a:t>
            </a:r>
            <a:endParaRPr lang="en-US" sz="2800" b="1" dirty="0"/>
          </a:p>
        </p:txBody>
      </p:sp>
      <p:pic>
        <p:nvPicPr>
          <p:cNvPr id="9220" name="Picture 4" descr="https://encrypted-tbn0.gstatic.com/images?q=tbn:ANd9GcTX-vw4kfet1CHNXahAEg-cqzBwNY9sMsAywDPE7zg2dNiSBDJr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1600200" cy="2136349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 flipV="1">
            <a:off x="6629400" y="6476998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315200" y="6096000"/>
            <a:ext cx="15240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23 Parameters</a:t>
            </a:r>
            <a:endParaRPr lang="en-US" sz="2000" b="1" dirty="0"/>
          </a:p>
        </p:txBody>
      </p:sp>
      <p:sp>
        <p:nvSpPr>
          <p:cNvPr id="10242" name="AutoShape 2" descr="biorad Company pictures के लिए चित्र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biorad Company pictures के लिए चित्र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biorad Company pictures के लिए चित्र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www.infung.com.tw/picture/en/company/biorad_headquarters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066800"/>
            <a:ext cx="240030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Pictures\2015-07-03 EQC 4\EQC 4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8382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03" y="-8906"/>
            <a:ext cx="533400" cy="8258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Pictures\2015-07-03 EQC 4\EQC 4 001.jpg"/>
          <p:cNvPicPr>
            <a:picLocks noChangeAspect="1" noChangeArrowheads="1"/>
          </p:cNvPicPr>
          <p:nvPr/>
        </p:nvPicPr>
        <p:blipFill>
          <a:blip r:embed="rId2" cstate="print"/>
          <a:srcRect l="3937"/>
          <a:stretch>
            <a:fillRect/>
          </a:stretch>
        </p:blipFill>
        <p:spPr bwMode="auto">
          <a:xfrm>
            <a:off x="0" y="-381000"/>
            <a:ext cx="9296400" cy="8382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650"/>
          <a:stretch/>
        </p:blipFill>
        <p:spPr>
          <a:xfrm>
            <a:off x="4284366" y="-152400"/>
            <a:ext cx="554334" cy="812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2015-07-03 EQC 3\EQC 3 001.jpg"/>
          <p:cNvPicPr>
            <a:picLocks noChangeAspect="1" noChangeArrowheads="1"/>
          </p:cNvPicPr>
          <p:nvPr/>
        </p:nvPicPr>
        <p:blipFill>
          <a:blip r:embed="rId2" cstate="print"/>
          <a:srcRect l="3175" t="10847" r="25248" b="26781"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3" y="0"/>
            <a:ext cx="920986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03" y="0"/>
            <a:ext cx="10329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Pictures\2015-07-08 EQC8\EQC8 001.jpg"/>
          <p:cNvPicPr>
            <a:picLocks noChangeAspect="1" noChangeArrowheads="1"/>
          </p:cNvPicPr>
          <p:nvPr/>
        </p:nvPicPr>
        <p:blipFill>
          <a:blip r:embed="rId2" cstate="print"/>
          <a:srcRect l="8333" t="11111" r="41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Pictures\2015-07-03 EQC 6\EQC 6 002.jpg"/>
          <p:cNvPicPr>
            <a:picLocks noChangeAspect="1" noChangeArrowheads="1"/>
          </p:cNvPicPr>
          <p:nvPr/>
        </p:nvPicPr>
        <p:blipFill>
          <a:blip r:embed="rId2" cstate="print"/>
          <a:srcRect l="8076" t="10999" r="3436" b="33276"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28600" y="152400"/>
          <a:ext cx="8686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3429000"/>
            <a:ext cx="21646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External </a:t>
            </a:r>
          </a:p>
          <a:p>
            <a:r>
              <a:rPr lang="en-US" sz="4400" b="1" dirty="0" smtClean="0">
                <a:solidFill>
                  <a:srgbClr val="0000FF"/>
                </a:solidFill>
              </a:rPr>
              <a:t>Quality</a:t>
            </a:r>
          </a:p>
          <a:p>
            <a:r>
              <a:rPr lang="en-US" sz="4400" b="1" dirty="0" smtClean="0">
                <a:solidFill>
                  <a:srgbClr val="0000FF"/>
                </a:solidFill>
              </a:rPr>
              <a:t>Control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Pictures\2015-07-08 EQC9\EQC9 001.jpg"/>
          <p:cNvPicPr>
            <a:picLocks noChangeAspect="1" noChangeArrowheads="1"/>
          </p:cNvPicPr>
          <p:nvPr/>
        </p:nvPicPr>
        <p:blipFill>
          <a:blip r:embed="rId2" cstate="print"/>
          <a:srcRect l="10937" t="10000" r="6250" b="36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81000" y="457200"/>
            <a:ext cx="80772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Other External Quality Control procedures :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812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Whenever new test </a:t>
            </a:r>
            <a:r>
              <a:rPr lang="en-US" sz="2800" dirty="0" smtClean="0"/>
              <a:t>is started , sample is sent to SRL Lab, </a:t>
            </a:r>
            <a:r>
              <a:rPr lang="en-US" sz="2800" dirty="0" err="1" smtClean="0"/>
              <a:t>Shahabazkar’s</a:t>
            </a:r>
            <a:r>
              <a:rPr lang="en-US" sz="2800" dirty="0" smtClean="0"/>
              <a:t> Lab for rechecking  the results.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All the precautions are taken to avoid all types of  errors.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To upgrade our knowledge, we attend </a:t>
            </a:r>
            <a:r>
              <a:rPr lang="en-US" sz="2800" dirty="0" smtClean="0">
                <a:solidFill>
                  <a:srgbClr val="C00000"/>
                </a:solidFill>
              </a:rPr>
              <a:t>seminars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C00000"/>
                </a:solidFill>
              </a:rPr>
              <a:t>CMEs</a:t>
            </a:r>
            <a:r>
              <a:rPr lang="en-US" sz="2800" dirty="0" smtClean="0"/>
              <a:t> arranged by </a:t>
            </a:r>
            <a:r>
              <a:rPr lang="en-US" sz="2800" dirty="0" smtClean="0">
                <a:solidFill>
                  <a:srgbClr val="C00000"/>
                </a:solidFill>
              </a:rPr>
              <a:t>Tata Hospital 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rgbClr val="C00000"/>
                </a:solidFill>
              </a:rPr>
              <a:t>Bio-</a:t>
            </a:r>
            <a:r>
              <a:rPr lang="en-US" sz="2800" dirty="0" err="1" smtClean="0">
                <a:solidFill>
                  <a:srgbClr val="C00000"/>
                </a:solidFill>
              </a:rPr>
              <a:t>rad</a:t>
            </a:r>
            <a:r>
              <a:rPr lang="en-US" sz="2800" dirty="0" smtClean="0"/>
              <a:t>  every year.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onferences.math.tifr.res.in/claylecturesmath/ti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3375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0" y="4800600"/>
            <a:ext cx="58405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981200"/>
            <a:ext cx="2362200" cy="6858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FF"/>
                </a:solidFill>
              </a:rPr>
              <a:t>System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276600"/>
            <a:ext cx="4038600" cy="9144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00FF"/>
                </a:solidFill>
              </a:rPr>
              <a:t>For checking Laboratory’s performance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953000"/>
            <a:ext cx="4114800" cy="91440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Using external agency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447800" y="0"/>
            <a:ext cx="5943600" cy="1219200"/>
          </a:xfrm>
          <a:prstGeom prst="ellipse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D60093"/>
                </a:solidFill>
              </a:rPr>
              <a:t>External Quality Control (EQC)</a:t>
            </a:r>
            <a:endParaRPr lang="en-US" sz="3200" b="1" dirty="0">
              <a:solidFill>
                <a:srgbClr val="D60093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1905000"/>
            <a:ext cx="2286000" cy="838200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Evaluation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3276600"/>
            <a:ext cx="3429000" cy="609600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by </a:t>
            </a:r>
            <a:r>
              <a:rPr lang="en-US" sz="2800" dirty="0" smtClean="0">
                <a:solidFill>
                  <a:srgbClr val="0000FF"/>
                </a:solidFill>
              </a:rPr>
              <a:t>an 3</a:t>
            </a:r>
            <a:r>
              <a:rPr lang="en-US" sz="2800" baseline="30000" dirty="0" smtClean="0">
                <a:solidFill>
                  <a:srgbClr val="0000FF"/>
                </a:solidFill>
              </a:rPr>
              <a:t>rd</a:t>
            </a:r>
            <a:r>
              <a:rPr lang="en-US" sz="2800" dirty="0" smtClean="0">
                <a:solidFill>
                  <a:srgbClr val="0000FF"/>
                </a:solidFill>
              </a:rPr>
              <a:t> party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57800" y="4495800"/>
            <a:ext cx="3886200" cy="990600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Of  the performance by numerous laboratories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57800" y="5943600"/>
            <a:ext cx="3886200" cy="762000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With specially supplied samples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838200" y="762000"/>
            <a:ext cx="533400" cy="1143000"/>
          </a:xfrm>
          <a:prstGeom prst="curved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7543800" y="685800"/>
            <a:ext cx="457200" cy="1066800"/>
          </a:xfrm>
          <a:prstGeom prst="curved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flipH="1">
            <a:off x="1371600" y="2743200"/>
            <a:ext cx="152400" cy="457200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371600" y="4267200"/>
            <a:ext cx="121919" cy="6096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162800" y="2819400"/>
            <a:ext cx="152400" cy="381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7162800" y="3962400"/>
            <a:ext cx="152400" cy="381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7239000" y="5486400"/>
            <a:ext cx="152400" cy="381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838200" y="1371600"/>
          <a:ext cx="7239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5105400" y="1524000"/>
            <a:ext cx="1828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Laboratory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67400" y="3505200"/>
            <a:ext cx="1905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Registration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5486400"/>
            <a:ext cx="26670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Pack of </a:t>
            </a:r>
          </a:p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12 lyophilized Samples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505200"/>
            <a:ext cx="18288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66"/>
                </a:solidFill>
              </a:rPr>
              <a:t>Send results to</a:t>
            </a:r>
          </a:p>
          <a:p>
            <a:pPr algn="ctr"/>
            <a:r>
              <a:rPr lang="en-US" sz="2000" b="1" dirty="0" smtClean="0">
                <a:solidFill>
                  <a:srgbClr val="FF0066"/>
                </a:solidFill>
              </a:rPr>
              <a:t>organizer  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1676400"/>
            <a:ext cx="1447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66"/>
                </a:solidFill>
              </a:rPr>
              <a:t>Report</a:t>
            </a:r>
            <a:endParaRPr lang="en-US" sz="2000" b="1" dirty="0">
              <a:solidFill>
                <a:srgbClr val="FF006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04800"/>
            <a:ext cx="83058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D60093"/>
                </a:solidFill>
              </a:rPr>
              <a:t>Process of External Quality control (EQC)</a:t>
            </a:r>
            <a:endParaRPr lang="en-US" sz="3600" b="1" dirty="0">
              <a:solidFill>
                <a:srgbClr val="D60093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5638800"/>
            <a:ext cx="2971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66"/>
                </a:solidFill>
              </a:rPr>
              <a:t>Processing one Sample every month 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2743200" y="2514600"/>
            <a:ext cx="3048000" cy="2895600"/>
          </a:xfrm>
          <a:prstGeom prst="irregularSeal1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External Quality Control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53200" y="2362200"/>
            <a:ext cx="1524000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Test</a:t>
            </a:r>
            <a:endParaRPr lang="en-US" sz="2000" dirty="0"/>
          </a:p>
        </p:txBody>
      </p:sp>
      <p:sp>
        <p:nvSpPr>
          <p:cNvPr id="14" name="Oval 13"/>
          <p:cNvSpPr/>
          <p:nvPr/>
        </p:nvSpPr>
        <p:spPr>
          <a:xfrm>
            <a:off x="7696200" y="2971800"/>
            <a:ext cx="1447800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Method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7543800" y="3733800"/>
            <a:ext cx="16002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Machine</a:t>
            </a:r>
            <a:endParaRPr lang="en-US" sz="2000" dirty="0"/>
          </a:p>
        </p:txBody>
      </p:sp>
      <p:sp>
        <p:nvSpPr>
          <p:cNvPr id="16" name="Oval 15"/>
          <p:cNvSpPr/>
          <p:nvPr/>
        </p:nvSpPr>
        <p:spPr>
          <a:xfrm>
            <a:off x="6781800" y="4495800"/>
            <a:ext cx="1600200" cy="685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Reagents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http://www.bio-rad.com/webroot/web/images/cdg/products/quality_control/sku_view/global/bc90_qsd_eqhem_vi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43400"/>
            <a:ext cx="1828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76400" y="152400"/>
            <a:ext cx="5715000" cy="1066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Why EQC is needed: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752600"/>
            <a:ext cx="990600" cy="5334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IQC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1752600"/>
            <a:ext cx="1066800" cy="53340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EQC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0" y="1295400"/>
            <a:ext cx="4572000" cy="12192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C00000"/>
                </a:solidFill>
              </a:rPr>
              <a:t>Complementary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      Activities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048000"/>
            <a:ext cx="2286000" cy="609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Within the Lab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2667000"/>
            <a:ext cx="39624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Outside Agency - 3</a:t>
            </a:r>
            <a:r>
              <a:rPr lang="en-US" sz="2400" baseline="30000" dirty="0" smtClean="0">
                <a:solidFill>
                  <a:srgbClr val="0000FF"/>
                </a:solidFill>
              </a:rPr>
              <a:t>rd</a:t>
            </a:r>
            <a:r>
              <a:rPr lang="en-US" sz="2400" dirty="0" smtClean="0">
                <a:solidFill>
                  <a:srgbClr val="0000FF"/>
                </a:solidFill>
              </a:rPr>
              <a:t> party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certification and can not be </a:t>
            </a:r>
            <a:r>
              <a:rPr lang="en-US" sz="2400" dirty="0" err="1" smtClean="0">
                <a:solidFill>
                  <a:srgbClr val="0000FF"/>
                </a:solidFill>
              </a:rPr>
              <a:t>manupulated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3657600" cy="144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Daily monitoring </a:t>
            </a:r>
            <a:r>
              <a:rPr lang="en-US" sz="2400" dirty="0" smtClean="0">
                <a:solidFill>
                  <a:srgbClr val="0000FF"/>
                </a:solidFill>
              </a:rPr>
              <a:t>of the precision and accuracy of analytical method </a:t>
            </a:r>
          </a:p>
          <a:p>
            <a:endParaRPr lang="en-US" sz="2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5029200" y="4038600"/>
            <a:ext cx="38862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Maintaining the long term </a:t>
            </a:r>
            <a:r>
              <a:rPr lang="en-US" sz="2400" dirty="0" smtClean="0">
                <a:solidFill>
                  <a:srgbClr val="0000FF"/>
                </a:solidFill>
              </a:rPr>
              <a:t>accuracy of the analytical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Methods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5638800"/>
            <a:ext cx="3886200" cy="1066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FF"/>
                </a:solidFill>
              </a:rPr>
              <a:t>Ensure the laboratory is performing  to an </a:t>
            </a:r>
            <a:r>
              <a:rPr lang="en-US" sz="2400" b="1" dirty="0" smtClean="0">
                <a:solidFill>
                  <a:srgbClr val="C00000"/>
                </a:solidFill>
              </a:rPr>
              <a:t>external standard. 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990600" y="1295400"/>
            <a:ext cx="1371600" cy="304800"/>
          </a:xfrm>
          <a:prstGeom prst="leftArrow">
            <a:avLst/>
          </a:prstGeom>
          <a:solidFill>
            <a:srgbClr val="99FF66"/>
          </a:soli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553200" y="1295400"/>
            <a:ext cx="1295400" cy="304800"/>
          </a:xfrm>
          <a:prstGeom prst="rightArrow">
            <a:avLst/>
          </a:prstGeom>
          <a:solidFill>
            <a:srgbClr val="99FF66"/>
          </a:solidFill>
          <a:scene3d>
            <a:camera prst="orthographicFront">
              <a:rot lat="0" lon="0" rev="209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838200" y="2362200"/>
            <a:ext cx="76200" cy="533400"/>
          </a:xfrm>
          <a:prstGeom prst="down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38200" y="3733800"/>
            <a:ext cx="76200" cy="609600"/>
          </a:xfrm>
          <a:prstGeom prst="down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8077200" y="2362200"/>
            <a:ext cx="76200" cy="457200"/>
          </a:xfrm>
          <a:prstGeom prst="down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077200" y="3581400"/>
            <a:ext cx="76200" cy="381000"/>
          </a:xfrm>
          <a:prstGeom prst="down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8153400" y="5257800"/>
            <a:ext cx="76200" cy="304800"/>
          </a:xfrm>
          <a:prstGeom prst="downArrow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8600" y="2133600"/>
            <a:ext cx="8763000" cy="1755648"/>
          </a:xfrm>
          <a:prstGeom prst="ribbon2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D60093"/>
                </a:solidFill>
              </a:rPr>
              <a:t>TIFR Lab. Quality Control</a:t>
            </a:r>
            <a:endParaRPr lang="en-US" sz="4000" b="1" dirty="0">
              <a:solidFill>
                <a:srgbClr val="D60093"/>
              </a:solidFill>
            </a:endParaRPr>
          </a:p>
        </p:txBody>
      </p:sp>
      <p:pic>
        <p:nvPicPr>
          <p:cNvPr id="17410" name="Picture 2" descr="quality control pictures के लिए चित्र परिणा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1600"/>
            <a:ext cx="1600200" cy="2133600"/>
          </a:xfrm>
          <a:prstGeom prst="rect">
            <a:avLst/>
          </a:prstGeom>
          <a:noFill/>
        </p:spPr>
      </p:pic>
      <p:pic>
        <p:nvPicPr>
          <p:cNvPr id="17414" name="Picture 6" descr="http://www.trbimg.com/img-51561838/turbine/sfl-hurricane-center-breaks-accuracy-records-2-002/440/440x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14800"/>
            <a:ext cx="2430780" cy="2209800"/>
          </a:xfrm>
          <a:prstGeom prst="rect">
            <a:avLst/>
          </a:prstGeom>
          <a:noFill/>
        </p:spPr>
      </p:pic>
      <p:pic>
        <p:nvPicPr>
          <p:cNvPr id="3" name="Picture 2" descr="http://www.loginca.com/images/Img-noticias/Img-actualidades-programa-de-eqas-01.jpg"/>
          <p:cNvPicPr>
            <a:picLocks noChangeAspect="1" noChangeArrowheads="1"/>
          </p:cNvPicPr>
          <p:nvPr/>
        </p:nvPicPr>
        <p:blipFill>
          <a:blip r:embed="rId4"/>
          <a:srcRect t="34831" b="8989"/>
          <a:stretch>
            <a:fillRect/>
          </a:stretch>
        </p:blipFill>
        <p:spPr bwMode="auto">
          <a:xfrm>
            <a:off x="609600" y="4495800"/>
            <a:ext cx="3810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1000" y="304800"/>
            <a:ext cx="6781800" cy="6858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</a:rPr>
              <a:t>Internal Quality Control (IQC):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Everyday  - Control </a:t>
            </a:r>
            <a:r>
              <a:rPr lang="en-US" sz="3200" b="1" dirty="0" smtClean="0">
                <a:solidFill>
                  <a:srgbClr val="C00000"/>
                </a:solidFill>
              </a:rPr>
              <a:t>level 1</a:t>
            </a:r>
            <a:r>
              <a:rPr lang="en-US" sz="3200" dirty="0" smtClean="0">
                <a:solidFill>
                  <a:srgbClr val="0000FF"/>
                </a:solidFill>
              </a:rPr>
              <a:t> and </a:t>
            </a:r>
            <a:r>
              <a:rPr lang="en-US" sz="3200" b="1" dirty="0" smtClean="0">
                <a:solidFill>
                  <a:srgbClr val="C00000"/>
                </a:solidFill>
              </a:rPr>
              <a:t>level  2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4" name="Picture 5" descr="C:\Users\Admin\Pictures\2013-11-29\003.jpg"/>
          <p:cNvPicPr>
            <a:picLocks noChangeAspect="1" noChangeArrowheads="1"/>
          </p:cNvPicPr>
          <p:nvPr/>
        </p:nvPicPr>
        <p:blipFill>
          <a:blip r:embed="rId2"/>
          <a:srcRect l="1136" b="26136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noFill/>
        </p:spPr>
      </p:pic>
      <p:sp>
        <p:nvSpPr>
          <p:cNvPr id="13314" name="AutoShape 2" descr="data:image/jpeg;base64,/9j/4AAQSkZJRgABAQAAAQABAAD/2wCEAAkGBxATEhQUEhIVFRIWGBUVFRUXFhYWFBQVFBUYFxQVFxgYICggGRolHhQYITEhJSkrLi8uGB80ODMsNygtLiwBCgoKDg0OGxAQGi0lHiQ0LCw0LCw0LywsLCwsLCwsLCwsLCwsNywsLCwsLCwsLCwsLCwsLCwsLCwsLCwsLCwsLP/AABEIALQBGAMBIgACEQEDEQH/xAAcAAEAAgIDAQAAAAAAAAAAAAAABAYFBwECAwj/xABLEAACAQIEAgYGBgYHBQkAAAABAgADEQQSITEFQQYTMlFhcQcigZGhsUJScsHR8BQjgpKywiQzU2Jzk6IVQ2ODswgXJTQ1VKPS4f/EABkBAQEBAQEBAAAAAAAAAAAAAAABAgQDBf/EACIRAQEAAgEEAwEBAQAAAAAAAAABAhEhAxIxQQQTUSJhMv/aAAwDAQACEQMRAD8A3jERAREQEREBERAREQEREBERAREQEREBEh8V4nQw1M1a9RadNd2PedgBuSe4azWPGPS8zNkwWH3Ng9U6kk2Fqa/efZA21PJ8Qg3dR5kCUfhXFMRUpgV6+aqdWC2RR/dUDcDxvJYSa7U2tYxlI/7xf3hPZWB2N5T8sGoUBsxXyJB+EdptcYmn8V064jg6uWoyYikdUzqFYrfbMltRtsZd+iXTrC405BelXtfqmI9a2+Rtmt7D4TOlWmIiAiIgIiICIiAiIgIiICIiAiIgIiICdS4nTEVLAeJtO1NYEPiXE1pWG7kXC35DmfCYWtxaufpZfAAffeQelWCrLWNUBspt6wvZbC1rjaYylxBudj+fCbkRnP0+t/aN7570uLVx9IN5gfdaYJcf/dE5fHeKiXSLrw/iIqDazDcXv7R4SaGlW6NYSoagqEMEAOpuM1xbS+4/CWhlvMVp2idKbX9mk7yDRXpj4k9TiAoEnq6SJkW/ql3GZm+1YgezxlLyW71bl3g8jLH6X/8A1Ov9ml/0llSocUqILGzqPouAwHlfUSqtGB6XOgAr07/312Pj+bTOYfpph7dtx+fAylUuM0PpUCPsOR8GvO36fgT2qdT/AEHu8PGa7mdLy3TbDga1WP58TMfiundM/wBVTeo3w9+3xlYTHcPG1Or/APH4eHjOzceww7OHY/aqWHL6o8Y7l06cRxteu+er2joFGyjkB3nWeYrVKD03UlKqsroPpAqb3PcPPedKvSGof6tUpA80UZv3jrIKudSdSdydSfbMj60ptcA94B987SNw1r0aZ70Q/wCkSTIEREBERAREQEREBERAREQEREBERAg8Ua2Tz+6c0cV3zy4wex7fukVWkVlxWUyPW4dhn1alTJ78ov75EDzuKkbNO3+w8H/Yp7pIoYGgnYpoviFF/fI3WGcGoZdmmSNUd88amJ7pCzTgGQTsCb5vP7hJMi4DY+clSo+efS6f/E8R5Uv+ikojy4+lGrm4pi/Bqa/u0aY+6U5/z7oV1/PxE4HL2fyzkfn3idQdvZ/LA5Xl7P5YH4fyzhTt7P5Zyv4fdA70/wA+6SqMiJ+fcJKpQPqXoxULYPCsdzQok+ZprMnMF0EqluHYQkWPU0x7FWwPtAvM7CEREBERAREQEREBERAREQEREBERAxfGD6yeTfdI6yTxai1wwF1AsfDx8pGTXaRXYCciLTkD8+6AtFpzaLQOJyDFp2tAk8PPa9kmSHw+mdW5Hbx8ZMlRp30x9EKmZ8dSGZLL1oHaW1lDW5rtruPKahykz68r5MrZ7ZLHNmtltzvflPmHpbgkp4ip1S5UztYLewF+78It01jj3XSv5G7j7vFZ5jl7P5ZkFUkXCtbyv/8AsjYn2+26/OZ743elk8F/PuE9VpN9U+4zjDjXUn2G8lMVAub28rfOO+H15PEUTzIHtueXdLj0H6F18c91GWip9eo2w55VX6TeG3eZWOH0s9RRlLAnUk2UDusO1PqHo3RpJhqS0gqqFAsuwa3rX8byy7YyxuN1UzA4VaVNKadlFCjvsBz8Z7xErJERAREQEREBERAREQEREBERAREQE1h08xuJ4dVVsNVBp1LsaNVc6LrqEYEMo8L2EtvTvpXS4bhWruMzn1aVO9s9QjQX5Abk900LxDpzVxoH6SR1tza2iZSdAo5W/N5K1jOeV64f6WRa1fDZW/4dTMD7GUW98zFH0nYA7iqv7Cn+FppYvcnu+E4FEEaW+U8e+x0fXjbw3W3pR4UP95U/yan4Tir6UOHjsiq3kij+JgZo50sd/iZ2VPybmWZ2penjG1uI+l4DShhC5P16oS3sVWv75nugGOxmPdquJqKlOnYijSUhSTtnckswFttAbzQ9SoFINhYMPnLZw30gvgUAwxDVCylg2qFBuGt330tqPnvG2+WM8cZOH0jEwfQ3pLR4hhUxFLS91dDvTde0p+YPMETOTbxfPXpm6a16mMOGpVCtCgwBVTYVKosxL27QG1tt5TsTxxq5zMpD/S7r8z32nfpzgyuOquT6ruxva+vj5yfwXiuEan+j4migIFqdXLnS52ZtC4PeR7l3mcvD16fnhjaPf7Z54mobbn3mWpOGlVGSlTdORpMbeYzsZFrcKL6dTW79EB/hUTl+yb5jtnSuuKr2Eqz3r6jU3G5udBMxR4MV7FDEn9i3xKGS24Vi3sqYFQpGr1qpHPmqlf4ZrHKW8RMsLMf6quYXigVlCgu3JVBJJA2AEyfRD0i4rD41azuTRqFUrUrnJk0UMoOzLvfzG0z2E4rhuHB8zUqmIIt1WHpoqJbkals3ncnbRZr3CYdsRicyoKal8xC5iq63sCxJJ8z3zox1rhydSXfL7DpuGAINwQCD3g7TtIXBB/R6P+HT/hEmzTxIiICIiAiIgIiICIiAiIgIiICIiBpT/tC0nd8MBfKgZiPtGxPwE1zwOlhiwWuctOxJIFzoNAAAdSba915uH0v0wXp92W1+V7k29xmpXwIvpp32nL1s9XTt+Pjxtl8VweghzU0qNQbsuLVE07iLZdOTayNVo0R2QT5i3yJkjh9U0taZZDzsTr5g6N7RO+JxdVjcupP96lSP8onPlnv26scZPTCVMKpOm3cAZIenh0TMwfl6qjU+0sLe6dl4nWW/qUj50k+4SYvFsQFuGppp9GhSuPaRLjbL5XLHHXhF4NwmniaoIwVdqZIu1Sr1SAc7ZU9byBmO6e8NwdGsThaym5GaiouKWVbH1wSNx2d9TPfifFcTUTKcRVPllQHwIQLeYXC4QZ0B1BJ+AndLHzrja3J/2eg60sQG0VyrgeQy39s3BNYeiLRnA2yX9zD8TNnGbjyy3vl88dOMEVxDq47RLKTsyk7g85hsLhFU3AF5tTHBXzU6lFa9EHWmSBVpsTb9WdxfXmPA2sJi6XQ7DV7nDVnQixNOqhuobsnkbHv123nJ1unnb/Lo+P8AJ6f/ADlxVLNNeaj3SJXp1BbI7c/pEeXOZDEqEd6ZdcyMyHtWujFTa47xPMsv1l/eX8Zy/wBz0+jJESi1Yn16jkfbf8ZziquQac+/X5yUAO9f30/GRMdTzWsye8n5AzeHdcuYznOOGHrUQzXOneBsfOZ3g6qGUKO69pAGGXmxJ8BYe86/CZfhSgMABbXzJ9u5nZPO3Nenlrl9BdHyThqN98i/LaZCQeB0yuHpKdwigjuNtpOns4L5IiIQiIgIiICIiAiIgIiICIiAiIgUzpgoNUqyCqjKuakfpakBlP0WF9/LbSUar0Vw9RrYeuabm9qNcEG4vcKw325A7bzYPS+lTLXe4AAIZe0m/rDv22mBxHDsS65VNOoCQBVByFCrg3KgG5BDbHcmeeeEy8xn7er0rvHwovGeBV8Ll64IA18pDqQ2W1/HmNxMaaZIuBceGvyl99KeGqPTw5RGfK1S+VS1rqmptttNYVbDtaHx0PxnNl8fGXivsdHO547qWaR+qfcZ1r0WykWsT3kD5zFmqv1l94kvC0i3YUt9kFvlJOjP162cPD9DP0mUe3Mf9N5xQpIrrpmOoBOg88o5+Z9kz+F6K46r2MNUt3sMg972lm4H6MXzK+KqgAa9XS1J83I09gPnOiSue/Vh5qxeilGLO1tAlr8rkg29wmx32MxHAsJTpAU6ahUANgPMXJ5k+JmWfY+U9ZNPn55d2W1D4jRR6gBLI5ACVaZAcXstiD2lu3x8zJHC+F1UqmpUqIwClFCKVvdgxLAk9w0Gk9nVS1lKM6EOabHsk7MCNUJ11sQbnTUySMWB21ZPEi6/vLcAedoed6eNu2pePdF8d19ZxhnZGq1HUrZ7qzsQbKSdjMDiOFYkb4euP+VU/wDrNxUhXtakQ1qlZiyNTe6Va2f1QfpBWOhFrjnPGhxHHslM9UST1TE5Stwf0YkaHTVsRcdy+/FxfQx+RlPUaho8NxBNhQrH/lVPwmSw3RjHv2cLV/aXJ/HabQOKx5syqScgujUyilzmJ3a4sbC/Me+d8KuKNS+I0oMgDXIT1g9QqSL6C2W9rEkrpYEB2xb8rL8ijcP9HOMc/rGp0R4nO3uXT4y88A6I4bC2YXqVR9N7afZUaL8T4zKYetSVQtIFlAsAgLAftbe8zyx2OyWz+rfampvUYWOrHZV0tcX33m5jI58+tnnxVmwR/Vr5T3nhgP6tPsj5T3lc5ERAREQEREBERAREQEREBERAREQK50jo5qmnNLEG4BFzpcag+I2kHDV1QWYFNSfW1X1iT2x6trnnY+E9OnjVFp1GpNlcUma/gty1u42vY99p58HqlqNJibs1NCT3kqCTDXp3xVZs9FkzGnmbrMgLjKabBbhbkjNlmIo8erBlStTHZUnMrhgP1AZiToRes222XWTOO1EpKr5aQ1OdmX1siqzGxBB5XNrkC5Aa1p4f7UoFgctYHUC1Vs1mcIMtntYsNiR2ZlvGceEJ+O1TSqEUVWp1bul1JbN1WcKgCetlO+bvGskVuLY1gyJRswzAELUGcrVdQVNiFFkW9we3ccr96vGqHqBTXLVDSsDVddKlWnTJNmJBXrlNuetjPPGcVFM1M1N2p06jIS1Wsc2Sg1UkFjlv6trXO8Na/wAZfC2AWrWYpVK2dWeyq2mYKmbLuuhF/PWSP0onsKSObtdEHjdtWHkCPESvtxNi4WhSCg1UUsiBrquIFOpqq6XQO1zewU+c5r8MqOzda/VoalRmOcs1RRVJpkJfLlFMqmtrc9hLtm4/q0dHcWtR3yktYC7EWBN9lH1Rb47neZx9j5GYbo9SVbZBZSt7nUkk31POZp9jK875a144lOlisLUQ/wBIq10UjS5o9UadRfsaKfMS2CVivlpY4Va1JmFQU6VCsBmWkx9Uqw+gWJ7Xj4mWcSRvLxFXx3EzTZxVpiqM7ZesUKLAVWCJ6mr2pgAXN7qbi9h60+K0hoaIABZQQ2QFgRlGUbXzDUX15T2GNqjqM/aNVlqM6qBSa1lppfLYMDo12JG1y2mdamp3APmAYO6fitDiIei1SlSF+sw6IrFmNq60SbguAWHWnmBoJ1biBQsi0E631rMqANoK3IZtQaSjcj9YPC9nVANgB5ActpEGOZhUCJdkLDe4Ntj7TfTwMaO6fjH9ViKyPnQNeqD1dQFUyClly23Khze/PLccp24dw6klQFmNSo2umiDc5rbm9r91yZk8IKt7uRYgEWsACeVtTcbXvbbxkHDlKeQm5ZrZB3hidfBfW7hy3l0lyq2YEnq0vvYT3nhgb9Wl98o+U94YIiICIiAiIgIiICIiAiIgIiICIiBV+m4/V1P8Cr/C0hcA/wDLUP8ACp/wCZbpNUClCdiCD5Ej37yBgalMqOrKlLADLbKBbQC2m0NenXF4girTQ5cjB2OZcxdky2pprYNqW1v2dBobePAcPSqUVqGii5yagFiSCzZrlm1Zr8/DTaSuJV2Wm2QXfKzKPsLctsbcgDbdhO/DWGTshX0LgAC7MAc2gF7jn33HKDbqOE4cEHqUuLEHKNCCrAjxvTQ/sjujF1KVO2ZBZ3JOg7WU3c95sLd+s4r8SVSwyOcpVSRly3cgKCSdDcje24OxBmM49jLVsCL2VsQBqO2TRqFQO8BghuOZWx3g3WQevXJYJTyhcmhAzHN2spvkuPbtHEqIZlJOgVsw5Wutye8e0Hz1mRmI43Srl6RptTSkuY13cMXyBkOVAOZynU7aQjNdHqyvql8gGVSdM1iBf4H3TNzCcArKWIQWQL6otbQG1wO7SZuEU1OJLmUWJWo+VGFrAiwIPtze6ZMTUPHuMYjAY/EolinWljScZqbAkMptyNiLEayx8K9KGDewro9FuZA6xPeozD92TbWtrI2MqGsrLY0erqsQCS1kekAcoO5zs217Io0uZksViAiF9wLcwL3IAsfbKLwnjVerWbrMXgatPq6vVgVEVmqEr1QqI+Um1j7z3yy0sZiicqU6KpplIZWspNgpVXGqjU2NiNtpRPp44livVkMBfLmUsdrbG1jmGt+/ukDorXDrifWzEYmspNiBcZdBfkJ3o43F2Jemi+oSLkD19cq3L662951FtYmJ4yU/rcVhaQOU/wBZTDjRC1gS19RUHjdYFkEwPD+tpk/pBptVNzSSmpy00uRqx5m2uw0sJWsX02wlMMrYmpiGZVBWkrBQym5K1HsoB1vYd3dMHX6W1q6lUQUqWwRSWd9zZ3Or3PLTeZuWlmNreXDKgajTYEEMikEbEFQbjwkqRuHYfq6VOn9RET91QPukmaYIiICIiAiIgIiICIiAiIgIiICIiBRvSjjKlBKFZCNGdCCLqwYA5WHd6hlW6OdOcCoKVM2HN72N2pA2scrDUDT6Q9s2F064KcXg6lJbZ+1TJ2FRezfwOoPnPmri2FrUHNOuhp1B9Fhv4qdmHiCRM2Xe25ZrVbs41xeswptgaNHGKRUDFaiFkJy5cuut9bjwEnUa9emiH9Gd6hp0+sNyNct3UA6AglrKLfET55Dje2o2PdJ+H4zVQWFeuvgtVwPcDFuvSzGX23u2PxHPBj1gSbFjchUIDjq/79ufYaSGr4litsONFV7n1rMdGUElbGx387+Ogj0ixH/usV/nv+MiV+I1H7dSo/23ZvmYmW/RcZPbefEeKvTH9IxmHoaaqHBN7JqoALkX6zYjQrzvK3xXp/hlZmw9Nq1Q2s9QZaINrXRO0bW52mqQe4AeUl4GmzMqgFmYgAAXYnkAJeWeI3r6Jq9WsMRXqsWZii3PgCbADQAXGgmwpWugPCThsKlNhZj6z/abcewAD2Syysta+lHoS+KPX0LCsAAynQVANteTDbuPhNG8Qw1ag+SsjU3+q4sT5HZh4i8+umUHeYrifAKFZSrorqd1ZQy+4wu3yzSxmW+gIM5OM+rp8PlN4cT9EWAfVUekf+G5A/da6/CYGt6FU+jiao+0tNvkBPO9PG3b0nVyk01auJJ7RuOesdaOVrTZ9P0Ld+Jqeymo+ZMyvD/Q3hVN6j1qngzqq/6FB+MswkL1dtQUNSAAWY6BQNSe4czNqej3odWzrWxC5QtilM733DMOVtwN5fuC9DsLhh+qpIneVHrHzY6n3yw0aKqLATUjFytd1Gk5iJWSIiAiIgIiICIiAiIgIiICIiAiIgDMJx/oxhsWhStSV15XGoPep3U+ImbiBpfjXoYFycNXZB9SoOsX2MCGHtvKpi/RVxVdlouO9ahHwZRPpOcFR3QPmL/u04t/Yp/mLJuE9FXE2IzCig8XYkexU++fR/VjugIO6BpXhnocYkdfiCR9WmmX/UxPymwejXQXB4TWnTGbm7XZz+0dQPAWEtcQOFUDQTm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data:image/jpeg;base64,/9j/4AAQSkZJRgABAQAAAQABAAD/2wCEAAkGBxATEhQUEhIVFRIWGBUVFRUXFhYWFBQVFBUYFxQVFxgYICggGRolHhQYITEhJSkrLi8uGB80ODMsNygtLiwBCgoKDg0OGxAQGi0lHiQ0LCw0LCw0LywsLCwsLCwsLCwsLCwsNywsLCwsLCwsLCwsLCwsLCwsLCwsLCwsLCwsLP/AABEIALQBGAMBIgACEQEDEQH/xAAcAAEAAgIDAQAAAAAAAAAAAAAABAYFBwECAwj/xABLEAACAQIEAgYGBgYHBQkAAAABAgADEQQSITEFQQYTMlFhcQcigZGhsUJScsHR8BQjgpKywiQzU2Jzk6IVQ2ODswgXJTQ1VKPS4f/EABkBAQEBAQEBAAAAAAAAAAAAAAABAgQDBf/EACIRAQEAAgEEAwEBAQAAAAAAAAABAhEhAxIxQQQTUSJhMv/aAAwDAQACEQMRAD8A3jERAREQEREBERAREQEREBERAREQEREBEh8V4nQw1M1a9RadNd2PedgBuSe4azWPGPS8zNkwWH3Ng9U6kk2Fqa/efZA21PJ8Qg3dR5kCUfhXFMRUpgV6+aqdWC2RR/dUDcDxvJYSa7U2tYxlI/7xf3hPZWB2N5T8sGoUBsxXyJB+EdptcYmn8V064jg6uWoyYikdUzqFYrfbMltRtsZd+iXTrC405BelXtfqmI9a2+Rtmt7D4TOlWmIiAiIgIiICIiAiIgIiICIiAiIgIiICdS4nTEVLAeJtO1NYEPiXE1pWG7kXC35DmfCYWtxaufpZfAAffeQelWCrLWNUBspt6wvZbC1rjaYylxBudj+fCbkRnP0+t/aN7570uLVx9IN5gfdaYJcf/dE5fHeKiXSLrw/iIqDazDcXv7R4SaGlW6NYSoagqEMEAOpuM1xbS+4/CWhlvMVp2idKbX9mk7yDRXpj4k9TiAoEnq6SJkW/ql3GZm+1YgezxlLyW71bl3g8jLH6X/8A1Ov9ml/0llSocUqILGzqPouAwHlfUSqtGB6XOgAr07/312Pj+bTOYfpph7dtx+fAylUuM0PpUCPsOR8GvO36fgT2qdT/AEHu8PGa7mdLy3TbDga1WP58TMfiundM/wBVTeo3w9+3xlYTHcPG1Or/APH4eHjOzceww7OHY/aqWHL6o8Y7l06cRxteu+er2joFGyjkB3nWeYrVKD03UlKqsroPpAqb3PcPPedKvSGof6tUpA80UZv3jrIKudSdSdydSfbMj60ptcA94B987SNw1r0aZ70Q/wCkSTIEREBERAREQEREBERAREQEREBERAg8Ua2Tz+6c0cV3zy4wex7fukVWkVlxWUyPW4dhn1alTJ78ov75EDzuKkbNO3+w8H/Yp7pIoYGgnYpoviFF/fI3WGcGoZdmmSNUd88amJ7pCzTgGQTsCb5vP7hJMi4DY+clSo+efS6f/E8R5Uv+ikojy4+lGrm4pi/Bqa/u0aY+6U5/z7oV1/PxE4HL2fyzkfn3idQdvZ/LA5Xl7P5YH4fyzhTt7P5Zyv4fdA70/wA+6SqMiJ+fcJKpQPqXoxULYPCsdzQok+ZprMnMF0EqluHYQkWPU0x7FWwPtAvM7CEREBERAREQEREBERAREQEREBERAxfGD6yeTfdI6yTxai1wwF1AsfDx8pGTXaRXYCciLTkD8+6AtFpzaLQOJyDFp2tAk8PPa9kmSHw+mdW5Hbx8ZMlRp30x9EKmZ8dSGZLL1oHaW1lDW5rtruPKahykz68r5MrZ7ZLHNmtltzvflPmHpbgkp4ip1S5UztYLewF+78It01jj3XSv5G7j7vFZ5jl7P5ZkFUkXCtbyv/8AsjYn2+26/OZ743elk8F/PuE9VpN9U+4zjDjXUn2G8lMVAub28rfOO+H15PEUTzIHtueXdLj0H6F18c91GWip9eo2w55VX6TeG3eZWOH0s9RRlLAnUk2UDusO1PqHo3RpJhqS0gqqFAsuwa3rX8byy7YyxuN1UzA4VaVNKadlFCjvsBz8Z7xErJERAREQEREBERAREQEREBERAREQE1h08xuJ4dVVsNVBp1LsaNVc6LrqEYEMo8L2EtvTvpXS4bhWruMzn1aVO9s9QjQX5Abk900LxDpzVxoH6SR1tza2iZSdAo5W/N5K1jOeV64f6WRa1fDZW/4dTMD7GUW98zFH0nYA7iqv7Cn+FppYvcnu+E4FEEaW+U8e+x0fXjbw3W3pR4UP95U/yan4Tir6UOHjsiq3kij+JgZo50sd/iZ2VPybmWZ2penjG1uI+l4DShhC5P16oS3sVWv75nugGOxmPdquJqKlOnYijSUhSTtnckswFttAbzQ9SoFINhYMPnLZw30gvgUAwxDVCylg2qFBuGt330tqPnvG2+WM8cZOH0jEwfQ3pLR4hhUxFLS91dDvTde0p+YPMETOTbxfPXpm6a16mMOGpVCtCgwBVTYVKosxL27QG1tt5TsTxxq5zMpD/S7r8z32nfpzgyuOquT6ruxva+vj5yfwXiuEan+j4migIFqdXLnS52ZtC4PeR7l3mcvD16fnhjaPf7Z54mobbn3mWpOGlVGSlTdORpMbeYzsZFrcKL6dTW79EB/hUTl+yb5jtnSuuKr2Eqz3r6jU3G5udBMxR4MV7FDEn9i3xKGS24Vi3sqYFQpGr1qpHPmqlf4ZrHKW8RMsLMf6quYXigVlCgu3JVBJJA2AEyfRD0i4rD41azuTRqFUrUrnJk0UMoOzLvfzG0z2E4rhuHB8zUqmIIt1WHpoqJbkals3ncnbRZr3CYdsRicyoKal8xC5iq63sCxJJ8z3zox1rhydSXfL7DpuGAINwQCD3g7TtIXBB/R6P+HT/hEmzTxIiICIiAiIgIiICIiAiIgIiICIiBpT/tC0nd8MBfKgZiPtGxPwE1zwOlhiwWuctOxJIFzoNAAAdSba915uH0v0wXp92W1+V7k29xmpXwIvpp32nL1s9XTt+Pjxtl8VweghzU0qNQbsuLVE07iLZdOTayNVo0R2QT5i3yJkjh9U0taZZDzsTr5g6N7RO+JxdVjcupP96lSP8onPlnv26scZPTCVMKpOm3cAZIenh0TMwfl6qjU+0sLe6dl4nWW/qUj50k+4SYvFsQFuGppp9GhSuPaRLjbL5XLHHXhF4NwmniaoIwVdqZIu1Sr1SAc7ZU9byBmO6e8NwdGsThaym5GaiouKWVbH1wSNx2d9TPfifFcTUTKcRVPllQHwIQLeYXC4QZ0B1BJ+AndLHzrja3J/2eg60sQG0VyrgeQy39s3BNYeiLRnA2yX9zD8TNnGbjyy3vl88dOMEVxDq47RLKTsyk7g85hsLhFU3AF5tTHBXzU6lFa9EHWmSBVpsTb9WdxfXmPA2sJi6XQ7DV7nDVnQixNOqhuobsnkbHv123nJ1unnb/Lo+P8AJ6f/ADlxVLNNeaj3SJXp1BbI7c/pEeXOZDEqEd6ZdcyMyHtWujFTa47xPMsv1l/eX8Zy/wBz0+jJESi1Yn16jkfbf8ZziquQac+/X5yUAO9f30/GRMdTzWsye8n5AzeHdcuYznOOGHrUQzXOneBsfOZ3g6qGUKO69pAGGXmxJ8BYe86/CZfhSgMABbXzJ9u5nZPO3Nenlrl9BdHyThqN98i/LaZCQeB0yuHpKdwigjuNtpOns4L5IiIQiIgIiICIiAiIgIiICIiAiIgUzpgoNUqyCqjKuakfpakBlP0WF9/LbSUar0Vw9RrYeuabm9qNcEG4vcKw325A7bzYPS+lTLXe4AAIZe0m/rDv22mBxHDsS65VNOoCQBVByFCrg3KgG5BDbHcmeeeEy8xn7er0rvHwovGeBV8Ll64IA18pDqQ2W1/HmNxMaaZIuBceGvyl99KeGqPTw5RGfK1S+VS1rqmptttNYVbDtaHx0PxnNl8fGXivsdHO547qWaR+qfcZ1r0WykWsT3kD5zFmqv1l94kvC0i3YUt9kFvlJOjP162cPD9DP0mUe3Mf9N5xQpIrrpmOoBOg88o5+Z9kz+F6K46r2MNUt3sMg972lm4H6MXzK+KqgAa9XS1J83I09gPnOiSue/Vh5qxeilGLO1tAlr8rkg29wmx32MxHAsJTpAU6ahUANgPMXJ5k+JmWfY+U9ZNPn55d2W1D4jRR6gBLI5ACVaZAcXstiD2lu3x8zJHC+F1UqmpUqIwClFCKVvdgxLAk9w0Gk9nVS1lKM6EOabHsk7MCNUJ11sQbnTUySMWB21ZPEi6/vLcAedoed6eNu2pePdF8d19ZxhnZGq1HUrZ7qzsQbKSdjMDiOFYkb4euP+VU/wDrNxUhXtakQ1qlZiyNTe6Va2f1QfpBWOhFrjnPGhxHHslM9UST1TE5Stwf0YkaHTVsRcdy+/FxfQx+RlPUaho8NxBNhQrH/lVPwmSw3RjHv2cLV/aXJ/HabQOKx5syqScgujUyilzmJ3a4sbC/Me+d8KuKNS+I0oMgDXIT1g9QqSL6C2W9rEkrpYEB2xb8rL8ijcP9HOMc/rGp0R4nO3uXT4y88A6I4bC2YXqVR9N7afZUaL8T4zKYetSVQtIFlAsAgLAftbe8zyx2OyWz+rfampvUYWOrHZV0tcX33m5jI58+tnnxVmwR/Vr5T3nhgP6tPsj5T3lc5ERAREQEREBERAREQEREBERAREQK50jo5qmnNLEG4BFzpcag+I2kHDV1QWYFNSfW1X1iT2x6trnnY+E9OnjVFp1GpNlcUma/gty1u42vY99p58HqlqNJibs1NCT3kqCTDXp3xVZs9FkzGnmbrMgLjKabBbhbkjNlmIo8erBlStTHZUnMrhgP1AZiToRes222XWTOO1EpKr5aQ1OdmX1siqzGxBB5XNrkC5Aa1p4f7UoFgctYHUC1Vs1mcIMtntYsNiR2ZlvGceEJ+O1TSqEUVWp1bul1JbN1WcKgCetlO+bvGskVuLY1gyJRswzAELUGcrVdQVNiFFkW9we3ccr96vGqHqBTXLVDSsDVddKlWnTJNmJBXrlNuetjPPGcVFM1M1N2p06jIS1Wsc2Sg1UkFjlv6trXO8Na/wAZfC2AWrWYpVK2dWeyq2mYKmbLuuhF/PWSP0onsKSObtdEHjdtWHkCPESvtxNi4WhSCg1UUsiBrquIFOpqq6XQO1zewU+c5r8MqOzda/VoalRmOcs1RRVJpkJfLlFMqmtrc9hLtm4/q0dHcWtR3yktYC7EWBN9lH1Rb47neZx9j5GYbo9SVbZBZSt7nUkk31POZp9jK875a144lOlisLUQ/wBIq10UjS5o9UadRfsaKfMS2CVivlpY4Va1JmFQU6VCsBmWkx9Uqw+gWJ7Xj4mWcSRvLxFXx3EzTZxVpiqM7ZesUKLAVWCJ6mr2pgAXN7qbi9h60+K0hoaIABZQQ2QFgRlGUbXzDUX15T2GNqjqM/aNVlqM6qBSa1lppfLYMDo12JG1y2mdamp3APmAYO6fitDiIei1SlSF+sw6IrFmNq60SbguAWHWnmBoJ1biBQsi0E631rMqANoK3IZtQaSjcj9YPC9nVANgB5ActpEGOZhUCJdkLDe4Ntj7TfTwMaO6fjH9ViKyPnQNeqD1dQFUyClly23Khze/PLccp24dw6klQFmNSo2umiDc5rbm9r91yZk8IKt7uRYgEWsACeVtTcbXvbbxkHDlKeQm5ZrZB3hidfBfW7hy3l0lyq2YEnq0vvYT3nhgb9Wl98o+U94YIiICIiAiIgIiICIiAiIgIiICIiBV+m4/V1P8Cr/C0hcA/wDLUP8ACp/wCZbpNUClCdiCD5Ej37yBgalMqOrKlLADLbKBbQC2m0NenXF4girTQ5cjB2OZcxdky2pprYNqW1v2dBobePAcPSqUVqGii5yagFiSCzZrlm1Zr8/DTaSuJV2Wm2QXfKzKPsLctsbcgDbdhO/DWGTshX0LgAC7MAc2gF7jn33HKDbqOE4cEHqUuLEHKNCCrAjxvTQ/sjujF1KVO2ZBZ3JOg7WU3c95sLd+s4r8SVSwyOcpVSRly3cgKCSdDcje24OxBmM49jLVsCL2VsQBqO2TRqFQO8BghuOZWx3g3WQevXJYJTyhcmhAzHN2spvkuPbtHEqIZlJOgVsw5Wutye8e0Hz1mRmI43Srl6RptTSkuY13cMXyBkOVAOZynU7aQjNdHqyvql8gGVSdM1iBf4H3TNzCcArKWIQWQL6otbQG1wO7SZuEU1OJLmUWJWo+VGFrAiwIPtze6ZMTUPHuMYjAY/EolinWljScZqbAkMptyNiLEayx8K9KGDewro9FuZA6xPeozD92TbWtrI2MqGsrLY0erqsQCS1kekAcoO5zs217Io0uZksViAiF9wLcwL3IAsfbKLwnjVerWbrMXgatPq6vVgVEVmqEr1QqI+Um1j7z3yy0sZiicqU6KpplIZWspNgpVXGqjU2NiNtpRPp44livVkMBfLmUsdrbG1jmGt+/ukDorXDrifWzEYmspNiBcZdBfkJ3o43F2Jemi+oSLkD19cq3L662951FtYmJ4yU/rcVhaQOU/wBZTDjRC1gS19RUHjdYFkEwPD+tpk/pBptVNzSSmpy00uRqx5m2uw0sJWsX02wlMMrYmpiGZVBWkrBQym5K1HsoB1vYd3dMHX6W1q6lUQUqWwRSWd9zZ3Or3PLTeZuWlmNreXDKgajTYEEMikEbEFQbjwkqRuHYfq6VOn9RET91QPukmaYIiICIiAiIgIiICIiAiIgIiICIiBRvSjjKlBKFZCNGdCCLqwYA5WHd6hlW6OdOcCoKVM2HN72N2pA2scrDUDT6Q9s2F064KcXg6lJbZ+1TJ2FRezfwOoPnPmri2FrUHNOuhp1B9Fhv4qdmHiCRM2Xe25ZrVbs41xeswptgaNHGKRUDFaiFkJy5cuut9bjwEnUa9emiH9Gd6hp0+sNyNct3UA6AglrKLfET55Dje2o2PdJ+H4zVQWFeuvgtVwPcDFuvSzGX23u2PxHPBj1gSbFjchUIDjq/79ufYaSGr4litsONFV7n1rMdGUElbGx387+Ogj0ixH/usV/nv+MiV+I1H7dSo/23ZvmYmW/RcZPbefEeKvTH9IxmHoaaqHBN7JqoALkX6zYjQrzvK3xXp/hlZmw9Nq1Q2s9QZaINrXRO0bW52mqQe4AeUl4GmzMqgFmYgAAXYnkAJeWeI3r6Jq9WsMRXqsWZii3PgCbADQAXGgmwpWugPCThsKlNhZj6z/abcewAD2Syysta+lHoS+KPX0LCsAAynQVANteTDbuPhNG8Qw1ag+SsjU3+q4sT5HZh4i8+umUHeYrifAKFZSrorqd1ZQy+4wu3yzSxmW+gIM5OM+rp8PlN4cT9EWAfVUekf+G5A/da6/CYGt6FU+jiao+0tNvkBPO9PG3b0nVyk01auJJ7RuOesdaOVrTZ9P0Ld+Jqeymo+ZMyvD/Q3hVN6j1qngzqq/6FB+MswkL1dtQUNSAAWY6BQNSe4czNqej3odWzrWxC5QtilM733DMOVtwN5fuC9DsLhh+qpIneVHrHzY6n3yw0aKqLATUjFytd1Gk5iJWSIiAiIgIiICIiAiIgIiICIiAiIgDMJx/oxhsWhStSV15XGoPep3U+ImbiBpfjXoYFycNXZB9SoOsX2MCGHtvKpi/RVxVdlouO9ahHwZRPpOcFR3QPmL/u04t/Yp/mLJuE9FXE2IzCig8XYkexU++fR/VjugIO6BpXhnocYkdfiCR9WmmX/UxPymwejXQXB4TWnTGbm7XZz+0dQPAWEtcQOFUDQTm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data:image/jpeg;base64,/9j/4AAQSkZJRgABAQAAAQABAAD/2wCEAAkGBxATEhQUEhIVFRIWGBUVFRUXFhYWFBQVFBUYFxQVFxgYICggGRolHhQYITEhJSkrLi8uGB80ODMsNygtLiwBCgoKDg0OGxAQGi0lHiQ0LCw0LCw0LywsLCwsLCwsLCwsLCwsNywsLCwsLCwsLCwsLCwsLCwsLCwsLCwsLCwsLP/AABEIALQBGAMBIgACEQEDEQH/xAAcAAEAAgIDAQAAAAAAAAAAAAAABAYFBwECAwj/xABLEAACAQIEAgYGBgYHBQkAAAABAgADEQQSITEFQQYTMlFhcQcigZGhsUJScsHR8BQjgpKywiQzU2Jzk6IVQ2ODswgXJTQ1VKPS4f/EABkBAQEBAQEBAAAAAAAAAAAAAAABAgQDBf/EACIRAQEAAgEEAwEBAQAAAAAAAAABAhEhAxIxQQQTUSJhMv/aAAwDAQACEQMRAD8A3jERAREQEREBERAREQEREBERAREQEREBEh8V4nQw1M1a9RadNd2PedgBuSe4azWPGPS8zNkwWH3Ng9U6kk2Fqa/efZA21PJ8Qg3dR5kCUfhXFMRUpgV6+aqdWC2RR/dUDcDxvJYSa7U2tYxlI/7xf3hPZWB2N5T8sGoUBsxXyJB+EdptcYmn8V064jg6uWoyYikdUzqFYrfbMltRtsZd+iXTrC405BelXtfqmI9a2+Rtmt7D4TOlWmIiAiIgIiICIiAiIgIiICIiAiIgIiICdS4nTEVLAeJtO1NYEPiXE1pWG7kXC35DmfCYWtxaufpZfAAffeQelWCrLWNUBspt6wvZbC1rjaYylxBudj+fCbkRnP0+t/aN7570uLVx9IN5gfdaYJcf/dE5fHeKiXSLrw/iIqDazDcXv7R4SaGlW6NYSoagqEMEAOpuM1xbS+4/CWhlvMVp2idKbX9mk7yDRXpj4k9TiAoEnq6SJkW/ql3GZm+1YgezxlLyW71bl3g8jLH6X/8A1Ov9ml/0llSocUqILGzqPouAwHlfUSqtGB6XOgAr07/312Pj+bTOYfpph7dtx+fAylUuM0PpUCPsOR8GvO36fgT2qdT/AEHu8PGa7mdLy3TbDga1WP58TMfiundM/wBVTeo3w9+3xlYTHcPG1Or/APH4eHjOzceww7OHY/aqWHL6o8Y7l06cRxteu+er2joFGyjkB3nWeYrVKD03UlKqsroPpAqb3PcPPedKvSGof6tUpA80UZv3jrIKudSdSdydSfbMj60ptcA94B987SNw1r0aZ70Q/wCkSTIEREBERAREQEREBERAREQEREBERAg8Ua2Tz+6c0cV3zy4wex7fukVWkVlxWUyPW4dhn1alTJ78ov75EDzuKkbNO3+w8H/Yp7pIoYGgnYpoviFF/fI3WGcGoZdmmSNUd88amJ7pCzTgGQTsCb5vP7hJMi4DY+clSo+efS6f/E8R5Uv+ikojy4+lGrm4pi/Bqa/u0aY+6U5/z7oV1/PxE4HL2fyzkfn3idQdvZ/LA5Xl7P5YH4fyzhTt7P5Zyv4fdA70/wA+6SqMiJ+fcJKpQPqXoxULYPCsdzQok+ZprMnMF0EqluHYQkWPU0x7FWwPtAvM7CEREBERAREQEREBERAREQEREBERAxfGD6yeTfdI6yTxai1wwF1AsfDx8pGTXaRXYCciLTkD8+6AtFpzaLQOJyDFp2tAk8PPa9kmSHw+mdW5Hbx8ZMlRp30x9EKmZ8dSGZLL1oHaW1lDW5rtruPKahykz68r5MrZ7ZLHNmtltzvflPmHpbgkp4ip1S5UztYLewF+78It01jj3XSv5G7j7vFZ5jl7P5ZkFUkXCtbyv/8AsjYn2+26/OZ743elk8F/PuE9VpN9U+4zjDjXUn2G8lMVAub28rfOO+H15PEUTzIHtueXdLj0H6F18c91GWip9eo2w55VX6TeG3eZWOH0s9RRlLAnUk2UDusO1PqHo3RpJhqS0gqqFAsuwa3rX8byy7YyxuN1UzA4VaVNKadlFCjvsBz8Z7xErJERAREQEREBERAREQEREBERAREQE1h08xuJ4dVVsNVBp1LsaNVc6LrqEYEMo8L2EtvTvpXS4bhWruMzn1aVO9s9QjQX5Abk900LxDpzVxoH6SR1tza2iZSdAo5W/N5K1jOeV64f6WRa1fDZW/4dTMD7GUW98zFH0nYA7iqv7Cn+FppYvcnu+E4FEEaW+U8e+x0fXjbw3W3pR4UP95U/yan4Tir6UOHjsiq3kij+JgZo50sd/iZ2VPybmWZ2penjG1uI+l4DShhC5P16oS3sVWv75nugGOxmPdquJqKlOnYijSUhSTtnckswFttAbzQ9SoFINhYMPnLZw30gvgUAwxDVCylg2qFBuGt330tqPnvG2+WM8cZOH0jEwfQ3pLR4hhUxFLS91dDvTde0p+YPMETOTbxfPXpm6a16mMOGpVCtCgwBVTYVKosxL27QG1tt5TsTxxq5zMpD/S7r8z32nfpzgyuOquT6ruxva+vj5yfwXiuEan+j4migIFqdXLnS52ZtC4PeR7l3mcvD16fnhjaPf7Z54mobbn3mWpOGlVGSlTdORpMbeYzsZFrcKL6dTW79EB/hUTl+yb5jtnSuuKr2Eqz3r6jU3G5udBMxR4MV7FDEn9i3xKGS24Vi3sqYFQpGr1qpHPmqlf4ZrHKW8RMsLMf6quYXigVlCgu3JVBJJA2AEyfRD0i4rD41azuTRqFUrUrnJk0UMoOzLvfzG0z2E4rhuHB8zUqmIIt1WHpoqJbkals3ncnbRZr3CYdsRicyoKal8xC5iq63sCxJJ8z3zox1rhydSXfL7DpuGAINwQCD3g7TtIXBB/R6P+HT/hEmzTxIiICIiAiIgIiICIiAiIgIiICIiBpT/tC0nd8MBfKgZiPtGxPwE1zwOlhiwWuctOxJIFzoNAAAdSba915uH0v0wXp92W1+V7k29xmpXwIvpp32nL1s9XTt+Pjxtl8VweghzU0qNQbsuLVE07iLZdOTayNVo0R2QT5i3yJkjh9U0taZZDzsTr5g6N7RO+JxdVjcupP96lSP8onPlnv26scZPTCVMKpOm3cAZIenh0TMwfl6qjU+0sLe6dl4nWW/qUj50k+4SYvFsQFuGppp9GhSuPaRLjbL5XLHHXhF4NwmniaoIwVdqZIu1Sr1SAc7ZU9byBmO6e8NwdGsThaym5GaiouKWVbH1wSNx2d9TPfifFcTUTKcRVPllQHwIQLeYXC4QZ0B1BJ+AndLHzrja3J/2eg60sQG0VyrgeQy39s3BNYeiLRnA2yX9zD8TNnGbjyy3vl88dOMEVxDq47RLKTsyk7g85hsLhFU3AF5tTHBXzU6lFa9EHWmSBVpsTb9WdxfXmPA2sJi6XQ7DV7nDVnQixNOqhuobsnkbHv123nJ1unnb/Lo+P8AJ6f/ADlxVLNNeaj3SJXp1BbI7c/pEeXOZDEqEd6ZdcyMyHtWujFTa47xPMsv1l/eX8Zy/wBz0+jJESi1Yn16jkfbf8ZziquQac+/X5yUAO9f30/GRMdTzWsye8n5AzeHdcuYznOOGHrUQzXOneBsfOZ3g6qGUKO69pAGGXmxJ8BYe86/CZfhSgMABbXzJ9u5nZPO3Nenlrl9BdHyThqN98i/LaZCQeB0yuHpKdwigjuNtpOns4L5IiIQiIgIiICIiAiIgIiICIiAiIgUzpgoNUqyCqjKuakfpakBlP0WF9/LbSUar0Vw9RrYeuabm9qNcEG4vcKw325A7bzYPS+lTLXe4AAIZe0m/rDv22mBxHDsS65VNOoCQBVByFCrg3KgG5BDbHcmeeeEy8xn7er0rvHwovGeBV8Ll64IA18pDqQ2W1/HmNxMaaZIuBceGvyl99KeGqPTw5RGfK1S+VS1rqmptttNYVbDtaHx0PxnNl8fGXivsdHO547qWaR+qfcZ1r0WykWsT3kD5zFmqv1l94kvC0i3YUt9kFvlJOjP162cPD9DP0mUe3Mf9N5xQpIrrpmOoBOg88o5+Z9kz+F6K46r2MNUt3sMg972lm4H6MXzK+KqgAa9XS1J83I09gPnOiSue/Vh5qxeilGLO1tAlr8rkg29wmx32MxHAsJTpAU6ahUANgPMXJ5k+JmWfY+U9ZNPn55d2W1D4jRR6gBLI5ACVaZAcXstiD2lu3x8zJHC+F1UqmpUqIwClFCKVvdgxLAk9w0Gk9nVS1lKM6EOabHsk7MCNUJ11sQbnTUySMWB21ZPEi6/vLcAedoed6eNu2pePdF8d19ZxhnZGq1HUrZ7qzsQbKSdjMDiOFYkb4euP+VU/wDrNxUhXtakQ1qlZiyNTe6Va2f1QfpBWOhFrjnPGhxHHslM9UST1TE5Stwf0YkaHTVsRcdy+/FxfQx+RlPUaho8NxBNhQrH/lVPwmSw3RjHv2cLV/aXJ/HabQOKx5syqScgujUyilzmJ3a4sbC/Me+d8KuKNS+I0oMgDXIT1g9QqSL6C2W9rEkrpYEB2xb8rL8ijcP9HOMc/rGp0R4nO3uXT4y88A6I4bC2YXqVR9N7afZUaL8T4zKYetSVQtIFlAsAgLAftbe8zyx2OyWz+rfampvUYWOrHZV0tcX33m5jI58+tnnxVmwR/Vr5T3nhgP6tPsj5T3lc5ERAREQEREBERAREQEREBERAREQK50jo5qmnNLEG4BFzpcag+I2kHDV1QWYFNSfW1X1iT2x6trnnY+E9OnjVFp1GpNlcUma/gty1u42vY99p58HqlqNJibs1NCT3kqCTDXp3xVZs9FkzGnmbrMgLjKabBbhbkjNlmIo8erBlStTHZUnMrhgP1AZiToRes222XWTOO1EpKr5aQ1OdmX1siqzGxBB5XNrkC5Aa1p4f7UoFgctYHUC1Vs1mcIMtntYsNiR2ZlvGceEJ+O1TSqEUVWp1bul1JbN1WcKgCetlO+bvGskVuLY1gyJRswzAELUGcrVdQVNiFFkW9we3ccr96vGqHqBTXLVDSsDVddKlWnTJNmJBXrlNuetjPPGcVFM1M1N2p06jIS1Wsc2Sg1UkFjlv6trXO8Na/wAZfC2AWrWYpVK2dWeyq2mYKmbLuuhF/PWSP0onsKSObtdEHjdtWHkCPESvtxNi4WhSCg1UUsiBrquIFOpqq6XQO1zewU+c5r8MqOzda/VoalRmOcs1RRVJpkJfLlFMqmtrc9hLtm4/q0dHcWtR3yktYC7EWBN9lH1Rb47neZx9j5GYbo9SVbZBZSt7nUkk31POZp9jK875a144lOlisLUQ/wBIq10UjS5o9UadRfsaKfMS2CVivlpY4Va1JmFQU6VCsBmWkx9Uqw+gWJ7Xj4mWcSRvLxFXx3EzTZxVpiqM7ZesUKLAVWCJ6mr2pgAXN7qbi9h60+K0hoaIABZQQ2QFgRlGUbXzDUX15T2GNqjqM/aNVlqM6qBSa1lppfLYMDo12JG1y2mdamp3APmAYO6fitDiIei1SlSF+sw6IrFmNq60SbguAWHWnmBoJ1biBQsi0E631rMqANoK3IZtQaSjcj9YPC9nVANgB5ActpEGOZhUCJdkLDe4Ntj7TfTwMaO6fjH9ViKyPnQNeqD1dQFUyClly23Khze/PLccp24dw6klQFmNSo2umiDc5rbm9r91yZk8IKt7uRYgEWsACeVtTcbXvbbxkHDlKeQm5ZrZB3hidfBfW7hy3l0lyq2YEnq0vvYT3nhgb9Wl98o+U94YIiICIiAiIgIiICIiAiIgIiICIiBV+m4/V1P8Cr/C0hcA/wDLUP8ACp/wCZbpNUClCdiCD5Ej37yBgalMqOrKlLADLbKBbQC2m0NenXF4girTQ5cjB2OZcxdky2pprYNqW1v2dBobePAcPSqUVqGii5yagFiSCzZrlm1Zr8/DTaSuJV2Wm2QXfKzKPsLctsbcgDbdhO/DWGTshX0LgAC7MAc2gF7jn33HKDbqOE4cEHqUuLEHKNCCrAjxvTQ/sjujF1KVO2ZBZ3JOg7WU3c95sLd+s4r8SVSwyOcpVSRly3cgKCSdDcje24OxBmM49jLVsCL2VsQBqO2TRqFQO8BghuOZWx3g3WQevXJYJTyhcmhAzHN2spvkuPbtHEqIZlJOgVsw5Wutye8e0Hz1mRmI43Srl6RptTSkuY13cMXyBkOVAOZynU7aQjNdHqyvql8gGVSdM1iBf4H3TNzCcArKWIQWQL6otbQG1wO7SZuEU1OJLmUWJWo+VGFrAiwIPtze6ZMTUPHuMYjAY/EolinWljScZqbAkMptyNiLEayx8K9KGDewro9FuZA6xPeozD92TbWtrI2MqGsrLY0erqsQCS1kekAcoO5zs217Io0uZksViAiF9wLcwL3IAsfbKLwnjVerWbrMXgatPq6vVgVEVmqEr1QqI+Um1j7z3yy0sZiicqU6KpplIZWspNgpVXGqjU2NiNtpRPp44livVkMBfLmUsdrbG1jmGt+/ukDorXDrifWzEYmspNiBcZdBfkJ3o43F2Jemi+oSLkD19cq3L662951FtYmJ4yU/rcVhaQOU/wBZTDjRC1gS19RUHjdYFkEwPD+tpk/pBptVNzSSmpy00uRqx5m2uw0sJWsX02wlMMrYmpiGZVBWkrBQym5K1HsoB1vYd3dMHX6W1q6lUQUqWwRSWd9zZ3Or3PLTeZuWlmNreXDKgajTYEEMikEbEFQbjwkqRuHYfq6VOn9RET91QPukmaYIiICIiAiIgIiICIiAiIgIiICIiBRvSjjKlBKFZCNGdCCLqwYA5WHd6hlW6OdOcCoKVM2HN72N2pA2scrDUDT6Q9s2F064KcXg6lJbZ+1TJ2FRezfwOoPnPmri2FrUHNOuhp1B9Fhv4qdmHiCRM2Xe25ZrVbs41xeswptgaNHGKRUDFaiFkJy5cuut9bjwEnUa9emiH9Gd6hp0+sNyNct3UA6AglrKLfET55Dje2o2PdJ+H4zVQWFeuvgtVwPcDFuvSzGX23u2PxHPBj1gSbFjchUIDjq/79ufYaSGr4litsONFV7n1rMdGUElbGx387+Ogj0ixH/usV/nv+MiV+I1H7dSo/23ZvmYmW/RcZPbefEeKvTH9IxmHoaaqHBN7JqoALkX6zYjQrzvK3xXp/hlZmw9Nq1Q2s9QZaINrXRO0bW52mqQe4AeUl4GmzMqgFmYgAAXYnkAJeWeI3r6Jq9WsMRXqsWZii3PgCbADQAXGgmwpWugPCThsKlNhZj6z/abcewAD2Syysta+lHoS+KPX0LCsAAynQVANteTDbuPhNG8Qw1ag+SsjU3+q4sT5HZh4i8+umUHeYrifAKFZSrorqd1ZQy+4wu3yzSxmW+gIM5OM+rp8PlN4cT9EWAfVUekf+G5A/da6/CYGt6FU+jiao+0tNvkBPO9PG3b0nVyk01auJJ7RuOesdaOVrTZ9P0Ld+Jqeymo+ZMyvD/Q3hVN6j1qngzqq/6FB+MswkL1dtQUNSAAWY6BQNSe4czNqej3odWzrWxC5QtilM733DMOVtwN5fuC9DsLhh+qpIneVHrHzY6n3yw0aKqLATUjFytd1Gk5iJWSIiAiIgIiICIiAiIgIiICIiAiIgDMJx/oxhsWhStSV15XGoPep3U+ImbiBpfjXoYFycNXZB9SoOsX2MCGHtvKpi/RVxVdlouO9ahHwZRPpOcFR3QPmL/u04t/Yp/mLJuE9FXE2IzCig8XYkexU++fR/VjugIO6BpXhnocYkdfiCR9WmmX/UxPymwejXQXB4TWnTGbm7XZz+0dQPAWEtcQOFUDQTm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8686800" cy="6200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Calibration</a:t>
            </a:r>
            <a:r>
              <a:rPr lang="en-US" sz="2800" dirty="0" smtClean="0">
                <a:solidFill>
                  <a:srgbClr val="0000FF"/>
                </a:solidFill>
              </a:rPr>
              <a:t> is done as per specifications and whenever required.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</a:rPr>
              <a:t> Checking  </a:t>
            </a:r>
            <a:r>
              <a:rPr lang="en-US" sz="2800" dirty="0" smtClean="0">
                <a:solidFill>
                  <a:srgbClr val="C00000"/>
                </a:solidFill>
              </a:rPr>
              <a:t>reagent stock  </a:t>
            </a:r>
            <a:r>
              <a:rPr lang="en-US" sz="2800" dirty="0" smtClean="0">
                <a:solidFill>
                  <a:srgbClr val="0000FF"/>
                </a:solidFill>
              </a:rPr>
              <a:t>and </a:t>
            </a:r>
            <a:r>
              <a:rPr lang="en-US" sz="2800" dirty="0" smtClean="0">
                <a:solidFill>
                  <a:srgbClr val="C00000"/>
                </a:solidFill>
              </a:rPr>
              <a:t>expiry date </a:t>
            </a:r>
            <a:r>
              <a:rPr lang="en-US" sz="2800" dirty="0" smtClean="0">
                <a:solidFill>
                  <a:srgbClr val="0000FF"/>
                </a:solidFill>
              </a:rPr>
              <a:t>regularly.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</a:rPr>
              <a:t> Checking   </a:t>
            </a:r>
            <a:r>
              <a:rPr lang="en-US" sz="2800" b="1" dirty="0" smtClean="0">
                <a:solidFill>
                  <a:srgbClr val="C00000"/>
                </a:solidFill>
              </a:rPr>
              <a:t>previous  reports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</a:rPr>
              <a:t>Re checking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 Results –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    </a:t>
            </a:r>
            <a:r>
              <a:rPr lang="en-US" sz="2800" dirty="0" err="1" smtClean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)   abnormal values  i.e. low or high values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    ii)  values deviating from previous  values</a:t>
            </a: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</a:rPr>
              <a:t>  Every year </a:t>
            </a:r>
            <a:r>
              <a:rPr lang="en-US" sz="2800" dirty="0" smtClean="0">
                <a:solidFill>
                  <a:srgbClr val="FF0000"/>
                </a:solidFill>
              </a:rPr>
              <a:t>Annual </a:t>
            </a:r>
            <a:r>
              <a:rPr lang="en-US" sz="2800" dirty="0" err="1" smtClean="0">
                <a:solidFill>
                  <a:srgbClr val="FF0000"/>
                </a:solidFill>
              </a:rPr>
              <a:t>Maintainance</a:t>
            </a:r>
            <a:r>
              <a:rPr lang="en-US" sz="2800" dirty="0" smtClean="0">
                <a:solidFill>
                  <a:srgbClr val="FF0000"/>
                </a:solidFill>
              </a:rPr>
              <a:t> Contract (AMC)</a:t>
            </a:r>
            <a:r>
              <a:rPr lang="en-US" sz="2800" dirty="0" smtClean="0">
                <a:solidFill>
                  <a:srgbClr val="0000FF"/>
                </a:solidFill>
              </a:rPr>
              <a:t> is done   for all the machines.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85800" y="228600"/>
            <a:ext cx="7772400" cy="914400"/>
          </a:xfrm>
          <a:prstGeom prst="roundRect">
            <a:avLst/>
          </a:prstGeom>
          <a:solidFill>
            <a:srgbClr val="26B4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9900FF"/>
                </a:solidFill>
              </a:rPr>
              <a:t>Other Internal Quality Control procedures :</a:t>
            </a:r>
            <a:endParaRPr lang="en-US" sz="3200" b="1" dirty="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295400"/>
            <a:ext cx="8458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</a:rPr>
              <a:t> From  </a:t>
            </a:r>
            <a:r>
              <a:rPr lang="en-US" sz="2800" dirty="0" smtClean="0">
                <a:solidFill>
                  <a:srgbClr val="C00000"/>
                </a:solidFill>
              </a:rPr>
              <a:t>June 2004 </a:t>
            </a:r>
            <a:r>
              <a:rPr lang="en-US" sz="2800" dirty="0" smtClean="0">
                <a:solidFill>
                  <a:srgbClr val="0000FF"/>
                </a:solidFill>
              </a:rPr>
              <a:t>,we started doing EQC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FF"/>
                </a:solidFill>
              </a:rPr>
              <a:t> Before this we used </a:t>
            </a:r>
            <a:r>
              <a:rPr lang="en-US" sz="2800" dirty="0" err="1" smtClean="0">
                <a:solidFill>
                  <a:srgbClr val="0000FF"/>
                </a:solidFill>
              </a:rPr>
              <a:t>interlaboratory</a:t>
            </a:r>
            <a:r>
              <a:rPr lang="en-US" sz="2800" dirty="0" smtClean="0">
                <a:solidFill>
                  <a:srgbClr val="0000FF"/>
                </a:solidFill>
              </a:rPr>
              <a:t> testing by sending samples to </a:t>
            </a:r>
            <a:r>
              <a:rPr lang="en-US" sz="2800" dirty="0" smtClean="0">
                <a:solidFill>
                  <a:srgbClr val="C00000"/>
                </a:solidFill>
              </a:rPr>
              <a:t>BARC lab </a:t>
            </a:r>
            <a:r>
              <a:rPr lang="en-US" sz="2800" dirty="0" smtClean="0">
                <a:solidFill>
                  <a:srgbClr val="0000FF"/>
                </a:solidFill>
              </a:rPr>
              <a:t>and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Dr. </a:t>
            </a:r>
            <a:r>
              <a:rPr lang="en-US" sz="2800" dirty="0" err="1" smtClean="0">
                <a:solidFill>
                  <a:srgbClr val="C00000"/>
                </a:solidFill>
              </a:rPr>
              <a:t>Shekhar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Sheth</a:t>
            </a:r>
            <a:r>
              <a:rPr lang="en-US" sz="2800" dirty="0" smtClean="0">
                <a:solidFill>
                  <a:srgbClr val="C00000"/>
                </a:solidFill>
              </a:rPr>
              <a:t> lab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In 2004 : External Quality control </a:t>
            </a:r>
            <a:r>
              <a:rPr lang="en-US" sz="2800" dirty="0" err="1" smtClean="0">
                <a:solidFill>
                  <a:srgbClr val="0000FF"/>
                </a:solidFill>
              </a:rPr>
              <a:t>Programme</a:t>
            </a:r>
            <a:r>
              <a:rPr lang="en-US" sz="2800" dirty="0" smtClean="0">
                <a:solidFill>
                  <a:srgbClr val="0000FF"/>
                </a:solidFill>
              </a:rPr>
              <a:t> of </a:t>
            </a:r>
            <a:r>
              <a:rPr lang="en-US" sz="2800" b="1" dirty="0" err="1" smtClean="0">
                <a:solidFill>
                  <a:srgbClr val="0000FF"/>
                </a:solidFill>
              </a:rPr>
              <a:t>Erba</a:t>
            </a:r>
            <a:r>
              <a:rPr lang="en-US" sz="2800" b="1" dirty="0" smtClean="0">
                <a:solidFill>
                  <a:srgbClr val="0000FF"/>
                </a:solidFill>
              </a:rPr>
              <a:t> Mannheim (Germany) Quality Assurance System (EM – QAS)</a:t>
            </a:r>
          </a:p>
          <a:p>
            <a:endParaRPr lang="en-US" sz="2400" b="1" dirty="0" smtClean="0"/>
          </a:p>
        </p:txBody>
      </p:sp>
      <p:sp>
        <p:nvSpPr>
          <p:cNvPr id="4" name="Down Arrow Callout 3"/>
          <p:cNvSpPr/>
          <p:nvPr/>
        </p:nvSpPr>
        <p:spPr>
          <a:xfrm>
            <a:off x="457200" y="228600"/>
            <a:ext cx="7848600" cy="12192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9900"/>
                </a:solidFill>
              </a:rPr>
              <a:t>External Quality Control (EQC) :</a:t>
            </a:r>
            <a:endParaRPr lang="en-US" sz="4000" b="1" dirty="0">
              <a:solidFill>
                <a:srgbClr val="0099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257800"/>
            <a:ext cx="8305800" cy="1371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9900FF"/>
                </a:solidFill>
              </a:rPr>
              <a:t>Our laboratory has consistently received </a:t>
            </a:r>
            <a:r>
              <a:rPr lang="en-US" sz="2800" b="1" dirty="0" smtClean="0">
                <a:solidFill>
                  <a:srgbClr val="C00000"/>
                </a:solidFill>
              </a:rPr>
              <a:t>grade ‘A’ </a:t>
            </a:r>
            <a:r>
              <a:rPr lang="en-US" sz="2800" b="1" dirty="0" smtClean="0">
                <a:solidFill>
                  <a:srgbClr val="9900FF"/>
                </a:solidFill>
              </a:rPr>
              <a:t>certificate  for our excellent performance</a:t>
            </a:r>
          </a:p>
          <a:p>
            <a:pPr algn="just"/>
            <a:endParaRPr lang="en-US" sz="2800" b="1" dirty="0" smtClean="0">
              <a:solidFill>
                <a:srgbClr val="9900FF"/>
              </a:solidFill>
            </a:endParaRPr>
          </a:p>
          <a:p>
            <a:pPr algn="just"/>
            <a:endParaRPr lang="en-US" sz="1200" b="1" dirty="0" smtClean="0">
              <a:solidFill>
                <a:srgbClr val="99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1987</TotalTime>
  <Words>425</Words>
  <Application>Microsoft Office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53</cp:revision>
  <dcterms:created xsi:type="dcterms:W3CDTF">2015-06-18T02:50:32Z</dcterms:created>
  <dcterms:modified xsi:type="dcterms:W3CDTF">2015-07-17T06:39:54Z</dcterms:modified>
</cp:coreProperties>
</file>