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61" r:id="rId4"/>
    <p:sldId id="258" r:id="rId5"/>
    <p:sldId id="259" r:id="rId6"/>
    <p:sldId id="260" r:id="rId7"/>
    <p:sldId id="265"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6F7D30-9AB3-4A83-B705-339625C4822F}"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A0A491F8-E548-4240-9483-6518D23CCDCE}">
      <dgm:prSet phldrT="[Text]" custT="1"/>
      <dgm:spPr/>
      <dgm:t>
        <a:bodyPr/>
        <a:lstStyle/>
        <a:p>
          <a:r>
            <a:rPr lang="en-US" sz="6500" dirty="0" smtClean="0">
              <a:solidFill>
                <a:srgbClr val="FF0000"/>
              </a:solidFill>
              <a:latin typeface="Comic Sans MS" pitchFamily="66" charset="0"/>
            </a:rPr>
            <a:t>Thank</a:t>
          </a:r>
          <a:endParaRPr lang="en-US" sz="6500" dirty="0">
            <a:solidFill>
              <a:srgbClr val="FF0000"/>
            </a:solidFill>
            <a:latin typeface="Comic Sans MS" pitchFamily="66" charset="0"/>
          </a:endParaRPr>
        </a:p>
      </dgm:t>
    </dgm:pt>
    <dgm:pt modelId="{F76A8BE4-C066-4F51-91FB-2E16042B1B54}" type="parTrans" cxnId="{F8BEA23A-FD09-4CB6-9A99-6E4AFA2913EA}">
      <dgm:prSet/>
      <dgm:spPr/>
      <dgm:t>
        <a:bodyPr/>
        <a:lstStyle/>
        <a:p>
          <a:endParaRPr lang="en-US"/>
        </a:p>
      </dgm:t>
    </dgm:pt>
    <dgm:pt modelId="{6608FAB6-1D6D-4CAF-BADE-280BB7AFA4E8}" type="sibTrans" cxnId="{F8BEA23A-FD09-4CB6-9A99-6E4AFA2913EA}">
      <dgm:prSet/>
      <dgm:spPr/>
      <dgm:t>
        <a:bodyPr/>
        <a:lstStyle/>
        <a:p>
          <a:endParaRPr lang="en-US"/>
        </a:p>
      </dgm:t>
    </dgm:pt>
    <dgm:pt modelId="{19DDEB9D-DC95-44EB-9BE9-F5D4DC9FE345}">
      <dgm:prSet phldrT="[Text]"/>
      <dgm:spPr/>
      <dgm:t>
        <a:bodyPr/>
        <a:lstStyle/>
        <a:p>
          <a:r>
            <a:rPr lang="en-US" dirty="0" smtClean="0">
              <a:solidFill>
                <a:srgbClr val="FFFF00"/>
              </a:solidFill>
              <a:latin typeface="Comic Sans MS" pitchFamily="66" charset="0"/>
              <a:cs typeface="Times New Roman" pitchFamily="18" charset="0"/>
            </a:rPr>
            <a:t>YOU</a:t>
          </a:r>
          <a:endParaRPr lang="en-US" dirty="0">
            <a:solidFill>
              <a:srgbClr val="FFFF00"/>
            </a:solidFill>
            <a:latin typeface="Comic Sans MS" pitchFamily="66" charset="0"/>
          </a:endParaRPr>
        </a:p>
      </dgm:t>
    </dgm:pt>
    <dgm:pt modelId="{4B297DC9-012E-4674-804D-9D20E408FCE0}" type="parTrans" cxnId="{37F9E9CA-DFE7-42F1-B358-6DA3C07C1E3A}">
      <dgm:prSet/>
      <dgm:spPr/>
      <dgm:t>
        <a:bodyPr/>
        <a:lstStyle/>
        <a:p>
          <a:endParaRPr lang="en-US"/>
        </a:p>
      </dgm:t>
    </dgm:pt>
    <dgm:pt modelId="{48C55528-1AD4-48FD-8CAA-CB0C89540FFB}" type="sibTrans" cxnId="{37F9E9CA-DFE7-42F1-B358-6DA3C07C1E3A}">
      <dgm:prSet/>
      <dgm:spPr/>
      <dgm:t>
        <a:bodyPr/>
        <a:lstStyle/>
        <a:p>
          <a:endParaRPr lang="en-US"/>
        </a:p>
      </dgm:t>
    </dgm:pt>
    <dgm:pt modelId="{6BFAA4F1-333D-490B-B517-B1DDAFBBE599}" type="pres">
      <dgm:prSet presAssocID="{EF6F7D30-9AB3-4A83-B705-339625C4822F}" presName="compositeShape" presStyleCnt="0">
        <dgm:presLayoutVars>
          <dgm:chMax val="2"/>
          <dgm:dir/>
          <dgm:resizeHandles val="exact"/>
        </dgm:presLayoutVars>
      </dgm:prSet>
      <dgm:spPr/>
      <dgm:t>
        <a:bodyPr/>
        <a:lstStyle/>
        <a:p>
          <a:endParaRPr lang="en-US"/>
        </a:p>
      </dgm:t>
    </dgm:pt>
    <dgm:pt modelId="{C44BE23F-AD4A-4598-B1A2-41D76ADBC5B6}" type="pres">
      <dgm:prSet presAssocID="{EF6F7D30-9AB3-4A83-B705-339625C4822F}" presName="ribbon" presStyleLbl="node1" presStyleIdx="0" presStyleCnt="1" custScaleY="168750"/>
      <dgm:spPr/>
    </dgm:pt>
    <dgm:pt modelId="{07C39057-9F94-46B4-B8C4-2A880BB03426}" type="pres">
      <dgm:prSet presAssocID="{EF6F7D30-9AB3-4A83-B705-339625C4822F}" presName="leftArrowText" presStyleLbl="node1" presStyleIdx="0" presStyleCnt="1">
        <dgm:presLayoutVars>
          <dgm:chMax val="0"/>
          <dgm:bulletEnabled val="1"/>
        </dgm:presLayoutVars>
      </dgm:prSet>
      <dgm:spPr/>
      <dgm:t>
        <a:bodyPr/>
        <a:lstStyle/>
        <a:p>
          <a:endParaRPr lang="en-US"/>
        </a:p>
      </dgm:t>
    </dgm:pt>
    <dgm:pt modelId="{289F2415-D7FF-4594-BECF-00206EFE20F5}" type="pres">
      <dgm:prSet presAssocID="{EF6F7D30-9AB3-4A83-B705-339625C4822F}" presName="rightArrowText" presStyleLbl="node1" presStyleIdx="0" presStyleCnt="1">
        <dgm:presLayoutVars>
          <dgm:chMax val="0"/>
          <dgm:bulletEnabled val="1"/>
        </dgm:presLayoutVars>
      </dgm:prSet>
      <dgm:spPr/>
      <dgm:t>
        <a:bodyPr/>
        <a:lstStyle/>
        <a:p>
          <a:endParaRPr lang="en-US"/>
        </a:p>
      </dgm:t>
    </dgm:pt>
  </dgm:ptLst>
  <dgm:cxnLst>
    <dgm:cxn modelId="{37F9E9CA-DFE7-42F1-B358-6DA3C07C1E3A}" srcId="{EF6F7D30-9AB3-4A83-B705-339625C4822F}" destId="{19DDEB9D-DC95-44EB-9BE9-F5D4DC9FE345}" srcOrd="1" destOrd="0" parTransId="{4B297DC9-012E-4674-804D-9D20E408FCE0}" sibTransId="{48C55528-1AD4-48FD-8CAA-CB0C89540FFB}"/>
    <dgm:cxn modelId="{1373DE0D-5E68-4B3E-8D27-5D16A4B1BA31}" type="presOf" srcId="{EF6F7D30-9AB3-4A83-B705-339625C4822F}" destId="{6BFAA4F1-333D-490B-B517-B1DDAFBBE599}" srcOrd="0" destOrd="0" presId="urn:microsoft.com/office/officeart/2005/8/layout/arrow6"/>
    <dgm:cxn modelId="{F8BEA23A-FD09-4CB6-9A99-6E4AFA2913EA}" srcId="{EF6F7D30-9AB3-4A83-B705-339625C4822F}" destId="{A0A491F8-E548-4240-9483-6518D23CCDCE}" srcOrd="0" destOrd="0" parTransId="{F76A8BE4-C066-4F51-91FB-2E16042B1B54}" sibTransId="{6608FAB6-1D6D-4CAF-BADE-280BB7AFA4E8}"/>
    <dgm:cxn modelId="{326730BB-11D1-41C4-BB67-0651965AEDF1}" type="presOf" srcId="{A0A491F8-E548-4240-9483-6518D23CCDCE}" destId="{07C39057-9F94-46B4-B8C4-2A880BB03426}" srcOrd="0" destOrd="0" presId="urn:microsoft.com/office/officeart/2005/8/layout/arrow6"/>
    <dgm:cxn modelId="{97A7ECF2-3EBB-4721-AD9D-0FC5BFAAF296}" type="presOf" srcId="{19DDEB9D-DC95-44EB-9BE9-F5D4DC9FE345}" destId="{289F2415-D7FF-4594-BECF-00206EFE20F5}" srcOrd="0" destOrd="0" presId="urn:microsoft.com/office/officeart/2005/8/layout/arrow6"/>
    <dgm:cxn modelId="{A20E0960-A9B1-44CF-AFE8-9E7FE501EAD7}" type="presParOf" srcId="{6BFAA4F1-333D-490B-B517-B1DDAFBBE599}" destId="{C44BE23F-AD4A-4598-B1A2-41D76ADBC5B6}" srcOrd="0" destOrd="0" presId="urn:microsoft.com/office/officeart/2005/8/layout/arrow6"/>
    <dgm:cxn modelId="{CCD3A90F-D604-4058-841D-51E47599AEE3}" type="presParOf" srcId="{6BFAA4F1-333D-490B-B517-B1DDAFBBE599}" destId="{07C39057-9F94-46B4-B8C4-2A880BB03426}" srcOrd="1" destOrd="0" presId="urn:microsoft.com/office/officeart/2005/8/layout/arrow6"/>
    <dgm:cxn modelId="{DC635E11-A49D-498C-9EB5-6317375E267B}" type="presParOf" srcId="{6BFAA4F1-333D-490B-B517-B1DDAFBBE599}" destId="{289F2415-D7FF-4594-BECF-00206EFE20F5}" srcOrd="2" destOrd="0" presId="urn:microsoft.com/office/officeart/2005/8/layout/arrow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4BE23F-AD4A-4598-B1A2-41D76ADBC5B6}">
      <dsp:nvSpPr>
        <dsp:cNvPr id="0" name=""/>
        <dsp:cNvSpPr/>
      </dsp:nvSpPr>
      <dsp:spPr>
        <a:xfrm>
          <a:off x="0" y="228599"/>
          <a:ext cx="9144000" cy="6172199"/>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C39057-9F94-46B4-B8C4-2A880BB03426}">
      <dsp:nvSpPr>
        <dsp:cNvPr id="0" name=""/>
        <dsp:cNvSpPr/>
      </dsp:nvSpPr>
      <dsp:spPr>
        <a:xfrm>
          <a:off x="1097280" y="2125979"/>
          <a:ext cx="3017519" cy="179222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31140" rIns="0" bIns="247650" numCol="1" spcCol="1270" anchor="ctr" anchorCtr="0">
          <a:noAutofit/>
        </a:bodyPr>
        <a:lstStyle/>
        <a:p>
          <a:pPr lvl="0" algn="ctr" defTabSz="2889250">
            <a:lnSpc>
              <a:spcPct val="90000"/>
            </a:lnSpc>
            <a:spcBef>
              <a:spcPct val="0"/>
            </a:spcBef>
            <a:spcAft>
              <a:spcPct val="35000"/>
            </a:spcAft>
          </a:pPr>
          <a:r>
            <a:rPr lang="en-US" sz="6500" kern="1200" dirty="0" smtClean="0">
              <a:solidFill>
                <a:srgbClr val="FF0000"/>
              </a:solidFill>
              <a:latin typeface="Comic Sans MS" pitchFamily="66" charset="0"/>
            </a:rPr>
            <a:t>Thank</a:t>
          </a:r>
          <a:endParaRPr lang="en-US" sz="6500" kern="1200" dirty="0">
            <a:solidFill>
              <a:srgbClr val="FF0000"/>
            </a:solidFill>
            <a:latin typeface="Comic Sans MS" pitchFamily="66" charset="0"/>
          </a:endParaRPr>
        </a:p>
      </dsp:txBody>
      <dsp:txXfrm>
        <a:off x="1097280" y="2125979"/>
        <a:ext cx="3017519" cy="1792224"/>
      </dsp:txXfrm>
    </dsp:sp>
    <dsp:sp modelId="{289F2415-D7FF-4594-BECF-00206EFE20F5}">
      <dsp:nvSpPr>
        <dsp:cNvPr id="0" name=""/>
        <dsp:cNvSpPr/>
      </dsp:nvSpPr>
      <dsp:spPr>
        <a:xfrm>
          <a:off x="4572000" y="2711195"/>
          <a:ext cx="3566160" cy="179222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31140" rIns="0" bIns="247650" numCol="1" spcCol="1270" anchor="ctr" anchorCtr="0">
          <a:noAutofit/>
        </a:bodyPr>
        <a:lstStyle/>
        <a:p>
          <a:pPr lvl="0" algn="ctr" defTabSz="2889250">
            <a:lnSpc>
              <a:spcPct val="90000"/>
            </a:lnSpc>
            <a:spcBef>
              <a:spcPct val="0"/>
            </a:spcBef>
            <a:spcAft>
              <a:spcPct val="35000"/>
            </a:spcAft>
          </a:pPr>
          <a:r>
            <a:rPr lang="en-US" sz="6500" kern="1200" dirty="0" smtClean="0">
              <a:solidFill>
                <a:srgbClr val="FFFF00"/>
              </a:solidFill>
              <a:latin typeface="Comic Sans MS" pitchFamily="66" charset="0"/>
              <a:cs typeface="Times New Roman" pitchFamily="18" charset="0"/>
            </a:rPr>
            <a:t>YOU</a:t>
          </a:r>
          <a:endParaRPr lang="en-US" sz="6500" kern="1200" dirty="0">
            <a:solidFill>
              <a:srgbClr val="FFFF00"/>
            </a:solidFill>
            <a:latin typeface="Comic Sans MS" pitchFamily="66" charset="0"/>
          </a:endParaRPr>
        </a:p>
      </dsp:txBody>
      <dsp:txXfrm>
        <a:off x="4572000" y="2711195"/>
        <a:ext cx="3566160" cy="1792224"/>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DB3FE-ADDD-4E78-B6F5-534145EBABA3}" type="datetimeFigureOut">
              <a:rPr lang="en-US" smtClean="0"/>
              <a:pPr/>
              <a:t>30-Jun-23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3A99DF-4B07-4129-A16A-724221E395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3A99DF-4B07-4129-A16A-724221E3954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AE12C2-3EED-4DA8-87A6-257DE885A9C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501445-5224-4D0D-81BC-216D8CA5E5DA}" type="datetimeFigureOut">
              <a:rPr lang="en-US" smtClean="0"/>
              <a:pPr/>
              <a:t>30-Jun-23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FD24EC-5118-47A8-94B3-65B50569D0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01445-5224-4D0D-81BC-216D8CA5E5DA}" type="datetimeFigureOut">
              <a:rPr lang="en-US" smtClean="0"/>
              <a:pPr/>
              <a:t>30-Jun-23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01445-5224-4D0D-81BC-216D8CA5E5DA}" type="datetimeFigureOut">
              <a:rPr lang="en-US" smtClean="0"/>
              <a:pPr/>
              <a:t>30-Jun-23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501445-5224-4D0D-81BC-216D8CA5E5DA}" type="datetimeFigureOut">
              <a:rPr lang="en-US" smtClean="0"/>
              <a:pPr/>
              <a:t>30-Jun-23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501445-5224-4D0D-81BC-216D8CA5E5DA}" type="datetimeFigureOut">
              <a:rPr lang="en-US" smtClean="0"/>
              <a:pPr/>
              <a:t>30-Jun-23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D24EC-5118-47A8-94B3-65B50569D0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501445-5224-4D0D-81BC-216D8CA5E5DA}" type="datetimeFigureOut">
              <a:rPr lang="en-US" smtClean="0"/>
              <a:pPr/>
              <a:t>30-Jun-23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501445-5224-4D0D-81BC-216D8CA5E5DA}" type="datetimeFigureOut">
              <a:rPr lang="en-US" smtClean="0"/>
              <a:pPr/>
              <a:t>30-Jun-23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501445-5224-4D0D-81BC-216D8CA5E5DA}" type="datetimeFigureOut">
              <a:rPr lang="en-US" smtClean="0"/>
              <a:pPr/>
              <a:t>30-Jun-23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01445-5224-4D0D-81BC-216D8CA5E5DA}" type="datetimeFigureOut">
              <a:rPr lang="en-US" smtClean="0"/>
              <a:pPr/>
              <a:t>30-Jun-23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501445-5224-4D0D-81BC-216D8CA5E5DA}" type="datetimeFigureOut">
              <a:rPr lang="en-US" smtClean="0"/>
              <a:pPr/>
              <a:t>30-Jun-23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D24EC-5118-47A8-94B3-65B50569D0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501445-5224-4D0D-81BC-216D8CA5E5DA}" type="datetimeFigureOut">
              <a:rPr lang="en-US" smtClean="0"/>
              <a:pPr/>
              <a:t>30-Jun-23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BFD24EC-5118-47A8-94B3-65B50569D05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501445-5224-4D0D-81BC-216D8CA5E5DA}" type="datetimeFigureOut">
              <a:rPr lang="en-US" smtClean="0"/>
              <a:pPr/>
              <a:t>30-Jun-23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FD24EC-5118-47A8-94B3-65B50569D05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029200"/>
            <a:ext cx="8991600" cy="2133600"/>
          </a:xfrm>
        </p:spPr>
        <p:txBody>
          <a:bodyPr>
            <a:noAutofit/>
          </a:bodyPr>
          <a:lstStyle/>
          <a:p>
            <a:pPr algn="ctr"/>
            <a:r>
              <a:rPr lang="en-US" sz="3600" b="1" dirty="0" smtClean="0">
                <a:latin typeface="Sans"/>
              </a:rPr>
              <a:t/>
            </a:r>
            <a:br>
              <a:rPr lang="en-US" sz="3600" b="1" dirty="0" smtClean="0">
                <a:latin typeface="Sans"/>
              </a:rPr>
            </a:br>
            <a:r>
              <a:rPr lang="en-US" sz="3600" b="1" dirty="0" smtClean="0">
                <a:latin typeface="Sans"/>
              </a:rPr>
              <a:t/>
            </a:r>
            <a:br>
              <a:rPr lang="en-US" sz="3600" b="1" dirty="0" smtClean="0">
                <a:latin typeface="Sans"/>
              </a:rPr>
            </a:br>
            <a:r>
              <a:rPr lang="en-US" sz="3600" b="1" dirty="0" smtClean="0">
                <a:latin typeface="Sans"/>
              </a:rPr>
              <a:t/>
            </a:r>
            <a:br>
              <a:rPr lang="en-US" sz="3600" b="1" dirty="0" smtClean="0">
                <a:latin typeface="Sans"/>
              </a:rPr>
            </a:br>
            <a:r>
              <a:rPr lang="en-US" sz="3600" b="1" dirty="0" smtClean="0">
                <a:solidFill>
                  <a:srgbClr val="FF0000"/>
                </a:solidFill>
                <a:latin typeface="Sans"/>
              </a:rPr>
              <a:t>SOLAR QUIET (SQ) DAILY</a:t>
            </a:r>
            <a:r>
              <a:rPr lang="en-US" sz="3600" dirty="0" smtClean="0">
                <a:solidFill>
                  <a:srgbClr val="FF0000"/>
                </a:solidFill>
                <a:latin typeface="Sans"/>
              </a:rPr>
              <a:t> </a:t>
            </a:r>
            <a:r>
              <a:rPr lang="en-US" sz="3600" b="1" dirty="0" smtClean="0">
                <a:solidFill>
                  <a:srgbClr val="FF0000"/>
                </a:solidFill>
                <a:latin typeface="Sans"/>
              </a:rPr>
              <a:t>CURRENT VARIATIONS CONTRIBUTIONS TO THE EARTH CONDUCTIVITY WITHIN SOME SOUTHERN AFRICAN COUNTRIES </a:t>
            </a:r>
            <a:br>
              <a:rPr lang="en-US" sz="3600" b="1" dirty="0" smtClean="0">
                <a:solidFill>
                  <a:srgbClr val="FF0000"/>
                </a:solidFill>
                <a:latin typeface="Sans"/>
              </a:rPr>
            </a:br>
            <a:r>
              <a:rPr lang="en-US" sz="3600" b="1" dirty="0" smtClean="0">
                <a:latin typeface="Sans"/>
              </a:rPr>
              <a:t/>
            </a:r>
            <a:br>
              <a:rPr lang="en-US" sz="3600" b="1" dirty="0" smtClean="0">
                <a:latin typeface="Sans"/>
              </a:rPr>
            </a:br>
            <a:r>
              <a:rPr lang="en-US" sz="3600" b="1" dirty="0" smtClean="0">
                <a:solidFill>
                  <a:srgbClr val="FF0000"/>
                </a:solidFill>
                <a:latin typeface="Sans"/>
              </a:rPr>
              <a:t>By</a:t>
            </a:r>
            <a:br>
              <a:rPr lang="en-US" sz="3600" b="1" dirty="0" smtClean="0">
                <a:solidFill>
                  <a:srgbClr val="FF0000"/>
                </a:solidFill>
                <a:latin typeface="Sans"/>
              </a:rPr>
            </a:br>
            <a:r>
              <a:rPr lang="en-US" sz="3600" dirty="0" smtClean="0">
                <a:solidFill>
                  <a:srgbClr val="FF0000"/>
                </a:solidFill>
                <a:latin typeface="Sans"/>
              </a:rPr>
              <a:t/>
            </a:r>
            <a:br>
              <a:rPr lang="en-US" sz="3600" dirty="0" smtClean="0">
                <a:solidFill>
                  <a:srgbClr val="FF0000"/>
                </a:solidFill>
                <a:latin typeface="Sans"/>
              </a:rPr>
            </a:br>
            <a:r>
              <a:rPr lang="en-US" sz="3600" i="1" u="sng" dirty="0" err="1" smtClean="0">
                <a:solidFill>
                  <a:srgbClr val="FF0000"/>
                </a:solidFill>
                <a:latin typeface="Sans"/>
              </a:rPr>
              <a:t>Okwesili</a:t>
            </a:r>
            <a:r>
              <a:rPr lang="en-US" sz="3600" i="1" u="sng" dirty="0" smtClean="0">
                <a:solidFill>
                  <a:srgbClr val="FF0000"/>
                </a:solidFill>
                <a:latin typeface="Sans"/>
              </a:rPr>
              <a:t> </a:t>
            </a:r>
            <a:r>
              <a:rPr lang="en-US" sz="3600" i="1" u="sng" dirty="0" err="1" smtClean="0">
                <a:solidFill>
                  <a:srgbClr val="FF0000"/>
                </a:solidFill>
                <a:latin typeface="Sans"/>
              </a:rPr>
              <a:t>Ngozi</a:t>
            </a:r>
            <a:r>
              <a:rPr lang="en-US" sz="3600" i="1" u="sng" dirty="0" smtClean="0">
                <a:solidFill>
                  <a:srgbClr val="FF0000"/>
                </a:solidFill>
                <a:latin typeface="Sans"/>
              </a:rPr>
              <a:t> Agatha</a:t>
            </a:r>
            <a:r>
              <a:rPr lang="en-US" sz="3600" i="1" baseline="30000" dirty="0" smtClean="0">
                <a:solidFill>
                  <a:srgbClr val="FF0000"/>
                </a:solidFill>
                <a:latin typeface="Sans"/>
              </a:rPr>
              <a:t>1</a:t>
            </a:r>
            <a:r>
              <a:rPr lang="en-US" sz="3600" i="1" dirty="0" smtClean="0">
                <a:solidFill>
                  <a:srgbClr val="FF0000"/>
                </a:solidFill>
                <a:latin typeface="Sans"/>
              </a:rPr>
              <a:t> and </a:t>
            </a:r>
            <a:r>
              <a:rPr lang="en-US" sz="3600" i="1" dirty="0" err="1" smtClean="0">
                <a:solidFill>
                  <a:srgbClr val="FF0000"/>
                </a:solidFill>
                <a:latin typeface="Sans"/>
              </a:rPr>
              <a:t>Okeke</a:t>
            </a:r>
            <a:r>
              <a:rPr lang="en-US" sz="3600" i="1" dirty="0" smtClean="0">
                <a:solidFill>
                  <a:srgbClr val="FF0000"/>
                </a:solidFill>
                <a:latin typeface="Sans"/>
              </a:rPr>
              <a:t> Francisca Nneka</a:t>
            </a:r>
            <a:r>
              <a:rPr lang="en-US" sz="3600" i="1" baseline="30000" dirty="0" smtClean="0">
                <a:solidFill>
                  <a:srgbClr val="FF0000"/>
                </a:solidFill>
                <a:latin typeface="Sans"/>
              </a:rPr>
              <a:t>2</a:t>
            </a:r>
            <a:r>
              <a:rPr lang="en-US" sz="3600" dirty="0" smtClean="0">
                <a:solidFill>
                  <a:srgbClr val="FF0000"/>
                </a:solidFill>
                <a:latin typeface="Sans"/>
              </a:rPr>
              <a:t/>
            </a:r>
            <a:br>
              <a:rPr lang="en-US" sz="3600" dirty="0" smtClean="0">
                <a:solidFill>
                  <a:srgbClr val="FF0000"/>
                </a:solidFill>
                <a:latin typeface="Sans"/>
              </a:rPr>
            </a:br>
            <a:r>
              <a:rPr lang="en-US" sz="3600" i="1" baseline="30000" dirty="0" smtClean="0">
                <a:solidFill>
                  <a:srgbClr val="FF0000"/>
                </a:solidFill>
                <a:latin typeface="Sans"/>
              </a:rPr>
              <a:t>(1,2)</a:t>
            </a:r>
            <a:r>
              <a:rPr lang="en-US" sz="3600" i="1" dirty="0" smtClean="0">
                <a:solidFill>
                  <a:srgbClr val="FF0000"/>
                </a:solidFill>
                <a:latin typeface="Sans"/>
              </a:rPr>
              <a:t>Department of Physics and Astronomy, University of Nigeria, </a:t>
            </a:r>
            <a:r>
              <a:rPr lang="en-US" sz="3600" i="1" dirty="0" err="1" smtClean="0">
                <a:solidFill>
                  <a:srgbClr val="FF0000"/>
                </a:solidFill>
                <a:latin typeface="Sans"/>
              </a:rPr>
              <a:t>Nsukka</a:t>
            </a:r>
            <a:r>
              <a:rPr lang="en-US" sz="3600" i="1" dirty="0" smtClean="0">
                <a:solidFill>
                  <a:srgbClr val="FF0000"/>
                </a:solidFill>
                <a:latin typeface="Sans"/>
              </a:rPr>
              <a:t>, Enugu State, Nigeria.</a:t>
            </a:r>
            <a:r>
              <a:rPr lang="en-US" sz="3600" dirty="0" smtClean="0">
                <a:solidFill>
                  <a:srgbClr val="FF0000"/>
                </a:solidFill>
                <a:latin typeface="Sans"/>
              </a:rPr>
              <a:t/>
            </a:r>
            <a:br>
              <a:rPr lang="en-US" sz="3600" dirty="0" smtClean="0">
                <a:solidFill>
                  <a:srgbClr val="FF0000"/>
                </a:solidFill>
                <a:latin typeface="Sans"/>
              </a:rPr>
            </a:br>
            <a:endParaRPr lang="en-US" sz="3600" dirty="0">
              <a:solidFill>
                <a:srgbClr val="FF0000"/>
              </a:solidFill>
            </a:endParaRPr>
          </a:p>
        </p:txBody>
      </p:sp>
      <p:sp>
        <p:nvSpPr>
          <p:cNvPr id="3" name="Subtitle 2"/>
          <p:cNvSpPr>
            <a:spLocks noGrp="1"/>
          </p:cNvSpPr>
          <p:nvPr>
            <p:ph type="subTitle" idx="1"/>
          </p:nvPr>
        </p:nvSpPr>
        <p:spPr>
          <a:xfrm>
            <a:off x="603504" y="3228536"/>
            <a:ext cx="7854696" cy="1752600"/>
          </a:xfrm>
        </p:spPr>
        <p:txBody>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6477000"/>
            <a:ext cx="4495800" cy="533400"/>
          </a:xfrm>
        </p:spPr>
        <p:txBody>
          <a:bodyPr>
            <a:noAutofit/>
          </a:bodyPr>
          <a:lstStyle/>
          <a:p>
            <a:r>
              <a:rPr lang="en-US" sz="1600" dirty="0" smtClean="0">
                <a:latin typeface="Sans"/>
              </a:rPr>
              <a:t>Figure 1: </a:t>
            </a:r>
            <a:r>
              <a:rPr lang="en-US" sz="1600" dirty="0">
                <a:latin typeface="Sans"/>
              </a:rPr>
              <a:t>Showing seasonal solar </a:t>
            </a:r>
            <a:r>
              <a:rPr lang="en-US" sz="1600" dirty="0" smtClean="0">
                <a:latin typeface="Sans"/>
              </a:rPr>
              <a:t>quiet (Sq) </a:t>
            </a:r>
            <a:r>
              <a:rPr lang="en-US" sz="1600" dirty="0">
                <a:latin typeface="Sans"/>
              </a:rPr>
              <a:t>current variations for </a:t>
            </a:r>
            <a:r>
              <a:rPr lang="en-US" sz="1600" dirty="0" smtClean="0">
                <a:latin typeface="Sans"/>
              </a:rPr>
              <a:t> </a:t>
            </a:r>
            <a:r>
              <a:rPr lang="en-US" sz="1600" dirty="0" err="1">
                <a:latin typeface="Sans"/>
              </a:rPr>
              <a:t>Hartebeesthoek</a:t>
            </a:r>
            <a:r>
              <a:rPr lang="en-US" sz="1600" dirty="0">
                <a:latin typeface="Sans"/>
              </a:rPr>
              <a:t>  </a:t>
            </a:r>
            <a:br>
              <a:rPr lang="en-US" sz="1600" dirty="0">
                <a:latin typeface="Sans"/>
              </a:rPr>
            </a:br>
            <a:endParaRPr lang="en-US" sz="1600" dirty="0">
              <a:latin typeface="Sans"/>
            </a:endParaRPr>
          </a:p>
        </p:txBody>
      </p:sp>
      <p:pic>
        <p:nvPicPr>
          <p:cNvPr id="8" name="Content Placeholder 7"/>
          <p:cNvPicPr>
            <a:picLocks noGrp="1"/>
          </p:cNvPicPr>
          <p:nvPr>
            <p:ph sz="half" idx="1"/>
          </p:nvPr>
        </p:nvPicPr>
        <p:blipFill>
          <a:blip r:embed="rId3" cstate="print"/>
          <a:srcRect/>
          <a:stretch>
            <a:fillRect/>
          </a:stretch>
        </p:blipFill>
        <p:spPr bwMode="auto">
          <a:xfrm>
            <a:off x="-228600" y="3505200"/>
            <a:ext cx="5029200" cy="2783812"/>
          </a:xfrm>
          <a:prstGeom prst="rect">
            <a:avLst/>
          </a:prstGeom>
          <a:noFill/>
          <a:ln w="9525">
            <a:noFill/>
            <a:miter lim="800000"/>
            <a:headEnd/>
            <a:tailEnd/>
          </a:ln>
        </p:spPr>
      </p:pic>
      <p:pic>
        <p:nvPicPr>
          <p:cNvPr id="12" name="Content Placeholder 11"/>
          <p:cNvPicPr>
            <a:picLocks noGrp="1"/>
          </p:cNvPicPr>
          <p:nvPr>
            <p:ph sz="half" idx="2"/>
          </p:nvPr>
        </p:nvPicPr>
        <p:blipFill>
          <a:blip r:embed="rId4" cstate="print"/>
          <a:stretch>
            <a:fillRect/>
          </a:stretch>
        </p:blipFill>
        <p:spPr bwMode="auto">
          <a:xfrm>
            <a:off x="4648200" y="3352800"/>
            <a:ext cx="4648200" cy="2782022"/>
          </a:xfrm>
          <a:prstGeom prst="rect">
            <a:avLst/>
          </a:prstGeom>
          <a:noFill/>
          <a:ln w="9525">
            <a:noFill/>
            <a:miter lim="800000"/>
            <a:headEnd/>
            <a:tailEnd/>
          </a:ln>
        </p:spPr>
      </p:pic>
      <p:sp>
        <p:nvSpPr>
          <p:cNvPr id="13" name="Rectangle 12"/>
          <p:cNvSpPr/>
          <p:nvPr/>
        </p:nvSpPr>
        <p:spPr>
          <a:xfrm>
            <a:off x="0" y="609600"/>
            <a:ext cx="5029200" cy="2862322"/>
          </a:xfrm>
          <a:prstGeom prst="rect">
            <a:avLst/>
          </a:prstGeom>
        </p:spPr>
        <p:txBody>
          <a:bodyPr wrap="square">
            <a:spAutoFit/>
          </a:bodyPr>
          <a:lstStyle/>
          <a:p>
            <a:endParaRPr lang="en-US" dirty="0" smtClean="0">
              <a:latin typeface="Sans"/>
            </a:endParaRPr>
          </a:p>
          <a:p>
            <a:r>
              <a:rPr lang="en-US" dirty="0" smtClean="0">
                <a:latin typeface="Sans"/>
              </a:rPr>
              <a:t>The physics of the upper atmosphere as well as the solid earth is intimately connected by the science of Geomagnetism. </a:t>
            </a:r>
          </a:p>
          <a:p>
            <a:endParaRPr lang="en-US" dirty="0" smtClean="0">
              <a:latin typeface="Sans"/>
            </a:endParaRPr>
          </a:p>
          <a:p>
            <a:r>
              <a:rPr lang="en-US" dirty="0" smtClean="0">
                <a:latin typeface="Sans"/>
              </a:rPr>
              <a:t>Geomagnetism involves the study of magnetic field’s dynamics of the earth.</a:t>
            </a:r>
          </a:p>
          <a:p>
            <a:endParaRPr lang="en-US" dirty="0" smtClean="0">
              <a:latin typeface="Sans"/>
            </a:endParaRPr>
          </a:p>
          <a:p>
            <a:endParaRPr lang="en-US" dirty="0" smtClean="0">
              <a:latin typeface="Sans"/>
            </a:endParaRPr>
          </a:p>
          <a:p>
            <a:r>
              <a:rPr lang="en-US" dirty="0" smtClean="0">
                <a:latin typeface="Sans"/>
              </a:rPr>
              <a:t> </a:t>
            </a:r>
            <a:endParaRPr lang="en-US" dirty="0">
              <a:latin typeface="Sans"/>
            </a:endParaRPr>
          </a:p>
        </p:txBody>
      </p:sp>
      <p:sp>
        <p:nvSpPr>
          <p:cNvPr id="14" name="Rectangle 13"/>
          <p:cNvSpPr/>
          <p:nvPr/>
        </p:nvSpPr>
        <p:spPr>
          <a:xfrm>
            <a:off x="4572000" y="685800"/>
            <a:ext cx="4800600" cy="3139321"/>
          </a:xfrm>
          <a:prstGeom prst="rect">
            <a:avLst/>
          </a:prstGeom>
        </p:spPr>
        <p:txBody>
          <a:bodyPr wrap="square">
            <a:spAutoFit/>
          </a:bodyPr>
          <a:lstStyle/>
          <a:p>
            <a:r>
              <a:rPr lang="en-US" dirty="0" smtClean="0">
                <a:latin typeface="Sans"/>
              </a:rPr>
              <a:t>This field is not steady but varies with time due partly to the interaction with the solar wind. </a:t>
            </a:r>
          </a:p>
          <a:p>
            <a:endParaRPr lang="en-US" dirty="0" smtClean="0">
              <a:latin typeface="Sans"/>
            </a:endParaRPr>
          </a:p>
          <a:p>
            <a:r>
              <a:rPr lang="en-US" dirty="0" smtClean="0">
                <a:latin typeface="Sans"/>
              </a:rPr>
              <a:t>When solar-terrestrial disturbances are not in existence or very negligible the daily variations of the geomagnetic field are called solar quiet day (Sq) variations.</a:t>
            </a:r>
          </a:p>
          <a:p>
            <a:r>
              <a:rPr lang="en-US" dirty="0" smtClean="0">
                <a:latin typeface="Sans"/>
              </a:rPr>
              <a:t> </a:t>
            </a:r>
          </a:p>
          <a:p>
            <a:endParaRPr lang="en-US" dirty="0">
              <a:latin typeface="Sans"/>
            </a:endParaRPr>
          </a:p>
        </p:txBody>
      </p:sp>
      <p:sp>
        <p:nvSpPr>
          <p:cNvPr id="15" name="Title 4"/>
          <p:cNvSpPr txBox="1">
            <a:spLocks/>
          </p:cNvSpPr>
          <p:nvPr/>
        </p:nvSpPr>
        <p:spPr>
          <a:xfrm>
            <a:off x="4876800" y="6324600"/>
            <a:ext cx="4267200" cy="533400"/>
          </a:xfrm>
          <a:prstGeom prst="rect">
            <a:avLst/>
          </a:prstGeom>
        </p:spPr>
        <p:txBody>
          <a:bodyPr vert="horz" lIns="91440" tIns="45720" rIns="91440" bIns="45720" rtlCol="0" anchor="ctr">
            <a:noAutofit/>
          </a:bodyPr>
          <a:lstStyle/>
          <a:p>
            <a:pPr lvl="0" algn="ctr">
              <a:spcBef>
                <a:spcPct val="0"/>
              </a:spcBef>
            </a:pPr>
            <a:r>
              <a:rPr kumimoji="0" lang="en-US" sz="1600" b="0" i="0" u="none" strike="noStrike" kern="1200" cap="none" spc="0" normalizeH="0" baseline="0" noProof="0" dirty="0" smtClean="0">
                <a:ln>
                  <a:noFill/>
                </a:ln>
                <a:solidFill>
                  <a:schemeClr val="tx1"/>
                </a:solidFill>
                <a:effectLst/>
                <a:uLnTx/>
                <a:uFillTx/>
                <a:latin typeface="Sans"/>
                <a:ea typeface="+mj-ea"/>
                <a:cs typeface="+mj-cs"/>
              </a:rPr>
              <a:t>Figure 2: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Showing seasonal solar quiet </a:t>
            </a:r>
            <a:r>
              <a:rPr lang="en-US" sz="1600" dirty="0" smtClean="0">
                <a:latin typeface="Sans"/>
              </a:rPr>
              <a:t>(Sq)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current variations for </a:t>
            </a:r>
            <a:r>
              <a:rPr kumimoji="0" lang="en-US" sz="1600" b="0" i="0" u="none" strike="noStrike" kern="1200" cap="none" spc="0" normalizeH="0" baseline="0" noProof="0" dirty="0" err="1" smtClean="0">
                <a:ln>
                  <a:noFill/>
                </a:ln>
                <a:solidFill>
                  <a:schemeClr val="tx1"/>
                </a:solidFill>
                <a:effectLst/>
                <a:uLnTx/>
                <a:uFillTx/>
                <a:latin typeface="Sans"/>
                <a:ea typeface="+mj-ea"/>
                <a:cs typeface="+mj-cs"/>
              </a:rPr>
              <a:t>Hermanus</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 </a:t>
            </a:r>
            <a:br>
              <a:rPr kumimoji="0" lang="en-US" sz="1600" b="0" i="0" u="none" strike="noStrike" kern="1200" cap="none" spc="0" normalizeH="0" baseline="0" noProof="0" dirty="0" smtClean="0">
                <a:ln>
                  <a:noFill/>
                </a:ln>
                <a:solidFill>
                  <a:schemeClr val="tx1"/>
                </a:solidFill>
                <a:effectLst/>
                <a:uLnTx/>
                <a:uFillTx/>
                <a:latin typeface="Sans"/>
                <a:ea typeface="+mj-ea"/>
                <a:cs typeface="+mj-cs"/>
              </a:rPr>
            </a:br>
            <a:endParaRPr kumimoji="0" lang="en-US" sz="1600" b="0" i="0" u="none" strike="noStrike" kern="1200" cap="none" spc="0" normalizeH="0" baseline="0" noProof="0" dirty="0">
              <a:ln>
                <a:noFill/>
              </a:ln>
              <a:solidFill>
                <a:schemeClr val="tx1"/>
              </a:solidFill>
              <a:effectLst/>
              <a:uLnTx/>
              <a:uFillTx/>
              <a:latin typeface="Sans"/>
              <a:ea typeface="+mj-ea"/>
              <a:cs typeface="+mj-cs"/>
            </a:endParaRPr>
          </a:p>
        </p:txBody>
      </p:sp>
      <p:sp>
        <p:nvSpPr>
          <p:cNvPr id="9" name="Title 4"/>
          <p:cNvSpPr txBox="1">
            <a:spLocks/>
          </p:cNvSpPr>
          <p:nvPr/>
        </p:nvSpPr>
        <p:spPr>
          <a:xfrm>
            <a:off x="0" y="2895600"/>
            <a:ext cx="5257800" cy="838200"/>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FF0000"/>
                </a:solidFill>
                <a:effectLst/>
                <a:uLnTx/>
                <a:uFillTx/>
                <a:latin typeface="Sans"/>
                <a:ea typeface="+mj-ea"/>
                <a:cs typeface="+mj-cs"/>
              </a:rPr>
              <a:t>Results</a:t>
            </a:r>
            <a:r>
              <a:rPr kumimoji="0" lang="en-US" sz="3000" b="1" i="0" u="none" strike="noStrike" kern="1200" cap="none" spc="0" normalizeH="0" noProof="0" dirty="0" smtClean="0">
                <a:ln>
                  <a:noFill/>
                </a:ln>
                <a:solidFill>
                  <a:srgbClr val="FF0000"/>
                </a:solidFill>
                <a:effectLst/>
                <a:uLnTx/>
                <a:uFillTx/>
                <a:latin typeface="Sans"/>
                <a:ea typeface="+mj-ea"/>
                <a:cs typeface="+mj-cs"/>
              </a:rPr>
              <a:t> and discussions</a:t>
            </a:r>
            <a:r>
              <a:rPr kumimoji="0" lang="en-US" sz="1600" b="0" i="0" u="none" strike="noStrike" kern="1200" cap="none" spc="0" normalizeH="0" baseline="0" noProof="0" dirty="0" smtClean="0">
                <a:ln>
                  <a:noFill/>
                </a:ln>
                <a:solidFill>
                  <a:schemeClr val="tx2"/>
                </a:solidFill>
                <a:effectLst/>
                <a:uLnTx/>
                <a:uFillTx/>
                <a:latin typeface="Sans"/>
                <a:ea typeface="+mj-ea"/>
                <a:cs typeface="+mj-cs"/>
              </a:rPr>
              <a:t>  </a:t>
            </a:r>
            <a:br>
              <a:rPr kumimoji="0" lang="en-US" sz="1600" b="0" i="0" u="none" strike="noStrike" kern="1200" cap="none" spc="0" normalizeH="0" baseline="0" noProof="0" dirty="0" smtClean="0">
                <a:ln>
                  <a:noFill/>
                </a:ln>
                <a:solidFill>
                  <a:schemeClr val="tx2"/>
                </a:solidFill>
                <a:effectLst/>
                <a:uLnTx/>
                <a:uFillTx/>
                <a:latin typeface="Sans"/>
                <a:ea typeface="+mj-ea"/>
                <a:cs typeface="+mj-cs"/>
              </a:rPr>
            </a:br>
            <a:endParaRPr kumimoji="0" lang="en-US" sz="1600" b="0" i="0" u="none" strike="noStrike" kern="1200" cap="none" spc="0" normalizeH="0" baseline="0" noProof="0" dirty="0">
              <a:ln>
                <a:noFill/>
              </a:ln>
              <a:solidFill>
                <a:schemeClr val="tx2"/>
              </a:solidFill>
              <a:effectLst/>
              <a:uLnTx/>
              <a:uFillTx/>
              <a:latin typeface="Sans"/>
              <a:ea typeface="+mj-ea"/>
              <a:cs typeface="+mj-cs"/>
            </a:endParaRPr>
          </a:p>
        </p:txBody>
      </p:sp>
      <p:sp>
        <p:nvSpPr>
          <p:cNvPr id="10" name="Title 4"/>
          <p:cNvSpPr txBox="1">
            <a:spLocks/>
          </p:cNvSpPr>
          <p:nvPr/>
        </p:nvSpPr>
        <p:spPr>
          <a:xfrm>
            <a:off x="0" y="0"/>
            <a:ext cx="5105400" cy="838200"/>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FF0000"/>
                </a:solidFill>
                <a:effectLst/>
                <a:uLnTx/>
                <a:uFillTx/>
                <a:latin typeface="Sans"/>
                <a:ea typeface="+mj-ea"/>
                <a:cs typeface="+mj-cs"/>
              </a:rPr>
              <a:t>Introductions</a:t>
            </a:r>
            <a:r>
              <a:rPr kumimoji="0" lang="en-US" sz="1600" b="0" i="0" u="none" strike="noStrike" kern="1200" cap="none" spc="0" normalizeH="0" baseline="0" noProof="0" dirty="0" smtClean="0">
                <a:ln>
                  <a:noFill/>
                </a:ln>
                <a:solidFill>
                  <a:schemeClr val="tx2"/>
                </a:solidFill>
                <a:effectLst/>
                <a:uLnTx/>
                <a:uFillTx/>
                <a:latin typeface="Sans"/>
                <a:ea typeface="+mj-ea"/>
                <a:cs typeface="+mj-cs"/>
              </a:rPr>
              <a:t>  </a:t>
            </a:r>
            <a:br>
              <a:rPr kumimoji="0" lang="en-US" sz="1600" b="0" i="0" u="none" strike="noStrike" kern="1200" cap="none" spc="0" normalizeH="0" baseline="0" noProof="0" dirty="0" smtClean="0">
                <a:ln>
                  <a:noFill/>
                </a:ln>
                <a:solidFill>
                  <a:schemeClr val="tx2"/>
                </a:solidFill>
                <a:effectLst/>
                <a:uLnTx/>
                <a:uFillTx/>
                <a:latin typeface="Sans"/>
                <a:ea typeface="+mj-ea"/>
                <a:cs typeface="+mj-cs"/>
              </a:rPr>
            </a:br>
            <a:endParaRPr kumimoji="0" lang="en-US" sz="1600" b="0" i="0" u="none" strike="noStrike" kern="1200" cap="none" spc="0" normalizeH="0" baseline="0" noProof="0" dirty="0">
              <a:ln>
                <a:noFill/>
              </a:ln>
              <a:solidFill>
                <a:schemeClr val="tx2"/>
              </a:solidFill>
              <a:effectLst/>
              <a:uLnTx/>
              <a:uFillTx/>
              <a:latin typeface="Sans"/>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648200" cy="3581400"/>
          </a:xfrm>
        </p:spPr>
        <p:txBody>
          <a:bodyPr>
            <a:normAutofit fontScale="90000"/>
          </a:bodyPr>
          <a:lstStyle/>
          <a:p>
            <a:r>
              <a:rPr lang="en-US" sz="1800" dirty="0" smtClean="0">
                <a:latin typeface="Sans"/>
              </a:rPr>
              <a:t>This Sq recorded at geomagnetic observatories   help in the determination of the changes in electrical conductivity within the Earth and external source current systems. </a:t>
            </a:r>
            <a:br>
              <a:rPr lang="en-US" sz="1800" dirty="0" smtClean="0">
                <a:latin typeface="Sans"/>
              </a:rPr>
            </a:br>
            <a:r>
              <a:rPr lang="en-US" sz="1800" dirty="0" smtClean="0">
                <a:latin typeface="Sans"/>
              </a:rPr>
              <a:t/>
            </a:r>
            <a:br>
              <a:rPr lang="en-US" sz="1800" dirty="0" smtClean="0">
                <a:latin typeface="Sans"/>
              </a:rPr>
            </a:br>
            <a:r>
              <a:rPr lang="en-US" sz="2000" dirty="0" smtClean="0">
                <a:latin typeface="Sans"/>
              </a:rPr>
              <a:t>Variations occurred in all hours of the day in all the stations.</a:t>
            </a:r>
            <a:br>
              <a:rPr lang="en-US" sz="2000" dirty="0" smtClean="0">
                <a:latin typeface="Sans"/>
              </a:rPr>
            </a:br>
            <a:r>
              <a:rPr lang="en-US" sz="2000" dirty="0" smtClean="0">
                <a:latin typeface="Sans"/>
              </a:rPr>
              <a:t/>
            </a:r>
            <a:br>
              <a:rPr lang="en-US" sz="2000" dirty="0" smtClean="0">
                <a:latin typeface="Sans"/>
              </a:rPr>
            </a:br>
            <a:r>
              <a:rPr lang="en-US" sz="2000" dirty="0" smtClean="0">
                <a:latin typeface="Sans"/>
              </a:rPr>
              <a:t>This was found to be mild at night but not zero due to currents flowing within the magnetosphere such as ring currents.</a:t>
            </a:r>
            <a:r>
              <a:rPr lang="en-US" dirty="0" smtClean="0">
                <a:latin typeface="Sans"/>
              </a:rPr>
              <a:t/>
            </a:r>
            <a:br>
              <a:rPr lang="en-US" dirty="0" smtClean="0">
                <a:latin typeface="Sans"/>
              </a:rPr>
            </a:br>
            <a:endParaRPr lang="en-US" dirty="0">
              <a:latin typeface="Sans"/>
            </a:endParaRPr>
          </a:p>
        </p:txBody>
      </p:sp>
      <p:pic>
        <p:nvPicPr>
          <p:cNvPr id="5" name="Content Placeholder 9"/>
          <p:cNvPicPr>
            <a:picLocks noGrp="1"/>
          </p:cNvPicPr>
          <p:nvPr>
            <p:ph sz="half" idx="1"/>
          </p:nvPr>
        </p:nvPicPr>
        <p:blipFill>
          <a:blip r:embed="rId3" cstate="print"/>
          <a:srcRect/>
          <a:stretch>
            <a:fillRect/>
          </a:stretch>
        </p:blipFill>
        <p:spPr bwMode="auto">
          <a:xfrm>
            <a:off x="-152400" y="2971800"/>
            <a:ext cx="5181600" cy="3010622"/>
          </a:xfrm>
          <a:prstGeom prst="rect">
            <a:avLst/>
          </a:prstGeom>
          <a:noFill/>
          <a:ln w="9525">
            <a:noFill/>
            <a:miter lim="800000"/>
            <a:headEnd/>
            <a:tailEnd/>
          </a:ln>
        </p:spPr>
      </p:pic>
      <p:pic>
        <p:nvPicPr>
          <p:cNvPr id="6" name="Content Placeholder 5"/>
          <p:cNvPicPr>
            <a:picLocks noGrp="1"/>
          </p:cNvPicPr>
          <p:nvPr>
            <p:ph sz="half" idx="2"/>
          </p:nvPr>
        </p:nvPicPr>
        <p:blipFill>
          <a:blip r:embed="rId4" cstate="print"/>
          <a:stretch>
            <a:fillRect/>
          </a:stretch>
        </p:blipFill>
        <p:spPr bwMode="auto">
          <a:xfrm>
            <a:off x="4648200" y="2971800"/>
            <a:ext cx="4876800" cy="3010622"/>
          </a:xfrm>
          <a:prstGeom prst="rect">
            <a:avLst/>
          </a:prstGeom>
          <a:noFill/>
          <a:ln w="9525">
            <a:noFill/>
            <a:miter lim="800000"/>
            <a:headEnd/>
            <a:tailEnd/>
          </a:ln>
        </p:spPr>
      </p:pic>
      <p:sp>
        <p:nvSpPr>
          <p:cNvPr id="7" name="Title 4"/>
          <p:cNvSpPr txBox="1">
            <a:spLocks/>
          </p:cNvSpPr>
          <p:nvPr/>
        </p:nvSpPr>
        <p:spPr>
          <a:xfrm>
            <a:off x="0" y="6172200"/>
            <a:ext cx="4495800" cy="685800"/>
          </a:xfrm>
          <a:prstGeom prst="rect">
            <a:avLst/>
          </a:prstGeom>
        </p:spPr>
        <p:txBody>
          <a:bodyPr vert="horz" lIns="91440" tIns="45720" rIns="91440" bIns="45720" rtlCol="0" anchor="ctr">
            <a:noAutofit/>
          </a:bodyPr>
          <a:lstStyle/>
          <a:p>
            <a:pPr lvl="0">
              <a:spcBef>
                <a:spcPct val="0"/>
              </a:spcBef>
            </a:pPr>
            <a:r>
              <a:rPr kumimoji="0" lang="en-US" sz="1600" b="0" i="0" u="none" strike="noStrike" kern="1200" cap="none" spc="0" normalizeH="0" baseline="0" noProof="0" dirty="0" smtClean="0">
                <a:ln>
                  <a:noFill/>
                </a:ln>
                <a:solidFill>
                  <a:schemeClr val="tx1"/>
                </a:solidFill>
                <a:effectLst/>
                <a:uLnTx/>
                <a:uFillTx/>
                <a:latin typeface="Sans"/>
                <a:ea typeface="+mj-ea"/>
                <a:cs typeface="+mj-cs"/>
              </a:rPr>
              <a:t>Figure 3: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Showing seasonal solar quiet</a:t>
            </a:r>
            <a:r>
              <a:rPr lang="en-US" sz="1600" dirty="0" smtClean="0">
                <a:latin typeface="Sans"/>
              </a:rPr>
              <a:t> (Sq)</a:t>
            </a:r>
            <a:r>
              <a:rPr lang="en-US" sz="1600" dirty="0" smtClean="0">
                <a:latin typeface="Sans"/>
                <a:ea typeface="+mj-ea"/>
                <a:cs typeface="+mj-cs"/>
              </a:rPr>
              <a:t>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current variations for Maputo regions </a:t>
            </a:r>
            <a:br>
              <a:rPr kumimoji="0" lang="en-US" sz="1600" b="0" i="0" u="none" strike="noStrike" kern="1200" cap="none" spc="0" normalizeH="0" baseline="0" noProof="0" dirty="0" smtClean="0">
                <a:ln>
                  <a:noFill/>
                </a:ln>
                <a:solidFill>
                  <a:schemeClr val="tx1"/>
                </a:solidFill>
                <a:effectLst/>
                <a:uLnTx/>
                <a:uFillTx/>
                <a:latin typeface="Sans"/>
                <a:ea typeface="+mj-ea"/>
                <a:cs typeface="+mj-cs"/>
              </a:rPr>
            </a:br>
            <a:endParaRPr kumimoji="0" lang="en-US" sz="1600" b="0" i="0" u="none" strike="noStrike" kern="1200" cap="none" spc="0" normalizeH="0" baseline="0" noProof="0" dirty="0">
              <a:ln>
                <a:noFill/>
              </a:ln>
              <a:solidFill>
                <a:schemeClr val="tx1"/>
              </a:solidFill>
              <a:effectLst/>
              <a:uLnTx/>
              <a:uFillTx/>
              <a:latin typeface="Sans"/>
              <a:ea typeface="+mj-ea"/>
              <a:cs typeface="+mj-cs"/>
            </a:endParaRPr>
          </a:p>
        </p:txBody>
      </p:sp>
      <p:sp>
        <p:nvSpPr>
          <p:cNvPr id="8" name="Title 4"/>
          <p:cNvSpPr txBox="1">
            <a:spLocks/>
          </p:cNvSpPr>
          <p:nvPr/>
        </p:nvSpPr>
        <p:spPr>
          <a:xfrm>
            <a:off x="4648200" y="6172200"/>
            <a:ext cx="4495800" cy="685800"/>
          </a:xfrm>
          <a:prstGeom prst="rect">
            <a:avLst/>
          </a:prstGeom>
        </p:spPr>
        <p:txBody>
          <a:bodyPr vert="horz" lIns="91440" tIns="45720" rIns="91440" bIns="45720" rtlCol="0" anchor="ctr">
            <a:noAutofit/>
          </a:bodyPr>
          <a:lstStyle/>
          <a:p>
            <a:pPr lvl="0">
              <a:spcBef>
                <a:spcPct val="0"/>
              </a:spcBef>
            </a:pPr>
            <a:r>
              <a:rPr kumimoji="0" lang="en-US" sz="1600" b="0" i="0" u="none" strike="noStrike" kern="1200" cap="none" spc="0" normalizeH="0" baseline="0" noProof="0" dirty="0" smtClean="0">
                <a:ln>
                  <a:noFill/>
                </a:ln>
                <a:solidFill>
                  <a:schemeClr val="tx1"/>
                </a:solidFill>
                <a:effectLst/>
                <a:uLnTx/>
                <a:uFillTx/>
                <a:latin typeface="Sans"/>
                <a:ea typeface="+mj-ea"/>
                <a:cs typeface="+mj-cs"/>
              </a:rPr>
              <a:t>Figure 4: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Showing seasonal solar quiet</a:t>
            </a:r>
            <a:r>
              <a:rPr lang="en-US" sz="1600" dirty="0" smtClean="0">
                <a:latin typeface="Sans"/>
              </a:rPr>
              <a:t> (Sq)</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 current variations for </a:t>
            </a:r>
            <a:r>
              <a:rPr kumimoji="0" lang="en-US" sz="1600" b="0" i="0" u="none" strike="noStrike" kern="1200" cap="none" spc="0" normalizeH="0" baseline="0" noProof="0" dirty="0" err="1" smtClean="0">
                <a:ln>
                  <a:noFill/>
                </a:ln>
                <a:solidFill>
                  <a:schemeClr val="tx1"/>
                </a:solidFill>
                <a:effectLst/>
                <a:uLnTx/>
                <a:uFillTx/>
                <a:latin typeface="Sans"/>
                <a:ea typeface="+mj-ea"/>
                <a:cs typeface="+mj-cs"/>
              </a:rPr>
              <a:t>Tsumeb</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 regions </a:t>
            </a:r>
            <a:br>
              <a:rPr kumimoji="0" lang="en-US" sz="1600" b="0" i="0" u="none" strike="noStrike" kern="1200" cap="none" spc="0" normalizeH="0" baseline="0" noProof="0" dirty="0" smtClean="0">
                <a:ln>
                  <a:noFill/>
                </a:ln>
                <a:solidFill>
                  <a:schemeClr val="tx1"/>
                </a:solidFill>
                <a:effectLst/>
                <a:uLnTx/>
                <a:uFillTx/>
                <a:latin typeface="Sans"/>
                <a:ea typeface="+mj-ea"/>
                <a:cs typeface="+mj-cs"/>
              </a:rPr>
            </a:br>
            <a:endParaRPr kumimoji="0" lang="en-US" sz="1600" b="0" i="0" u="none" strike="noStrike" kern="1200" cap="none" spc="0" normalizeH="0" baseline="0" noProof="0" dirty="0">
              <a:ln>
                <a:noFill/>
              </a:ln>
              <a:solidFill>
                <a:schemeClr val="tx1"/>
              </a:solidFill>
              <a:effectLst/>
              <a:uLnTx/>
              <a:uFillTx/>
              <a:latin typeface="Sans"/>
              <a:ea typeface="+mj-ea"/>
              <a:cs typeface="+mj-cs"/>
            </a:endParaRPr>
          </a:p>
        </p:txBody>
      </p:sp>
      <p:sp>
        <p:nvSpPr>
          <p:cNvPr id="12" name="Title 1"/>
          <p:cNvSpPr txBox="1">
            <a:spLocks/>
          </p:cNvSpPr>
          <p:nvPr/>
        </p:nvSpPr>
        <p:spPr>
          <a:xfrm>
            <a:off x="4572000" y="-152400"/>
            <a:ext cx="4800600" cy="3276600"/>
          </a:xfrm>
          <a:prstGeom prst="rect">
            <a:avLst/>
          </a:prstGeom>
        </p:spPr>
        <p:txBody>
          <a:bodyPr vert="horz" lIns="91440" tIns="45720" rIns="91440" bIns="45720" rtlCol="0" anchor="ctr">
            <a:normAutofit fontScale="75000" lnSpcReduction="20000"/>
          </a:bodyPr>
          <a:lstStyle/>
          <a:p>
            <a:pPr>
              <a:spcBef>
                <a:spcPct val="0"/>
              </a:spcBef>
            </a:pPr>
            <a:r>
              <a:rPr lang="en-US" sz="2400" dirty="0" smtClean="0">
                <a:latin typeface="Sans"/>
              </a:rPr>
              <a:t>Across all the stations, highest seasonal Sq current was recorded during the months of June with an exception of Maputo region which has nearly triple peaks, with highest during December. </a:t>
            </a:r>
          </a:p>
          <a:p>
            <a:pPr>
              <a:spcBef>
                <a:spcPct val="0"/>
              </a:spcBef>
            </a:pPr>
            <a:endParaRPr lang="en-US" sz="2400" dirty="0" smtClean="0">
              <a:latin typeface="Sans"/>
            </a:endParaRPr>
          </a:p>
          <a:p>
            <a:pPr>
              <a:spcBef>
                <a:spcPct val="0"/>
              </a:spcBef>
            </a:pPr>
            <a:r>
              <a:rPr lang="en-US" sz="2400" dirty="0" smtClean="0">
                <a:latin typeface="Sans"/>
              </a:rPr>
              <a:t>The maximum value occurred during the June solstice in </a:t>
            </a:r>
            <a:r>
              <a:rPr lang="en-US" sz="2400" dirty="0" err="1" smtClean="0">
                <a:latin typeface="Sans"/>
              </a:rPr>
              <a:t>Hartebeesthoek</a:t>
            </a:r>
            <a:r>
              <a:rPr lang="en-US" sz="2400" dirty="0" smtClean="0">
                <a:latin typeface="Sans"/>
              </a:rPr>
              <a:t> region and minimum in March equinox in Maputo region.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Sans"/>
                <a:ea typeface="+mj-ea"/>
                <a:cs typeface="+mj-cs"/>
              </a:rPr>
              <a:t> </a:t>
            </a:r>
            <a:r>
              <a:rPr kumimoji="0" lang="en-US" sz="4400" b="0" i="0" u="none" strike="noStrike" kern="1200" cap="none" spc="0" normalizeH="0" baseline="0" noProof="0" dirty="0" smtClean="0">
                <a:ln>
                  <a:noFill/>
                </a:ln>
                <a:solidFill>
                  <a:schemeClr val="tx1"/>
                </a:solidFill>
                <a:effectLst/>
                <a:uLnTx/>
                <a:uFillTx/>
                <a:latin typeface="Sans"/>
                <a:ea typeface="+mj-ea"/>
                <a:cs typeface="+mj-cs"/>
              </a:rPr>
              <a:t/>
            </a:r>
            <a:br>
              <a:rPr kumimoji="0" lang="en-US" sz="4400" b="0" i="0" u="none" strike="noStrike" kern="1200" cap="none" spc="0" normalizeH="0" baseline="0" noProof="0" dirty="0" smtClean="0">
                <a:ln>
                  <a:noFill/>
                </a:ln>
                <a:solidFill>
                  <a:schemeClr val="tx1"/>
                </a:solidFill>
                <a:effectLst/>
                <a:uLnTx/>
                <a:uFillTx/>
                <a:latin typeface="Sans"/>
                <a:ea typeface="+mj-ea"/>
                <a:cs typeface="+mj-cs"/>
              </a:rPr>
            </a:br>
            <a:endParaRPr kumimoji="0" lang="en-US" sz="4400" b="0" i="0" u="none" strike="noStrike" kern="1200" cap="none" spc="0" normalizeH="0" baseline="0" noProof="0" dirty="0">
              <a:ln>
                <a:noFill/>
              </a:ln>
              <a:solidFill>
                <a:schemeClr val="tx1"/>
              </a:solidFill>
              <a:effectLst/>
              <a:uLnTx/>
              <a:uFillTx/>
              <a:latin typeface="Sans"/>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sz="half" idx="1"/>
          </p:nvPr>
        </p:nvPicPr>
        <p:blipFill>
          <a:blip r:embed="rId3" cstate="print"/>
          <a:srcRect/>
          <a:stretch>
            <a:fillRect/>
          </a:stretch>
        </p:blipFill>
        <p:spPr bwMode="auto">
          <a:xfrm>
            <a:off x="0" y="2057400"/>
            <a:ext cx="4495800" cy="4800600"/>
          </a:xfrm>
          <a:prstGeom prst="rect">
            <a:avLst/>
          </a:prstGeom>
          <a:noFill/>
          <a:ln w="9525">
            <a:noFill/>
            <a:miter lim="800000"/>
            <a:headEnd/>
            <a:tailEnd/>
          </a:ln>
        </p:spPr>
      </p:pic>
      <p:pic>
        <p:nvPicPr>
          <p:cNvPr id="6" name="Content Placeholder 5"/>
          <p:cNvPicPr>
            <a:picLocks noGrp="1"/>
          </p:cNvPicPr>
          <p:nvPr>
            <p:ph sz="half" idx="2"/>
          </p:nvPr>
        </p:nvPicPr>
        <p:blipFill>
          <a:blip r:embed="rId4" cstate="print"/>
          <a:stretch>
            <a:fillRect/>
          </a:stretch>
        </p:blipFill>
        <p:spPr bwMode="auto">
          <a:xfrm>
            <a:off x="4648200" y="2098212"/>
            <a:ext cx="4495800" cy="4759788"/>
          </a:xfrm>
          <a:prstGeom prst="rect">
            <a:avLst/>
          </a:prstGeom>
          <a:noFill/>
          <a:ln w="9525">
            <a:noFill/>
            <a:miter lim="800000"/>
            <a:headEnd/>
            <a:tailEnd/>
          </a:ln>
        </p:spPr>
      </p:pic>
      <p:sp>
        <p:nvSpPr>
          <p:cNvPr id="7" name="Rectangle 6"/>
          <p:cNvSpPr/>
          <p:nvPr/>
        </p:nvSpPr>
        <p:spPr>
          <a:xfrm>
            <a:off x="0" y="457200"/>
            <a:ext cx="4572000" cy="2031325"/>
          </a:xfrm>
          <a:prstGeom prst="rect">
            <a:avLst/>
          </a:prstGeom>
        </p:spPr>
        <p:txBody>
          <a:bodyPr>
            <a:spAutoFit/>
          </a:bodyPr>
          <a:lstStyle/>
          <a:p>
            <a:r>
              <a:rPr lang="en-US" dirty="0" smtClean="0">
                <a:latin typeface="Sans"/>
              </a:rPr>
              <a:t>It was also seen that the variations in both the external and internal currents is a dawn to dusk phenomenon.</a:t>
            </a:r>
          </a:p>
          <a:p>
            <a:endParaRPr lang="en-US" dirty="0" smtClean="0">
              <a:latin typeface="Sans"/>
            </a:endParaRPr>
          </a:p>
          <a:p>
            <a:r>
              <a:rPr lang="en-US" dirty="0" smtClean="0">
                <a:latin typeface="Sans"/>
              </a:rPr>
              <a:t>They follow the same phase and amplitude in all the regions. </a:t>
            </a:r>
          </a:p>
          <a:p>
            <a:endParaRPr lang="en-US" dirty="0" smtClean="0">
              <a:latin typeface="Sans"/>
            </a:endParaRPr>
          </a:p>
        </p:txBody>
      </p:sp>
      <p:sp>
        <p:nvSpPr>
          <p:cNvPr id="8" name="Rectangle 7"/>
          <p:cNvSpPr/>
          <p:nvPr/>
        </p:nvSpPr>
        <p:spPr>
          <a:xfrm>
            <a:off x="4572000" y="457200"/>
            <a:ext cx="4572000" cy="2585323"/>
          </a:xfrm>
          <a:prstGeom prst="rect">
            <a:avLst/>
          </a:prstGeom>
        </p:spPr>
        <p:txBody>
          <a:bodyPr wrap="square">
            <a:spAutoFit/>
          </a:bodyPr>
          <a:lstStyle/>
          <a:p>
            <a:r>
              <a:rPr lang="en-US" dirty="0" smtClean="0">
                <a:latin typeface="Sans"/>
              </a:rPr>
              <a:t>The external and internal currents variations exhibit the same pattern in all the stations. </a:t>
            </a:r>
          </a:p>
          <a:p>
            <a:endParaRPr lang="en-US" dirty="0" smtClean="0">
              <a:latin typeface="Sans"/>
            </a:endParaRPr>
          </a:p>
          <a:p>
            <a:r>
              <a:rPr lang="en-US" dirty="0" smtClean="0">
                <a:latin typeface="Sans"/>
              </a:rPr>
              <a:t>The external and internal currents variations show opposite patterns to each other.</a:t>
            </a:r>
          </a:p>
          <a:p>
            <a:r>
              <a:rPr lang="en-US" dirty="0" smtClean="0">
                <a:latin typeface="Sans"/>
              </a:rPr>
              <a:t>  </a:t>
            </a:r>
          </a:p>
          <a:p>
            <a:endParaRPr lang="en-US" dirty="0">
              <a:latin typeface="Sans"/>
            </a:endParaRPr>
          </a:p>
        </p:txBody>
      </p:sp>
      <p:sp>
        <p:nvSpPr>
          <p:cNvPr id="9" name="Title 1"/>
          <p:cNvSpPr txBox="1">
            <a:spLocks/>
          </p:cNvSpPr>
          <p:nvPr/>
        </p:nvSpPr>
        <p:spPr>
          <a:xfrm>
            <a:off x="4648200" y="6172200"/>
            <a:ext cx="4495800" cy="6858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Sans"/>
                <a:ea typeface="+mj-ea"/>
                <a:cs typeface="+mj-cs"/>
              </a:rPr>
              <a:t>Figure 6: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Showing separated seasonal external and internal current variations for </a:t>
            </a:r>
            <a:r>
              <a:rPr kumimoji="0" lang="en-US" sz="1600" b="0" i="0" u="none" strike="noStrike" kern="1200" cap="none" spc="0" normalizeH="0" baseline="0" noProof="0" dirty="0" err="1" smtClean="0">
                <a:ln>
                  <a:noFill/>
                </a:ln>
                <a:solidFill>
                  <a:schemeClr val="tx1"/>
                </a:solidFill>
                <a:effectLst/>
                <a:uLnTx/>
                <a:uFillTx/>
                <a:latin typeface="Sans"/>
                <a:ea typeface="+mj-ea"/>
                <a:cs typeface="+mj-cs"/>
              </a:rPr>
              <a:t>Hermanus</a:t>
            </a:r>
            <a:r>
              <a:rPr kumimoji="0" lang="en-US" sz="1600" b="0" i="0" u="none" strike="noStrike" kern="1200" cap="none" spc="0" normalizeH="0" noProof="0" dirty="0" smtClean="0">
                <a:ln>
                  <a:noFill/>
                </a:ln>
                <a:solidFill>
                  <a:schemeClr val="tx1"/>
                </a:solidFill>
                <a:effectLst/>
                <a:uLnTx/>
                <a:uFillTx/>
                <a:latin typeface="Sans"/>
                <a:ea typeface="+mj-ea"/>
                <a:cs typeface="+mj-cs"/>
              </a:rPr>
              <a:t>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regions </a:t>
            </a:r>
            <a:br>
              <a:rPr kumimoji="0" lang="en-US" sz="1600" b="0" i="0" u="none" strike="noStrike" kern="1200" cap="none" spc="0" normalizeH="0" baseline="0" noProof="0" dirty="0" smtClean="0">
                <a:ln>
                  <a:noFill/>
                </a:ln>
                <a:solidFill>
                  <a:schemeClr val="tx1"/>
                </a:solidFill>
                <a:effectLst/>
                <a:uLnTx/>
                <a:uFillTx/>
                <a:latin typeface="Sans"/>
                <a:ea typeface="+mj-ea"/>
                <a:cs typeface="+mj-cs"/>
              </a:rPr>
            </a:br>
            <a:endParaRPr kumimoji="0" lang="en-US" sz="1600" b="0" i="0" u="none" strike="noStrike" kern="1200" cap="none" spc="0" normalizeH="0" baseline="0" noProof="0" dirty="0">
              <a:ln>
                <a:noFill/>
              </a:ln>
              <a:solidFill>
                <a:schemeClr val="tx1"/>
              </a:solidFill>
              <a:effectLst/>
              <a:uLnTx/>
              <a:uFillTx/>
              <a:latin typeface="Sans"/>
              <a:ea typeface="+mj-ea"/>
              <a:cs typeface="+mj-cs"/>
            </a:endParaRPr>
          </a:p>
        </p:txBody>
      </p:sp>
      <p:sp>
        <p:nvSpPr>
          <p:cNvPr id="10" name="Title 1"/>
          <p:cNvSpPr txBox="1">
            <a:spLocks/>
          </p:cNvSpPr>
          <p:nvPr/>
        </p:nvSpPr>
        <p:spPr>
          <a:xfrm>
            <a:off x="0" y="6172200"/>
            <a:ext cx="4267200" cy="6858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Sans"/>
                <a:ea typeface="+mj-ea"/>
                <a:cs typeface="+mj-cs"/>
              </a:rPr>
              <a:t>Figure 5: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Showing separated seasonal external and internal current variations for </a:t>
            </a:r>
            <a:r>
              <a:rPr kumimoji="0" lang="en-US" sz="1600" b="0" i="0" u="none" strike="noStrike" kern="1200" cap="none" spc="0" normalizeH="0" baseline="0" noProof="0" dirty="0" err="1" smtClean="0">
                <a:ln>
                  <a:noFill/>
                </a:ln>
                <a:solidFill>
                  <a:schemeClr val="tx1"/>
                </a:solidFill>
                <a:effectLst/>
                <a:uLnTx/>
                <a:uFillTx/>
                <a:latin typeface="Sans"/>
                <a:ea typeface="+mj-ea"/>
                <a:cs typeface="+mj-cs"/>
              </a:rPr>
              <a:t>Hartebeesthoek</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 regions </a:t>
            </a:r>
            <a:br>
              <a:rPr kumimoji="0" lang="en-US" sz="1600" b="0" i="0" u="none" strike="noStrike" kern="1200" cap="none" spc="0" normalizeH="0" baseline="0" noProof="0" dirty="0" smtClean="0">
                <a:ln>
                  <a:noFill/>
                </a:ln>
                <a:solidFill>
                  <a:schemeClr val="tx1"/>
                </a:solidFill>
                <a:effectLst/>
                <a:uLnTx/>
                <a:uFillTx/>
                <a:latin typeface="Sans"/>
                <a:ea typeface="+mj-ea"/>
                <a:cs typeface="+mj-cs"/>
              </a:rPr>
            </a:br>
            <a:endParaRPr kumimoji="0" lang="en-US" sz="1600" b="0" i="0" u="none" strike="noStrike" kern="1200" cap="none" spc="0" normalizeH="0" baseline="0" noProof="0" dirty="0">
              <a:ln>
                <a:noFill/>
              </a:ln>
              <a:solidFill>
                <a:schemeClr val="tx1"/>
              </a:solidFill>
              <a:effectLst/>
              <a:uLnTx/>
              <a:uFillTx/>
              <a:latin typeface="Sans"/>
              <a:ea typeface="+mj-ea"/>
              <a:cs typeface="+mj-cs"/>
            </a:endParaRPr>
          </a:p>
        </p:txBody>
      </p:sp>
      <p:sp>
        <p:nvSpPr>
          <p:cNvPr id="11" name="Title 4"/>
          <p:cNvSpPr txBox="1">
            <a:spLocks/>
          </p:cNvSpPr>
          <p:nvPr/>
        </p:nvSpPr>
        <p:spPr>
          <a:xfrm>
            <a:off x="0" y="0"/>
            <a:ext cx="6324600" cy="609600"/>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FF0000"/>
                </a:solidFill>
                <a:effectLst/>
                <a:uLnTx/>
                <a:uFillTx/>
                <a:latin typeface="Sans"/>
                <a:ea typeface="+mj-ea"/>
                <a:cs typeface="+mj-cs"/>
              </a:rPr>
              <a:t>Results</a:t>
            </a:r>
            <a:r>
              <a:rPr kumimoji="0" lang="en-US" sz="3000" b="1" i="0" u="none" strike="noStrike" kern="1200" cap="none" spc="0" normalizeH="0" noProof="0" dirty="0" smtClean="0">
                <a:ln>
                  <a:noFill/>
                </a:ln>
                <a:solidFill>
                  <a:srgbClr val="FF0000"/>
                </a:solidFill>
                <a:effectLst/>
                <a:uLnTx/>
                <a:uFillTx/>
                <a:latin typeface="Sans"/>
                <a:ea typeface="+mj-ea"/>
                <a:cs typeface="+mj-cs"/>
              </a:rPr>
              <a:t> and discussions cont.</a:t>
            </a:r>
            <a:r>
              <a:rPr kumimoji="0" lang="en-US" sz="1600" b="0" i="0" u="none" strike="noStrike" kern="1200" cap="none" spc="0" normalizeH="0" baseline="0" noProof="0" dirty="0" smtClean="0">
                <a:ln>
                  <a:noFill/>
                </a:ln>
                <a:solidFill>
                  <a:schemeClr val="tx2"/>
                </a:solidFill>
                <a:effectLst/>
                <a:uLnTx/>
                <a:uFillTx/>
                <a:latin typeface="Sans"/>
                <a:ea typeface="+mj-ea"/>
                <a:cs typeface="+mj-cs"/>
              </a:rPr>
              <a:t>  </a:t>
            </a:r>
            <a:br>
              <a:rPr kumimoji="0" lang="en-US" sz="1600" b="0" i="0" u="none" strike="noStrike" kern="1200" cap="none" spc="0" normalizeH="0" baseline="0" noProof="0" dirty="0" smtClean="0">
                <a:ln>
                  <a:noFill/>
                </a:ln>
                <a:solidFill>
                  <a:schemeClr val="tx2"/>
                </a:solidFill>
                <a:effectLst/>
                <a:uLnTx/>
                <a:uFillTx/>
                <a:latin typeface="Sans"/>
                <a:ea typeface="+mj-ea"/>
                <a:cs typeface="+mj-cs"/>
              </a:rPr>
            </a:br>
            <a:endParaRPr kumimoji="0" lang="en-US" sz="1600" b="0" i="0" u="none" strike="noStrike" kern="1200" cap="none" spc="0" normalizeH="0" baseline="0" noProof="0" dirty="0">
              <a:ln>
                <a:noFill/>
              </a:ln>
              <a:solidFill>
                <a:schemeClr val="tx2"/>
              </a:solidFill>
              <a:effectLst/>
              <a:uLnTx/>
              <a:uFillTx/>
              <a:latin typeface="Sans"/>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6172200"/>
            <a:ext cx="4572000" cy="838200"/>
          </a:xfrm>
        </p:spPr>
        <p:txBody>
          <a:bodyPr>
            <a:noAutofit/>
          </a:bodyPr>
          <a:lstStyle/>
          <a:p>
            <a:pPr algn="l"/>
            <a:r>
              <a:rPr lang="en-US" sz="1600" dirty="0" smtClean="0">
                <a:latin typeface="Sans"/>
              </a:rPr>
              <a:t>Figure 8 </a:t>
            </a:r>
            <a:r>
              <a:rPr lang="en-US" sz="1600" dirty="0">
                <a:latin typeface="Sans"/>
              </a:rPr>
              <a:t>Showing separated seasonal external and internal current variations </a:t>
            </a:r>
            <a:r>
              <a:rPr lang="en-US" sz="1600" dirty="0" smtClean="0">
                <a:latin typeface="Sans"/>
              </a:rPr>
              <a:t>for </a:t>
            </a:r>
            <a:r>
              <a:rPr lang="en-US" sz="1600" dirty="0" err="1">
                <a:latin typeface="Sans"/>
              </a:rPr>
              <a:t>Tsumeb</a:t>
            </a:r>
            <a:r>
              <a:rPr lang="en-US" sz="1600" dirty="0">
                <a:latin typeface="Sans"/>
              </a:rPr>
              <a:t> regions </a:t>
            </a:r>
            <a:br>
              <a:rPr lang="en-US" sz="1600" dirty="0">
                <a:latin typeface="Sans"/>
              </a:rPr>
            </a:br>
            <a:endParaRPr lang="en-US" sz="1600" dirty="0">
              <a:latin typeface="Sans"/>
            </a:endParaRPr>
          </a:p>
        </p:txBody>
      </p:sp>
      <p:pic>
        <p:nvPicPr>
          <p:cNvPr id="5" name="Content Placeholder 4"/>
          <p:cNvPicPr>
            <a:picLocks noGrp="1"/>
          </p:cNvPicPr>
          <p:nvPr>
            <p:ph sz="half" idx="1"/>
          </p:nvPr>
        </p:nvPicPr>
        <p:blipFill>
          <a:blip r:embed="rId3" cstate="print"/>
          <a:srcRect/>
          <a:stretch>
            <a:fillRect/>
          </a:stretch>
        </p:blipFill>
        <p:spPr bwMode="auto">
          <a:xfrm>
            <a:off x="0" y="1981200"/>
            <a:ext cx="4419600" cy="4572000"/>
          </a:xfrm>
          <a:prstGeom prst="rect">
            <a:avLst/>
          </a:prstGeom>
          <a:noFill/>
          <a:ln w="9525">
            <a:noFill/>
            <a:miter lim="800000"/>
            <a:headEnd/>
            <a:tailEnd/>
          </a:ln>
        </p:spPr>
      </p:pic>
      <p:pic>
        <p:nvPicPr>
          <p:cNvPr id="6" name="Content Placeholder 5"/>
          <p:cNvPicPr>
            <a:picLocks noGrp="1"/>
          </p:cNvPicPr>
          <p:nvPr>
            <p:ph sz="half" idx="2"/>
          </p:nvPr>
        </p:nvPicPr>
        <p:blipFill>
          <a:blip r:embed="rId4" cstate="print"/>
          <a:stretch>
            <a:fillRect/>
          </a:stretch>
        </p:blipFill>
        <p:spPr bwMode="auto">
          <a:xfrm>
            <a:off x="4495800" y="1905000"/>
            <a:ext cx="4648200" cy="4876800"/>
          </a:xfrm>
          <a:prstGeom prst="rect">
            <a:avLst/>
          </a:prstGeom>
          <a:noFill/>
          <a:ln w="9525">
            <a:noFill/>
            <a:miter lim="800000"/>
            <a:headEnd/>
            <a:tailEnd/>
          </a:ln>
        </p:spPr>
      </p:pic>
      <p:sp>
        <p:nvSpPr>
          <p:cNvPr id="7" name="Title 1"/>
          <p:cNvSpPr txBox="1">
            <a:spLocks/>
          </p:cNvSpPr>
          <p:nvPr/>
        </p:nvSpPr>
        <p:spPr>
          <a:xfrm>
            <a:off x="0" y="6248400"/>
            <a:ext cx="4648200" cy="762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Sans"/>
                <a:ea typeface="+mj-ea"/>
                <a:cs typeface="+mj-cs"/>
              </a:rPr>
              <a:t>Figure 7: </a:t>
            </a:r>
            <a:r>
              <a:rPr kumimoji="0" lang="en-US" sz="1600" b="0" i="0" u="none" strike="noStrike" kern="1200" cap="none" spc="0" normalizeH="0" baseline="0" noProof="0" dirty="0" smtClean="0">
                <a:ln>
                  <a:noFill/>
                </a:ln>
                <a:solidFill>
                  <a:schemeClr val="tx1"/>
                </a:solidFill>
                <a:effectLst/>
                <a:uLnTx/>
                <a:uFillTx/>
                <a:latin typeface="Sans"/>
                <a:ea typeface="+mj-ea"/>
                <a:cs typeface="+mj-cs"/>
              </a:rPr>
              <a:t>Showing separated seasonal external and internal current variations for Maputo regions </a:t>
            </a:r>
            <a:br>
              <a:rPr kumimoji="0" lang="en-US" sz="1600" b="0" i="0" u="none" strike="noStrike" kern="1200" cap="none" spc="0" normalizeH="0" baseline="0" noProof="0" dirty="0" smtClean="0">
                <a:ln>
                  <a:noFill/>
                </a:ln>
                <a:solidFill>
                  <a:schemeClr val="tx1"/>
                </a:solidFill>
                <a:effectLst/>
                <a:uLnTx/>
                <a:uFillTx/>
                <a:latin typeface="Sans"/>
                <a:ea typeface="+mj-ea"/>
                <a:cs typeface="+mj-cs"/>
              </a:rPr>
            </a:br>
            <a:endParaRPr kumimoji="0" lang="en-US" sz="1600" b="0" i="0" u="none" strike="noStrike" kern="1200" cap="none" spc="0" normalizeH="0" baseline="0" noProof="0" dirty="0">
              <a:ln>
                <a:noFill/>
              </a:ln>
              <a:solidFill>
                <a:schemeClr val="tx1"/>
              </a:solidFill>
              <a:effectLst/>
              <a:uLnTx/>
              <a:uFillTx/>
              <a:latin typeface="Sans"/>
              <a:ea typeface="+mj-ea"/>
              <a:cs typeface="+mj-cs"/>
            </a:endParaRPr>
          </a:p>
        </p:txBody>
      </p:sp>
      <p:sp>
        <p:nvSpPr>
          <p:cNvPr id="9" name="Rectangle 8"/>
          <p:cNvSpPr/>
          <p:nvPr/>
        </p:nvSpPr>
        <p:spPr>
          <a:xfrm>
            <a:off x="0" y="0"/>
            <a:ext cx="4572000" cy="2585323"/>
          </a:xfrm>
          <a:prstGeom prst="rect">
            <a:avLst/>
          </a:prstGeom>
        </p:spPr>
        <p:txBody>
          <a:bodyPr>
            <a:spAutoFit/>
          </a:bodyPr>
          <a:lstStyle/>
          <a:p>
            <a:r>
              <a:rPr lang="en-US" dirty="0" smtClean="0">
                <a:latin typeface="Sans"/>
              </a:rPr>
              <a:t>We observed in the seasonal external Sq current an </a:t>
            </a:r>
            <a:r>
              <a:rPr lang="en-US" dirty="0" err="1" smtClean="0">
                <a:latin typeface="Sans"/>
              </a:rPr>
              <a:t>equinoxial</a:t>
            </a:r>
            <a:r>
              <a:rPr lang="en-US" dirty="0" smtClean="0">
                <a:latin typeface="Sans"/>
              </a:rPr>
              <a:t> maximum with a value of 2.1 x 10</a:t>
            </a:r>
            <a:r>
              <a:rPr lang="en-US" baseline="30000" dirty="0" smtClean="0">
                <a:latin typeface="Sans"/>
              </a:rPr>
              <a:t>3</a:t>
            </a:r>
            <a:r>
              <a:rPr lang="en-US" dirty="0" smtClean="0">
                <a:latin typeface="Sans"/>
              </a:rPr>
              <a:t> A in March within the Maputo region.</a:t>
            </a:r>
          </a:p>
          <a:p>
            <a:endParaRPr lang="en-US" dirty="0" smtClean="0">
              <a:latin typeface="Sans"/>
            </a:endParaRPr>
          </a:p>
          <a:p>
            <a:r>
              <a:rPr lang="en-US" dirty="0" smtClean="0">
                <a:latin typeface="Sans"/>
              </a:rPr>
              <a:t>A </a:t>
            </a:r>
            <a:r>
              <a:rPr lang="en-US" dirty="0" err="1" smtClean="0">
                <a:latin typeface="Sans"/>
              </a:rPr>
              <a:t>solsticial</a:t>
            </a:r>
            <a:r>
              <a:rPr lang="en-US" dirty="0" smtClean="0">
                <a:latin typeface="Sans"/>
              </a:rPr>
              <a:t> minimum in June with a value of 0.75 x 10</a:t>
            </a:r>
            <a:r>
              <a:rPr lang="en-US" baseline="30000" dirty="0" smtClean="0">
                <a:latin typeface="Sans"/>
              </a:rPr>
              <a:t>3</a:t>
            </a:r>
            <a:r>
              <a:rPr lang="en-US" dirty="0" smtClean="0">
                <a:latin typeface="Sans"/>
              </a:rPr>
              <a:t> A in the </a:t>
            </a:r>
            <a:r>
              <a:rPr lang="en-US" dirty="0" err="1" smtClean="0">
                <a:latin typeface="Sans"/>
              </a:rPr>
              <a:t>Hartebeesthoek</a:t>
            </a:r>
            <a:r>
              <a:rPr lang="en-US" dirty="0" smtClean="0">
                <a:latin typeface="Sans"/>
              </a:rPr>
              <a:t> region. </a:t>
            </a:r>
          </a:p>
          <a:p>
            <a:endParaRPr lang="en-US" dirty="0">
              <a:latin typeface="Sans"/>
            </a:endParaRPr>
          </a:p>
        </p:txBody>
      </p:sp>
      <p:sp>
        <p:nvSpPr>
          <p:cNvPr id="10" name="Rectangle 9"/>
          <p:cNvSpPr/>
          <p:nvPr/>
        </p:nvSpPr>
        <p:spPr>
          <a:xfrm>
            <a:off x="4572000" y="0"/>
            <a:ext cx="4800600" cy="2585323"/>
          </a:xfrm>
          <a:prstGeom prst="rect">
            <a:avLst/>
          </a:prstGeom>
        </p:spPr>
        <p:txBody>
          <a:bodyPr wrap="square">
            <a:spAutoFit/>
          </a:bodyPr>
          <a:lstStyle/>
          <a:p>
            <a:r>
              <a:rPr lang="en-US" dirty="0" smtClean="0">
                <a:latin typeface="Sans"/>
              </a:rPr>
              <a:t>The seasonal external Sq current system pattern is seen to be same to that of the seasonal Sq current system;</a:t>
            </a:r>
          </a:p>
          <a:p>
            <a:endParaRPr lang="en-US" dirty="0" smtClean="0">
              <a:latin typeface="Sans"/>
            </a:endParaRPr>
          </a:p>
          <a:p>
            <a:r>
              <a:rPr lang="en-US" dirty="0" smtClean="0">
                <a:latin typeface="Sans"/>
              </a:rPr>
              <a:t>This thereby proves that the source of Sq current system is external to the earth. </a:t>
            </a:r>
          </a:p>
          <a:p>
            <a:endParaRPr lang="en-US" dirty="0" smtClean="0">
              <a:latin typeface="Sans"/>
            </a:endParaRPr>
          </a:p>
          <a:p>
            <a:endParaRPr lang="en-US" dirty="0">
              <a:latin typeface="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53200"/>
            <a:ext cx="4648200" cy="457200"/>
          </a:xfrm>
        </p:spPr>
        <p:txBody>
          <a:bodyPr>
            <a:noAutofit/>
          </a:bodyPr>
          <a:lstStyle/>
          <a:p>
            <a:pPr algn="l"/>
            <a:r>
              <a:rPr lang="en-US" sz="1600" dirty="0" smtClean="0">
                <a:latin typeface="Sans"/>
              </a:rPr>
              <a:t/>
            </a:r>
            <a:br>
              <a:rPr lang="en-US" sz="1600" dirty="0" smtClean="0">
                <a:latin typeface="Sans"/>
              </a:rPr>
            </a:br>
            <a:r>
              <a:rPr lang="en-US" sz="1600" dirty="0" smtClean="0">
                <a:latin typeface="Sans"/>
              </a:rPr>
              <a:t/>
            </a:r>
            <a:br>
              <a:rPr lang="en-US" sz="1600" dirty="0" smtClean="0">
                <a:latin typeface="Sans"/>
              </a:rPr>
            </a:br>
            <a:r>
              <a:rPr lang="en-US" sz="1600" dirty="0" smtClean="0">
                <a:latin typeface="Sans"/>
              </a:rPr>
              <a:t/>
            </a:r>
            <a:br>
              <a:rPr lang="en-US" sz="1600" dirty="0" smtClean="0">
                <a:latin typeface="Sans"/>
              </a:rPr>
            </a:br>
            <a:r>
              <a:rPr lang="en-US" sz="1600" dirty="0" smtClean="0">
                <a:latin typeface="Sans"/>
              </a:rPr>
              <a:t/>
            </a:r>
            <a:br>
              <a:rPr lang="en-US" sz="1600" dirty="0" smtClean="0">
                <a:latin typeface="Sans"/>
              </a:rPr>
            </a:br>
            <a:r>
              <a:rPr lang="en-US" sz="1600" dirty="0" smtClean="0">
                <a:latin typeface="Sans"/>
              </a:rPr>
              <a:t/>
            </a:r>
            <a:br>
              <a:rPr lang="en-US" sz="1600" dirty="0" smtClean="0">
                <a:latin typeface="Sans"/>
              </a:rPr>
            </a:br>
            <a:r>
              <a:rPr lang="en-US" sz="1600" dirty="0" smtClean="0">
                <a:latin typeface="Sans"/>
              </a:rPr>
              <a:t/>
            </a:r>
            <a:br>
              <a:rPr lang="en-US" sz="1600" dirty="0" smtClean="0">
                <a:latin typeface="Sans"/>
              </a:rPr>
            </a:br>
            <a:r>
              <a:rPr lang="en-US" sz="1600" dirty="0" smtClean="0">
                <a:latin typeface="Sans"/>
              </a:rPr>
              <a:t/>
            </a:r>
            <a:br>
              <a:rPr lang="en-US" sz="1600" dirty="0" smtClean="0">
                <a:latin typeface="Sans"/>
              </a:rPr>
            </a:br>
            <a:r>
              <a:rPr lang="en-US" sz="1600" dirty="0" smtClean="0">
                <a:latin typeface="Sans"/>
              </a:rPr>
              <a:t/>
            </a:r>
            <a:br>
              <a:rPr lang="en-US" sz="1600" dirty="0" smtClean="0">
                <a:latin typeface="Sans"/>
              </a:rPr>
            </a:br>
            <a:r>
              <a:rPr lang="en-US" sz="1600" dirty="0" smtClean="0">
                <a:latin typeface="Sans"/>
              </a:rPr>
              <a:t>Figure 9: </a:t>
            </a:r>
            <a:r>
              <a:rPr lang="en-US" sz="1600" dirty="0">
                <a:latin typeface="Sans"/>
              </a:rPr>
              <a:t>Mantle electrical conductivity-depth profile of the four geomagnetic South African </a:t>
            </a:r>
            <a:r>
              <a:rPr lang="en-US" sz="1600" dirty="0" smtClean="0">
                <a:latin typeface="Sans"/>
              </a:rPr>
              <a:t>stations</a:t>
            </a:r>
            <a:r>
              <a:rPr lang="en-US" sz="1600" dirty="0">
                <a:latin typeface="Sans"/>
              </a:rPr>
              <a:t/>
            </a:r>
            <a:br>
              <a:rPr lang="en-US" sz="1600" dirty="0">
                <a:latin typeface="Sans"/>
              </a:rPr>
            </a:br>
            <a:endParaRPr lang="en-US" sz="1600" dirty="0">
              <a:latin typeface="Sans"/>
            </a:endParaRPr>
          </a:p>
        </p:txBody>
      </p:sp>
      <p:pic>
        <p:nvPicPr>
          <p:cNvPr id="5" name="Content Placeholder 4"/>
          <p:cNvPicPr>
            <a:picLocks noGrp="1"/>
          </p:cNvPicPr>
          <p:nvPr>
            <p:ph sz="half" idx="1"/>
          </p:nvPr>
        </p:nvPicPr>
        <p:blipFill>
          <a:blip r:embed="rId3" cstate="print"/>
          <a:srcRect/>
          <a:stretch>
            <a:fillRect/>
          </a:stretch>
        </p:blipFill>
        <p:spPr bwMode="auto">
          <a:xfrm>
            <a:off x="0" y="2897921"/>
            <a:ext cx="4572000" cy="2969479"/>
          </a:xfrm>
          <a:prstGeom prst="rect">
            <a:avLst/>
          </a:prstGeom>
          <a:noFill/>
          <a:ln w="9525">
            <a:noFill/>
            <a:miter lim="800000"/>
            <a:headEnd/>
            <a:tailEnd/>
          </a:ln>
        </p:spPr>
      </p:pic>
      <p:pic>
        <p:nvPicPr>
          <p:cNvPr id="6" name="Content Placeholder 5"/>
          <p:cNvPicPr>
            <a:picLocks noGrp="1"/>
          </p:cNvPicPr>
          <p:nvPr>
            <p:ph sz="half" idx="2"/>
          </p:nvPr>
        </p:nvPicPr>
        <p:blipFill>
          <a:blip r:embed="rId4" cstate="print"/>
          <a:srcRect/>
          <a:stretch>
            <a:fillRect/>
          </a:stretch>
        </p:blipFill>
        <p:spPr bwMode="auto">
          <a:xfrm>
            <a:off x="4572000" y="2921002"/>
            <a:ext cx="4572000" cy="3022598"/>
          </a:xfrm>
          <a:prstGeom prst="rect">
            <a:avLst/>
          </a:prstGeom>
          <a:noFill/>
          <a:ln w="9525">
            <a:noFill/>
            <a:miter lim="800000"/>
            <a:headEnd/>
            <a:tailEnd/>
          </a:ln>
        </p:spPr>
      </p:pic>
      <p:sp>
        <p:nvSpPr>
          <p:cNvPr id="7" name="Title 1"/>
          <p:cNvSpPr txBox="1">
            <a:spLocks/>
          </p:cNvSpPr>
          <p:nvPr/>
        </p:nvSpPr>
        <p:spPr>
          <a:xfrm>
            <a:off x="4953000" y="5638800"/>
            <a:ext cx="4191000" cy="990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Sans"/>
                <a:ea typeface="+mj-ea"/>
                <a:cs typeface="+mj-cs"/>
              </a:rPr>
              <a:t/>
            </a:r>
            <a:br>
              <a:rPr kumimoji="0" lang="en-US" sz="1600" b="0" i="0" u="none" strike="noStrike" kern="1200" cap="none" spc="0" normalizeH="0" baseline="0" noProof="0" dirty="0" smtClean="0">
                <a:ln>
                  <a:noFill/>
                </a:ln>
                <a:solidFill>
                  <a:schemeClr val="tx1"/>
                </a:solidFill>
                <a:effectLst/>
                <a:uLnTx/>
                <a:uFillTx/>
                <a:latin typeface="Sans"/>
                <a:ea typeface="+mj-ea"/>
                <a:cs typeface="+mj-cs"/>
              </a:rPr>
            </a:br>
            <a:endParaRPr kumimoji="0" lang="en-US" sz="1600" b="0" i="0" u="none" strike="noStrike" kern="1200" cap="none" spc="0" normalizeH="0" baseline="0" noProof="0" dirty="0" smtClean="0">
              <a:ln>
                <a:noFill/>
              </a:ln>
              <a:solidFill>
                <a:schemeClr val="tx1"/>
              </a:solidFill>
              <a:effectLst/>
              <a:uLnTx/>
              <a:uFillTx/>
              <a:latin typeface="Sans"/>
              <a:ea typeface="+mj-ea"/>
              <a:cs typeface="+mj-cs"/>
            </a:endParaRPr>
          </a:p>
        </p:txBody>
      </p:sp>
      <p:sp>
        <p:nvSpPr>
          <p:cNvPr id="9" name="Title 1"/>
          <p:cNvSpPr txBox="1">
            <a:spLocks/>
          </p:cNvSpPr>
          <p:nvPr/>
        </p:nvSpPr>
        <p:spPr>
          <a:xfrm>
            <a:off x="4724400" y="5943600"/>
            <a:ext cx="4648200" cy="914400"/>
          </a:xfrm>
          <a:prstGeom prst="rect">
            <a:avLst/>
          </a:prstGeom>
        </p:spPr>
        <p:txBody>
          <a:bodyPr vert="horz" lIns="91440" tIns="45720" rIns="91440" bIns="45720" rtlCol="0" anchor="ctr">
            <a:normAutofit fontScale="97500"/>
          </a:bodyPr>
          <a:lstStyle/>
          <a:p>
            <a:r>
              <a:rPr lang="en-US" sz="1600" dirty="0" smtClean="0">
                <a:latin typeface="Sans"/>
              </a:rPr>
              <a:t>Figure 10: </a:t>
            </a:r>
            <a:r>
              <a:rPr lang="en-US" sz="1600" dirty="0">
                <a:latin typeface="Sans"/>
              </a:rPr>
              <a:t>Present profiles (HTSK, HERM, MAPT, and TSMB) compared with UOY: </a:t>
            </a:r>
            <a:r>
              <a:rPr lang="en-US" sz="1600" dirty="0" err="1">
                <a:latin typeface="Sans"/>
              </a:rPr>
              <a:t>Ugbor</a:t>
            </a:r>
            <a:r>
              <a:rPr lang="en-US" sz="1600" dirty="0">
                <a:latin typeface="Sans"/>
              </a:rPr>
              <a:t> et al., 2016</a:t>
            </a:r>
          </a:p>
        </p:txBody>
      </p:sp>
      <p:sp>
        <p:nvSpPr>
          <p:cNvPr id="10" name="Title 1"/>
          <p:cNvSpPr txBox="1">
            <a:spLocks/>
          </p:cNvSpPr>
          <p:nvPr/>
        </p:nvSpPr>
        <p:spPr>
          <a:xfrm>
            <a:off x="4572000" y="685800"/>
            <a:ext cx="4800600" cy="2286000"/>
          </a:xfrm>
          <a:prstGeom prst="rect">
            <a:avLst/>
          </a:prstGeom>
        </p:spPr>
        <p:txBody>
          <a:bodyPr vert="horz" lIns="91440" tIns="45720" rIns="91440" bIns="45720" rtlCol="0" anchor="ctr">
            <a:noAutofit/>
          </a:bodyPr>
          <a:lstStyle/>
          <a:p>
            <a:pPr lvl="0">
              <a:spcBef>
                <a:spcPct val="0"/>
              </a:spcBef>
            </a:pPr>
            <a:r>
              <a:rPr lang="en-US" dirty="0" smtClean="0">
                <a:latin typeface="Sans"/>
              </a:rPr>
              <a:t>Our study at shallow </a:t>
            </a:r>
            <a:r>
              <a:rPr lang="en-US" dirty="0" err="1" smtClean="0">
                <a:latin typeface="Sans"/>
              </a:rPr>
              <a:t>depth,is</a:t>
            </a:r>
            <a:r>
              <a:rPr lang="en-US" dirty="0" smtClean="0">
                <a:latin typeface="Sans"/>
              </a:rPr>
              <a:t> smaller than the East African conductivity-depth profile </a:t>
            </a:r>
            <a:r>
              <a:rPr lang="en-US" dirty="0" err="1" smtClean="0">
                <a:latin typeface="Sans"/>
              </a:rPr>
              <a:t>upto</a:t>
            </a:r>
            <a:r>
              <a:rPr lang="en-US" dirty="0" smtClean="0">
                <a:latin typeface="Sans"/>
              </a:rPr>
              <a:t> a depth of about 600 and 650 km. </a:t>
            </a:r>
          </a:p>
          <a:p>
            <a:pPr lvl="0">
              <a:spcBef>
                <a:spcPct val="0"/>
              </a:spcBef>
            </a:pPr>
            <a:endParaRPr lang="en-US" dirty="0" smtClean="0">
              <a:latin typeface="Sans"/>
            </a:endParaRPr>
          </a:p>
          <a:p>
            <a:pPr lvl="0">
              <a:spcBef>
                <a:spcPct val="0"/>
              </a:spcBef>
            </a:pPr>
            <a:r>
              <a:rPr lang="en-US" dirty="0" smtClean="0">
                <a:latin typeface="Sans"/>
              </a:rPr>
              <a:t>Here, it intersected with that of Maputo and </a:t>
            </a:r>
            <a:r>
              <a:rPr lang="en-US" dirty="0" err="1" smtClean="0">
                <a:latin typeface="Sans"/>
              </a:rPr>
              <a:t>Hartebeesthoek</a:t>
            </a:r>
            <a:r>
              <a:rPr lang="en-US" dirty="0" smtClean="0">
                <a:latin typeface="Sans"/>
              </a:rPr>
              <a:t> profiles indicating likely similar material constituents within this depth range.</a:t>
            </a:r>
            <a:r>
              <a:rPr kumimoji="0" lang="en-US" b="0" i="0" u="none" strike="noStrike" kern="1200" cap="none" spc="0" normalizeH="0" baseline="0" noProof="0" dirty="0" smtClean="0">
                <a:ln>
                  <a:noFill/>
                </a:ln>
                <a:solidFill>
                  <a:schemeClr val="tx1"/>
                </a:solidFill>
                <a:effectLst/>
                <a:uLnTx/>
                <a:uFillTx/>
                <a:latin typeface="Sans"/>
                <a:ea typeface="+mj-ea"/>
                <a:cs typeface="+mj-cs"/>
              </a:rPr>
              <a:t/>
            </a:r>
            <a:br>
              <a:rPr kumimoji="0" lang="en-US" b="0" i="0" u="none" strike="noStrike" kern="1200" cap="none" spc="0" normalizeH="0" baseline="0" noProof="0" dirty="0" smtClean="0">
                <a:ln>
                  <a:noFill/>
                </a:ln>
                <a:solidFill>
                  <a:schemeClr val="tx1"/>
                </a:solidFill>
                <a:effectLst/>
                <a:uLnTx/>
                <a:uFillTx/>
                <a:latin typeface="Sans"/>
                <a:ea typeface="+mj-ea"/>
                <a:cs typeface="+mj-cs"/>
              </a:rPr>
            </a:br>
            <a:endParaRPr kumimoji="0" lang="en-US" b="0" i="0" u="none" strike="noStrike" kern="1200" cap="none" spc="0" normalizeH="0" baseline="0" noProof="0" dirty="0">
              <a:ln>
                <a:noFill/>
              </a:ln>
              <a:solidFill>
                <a:schemeClr val="tx1"/>
              </a:solidFill>
              <a:effectLst/>
              <a:uLnTx/>
              <a:uFillTx/>
              <a:latin typeface="Sans"/>
              <a:ea typeface="+mj-ea"/>
              <a:cs typeface="+mj-cs"/>
            </a:endParaRPr>
          </a:p>
        </p:txBody>
      </p:sp>
      <p:sp>
        <p:nvSpPr>
          <p:cNvPr id="11" name="Rectangle 10"/>
          <p:cNvSpPr/>
          <p:nvPr/>
        </p:nvSpPr>
        <p:spPr>
          <a:xfrm>
            <a:off x="0" y="457200"/>
            <a:ext cx="4800600" cy="2031325"/>
          </a:xfrm>
          <a:prstGeom prst="rect">
            <a:avLst/>
          </a:prstGeom>
        </p:spPr>
        <p:txBody>
          <a:bodyPr wrap="square">
            <a:spAutoFit/>
          </a:bodyPr>
          <a:lstStyle/>
          <a:p>
            <a:r>
              <a:rPr lang="en-US" dirty="0" smtClean="0">
                <a:latin typeface="Sans"/>
              </a:rPr>
              <a:t>The highest electrical conductivity value of 0.498 Sm</a:t>
            </a:r>
            <a:r>
              <a:rPr lang="en-US" baseline="30000" dirty="0" smtClean="0">
                <a:latin typeface="Sans"/>
              </a:rPr>
              <a:t>-1</a:t>
            </a:r>
            <a:r>
              <a:rPr lang="en-US" dirty="0" smtClean="0">
                <a:latin typeface="Sans"/>
              </a:rPr>
              <a:t> at the depth of 1052.8 Km was found in </a:t>
            </a:r>
            <a:r>
              <a:rPr lang="en-US" dirty="0" err="1" smtClean="0">
                <a:latin typeface="Sans"/>
              </a:rPr>
              <a:t>Hartebeesthoek</a:t>
            </a:r>
            <a:r>
              <a:rPr lang="en-US" dirty="0" smtClean="0">
                <a:latin typeface="Sans"/>
              </a:rPr>
              <a:t>. </a:t>
            </a:r>
          </a:p>
          <a:p>
            <a:endParaRPr lang="en-US" dirty="0" smtClean="0">
              <a:latin typeface="Sans"/>
            </a:endParaRPr>
          </a:p>
          <a:p>
            <a:r>
              <a:rPr lang="en-US" dirty="0" smtClean="0">
                <a:latin typeface="Sans"/>
              </a:rPr>
              <a:t>The </a:t>
            </a:r>
            <a:r>
              <a:rPr lang="en-US" dirty="0" err="1" smtClean="0">
                <a:latin typeface="Sans"/>
              </a:rPr>
              <a:t>Tsumeb</a:t>
            </a:r>
            <a:r>
              <a:rPr lang="en-US" dirty="0" smtClean="0">
                <a:latin typeface="Sans"/>
              </a:rPr>
              <a:t> station has the lowest electrical conductivity value of 0.187 Sm</a:t>
            </a:r>
            <a:r>
              <a:rPr lang="en-US" baseline="30000" dirty="0" smtClean="0">
                <a:latin typeface="Sans"/>
              </a:rPr>
              <a:t>-1</a:t>
            </a:r>
            <a:r>
              <a:rPr lang="en-US" dirty="0" smtClean="0">
                <a:latin typeface="Sans"/>
              </a:rPr>
              <a:t> at the depth of 1269.5 Km. </a:t>
            </a:r>
            <a:endParaRPr lang="en-US" dirty="0">
              <a:latin typeface="Sans"/>
            </a:endParaRPr>
          </a:p>
        </p:txBody>
      </p:sp>
      <p:sp>
        <p:nvSpPr>
          <p:cNvPr id="12" name="Title 4"/>
          <p:cNvSpPr txBox="1">
            <a:spLocks/>
          </p:cNvSpPr>
          <p:nvPr/>
        </p:nvSpPr>
        <p:spPr>
          <a:xfrm>
            <a:off x="0" y="0"/>
            <a:ext cx="5867400" cy="609600"/>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FF0000"/>
                </a:solidFill>
                <a:effectLst/>
                <a:uLnTx/>
                <a:uFillTx/>
                <a:latin typeface="Sans"/>
                <a:ea typeface="+mj-ea"/>
                <a:cs typeface="+mj-cs"/>
              </a:rPr>
              <a:t>Results</a:t>
            </a:r>
            <a:r>
              <a:rPr kumimoji="0" lang="en-US" sz="3000" b="1" i="0" u="none" strike="noStrike" kern="1200" cap="none" spc="0" normalizeH="0" noProof="0" dirty="0" smtClean="0">
                <a:ln>
                  <a:noFill/>
                </a:ln>
                <a:solidFill>
                  <a:srgbClr val="FF0000"/>
                </a:solidFill>
                <a:effectLst/>
                <a:uLnTx/>
                <a:uFillTx/>
                <a:latin typeface="Sans"/>
                <a:ea typeface="+mj-ea"/>
                <a:cs typeface="+mj-cs"/>
              </a:rPr>
              <a:t> and discussions cont.</a:t>
            </a:r>
            <a:r>
              <a:rPr kumimoji="0" lang="en-US" sz="1600" b="0" i="0" u="none" strike="noStrike" kern="1200" cap="none" spc="0" normalizeH="0" baseline="0" noProof="0" dirty="0" smtClean="0">
                <a:ln>
                  <a:noFill/>
                </a:ln>
                <a:solidFill>
                  <a:schemeClr val="tx2"/>
                </a:solidFill>
                <a:effectLst/>
                <a:uLnTx/>
                <a:uFillTx/>
                <a:latin typeface="Sans"/>
                <a:ea typeface="+mj-ea"/>
                <a:cs typeface="+mj-cs"/>
              </a:rPr>
              <a:t>  </a:t>
            </a:r>
            <a:br>
              <a:rPr kumimoji="0" lang="en-US" sz="1600" b="0" i="0" u="none" strike="noStrike" kern="1200" cap="none" spc="0" normalizeH="0" baseline="0" noProof="0" dirty="0" smtClean="0">
                <a:ln>
                  <a:noFill/>
                </a:ln>
                <a:solidFill>
                  <a:schemeClr val="tx2"/>
                </a:solidFill>
                <a:effectLst/>
                <a:uLnTx/>
                <a:uFillTx/>
                <a:latin typeface="Sans"/>
                <a:ea typeface="+mj-ea"/>
                <a:cs typeface="+mj-cs"/>
              </a:rPr>
            </a:br>
            <a:endParaRPr kumimoji="0" lang="en-US" sz="1600" b="0" i="0" u="none" strike="noStrike" kern="1200" cap="none" spc="0" normalizeH="0" baseline="0" noProof="0" dirty="0">
              <a:ln>
                <a:noFill/>
              </a:ln>
              <a:solidFill>
                <a:schemeClr val="tx2"/>
              </a:solidFill>
              <a:effectLst/>
              <a:uLnTx/>
              <a:uFillTx/>
              <a:latin typeface="Sans"/>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FF0000"/>
                </a:solidFill>
                <a:latin typeface="Sans"/>
              </a:rPr>
              <a:t>Conclusions</a:t>
            </a:r>
            <a:endParaRPr lang="en-US" b="1" dirty="0">
              <a:solidFill>
                <a:srgbClr val="FF0000"/>
              </a:solidFill>
              <a:latin typeface="Sans"/>
            </a:endParaRPr>
          </a:p>
        </p:txBody>
      </p:sp>
      <p:sp>
        <p:nvSpPr>
          <p:cNvPr id="3" name="Content Placeholder 2"/>
          <p:cNvSpPr>
            <a:spLocks noGrp="1"/>
          </p:cNvSpPr>
          <p:nvPr>
            <p:ph sz="half" idx="1"/>
          </p:nvPr>
        </p:nvSpPr>
        <p:spPr>
          <a:xfrm>
            <a:off x="-304800" y="838200"/>
            <a:ext cx="4876800" cy="6019800"/>
          </a:xfrm>
        </p:spPr>
        <p:txBody>
          <a:bodyPr>
            <a:normAutofit/>
          </a:bodyPr>
          <a:lstStyle/>
          <a:p>
            <a:pPr>
              <a:buNone/>
            </a:pPr>
            <a:r>
              <a:rPr lang="en-US" sz="1800" dirty="0" smtClean="0">
                <a:latin typeface="Sans"/>
              </a:rPr>
              <a:t>   </a:t>
            </a:r>
            <a:r>
              <a:rPr lang="en-US" sz="1900" dirty="0" smtClean="0">
                <a:latin typeface="Sans"/>
              </a:rPr>
              <a:t>Since the seasonal external Sq current system pattern is the same to that of the seasonal Sq current variation.</a:t>
            </a:r>
          </a:p>
          <a:p>
            <a:pPr>
              <a:buNone/>
            </a:pPr>
            <a:endParaRPr lang="en-US" sz="1900" dirty="0" smtClean="0">
              <a:latin typeface="Sans"/>
            </a:endParaRPr>
          </a:p>
          <a:p>
            <a:pPr>
              <a:buNone/>
            </a:pPr>
            <a:r>
              <a:rPr lang="en-US" sz="1900" dirty="0" smtClean="0">
                <a:latin typeface="Sans"/>
              </a:rPr>
              <a:t>   It thereby agrees with the works of Schuster (1889, 1908) who proved that the source of Sq current system is external to the earth.</a:t>
            </a:r>
          </a:p>
          <a:p>
            <a:pPr>
              <a:buNone/>
            </a:pPr>
            <a:endParaRPr lang="en-US" sz="1900" dirty="0" smtClean="0">
              <a:latin typeface="Sans"/>
            </a:endParaRPr>
          </a:p>
          <a:p>
            <a:pPr>
              <a:buNone/>
            </a:pPr>
            <a:r>
              <a:rPr lang="en-US" sz="1900" dirty="0" smtClean="0">
                <a:latin typeface="Sans"/>
              </a:rPr>
              <a:t>   Also, an increase in the electrical conductivity starting from the crust down to the earth’s mantle within the were seen from all the profiles. </a:t>
            </a:r>
          </a:p>
          <a:p>
            <a:pPr>
              <a:buNone/>
            </a:pPr>
            <a:endParaRPr lang="en-US" sz="1800" dirty="0" smtClean="0">
              <a:latin typeface="Sans"/>
            </a:endParaRPr>
          </a:p>
          <a:p>
            <a:pPr>
              <a:buNone/>
            </a:pPr>
            <a:endParaRPr lang="en-US" sz="1800" dirty="0" smtClean="0">
              <a:latin typeface="Sans"/>
            </a:endParaRPr>
          </a:p>
          <a:p>
            <a:pPr>
              <a:buNone/>
            </a:pPr>
            <a:endParaRPr lang="en-US" sz="1800" dirty="0"/>
          </a:p>
        </p:txBody>
      </p:sp>
      <p:sp>
        <p:nvSpPr>
          <p:cNvPr id="4" name="Content Placeholder 3"/>
          <p:cNvSpPr>
            <a:spLocks noGrp="1"/>
          </p:cNvSpPr>
          <p:nvPr>
            <p:ph sz="half" idx="2"/>
          </p:nvPr>
        </p:nvSpPr>
        <p:spPr>
          <a:xfrm>
            <a:off x="4267200" y="914400"/>
            <a:ext cx="4876800" cy="5211763"/>
          </a:xfrm>
        </p:spPr>
        <p:txBody>
          <a:bodyPr>
            <a:normAutofit/>
          </a:bodyPr>
          <a:lstStyle/>
          <a:p>
            <a:pPr>
              <a:buNone/>
            </a:pPr>
            <a:r>
              <a:rPr lang="en-US" sz="1800" dirty="0" smtClean="0">
                <a:latin typeface="Sans"/>
              </a:rPr>
              <a:t>   Therefore, this agrees with the global model for electrical conductivity profile.</a:t>
            </a:r>
          </a:p>
          <a:p>
            <a:pPr>
              <a:buNone/>
            </a:pPr>
            <a:endParaRPr lang="en-US" sz="1800" dirty="0" smtClean="0">
              <a:latin typeface="Sans"/>
            </a:endParaRPr>
          </a:p>
          <a:p>
            <a:pPr>
              <a:buNone/>
            </a:pPr>
            <a:r>
              <a:rPr lang="en-US" sz="1800" dirty="0" smtClean="0">
                <a:latin typeface="Sans"/>
              </a:rPr>
              <a:t>   These findings could be attributed to the mantle compositions of that area, the closer to the equator of the area and the oceanic effect.</a:t>
            </a:r>
          </a:p>
          <a:p>
            <a:pPr>
              <a:buNone/>
            </a:pPr>
            <a:endParaRPr lang="en-US" sz="1800" dirty="0" smtClean="0">
              <a:latin typeface="Sans"/>
            </a:endParaRPr>
          </a:p>
          <a:p>
            <a:pPr>
              <a:buNone/>
            </a:pPr>
            <a:r>
              <a:rPr lang="en-US" sz="1800" dirty="0" smtClean="0">
                <a:latin typeface="Sans"/>
              </a:rPr>
              <a:t>   The results of the conductivity-depth profiles of our study show similar trends and compares well with previous researches done in East African region.</a:t>
            </a:r>
          </a:p>
          <a:p>
            <a:pPr>
              <a:buNone/>
            </a:pPr>
            <a:r>
              <a:rPr lang="en-US" sz="1800" dirty="0" smtClean="0">
                <a:latin typeface="Sans"/>
              </a:rPr>
              <a:t>    </a:t>
            </a:r>
          </a:p>
          <a:p>
            <a:pPr>
              <a:buNone/>
            </a:pPr>
            <a:r>
              <a:rPr lang="en-US" sz="1800" dirty="0" smtClean="0">
                <a:latin typeface="Sans"/>
              </a:rPr>
              <a:t>     </a:t>
            </a:r>
            <a:r>
              <a:rPr lang="en-US" sz="2100" dirty="0" smtClean="0">
                <a:latin typeface="Sans"/>
              </a:rPr>
              <a:t> </a:t>
            </a:r>
            <a:endParaRPr lang="en-US" sz="2100" dirty="0">
              <a:latin typeface="San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0"/>
            <a:ext cx="9144000" cy="7315200"/>
          </a:xfrm>
        </p:spPr>
        <p:txBody>
          <a:bodyPr>
            <a:normAutofit fontScale="32500" lnSpcReduction="20000"/>
          </a:bodyPr>
          <a:lstStyle/>
          <a:p>
            <a:pPr>
              <a:buNone/>
            </a:pPr>
            <a:r>
              <a:rPr lang="en-US" sz="9200" b="1" dirty="0" smtClean="0">
                <a:solidFill>
                  <a:srgbClr val="FF0000"/>
                </a:solidFill>
                <a:latin typeface="Sans"/>
              </a:rPr>
              <a:t>References</a:t>
            </a:r>
          </a:p>
          <a:p>
            <a:pPr>
              <a:buNone/>
            </a:pPr>
            <a:endParaRPr lang="en-US" sz="1900" dirty="0" smtClean="0">
              <a:latin typeface="Sans"/>
            </a:endParaRPr>
          </a:p>
          <a:p>
            <a:pPr marL="514350" indent="-514350">
              <a:buNone/>
            </a:pPr>
            <a:r>
              <a:rPr lang="en-US" sz="4900" dirty="0" smtClean="0">
                <a:latin typeface="Sans"/>
              </a:rPr>
              <a:t>1. </a:t>
            </a:r>
            <a:r>
              <a:rPr lang="en-US" sz="4900" dirty="0" err="1" smtClean="0">
                <a:latin typeface="Sans"/>
              </a:rPr>
              <a:t>Kono</a:t>
            </a:r>
            <a:r>
              <a:rPr lang="en-US" sz="4900" dirty="0" smtClean="0">
                <a:latin typeface="Sans"/>
              </a:rPr>
              <a:t>. In: Geomagnetism Treatise on Geophysics. Elsevier Journal  5 (2009),p. 1:30</a:t>
            </a:r>
          </a:p>
          <a:p>
            <a:pPr marL="514350" indent="-514350">
              <a:buAutoNum type="arabicPeriod"/>
            </a:pPr>
            <a:endParaRPr lang="en-US" sz="4900" dirty="0" smtClean="0">
              <a:latin typeface="Sans"/>
            </a:endParaRPr>
          </a:p>
          <a:p>
            <a:pPr>
              <a:buNone/>
            </a:pPr>
            <a:r>
              <a:rPr lang="en-US" sz="4900" dirty="0" smtClean="0">
                <a:latin typeface="Sans"/>
              </a:rPr>
              <a:t>2. </a:t>
            </a:r>
            <a:r>
              <a:rPr lang="en-US" sz="4900" dirty="0" err="1" smtClean="0">
                <a:latin typeface="Sans"/>
              </a:rPr>
              <a:t>Glaßmeier</a:t>
            </a:r>
            <a:r>
              <a:rPr lang="en-US" sz="4900" dirty="0" smtClean="0">
                <a:latin typeface="Sans"/>
              </a:rPr>
              <a:t> et al. In: Geomagnetic Field Variations, Advances in Geophysical and Environmental Mechanics and Mathematics. Springer-</a:t>
            </a:r>
            <a:r>
              <a:rPr lang="en-US" sz="4900" dirty="0" err="1" smtClean="0">
                <a:latin typeface="Sans"/>
              </a:rPr>
              <a:t>Verlag</a:t>
            </a:r>
            <a:r>
              <a:rPr lang="en-US" sz="4900" dirty="0" smtClean="0">
                <a:latin typeface="Sans"/>
              </a:rPr>
              <a:t> Berlin Heidelberg (2009).</a:t>
            </a:r>
          </a:p>
          <a:p>
            <a:pPr>
              <a:buNone/>
            </a:pPr>
            <a:endParaRPr lang="en-US" sz="4900" dirty="0" smtClean="0">
              <a:latin typeface="Sans"/>
            </a:endParaRPr>
          </a:p>
          <a:p>
            <a:pPr>
              <a:buNone/>
            </a:pPr>
            <a:r>
              <a:rPr lang="en-US" sz="4900" dirty="0" smtClean="0">
                <a:latin typeface="Sans"/>
              </a:rPr>
              <a:t>3. W. H. Campbell. In: The regular geomagnetic fields during solar quiet conditions. Chapter 6, in Geomagnetism, Vol. 3. Edited by J. A Jacobs, (1989), pp. 385-460. Acad. Press, London.</a:t>
            </a:r>
          </a:p>
          <a:p>
            <a:pPr>
              <a:buNone/>
            </a:pPr>
            <a:endParaRPr lang="en-US" sz="4900" dirty="0" smtClean="0">
              <a:latin typeface="Sans"/>
            </a:endParaRPr>
          </a:p>
          <a:p>
            <a:pPr>
              <a:buNone/>
            </a:pPr>
            <a:r>
              <a:rPr lang="en-US" sz="4900" dirty="0" smtClean="0">
                <a:latin typeface="Sans"/>
              </a:rPr>
              <a:t>4. W. H. Campbell and E. R. </a:t>
            </a:r>
            <a:r>
              <a:rPr lang="en-US" sz="4900" dirty="0" err="1" smtClean="0">
                <a:latin typeface="Sans"/>
              </a:rPr>
              <a:t>Schiffmacher</a:t>
            </a:r>
            <a:r>
              <a:rPr lang="en-US" sz="4900" dirty="0" smtClean="0">
                <a:latin typeface="Sans"/>
              </a:rPr>
              <a:t>. In: Upper mantle electrical conductivity for seven </a:t>
            </a:r>
            <a:r>
              <a:rPr lang="en-US" sz="4900" dirty="0" err="1" smtClean="0">
                <a:latin typeface="Sans"/>
              </a:rPr>
              <a:t>subcontinental</a:t>
            </a:r>
            <a:r>
              <a:rPr lang="en-US" sz="4900" dirty="0" smtClean="0">
                <a:latin typeface="Sans"/>
              </a:rPr>
              <a:t> regions of the Earth.  Journal of Geomagnetism and </a:t>
            </a:r>
            <a:r>
              <a:rPr lang="en-US" sz="4900" dirty="0" err="1" smtClean="0">
                <a:latin typeface="Sans"/>
              </a:rPr>
              <a:t>Geoelectric</a:t>
            </a:r>
            <a:r>
              <a:rPr lang="en-US" sz="4900" dirty="0" smtClean="0">
                <a:latin typeface="Sans"/>
              </a:rPr>
              <a:t> 40 (1988) , p. 1387–1406.</a:t>
            </a:r>
          </a:p>
          <a:p>
            <a:pPr>
              <a:buNone/>
            </a:pPr>
            <a:endParaRPr lang="en-US" sz="4900" dirty="0" smtClean="0">
              <a:latin typeface="Sans"/>
            </a:endParaRPr>
          </a:p>
          <a:p>
            <a:pPr>
              <a:buNone/>
            </a:pPr>
            <a:r>
              <a:rPr lang="en-US" sz="4900" dirty="0" smtClean="0">
                <a:latin typeface="Sans"/>
              </a:rPr>
              <a:t>5. W. H. Campbell and E. R. </a:t>
            </a:r>
            <a:r>
              <a:rPr lang="en-US" sz="4900" dirty="0" err="1" smtClean="0">
                <a:latin typeface="Sans"/>
              </a:rPr>
              <a:t>Schiffmacher</a:t>
            </a:r>
            <a:r>
              <a:rPr lang="en-US" sz="4900" dirty="0" smtClean="0">
                <a:latin typeface="Sans"/>
              </a:rPr>
              <a:t>. In: Quiet </a:t>
            </a:r>
            <a:r>
              <a:rPr lang="en-US" sz="4900" dirty="0" err="1" smtClean="0">
                <a:latin typeface="Sans"/>
              </a:rPr>
              <a:t>ionospheric</a:t>
            </a:r>
            <a:r>
              <a:rPr lang="en-US" sz="4900" dirty="0" smtClean="0">
                <a:latin typeface="Sans"/>
              </a:rPr>
              <a:t> currents of the Northern Hemisphere derived from geomagnetic field records. Journal of Geophysical Research. 90 (1986), p. 6475–6486.</a:t>
            </a:r>
          </a:p>
          <a:p>
            <a:pPr>
              <a:buNone/>
            </a:pPr>
            <a:endParaRPr lang="en-US" sz="4900" dirty="0" smtClean="0">
              <a:latin typeface="Sans"/>
            </a:endParaRPr>
          </a:p>
          <a:p>
            <a:pPr>
              <a:buNone/>
            </a:pPr>
            <a:r>
              <a:rPr lang="en-US" sz="4900" dirty="0" smtClean="0">
                <a:latin typeface="Sans"/>
              </a:rPr>
              <a:t>6. </a:t>
            </a:r>
            <a:r>
              <a:rPr lang="en-US" sz="4900" dirty="0" err="1" smtClean="0">
                <a:latin typeface="Sans"/>
              </a:rPr>
              <a:t>Ugbor</a:t>
            </a:r>
            <a:r>
              <a:rPr lang="en-US" sz="4900" dirty="0" smtClean="0">
                <a:latin typeface="Sans"/>
              </a:rPr>
              <a:t> et </a:t>
            </a:r>
            <a:r>
              <a:rPr lang="en-US" sz="4900" dirty="0" err="1" smtClean="0">
                <a:latin typeface="Sans"/>
              </a:rPr>
              <a:t>al.In</a:t>
            </a:r>
            <a:r>
              <a:rPr lang="en-US" sz="4900" dirty="0" smtClean="0">
                <a:latin typeface="Sans"/>
              </a:rPr>
              <a:t>: Mapping the earth conductivity-depth structure of African geomagnetic equatorial anomaly regions using solar quiet current variations. Journal of African Earth Sciences, 116. (2016), p. 81-88.</a:t>
            </a:r>
          </a:p>
          <a:p>
            <a:pPr>
              <a:buNone/>
            </a:pPr>
            <a:r>
              <a:rPr lang="en-US" sz="4900" dirty="0" smtClean="0">
                <a:latin typeface="Sans"/>
              </a:rPr>
              <a:t> </a:t>
            </a:r>
            <a:endParaRPr lang="en-US" sz="4900" b="1" dirty="0" smtClean="0">
              <a:latin typeface="Sans"/>
            </a:endParaRPr>
          </a:p>
          <a:p>
            <a:pPr>
              <a:buNone/>
            </a:pPr>
            <a:r>
              <a:rPr lang="en-US" sz="9200" b="1" dirty="0" smtClean="0">
                <a:solidFill>
                  <a:srgbClr val="FF0000"/>
                </a:solidFill>
                <a:latin typeface="Sans"/>
              </a:rPr>
              <a:t>Acknowledgements</a:t>
            </a:r>
          </a:p>
          <a:p>
            <a:pPr>
              <a:buNone/>
            </a:pPr>
            <a:r>
              <a:rPr lang="en-US" sz="4900" dirty="0" smtClean="0">
                <a:latin typeface="Sans"/>
              </a:rPr>
              <a:t>The authors are grateful to Prof. K. </a:t>
            </a:r>
            <a:r>
              <a:rPr lang="en-US" sz="4900" dirty="0" err="1" smtClean="0">
                <a:latin typeface="Sans"/>
              </a:rPr>
              <a:t>Yumoto</a:t>
            </a:r>
            <a:r>
              <a:rPr lang="en-US" sz="4900" dirty="0" smtClean="0">
                <a:latin typeface="Sans"/>
              </a:rPr>
              <a:t> of MAGDAS, Japan, for the data used in this</a:t>
            </a:r>
          </a:p>
          <a:p>
            <a:pPr>
              <a:buNone/>
            </a:pPr>
            <a:r>
              <a:rPr lang="en-US" sz="4900" dirty="0" smtClean="0">
                <a:latin typeface="Sans"/>
              </a:rPr>
              <a:t>work. Prof. Daniel </a:t>
            </a:r>
            <a:r>
              <a:rPr lang="en-US" sz="4900" dirty="0" err="1" smtClean="0">
                <a:latin typeface="Sans"/>
              </a:rPr>
              <a:t>Obiora</a:t>
            </a:r>
            <a:r>
              <a:rPr lang="en-US" sz="4900" dirty="0" smtClean="0">
                <a:latin typeface="Sans"/>
              </a:rPr>
              <a:t> from University of Nigeria, </a:t>
            </a:r>
            <a:r>
              <a:rPr lang="en-US" sz="4900" dirty="0" err="1" smtClean="0">
                <a:latin typeface="Sans"/>
              </a:rPr>
              <a:t>Nsukka</a:t>
            </a:r>
            <a:r>
              <a:rPr lang="en-US" sz="4900" dirty="0" smtClean="0">
                <a:latin typeface="Sans"/>
              </a:rPr>
              <a:t> and Dr. Daniel </a:t>
            </a:r>
            <a:r>
              <a:rPr lang="en-US" sz="4900" dirty="0" err="1" smtClean="0">
                <a:latin typeface="Sans"/>
              </a:rPr>
              <a:t>Okoh</a:t>
            </a:r>
            <a:r>
              <a:rPr lang="en-US" sz="4900" dirty="0" smtClean="0">
                <a:latin typeface="Sans"/>
              </a:rPr>
              <a:t> of</a:t>
            </a:r>
          </a:p>
          <a:p>
            <a:pPr>
              <a:buNone/>
            </a:pPr>
            <a:r>
              <a:rPr lang="en-US" sz="4900" dirty="0" smtClean="0">
                <a:latin typeface="Sans"/>
              </a:rPr>
              <a:t>Centre for Basic Space Science, Abuja, Nigeria.</a:t>
            </a:r>
          </a:p>
          <a:p>
            <a:pPr>
              <a:buNone/>
            </a:pP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28600"/>
          <a:ext cx="9144000" cy="6629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589</TotalTime>
  <Words>962</Words>
  <Application>Microsoft Office PowerPoint</Application>
  <PresentationFormat>On-screen Show (4:3)</PresentationFormat>
  <Paragraphs>94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SOLAR QUIET (SQ) DAILY CURRENT VARIATIONS CONTRIBUTIONS TO THE EARTH CONDUCTIVITY WITHIN SOME SOUTHERN AFRICAN COUNTRIES   By  Okwesili Ngozi Agatha1 and Okeke Francisca Nneka2 (1,2)Department of Physics and Astronomy, University of Nigeria, Nsukka, Enugu State, Nigeria. </vt:lpstr>
      <vt:lpstr>Figure 1: Showing seasonal solar quiet (Sq) current variations for  Hartebeesthoek   </vt:lpstr>
      <vt:lpstr>This Sq recorded at geomagnetic observatories   help in the determination of the changes in electrical conductivity within the Earth and external source current systems.   Variations occurred in all hours of the day in all the stations.  This was found to be mild at night but not zero due to currents flowing within the magnetosphere such as ring currents. </vt:lpstr>
      <vt:lpstr>Slide 4</vt:lpstr>
      <vt:lpstr>Figure 8 Showing separated seasonal external and internal current variations for Tsumeb regions  </vt:lpstr>
      <vt:lpstr>        Figure 9: Mantle electrical conductivity-depth profile of the four geomagnetic South African stations </vt:lpstr>
      <vt:lpstr>Conclusions</vt:lpstr>
      <vt:lpstr>Slide 8</vt:lpstr>
      <vt:lpstr>Slide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QUIET (SQ) DAILY CURRENT VARIATIONS CONTRIBUTIONS TO THE EARTH CONDUCTIVITY WITHIN SOME SOUTHERN AFRICAN COUNTRIES   Okwesili Ngozi Agatha1 and Okeke Francisca Nneka2 (1,2)Department of Physics and Astronomy, University of Nigeria, Nsukka, Enugu State, Nigeria.</dc:title>
  <dc:creator>OKWESILI N AGATHA</dc:creator>
  <cp:lastModifiedBy>OKWESILI N AGATHA</cp:lastModifiedBy>
  <cp:revision>72</cp:revision>
  <dcterms:created xsi:type="dcterms:W3CDTF">2023-06-22T09:30:36Z</dcterms:created>
  <dcterms:modified xsi:type="dcterms:W3CDTF">2023-06-30T11:26:28Z</dcterms:modified>
</cp:coreProperties>
</file>