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87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0D1ED-AD45-4260-935D-BB8D3BD879F6}" type="datetimeFigureOut">
              <a:rPr lang="en-IN" smtClean="0"/>
              <a:t>02-07-2023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1A6A0-23AD-47F2-92D6-E4AF068D3A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566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5779-C1FA-0A2A-D681-588847ED9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A923C-8CD7-E571-ED15-13FF866B9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E36E1-02BC-88FD-AD97-ABE02005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9D7C-81CE-4A72-B704-B0D32BDF1C05}" type="datetime1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530CD-B886-BC3C-F27D-238D90CA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BC6ED-43F1-249D-2009-1437525F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911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FC28-5A8C-B74C-FB83-6C7985C7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513F2-D66A-C491-E85F-70491D213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B2EF8-672B-E709-3B4E-1DB44D8E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4623-F679-4F88-B79E-E9DDA5AF1290}" type="datetime1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4006A-9081-0B8D-3182-271FE843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86854-61A1-79EB-7A22-82E960A7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30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6131B-DDF8-D64B-9329-AE4D8BA00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08F84-43E5-4300-D315-2F6D084FC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44F4-4B3F-67BF-D5D2-67BA2DCA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562E-1951-48C6-93EC-A89A4BE31208}" type="datetime1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27079-A5C7-0AC5-B1B5-C7225DE9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BABCC-CA66-84F6-4182-74A4519E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334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0DE4-43EA-EB6B-5B29-98254D02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9ABBB-1C16-9FE4-DE32-5EFA295A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BA638-1BFE-3DBA-B017-189FDCB9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B89F-DAF3-494B-A15A-01D900BC1AA8}" type="datetime1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E33A-63B4-9489-4886-38B668C4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D3C54-3157-C73E-C54F-D46D4F8C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786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E34A-6804-E6BF-ACBC-6E0C77AF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05F77-6D06-58B7-D3BF-21AD10360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0EFD9-7596-F881-20E7-941BF850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9BFA-022D-4F01-8EA4-2DF2172FAC17}" type="datetime1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E95AC-8214-0B7F-DFC6-204FAB1E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74815-4954-5BD1-B625-05AD0D69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979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4F4B-F0F1-59F2-2E0E-CC60103C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0B67-F37C-4375-0D05-BBF03579B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6ADCD-FCE5-F8E5-4274-A48CBA253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CC723-D67B-CB43-89E1-06194383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BA24-CB0C-493D-ADDF-4DF02C50A93A}" type="datetime1">
              <a:rPr lang="en-IN" smtClean="0"/>
              <a:t>02-07-2023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E84B8-2BDE-C727-D744-E41016D2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C1936-DA3D-A482-63B1-0606D50D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907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EDB6-3810-6EE0-6999-85491679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5628B-986D-F4A2-879B-313A66794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69F1A-4F5D-CF21-4632-5D8E92161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63ABE-1A71-3F79-3A90-30FFF5F0C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5BA6-3FA0-96FD-FCF8-8BDB5938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991A5-B718-2720-FFBB-BE205ABC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1113-8636-40C6-B235-52597D638870}" type="datetime1">
              <a:rPr lang="en-IN" smtClean="0"/>
              <a:t>02-07-2023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56405-F117-16D1-914B-21959AAD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02CAB-7CC2-9609-6186-D22F6CDC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253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1FA55-001B-18A9-AC3B-9996494D5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E1027-5334-A87D-21A4-7EE3266E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1EDE-3ECB-45EC-BE87-8B56071A6F1F}" type="datetime1">
              <a:rPr lang="en-IN" smtClean="0"/>
              <a:t>02-07-2023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7E300-1A1A-393A-C0D8-773512F6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80BE4-BCC3-D9E4-7FB5-57B912DC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569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26A569-8251-BE0B-7131-696804E3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FC75-A4D7-4F47-AA90-3158B083CD5D}" type="datetime1">
              <a:rPr lang="en-IN" smtClean="0"/>
              <a:t>02-07-2023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B3535-1C3F-C5CB-E58A-1B52A868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458BC-56A3-4B45-170B-69688B2D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525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C53C-6549-E3D0-0DB2-1AF0BDF4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E028B-A6CF-2D64-6FC9-BF9FFED1B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46C0D-4206-4455-8EA6-EC1F958E4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FD883-09E3-3BC3-BBEE-28E58218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5E30-1DF7-418E-8BA7-5CBCED8AFE44}" type="datetime1">
              <a:rPr lang="en-IN" smtClean="0"/>
              <a:t>02-07-2023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319F9-E56C-DE28-7D0E-3A1B2BCE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A8FE2-59AF-D486-447B-D9C5094F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06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6A75-B1BC-B184-AA32-6B484FAF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8C3423-424A-9A52-D58C-A64F8ECCFD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3533D-4C45-03CB-1D6B-7FD480EBE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560FA-F417-768B-3AF4-5036F2D3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15CD-801E-473A-A447-A63865735673}" type="datetime1">
              <a:rPr lang="en-IN" smtClean="0"/>
              <a:t>02-07-2023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55FAA-96D6-92E5-67AF-69F31B45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EEF7B-EBD8-5DCF-EB0B-5FA8B49A3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297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4AF16-3D86-23DA-3D1B-07D7B64B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0346D-B60C-85FC-4D41-BECE218E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558DF-D41D-F926-3E89-AEA17F686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AB28-52B5-4DCB-8BA3-46EEC8CAEF28}" type="datetime1">
              <a:rPr lang="en-IN" smtClean="0"/>
              <a:t>02-07-2023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1125D-6365-08DF-AC98-9381D9EE1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4C39B-EF60-BE5E-3457-A70F8129E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12066-FF24-4DC1-BB2F-AF32359F5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564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quantum-computing.ibm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32EDA6-FF92-B10A-2BA5-6F444A4C58AE}"/>
              </a:ext>
            </a:extLst>
          </p:cNvPr>
          <p:cNvSpPr txBox="1"/>
          <p:nvPr/>
        </p:nvSpPr>
        <p:spPr>
          <a:xfrm>
            <a:off x="128727" y="909371"/>
            <a:ext cx="11816178" cy="4691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36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Verification of pairwise non-locality trade-off </a:t>
            </a:r>
          </a:p>
          <a:p>
            <a:pPr algn="ctr">
              <a:spcAft>
                <a:spcPts val="600"/>
              </a:spcAft>
            </a:pPr>
            <a:r>
              <a:rPr lang="en-AU" sz="36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in pure symmetric 3-qubit states </a:t>
            </a:r>
          </a:p>
          <a:p>
            <a:pPr algn="ctr">
              <a:spcAft>
                <a:spcPts val="600"/>
              </a:spcAft>
            </a:pPr>
            <a:r>
              <a:rPr lang="en-AU" sz="36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using the  IBM open access quantum computer</a:t>
            </a:r>
          </a:p>
          <a:p>
            <a:pPr algn="ctr">
              <a:spcAft>
                <a:spcPts val="600"/>
              </a:spcAft>
            </a:pPr>
            <a:endParaRPr lang="en-AU" sz="4000" b="1" dirty="0">
              <a:solidFill>
                <a:srgbClr val="0070C0"/>
              </a:solidFill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AU" sz="32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Humera Talat</a:t>
            </a:r>
            <a:r>
              <a:rPr lang="en-AU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 A R Usha Devi</a:t>
            </a:r>
            <a:endParaRPr lang="en-IN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AU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Department of Physics, Bangalore University, </a:t>
            </a:r>
            <a:r>
              <a:rPr lang="en-AU" sz="2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Jnanabharathi</a:t>
            </a:r>
            <a:r>
              <a:rPr lang="en-AU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Bengaluru-560056, India</a:t>
            </a:r>
            <a:endParaRPr lang="en-AU" sz="28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AU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Sudha, B P </a:t>
            </a:r>
            <a:r>
              <a:rPr lang="en-AU" sz="3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Govindaraja</a:t>
            </a:r>
            <a:r>
              <a:rPr lang="en-AU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AU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Department of Physics, </a:t>
            </a:r>
            <a:r>
              <a:rPr lang="en-AU" sz="2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Kuvempu</a:t>
            </a:r>
            <a:r>
              <a:rPr lang="en-AU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University, Shankaraghatta-577129, India. </a:t>
            </a:r>
            <a:endParaRPr lang="en-IN" sz="24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Kuvempu University,">
            <a:extLst>
              <a:ext uri="{FF2B5EF4-FFF2-40B4-BE49-F238E27FC236}">
                <a16:creationId xmlns:a16="http://schemas.microsoft.com/office/drawing/2014/main" id="{8D56558E-16BF-47F1-EB17-2A697E3C7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757" y="59335"/>
            <a:ext cx="1361243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966EBB-8DF8-6E90-BE5D-0C2FD447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9CEE-04C3-43B0-83FD-9D4D46900E4C}" type="datetime1">
              <a:rPr lang="en-IN" smtClean="0"/>
              <a:t>02-07-2023</a:t>
            </a:fld>
            <a:endParaRPr lang="en-IN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FA8048E-76D6-4BE2-66B4-10148325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1</a:t>
            </a:fld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60B20A-4C3D-8DE8-192D-FE8847242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" y="0"/>
            <a:ext cx="1548468" cy="1249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52A832-217F-2CDF-00B6-D4DE8AE0F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26" y="5604387"/>
            <a:ext cx="6428483" cy="12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649BB-0627-CC06-FC36-47FDD804E057}"/>
              </a:ext>
            </a:extLst>
          </p:cNvPr>
          <p:cNvSpPr txBox="1"/>
          <p:nvPr/>
        </p:nvSpPr>
        <p:spPr>
          <a:xfrm>
            <a:off x="589266" y="416417"/>
            <a:ext cx="5984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Majorana construction of 3-qubit pure </a:t>
            </a:r>
          </a:p>
          <a:p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symmetric state with 2 distinct spinors</a:t>
            </a:r>
            <a:endParaRPr lang="en-IN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2674B-8A56-0F94-111C-0D6A6921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A7D6-5B22-40E7-92CB-F595BC40E940}" type="datetime1">
              <a:rPr lang="en-IN" smtClean="0"/>
              <a:t>02-07-2023</a:t>
            </a:fld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41001-470C-7692-C0FE-CBC6A6BC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2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182756-0DF7-DB19-75EC-5760BF451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2" y="1851715"/>
            <a:ext cx="7483876" cy="186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D0CF37-5592-F1D9-C320-B677BE51C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89" y="4254096"/>
            <a:ext cx="4828408" cy="14171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6492E9-B809-553A-543C-F96BC1D7F5F5}"/>
              </a:ext>
            </a:extLst>
          </p:cNvPr>
          <p:cNvSpPr txBox="1"/>
          <p:nvPr/>
        </p:nvSpPr>
        <p:spPr>
          <a:xfrm>
            <a:off x="7605671" y="627084"/>
            <a:ext cx="3659352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 2-qubit reduced state of </a:t>
            </a:r>
            <a:endParaRPr lang="en-IN" sz="2000" b="1" dirty="0"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F6F8BF-73EB-7247-2D77-045C098EE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673" y="487989"/>
            <a:ext cx="800169" cy="5867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9C7EE6-DD3A-129B-C257-EE21DB5AF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049" y="1074780"/>
            <a:ext cx="5368952" cy="10364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8B7945-FA0A-BD28-7681-172DA2382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451" y="2421649"/>
            <a:ext cx="5570785" cy="2014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D6AA0A-F7B3-4798-FFAD-FE320BA8C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1097" y="5783220"/>
            <a:ext cx="7331075" cy="457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F54B79-0DE9-34F9-DA3B-41C81D2D6F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1977" y="4504716"/>
            <a:ext cx="4846740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2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64B56-537E-CBB4-5A9C-BF801486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26E3-C739-416D-A478-7C6517919035}" type="datetime1">
              <a:rPr lang="en-IN" smtClean="0"/>
              <a:t>02-07-2023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E4F4D-4DBA-B419-00B3-55D0CEF2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3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96248-E553-34C8-C1DF-84D4C744C472}"/>
              </a:ext>
            </a:extLst>
          </p:cNvPr>
          <p:cNvSpPr txBox="1"/>
          <p:nvPr/>
        </p:nvSpPr>
        <p:spPr>
          <a:xfrm>
            <a:off x="1707187" y="259626"/>
            <a:ext cx="325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Bell-CHSH Inequality</a:t>
            </a:r>
            <a:endParaRPr lang="en-IN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97911C-94A2-7F25-EB75-5B0BD88AA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46" y="2176248"/>
            <a:ext cx="6675698" cy="1044030"/>
          </a:xfrm>
          <a:prstGeom prst="rect">
            <a:avLst/>
          </a:prstGeom>
        </p:spPr>
      </p:pic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3E864276-D953-2FEB-2C81-A3B3EE314035}"/>
              </a:ext>
            </a:extLst>
          </p:cNvPr>
          <p:cNvSpPr/>
          <p:nvPr/>
        </p:nvSpPr>
        <p:spPr>
          <a:xfrm rot="1411418">
            <a:off x="3750184" y="2836406"/>
            <a:ext cx="812644" cy="1376989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8F1AA3-1B10-5E8C-EE76-44C59BAD8057}"/>
              </a:ext>
            </a:extLst>
          </p:cNvPr>
          <p:cNvGrpSpPr/>
          <p:nvPr/>
        </p:nvGrpSpPr>
        <p:grpSpPr>
          <a:xfrm>
            <a:off x="273090" y="2980516"/>
            <a:ext cx="3380102" cy="2246769"/>
            <a:chOff x="689330" y="3050729"/>
            <a:chExt cx="3380102" cy="22467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75F9C5-7B0D-DC6A-A5E7-6CC2B4F11791}"/>
                </a:ext>
              </a:extLst>
            </p:cNvPr>
            <p:cNvSpPr txBox="1"/>
            <p:nvPr/>
          </p:nvSpPr>
          <p:spPr>
            <a:xfrm>
              <a:off x="692789" y="3050729"/>
              <a:ext cx="337318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cs typeface="Times New Roman" panose="02020603050405020304" pitchFamily="18" charset="0"/>
                </a:rPr>
                <a:t>Correlation probabilities</a:t>
              </a:r>
            </a:p>
            <a:p>
              <a:r>
                <a:rPr lang="en-US" sz="2000" b="1" dirty="0">
                  <a:cs typeface="Times New Roman" panose="02020603050405020304" pitchFamily="18" charset="0"/>
                </a:rPr>
                <a:t>evaluated based on the </a:t>
              </a:r>
            </a:p>
            <a:p>
              <a:r>
                <a:rPr lang="en-US" sz="2000" b="1" dirty="0">
                  <a:cs typeface="Times New Roman" panose="02020603050405020304" pitchFamily="18" charset="0"/>
                </a:rPr>
                <a:t>measurement outcomes</a:t>
              </a:r>
            </a:p>
            <a:p>
              <a:r>
                <a:rPr lang="en-US" sz="2000" b="1" dirty="0">
                  <a:cs typeface="Times New Roman" panose="02020603050405020304" pitchFamily="18" charset="0"/>
                </a:rPr>
                <a:t>          of the observables</a:t>
              </a:r>
            </a:p>
            <a:p>
              <a:r>
                <a:rPr lang="en-US" sz="2000" b="1" dirty="0">
                  <a:cs typeface="Times New Roman" panose="02020603050405020304" pitchFamily="18" charset="0"/>
                </a:rPr>
                <a:t>of Alice and Bob</a:t>
              </a:r>
            </a:p>
            <a:p>
              <a:r>
                <a:rPr lang="en-US" sz="2000" b="1" dirty="0">
                  <a:cs typeface="Times New Roman" panose="02020603050405020304" pitchFamily="18" charset="0"/>
                </a:rPr>
                <a:t>          </a:t>
              </a:r>
            </a:p>
            <a:p>
              <a:endParaRPr lang="en-IN" sz="2000" b="1" dirty="0"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4A1C6E-94DC-DF47-24B9-DCD7F62C6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330" y="4001850"/>
              <a:ext cx="632515" cy="3505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74DB224-F26E-5DDF-162D-C5EDEAAAC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7849" y="3994229"/>
              <a:ext cx="731583" cy="35817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88356A4-2E8F-E729-683A-6A39C911FE90}"/>
              </a:ext>
            </a:extLst>
          </p:cNvPr>
          <p:cNvSpPr txBox="1"/>
          <p:nvPr/>
        </p:nvSpPr>
        <p:spPr>
          <a:xfrm>
            <a:off x="1540005" y="4649505"/>
            <a:ext cx="2610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Maximum value    </a:t>
            </a:r>
            <a:endParaRPr lang="en-IN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67B424-60AC-9F4C-C3AC-00617444F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218" y="4624818"/>
            <a:ext cx="1135478" cy="5029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EC24D0-7ED0-00D2-D469-26338C67E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305" y="5022091"/>
            <a:ext cx="3132091" cy="8001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6C84DB-5AE6-060B-80BD-F736970815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701" y="5664538"/>
            <a:ext cx="662997" cy="54106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A56A852-B602-BB8B-6B47-6629F10B3788}"/>
              </a:ext>
            </a:extLst>
          </p:cNvPr>
          <p:cNvSpPr txBox="1"/>
          <p:nvPr/>
        </p:nvSpPr>
        <p:spPr>
          <a:xfrm>
            <a:off x="1707187" y="5761240"/>
            <a:ext cx="3132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two largest eigenvalues of   </a:t>
            </a:r>
            <a:endParaRPr lang="en-IN" sz="2000" b="1" dirty="0">
              <a:cs typeface="Times New Roman" panose="02020603050405020304" pitchFamily="18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CB5E8EF-22A7-DD82-BFD4-9BC9517BE727}"/>
              </a:ext>
            </a:extLst>
          </p:cNvPr>
          <p:cNvSpPr/>
          <p:nvPr/>
        </p:nvSpPr>
        <p:spPr>
          <a:xfrm>
            <a:off x="1249494" y="5892715"/>
            <a:ext cx="379622" cy="18352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0192687-E0EB-1D38-95A3-CD450655D9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323" y="5771867"/>
            <a:ext cx="586791" cy="3962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2C3FEE-03D3-414F-2F87-6D8B55E7C0C4}"/>
                  </a:ext>
                </a:extLst>
              </p:cNvPr>
              <p:cNvSpPr txBox="1"/>
              <p:nvPr/>
            </p:nvSpPr>
            <p:spPr>
              <a:xfrm>
                <a:off x="8346498" y="268595"/>
                <a:ext cx="28012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  <a:cs typeface="Times New Roman" panose="02020603050405020304" pitchFamily="18" charset="0"/>
                  </a:rPr>
                  <a:t>Correlation matrix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r>
                          <a:rPr lang="en-AU" sz="20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IN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endParaRPr>
              </a:p>
              <a:p>
                <a:endParaRPr lang="en-IN" sz="2000" b="1" dirty="0">
                  <a:solidFill>
                    <a:srgbClr val="0070C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2C3FEE-03D3-414F-2F87-6D8B55E7C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498" y="268595"/>
                <a:ext cx="2801280" cy="707886"/>
              </a:xfrm>
              <a:prstGeom prst="rect">
                <a:avLst/>
              </a:prstGeom>
              <a:blipFill>
                <a:blip r:embed="rId9"/>
                <a:stretch>
                  <a:fillRect l="-2174" t="-43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97AA0912-5502-9A92-55C4-670C88F5EE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5229" y="597869"/>
            <a:ext cx="5436771" cy="18586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DB556E1-FA37-977C-75DA-0AE5FC0449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4640" y="2239119"/>
            <a:ext cx="4190074" cy="21623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7A6129E-6AB9-7831-D970-52E64A2DC6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7937" y="4339599"/>
            <a:ext cx="3820897" cy="251767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297F981-60EE-CAC8-C90C-610D7AE0070A}"/>
              </a:ext>
            </a:extLst>
          </p:cNvPr>
          <p:cNvSpPr txBox="1"/>
          <p:nvPr/>
        </p:nvSpPr>
        <p:spPr>
          <a:xfrm>
            <a:off x="9939379" y="5255057"/>
            <a:ext cx="192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Absolute values </a:t>
            </a:r>
          </a:p>
          <a:p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endParaRPr lang="en-IN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12B687A-F9A5-7CE1-500C-2050EAD4FE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4696" y="5598435"/>
            <a:ext cx="1996613" cy="3962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D67AE2-6838-5F17-DC93-7AC770FE23AE}"/>
                  </a:ext>
                </a:extLst>
              </p:cNvPr>
              <p:cNvSpPr txBox="1"/>
              <p:nvPr/>
            </p:nvSpPr>
            <p:spPr>
              <a:xfrm>
                <a:off x="0" y="819012"/>
                <a:ext cx="6790744" cy="1347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800" b="1" i="1" smtClean="0">
                            <a:effectLst/>
                            <a:latin typeface="Cambria Math" panose="02040503050406030204" pitchFamily="18" charset="0"/>
                            <a:cs typeface="Times-Roman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cs typeface="Times-Roman"/>
                              </a:rPr>
                            </m:ctrlPr>
                          </m:dPr>
                          <m:e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-Roman"/>
                              </a:rPr>
                              <m:t>𝑪𝑯𝑺𝑯</m:t>
                            </m:r>
                          </m:e>
                        </m:d>
                      </m:e>
                      <m:sub>
                        <m:r>
                          <a:rPr lang="en-IN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-Roman"/>
                          </a:rPr>
                          <m:t>𝑨𝑩</m:t>
                        </m:r>
                      </m:sub>
                    </m:sSub>
                    <m:r>
                      <a:rPr lang="en-IN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-Roman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IN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Pr>
                          <m:e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𝑨</m:t>
                            </m:r>
                          </m:e>
                          <m:sub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𝟏</m:t>
                            </m:r>
                          </m:sub>
                        </m:sSub>
                        <m:r>
                          <a:rPr lang="en-IN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⊗ </m:t>
                        </m:r>
                        <m:sSub>
                          <m:sSubPr>
                            <m:ctrlP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Pr>
                          <m:e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𝑩</m:t>
                            </m:r>
                          </m:e>
                          <m:sub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IN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+ </m:t>
                    </m:r>
                    <m:d>
                      <m:dPr>
                        <m:begChr m:val="〈"/>
                        <m:endChr m:val="〉"/>
                        <m:ctrlPr>
                          <a:rPr lang="en-IN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Pr>
                          <m:e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𝑨</m:t>
                            </m:r>
                          </m:e>
                          <m:sub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𝟏</m:t>
                            </m:r>
                          </m:sub>
                        </m:sSub>
                        <m:r>
                          <a:rPr lang="en-IN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⊗ </m:t>
                        </m:r>
                        <m:sSub>
                          <m:sSubPr>
                            <m:ctrlP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Pr>
                          <m:e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𝑩</m:t>
                            </m:r>
                          </m:e>
                          <m:sub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IN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+</m:t>
                    </m:r>
                    <m:d>
                      <m:dPr>
                        <m:begChr m:val="〈"/>
                        <m:endChr m:val="〉"/>
                        <m:ctrlPr>
                          <a:rPr lang="en-IN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Pr>
                          <m:e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𝑨</m:t>
                            </m:r>
                          </m:e>
                          <m:sub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𝟐</m:t>
                            </m:r>
                          </m:sub>
                        </m:sSub>
                        <m:r>
                          <a:rPr lang="en-IN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⊗ </m:t>
                        </m:r>
                        <m:sSub>
                          <m:sSubPr>
                            <m:ctrlP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Pr>
                          <m:e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𝑩</m:t>
                            </m:r>
                          </m:e>
                          <m:sub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IN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−</m:t>
                    </m:r>
                    <m:d>
                      <m:dPr>
                        <m:begChr m:val="〈"/>
                        <m:endChr m:val="〉"/>
                        <m:ctrlPr>
                          <a:rPr lang="en-IN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Pr>
                          <m:e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𝑨</m:t>
                            </m:r>
                          </m:e>
                          <m:sub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𝟐</m:t>
                            </m:r>
                          </m:sub>
                        </m:sSub>
                        <m:r>
                          <a:rPr lang="en-IN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⊗ </m:t>
                        </m:r>
                        <m:sSub>
                          <m:sSubPr>
                            <m:ctrlP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Pr>
                          <m:e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𝑩</m:t>
                            </m:r>
                          </m:e>
                          <m:sub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1800" b="1" dirty="0">
                    <a:effectLst/>
                    <a:latin typeface="Times-Roman"/>
                    <a:ea typeface="Times New Roman" panose="02020603050405020304" pitchFamily="18" charset="0"/>
                    <a:cs typeface="Times-Roman"/>
                  </a:rPr>
                  <a:t> </a:t>
                </a:r>
              </a:p>
              <a:p>
                <a:endParaRPr lang="en-IN" sz="1800" b="1" dirty="0">
                  <a:effectLst/>
                  <a:latin typeface="Times-Roman"/>
                  <a:ea typeface="Times New Roman" panose="02020603050405020304" pitchFamily="18" charset="0"/>
                  <a:cs typeface="Times-Roman"/>
                </a:endParaRPr>
              </a:p>
              <a:p>
                <a:r>
                  <a:rPr lang="en-IN" sz="1800" b="1" dirty="0">
                    <a:effectLst/>
                    <a:latin typeface="Times-Roman"/>
                    <a:ea typeface="Times New Roman" panose="02020603050405020304" pitchFamily="18" charset="0"/>
                    <a:cs typeface="Times-Roman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IN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Pr>
                          <m:e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𝑨</m:t>
                            </m:r>
                          </m:e>
                          <m:sub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𝒊</m:t>
                            </m:r>
                          </m:sub>
                        </m:sSub>
                        <m:r>
                          <a:rPr lang="en-IN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⊗ </m:t>
                        </m:r>
                        <m:sSub>
                          <m:sSubPr>
                            <m:ctrlP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Pr>
                          <m:e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𝑩</m:t>
                            </m:r>
                          </m:e>
                          <m:sub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IN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=</m:t>
                    </m:r>
                    <m:r>
                      <a:rPr lang="en-IN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𝑻𝒓</m:t>
                    </m:r>
                    <m:d>
                      <m:dPr>
                        <m:begChr m:val="["/>
                        <m:endChr m:val="]"/>
                        <m:ctrlPr>
                          <a:rPr lang="en-IN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cs typeface="Times-Roman"/>
                              </a:rPr>
                            </m:ctrlPr>
                          </m:sSubPr>
                          <m:e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-Roman"/>
                              </a:rPr>
                              <m:t>𝝆</m:t>
                            </m:r>
                          </m:e>
                          <m:sub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-Roman"/>
                              </a:rPr>
                              <m:t>𝑨𝑩</m:t>
                            </m:r>
                          </m:sub>
                        </m:sSub>
                        <m:sSub>
                          <m:sSubPr>
                            <m:ctrlP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Pr>
                          <m:e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𝑨</m:t>
                            </m:r>
                          </m:e>
                          <m:sub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𝒊</m:t>
                            </m:r>
                          </m:sub>
                        </m:sSub>
                        <m:r>
                          <a:rPr lang="en-IN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⊗ </m:t>
                        </m:r>
                        <m:sSub>
                          <m:sSubPr>
                            <m:ctrlP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Pr>
                          <m:e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𝑩</m:t>
                            </m:r>
                          </m:e>
                          <m:sub>
                            <m:r>
                              <a:rPr lang="en-IN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-Roman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/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1" i="1"/>
                          <m:t>𝑨</m:t>
                        </m:r>
                      </m:e>
                      <m:sub>
                        <m:r>
                          <a:rPr lang="en-IN" b="1" i="1"/>
                          <m:t>𝒊</m:t>
                        </m:r>
                      </m:sub>
                    </m:sSub>
                    <m:r>
                      <a:rPr lang="en-IN" b="1" i="1"/>
                      <m:t>=</m:t>
                    </m:r>
                    <m:acc>
                      <m:accPr>
                        <m:chr m:val="⃗"/>
                        <m:ctrlPr>
                          <a:rPr lang="en-IN" b="1" i="1"/>
                        </m:ctrlPr>
                      </m:accPr>
                      <m:e>
                        <m:r>
                          <a:rPr lang="en-IN" b="1" i="1"/>
                          <m:t>𝝈</m:t>
                        </m:r>
                      </m:e>
                    </m:acc>
                    <m:r>
                      <a:rPr lang="en-IN" b="1" i="1"/>
                      <m:t>. </m:t>
                    </m:r>
                    <m:sSub>
                      <m:sSubPr>
                        <m:ctrlPr>
                          <a:rPr lang="en-IN" b="1" i="1"/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N" b="1" i="1"/>
                            </m:ctrlPr>
                          </m:accPr>
                          <m:e>
                            <m:r>
                              <a:rPr lang="en-IN" b="1" i="1"/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IN" b="1" i="1"/>
                          <m:t>𝒊</m:t>
                        </m:r>
                      </m:sub>
                    </m:sSub>
                    <m:r>
                      <a:rPr lang="en-IN" b="1" i="1"/>
                      <m:t>, </m:t>
                    </m:r>
                    <m:sSub>
                      <m:sSubPr>
                        <m:ctrlPr>
                          <a:rPr lang="en-IN" b="1" i="1"/>
                        </m:ctrlPr>
                      </m:sSubPr>
                      <m:e>
                        <m:r>
                          <a:rPr lang="en-IN" b="1" i="1"/>
                          <m:t>𝑩</m:t>
                        </m:r>
                      </m:e>
                      <m:sub>
                        <m:r>
                          <a:rPr lang="en-IN" b="1" i="1"/>
                          <m:t>𝒋</m:t>
                        </m:r>
                      </m:sub>
                    </m:sSub>
                    <m:r>
                      <a:rPr lang="en-IN" b="1" i="1"/>
                      <m:t>= </m:t>
                    </m:r>
                    <m:acc>
                      <m:accPr>
                        <m:chr m:val="⃗"/>
                        <m:ctrlPr>
                          <a:rPr lang="en-IN" b="1" i="1"/>
                        </m:ctrlPr>
                      </m:accPr>
                      <m:e>
                        <m:r>
                          <a:rPr lang="en-IN" b="1" i="1"/>
                          <m:t>𝝈</m:t>
                        </m:r>
                      </m:e>
                    </m:acc>
                    <m:r>
                      <a:rPr lang="en-IN" b="1" i="1"/>
                      <m:t>. </m:t>
                    </m:r>
                    <m:sSub>
                      <m:sSubPr>
                        <m:ctrlPr>
                          <a:rPr lang="en-IN" b="1" i="1"/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N" b="1" i="1"/>
                            </m:ctrlPr>
                          </m:accPr>
                          <m:e>
                            <m:r>
                              <a:rPr lang="en-IN" b="1" i="1"/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IN" b="1" i="1"/>
                          <m:t>𝒋</m:t>
                        </m:r>
                      </m:sub>
                    </m:sSub>
                    <m:r>
                      <a:rPr lang="en-IN" b="1" i="1"/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IN" b="1" i="1"/>
                      <m:t>𝒊</m:t>
                    </m:r>
                    <m:r>
                      <a:rPr lang="en-IN" b="1" i="1"/>
                      <m:t>,</m:t>
                    </m:r>
                    <m:r>
                      <a:rPr lang="en-IN" b="1" i="1"/>
                      <m:t>𝒋</m:t>
                    </m:r>
                    <m:r>
                      <a:rPr lang="en-IN" b="1" i="1"/>
                      <m:t>=</m:t>
                    </m:r>
                    <m:r>
                      <a:rPr lang="en-IN" b="1" i="1"/>
                      <m:t>𝟏</m:t>
                    </m:r>
                    <m:r>
                      <a:rPr lang="en-IN" b="1" i="1"/>
                      <m:t>,</m:t>
                    </m:r>
                    <m:r>
                      <a:rPr lang="en-IN" b="1" i="1"/>
                      <m:t>𝟐</m:t>
                    </m:r>
                    <m:r>
                      <a:rPr lang="en-IN" b="1" i="1"/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r>
                  <a:rPr lang="en-IN" b="1" dirty="0"/>
                  <a:t>Pauli observables with orientation directions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/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N" b="1" i="1"/>
                            </m:ctrlPr>
                          </m:accPr>
                          <m:e>
                            <m:r>
                              <a:rPr lang="en-IN" b="1" i="1"/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IN" b="1" i="1"/>
                          <m:t>𝒊</m:t>
                        </m:r>
                      </m:sub>
                    </m:sSub>
                    <m:r>
                      <a:rPr lang="en-IN" b="1" i="1"/>
                      <m:t>, </m:t>
                    </m:r>
                    <m:sSub>
                      <m:sSubPr>
                        <m:ctrlPr>
                          <a:rPr lang="en-IN" b="1" i="1"/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IN" b="1" i="1"/>
                            </m:ctrlPr>
                          </m:accPr>
                          <m:e>
                            <m:r>
                              <a:rPr lang="en-IN" b="1" i="1"/>
                              <m:t>𝒃</m:t>
                            </m:r>
                          </m:e>
                        </m:acc>
                      </m:e>
                      <m:sub>
                        <m:r>
                          <a:rPr lang="en-IN" b="1" i="1"/>
                          <m:t>𝒋</m:t>
                        </m:r>
                      </m:sub>
                    </m:sSub>
                    <m:r>
                      <a:rPr lang="en-IN" b="1" i="1"/>
                      <m:t> </m:t>
                    </m:r>
                  </m:oMath>
                </a14:m>
                <a:r>
                  <a:rPr lang="en-IN" b="1" dirty="0"/>
                  <a:t>of qubits </a:t>
                </a:r>
                <a14:m>
                  <m:oMath xmlns:m="http://schemas.openxmlformats.org/officeDocument/2006/math">
                    <m:r>
                      <a:rPr lang="en-IN" b="1" i="1"/>
                      <m:t>𝑨</m:t>
                    </m:r>
                    <m:r>
                      <a:rPr lang="en-IN" b="1" i="1"/>
                      <m:t>, </m:t>
                    </m:r>
                    <m:r>
                      <a:rPr lang="en-IN" b="1" i="1"/>
                      <m:t>𝑩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b="1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D67AE2-6838-5F17-DC93-7AC770FE2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19012"/>
                <a:ext cx="6790744" cy="1347933"/>
              </a:xfrm>
              <a:prstGeom prst="rect">
                <a:avLst/>
              </a:prstGeom>
              <a:blipFill>
                <a:blip r:embed="rId14"/>
                <a:stretch>
                  <a:fillRect l="-718" b="-45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E51A87AD-7019-8FD7-622E-4DA484FAAD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5946" y="2298420"/>
            <a:ext cx="1013548" cy="54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6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4517BF-B9AF-4059-F319-D91E60C4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F50F-E087-4C3A-94BD-9AD2683BFA94}" type="datetime1">
              <a:rPr lang="en-IN" smtClean="0"/>
              <a:t>02-07-2023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5648B-1C86-47DA-A6EE-50491267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4</a:t>
            </a:fld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5B54D-5D44-56E0-0B2C-D5A0A6D7C30D}"/>
              </a:ext>
            </a:extLst>
          </p:cNvPr>
          <p:cNvSpPr txBox="1"/>
          <p:nvPr/>
        </p:nvSpPr>
        <p:spPr>
          <a:xfrm>
            <a:off x="160031" y="215744"/>
            <a:ext cx="6331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Monogamy trade-off relation in the case of 3-qubit states </a:t>
            </a:r>
            <a:endParaRPr lang="en-IN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057FD2-EFD8-2FD9-AD6D-5C91F2C6A231}"/>
              </a:ext>
            </a:extLst>
          </p:cNvPr>
          <p:cNvGrpSpPr/>
          <p:nvPr/>
        </p:nvGrpSpPr>
        <p:grpSpPr>
          <a:xfrm>
            <a:off x="316289" y="859147"/>
            <a:ext cx="6094520" cy="4203834"/>
            <a:chOff x="234743" y="935682"/>
            <a:chExt cx="6094520" cy="420383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3CF37FA-CD60-CFCB-4E58-53C6C1F59163}"/>
                    </a:ext>
                  </a:extLst>
                </p:cNvPr>
                <p:cNvSpPr txBox="1"/>
                <p:nvPr/>
              </p:nvSpPr>
              <p:spPr>
                <a:xfrm>
                  <a:off x="234743" y="935682"/>
                  <a:ext cx="6094520" cy="31584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IN" b="1" dirty="0">
                      <a:ea typeface="Times New Roman" panose="02020603050405020304" pitchFamily="18" charset="0"/>
                      <a:cs typeface="Times-Roman"/>
                    </a:rPr>
                    <a:t>M</a:t>
                  </a:r>
                  <a:r>
                    <a:rPr lang="en-IN" sz="1800" b="1" dirty="0">
                      <a:effectLst/>
                      <a:ea typeface="Times New Roman" panose="02020603050405020304" pitchFamily="18" charset="0"/>
                      <a:cs typeface="Times-Roman"/>
                    </a:rPr>
                    <a:t>onogamy constraint imposes the trade-off relation </a:t>
                  </a:r>
                </a:p>
                <a:p>
                  <a:endParaRPr lang="en-IN" b="1" dirty="0">
                    <a:ea typeface="Times New Roman" panose="02020603050405020304" pitchFamily="18" charset="0"/>
                    <a:cs typeface="Times-Roman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𝕸</m:t>
                          </m:r>
                        </m:e>
                        <m:sub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IN" b="1" i="0">
                          <a:latin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en-IN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IN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𝑪𝑯𝑺𝑯</m:t>
                              </m:r>
                            </m:e>
                          </m:d>
                        </m:e>
                        <m:sub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sub>
                        <m:sup>
                          <m:r>
                            <a:rPr lang="en-IN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IN" b="1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IN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𝑪𝑯𝑺𝑯</m:t>
                              </m:r>
                            </m:e>
                          </m:d>
                        </m:e>
                        <m:sub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sub>
                        <m:sup>
                          <m:r>
                            <a:rPr lang="en-IN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IN" b="1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IN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IN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𝑪𝑯𝑺𝑯</m:t>
                              </m:r>
                            </m:e>
                          </m:d>
                        </m:e>
                        <m:sub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sub>
                        <m:sup>
                          <m:r>
                            <a:rPr lang="en-IN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IN" b="1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b="1" i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a14:m>
                  <a:r>
                    <a:rPr lang="en-IN" sz="1800" b="1" dirty="0">
                      <a:effectLst/>
                      <a:ea typeface="Times New Roman" panose="02020603050405020304" pitchFamily="18" charset="0"/>
                      <a:cs typeface="Times-Roman"/>
                    </a:rPr>
                    <a:t> </a:t>
                  </a:r>
                </a:p>
                <a:p>
                  <a:endParaRPr lang="en-IN" b="1" dirty="0">
                    <a:ea typeface="Times New Roman" panose="02020603050405020304" pitchFamily="18" charset="0"/>
                    <a:cs typeface="Times-Roman"/>
                  </a:endParaRPr>
                </a:p>
                <a:p>
                  <a:endParaRPr lang="en-IN" sz="1800" b="1" dirty="0">
                    <a:effectLst/>
                    <a:ea typeface="Times New Roman" panose="02020603050405020304" pitchFamily="18" charset="0"/>
                    <a:cs typeface="Times-Roman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q"/>
                  </a:pPr>
                  <a:r>
                    <a:rPr lang="en-IN" sz="1800" b="1" dirty="0">
                      <a:effectLst/>
                      <a:ea typeface="Times New Roman" panose="02020603050405020304" pitchFamily="18" charset="0"/>
                      <a:cs typeface="Times-Roman"/>
                    </a:rPr>
                    <a:t>3-qubit permutation symmetric states</a:t>
                  </a:r>
                </a:p>
                <a:p>
                  <a:endParaRPr lang="en-IN" b="1" dirty="0">
                    <a:ea typeface="Times New Roman" panose="02020603050405020304" pitchFamily="18" charset="0"/>
                    <a:cs typeface="Times-Roman"/>
                  </a:endParaRPr>
                </a:p>
                <a:p>
                  <a:r>
                    <a:rPr lang="en-IN" sz="1800" b="1" dirty="0">
                      <a:effectLst/>
                      <a:ea typeface="Times New Roman" panose="02020603050405020304" pitchFamily="18" charset="0"/>
                      <a:cs typeface="Times-Roman"/>
                    </a:rPr>
                    <a:t>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1800" b="1" i="1">
                              <a:effectLst/>
                              <a:cs typeface="Times-Roman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IN" sz="1800" b="1" i="1">
                                  <a:effectLst/>
                                  <a:cs typeface="Times-Roman"/>
                                </a:rPr>
                              </m:ctrlPr>
                            </m:dPr>
                            <m:e>
                              <m:r>
                                <a:rPr lang="en-IN" sz="1800" b="1" i="1">
                                  <a:effectLst/>
                                  <a:ea typeface="Calibri" panose="020F0502020204030204" pitchFamily="34" charset="0"/>
                                  <a:cs typeface="Times-Roman"/>
                                </a:rPr>
                                <m:t>𝑪𝑯𝑺𝑯</m:t>
                              </m:r>
                            </m:e>
                          </m:d>
                        </m:e>
                        <m:sub>
                          <m:r>
                            <a:rPr lang="en-IN" sz="1800" b="1" i="1">
                              <a:effectLst/>
                              <a:ea typeface="Calibri" panose="020F0502020204030204" pitchFamily="34" charset="0"/>
                              <a:cs typeface="Times-Roman"/>
                            </a:rPr>
                            <m:t>𝑨𝑩</m:t>
                          </m:r>
                        </m:sub>
                      </m:sSub>
                      <m:r>
                        <a:rPr lang="en-IN" sz="1800" b="1" i="1">
                          <a:effectLst/>
                          <a:ea typeface="Calibri" panose="020F0502020204030204" pitchFamily="34" charset="0"/>
                          <a:cs typeface="Times-Roman"/>
                        </a:rPr>
                        <m:t>=</m:t>
                      </m:r>
                      <m:sSub>
                        <m:sSubPr>
                          <m:ctrlPr>
                            <a:rPr lang="en-IN" sz="1800" b="1" i="1">
                              <a:effectLst/>
                              <a:cs typeface="Times-Roman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IN" sz="1800" b="1" i="1">
                                  <a:effectLst/>
                                  <a:cs typeface="Times-Roman"/>
                                </a:rPr>
                              </m:ctrlPr>
                            </m:dPr>
                            <m:e>
                              <m:r>
                                <a:rPr lang="en-IN" sz="1800" b="1" i="1">
                                  <a:effectLst/>
                                  <a:ea typeface="Calibri" panose="020F0502020204030204" pitchFamily="34" charset="0"/>
                                  <a:cs typeface="Times-Roman"/>
                                </a:rPr>
                                <m:t>𝑪𝑯𝑺𝑯</m:t>
                              </m:r>
                            </m:e>
                          </m:d>
                        </m:e>
                        <m:sub>
                          <m:r>
                            <a:rPr lang="en-IN" sz="1800" b="1" i="1">
                              <a:effectLst/>
                              <a:ea typeface="Calibri" panose="020F0502020204030204" pitchFamily="34" charset="0"/>
                              <a:cs typeface="Times-Roman"/>
                            </a:rPr>
                            <m:t>𝑩𝑪</m:t>
                          </m:r>
                        </m:sub>
                      </m:sSub>
                      <m:r>
                        <a:rPr lang="en-IN" sz="1800" b="1" i="1">
                          <a:effectLst/>
                          <a:ea typeface="Calibri" panose="020F0502020204030204" pitchFamily="34" charset="0"/>
                          <a:cs typeface="Times-Roman"/>
                        </a:rPr>
                        <m:t>=</m:t>
                      </m:r>
                      <m:sSub>
                        <m:sSubPr>
                          <m:ctrlPr>
                            <a:rPr lang="en-IN" sz="1800" b="1" i="1">
                              <a:effectLst/>
                              <a:cs typeface="Times-Roman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IN" sz="1800" b="1" i="1">
                                  <a:effectLst/>
                                  <a:cs typeface="Times-Roman"/>
                                </a:rPr>
                              </m:ctrlPr>
                            </m:dPr>
                            <m:e>
                              <m:r>
                                <a:rPr lang="en-IN" sz="1800" b="1" i="1">
                                  <a:effectLst/>
                                  <a:ea typeface="Calibri" panose="020F0502020204030204" pitchFamily="34" charset="0"/>
                                  <a:cs typeface="Times-Roman"/>
                                </a:rPr>
                                <m:t>𝑪𝑯𝑺𝑯</m:t>
                              </m:r>
                            </m:e>
                          </m:d>
                        </m:e>
                        <m:sub>
                          <m:r>
                            <a:rPr lang="en-IN" sz="1800" b="1" i="1">
                              <a:effectLst/>
                              <a:ea typeface="Calibri" panose="020F0502020204030204" pitchFamily="34" charset="0"/>
                              <a:cs typeface="Times-Roman"/>
                            </a:rPr>
                            <m:t>𝑨𝑪</m:t>
                          </m:r>
                        </m:sub>
                      </m:sSub>
                    </m:oMath>
                  </a14:m>
                  <a:r>
                    <a:rPr lang="en-IN" sz="1800" b="1" dirty="0">
                      <a:effectLst/>
                      <a:ea typeface="Times New Roman" panose="02020603050405020304" pitchFamily="18" charset="0"/>
                      <a:cs typeface="Times-Roman"/>
                    </a:rPr>
                    <a:t>  </a:t>
                  </a:r>
                </a:p>
                <a:p>
                  <a:endParaRPr lang="en-IN" b="1" i="1" dirty="0">
                    <a:latin typeface="Cambria Math" panose="02040503050406030204" pitchFamily="18" charset="0"/>
                    <a:cs typeface="Times-Roman"/>
                  </a:endParaRPr>
                </a:p>
                <a:p>
                  <a:endParaRPr lang="en-IN" b="1" dirty="0">
                    <a:ea typeface="Times New Roman" panose="02020603050405020304" pitchFamily="18" charset="0"/>
                    <a:cs typeface="Times-Roman"/>
                  </a:endParaRPr>
                </a:p>
                <a:p>
                  <a:endParaRPr lang="en-IN" sz="1800" b="1" dirty="0">
                    <a:effectLst/>
                    <a:ea typeface="Times New Roman" panose="02020603050405020304" pitchFamily="18" charset="0"/>
                    <a:cs typeface="Times-Roman"/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3CF37FA-CD60-CFCB-4E58-53C6C1F591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743" y="935682"/>
                  <a:ext cx="6094520" cy="3158493"/>
                </a:xfrm>
                <a:prstGeom prst="rect">
                  <a:avLst/>
                </a:prstGeom>
                <a:blipFill>
                  <a:blip r:embed="rId2"/>
                  <a:stretch>
                    <a:fillRect l="-900" t="-115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025C11-50F3-1833-C73C-603D6D016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0744" y="3864758"/>
              <a:ext cx="2926334" cy="353599"/>
            </a:xfrm>
            <a:prstGeom prst="rect">
              <a:avLst/>
            </a:prstGeom>
          </p:spPr>
        </p:pic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0F047366-7A4C-75B9-907B-757FE7A400FA}"/>
                </a:ext>
              </a:extLst>
            </p:cNvPr>
            <p:cNvSpPr/>
            <p:nvPr/>
          </p:nvSpPr>
          <p:spPr>
            <a:xfrm>
              <a:off x="2432482" y="3365867"/>
              <a:ext cx="192349" cy="506027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C79347B-1AC2-C758-D7C6-64681774E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6558" y="4828593"/>
              <a:ext cx="1676545" cy="310923"/>
            </a:xfrm>
            <a:prstGeom prst="rect">
              <a:avLst/>
            </a:prstGeom>
          </p:spPr>
        </p:pic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12EBAA04-076F-6E2B-4469-870BE9FEC7FB}"/>
                </a:ext>
              </a:extLst>
            </p:cNvPr>
            <p:cNvSpPr/>
            <p:nvPr/>
          </p:nvSpPr>
          <p:spPr>
            <a:xfrm>
              <a:off x="2432482" y="4278086"/>
              <a:ext cx="192349" cy="506027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A9C0A0D-7F64-BE24-CF24-92413DD122DE}"/>
              </a:ext>
            </a:extLst>
          </p:cNvPr>
          <p:cNvSpPr txBox="1"/>
          <p:nvPr/>
        </p:nvSpPr>
        <p:spPr>
          <a:xfrm>
            <a:off x="316289" y="5306276"/>
            <a:ext cx="11375602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Any arbitrary 2-qubit state extracted from 3-qubit permutation symmetric system cannot violate CHSH inequality, even though the constituent qubits are entangled. </a:t>
            </a:r>
            <a:endParaRPr lang="en-IN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1D51A2-3739-4A76-9437-CDFB57C586B6}"/>
              </a:ext>
            </a:extLst>
          </p:cNvPr>
          <p:cNvSpPr txBox="1"/>
          <p:nvPr/>
        </p:nvSpPr>
        <p:spPr>
          <a:xfrm>
            <a:off x="7916438" y="4016885"/>
            <a:ext cx="292633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1314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CHSH Monogamy relation</a:t>
            </a:r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91C42D4-C9EA-2F3C-E604-D2B35650C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408" y="495231"/>
            <a:ext cx="5271540" cy="352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0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573E7-5D45-C48D-BCC1-88105DF8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65F8-C082-4F9F-9076-4E5AA2B58E0C}" type="datetime1">
              <a:rPr lang="en-IN" smtClean="0"/>
              <a:t>02-07-2023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9F2F7-3E49-73DF-29EC-215C0029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5</a:t>
            </a:fld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DB635-15C9-F785-525A-5DF8CE189EF9}"/>
              </a:ext>
            </a:extLst>
          </p:cNvPr>
          <p:cNvSpPr txBox="1"/>
          <p:nvPr/>
        </p:nvSpPr>
        <p:spPr>
          <a:xfrm>
            <a:off x="139522" y="128743"/>
            <a:ext cx="1157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-Roman"/>
              </a:rPr>
              <a:t>Verification of monogamy relations using open access IBM quantum computer </a:t>
            </a:r>
            <a:r>
              <a:rPr lang="en-IN" sz="2400" b="1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-Roman"/>
              </a:rPr>
              <a:t>ibmq_lima</a:t>
            </a:r>
            <a:endParaRPr lang="en-IN" sz="2400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82E58E-3041-D6A5-F5AA-C106D1E8066A}"/>
                  </a:ext>
                </a:extLst>
              </p:cNvPr>
              <p:cNvSpPr txBox="1"/>
              <p:nvPr/>
            </p:nvSpPr>
            <p:spPr>
              <a:xfrm>
                <a:off x="1743722" y="701337"/>
                <a:ext cx="8238478" cy="1532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IN" sz="1800" b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  <a:cs typeface="Mangal" panose="02040503050203030202" pitchFamily="18" charset="0"/>
                  </a:rPr>
                  <a:t>Using IBM open-source software kit </a:t>
                </a:r>
                <a:r>
                  <a:rPr lang="en-IN" sz="1800" b="1" dirty="0" err="1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  <a:cs typeface="Mangal" panose="02040503050203030202" pitchFamily="18" charset="0"/>
                  </a:rPr>
                  <a:t>Qiskit</a:t>
                </a:r>
                <a:r>
                  <a:rPr lang="en-IN" sz="1800" b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  <a:cs typeface="Mangal" panose="02040503050203030202" pitchFamily="18" charset="0"/>
                  </a:rPr>
                  <a:t> we initialize the 3-qubit  state </a:t>
                </a:r>
                <a14:m>
                  <m:oMath xmlns:m="http://schemas.openxmlformats.org/officeDocument/2006/math">
                    <m:r>
                      <a:rPr lang="en-IN" b="1" i="1">
                        <a:solidFill>
                          <a:srgbClr val="C00000"/>
                        </a:solidFill>
                        <a:effectLst/>
                        <a:ea typeface="Times New Roman" panose="02020603050405020304" pitchFamily="18" charset="0"/>
                        <a:cs typeface="Times-Roman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IN" b="1" i="1">
                            <a:solidFill>
                              <a:srgbClr val="C00000"/>
                            </a:solidFill>
                            <a:effectLst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1" i="1">
                                <a:solidFill>
                                  <a:srgbClr val="C00000"/>
                                </a:solidFill>
                                <a:effectLst/>
                                <a:ea typeface="Times New Roman" panose="02020603050405020304" pitchFamily="18" charset="0"/>
                                <a:cs typeface="Times-Roman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solidFill>
                                  <a:srgbClr val="C00000"/>
                                </a:solidFill>
                                <a:effectLst/>
                                <a:ea typeface="Times New Roman" panose="02020603050405020304" pitchFamily="18" charset="0"/>
                                <a:cs typeface="Times-Roman"/>
                              </a:rPr>
                              <m:t>𝜳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/>
                                <a:ea typeface="Times New Roman" panose="02020603050405020304" pitchFamily="18" charset="0"/>
                                <a:cs typeface="Times-Roman"/>
                              </a:rPr>
                              <m:t>𝟑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/>
                                <a:ea typeface="Times New Roman" panose="02020603050405020304" pitchFamily="18" charset="0"/>
                                <a:cs typeface="Times-Roman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/>
                                <a:ea typeface="Times New Roman" panose="02020603050405020304" pitchFamily="18" charset="0"/>
                                <a:cs typeface="Times-Roman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1800" b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  <a:cs typeface="Mangal" panose="02040503050203030202" pitchFamily="18" charset="0"/>
                  </a:rPr>
                  <a:t> for </a:t>
                </a:r>
                <a:r>
                  <a:rPr lang="en-IN" b="1" dirty="0">
                    <a:solidFill>
                      <a:srgbClr val="C00000"/>
                    </a:solidFill>
                    <a:ea typeface="Times New Roman" panose="02020603050405020304" pitchFamily="18" charset="0"/>
                    <a:cs typeface="Mangal" panose="02040503050203030202" pitchFamily="18" charset="0"/>
                  </a:rPr>
                  <a:t> </a:t>
                </a:r>
                <a:r>
                  <a:rPr lang="en-IN" sz="1800" b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  <a:cs typeface="Mangal" panose="02040503050203030202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800" b="1" i="1">
                        <a:solidFill>
                          <a:srgbClr val="C00000"/>
                        </a:solidFill>
                        <a:effectLst/>
                        <a:ea typeface="Times New Roman" panose="02020603050405020304" pitchFamily="18" charset="0"/>
                        <a:cs typeface="Times-Roman"/>
                      </a:rPr>
                      <m:t>𝜷</m:t>
                    </m:r>
                    <m:r>
                      <a:rPr lang="en-IN" sz="1800" b="1" i="1">
                        <a:solidFill>
                          <a:srgbClr val="C00000"/>
                        </a:solidFill>
                        <a:effectLst/>
                        <a:ea typeface="Times New Roman" panose="02020603050405020304" pitchFamily="18" charset="0"/>
                        <a:cs typeface="Times-Roman"/>
                      </a:rPr>
                      <m:t>=</m:t>
                    </m:r>
                    <m:f>
                      <m:fPr>
                        <m:type m:val="skw"/>
                        <m:ctrlPr>
                          <a:rPr lang="en-I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fPr>
                      <m:num>
                        <m:r>
                          <a:rPr lang="en-I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𝟔</m:t>
                        </m:r>
                      </m:den>
                    </m:f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,</m:t>
                    </m:r>
                    <m:f>
                      <m:fPr>
                        <m:type m:val="skw"/>
                        <m:ctrlPr>
                          <a:rPr lang="en-IN" sz="1800" b="1" i="1">
                            <a:solidFill>
                              <a:srgbClr val="C00000"/>
                            </a:solidFill>
                            <a:effectLst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fPr>
                      <m:num>
                        <m:r>
                          <a:rPr lang="en-IN" sz="1800" b="1" i="1">
                            <a:solidFill>
                              <a:srgbClr val="C00000"/>
                            </a:solidFill>
                            <a:effectLst/>
                            <a:ea typeface="Times New Roman" panose="02020603050405020304" pitchFamily="18" charset="0"/>
                            <a:cs typeface="Times-Roman"/>
                          </a:rPr>
                          <m:t>𝝅</m:t>
                        </m:r>
                      </m:num>
                      <m:den>
                        <m:r>
                          <a:rPr lang="en-IN" sz="1800" b="1" i="1">
                            <a:solidFill>
                              <a:srgbClr val="C00000"/>
                            </a:solidFill>
                            <a:effectLst/>
                            <a:ea typeface="Times New Roman" panose="02020603050405020304" pitchFamily="18" charset="0"/>
                            <a:cs typeface="Times-Roman"/>
                          </a:rPr>
                          <m:t>𝟒</m:t>
                        </m:r>
                      </m:den>
                    </m:f>
                    <m:r>
                      <a:rPr lang="en-IN" sz="1800" b="1" i="1">
                        <a:solidFill>
                          <a:srgbClr val="C00000"/>
                        </a:solidFill>
                        <a:effectLst/>
                        <a:ea typeface="Times New Roman" panose="02020603050405020304" pitchFamily="18" charset="0"/>
                        <a:cs typeface="Times-Roman"/>
                      </a:rPr>
                      <m:t>, </m:t>
                    </m:r>
                    <m:f>
                      <m:fPr>
                        <m:type m:val="skw"/>
                        <m:ctrlPr>
                          <a:rPr lang="en-IN" sz="1800" b="1" i="1">
                            <a:solidFill>
                              <a:srgbClr val="C00000"/>
                            </a:solidFill>
                            <a:effectLst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fPr>
                      <m:num>
                        <m:r>
                          <a:rPr lang="en-IN" sz="1800" b="1" i="1">
                            <a:solidFill>
                              <a:srgbClr val="C00000"/>
                            </a:solidFill>
                            <a:effectLst/>
                            <a:ea typeface="Times New Roman" panose="02020603050405020304" pitchFamily="18" charset="0"/>
                            <a:cs typeface="Times-Roman"/>
                          </a:rPr>
                          <m:t>𝟑</m:t>
                        </m:r>
                        <m:r>
                          <a:rPr lang="en-IN" sz="1800" b="1" i="1">
                            <a:solidFill>
                              <a:srgbClr val="C00000"/>
                            </a:solidFill>
                            <a:effectLst/>
                            <a:ea typeface="Times New Roman" panose="02020603050405020304" pitchFamily="18" charset="0"/>
                            <a:cs typeface="Times-Roman"/>
                          </a:rPr>
                          <m:t>𝝅</m:t>
                        </m:r>
                      </m:num>
                      <m:den>
                        <m:r>
                          <a:rPr lang="en-IN" sz="1800" b="1" i="1">
                            <a:solidFill>
                              <a:srgbClr val="C00000"/>
                            </a:solidFill>
                            <a:effectLst/>
                            <a:ea typeface="Times New Roman" panose="02020603050405020304" pitchFamily="18" charset="0"/>
                            <a:cs typeface="Times-Roman"/>
                          </a:rPr>
                          <m:t>𝟖</m:t>
                        </m:r>
                      </m:den>
                    </m:f>
                    <m:r>
                      <a:rPr lang="en-IN" sz="1800" b="1" i="1">
                        <a:solidFill>
                          <a:srgbClr val="C00000"/>
                        </a:solidFill>
                        <a:effectLst/>
                        <a:ea typeface="Times New Roman" panose="02020603050405020304" pitchFamily="18" charset="0"/>
                        <a:cs typeface="Times-Roman"/>
                      </a:rPr>
                      <m:t>,</m:t>
                    </m:r>
                    <m:r>
                      <a:rPr lang="en-IN" sz="1800" b="1" i="1">
                        <a:solidFill>
                          <a:srgbClr val="C00000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type m:val="skw"/>
                        <m:ctrlPr>
                          <a:rPr lang="en-IN" sz="1800" b="1" i="1">
                            <a:solidFill>
                              <a:srgbClr val="C00000"/>
                            </a:solidFill>
                            <a:effectLst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𝟗</m:t>
                        </m:r>
                        <m:r>
                          <a:rPr lang="en-IN" sz="1800" b="1" i="1">
                            <a:solidFill>
                              <a:srgbClr val="C00000"/>
                            </a:solidFill>
                            <a:effectLst/>
                            <a:ea typeface="Times New Roman" panose="02020603050405020304" pitchFamily="18" charset="0"/>
                            <a:cs typeface="Times-Roman"/>
                          </a:rPr>
                          <m:t>𝝅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𝟏𝟔</m:t>
                        </m:r>
                      </m:den>
                    </m:f>
                    <m:r>
                      <a:rPr lang="en-IN" sz="1800" b="1" i="1">
                        <a:solidFill>
                          <a:srgbClr val="C00000"/>
                        </a:solidFill>
                        <a:effectLst/>
                        <a:ea typeface="Times New Roman" panose="02020603050405020304" pitchFamily="18" charset="0"/>
                        <a:cs typeface="Times-Roman"/>
                      </a:rPr>
                      <m:t> , </m:t>
                    </m:r>
                    <m:r>
                      <a:rPr lang="en-IN" sz="1800" b="1" i="1">
                        <a:solidFill>
                          <a:srgbClr val="C00000"/>
                        </a:solidFill>
                        <a:effectLst/>
                        <a:ea typeface="Times New Roman" panose="02020603050405020304" pitchFamily="18" charset="0"/>
                        <a:cs typeface="Times-Roman"/>
                      </a:rPr>
                      <m:t>𝝅</m:t>
                    </m:r>
                  </m:oMath>
                </a14:m>
                <a:r>
                  <a:rPr lang="en-IN" sz="1800" b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  <a:cs typeface="Mangal" panose="02040503050203030202" pitchFamily="18" charset="0"/>
                  </a:rPr>
                  <a:t>. 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IN" b="1" dirty="0">
                    <a:solidFill>
                      <a:srgbClr val="C00000"/>
                    </a:solidFill>
                    <a:ea typeface="Times New Roman" panose="02020603050405020304" pitchFamily="18" charset="0"/>
                    <a:cs typeface="Mangal" panose="02040503050203030202" pitchFamily="18" charset="0"/>
                  </a:rPr>
                  <a:t>Recording measurement data  on the 2-qubit reduced density matrices and construction of correlation matrix T 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IN" sz="1800" b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  <a:cs typeface="Mangal" panose="02040503050203030202" pitchFamily="18" charset="0"/>
                  </a:rPr>
                  <a:t>Experimental verification of monogamy relation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b="1" i="1">
                            <a:solidFill>
                              <a:srgbClr val="C00000"/>
                            </a:solidFill>
                            <a:effectLst/>
                            <a:ea typeface="Calibri" panose="020F0502020204030204" pitchFamily="34" charset="0"/>
                            <a:cs typeface="Times-Roman"/>
                          </a:rPr>
                        </m:ctrlPr>
                      </m:sSubPr>
                      <m:e>
                        <m:r>
                          <a:rPr lang="en-IN" sz="1800" b="1" i="1">
                            <a:solidFill>
                              <a:srgbClr val="C00000"/>
                            </a:solidFill>
                            <a:effectLst/>
                            <a:ea typeface="Calibri" panose="020F0502020204030204" pitchFamily="34" charset="0"/>
                            <a:cs typeface="Times-Roman"/>
                          </a:rPr>
                          <m:t>𝕸</m:t>
                        </m:r>
                      </m:e>
                      <m:sub>
                        <m:r>
                          <a:rPr lang="en-IN" sz="1800" b="1" i="1">
                            <a:solidFill>
                              <a:srgbClr val="C00000"/>
                            </a:solidFill>
                            <a:effectLst/>
                            <a:ea typeface="Calibri" panose="020F0502020204030204" pitchFamily="34" charset="0"/>
                            <a:cs typeface="Times-Roman"/>
                          </a:rPr>
                          <m:t>𝑨𝑩𝑪</m:t>
                        </m:r>
                      </m:sub>
                    </m:sSub>
                    <m:r>
                      <a:rPr lang="en-IN" sz="1800" b="1" i="1">
                        <a:solidFill>
                          <a:srgbClr val="C00000"/>
                        </a:solidFill>
                        <a:effectLst/>
                        <a:ea typeface="Calibri" panose="020F0502020204030204" pitchFamily="34" charset="0"/>
                        <a:cs typeface="Times-Roman"/>
                      </a:rPr>
                      <m:t>≤</m:t>
                    </m:r>
                    <m:r>
                      <a:rPr lang="en-IN" sz="1800" b="1" i="1">
                        <a:solidFill>
                          <a:srgbClr val="C00000"/>
                        </a:solidFill>
                        <a:effectLst/>
                        <a:ea typeface="Calibri" panose="020F0502020204030204" pitchFamily="34" charset="0"/>
                        <a:cs typeface="Times-Roman"/>
                      </a:rPr>
                      <m:t>𝟏𝟐</m:t>
                    </m:r>
                  </m:oMath>
                </a14:m>
                <a:r>
                  <a:rPr lang="en-IN" sz="1800" b="1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  <a:cs typeface="Mangal" panose="02040503050203030202" pitchFamily="18" charset="0"/>
                  </a:rPr>
                  <a:t> </a:t>
                </a:r>
                <a:endParaRPr lang="en-IN" sz="1800" b="1" dirty="0">
                  <a:effectLst/>
                  <a:ea typeface="Calibri" panose="020F0502020204030204" pitchFamily="34" charset="0"/>
                  <a:cs typeface="Mangal" panose="02040503050203030202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82E58E-3041-D6A5-F5AA-C106D1E80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722" y="701337"/>
                <a:ext cx="8238478" cy="1532279"/>
              </a:xfrm>
              <a:prstGeom prst="rect">
                <a:avLst/>
              </a:prstGeom>
              <a:blipFill>
                <a:blip r:embed="rId2"/>
                <a:stretch>
                  <a:fillRect l="-444" t="-41036" r="-3994" b="-43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8F387D9-EC56-2038-E31D-55E069D22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78" y="2505399"/>
            <a:ext cx="4247573" cy="2880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DABBD8-51B5-FD42-8F82-718EA6CBF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22" y="2763042"/>
            <a:ext cx="5057707" cy="2527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A2B047-2D04-74E7-DC78-04448EE0C8A9}"/>
              </a:ext>
            </a:extLst>
          </p:cNvPr>
          <p:cNvSpPr txBox="1"/>
          <p:nvPr/>
        </p:nvSpPr>
        <p:spPr>
          <a:xfrm>
            <a:off x="293593" y="5233333"/>
            <a:ext cx="505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/>
              </a:rPr>
              <a:t>Measurement of the X or Y Pauli matrices requires application of unitary rotation operation </a:t>
            </a:r>
            <a:r>
              <a:rPr lang="en-US" b="1" dirty="0">
                <a:solidFill>
                  <a:srgbClr val="0070C0"/>
                </a:solidFill>
              </a:rPr>
              <a:t>so as to </a:t>
            </a:r>
            <a:r>
              <a:rPr lang="en-US" b="1" dirty="0">
                <a:solidFill>
                  <a:srgbClr val="0070C0"/>
                </a:solidFill>
                <a:effectLst/>
              </a:rPr>
              <a:t>rotate the X - or Y –axis to be the Z-axis.                 </a:t>
            </a:r>
            <a:endParaRPr lang="en-IN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766DCA-4A1A-CDE7-B1D4-C4C4B6FA6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9028" y="2157870"/>
            <a:ext cx="3152971" cy="44862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6FDB5E9-7038-50B8-3EA4-ECC3FFA5C858}"/>
              </a:ext>
            </a:extLst>
          </p:cNvPr>
          <p:cNvSpPr txBox="1"/>
          <p:nvPr/>
        </p:nvSpPr>
        <p:spPr>
          <a:xfrm>
            <a:off x="9371017" y="2136067"/>
            <a:ext cx="169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 measurement</a:t>
            </a:r>
            <a:endParaRPr lang="en-IN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C63526-0DF9-2447-6EA9-CF574B113681}"/>
              </a:ext>
            </a:extLst>
          </p:cNvPr>
          <p:cNvSpPr txBox="1"/>
          <p:nvPr/>
        </p:nvSpPr>
        <p:spPr>
          <a:xfrm>
            <a:off x="3576463" y="2298240"/>
            <a:ext cx="393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Measurements of Pauli gates X, Y and Z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8F1777-8892-6D8E-E008-DBD0A9B95AC9}"/>
              </a:ext>
            </a:extLst>
          </p:cNvPr>
          <p:cNvSpPr txBox="1"/>
          <p:nvPr/>
        </p:nvSpPr>
        <p:spPr>
          <a:xfrm>
            <a:off x="9313674" y="3417833"/>
            <a:ext cx="1688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 measurement</a:t>
            </a:r>
            <a:endParaRPr lang="en-IN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8B7C73-7EA2-44EE-840D-945ED504ECDD}"/>
              </a:ext>
            </a:extLst>
          </p:cNvPr>
          <p:cNvSpPr txBox="1"/>
          <p:nvPr/>
        </p:nvSpPr>
        <p:spPr>
          <a:xfrm>
            <a:off x="9313674" y="4643560"/>
            <a:ext cx="167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 measurement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90591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8EE24-664F-6569-B94D-13CFE96C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195" y="6401774"/>
            <a:ext cx="2743200" cy="365125"/>
          </a:xfrm>
        </p:spPr>
        <p:txBody>
          <a:bodyPr/>
          <a:lstStyle/>
          <a:p>
            <a:fld id="{4D8F5C6E-3683-4B3E-8464-930FD5F0ABC2}" type="datetime1">
              <a:rPr lang="en-IN" smtClean="0"/>
              <a:t>02-07-2023</a:t>
            </a:fld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BFACD-F1FA-3883-7651-7A567BC5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6</a:t>
            </a:fld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580A1-9072-94CF-5725-B48F9766F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9" y="602538"/>
            <a:ext cx="2091991" cy="13560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0D7694-8CB1-EC85-3233-2784BD85E582}"/>
                  </a:ext>
                </a:extLst>
              </p:cNvPr>
              <p:cNvSpPr txBox="1"/>
              <p:nvPr/>
            </p:nvSpPr>
            <p:spPr>
              <a:xfrm>
                <a:off x="531578" y="2552"/>
                <a:ext cx="62521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b="1" dirty="0">
                    <a:solidFill>
                      <a:srgbClr val="0070C0"/>
                    </a:solidFill>
                  </a:rPr>
                  <a:t>𝑀𝑒𝑎𝑠𝑢𝑟𝑒𝑚𝑒𝑛𝑡 on qubits 1 &amp; 2: C𝑜𝑢𝑛𝑡𝑠 for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rgbClr val="0070C0"/>
                        </a:solidFill>
                      </a:rPr>
                      <m:t>𝜷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IN" sz="18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</m:ctrlPr>
                      </m:fPr>
                      <m:num>
                        <m:r>
                          <a:rPr lang="en-IN" sz="1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𝝅</m:t>
                        </m:r>
                      </m:num>
                      <m:den>
                        <m:r>
                          <a:rPr lang="en-IN" sz="1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-Roman"/>
                          </a:rPr>
                          <m:t>𝟒</m:t>
                        </m:r>
                      </m:den>
                    </m:f>
                    <m:r>
                      <a:rPr lang="en-US" sz="1800" b="1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-Roman"/>
                      </a:rPr>
                      <m:t> </m:t>
                    </m:r>
                  </m:oMath>
                </a14:m>
                <a:r>
                  <a:rPr lang="en-IN" b="1" dirty="0">
                    <a:solidFill>
                      <a:srgbClr val="0070C0"/>
                    </a:solidFill>
                  </a:rPr>
                  <a:t>(</a:t>
                </a:r>
                <a:r>
                  <a:rPr lang="en-IN" b="1" dirty="0" err="1">
                    <a:solidFill>
                      <a:srgbClr val="0070C0"/>
                    </a:solidFill>
                  </a:rPr>
                  <a:t>ibmq_lima</a:t>
                </a:r>
                <a:r>
                  <a:rPr lang="en-IN" b="1" dirty="0">
                    <a:solidFill>
                      <a:srgbClr val="0070C0"/>
                    </a:solidFill>
                  </a:rPr>
                  <a:t>)</a:t>
                </a:r>
              </a:p>
              <a:p>
                <a:pPr algn="ctr"/>
                <a:r>
                  <a:rPr lang="en-IN" b="1" dirty="0">
                    <a:solidFill>
                      <a:srgbClr val="0070C0"/>
                    </a:solidFill>
                  </a:rPr>
                  <a:t>Total number of trials: 8192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0D7694-8CB1-EC85-3233-2784BD85E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78" y="2552"/>
                <a:ext cx="6252161" cy="646331"/>
              </a:xfrm>
              <a:prstGeom prst="rect">
                <a:avLst/>
              </a:prstGeom>
              <a:blipFill>
                <a:blip r:embed="rId3"/>
                <a:stretch>
                  <a:fillRect l="-780" t="-64151" r="-390" b="-613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E9392B-0A77-2A11-581A-54F97895F849}"/>
              </a:ext>
            </a:extLst>
          </p:cNvPr>
          <p:cNvSpPr txBox="1"/>
          <p:nvPr/>
        </p:nvSpPr>
        <p:spPr>
          <a:xfrm>
            <a:off x="1209438" y="544457"/>
            <a:ext cx="42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229EAD-C265-ED65-0CB1-C2C958492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27" y="602538"/>
            <a:ext cx="2175029" cy="13198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406304-FB81-D97F-AD4B-EB3122467C40}"/>
              </a:ext>
            </a:extLst>
          </p:cNvPr>
          <p:cNvSpPr txBox="1"/>
          <p:nvPr/>
        </p:nvSpPr>
        <p:spPr>
          <a:xfrm>
            <a:off x="3549588" y="54445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XY</a:t>
            </a:r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145785-525A-37D0-1EA3-8467C9B3F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00" y="588250"/>
            <a:ext cx="2368858" cy="13198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FCC603-EE8A-8BC1-F214-F6410E557C93}"/>
              </a:ext>
            </a:extLst>
          </p:cNvPr>
          <p:cNvSpPr txBox="1"/>
          <p:nvPr/>
        </p:nvSpPr>
        <p:spPr>
          <a:xfrm>
            <a:off x="5760670" y="60253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XZ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2F3CF3-C977-E943-E382-993FB042D2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4" y="2052841"/>
            <a:ext cx="2202463" cy="14123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8763AD-4AE0-D825-FB0E-C7DB5F7FB505}"/>
              </a:ext>
            </a:extLst>
          </p:cNvPr>
          <p:cNvSpPr txBox="1"/>
          <p:nvPr/>
        </p:nvSpPr>
        <p:spPr>
          <a:xfrm>
            <a:off x="1112775" y="2016657"/>
            <a:ext cx="521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YX       </a:t>
            </a:r>
            <a:endParaRPr lang="en-IN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A3410A-1070-8AAE-99B1-54F3A85CD0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50" y="2016657"/>
            <a:ext cx="2198106" cy="14485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7EC953-21D7-BBC4-810A-0558D809E933}"/>
              </a:ext>
            </a:extLst>
          </p:cNvPr>
          <p:cNvSpPr txBox="1"/>
          <p:nvPr/>
        </p:nvSpPr>
        <p:spPr>
          <a:xfrm>
            <a:off x="3396771" y="2043304"/>
            <a:ext cx="521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YY       </a:t>
            </a:r>
            <a:endParaRPr lang="en-IN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C435C3-DF07-F02E-04AB-DB89F81441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41" y="1958576"/>
            <a:ext cx="2368858" cy="14704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EB9914-8E63-E675-F5D7-C07EDFF4357F}"/>
              </a:ext>
            </a:extLst>
          </p:cNvPr>
          <p:cNvSpPr txBox="1"/>
          <p:nvPr/>
        </p:nvSpPr>
        <p:spPr>
          <a:xfrm>
            <a:off x="5760670" y="2016657"/>
            <a:ext cx="455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YZ       </a:t>
            </a:r>
            <a:endParaRPr lang="en-IN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7E795A-7497-8AB8-0DBC-AB5EF2D0A4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4" y="3501368"/>
            <a:ext cx="2179386" cy="15233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6EF67B-4701-939D-EFDF-7F0062D4A9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2" y="3465184"/>
            <a:ext cx="2179385" cy="15233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EBA184-FC38-7366-6C3B-143F2CA31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42" y="3429000"/>
            <a:ext cx="2346658" cy="15233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21E91B-3E3E-3A71-D00E-5242C782BA0B}"/>
                  </a:ext>
                </a:extLst>
              </p:cNvPr>
              <p:cNvSpPr txBox="1"/>
              <p:nvPr/>
            </p:nvSpPr>
            <p:spPr>
              <a:xfrm>
                <a:off x="71178" y="5060945"/>
                <a:ext cx="7024382" cy="13575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1" i="1" smtClean="0"/>
                        </m:ctrlPr>
                      </m:sSub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AU" sz="1600" b="1" i="1"/>
                          <m:t>𝟏𝟐</m:t>
                        </m:r>
                      </m:sub>
                      <m:sup>
                        <m:r>
                          <a:rPr lang="en-AU" sz="1600" b="1" i="1"/>
                          <m:t>𝑬𝒙𝒑𝒕𝒍</m:t>
                        </m:r>
                      </m:sup>
                    </m:sSubSup>
                    <m:r>
                      <a:rPr lang="en-AU" sz="1600" i="1"/>
                      <m:t> </m:t>
                    </m:r>
                  </m:oMath>
                </a14:m>
                <a:r>
                  <a:rPr lang="en-IN" sz="1600" b="1" dirty="0">
                    <a:solidFill>
                      <a:srgbClr val="836967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16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IN" sz="16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N" sz="1600" b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600" b="1" i="1">
                                  <a:latin typeface="Cambria Math" panose="02040503050406030204" pitchFamily="18" charset="0"/>
                                </a:rPr>
                                <m:t>𝟎𝟑𝟏𝟓</m:t>
                              </m:r>
                            </m:e>
                            <m:e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𝟎𝟑𝟔𝟖𝟔</m:t>
                              </m:r>
                            </m:e>
                            <m:e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𝟐𝟐𝟏𝟔</m:t>
                              </m:r>
                            </m:e>
                          </m:mr>
                          <m:mr>
                            <m:e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𝟎𝟐𝟖𝟖</m:t>
                              </m:r>
                            </m:e>
                            <m:e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𝟎𝟕𝟑𝟒𝟖</m:t>
                              </m:r>
                            </m:e>
                            <m:e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𝟏𝟎𝟓</m:t>
                              </m:r>
                            </m:e>
                          </m:mr>
                          <m:mr>
                            <m:e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𝟏𝟏𝟗𝟖𝟕</m:t>
                              </m:r>
                            </m:e>
                            <m:e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𝟏𝟓𝟖𝟔</m:t>
                              </m:r>
                            </m:e>
                            <m:e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N" sz="1600" b="1" i="0">
                                  <a:latin typeface="Cambria Math" panose="02040503050406030204" pitchFamily="18" charset="0"/>
                                </a:rPr>
                                <m:t>𝟕𝟖𝟎𝟕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IN" sz="1600" b="1" i="1"/>
                        </m:ctrlPr>
                      </m:sSubSupPr>
                      <m:e>
                        <m:r>
                          <a:rPr lang="en-AU" sz="1600" b="1" i="1"/>
                          <m:t>𝒕</m:t>
                        </m:r>
                      </m:e>
                      <m:sub>
                        <m:r>
                          <a:rPr lang="en-AU" sz="1600" b="1" i="1"/>
                          <m:t>𝟏</m:t>
                        </m:r>
                      </m:sub>
                      <m:sup>
                        <m:r>
                          <a:rPr lang="en-AU" sz="1600" b="1" i="1"/>
                          <m:t>𝑬𝒙𝒑𝒕𝒍</m:t>
                        </m:r>
                      </m:sup>
                    </m:sSub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𝟕𝟏𝟒𝟗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sz="1600" b="1" i="1"/>
                        </m:ctrlPr>
                      </m:sSub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AU" sz="1600" b="1" i="1"/>
                          <m:t>𝒕</m:t>
                        </m:r>
                      </m:e>
                      <m:sub>
                        <m:r>
                          <a:rPr lang="en-AU" sz="1600" b="1" i="1"/>
                          <m:t>𝟐</m:t>
                        </m:r>
                      </m:sub>
                      <m:sup>
                        <m:r>
                          <a:rPr lang="en-AU" sz="1600" b="1" i="1"/>
                          <m:t>𝑬𝒙𝒑𝒕𝒍</m:t>
                        </m:r>
                      </m:sup>
                    </m:sSub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𝟎𝟎𝟐𝟕</m:t>
                    </m:r>
                  </m:oMath>
                </a14:m>
                <a:endParaRPr lang="en-US" sz="1600" b="1" dirty="0"/>
              </a:p>
              <a:p>
                <a:r>
                  <a:rPr lang="en-IN" sz="16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                    </m:t>
                        </m:r>
                        <m:r>
                          <a:rPr lang="en-AU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AU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𝑻𝒉</m:t>
                        </m:r>
                      </m:sup>
                    </m:sSubSup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𝟗𝟗𝟖𝟕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AU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AU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𝑻𝒉</m:t>
                        </m:r>
                      </m:sup>
                    </m:sSubSup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𝟎𝟑𝟔𝟎</m:t>
                    </m:r>
                  </m:oMath>
                </a14:m>
                <a:r>
                  <a:rPr lang="en-IN" sz="1600" b="1" dirty="0">
                    <a:solidFill>
                      <a:srgbClr val="C00000"/>
                    </a:solidFill>
                  </a:rPr>
                  <a:t>  </a:t>
                </a:r>
                <a:r>
                  <a:rPr lang="en-IN" sz="1600" b="1" dirty="0"/>
                  <a:t>                                              </a:t>
                </a:r>
              </a:p>
              <a:p>
                <a:pPr/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IN" sz="1600" b="1" i="1" smtClean="0">
                                <a:latin typeface="Cambria Math" panose="02040503050406030204" pitchFamily="18" charset="0"/>
                                <a:cs typeface="Times-Roman"/>
                              </a:rPr>
                            </m:ctrlPr>
                          </m:dPr>
                          <m:e>
                            <m:r>
                              <a:rPr lang="en-IN" sz="1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-Roman"/>
                              </a:rPr>
                              <m:t>𝑪𝑯𝑺𝑯</m:t>
                            </m:r>
                          </m:e>
                        </m:d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sub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𝑬𝒙𝒑𝒕𝒍</m:t>
                        </m:r>
                      </m:sup>
                    </m:sSub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b="1" dirty="0"/>
                  <a:t>=1.6943,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 smtClean="0">
                            <a:latin typeface="Cambria Math" panose="02040503050406030204" pitchFamily="18" charset="0"/>
                          </a:rPr>
                          <m:t>𝕸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𝑬𝒙𝒑𝒕𝒍</m:t>
                        </m:r>
                      </m:sup>
                    </m:sSubSup>
                    <m:r>
                      <a:rPr lang="en-IN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b="1" dirty="0"/>
                  <a:t>=9.2728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;  </m:t>
                    </m:r>
                    <m:sSubSup>
                      <m:sSubSupPr>
                        <m:ctrlPr>
                          <a:rPr lang="en-IN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IN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-Roman"/>
                              </a:rPr>
                            </m:ctrlPr>
                          </m:dPr>
                          <m:e>
                            <m:r>
                              <a:rPr lang="en-IN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-Roman"/>
                              </a:rPr>
                              <m:t>𝑪𝑯𝑺𝑯</m:t>
                            </m:r>
                          </m:e>
                        </m:d>
                      </m:e>
                      <m:sub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sub>
                      <m:sup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𝑻𝒉</m:t>
                        </m:r>
                      </m:sup>
                    </m:sSubSup>
                    <m:r>
                      <a:rPr lang="en-US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b="1" dirty="0">
                    <a:solidFill>
                      <a:srgbClr val="C00000"/>
                    </a:solidFill>
                  </a:rPr>
                  <a:t>=1.9987,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𝕸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  <m:sup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𝑻𝒉</m:t>
                        </m:r>
                      </m:sup>
                    </m:sSubSup>
                    <m:r>
                      <a:rPr lang="en-IN" sz="1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b="1" dirty="0">
                    <a:solidFill>
                      <a:srgbClr val="C00000"/>
                    </a:solidFill>
                  </a:rPr>
                  <a:t>=11.9855</a:t>
                </a:r>
                <a:endParaRPr lang="en-IN" sz="1600" b="1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21E91B-3E3E-3A71-D00E-5242C782B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8" y="5060945"/>
                <a:ext cx="7024382" cy="1357551"/>
              </a:xfrm>
              <a:prstGeom prst="rect">
                <a:avLst/>
              </a:prstGeom>
              <a:blipFill>
                <a:blip r:embed="rId12"/>
                <a:stretch>
                  <a:fillRect r="-173" b="-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86E3C6B-D393-3B10-7411-3D7F158AF2E9}"/>
                  </a:ext>
                </a:extLst>
              </p:cNvPr>
              <p:cNvSpPr txBox="1"/>
              <p:nvPr/>
            </p:nvSpPr>
            <p:spPr>
              <a:xfrm>
                <a:off x="7193786" y="87364"/>
                <a:ext cx="4626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Total number of measurements for each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𝟐𝟕</m:t>
                    </m:r>
                  </m:oMath>
                </a14:m>
                <a:endParaRPr lang="en-IN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86E3C6B-D393-3B10-7411-3D7F158A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786" y="87364"/>
                <a:ext cx="4626716" cy="369332"/>
              </a:xfrm>
              <a:prstGeom prst="rect">
                <a:avLst/>
              </a:prstGeom>
              <a:blipFill>
                <a:blip r:embed="rId13"/>
                <a:stretch>
                  <a:fillRect l="-1054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3A56A7AB-B174-70D4-AC3F-083C152A99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8605" y="454239"/>
            <a:ext cx="4174986" cy="400227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CA61424-9AAE-A079-CA4E-C1F4371D61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4145" y="4277032"/>
            <a:ext cx="4516241" cy="20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DFC96-07D6-082B-3AB0-7D7743BD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A4CF-6C43-49B5-884C-A4BCC77A3812}" type="datetime1">
              <a:rPr lang="en-IN" smtClean="0"/>
              <a:t>02-07-2023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A3339F-57F8-CE0D-FE58-819DAEED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7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6713D-D61B-CF54-A46F-E6074FABC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76214"/>
            <a:ext cx="5017685" cy="3712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200B40-B40C-41EF-C0ED-3A9D03C9D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98" y="382837"/>
            <a:ext cx="5561401" cy="51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42E595-6DE3-3F68-06D9-F7DBA28BFB13}"/>
              </a:ext>
            </a:extLst>
          </p:cNvPr>
          <p:cNvSpPr txBox="1"/>
          <p:nvPr/>
        </p:nvSpPr>
        <p:spPr>
          <a:xfrm>
            <a:off x="1041419" y="5550106"/>
            <a:ext cx="9951045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ea typeface="Times New Roman" panose="02020603050405020304" pitchFamily="18" charset="0"/>
                <a:cs typeface="Mangal" panose="02040503050203030202" pitchFamily="18" charset="0"/>
              </a:rPr>
              <a:t>Conclusion: S</a:t>
            </a:r>
            <a:r>
              <a:rPr lang="en-IN" sz="2800" b="1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hareability places restrictions on CHSH non-locality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. 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4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F0953-9791-8113-8BBC-339FFD2C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6805-2179-4A9D-ACA4-FB4B8DFC94C3}" type="datetime1">
              <a:rPr lang="en-IN" smtClean="0"/>
              <a:t>02-07-2023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281BD5-01A5-7691-0E84-48843FAD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8</a:t>
            </a:fld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68F50-F443-D127-65B0-28AC08263653}"/>
              </a:ext>
            </a:extLst>
          </p:cNvPr>
          <p:cNvSpPr txBox="1"/>
          <p:nvPr/>
        </p:nvSpPr>
        <p:spPr>
          <a:xfrm>
            <a:off x="838200" y="463366"/>
            <a:ext cx="9682316" cy="5393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AU" sz="3600" b="1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References</a:t>
            </a:r>
            <a:endParaRPr lang="en-IN" sz="3600" b="1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b="1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J. S. Bell, On the Einstein–</a:t>
            </a:r>
            <a:r>
              <a:rPr lang="en-AU" sz="1800" b="1" dirty="0" err="1">
                <a:effectLst/>
                <a:ea typeface="Calibri" panose="020F0502020204030204" pitchFamily="34" charset="0"/>
                <a:cs typeface="Mangal" panose="02040503050203030202" pitchFamily="18" charset="0"/>
              </a:rPr>
              <a:t>Podolsky</a:t>
            </a:r>
            <a:r>
              <a:rPr lang="en-AU" sz="1800" b="1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–Rosen paradox,  Physics 1, 195 (1964) </a:t>
            </a:r>
            <a:endParaRPr lang="en-IN" sz="2400" b="1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b="1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J. F. </a:t>
            </a:r>
            <a:r>
              <a:rPr lang="en-AU" sz="1800" b="1" dirty="0" err="1">
                <a:effectLst/>
                <a:ea typeface="Calibri" panose="020F0502020204030204" pitchFamily="34" charset="0"/>
                <a:cs typeface="Mangal" panose="02040503050203030202" pitchFamily="18" charset="0"/>
              </a:rPr>
              <a:t>Clauser</a:t>
            </a:r>
            <a:r>
              <a:rPr lang="en-AU" sz="1800" b="1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, M. A. Horne, A. </a:t>
            </a:r>
            <a:r>
              <a:rPr lang="en-AU" sz="1800" b="1" dirty="0" err="1">
                <a:effectLst/>
                <a:ea typeface="Calibri" panose="020F0502020204030204" pitchFamily="34" charset="0"/>
                <a:cs typeface="Mangal" panose="02040503050203030202" pitchFamily="18" charset="0"/>
              </a:rPr>
              <a:t>Shimony</a:t>
            </a:r>
            <a:r>
              <a:rPr lang="en-AU" sz="1800" b="1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, R. A.  Holt, Proposed experiment to test local hidden-variable       theories, Phys. Rev. Lett. 23, 880 (1969) </a:t>
            </a:r>
            <a:endParaRPr lang="en-IN" sz="2400" b="1" dirty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b="1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H. -H. Qin, S. -M. Fei, X. Li-</a:t>
            </a:r>
            <a:r>
              <a:rPr lang="en-AU" sz="1800" b="1" dirty="0" err="1">
                <a:effectLst/>
                <a:ea typeface="Calibri" panose="020F0502020204030204" pitchFamily="34" charset="0"/>
                <a:cs typeface="Mangal" panose="02040503050203030202" pitchFamily="18" charset="0"/>
              </a:rPr>
              <a:t>Jost</a:t>
            </a:r>
            <a:r>
              <a:rPr lang="en-AU" sz="1800" b="1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, Trade-off relations of Bell violations among pairwise qubit systems,</a:t>
            </a:r>
            <a:r>
              <a:rPr lang="en-AU" b="1" dirty="0"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AU" sz="1800" b="1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Phys. Rev. A 92, 062339 (2015)</a:t>
            </a:r>
            <a:endParaRPr lang="en-IN" sz="2400" b="1" dirty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800" b="1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K. Anjali, S. H. </a:t>
            </a:r>
            <a:r>
              <a:rPr lang="en-AU" sz="1800" b="1" dirty="0" err="1">
                <a:effectLst/>
                <a:ea typeface="Calibri" panose="020F0502020204030204" pitchFamily="34" charset="0"/>
                <a:cs typeface="Mangal" panose="02040503050203030202" pitchFamily="18" charset="0"/>
              </a:rPr>
              <a:t>Akshata</a:t>
            </a:r>
            <a:r>
              <a:rPr lang="en-AU" sz="1800" b="1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, H. S. Karthik, S. Sahu, Sudha, A. R. Usha Devi, Characterizing nonlocality</a:t>
            </a:r>
            <a:r>
              <a:rPr lang="en-IN" sz="2400" b="1" dirty="0"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AU" sz="1800" b="1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of pure symmetric three-qubit states, Quantum Information Processing, 20, 18 (2021)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b="1" dirty="0">
                <a:ea typeface="Calibri" panose="020F0502020204030204" pitchFamily="34" charset="0"/>
                <a:cs typeface="Mangal" panose="02040503050203030202" pitchFamily="18" charset="0"/>
              </a:rPr>
              <a:t>IBM quantum computing platform (2019). </a:t>
            </a:r>
            <a:r>
              <a:rPr lang="pt-BR" b="1" dirty="0">
                <a:ea typeface="Calibri" panose="020F0502020204030204" pitchFamily="34" charset="0"/>
                <a:cs typeface="Mangal" panose="02040503050203030202" pitchFamily="18" charset="0"/>
                <a:hlinkClick r:id="rId2"/>
              </a:rPr>
              <a:t>https://quantum-computing.ibm.com/</a:t>
            </a:r>
            <a:r>
              <a:rPr lang="pt-BR" b="1" dirty="0"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AU" b="1" dirty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IN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Acknowledgements</a:t>
            </a:r>
          </a:p>
          <a:p>
            <a:pPr algn="l"/>
            <a:r>
              <a:rPr lang="en-IN" sz="1800" b="1" i="0" u="none" strike="noStrike" baseline="0" dirty="0"/>
              <a:t>ARU &amp; Sudha </a:t>
            </a:r>
            <a:r>
              <a:rPr lang="en-US" sz="1800" b="1" i="0" u="none" strike="noStrike" baseline="0" dirty="0"/>
              <a:t>are supported by the Department of Science and Technology (DST), India, through Project No. DST/ICPS/</a:t>
            </a:r>
            <a:r>
              <a:rPr lang="en-US" sz="1800" b="1" i="0" u="none" strike="noStrike" baseline="0" dirty="0" err="1"/>
              <a:t>QuST</a:t>
            </a:r>
            <a:r>
              <a:rPr lang="en-US" sz="1800" b="1" i="0" u="none" strike="noStrike" baseline="0" dirty="0"/>
              <a:t>/Theme-2/2019 (Proposal Ref. No. 107)</a:t>
            </a:r>
            <a:endParaRPr lang="en-IN" sz="2400" b="1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3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30D24-DA22-B9B7-3790-512D044B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621D-1563-42A5-A775-B159FB652008}" type="datetime1">
              <a:rPr lang="en-IN" smtClean="0"/>
              <a:t>02-07-2023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04C5B1-9F0B-28DA-EE1A-41D6420D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2066-FF24-4DC1-BB2F-AF32359F573F}" type="slidenum">
              <a:rPr lang="en-IN" smtClean="0"/>
              <a:t>9</a:t>
            </a:fld>
            <a:endParaRPr lang="en-IN"/>
          </a:p>
        </p:txBody>
      </p:sp>
      <p:pic>
        <p:nvPicPr>
          <p:cNvPr id="3074" name="Picture 2" descr="Thank you PowerPoint Presentation and Slides | SlideTeam">
            <a:extLst>
              <a:ext uri="{FF2B5EF4-FFF2-40B4-BE49-F238E27FC236}">
                <a16:creationId xmlns:a16="http://schemas.microsoft.com/office/drawing/2014/main" id="{E1D9CE18-61C6-9D50-94DC-B432DF25E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1" y="580103"/>
            <a:ext cx="10078064" cy="495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15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Times-Roman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Usha Devi A R</dc:creator>
  <cp:lastModifiedBy>Usha Devi A R</cp:lastModifiedBy>
  <cp:revision>1</cp:revision>
  <dcterms:created xsi:type="dcterms:W3CDTF">2023-07-02T15:50:00Z</dcterms:created>
  <dcterms:modified xsi:type="dcterms:W3CDTF">2023-07-02T15:50:27Z</dcterms:modified>
</cp:coreProperties>
</file>