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7" r:id="rId3"/>
    <p:sldMasterId id="2147483698" r:id="rId4"/>
    <p:sldMasterId id="2147483710" r:id="rId5"/>
  </p:sldMasterIdLst>
  <p:notesMasterIdLst>
    <p:notesMasterId r:id="rId36"/>
  </p:notesMasterIdLst>
  <p:handoutMasterIdLst>
    <p:handoutMasterId r:id="rId37"/>
  </p:handoutMasterIdLst>
  <p:sldIdLst>
    <p:sldId id="316" r:id="rId6"/>
    <p:sldId id="339" r:id="rId7"/>
    <p:sldId id="340" r:id="rId8"/>
    <p:sldId id="341" r:id="rId9"/>
    <p:sldId id="342" r:id="rId10"/>
    <p:sldId id="344" r:id="rId11"/>
    <p:sldId id="343" r:id="rId12"/>
    <p:sldId id="317" r:id="rId13"/>
    <p:sldId id="318" r:id="rId14"/>
    <p:sldId id="319" r:id="rId15"/>
    <p:sldId id="322" r:id="rId16"/>
    <p:sldId id="320" r:id="rId17"/>
    <p:sldId id="323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335" r:id="rId26"/>
    <p:sldId id="336" r:id="rId27"/>
    <p:sldId id="337" r:id="rId28"/>
    <p:sldId id="338" r:id="rId29"/>
    <p:sldId id="345" r:id="rId30"/>
    <p:sldId id="332" r:id="rId31"/>
    <p:sldId id="333" r:id="rId32"/>
    <p:sldId id="270" r:id="rId33"/>
    <p:sldId id="334" r:id="rId34"/>
    <p:sldId id="32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650"/>
    <a:srgbClr val="95C23D"/>
    <a:srgbClr val="C61832"/>
    <a:srgbClr val="7F7F7F"/>
    <a:srgbClr val="CC2F2F"/>
    <a:srgbClr val="C00000"/>
    <a:srgbClr val="0B92BE"/>
    <a:srgbClr val="17A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30" autoAdjust="0"/>
  </p:normalViewPr>
  <p:slideViewPr>
    <p:cSldViewPr snapToGrid="0">
      <p:cViewPr>
        <p:scale>
          <a:sx n="90" d="100"/>
          <a:sy n="90" d="100"/>
        </p:scale>
        <p:origin x="-3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../embeddings/oleObject15.bin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oleObject" Target="../embeddings/oleObject16.bin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2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1694869667985"/>
          <c:y val="0.0638169495111573"/>
          <c:w val="0.782282072479926"/>
          <c:h val="0.874316202434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2-494B-8E85-F85774068F8A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2-494B-8E85-F85774068F8A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92-494B-8E85-F85774068F8A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92-494B-8E85-F85774068F8A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92-494B-8E85-F85774068F8A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92-494B-8E85-F85774068F8A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92-494B-8E85-F85774068F8A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492-494B-8E85-F85774068F8A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492-494B-8E85-F85774068F8A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492-494B-8E85-F85774068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17479248"/>
        <c:axId val="1717481568"/>
      </c:barChart>
      <c:catAx>
        <c:axId val="1717479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481568"/>
        <c:crosses val="autoZero"/>
        <c:auto val="1"/>
        <c:lblAlgn val="ctr"/>
        <c:lblOffset val="100"/>
        <c:noMultiLvlLbl val="0"/>
      </c:catAx>
      <c:valAx>
        <c:axId val="17174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47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383251192491"/>
          <c:y val="0.135446774559141"/>
          <c:w val="0.0701377174713925"/>
          <c:h val="0.8063624609767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49155350758"/>
          <c:y val="0.0419309138327958"/>
          <c:w val="0.714738503346246"/>
          <c:h val="0.860247280610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C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706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[Book1]Sheet1!$A$1:$E$1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39-4CDE-AFA3-1415B4A26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2987520"/>
        <c:axId val="1832989840"/>
      </c:barChart>
      <c:catAx>
        <c:axId val="18329875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989840"/>
        <c:crosses val="autoZero"/>
        <c:auto val="1"/>
        <c:lblAlgn val="ctr"/>
        <c:lblOffset val="100"/>
        <c:noMultiLvlLbl val="0"/>
      </c:catAx>
      <c:valAx>
        <c:axId val="183298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9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900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8677002191446"/>
          <c:y val="0.165620589545311"/>
          <c:w val="0.181319425104016"/>
          <c:h val="0.14398487767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34950568017"/>
          <c:y val="0.0380362249542056"/>
          <c:w val="0.499162367681134"/>
          <c:h val="0.9356310039236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8-46FA-B419-BA83CBBF4ED9}"/>
              </c:ext>
            </c:extLst>
          </c:dPt>
          <c:dPt>
            <c:idx val="1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8-46FA-B419-BA83CBBF4ED9}"/>
              </c:ext>
            </c:extLst>
          </c:dPt>
          <c:dPt>
            <c:idx val="2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8-46FA-B419-BA83CBBF4ED9}"/>
              </c:ext>
            </c:extLst>
          </c:dPt>
          <c:dPt>
            <c:idx val="3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8-46FA-B419-BA83CBBF4ED9}"/>
              </c:ext>
            </c:extLst>
          </c:dPt>
          <c:dPt>
            <c:idx val="4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38-46FA-B419-BA83CBBF4ED9}"/>
              </c:ext>
            </c:extLst>
          </c:dPt>
          <c:dPt>
            <c:idx val="5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38-46FA-B419-BA83CBBF4ED9}"/>
              </c:ext>
            </c:extLst>
          </c:dPt>
          <c:dPt>
            <c:idx val="6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38-46FA-B419-BA83CBBF4ED9}"/>
              </c:ext>
            </c:extLst>
          </c:dPt>
          <c:dPt>
            <c:idx val="7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38-46FA-B419-BA83CBBF4ED9}"/>
              </c:ext>
            </c:extLst>
          </c:dPt>
          <c:dPt>
            <c:idx val="8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38-46FA-B419-BA83CBBF4ED9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838-46FA-B419-BA83CBBF4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5650395369138"/>
          <c:y val="0.0345625019985699"/>
          <c:w val="0.825332783944706"/>
          <c:h val="0.88563621878063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08-4E39-948C-25E0C417568C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08-4E39-948C-25E0C417568C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08-4E39-948C-25E0C417568C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08-4E39-948C-25E0C417568C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08-4E39-948C-25E0C417568C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08-4E39-948C-25E0C417568C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08-4E39-948C-25E0C417568C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08-4E39-948C-25E0C417568C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08-4E39-948C-25E0C417568C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608-4E39-948C-25E0C4175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725568"/>
        <c:axId val="1835723248"/>
      </c:barChart>
      <c:valAx>
        <c:axId val="183572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725568"/>
        <c:crosses val="autoZero"/>
        <c:crossBetween val="between"/>
      </c:valAx>
      <c:catAx>
        <c:axId val="183572556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72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1694869667985"/>
          <c:y val="0.0638169495111573"/>
          <c:w val="0.782282072479926"/>
          <c:h val="0.874316202434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7-436A-8C4E-4DAC7EA7BBFF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07-436A-8C4E-4DAC7EA7BBFF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07-436A-8C4E-4DAC7EA7BBFF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07-436A-8C4E-4DAC7EA7BBFF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07-436A-8C4E-4DAC7EA7BBFF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07-436A-8C4E-4DAC7EA7BBFF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07-436A-8C4E-4DAC7EA7BBFF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C07-436A-8C4E-4DAC7EA7BBFF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C07-436A-8C4E-4DAC7EA7BBFF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C07-436A-8C4E-4DAC7EA7B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6970112"/>
        <c:axId val="1757292032"/>
      </c:barChart>
      <c:catAx>
        <c:axId val="1756970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292032"/>
        <c:crosses val="autoZero"/>
        <c:auto val="1"/>
        <c:lblAlgn val="ctr"/>
        <c:lblOffset val="100"/>
        <c:noMultiLvlLbl val="0"/>
      </c:catAx>
      <c:valAx>
        <c:axId val="17572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9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383251192491"/>
          <c:y val="0.135446774559141"/>
          <c:w val="0.0701377174713925"/>
          <c:h val="0.8063624609767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49155350758"/>
          <c:y val="0.0419309138327958"/>
          <c:w val="0.714738503346246"/>
          <c:h val="0.860247280610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C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706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[Book1]Sheet1!$A$1:$E$1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AA-4944-ADFA-EDC0E7DED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5622448"/>
        <c:axId val="1833143696"/>
      </c:barChart>
      <c:catAx>
        <c:axId val="1835622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143696"/>
        <c:crosses val="autoZero"/>
        <c:auto val="1"/>
        <c:lblAlgn val="ctr"/>
        <c:lblOffset val="100"/>
        <c:noMultiLvlLbl val="0"/>
      </c:catAx>
      <c:valAx>
        <c:axId val="183314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2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900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8677002191446"/>
          <c:y val="0.165620589545311"/>
          <c:w val="0.181319425104016"/>
          <c:h val="0.14398487767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34950568017"/>
          <c:y val="0.0380362249542056"/>
          <c:w val="0.499162367681134"/>
          <c:h val="0.9356310039236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D2-46E3-B96C-F02647C6D6F1}"/>
              </c:ext>
            </c:extLst>
          </c:dPt>
          <c:dPt>
            <c:idx val="1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D2-46E3-B96C-F02647C6D6F1}"/>
              </c:ext>
            </c:extLst>
          </c:dPt>
          <c:dPt>
            <c:idx val="2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D2-46E3-B96C-F02647C6D6F1}"/>
              </c:ext>
            </c:extLst>
          </c:dPt>
          <c:dPt>
            <c:idx val="3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D2-46E3-B96C-F02647C6D6F1}"/>
              </c:ext>
            </c:extLst>
          </c:dPt>
          <c:dPt>
            <c:idx val="4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D2-46E3-B96C-F02647C6D6F1}"/>
              </c:ext>
            </c:extLst>
          </c:dPt>
          <c:dPt>
            <c:idx val="5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D2-46E3-B96C-F02647C6D6F1}"/>
              </c:ext>
            </c:extLst>
          </c:dPt>
          <c:dPt>
            <c:idx val="6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7D2-46E3-B96C-F02647C6D6F1}"/>
              </c:ext>
            </c:extLst>
          </c:dPt>
          <c:dPt>
            <c:idx val="7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7D2-46E3-B96C-F02647C6D6F1}"/>
              </c:ext>
            </c:extLst>
          </c:dPt>
          <c:dPt>
            <c:idx val="8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7D2-46E3-B96C-F02647C6D6F1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7D2-46E3-B96C-F02647C6D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5650395369138"/>
          <c:y val="0.0345625019985699"/>
          <c:w val="0.825332783944706"/>
          <c:h val="0.88563621878063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0F-43B7-8E8D-3F2C5DDD1E97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0F-43B7-8E8D-3F2C5DDD1E97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0F-43B7-8E8D-3F2C5DDD1E97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0F-43B7-8E8D-3F2C5DDD1E97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0F-43B7-8E8D-3F2C5DDD1E97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0F-43B7-8E8D-3F2C5DDD1E97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0F-43B7-8E8D-3F2C5DDD1E97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00F-43B7-8E8D-3F2C5DDD1E97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00F-43B7-8E8D-3F2C5DDD1E97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00F-43B7-8E8D-3F2C5DDD1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3297824"/>
        <c:axId val="1833295504"/>
      </c:barChart>
      <c:valAx>
        <c:axId val="183329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97824"/>
        <c:crosses val="autoZero"/>
        <c:crossBetween val="between"/>
      </c:valAx>
      <c:catAx>
        <c:axId val="183329782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95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rgbClr val="4B286D"/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rgbClr val="4B286D"/>
                </a:solidFill>
              </a:rPr>
              <a:t>EDITORS</a:t>
            </a:r>
            <a:r>
              <a:rPr lang="en-GB" sz="2200" b="1" baseline="0" dirty="0">
                <a:solidFill>
                  <a:srgbClr val="4B286D"/>
                </a:solidFill>
              </a:rPr>
              <a:t> </a:t>
            </a:r>
            <a:r>
              <a:rPr lang="en-GB" sz="1400" b="1" i="1" baseline="0" dirty="0">
                <a:solidFill>
                  <a:srgbClr val="4B286D"/>
                </a:solidFill>
              </a:rPr>
              <a:t>cumulative</a:t>
            </a:r>
            <a:endParaRPr lang="en-GB" sz="1400" b="1" i="1" dirty="0">
              <a:solidFill>
                <a:srgbClr val="4B286D"/>
              </a:solidFill>
            </a:endParaRPr>
          </a:p>
        </c:rich>
      </c:tx>
      <c:layout>
        <c:manualLayout>
          <c:xMode val="edge"/>
          <c:yMode val="edge"/>
          <c:x val="0.0338152777777778"/>
          <c:y val="0.0606572222222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rgbClr val="4B28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Associate Editors</c:v>
                </c:pt>
              </c:strCache>
            </c:strRef>
          </c:tx>
          <c:spPr>
            <a:ln w="381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918935105686706"/>
                  <c:y val="0.01666165033665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91-43F2-9DCE-820B0C1578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92070949357466"/>
                  <c:y val="0.02620980221792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91-43F2-9DCE-820B0C1578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05577932195059"/>
                  <c:y val="0.035757954099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91-43F2-9DCE-820B0C1578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05577932195058"/>
                  <c:y val="0.04848882327423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91-43F2-9DCE-820B0C1578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 formatCode="mmm\-yy">
                  <c:v>43160.0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5.0</c:v>
                </c:pt>
                <c:pt idx="2">
                  <c:v>23.0</c:v>
                </c:pt>
                <c:pt idx="3">
                  <c:v>33.0</c:v>
                </c:pt>
                <c:pt idx="4">
                  <c:v>48.0</c:v>
                </c:pt>
                <c:pt idx="5">
                  <c:v>57.0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85-4A6E-AE88-AAFA47BE8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Science Mentors</c:v>
                </c:pt>
              </c:strCache>
            </c:strRef>
          </c:tx>
          <c:spPr>
            <a:ln w="38100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7000"/>
                  <a:alpha val="99000"/>
                </a:schemeClr>
              </a:solidFill>
              <a:ln w="9525">
                <a:solidFill>
                  <a:schemeClr val="accent3">
                    <a:tint val="77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3">
                    <a:tint val="77000"/>
                    <a:alpha val="99000"/>
                  </a:schemeClr>
                </a:solidFill>
                <a:ln w="9525">
                  <a:solidFill>
                    <a:schemeClr val="accent3">
                      <a:tint val="77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862-4E6C-A69F-BDBAAFBF9E83}"/>
              </c:ext>
            </c:extLst>
          </c:dPt>
          <c:dLbls>
            <c:dLbl>
              <c:idx val="2"/>
              <c:layout>
                <c:manualLayout>
                  <c:x val="-0.0574787779175901"/>
                  <c:y val="-0.050175412832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91-43F2-9DCE-820B0C1578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 formatCode="mmm\-yy">
                  <c:v>43160.0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14.0</c:v>
                </c:pt>
                <c:pt idx="1">
                  <c:v>15.0</c:v>
                </c:pt>
                <c:pt idx="2">
                  <c:v>27.0</c:v>
                </c:pt>
                <c:pt idx="3">
                  <c:v>65.0</c:v>
                </c:pt>
                <c:pt idx="4">
                  <c:v>173.0</c:v>
                </c:pt>
                <c:pt idx="5">
                  <c:v>199.0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91-43F2-9DCE-820B0C1578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0218320"/>
        <c:axId val="1830220640"/>
      </c:lineChart>
      <c:catAx>
        <c:axId val="183021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220640"/>
        <c:crosses val="autoZero"/>
        <c:auto val="1"/>
        <c:lblAlgn val="ctr"/>
        <c:lblOffset val="100"/>
        <c:noMultiLvlLbl val="0"/>
      </c:catAx>
      <c:valAx>
        <c:axId val="183022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021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02706050521008"/>
          <c:y val="0.20323253809675"/>
          <c:w val="0.899999945504058"/>
          <c:h val="0.0729446224733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rgbClr val="0098C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>
                <a:solidFill>
                  <a:srgbClr val="0098C1"/>
                </a:solidFill>
              </a:rPr>
              <a:t>PUBLISHED</a:t>
            </a:r>
            <a:r>
              <a:rPr lang="en-GB" sz="2000" b="1" baseline="0" dirty="0">
                <a:solidFill>
                  <a:srgbClr val="0098C1"/>
                </a:solidFill>
              </a:rPr>
              <a:t> </a:t>
            </a:r>
            <a:r>
              <a:rPr lang="en-GB" sz="2000" b="1" dirty="0">
                <a:solidFill>
                  <a:srgbClr val="0098C1"/>
                </a:solidFill>
              </a:rPr>
              <a:t>ARTICLES </a:t>
            </a:r>
            <a:r>
              <a:rPr lang="en-GB" sz="1200" b="1" i="1" u="none" strike="noStrike" baseline="0" dirty="0">
                <a:effectLst/>
              </a:rPr>
              <a:t>cumulative</a:t>
            </a:r>
            <a:endParaRPr lang="en-GB" sz="1200" b="1" dirty="0">
              <a:solidFill>
                <a:srgbClr val="0098C1"/>
              </a:solidFill>
            </a:endParaRPr>
          </a:p>
        </c:rich>
      </c:tx>
      <c:layout>
        <c:manualLayout>
          <c:xMode val="edge"/>
          <c:yMode val="edge"/>
          <c:x val="0.0362727777777778"/>
          <c:y val="0.053601666666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rgbClr val="0098C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 PUBLISHED</c:v>
                </c:pt>
              </c:strCache>
            </c:strRef>
          </c:tx>
          <c:spPr>
            <a:ln w="38100" cap="flat" cmpd="sng" algn="ctr">
              <a:solidFill>
                <a:srgbClr val="0B92BE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0B92B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 formatCode="mmm\-yy">
                  <c:v>43160.0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15.0</c:v>
                </c:pt>
                <c:pt idx="1">
                  <c:v>36.0</c:v>
                </c:pt>
                <c:pt idx="2">
                  <c:v>54.0</c:v>
                </c:pt>
                <c:pt idx="3">
                  <c:v>84.0</c:v>
                </c:pt>
                <c:pt idx="4">
                  <c:v>154.0</c:v>
                </c:pt>
                <c:pt idx="5">
                  <c:v>167.0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DE7C-42B6-963C-33AD29FB5E3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6321808"/>
        <c:axId val="1836332944"/>
      </c:lineChart>
      <c:catAx>
        <c:axId val="183632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332944"/>
        <c:crosses val="autoZero"/>
        <c:auto val="1"/>
        <c:lblAlgn val="ctr"/>
        <c:lblOffset val="100"/>
        <c:noMultiLvlLbl val="0"/>
      </c:catAx>
      <c:valAx>
        <c:axId val="183633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63218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5715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rgbClr val="0098C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>
                <a:solidFill>
                  <a:srgbClr val="8BC650"/>
                </a:solidFill>
              </a:rPr>
              <a:t>ARTICLE</a:t>
            </a:r>
            <a:r>
              <a:rPr lang="en-GB" sz="2000" b="1" baseline="0" dirty="0">
                <a:solidFill>
                  <a:srgbClr val="8BC650"/>
                </a:solidFill>
              </a:rPr>
              <a:t> VIEWS X1000</a:t>
            </a:r>
            <a:r>
              <a:rPr lang="en-GB" sz="2000" b="1" dirty="0">
                <a:solidFill>
                  <a:srgbClr val="8BC650"/>
                </a:solidFill>
              </a:rPr>
              <a:t> </a:t>
            </a:r>
          </a:p>
          <a:p>
            <a:pPr algn="l">
              <a:defRPr>
                <a:solidFill>
                  <a:srgbClr val="0098C1"/>
                </a:solidFill>
              </a:defRPr>
            </a:pPr>
            <a:r>
              <a:rPr lang="en-GB" sz="1200" b="1" i="1" u="none" strike="noStrike" baseline="0" dirty="0">
                <a:solidFill>
                  <a:srgbClr val="8BC650"/>
                </a:solidFill>
                <a:effectLst/>
              </a:rPr>
              <a:t>cumulative</a:t>
            </a:r>
            <a:endParaRPr lang="en-GB" sz="1200" b="1" dirty="0">
              <a:solidFill>
                <a:srgbClr val="8BC650"/>
              </a:solidFill>
            </a:endParaRPr>
          </a:p>
        </c:rich>
      </c:tx>
      <c:layout>
        <c:manualLayout>
          <c:xMode val="edge"/>
          <c:yMode val="edge"/>
          <c:x val="0.0362727777777778"/>
          <c:y val="0.053601666666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rgbClr val="0098C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 VIEWS X1000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 formatCode="mmm\-yy">
                  <c:v>43160.0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1.037</c:v>
                </c:pt>
                <c:pt idx="1">
                  <c:v>1.35</c:v>
                </c:pt>
                <c:pt idx="2">
                  <c:v>65.868</c:v>
                </c:pt>
                <c:pt idx="3">
                  <c:v>392.8969999999999</c:v>
                </c:pt>
                <c:pt idx="4">
                  <c:v>538.581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90E7-48EE-81F7-19CA2774B0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7044032"/>
        <c:axId val="1757046352"/>
      </c:lineChart>
      <c:catAx>
        <c:axId val="17570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046352"/>
        <c:crosses val="autoZero"/>
        <c:auto val="1"/>
        <c:lblAlgn val="ctr"/>
        <c:lblOffset val="100"/>
        <c:noMultiLvlLbl val="0"/>
      </c:catAx>
      <c:valAx>
        <c:axId val="17570463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570440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5715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49155350758"/>
          <c:y val="0.0419309138327958"/>
          <c:w val="0.714738503346246"/>
          <c:h val="0.860247280610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C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706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[Book1]Sheet1!$A$1:$E$1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99-4484-8CDD-F3A8798CF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2637072"/>
        <c:axId val="1832639392"/>
      </c:barChart>
      <c:catAx>
        <c:axId val="1832637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39392"/>
        <c:crosses val="autoZero"/>
        <c:auto val="1"/>
        <c:lblAlgn val="ctr"/>
        <c:lblOffset val="100"/>
        <c:noMultiLvlLbl val="0"/>
      </c:catAx>
      <c:valAx>
        <c:axId val="18326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900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8677002191446"/>
          <c:y val="0.165620589545311"/>
          <c:w val="0.181319425104016"/>
          <c:h val="0.14398487767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34950568017"/>
          <c:y val="0.0380362249542056"/>
          <c:w val="0.499162367681134"/>
          <c:h val="0.9356310039236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7-4DEA-8248-DC320590780E}"/>
              </c:ext>
            </c:extLst>
          </c:dPt>
          <c:dPt>
            <c:idx val="1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7-4DEA-8248-DC320590780E}"/>
              </c:ext>
            </c:extLst>
          </c:dPt>
          <c:dPt>
            <c:idx val="2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7-4DEA-8248-DC320590780E}"/>
              </c:ext>
            </c:extLst>
          </c:dPt>
          <c:dPt>
            <c:idx val="3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E7-4DEA-8248-DC320590780E}"/>
              </c:ext>
            </c:extLst>
          </c:dPt>
          <c:dPt>
            <c:idx val="4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E7-4DEA-8248-DC320590780E}"/>
              </c:ext>
            </c:extLst>
          </c:dPt>
          <c:dPt>
            <c:idx val="5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E7-4DEA-8248-DC320590780E}"/>
              </c:ext>
            </c:extLst>
          </c:dPt>
          <c:dPt>
            <c:idx val="6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DE7-4DEA-8248-DC320590780E}"/>
              </c:ext>
            </c:extLst>
          </c:dPt>
          <c:dPt>
            <c:idx val="7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DE7-4DEA-8248-DC320590780E}"/>
              </c:ext>
            </c:extLst>
          </c:dPt>
          <c:dPt>
            <c:idx val="8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DE7-4DEA-8248-DC320590780E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DE7-4DEA-8248-DC3205907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5650395369138"/>
          <c:y val="0.0345625019985699"/>
          <c:w val="0.825332783944706"/>
          <c:h val="0.88563621878063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07-428F-9DF0-D6B19D0AD208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07-428F-9DF0-D6B19D0AD208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07-428F-9DF0-D6B19D0AD208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07-428F-9DF0-D6B19D0AD208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07-428F-9DF0-D6B19D0AD208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07-428F-9DF0-D6B19D0AD208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07-428F-9DF0-D6B19D0AD208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907-428F-9DF0-D6B19D0AD208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907-428F-9DF0-D6B19D0AD208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907-428F-9DF0-D6B19D0AD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2650944"/>
        <c:axId val="1833224112"/>
      </c:barChart>
      <c:valAx>
        <c:axId val="183322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832650944"/>
        <c:crosses val="autoZero"/>
        <c:crossBetween val="between"/>
      </c:valAx>
      <c:catAx>
        <c:axId val="18326509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83322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1694869667985"/>
          <c:y val="0.0638169495111573"/>
          <c:w val="0.782282072479926"/>
          <c:h val="0.874316202434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57-4ED2-BBDD-E30A02954B6A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57-4ED2-BBDD-E30A02954B6A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57-4ED2-BBDD-E30A02954B6A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57-4ED2-BBDD-E30A02954B6A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57-4ED2-BBDD-E30A02954B6A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57-4ED2-BBDD-E30A02954B6A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F57-4ED2-BBDD-E30A02954B6A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F57-4ED2-BBDD-E30A02954B6A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F57-4ED2-BBDD-E30A02954B6A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F57-4ED2-BBDD-E30A02954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5856128"/>
        <c:axId val="1835858448"/>
      </c:barChart>
      <c:catAx>
        <c:axId val="1835856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858448"/>
        <c:crosses val="autoZero"/>
        <c:auto val="1"/>
        <c:lblAlgn val="ctr"/>
        <c:lblOffset val="100"/>
        <c:noMultiLvlLbl val="0"/>
      </c:catAx>
      <c:valAx>
        <c:axId val="183585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8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383251192491"/>
          <c:y val="0.135446774559141"/>
          <c:w val="0.0701377174713925"/>
          <c:h val="0.8063624609767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49155350758"/>
          <c:y val="0.0419309138327958"/>
          <c:w val="0.714738503346246"/>
          <c:h val="0.860247280610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C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706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[Book1]Sheet1!$A$1:$E$1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39-4CDE-AFA3-1415B4A26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3082992"/>
        <c:axId val="1833085312"/>
      </c:barChart>
      <c:catAx>
        <c:axId val="1833082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085312"/>
        <c:crosses val="autoZero"/>
        <c:auto val="1"/>
        <c:lblAlgn val="ctr"/>
        <c:lblOffset val="100"/>
        <c:noMultiLvlLbl val="0"/>
      </c:catAx>
      <c:valAx>
        <c:axId val="18330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0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900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8677002191446"/>
          <c:y val="0.165620589545311"/>
          <c:w val="0.181319425104016"/>
          <c:h val="0.14398487767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34950568017"/>
          <c:y val="0.0380362249542056"/>
          <c:w val="0.499162367681134"/>
          <c:h val="0.9356310039236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8-46FA-B419-BA83CBBF4ED9}"/>
              </c:ext>
            </c:extLst>
          </c:dPt>
          <c:dPt>
            <c:idx val="1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8-46FA-B419-BA83CBBF4ED9}"/>
              </c:ext>
            </c:extLst>
          </c:dPt>
          <c:dPt>
            <c:idx val="2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8-46FA-B419-BA83CBBF4ED9}"/>
              </c:ext>
            </c:extLst>
          </c:dPt>
          <c:dPt>
            <c:idx val="3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8-46FA-B419-BA83CBBF4ED9}"/>
              </c:ext>
            </c:extLst>
          </c:dPt>
          <c:dPt>
            <c:idx val="4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38-46FA-B419-BA83CBBF4ED9}"/>
              </c:ext>
            </c:extLst>
          </c:dPt>
          <c:dPt>
            <c:idx val="5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38-46FA-B419-BA83CBBF4ED9}"/>
              </c:ext>
            </c:extLst>
          </c:dPt>
          <c:dPt>
            <c:idx val="6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38-46FA-B419-BA83CBBF4ED9}"/>
              </c:ext>
            </c:extLst>
          </c:dPt>
          <c:dPt>
            <c:idx val="7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38-46FA-B419-BA83CBBF4ED9}"/>
              </c:ext>
            </c:extLst>
          </c:dPt>
          <c:dPt>
            <c:idx val="8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38-46FA-B419-BA83CBBF4ED9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838-46FA-B419-BA83CBBF4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5650395369138"/>
          <c:y val="0.0345625019985699"/>
          <c:w val="0.825332783944706"/>
          <c:h val="0.88563621878063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08-4E39-948C-25E0C417568C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08-4E39-948C-25E0C417568C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08-4E39-948C-25E0C417568C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08-4E39-948C-25E0C417568C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08-4E39-948C-25E0C417568C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08-4E39-948C-25E0C417568C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08-4E39-948C-25E0C417568C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08-4E39-948C-25E0C417568C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08-4E39-948C-25E0C417568C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608-4E39-948C-25E0C4175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536432"/>
        <c:axId val="1835534112"/>
      </c:barChart>
      <c:valAx>
        <c:axId val="183553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36432"/>
        <c:crosses val="autoZero"/>
        <c:crossBetween val="between"/>
      </c:valAx>
      <c:catAx>
        <c:axId val="18355364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3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1694869667985"/>
          <c:y val="0.0638169495111573"/>
          <c:w val="0.782282072479926"/>
          <c:h val="0.874316202434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57-4ED2-BBDD-E30A02954B6A}"/>
              </c:ext>
            </c:extLst>
          </c:dPt>
          <c:dPt>
            <c:idx val="1"/>
            <c:invertIfNegative val="0"/>
            <c:bubble3D val="0"/>
            <c:spPr>
              <a:solidFill>
                <a:srgbClr val="EE83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57-4ED2-BBDD-E30A02954B6A}"/>
              </c:ext>
            </c:extLst>
          </c:dPt>
          <c:dPt>
            <c:idx val="2"/>
            <c:invertIfNegative val="0"/>
            <c:bubble3D val="0"/>
            <c:spPr>
              <a:solidFill>
                <a:srgbClr val="C823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57-4ED2-BBDD-E30A02954B6A}"/>
              </c:ext>
            </c:extLst>
          </c:dPt>
          <c:dPt>
            <c:idx val="3"/>
            <c:invertIfNegative val="0"/>
            <c:bubble3D val="0"/>
            <c:spPr>
              <a:solidFill>
                <a:srgbClr val="4B28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57-4ED2-BBDD-E30A02954B6A}"/>
              </c:ext>
            </c:extLst>
          </c:dPt>
          <c:dPt>
            <c:idx val="4"/>
            <c:invertIfNegative val="0"/>
            <c:bubble3D val="0"/>
            <c:spPr>
              <a:solidFill>
                <a:srgbClr val="01396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57-4ED2-BBDD-E30A02954B6A}"/>
              </c:ext>
            </c:extLst>
          </c:dPt>
          <c:dPt>
            <c:idx val="5"/>
            <c:invertIfNegative val="0"/>
            <c:bubble3D val="0"/>
            <c:spPr>
              <a:solidFill>
                <a:srgbClr val="0098C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57-4ED2-BBDD-E30A02954B6A}"/>
              </c:ext>
            </c:extLst>
          </c:dPt>
          <c:dPt>
            <c:idx val="6"/>
            <c:invertIfNegative val="0"/>
            <c:bubble3D val="0"/>
            <c:spPr>
              <a:solidFill>
                <a:srgbClr val="7BC6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F57-4ED2-BBDD-E30A02954B6A}"/>
              </c:ext>
            </c:extLst>
          </c:dPt>
          <c:dPt>
            <c:idx val="7"/>
            <c:invertIfNegative val="0"/>
            <c:bubble3D val="0"/>
            <c:spPr>
              <a:solidFill>
                <a:srgbClr val="96C0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F57-4ED2-BBDD-E30A02954B6A}"/>
              </c:ext>
            </c:extLst>
          </c:dPt>
          <c:dPt>
            <c:idx val="8"/>
            <c:invertIfNegative val="0"/>
            <c:bubble3D val="0"/>
            <c:spPr>
              <a:solidFill>
                <a:srgbClr val="2E864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F57-4ED2-BBDD-E30A02954B6A}"/>
              </c:ext>
            </c:extLst>
          </c:dPt>
          <c:val>
            <c:numRef>
              <c:f>[TEST.xlsx]Sheet1!$A$1:$I$1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15.0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F57-4ED2-BBDD-E30A02954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2698272"/>
        <c:axId val="1832700592"/>
      </c:barChart>
      <c:catAx>
        <c:axId val="1832698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00592"/>
        <c:crosses val="autoZero"/>
        <c:auto val="1"/>
        <c:lblAlgn val="ctr"/>
        <c:lblOffset val="100"/>
        <c:noMultiLvlLbl val="0"/>
      </c:catAx>
      <c:valAx>
        <c:axId val="183270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383251192491"/>
          <c:y val="0.135446774559141"/>
          <c:w val="0.0701377174713925"/>
          <c:h val="0.8063624609767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900" b="0" i="0" u="none" strike="noStrike" kern="1200" baseline="0">
              <a:solidFill>
                <a:srgbClr val="70706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DE46A56-04BA-449E-9477-1CC7EACB8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911B0B-FF72-4AC1-9901-61BE80BDA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F330-C427-457C-BB8F-24F5E55F9500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5FB62C-0A97-4908-9738-457456721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4919DF-B984-4A45-A8C7-2AFA7AF6C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837AB-A766-4214-837F-1B7888E1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76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078C-BFFB-4682-869D-7903D24C2744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0427-1D11-4E2A-B083-A16972E7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2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4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9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30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5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quote from one of our 9 year old reviewers that perfectly sums up the problem</a:t>
            </a:r>
            <a:r>
              <a:rPr lang="en-US" baseline="0" dirty="0"/>
              <a:t> of not giving the reader enough background information and assuming that they go in with the same information colleagues might. 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8BA8-677B-43B3-96EB-6BAB2BC4E994}" type="slidenum">
              <a:rPr lang="cy-GB" smtClean="0"/>
              <a:t>22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23498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Young Minds</a:t>
            </a:r>
            <a:r>
              <a:rPr lang="en-US" baseline="0" dirty="0"/>
              <a:t> can give not only feedback on understandability, but surprisingly </a:t>
            </a:r>
            <a:r>
              <a:rPr lang="en-US" baseline="0" dirty="0" err="1"/>
              <a:t>inciteful</a:t>
            </a:r>
            <a:r>
              <a:rPr lang="en-US" baseline="0" dirty="0"/>
              <a:t> reviews.</a:t>
            </a:r>
          </a:p>
          <a:p>
            <a:endParaRPr lang="en-US" baseline="0" dirty="0"/>
          </a:p>
          <a:p>
            <a:r>
              <a:rPr lang="en-US" baseline="0" dirty="0"/>
              <a:t>On the left we have a review from a 14 year old reviewer</a:t>
            </a:r>
          </a:p>
          <a:p>
            <a:r>
              <a:rPr lang="en-US" baseline="0" dirty="0"/>
              <a:t>On the right we have a review from a 10 year old reviewer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8BA8-677B-43B3-96EB-6BAB2BC4E994}" type="slidenum">
              <a:rPr lang="cy-GB" smtClean="0"/>
              <a:t>23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1787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end with</a:t>
            </a:r>
            <a:r>
              <a:rPr lang="en-US" baseline="0" dirty="0"/>
              <a:t> a few words from one of our 12 year old reviewers, pointing out something quite important when communicating your work, “….”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8BA8-677B-43B3-96EB-6BAB2BC4E994}" type="slidenum">
              <a:rPr lang="cy-GB" smtClean="0"/>
              <a:t>24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5515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Editorial board = 266 = Field Chief Editor + Specialty Chief Editors + Associate Editors + Science Mentors</a:t>
            </a:r>
          </a:p>
          <a:p>
            <a:r>
              <a:rPr lang="en-GB" dirty="0"/>
              <a:t>Our Editorial Board comes from 23 countries</a:t>
            </a:r>
          </a:p>
        </p:txBody>
      </p:sp>
    </p:spTree>
    <p:extLst>
      <p:ext uri="{BB962C8B-B14F-4D97-AF65-F5344CB8AC3E}">
        <p14:creationId xmlns:p14="http://schemas.microsoft.com/office/powerpoint/2010/main" val="229843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62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2974-7E43-4C90-98F9-7281417818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2974-7E43-4C90-98F9-7281417818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5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9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96F3-E012-4257-B442-7C57C02A7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3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0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5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8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F8BA8-677B-43B3-96EB-6BAB2BC4E994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7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chart" Target="../charts/chart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chart" Target="../charts/chart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chart" Target="../charts/chart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chart" Target="../charts/chart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F5A9-6A9D-4653-8425-58679777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46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9960" y="1690688"/>
            <a:ext cx="704850" cy="704850"/>
          </a:xfrm>
          <a:prstGeom prst="rect">
            <a:avLst/>
          </a:prstGeom>
          <a:solidFill>
            <a:srgbClr val="2E8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62312" y="1690688"/>
            <a:ext cx="704850" cy="70485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2412" y="1690688"/>
            <a:ext cx="704850" cy="704850"/>
          </a:xfrm>
          <a:prstGeom prst="rect">
            <a:avLst/>
          </a:prstGeom>
          <a:solidFill>
            <a:srgbClr val="01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76799" y="1690688"/>
            <a:ext cx="704850" cy="704850"/>
          </a:xfrm>
          <a:prstGeom prst="rect">
            <a:avLst/>
          </a:prstGeom>
          <a:solidFill>
            <a:srgbClr val="009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1186" y="1690688"/>
            <a:ext cx="704850" cy="704850"/>
          </a:xfrm>
          <a:prstGeom prst="rect">
            <a:avLst/>
          </a:prstGeom>
          <a:solidFill>
            <a:srgbClr val="7B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2012" y="1690688"/>
            <a:ext cx="704850" cy="704850"/>
          </a:xfrm>
          <a:prstGeom prst="rect">
            <a:avLst/>
          </a:prstGeom>
          <a:solidFill>
            <a:srgbClr val="FA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62112" y="1690688"/>
            <a:ext cx="704850" cy="704850"/>
          </a:xfrm>
          <a:prstGeom prst="rect">
            <a:avLst/>
          </a:prstGeom>
          <a:solidFill>
            <a:srgbClr val="EE8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62212" y="1690688"/>
            <a:ext cx="704850" cy="704850"/>
          </a:xfrm>
          <a:prstGeom prst="rect">
            <a:avLst/>
          </a:prstGeom>
          <a:solidFill>
            <a:srgbClr val="C8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5573" y="1690688"/>
            <a:ext cx="704850" cy="704850"/>
          </a:xfrm>
          <a:prstGeom prst="rect">
            <a:avLst/>
          </a:prstGeom>
          <a:solidFill>
            <a:srgbClr val="96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012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color scheme</a:t>
            </a:r>
          </a:p>
        </p:txBody>
      </p:sp>
    </p:spTree>
    <p:extLst>
      <p:ext uri="{BB962C8B-B14F-4D97-AF65-F5344CB8AC3E}">
        <p14:creationId xmlns:p14="http://schemas.microsoft.com/office/powerpoint/2010/main" val="12356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 userDrawn="1">
            <p:extLst/>
          </p:nvPr>
        </p:nvGraphicFramePr>
        <p:xfrm>
          <a:off x="581024" y="1533525"/>
          <a:ext cx="8915401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604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 userDrawn="1">
            <p:extLst/>
          </p:nvPr>
        </p:nvGraphicFramePr>
        <p:xfrm>
          <a:off x="838200" y="1690688"/>
          <a:ext cx="9534525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297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 userDrawn="1">
            <p:extLst/>
          </p:nvPr>
        </p:nvGraphicFramePr>
        <p:xfrm>
          <a:off x="-801778" y="1690688"/>
          <a:ext cx="8631327" cy="458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640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 userDrawn="1">
            <p:extLst/>
          </p:nvPr>
        </p:nvGraphicFramePr>
        <p:xfrm>
          <a:off x="923924" y="1690688"/>
          <a:ext cx="8601076" cy="45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645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706E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566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175" y="1825625"/>
            <a:ext cx="50482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93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9960" y="1690688"/>
            <a:ext cx="704850" cy="704850"/>
          </a:xfrm>
          <a:prstGeom prst="rect">
            <a:avLst/>
          </a:prstGeom>
          <a:solidFill>
            <a:srgbClr val="2E8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62312" y="1690688"/>
            <a:ext cx="704850" cy="70485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2412" y="1690688"/>
            <a:ext cx="704850" cy="704850"/>
          </a:xfrm>
          <a:prstGeom prst="rect">
            <a:avLst/>
          </a:prstGeom>
          <a:solidFill>
            <a:srgbClr val="01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76799" y="1690688"/>
            <a:ext cx="704850" cy="704850"/>
          </a:xfrm>
          <a:prstGeom prst="rect">
            <a:avLst/>
          </a:prstGeom>
          <a:solidFill>
            <a:srgbClr val="009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1186" y="1690688"/>
            <a:ext cx="704850" cy="704850"/>
          </a:xfrm>
          <a:prstGeom prst="rect">
            <a:avLst/>
          </a:prstGeom>
          <a:solidFill>
            <a:srgbClr val="7B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2012" y="1690688"/>
            <a:ext cx="704850" cy="704850"/>
          </a:xfrm>
          <a:prstGeom prst="rect">
            <a:avLst/>
          </a:prstGeom>
          <a:solidFill>
            <a:srgbClr val="FA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62112" y="1690688"/>
            <a:ext cx="704850" cy="704850"/>
          </a:xfrm>
          <a:prstGeom prst="rect">
            <a:avLst/>
          </a:prstGeom>
          <a:solidFill>
            <a:srgbClr val="EE8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62212" y="1690688"/>
            <a:ext cx="704850" cy="704850"/>
          </a:xfrm>
          <a:prstGeom prst="rect">
            <a:avLst/>
          </a:prstGeom>
          <a:solidFill>
            <a:srgbClr val="C8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5573" y="1690688"/>
            <a:ext cx="704850" cy="704850"/>
          </a:xfrm>
          <a:prstGeom prst="rect">
            <a:avLst/>
          </a:prstGeom>
          <a:solidFill>
            <a:srgbClr val="96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012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color scheme</a:t>
            </a:r>
          </a:p>
        </p:txBody>
      </p:sp>
    </p:spTree>
    <p:extLst>
      <p:ext uri="{BB962C8B-B14F-4D97-AF65-F5344CB8AC3E}">
        <p14:creationId xmlns:p14="http://schemas.microsoft.com/office/powerpoint/2010/main" val="4135598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72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772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50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9960" y="1690688"/>
            <a:ext cx="704850" cy="704850"/>
          </a:xfrm>
          <a:prstGeom prst="rect">
            <a:avLst/>
          </a:prstGeom>
          <a:solidFill>
            <a:srgbClr val="2E8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62312" y="1690688"/>
            <a:ext cx="704850" cy="70485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2412" y="1690688"/>
            <a:ext cx="704850" cy="704850"/>
          </a:xfrm>
          <a:prstGeom prst="rect">
            <a:avLst/>
          </a:prstGeom>
          <a:solidFill>
            <a:srgbClr val="01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76799" y="1690688"/>
            <a:ext cx="704850" cy="704850"/>
          </a:xfrm>
          <a:prstGeom prst="rect">
            <a:avLst/>
          </a:prstGeom>
          <a:solidFill>
            <a:srgbClr val="009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1186" y="1690688"/>
            <a:ext cx="704850" cy="704850"/>
          </a:xfrm>
          <a:prstGeom prst="rect">
            <a:avLst/>
          </a:prstGeom>
          <a:solidFill>
            <a:srgbClr val="7B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2012" y="1690688"/>
            <a:ext cx="704850" cy="704850"/>
          </a:xfrm>
          <a:prstGeom prst="rect">
            <a:avLst/>
          </a:prstGeom>
          <a:solidFill>
            <a:srgbClr val="FA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62112" y="1690688"/>
            <a:ext cx="704850" cy="704850"/>
          </a:xfrm>
          <a:prstGeom prst="rect">
            <a:avLst/>
          </a:prstGeom>
          <a:solidFill>
            <a:srgbClr val="EE8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62212" y="1690688"/>
            <a:ext cx="704850" cy="704850"/>
          </a:xfrm>
          <a:prstGeom prst="rect">
            <a:avLst/>
          </a:prstGeom>
          <a:solidFill>
            <a:srgbClr val="C8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5573" y="1690688"/>
            <a:ext cx="704850" cy="704850"/>
          </a:xfrm>
          <a:prstGeom prst="rect">
            <a:avLst/>
          </a:prstGeom>
          <a:solidFill>
            <a:srgbClr val="96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012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color scheme</a:t>
            </a:r>
          </a:p>
        </p:txBody>
      </p:sp>
    </p:spTree>
    <p:extLst>
      <p:ext uri="{BB962C8B-B14F-4D97-AF65-F5344CB8AC3E}">
        <p14:creationId xmlns:p14="http://schemas.microsoft.com/office/powerpoint/2010/main" val="2573704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 userDrawn="1">
            <p:extLst/>
          </p:nvPr>
        </p:nvGraphicFramePr>
        <p:xfrm>
          <a:off x="581024" y="1533525"/>
          <a:ext cx="8915401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353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 userDrawn="1">
            <p:extLst/>
          </p:nvPr>
        </p:nvGraphicFramePr>
        <p:xfrm>
          <a:off x="838200" y="1690688"/>
          <a:ext cx="9534525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359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 userDrawn="1">
            <p:extLst/>
          </p:nvPr>
        </p:nvGraphicFramePr>
        <p:xfrm>
          <a:off x="-801778" y="1690688"/>
          <a:ext cx="8631327" cy="458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4499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 userDrawn="1">
            <p:extLst/>
          </p:nvPr>
        </p:nvGraphicFramePr>
        <p:xfrm>
          <a:off x="923924" y="1690688"/>
          <a:ext cx="8601076" cy="45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743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706E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102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175" y="1825625"/>
            <a:ext cx="50482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5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 userDrawn="1">
            <p:extLst/>
          </p:nvPr>
        </p:nvGraphicFramePr>
        <p:xfrm>
          <a:off x="581024" y="1533525"/>
          <a:ext cx="8915401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578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202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925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9960" y="1690688"/>
            <a:ext cx="704850" cy="704850"/>
          </a:xfrm>
          <a:prstGeom prst="rect">
            <a:avLst/>
          </a:prstGeom>
          <a:solidFill>
            <a:srgbClr val="2E8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62312" y="1690688"/>
            <a:ext cx="704850" cy="704850"/>
          </a:xfrm>
          <a:prstGeom prst="rect">
            <a:avLst/>
          </a:prstGeom>
          <a:solidFill>
            <a:srgbClr val="4B2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2412" y="1690688"/>
            <a:ext cx="704850" cy="704850"/>
          </a:xfrm>
          <a:prstGeom prst="rect">
            <a:avLst/>
          </a:prstGeom>
          <a:solidFill>
            <a:srgbClr val="01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76799" y="1690688"/>
            <a:ext cx="704850" cy="704850"/>
          </a:xfrm>
          <a:prstGeom prst="rect">
            <a:avLst/>
          </a:prstGeom>
          <a:solidFill>
            <a:srgbClr val="009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1186" y="1690688"/>
            <a:ext cx="704850" cy="704850"/>
          </a:xfrm>
          <a:prstGeom prst="rect">
            <a:avLst/>
          </a:prstGeom>
          <a:solidFill>
            <a:srgbClr val="7B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2012" y="1690688"/>
            <a:ext cx="704850" cy="704850"/>
          </a:xfrm>
          <a:prstGeom prst="rect">
            <a:avLst/>
          </a:prstGeom>
          <a:solidFill>
            <a:srgbClr val="FA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62112" y="1690688"/>
            <a:ext cx="704850" cy="704850"/>
          </a:xfrm>
          <a:prstGeom prst="rect">
            <a:avLst/>
          </a:prstGeom>
          <a:solidFill>
            <a:srgbClr val="EE8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62212" y="1690688"/>
            <a:ext cx="704850" cy="704850"/>
          </a:xfrm>
          <a:prstGeom prst="rect">
            <a:avLst/>
          </a:prstGeom>
          <a:solidFill>
            <a:srgbClr val="C8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5573" y="1690688"/>
            <a:ext cx="704850" cy="704850"/>
          </a:xfrm>
          <a:prstGeom prst="rect">
            <a:avLst/>
          </a:prstGeom>
          <a:solidFill>
            <a:srgbClr val="96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864C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012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color scheme</a:t>
            </a:r>
          </a:p>
        </p:txBody>
      </p:sp>
    </p:spTree>
    <p:extLst>
      <p:ext uri="{BB962C8B-B14F-4D97-AF65-F5344CB8AC3E}">
        <p14:creationId xmlns:p14="http://schemas.microsoft.com/office/powerpoint/2010/main" val="165506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 userDrawn="1">
            <p:extLst/>
          </p:nvPr>
        </p:nvGraphicFramePr>
        <p:xfrm>
          <a:off x="581024" y="1533525"/>
          <a:ext cx="8915401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356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 userDrawn="1">
            <p:extLst/>
          </p:nvPr>
        </p:nvGraphicFramePr>
        <p:xfrm>
          <a:off x="838200" y="1690688"/>
          <a:ext cx="9534525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652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 userDrawn="1">
            <p:extLst/>
          </p:nvPr>
        </p:nvGraphicFramePr>
        <p:xfrm>
          <a:off x="-801778" y="1690688"/>
          <a:ext cx="8631327" cy="458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51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 userDrawn="1">
            <p:extLst/>
          </p:nvPr>
        </p:nvGraphicFramePr>
        <p:xfrm>
          <a:off x="923924" y="1690688"/>
          <a:ext cx="8601076" cy="45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866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706E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478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175" y="1825625"/>
            <a:ext cx="50482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70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 userDrawn="1">
            <p:extLst/>
          </p:nvPr>
        </p:nvGraphicFramePr>
        <p:xfrm>
          <a:off x="838200" y="1690688"/>
          <a:ext cx="9534525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410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077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072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DE776-8E6F-463C-9A74-B3844E19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0D80FE-BCE2-4B1D-B81A-D7D38AC4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B29C56-352A-49A5-BF92-3374A02B0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CC1C7-9C2A-4E50-B80F-0710BF6A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826-9C5F-4461-9E57-B009127901C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3E90C3-2954-45A9-BDBE-DD1CA55B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16C2F3-4DE9-4BB5-9AB5-EF4A47FA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42E0-9861-4386-B0F0-875EFA23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6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4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5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6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5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 userDrawn="1">
            <p:extLst/>
          </p:nvPr>
        </p:nvGraphicFramePr>
        <p:xfrm>
          <a:off x="-801778" y="1690688"/>
          <a:ext cx="8631327" cy="458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 userDrawn="1"/>
        </p:nvSpPr>
        <p:spPr>
          <a:xfrm>
            <a:off x="1859692" y="2588741"/>
            <a:ext cx="2817340" cy="28173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5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7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0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amples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 userDrawn="1">
            <p:extLst/>
          </p:nvPr>
        </p:nvGraphicFramePr>
        <p:xfrm>
          <a:off x="923924" y="1690688"/>
          <a:ext cx="8601076" cy="45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4804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706E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78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175" y="1825625"/>
            <a:ext cx="50482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22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7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2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01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785" y="5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01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785" y="5623560"/>
            <a:ext cx="1097280" cy="109728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380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2DE35-2658-400A-AE51-D4611A4570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8233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rgbClr val="7070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2E86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86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01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785" y="5623560"/>
            <a:ext cx="1097280" cy="109728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380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2DE35-2658-400A-AE51-D4611A4570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6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8233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rgbClr val="7070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2E86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86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01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85" y="5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2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8233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rgbClr val="7070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2E86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86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9C6A-0446-4A26-A809-19DECD5DE86E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C28E-D44E-4437-B72D-069E6067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2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frontiersin.org/recommendation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chart" Target="../charts/chart19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27.jpg"/><Relationship Id="rId7" Type="http://schemas.openxmlformats.org/officeDocument/2006/relationships/image" Target="../media/image26.jpg"/><Relationship Id="rId8" Type="http://schemas.openxmlformats.org/officeDocument/2006/relationships/image" Target="../media/image56.png"/><Relationship Id="rId9" Type="http://schemas.openxmlformats.org/officeDocument/2006/relationships/image" Target="../media/image6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27843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C8233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07" y="215748"/>
            <a:ext cx="3414986" cy="1024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6834"/>
          <a:stretch/>
        </p:blipFill>
        <p:spPr>
          <a:xfrm>
            <a:off x="4722757" y="5981850"/>
            <a:ext cx="1585969" cy="5945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532BA6-2523-4F53-B1A9-E3C2573D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937" y="5981850"/>
            <a:ext cx="3086992" cy="594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B7F649-F376-448D-9CF9-EAFB662EE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74" y="5831168"/>
            <a:ext cx="1072989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A4E51D-8B80-43E6-BF6E-F82C9481F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06781-CE87-499E-AA73-7D85F48EC9ED}"/>
              </a:ext>
            </a:extLst>
          </p:cNvPr>
          <p:cNvSpPr txBox="1">
            <a:spLocks noChangeAspect="1"/>
          </p:cNvSpPr>
          <p:nvPr/>
        </p:nvSpPr>
        <p:spPr>
          <a:xfrm>
            <a:off x="166913" y="1706509"/>
            <a:ext cx="1260000" cy="923330"/>
          </a:xfrm>
          <a:prstGeom prst="rect">
            <a:avLst/>
          </a:prstGeom>
          <a:solidFill>
            <a:srgbClr val="8BC75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Field Chief Editor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6CD936-AD28-4138-987E-E404E36FDF89}"/>
              </a:ext>
            </a:extLst>
          </p:cNvPr>
          <p:cNvSpPr txBox="1">
            <a:spLocks noChangeAspect="1"/>
          </p:cNvSpPr>
          <p:nvPr/>
        </p:nvSpPr>
        <p:spPr>
          <a:xfrm>
            <a:off x="3173425" y="1706509"/>
            <a:ext cx="1259345" cy="923330"/>
          </a:xfrm>
          <a:prstGeom prst="rect">
            <a:avLst/>
          </a:prstGeom>
          <a:solidFill>
            <a:srgbClr val="8BC75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Specialty Chief Editors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680160" y="1711977"/>
            <a:ext cx="1235395" cy="2248409"/>
            <a:chOff x="4680163" y="2191657"/>
            <a:chExt cx="1235395" cy="22484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8A6818E-019B-43DA-8E66-698D431B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8548" y="2191657"/>
              <a:ext cx="1227010" cy="130426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55F485B-5777-4498-B573-BD0437A6A41C}"/>
                </a:ext>
              </a:extLst>
            </p:cNvPr>
            <p:cNvSpPr txBox="1"/>
            <p:nvPr/>
          </p:nvSpPr>
          <p:spPr>
            <a:xfrm>
              <a:off x="4680163" y="3516736"/>
              <a:ext cx="122701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Sabine Kastner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Princeton University,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Neuroscience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1330" y="1721250"/>
            <a:ext cx="1198208" cy="2393024"/>
            <a:chOff x="6171334" y="2200930"/>
            <a:chExt cx="1198208" cy="239302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3615FB3-E773-4EFF-A74E-244DCE45D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334" y="2200930"/>
              <a:ext cx="1198208" cy="13042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04DF39C-345F-4ED8-9F63-6D71DD257471}"/>
                </a:ext>
              </a:extLst>
            </p:cNvPr>
            <p:cNvSpPr txBox="1"/>
            <p:nvPr/>
          </p:nvSpPr>
          <p:spPr>
            <a:xfrm>
              <a:off x="6179718" y="3516736"/>
              <a:ext cx="118982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Shane Larson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Northwestern University,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Astronomy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Space Science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9206" y="1725620"/>
            <a:ext cx="1332123" cy="2080877"/>
            <a:chOff x="9129211" y="2205300"/>
            <a:chExt cx="1332123" cy="2080877"/>
          </a:xfrm>
        </p:grpSpPr>
        <p:pic>
          <p:nvPicPr>
            <p:cNvPr id="16" name="Picture 2" descr="Profile picture">
              <a:extLst>
                <a:ext uri="{FF2B5EF4-FFF2-40B4-BE49-F238E27FC236}">
                  <a16:creationId xmlns:a16="http://schemas.microsoft.com/office/drawing/2014/main" xmlns="" id="{76F0FDB0-4295-424C-81BD-EAB49A726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438" y="2205300"/>
              <a:ext cx="1299896" cy="129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5481FCC-940A-47C6-8017-858E39DC9542}"/>
                </a:ext>
              </a:extLst>
            </p:cNvPr>
            <p:cNvSpPr txBox="1"/>
            <p:nvPr/>
          </p:nvSpPr>
          <p:spPr>
            <a:xfrm>
              <a:off x="9129211" y="3516736"/>
              <a:ext cx="129989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Mark Brandon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Open University, UK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Earth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its Resources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85315" y="1706509"/>
            <a:ext cx="1295887" cy="2231324"/>
            <a:chOff x="10684881" y="2200694"/>
            <a:chExt cx="1295887" cy="2231324"/>
          </a:xfrm>
        </p:grpSpPr>
        <p:pic>
          <p:nvPicPr>
            <p:cNvPr id="17" name="Picture 4" descr="Profile picture">
              <a:extLst>
                <a:ext uri="{FF2B5EF4-FFF2-40B4-BE49-F238E27FC236}">
                  <a16:creationId xmlns:a16="http://schemas.microsoft.com/office/drawing/2014/main" xmlns="" id="{F622E763-A96D-486C-9C84-AC0282F4A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882" y="2200694"/>
              <a:ext cx="1295886" cy="129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71F665-2B74-4162-9131-E8A8FBA92129}"/>
                </a:ext>
              </a:extLst>
            </p:cNvPr>
            <p:cNvSpPr txBox="1"/>
            <p:nvPr/>
          </p:nvSpPr>
          <p:spPr>
            <a:xfrm>
              <a:off x="10684881" y="3508688"/>
              <a:ext cx="1295887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Kammen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University of California, Berkeley,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Earth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its Resources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80160" y="4506349"/>
            <a:ext cx="1227011" cy="2089238"/>
            <a:chOff x="4779681" y="4563887"/>
            <a:chExt cx="1227011" cy="20892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93CF98C-11ED-4C05-B9B7-467A1B29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79682" y="4563887"/>
              <a:ext cx="1227010" cy="132887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52DDBDE-FDE6-4E84-817B-38D6641541CC}"/>
                </a:ext>
              </a:extLst>
            </p:cNvPr>
            <p:cNvSpPr txBox="1"/>
            <p:nvPr/>
          </p:nvSpPr>
          <p:spPr>
            <a:xfrm>
              <a:off x="4779681" y="5883684"/>
              <a:ext cx="1227011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Fulvio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D’Acquisto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Queen Mary University of London, UK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Health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64666" y="4506349"/>
            <a:ext cx="1320456" cy="2089897"/>
            <a:chOff x="6461258" y="4563228"/>
            <a:chExt cx="1320456" cy="20898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486BEDF-A18A-45FD-87AC-6DA15A39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1258" y="4563228"/>
              <a:ext cx="1320456" cy="13204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A72C796-671F-478A-B4EA-C7BB6195FEFE}"/>
                </a:ext>
              </a:extLst>
            </p:cNvPr>
            <p:cNvSpPr txBox="1"/>
            <p:nvPr/>
          </p:nvSpPr>
          <p:spPr>
            <a:xfrm>
              <a:off x="6461258" y="5883684"/>
              <a:ext cx="132045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Pasquale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Maffia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University of Glasgow, UK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Health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5313" y="4530448"/>
            <a:ext cx="1343015" cy="2101715"/>
            <a:chOff x="8191967" y="4543756"/>
            <a:chExt cx="1343015" cy="2101715"/>
          </a:xfrm>
        </p:grpSpPr>
        <p:pic>
          <p:nvPicPr>
            <p:cNvPr id="21" name="Picture 2" descr="Profile picture">
              <a:extLst>
                <a:ext uri="{FF2B5EF4-FFF2-40B4-BE49-F238E27FC236}">
                  <a16:creationId xmlns:a16="http://schemas.microsoft.com/office/drawing/2014/main" xmlns="" id="{B77378FF-D26C-436F-BB38-33D62A58B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526" y="4543756"/>
              <a:ext cx="1320456" cy="132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A20B91-533E-48E1-BBF4-092AAD649AEB}"/>
                </a:ext>
              </a:extLst>
            </p:cNvPr>
            <p:cNvSpPr txBox="1"/>
            <p:nvPr/>
          </p:nvSpPr>
          <p:spPr>
            <a:xfrm>
              <a:off x="8191967" y="5876030"/>
              <a:ext cx="1343015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Chelsea Specht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Cornell University,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Biodiversity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62779" y="4506349"/>
            <a:ext cx="1320456" cy="2089238"/>
            <a:chOff x="9945235" y="4544415"/>
            <a:chExt cx="1320456" cy="2089238"/>
          </a:xfrm>
        </p:grpSpPr>
        <p:pic>
          <p:nvPicPr>
            <p:cNvPr id="22" name="Picture 6" descr="Profile picture">
              <a:extLst>
                <a:ext uri="{FF2B5EF4-FFF2-40B4-BE49-F238E27FC236}">
                  <a16:creationId xmlns:a16="http://schemas.microsoft.com/office/drawing/2014/main" xmlns="" id="{AC5BAA88-1B5D-4C85-8746-14CE2F7112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84"/>
            <a:stretch/>
          </p:blipFill>
          <p:spPr bwMode="auto">
            <a:xfrm>
              <a:off x="9945235" y="4544415"/>
              <a:ext cx="1032750" cy="132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2267F66-C74C-4B22-AE4F-83D54B59721B}"/>
                </a:ext>
              </a:extLst>
            </p:cNvPr>
            <p:cNvSpPr txBox="1"/>
            <p:nvPr/>
          </p:nvSpPr>
          <p:spPr>
            <a:xfrm>
              <a:off x="9945235" y="5864212"/>
              <a:ext cx="132045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Jeremy Martin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University of Kansas,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Mathematics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82688" y="1706509"/>
            <a:ext cx="1234962" cy="1899292"/>
            <a:chOff x="1682689" y="2186189"/>
            <a:chExt cx="1234962" cy="1899292"/>
          </a:xfrm>
        </p:grpSpPr>
        <p:pic>
          <p:nvPicPr>
            <p:cNvPr id="1026" name="Picture 2" descr="Robert Knight">
              <a:extLst>
                <a:ext uri="{FF2B5EF4-FFF2-40B4-BE49-F238E27FC236}">
                  <a16:creationId xmlns:a16="http://schemas.microsoft.com/office/drawing/2014/main" xmlns="" id="{8CDFEFDB-4B44-4E9C-AA1B-F3E59A283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689" y="2186189"/>
              <a:ext cx="1234962" cy="127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BF23381-8972-4843-A9EE-78A0A0CB5335}"/>
                </a:ext>
              </a:extLst>
            </p:cNvPr>
            <p:cNvSpPr txBox="1"/>
            <p:nvPr/>
          </p:nvSpPr>
          <p:spPr>
            <a:xfrm>
              <a:off x="1695095" y="3469928"/>
              <a:ext cx="122255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Robert Knight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University of California, Berkeley, USA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xmlns="" id="{3F30BD98-5874-4F31-BB5F-BF114C1BA8EE}"/>
              </a:ext>
            </a:extLst>
          </p:cNvPr>
          <p:cNvSpPr txBox="1">
            <a:spLocks/>
          </p:cNvSpPr>
          <p:nvPr/>
        </p:nvSpPr>
        <p:spPr>
          <a:xfrm>
            <a:off x="404536" y="558576"/>
            <a:ext cx="8056468" cy="111063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Editorial Board – Chief Editors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6FC427-4ACF-4906-94C6-2D08F85E40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2688" y="3832956"/>
            <a:ext cx="1209158" cy="12091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65CBF78-98E3-4559-87D7-2EA5DC4E91E3}"/>
              </a:ext>
            </a:extLst>
          </p:cNvPr>
          <p:cNvSpPr txBox="1"/>
          <p:nvPr/>
        </p:nvSpPr>
        <p:spPr>
          <a:xfrm>
            <a:off x="1695094" y="5044552"/>
            <a:ext cx="12225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Segev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 University of Jerusalem, 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3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736" y="931706"/>
            <a:ext cx="6125308" cy="5662246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Science Mentors</a:t>
            </a:r>
          </a:p>
          <a:p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Researchers with experience in peer review or outreach</a:t>
            </a:r>
          </a:p>
          <a:p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Encourage Young Reviewers to provide an honest and constructive review</a:t>
            </a:r>
          </a:p>
          <a:p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Introduce life as a scientist</a:t>
            </a:r>
          </a:p>
          <a:p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Introduce the basics of science publishing</a:t>
            </a:r>
          </a:p>
          <a:p>
            <a:endParaRPr lang="cy-GB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461999-4315-4D13-812B-411E9234D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54" y="1524000"/>
            <a:ext cx="29910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996F42-FD84-45C7-AF0C-BEA2586FC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55" r="2338" b="9267"/>
          <a:stretch/>
        </p:blipFill>
        <p:spPr>
          <a:xfrm>
            <a:off x="-879214" y="1247796"/>
            <a:ext cx="13071214" cy="4821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B5FB79-42DF-466B-B0DE-4E96EFC3119E}"/>
              </a:ext>
            </a:extLst>
          </p:cNvPr>
          <p:cNvSpPr txBox="1"/>
          <p:nvPr/>
        </p:nvSpPr>
        <p:spPr>
          <a:xfrm>
            <a:off x="551542" y="304800"/>
            <a:ext cx="468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does it work? </a:t>
            </a:r>
          </a:p>
        </p:txBody>
      </p:sp>
    </p:spTree>
    <p:extLst>
      <p:ext uri="{BB962C8B-B14F-4D97-AF65-F5344CB8AC3E}">
        <p14:creationId xmlns:p14="http://schemas.microsoft.com/office/powerpoint/2010/main" val="158844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3269" y="473302"/>
            <a:ext cx="9358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Identification of recent discoveries, or concepts, that may be interesting for target audience.  </a:t>
            </a:r>
            <a:endParaRPr kumimoji="0" lang="cy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5218926-BA3C-4F19-957F-66D5CD1C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9" y="1812291"/>
            <a:ext cx="6864699" cy="441075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Our Editorial Board identifies publications of interest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Scientists volunteer directly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Our partner organizations identify publications of interest through our - </a:t>
            </a: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Recommendation Portal</a:t>
            </a: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4CA810-1C59-4E49-ACE8-FFE27246B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400" y="2749526"/>
            <a:ext cx="2667000" cy="1019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F75BB6-400E-48D1-8903-9607CE8D3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02" y="2293230"/>
            <a:ext cx="1305140" cy="1518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65718A-4BEB-4C97-B162-D47680D17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98" y="4037269"/>
            <a:ext cx="3215472" cy="5787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7CC08BD4-20F6-4415-AC99-80362F7801D5}"/>
              </a:ext>
            </a:extLst>
          </p:cNvPr>
          <p:cNvSpPr/>
          <p:nvPr/>
        </p:nvSpPr>
        <p:spPr>
          <a:xfrm>
            <a:off x="531629" y="574565"/>
            <a:ext cx="914400" cy="914400"/>
          </a:xfrm>
          <a:prstGeom prst="ellipse">
            <a:avLst/>
          </a:prstGeom>
          <a:solidFill>
            <a:srgbClr val="00A0D2"/>
          </a:solidFill>
          <a:ln>
            <a:solidFill>
              <a:srgbClr val="00A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58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81" y="195941"/>
            <a:ext cx="9801225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Scientists behind the original article, or established in the field, write an article for 8 to 15 year olds. </a:t>
            </a:r>
            <a:endParaRPr lang="cy-GB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8A691C1-F206-4A44-B2C8-CB1D184B55F4}"/>
              </a:ext>
            </a:extLst>
          </p:cNvPr>
          <p:cNvSpPr/>
          <p:nvPr/>
        </p:nvSpPr>
        <p:spPr>
          <a:xfrm>
            <a:off x="474889" y="401522"/>
            <a:ext cx="914400" cy="914400"/>
          </a:xfrm>
          <a:prstGeom prst="ellipse">
            <a:avLst/>
          </a:prstGeom>
          <a:solidFill>
            <a:srgbClr val="712E74"/>
          </a:solidFill>
          <a:ln>
            <a:solidFill>
              <a:srgbClr val="712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A55420-90DA-4EEC-964B-6A9503FE1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6" t="41798" r="25012" b="35018"/>
          <a:stretch/>
        </p:blipFill>
        <p:spPr>
          <a:xfrm>
            <a:off x="932089" y="2313297"/>
            <a:ext cx="10797168" cy="27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7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81" y="195941"/>
            <a:ext cx="9801225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Scientists behind the original article, or established in the field, write an article for 8 to 15 year olds. </a:t>
            </a:r>
            <a:endParaRPr lang="cy-GB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57FB4D5-DF07-44D2-98FE-2B322C225595}"/>
              </a:ext>
            </a:extLst>
          </p:cNvPr>
          <p:cNvGrpSpPr/>
          <p:nvPr/>
        </p:nvGrpSpPr>
        <p:grpSpPr>
          <a:xfrm>
            <a:off x="1737381" y="1549325"/>
            <a:ext cx="7405161" cy="553998"/>
            <a:chOff x="1246107" y="2252409"/>
            <a:chExt cx="9000713" cy="6641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3D6BF26-4E70-4779-9246-344F77001D11}"/>
                </a:ext>
              </a:extLst>
            </p:cNvPr>
            <p:cNvSpPr txBox="1"/>
            <p:nvPr/>
          </p:nvSpPr>
          <p:spPr>
            <a:xfrm>
              <a:off x="7312754" y="2252410"/>
              <a:ext cx="293406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823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Concept</a:t>
              </a:r>
              <a:endParaRPr kumimoji="0" lang="cy-GB" sz="3000" b="1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245582D-3928-4AB8-921C-7A110670DEFD}"/>
                </a:ext>
              </a:extLst>
            </p:cNvPr>
            <p:cNvSpPr txBox="1"/>
            <p:nvPr/>
          </p:nvSpPr>
          <p:spPr>
            <a:xfrm>
              <a:off x="1246107" y="2252409"/>
              <a:ext cx="4103000" cy="66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823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Discovery</a:t>
              </a:r>
              <a:endParaRPr kumimoji="0" lang="cy-GB" sz="3000" b="1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8A691C1-F206-4A44-B2C8-CB1D184B55F4}"/>
              </a:ext>
            </a:extLst>
          </p:cNvPr>
          <p:cNvSpPr/>
          <p:nvPr/>
        </p:nvSpPr>
        <p:spPr>
          <a:xfrm>
            <a:off x="474889" y="401522"/>
            <a:ext cx="914400" cy="914400"/>
          </a:xfrm>
          <a:prstGeom prst="ellipse">
            <a:avLst/>
          </a:prstGeom>
          <a:solidFill>
            <a:srgbClr val="712E74"/>
          </a:solidFill>
          <a:ln>
            <a:solidFill>
              <a:srgbClr val="712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5B32DE-7FA2-4B78-AE9B-BD497DE93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9" t="17339" r="25188" b="6434"/>
          <a:stretch/>
        </p:blipFill>
        <p:spPr>
          <a:xfrm>
            <a:off x="6096000" y="2481943"/>
            <a:ext cx="5074014" cy="4376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0F8020-53F8-4F10-BF2C-A8A4FFE8B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6" t="17551" r="25012" b="5833"/>
          <a:stretch/>
        </p:blipFill>
        <p:spPr>
          <a:xfrm>
            <a:off x="986829" y="2481943"/>
            <a:ext cx="5114241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Communicating your research</a:t>
            </a:r>
            <a:endParaRPr lang="cy-GB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How to fit into 2,000 words and not become too dense</a:t>
            </a:r>
          </a:p>
          <a:p>
            <a:pPr>
              <a:lnSpc>
                <a:spcPct val="100000"/>
              </a:lnSpc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Not everything will fit into a single article </a:t>
            </a:r>
          </a:p>
          <a:p>
            <a:pPr>
              <a:lnSpc>
                <a:spcPct val="100000"/>
              </a:lnSpc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What background will the reader need to really understand and what background do they already have? </a:t>
            </a:r>
          </a:p>
          <a:p>
            <a:pPr>
              <a:lnSpc>
                <a:spcPct val="100000"/>
              </a:lnSpc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What vocabulary do they know? </a:t>
            </a:r>
          </a:p>
          <a:p>
            <a:endParaRPr lang="cy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y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914" y="6162057"/>
            <a:ext cx="737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(Carver, 1994)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Hseuh-chao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Nation, 2000)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Kintsch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Rawson, 2005)           </a:t>
            </a:r>
          </a:p>
        </p:txBody>
      </p:sp>
    </p:spTree>
    <p:extLst>
      <p:ext uri="{BB962C8B-B14F-4D97-AF65-F5344CB8AC3E}">
        <p14:creationId xmlns:p14="http://schemas.microsoft.com/office/powerpoint/2010/main" val="404435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27"/>
          <a:stretch/>
        </p:blipFill>
        <p:spPr>
          <a:xfrm>
            <a:off x="517649" y="4208"/>
            <a:ext cx="6237513" cy="6853792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659990" y="1027906"/>
            <a:ext cx="5281353" cy="486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Desire to communicate their findings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-vs-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Fear of their findings being taken out of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8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4935" y="566535"/>
            <a:ext cx="4334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article is reviewed by a Science Mentor and a Young Mind, or group of Young Minds.  </a:t>
            </a:r>
            <a:endParaRPr kumimoji="0" lang="cy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46033" y="2252410"/>
            <a:ext cx="9677167" cy="415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2E86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864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7070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55DF89E-C379-4852-AB21-9EB66B5C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840" y="2421208"/>
            <a:ext cx="4841545" cy="41582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Individually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After school/Outreach groups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Classroom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Live Review Event </a:t>
            </a:r>
          </a:p>
          <a:p>
            <a:endParaRPr lang="cy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FB1D1E-06CD-4BB2-B3C2-6E7E29E6F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1"/>
          <a:stretch/>
        </p:blipFill>
        <p:spPr>
          <a:xfrm>
            <a:off x="6184616" y="1312138"/>
            <a:ext cx="3947496" cy="1880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959917-FDD9-41D9-807D-D65179841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9372" r="14159" b="8230"/>
          <a:stretch/>
        </p:blipFill>
        <p:spPr>
          <a:xfrm>
            <a:off x="7022022" y="3835120"/>
            <a:ext cx="2466136" cy="187640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D45F2FB-1BB0-45E5-AE6B-5A822E62705C}"/>
              </a:ext>
            </a:extLst>
          </p:cNvPr>
          <p:cNvSpPr/>
          <p:nvPr/>
        </p:nvSpPr>
        <p:spPr>
          <a:xfrm>
            <a:off x="251440" y="566535"/>
            <a:ext cx="914400" cy="914400"/>
          </a:xfrm>
          <a:prstGeom prst="ellipse">
            <a:avLst/>
          </a:prstGeom>
          <a:solidFill>
            <a:srgbClr val="21BDBD"/>
          </a:solidFill>
          <a:ln>
            <a:solidFill>
              <a:srgbClr val="21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896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31" y="5459104"/>
            <a:ext cx="518615" cy="608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4797" y="356501"/>
            <a:ext cx="6476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Once the review process is completed, the article is validated by the Associate Editor. </a:t>
            </a:r>
            <a:endParaRPr kumimoji="0" lang="cy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6FD85ED-579B-44F1-9CA6-40109839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2954839"/>
            <a:ext cx="9801225" cy="32282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Quality Control done by working researchers.</a:t>
            </a:r>
          </a:p>
          <a:p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Making a resource of quality science, communicated directly to the general public, by the scientists conducting the research. </a:t>
            </a:r>
            <a:endParaRPr lang="cy-GB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y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4D095B0F-589E-49DA-AA01-85C1D4FD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30" y="1162987"/>
            <a:ext cx="2016568" cy="20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923AA81-6BFA-464D-860D-4CB437D1AEBC}"/>
              </a:ext>
            </a:extLst>
          </p:cNvPr>
          <p:cNvSpPr/>
          <p:nvPr/>
        </p:nvSpPr>
        <p:spPr>
          <a:xfrm>
            <a:off x="728870" y="473302"/>
            <a:ext cx="914400" cy="914400"/>
          </a:xfrm>
          <a:prstGeom prst="ellipse">
            <a:avLst/>
          </a:prstGeom>
          <a:solidFill>
            <a:srgbClr val="0D4DA1"/>
          </a:solidFill>
          <a:ln>
            <a:solidFill>
              <a:srgbClr val="0D4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323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13511"/>
            <a:ext cx="9144000" cy="87299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9739" y="-229480"/>
            <a:ext cx="8772525" cy="1143000"/>
          </a:xfrm>
          <a:prstGeom prst="rect">
            <a:avLst/>
          </a:prstGeom>
          <a:noFill/>
        </p:spPr>
        <p:txBody>
          <a:bodyPr vert="horz" lIns="90487" tIns="44450" rIns="90487" bIns="4445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ＭＳ Ｐゴシック" charset="0"/>
                <a:cs typeface="Arial"/>
              </a:rPr>
              <a:t>Educational Neuroscience Program </a:t>
            </a:r>
            <a:endParaRPr lang="en-US" sz="32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53127" y="2476869"/>
            <a:ext cx="2485747" cy="2423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417" y="3313990"/>
            <a:ext cx="222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Educational Neuroscience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0A2592-BC46-4724-8C6C-AD2C64480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8703" r="8990" b="7671"/>
          <a:stretch/>
        </p:blipFill>
        <p:spPr>
          <a:xfrm>
            <a:off x="910003" y="1818290"/>
            <a:ext cx="9501188" cy="4674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129793-A4A8-4749-9704-63A11AE5BCE0}"/>
              </a:ext>
            </a:extLst>
          </p:cNvPr>
          <p:cNvSpPr txBox="1"/>
          <p:nvPr/>
        </p:nvSpPr>
        <p:spPr>
          <a:xfrm>
            <a:off x="2111559" y="365125"/>
            <a:ext cx="9170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finished article is published and made freely available on our website, alongside the reviewers’ names. </a:t>
            </a:r>
            <a:endParaRPr kumimoji="0" lang="cy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FFE611A-2692-4D33-BF91-667283E30E3E}"/>
              </a:ext>
            </a:extLst>
          </p:cNvPr>
          <p:cNvSpPr/>
          <p:nvPr/>
        </p:nvSpPr>
        <p:spPr>
          <a:xfrm>
            <a:off x="728870" y="473302"/>
            <a:ext cx="914400" cy="914400"/>
          </a:xfrm>
          <a:prstGeom prst="ellipse">
            <a:avLst/>
          </a:prstGeom>
          <a:solidFill>
            <a:srgbClr val="00854A"/>
          </a:solidFill>
          <a:ln>
            <a:solidFill>
              <a:srgbClr val="008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680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iers carto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2" y="1103577"/>
            <a:ext cx="8813800" cy="448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0842" y="304104"/>
            <a:ext cx="516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Every Article Gets a Cartoon!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2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96864" y="512295"/>
            <a:ext cx="5062490" cy="5290766"/>
            <a:chOff x="6346209" y="1597994"/>
            <a:chExt cx="5322627" cy="3982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6209" y="1813672"/>
              <a:ext cx="5074511" cy="376710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0986448" y="1597994"/>
              <a:ext cx="682388" cy="2099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57" y="1033048"/>
            <a:ext cx="5314604" cy="5366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" t="11153"/>
          <a:stretch/>
        </p:blipFill>
        <p:spPr>
          <a:xfrm>
            <a:off x="1675795" y="1938731"/>
            <a:ext cx="4287221" cy="4059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1236" y="5844211"/>
            <a:ext cx="427383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87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07"/>
          <a:stretch/>
        </p:blipFill>
        <p:spPr>
          <a:xfrm>
            <a:off x="3808235" y="799689"/>
            <a:ext cx="4633400" cy="50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37" y="428625"/>
            <a:ext cx="83581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Forty-two or two-and-forty –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maths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in different languages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/>
          <a:stretch/>
        </p:blipFill>
        <p:spPr>
          <a:xfrm>
            <a:off x="3065463" y="1914525"/>
            <a:ext cx="6146800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33B8B-97B1-45B8-B940-E84782E3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0"/>
            <a:ext cx="9801225" cy="252321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Educators from all around the world are free to create activities with their kids and teens based on the articles published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09B9703-8D36-4071-BC73-FC0CFAB077DF}"/>
              </a:ext>
            </a:extLst>
          </p:cNvPr>
          <p:cNvSpPr/>
          <p:nvPr/>
        </p:nvSpPr>
        <p:spPr>
          <a:xfrm>
            <a:off x="522060" y="676502"/>
            <a:ext cx="914400" cy="914400"/>
          </a:xfrm>
          <a:prstGeom prst="ellipse">
            <a:avLst/>
          </a:prstGeom>
          <a:solidFill>
            <a:srgbClr val="95C23D"/>
          </a:solidFill>
          <a:ln>
            <a:solidFill>
              <a:srgbClr val="95C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92250C-C111-41F3-BEBA-EECC414F4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39" y="1335122"/>
            <a:ext cx="8353321" cy="55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1BE5DC-9A00-4496-B695-652946AE2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12" t="23320" r="36971" b="6133"/>
          <a:stretch/>
        </p:blipFill>
        <p:spPr>
          <a:xfrm rot="20918449">
            <a:off x="8160023" y="2972464"/>
            <a:ext cx="2275874" cy="349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79" y="918052"/>
            <a:ext cx="11777062" cy="433351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are striving to become an international multilingual journal reaching young minds globally.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do so, we are now working on the translations of published articles to be made available on our website, accessible to all.</a:t>
            </a:r>
          </a:p>
          <a:p>
            <a:pPr lvl="1"/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Hebrew: rolling out soon</a:t>
            </a:r>
          </a:p>
          <a:p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Spanish: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languages to come</a:t>
            </a:r>
          </a:p>
          <a:p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28F596-C6A8-4629-A4EE-A5B7E2DBB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75" y="3080085"/>
            <a:ext cx="1640607" cy="1640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5A7DC6-977E-456B-B29B-1AD886507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9" t="17677" r="36106" b="7158"/>
          <a:stretch/>
        </p:blipFill>
        <p:spPr>
          <a:xfrm rot="589187">
            <a:off x="9370960" y="2966787"/>
            <a:ext cx="2310269" cy="347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7CAA21-393C-4777-8A26-21D068A80DBA}"/>
              </a:ext>
            </a:extLst>
          </p:cNvPr>
          <p:cNvSpPr txBox="1"/>
          <p:nvPr/>
        </p:nvSpPr>
        <p:spPr>
          <a:xfrm>
            <a:off x="605117" y="394832"/>
            <a:ext cx="1135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Where to go from here? </a:t>
            </a:r>
          </a:p>
        </p:txBody>
      </p:sp>
    </p:spTree>
    <p:extLst>
      <p:ext uri="{BB962C8B-B14F-4D97-AF65-F5344CB8AC3E}">
        <p14:creationId xmlns:p14="http://schemas.microsoft.com/office/powerpoint/2010/main" val="353034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546176" y="0"/>
            <a:ext cx="3645824" cy="6858000"/>
          </a:xfrm>
          <a:prstGeom prst="rect">
            <a:avLst/>
          </a:prstGeom>
          <a:solidFill>
            <a:srgbClr val="95C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49416" y="203038"/>
            <a:ext cx="1371600" cy="1371600"/>
          </a:xfrm>
          <a:prstGeom prst="ellipse">
            <a:avLst/>
          </a:prstGeom>
          <a:solidFill>
            <a:srgbClr val="C6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LAUNCH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2013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5117867"/>
              </p:ext>
            </p:extLst>
          </p:nvPr>
        </p:nvGraphicFramePr>
        <p:xfrm>
          <a:off x="402060" y="1213949"/>
          <a:ext cx="3645824" cy="40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2759984"/>
              </p:ext>
            </p:extLst>
          </p:nvPr>
        </p:nvGraphicFramePr>
        <p:xfrm>
          <a:off x="4434401" y="348353"/>
          <a:ext cx="3669998" cy="236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48383" y="2028616"/>
            <a:ext cx="3041557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AREAS COVERED: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Astronomy and Space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Biodiversity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Earth and its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Mathematics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Neuroscience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2167" y="5570239"/>
            <a:ext cx="1044245" cy="979300"/>
            <a:chOff x="608517" y="5472933"/>
            <a:chExt cx="1044245" cy="979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903" y="5472933"/>
              <a:ext cx="473105" cy="47310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Rounded Rectangle 16"/>
            <p:cNvSpPr/>
            <p:nvPr/>
          </p:nvSpPr>
          <p:spPr>
            <a:xfrm>
              <a:off x="608517" y="6096222"/>
              <a:ext cx="1044245" cy="35601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SECTIONS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92095" y="5584309"/>
            <a:ext cx="1497505" cy="965230"/>
            <a:chOff x="6895951" y="5625222"/>
            <a:chExt cx="1497505" cy="96523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2719" y="5625222"/>
              <a:ext cx="459036" cy="459036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895951" y="6218610"/>
              <a:ext cx="1497505" cy="3718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23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COUNTRIES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06198" y="5555826"/>
            <a:ext cx="1090682" cy="993713"/>
            <a:chOff x="2392211" y="2029515"/>
            <a:chExt cx="1090682" cy="9937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9060" y="2029515"/>
              <a:ext cx="744022" cy="49105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392211" y="2651386"/>
              <a:ext cx="1090682" cy="3718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266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EDITORS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2748" y="5403435"/>
            <a:ext cx="7382173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960332" y="5571224"/>
            <a:ext cx="1497505" cy="984165"/>
            <a:chOff x="5800992" y="5483899"/>
            <a:chExt cx="1497505" cy="984165"/>
          </a:xfrm>
        </p:grpSpPr>
        <p:sp>
          <p:nvSpPr>
            <p:cNvPr id="32" name="Rounded Rectangle 31"/>
            <p:cNvSpPr/>
            <p:nvPr/>
          </p:nvSpPr>
          <p:spPr>
            <a:xfrm>
              <a:off x="5800992" y="6096222"/>
              <a:ext cx="1497505" cy="3718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167</a:t>
              </a:r>
              <a:endParaRPr lang="en-GB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ARTICLES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670" y="5483899"/>
              <a:ext cx="338151" cy="4621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FA96CB-1D32-482D-BDA2-BE1C822123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4" b="33834"/>
          <a:stretch/>
        </p:blipFill>
        <p:spPr>
          <a:xfrm>
            <a:off x="26911" y="36558"/>
            <a:ext cx="2719419" cy="9782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DD129CC-CEB5-46DA-BEE2-F854449554F4}"/>
              </a:ext>
            </a:extLst>
          </p:cNvPr>
          <p:cNvGrpSpPr/>
          <p:nvPr/>
        </p:nvGrpSpPr>
        <p:grpSpPr>
          <a:xfrm>
            <a:off x="1931212" y="5543107"/>
            <a:ext cx="1497505" cy="1006432"/>
            <a:chOff x="1877934" y="5542309"/>
            <a:chExt cx="1497505" cy="1006432"/>
          </a:xfrm>
        </p:grpSpPr>
        <p:sp>
          <p:nvSpPr>
            <p:cNvPr id="25" name="Rounded Rectangle 31">
              <a:extLst>
                <a:ext uri="{FF2B5EF4-FFF2-40B4-BE49-F238E27FC236}">
                  <a16:creationId xmlns:a16="http://schemas.microsoft.com/office/drawing/2014/main" xmlns="" id="{87A15805-DF91-4DFB-ACC5-15686CA3757E}"/>
                </a:ext>
              </a:extLst>
            </p:cNvPr>
            <p:cNvSpPr/>
            <p:nvPr/>
          </p:nvSpPr>
          <p:spPr>
            <a:xfrm>
              <a:off x="1877934" y="6176899"/>
              <a:ext cx="1497505" cy="3718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406</a:t>
              </a:r>
              <a:endParaRPr lang="en-GB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AUTHORS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E07FB33-2B15-4401-8115-339132A9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0688" y="5542309"/>
              <a:ext cx="516900" cy="49105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B634769-847E-4BE7-B433-77AF23545FDD}"/>
              </a:ext>
            </a:extLst>
          </p:cNvPr>
          <p:cNvGrpSpPr/>
          <p:nvPr/>
        </p:nvGrpSpPr>
        <p:grpSpPr>
          <a:xfrm>
            <a:off x="6878130" y="5584309"/>
            <a:ext cx="1090682" cy="965230"/>
            <a:chOff x="6447873" y="5572476"/>
            <a:chExt cx="1090682" cy="9652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C424FA8-C436-4894-8634-EF968CF2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1341" y="5572476"/>
              <a:ext cx="884515" cy="460383"/>
            </a:xfrm>
            <a:prstGeom prst="rect">
              <a:avLst/>
            </a:prstGeom>
          </p:spPr>
        </p:pic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xmlns="" id="{85EC49F1-53C9-4878-BF51-92D2A0F8F73E}"/>
                </a:ext>
              </a:extLst>
            </p:cNvPr>
            <p:cNvSpPr/>
            <p:nvPr/>
          </p:nvSpPr>
          <p:spPr>
            <a:xfrm>
              <a:off x="6447873" y="6165864"/>
              <a:ext cx="1090682" cy="3718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~1000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706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YOUNG MINDS</a:t>
              </a: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3AD03E35-3E0F-4DBE-9C94-3175B0291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528774"/>
              </p:ext>
            </p:extLst>
          </p:nvPr>
        </p:nvGraphicFramePr>
        <p:xfrm>
          <a:off x="4434401" y="2868195"/>
          <a:ext cx="3669998" cy="236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059824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Ways to get involved!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Write a Young Minds version of one of your published articles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Pair up with Young Mind(s) and become a Science Mentor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Download and disseminate Young Minds articles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13511"/>
            <a:ext cx="9144000" cy="87299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9739" y="-229480"/>
            <a:ext cx="8772525" cy="1143000"/>
          </a:xfrm>
          <a:prstGeom prst="rect">
            <a:avLst/>
          </a:prstGeom>
          <a:noFill/>
        </p:spPr>
        <p:txBody>
          <a:bodyPr vert="horz" lIns="90487" tIns="44450" rIns="90487" bIns="4445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ＭＳ Ｐゴシック" charset="0"/>
                <a:cs typeface="Arial"/>
              </a:rPr>
              <a:t>Educational Neuroscience Program </a:t>
            </a:r>
            <a:endParaRPr lang="en-US" sz="32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53127" y="2476869"/>
            <a:ext cx="2485747" cy="2423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417" y="3313990"/>
            <a:ext cx="222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Educational Neuroscience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97336" y="2050743"/>
            <a:ext cx="941032" cy="603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738368" y="1358284"/>
            <a:ext cx="2130642" cy="148257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0107" y="1363156"/>
            <a:ext cx="2227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Advancing knowledge through developmental brain research</a:t>
            </a:r>
          </a:p>
        </p:txBody>
      </p:sp>
    </p:spTree>
    <p:extLst>
      <p:ext uri="{BB962C8B-B14F-4D97-AF65-F5344CB8AC3E}">
        <p14:creationId xmlns:p14="http://schemas.microsoft.com/office/powerpoint/2010/main" val="19436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65" y="3125813"/>
            <a:ext cx="1595499" cy="555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18566" y="492369"/>
            <a:ext cx="5261735" cy="316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hlinkClick r:id="" action="ppaction://noaction"/>
              </a:rPr>
              <a:t>kids.frontiersin.org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  <a:hlinkClick r:id="" action="ppaction://noactio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hlinkClick r:id="" action="ppaction://noaction"/>
              </a:rPr>
              <a:t>kids@frontiersin.org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FrontYoungMinds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366765" y="1586963"/>
            <a:ext cx="5825235" cy="1746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Supporters and Collaborations: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565" y="2534265"/>
            <a:ext cx="2960307" cy="667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470" y="5929602"/>
            <a:ext cx="2207388" cy="652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30" y="4770178"/>
            <a:ext cx="3157654" cy="568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52" y="4321097"/>
            <a:ext cx="968785" cy="1127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14" y="3899110"/>
            <a:ext cx="2501963" cy="383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5FEACA-54CA-4690-8BEB-1A995A8BC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851" y="3483199"/>
            <a:ext cx="1072989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18E317-5658-44C5-A322-D190B41C13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3" y="2691793"/>
            <a:ext cx="6028849" cy="41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13511"/>
            <a:ext cx="9144000" cy="87299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9739" y="-229480"/>
            <a:ext cx="8772525" cy="1143000"/>
          </a:xfrm>
          <a:prstGeom prst="rect">
            <a:avLst/>
          </a:prstGeom>
          <a:noFill/>
        </p:spPr>
        <p:txBody>
          <a:bodyPr vert="horz" lIns="90487" tIns="44450" rIns="90487" bIns="4445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ＭＳ Ｐゴシック" charset="0"/>
                <a:cs typeface="Arial"/>
              </a:rPr>
              <a:t>Educational Neuroscience Program </a:t>
            </a:r>
            <a:endParaRPr lang="en-US" sz="32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53127" y="2476869"/>
            <a:ext cx="2485747" cy="2423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417" y="3313990"/>
            <a:ext cx="222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Educational Neuroscience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97336" y="2050743"/>
            <a:ext cx="941032" cy="603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738368" y="1358284"/>
            <a:ext cx="2130642" cy="148257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8803689" y="2840855"/>
            <a:ext cx="1" cy="15517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0107" y="1363156"/>
            <a:ext cx="2227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Advancing knowledge through developmental brain research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86629" y="4392564"/>
            <a:ext cx="2130642" cy="14825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38369" y="4684703"/>
            <a:ext cx="222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Outreach to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educators, therapists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1951" y="3052379"/>
            <a:ext cx="12961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Guides practical interventions (see Newsletter)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6892489" y="4623181"/>
            <a:ext cx="894141" cy="510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3"/>
          </p:cNvCxnSpPr>
          <p:nvPr/>
        </p:nvCxnSpPr>
        <p:spPr>
          <a:xfrm flipV="1">
            <a:off x="4382611" y="4545544"/>
            <a:ext cx="834545" cy="600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234780" y="4387691"/>
            <a:ext cx="2130642" cy="14825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56295" y="4623181"/>
            <a:ext cx="22271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Support parents and affected individuals</a:t>
            </a:r>
          </a:p>
        </p:txBody>
      </p:sp>
    </p:spTree>
    <p:extLst>
      <p:ext uri="{BB962C8B-B14F-4D97-AF65-F5344CB8AC3E}">
        <p14:creationId xmlns:p14="http://schemas.microsoft.com/office/powerpoint/2010/main" val="10812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13511"/>
            <a:ext cx="9144000" cy="87299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9739" y="-229480"/>
            <a:ext cx="8772525" cy="1143000"/>
          </a:xfrm>
          <a:prstGeom prst="rect">
            <a:avLst/>
          </a:prstGeom>
          <a:noFill/>
        </p:spPr>
        <p:txBody>
          <a:bodyPr vert="horz" lIns="90487" tIns="44450" rIns="90487" bIns="4445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ＭＳ Ｐゴシック" charset="0"/>
                <a:cs typeface="Arial"/>
              </a:rPr>
              <a:t>Educational Neuroscience Program </a:t>
            </a:r>
            <a:endParaRPr lang="en-US" sz="32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53127" y="2476869"/>
            <a:ext cx="2485747" cy="2423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417" y="3313990"/>
            <a:ext cx="222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Educational Neuroscience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97336" y="2050743"/>
            <a:ext cx="941032" cy="603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738368" y="1358284"/>
            <a:ext cx="2130642" cy="148257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8803689" y="2840855"/>
            <a:ext cx="1" cy="15517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0107" y="1363156"/>
            <a:ext cx="2227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Advancing knowledge through developmental brain research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86629" y="4392564"/>
            <a:ext cx="2130642" cy="14825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38369" y="4684703"/>
            <a:ext cx="222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Outreach to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educators, therapists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1951" y="3052379"/>
            <a:ext cx="12961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Guides practical interventions (see Newsletter)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6892489" y="4623181"/>
            <a:ext cx="894141" cy="510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274728" y="1310104"/>
            <a:ext cx="2130642" cy="14825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56294" y="1439757"/>
            <a:ext cx="24402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Empower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ids by learning about 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the brain: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Frontiers for Young Minds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13683" y="2058310"/>
            <a:ext cx="941032" cy="62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3"/>
          </p:cNvCxnSpPr>
          <p:nvPr/>
        </p:nvCxnSpPr>
        <p:spPr>
          <a:xfrm flipV="1">
            <a:off x="4382611" y="4545544"/>
            <a:ext cx="834545" cy="600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234780" y="4387691"/>
            <a:ext cx="2130642" cy="14825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56295" y="4623181"/>
            <a:ext cx="22271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Support parents and affected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1430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13511"/>
            <a:ext cx="9144000" cy="87299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89776" y="99819"/>
            <a:ext cx="4006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Empowering kids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972810"/>
            <a:ext cx="7655703" cy="56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27843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C8233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07" y="215748"/>
            <a:ext cx="3414986" cy="1024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6834"/>
          <a:stretch/>
        </p:blipFill>
        <p:spPr>
          <a:xfrm>
            <a:off x="4722757" y="5981850"/>
            <a:ext cx="1585969" cy="5945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532BA6-2523-4F53-B1A9-E3C2573D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937" y="5981850"/>
            <a:ext cx="3086992" cy="594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B7F649-F376-448D-9CF9-EAFB662EE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74" y="5831168"/>
            <a:ext cx="1072989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A4E51D-8B80-43E6-BF6E-F82C9481F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98216" y="-175846"/>
            <a:ext cx="8832080" cy="2040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8233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What is Frontiers for Young Minds?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8233F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98216" y="1422400"/>
            <a:ext cx="8497505" cy="4855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8233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Open-access, non-profit, scientific journal written for – and reviewed by – kids ages 8-15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Free to publish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Free to read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06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Free to distribute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706E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8989E7-67F1-47E0-A294-40D00FD75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0" t="20278" r="37023" b="8466"/>
          <a:stretch/>
        </p:blipFill>
        <p:spPr>
          <a:xfrm>
            <a:off x="8731898" y="2726466"/>
            <a:ext cx="2644801" cy="380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5E845-F7DF-49D1-B5CE-691E43D1D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76" t="19668" r="36905" b="8440"/>
          <a:stretch/>
        </p:blipFill>
        <p:spPr>
          <a:xfrm>
            <a:off x="5675086" y="2726465"/>
            <a:ext cx="2599029" cy="380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322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91" y="528630"/>
            <a:ext cx="4361938" cy="989136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Who is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91" y="1906149"/>
            <a:ext cx="5483564" cy="4563467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86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Young People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(ages 8-15) serve as Young reviewers</a:t>
            </a:r>
          </a:p>
          <a:p>
            <a:pPr marL="285750" lvl="0" indent="-285750">
              <a:lnSpc>
                <a:spcPts val="8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86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Schools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rgbClr val="2E86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teachers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host Young Minds reviews in their classrooms</a:t>
            </a:r>
          </a:p>
          <a:p>
            <a:pPr lvl="0"/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86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Young researchers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serve as Science Mentors to our young reviewers</a:t>
            </a:r>
          </a:p>
          <a:p>
            <a:pPr lvl="0">
              <a:lnSpc>
                <a:spcPts val="800"/>
              </a:lnSpc>
            </a:pP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86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 researchers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serve as authors or members of board to identify articles and reach into new disciplines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8C76F6-A3A3-4E3E-8ECF-F873B55D0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42" y="1517766"/>
            <a:ext cx="2673267" cy="5340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B50F7B-714F-4A54-B29C-9094B54BA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0" y="3280229"/>
            <a:ext cx="1991013" cy="35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798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tyles">
  <a:themeElements>
    <a:clrScheme name="Frontiers colors">
      <a:dk1>
        <a:sysClr val="windowText" lastClr="000000"/>
      </a:dk1>
      <a:lt1>
        <a:sysClr val="window" lastClr="FFFFFF"/>
      </a:lt1>
      <a:dk2>
        <a:srgbClr val="6D6E70"/>
      </a:dk2>
      <a:lt2>
        <a:srgbClr val="E7E6E6"/>
      </a:lt2>
      <a:accent1>
        <a:srgbClr val="8BC650"/>
      </a:accent1>
      <a:accent2>
        <a:srgbClr val="009EC6"/>
      </a:accent2>
      <a:accent3>
        <a:srgbClr val="543079"/>
      </a:accent3>
      <a:accent4>
        <a:srgbClr val="C8233F"/>
      </a:accent4>
      <a:accent5>
        <a:srgbClr val="F48356"/>
      </a:accent5>
      <a:accent6>
        <a:srgbClr val="EBB81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iers Presentation Template Dec2014.potx" id="{F50C3F1A-A2BC-48EE-A83F-32F101747145}" vid="{9C0FE18D-1853-4A2A-A082-094ABA57AE97}"/>
    </a:ext>
  </a:extLst>
</a:theme>
</file>

<file path=ppt/theme/theme2.xml><?xml version="1.0" encoding="utf-8"?>
<a:theme xmlns:a="http://schemas.openxmlformats.org/drawingml/2006/main" name="1_Main Styles">
  <a:themeElements>
    <a:clrScheme name="Frontiers colors">
      <a:dk1>
        <a:sysClr val="windowText" lastClr="000000"/>
      </a:dk1>
      <a:lt1>
        <a:sysClr val="window" lastClr="FFFFFF"/>
      </a:lt1>
      <a:dk2>
        <a:srgbClr val="6D6E70"/>
      </a:dk2>
      <a:lt2>
        <a:srgbClr val="E7E6E6"/>
      </a:lt2>
      <a:accent1>
        <a:srgbClr val="8BC650"/>
      </a:accent1>
      <a:accent2>
        <a:srgbClr val="009EC6"/>
      </a:accent2>
      <a:accent3>
        <a:srgbClr val="543079"/>
      </a:accent3>
      <a:accent4>
        <a:srgbClr val="C8233F"/>
      </a:accent4>
      <a:accent5>
        <a:srgbClr val="F48356"/>
      </a:accent5>
      <a:accent6>
        <a:srgbClr val="EBB81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iers Presentation Template Dec2014 [Read-Only]" id="{A8FC91C5-86E6-4244-8EFD-F5945E8E6200}" vid="{CF13F380-E23A-44ED-A2ED-6F27C3D4C932}"/>
    </a:ext>
  </a:extLst>
</a:theme>
</file>

<file path=ppt/theme/theme3.xml><?xml version="1.0" encoding="utf-8"?>
<a:theme xmlns:a="http://schemas.openxmlformats.org/drawingml/2006/main" name="2_Main Styles">
  <a:themeElements>
    <a:clrScheme name="Frontiers colors">
      <a:dk1>
        <a:sysClr val="windowText" lastClr="000000"/>
      </a:dk1>
      <a:lt1>
        <a:sysClr val="window" lastClr="FFFFFF"/>
      </a:lt1>
      <a:dk2>
        <a:srgbClr val="6D6E70"/>
      </a:dk2>
      <a:lt2>
        <a:srgbClr val="E7E6E6"/>
      </a:lt2>
      <a:accent1>
        <a:srgbClr val="8BC650"/>
      </a:accent1>
      <a:accent2>
        <a:srgbClr val="009EC6"/>
      </a:accent2>
      <a:accent3>
        <a:srgbClr val="543079"/>
      </a:accent3>
      <a:accent4>
        <a:srgbClr val="C8233F"/>
      </a:accent4>
      <a:accent5>
        <a:srgbClr val="F48356"/>
      </a:accent5>
      <a:accent6>
        <a:srgbClr val="EBB81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iers Presentation Template Dec2014 [Read-Only]" id="{A8FC91C5-86E6-4244-8EFD-F5945E8E6200}" vid="{CF13F380-E23A-44ED-A2ED-6F27C3D4C932}"/>
    </a:ext>
  </a:extLst>
</a:theme>
</file>

<file path=ppt/theme/theme4.xml><?xml version="1.0" encoding="utf-8"?>
<a:theme xmlns:a="http://schemas.openxmlformats.org/drawingml/2006/main" name="3_Main Styles">
  <a:themeElements>
    <a:clrScheme name="Frontiers colors">
      <a:dk1>
        <a:sysClr val="windowText" lastClr="000000"/>
      </a:dk1>
      <a:lt1>
        <a:sysClr val="window" lastClr="FFFFFF"/>
      </a:lt1>
      <a:dk2>
        <a:srgbClr val="6D6E70"/>
      </a:dk2>
      <a:lt2>
        <a:srgbClr val="E7E6E6"/>
      </a:lt2>
      <a:accent1>
        <a:srgbClr val="8BC650"/>
      </a:accent1>
      <a:accent2>
        <a:srgbClr val="009EC6"/>
      </a:accent2>
      <a:accent3>
        <a:srgbClr val="543079"/>
      </a:accent3>
      <a:accent4>
        <a:srgbClr val="C8233F"/>
      </a:accent4>
      <a:accent5>
        <a:srgbClr val="F48356"/>
      </a:accent5>
      <a:accent6>
        <a:srgbClr val="EBB81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M_SV_31032016_KM" id="{2F09F690-C815-438F-8D26-73C62C2AC299}" vid="{8F39B090-7BC3-4056-BF30-C2768817A7BB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907</Words>
  <Application>Microsoft Macintosh PowerPoint</Application>
  <PresentationFormat>Widescreen</PresentationFormat>
  <Paragraphs>217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Calibri</vt:lpstr>
      <vt:lpstr>Calibri Light</vt:lpstr>
      <vt:lpstr>Helvetica</vt:lpstr>
      <vt:lpstr>ＭＳ Ｐゴシック</vt:lpstr>
      <vt:lpstr>Wingdings</vt:lpstr>
      <vt:lpstr>Arial</vt:lpstr>
      <vt:lpstr>Main Styles</vt:lpstr>
      <vt:lpstr>1_Main Styles</vt:lpstr>
      <vt:lpstr>2_Main Styles</vt:lpstr>
      <vt:lpstr>3_Main Styles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involved?</vt:lpstr>
      <vt:lpstr>PowerPoint Presentation</vt:lpstr>
      <vt:lpstr>PowerPoint Presentation</vt:lpstr>
      <vt:lpstr>PowerPoint Presentation</vt:lpstr>
      <vt:lpstr>PowerPoint Presentation</vt:lpstr>
      <vt:lpstr>Scientists behind the original article, or established in the field, write an article for 8 to 15 year olds. </vt:lpstr>
      <vt:lpstr>Scientists behind the original article, or established in the field, write an article for 8 to 15 year olds. </vt:lpstr>
      <vt:lpstr>Communicating your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Educators from all around the world are free to create activities with their kids and teens based on the articles published</vt:lpstr>
      <vt:lpstr>PowerPoint Presentation</vt:lpstr>
      <vt:lpstr>PowerPoint Presentation</vt:lpstr>
      <vt:lpstr>Ways to get involved! 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Hedwig Ens</dc:creator>
  <cp:lastModifiedBy>Microsoft Office User</cp:lastModifiedBy>
  <cp:revision>228</cp:revision>
  <dcterms:created xsi:type="dcterms:W3CDTF">2017-09-20T12:54:08Z</dcterms:created>
  <dcterms:modified xsi:type="dcterms:W3CDTF">2019-11-21T10:27:37Z</dcterms:modified>
</cp:coreProperties>
</file>