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9341-A992-4925-BF84-AA5B7D9AD674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A3D1-8CCB-429F-91F1-C14DD781C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9341-A992-4925-BF84-AA5B7D9AD674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A3D1-8CCB-429F-91F1-C14DD781C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9341-A992-4925-BF84-AA5B7D9AD674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A3D1-8CCB-429F-91F1-C14DD781C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9341-A992-4925-BF84-AA5B7D9AD674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A3D1-8CCB-429F-91F1-C14DD781CBE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67544" y="1268760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9341-A992-4925-BF84-AA5B7D9AD674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A3D1-8CCB-429F-91F1-C14DD781C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9341-A992-4925-BF84-AA5B7D9AD674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A3D1-8CCB-429F-91F1-C14DD781C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9341-A992-4925-BF84-AA5B7D9AD674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A3D1-8CCB-429F-91F1-C14DD781C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9341-A992-4925-BF84-AA5B7D9AD674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A3D1-8CCB-429F-91F1-C14DD781C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9341-A992-4925-BF84-AA5B7D9AD674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A3D1-8CCB-429F-91F1-C14DD781C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9341-A992-4925-BF84-AA5B7D9AD674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A3D1-8CCB-429F-91F1-C14DD781C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9341-A992-4925-BF84-AA5B7D9AD674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A3D1-8CCB-429F-91F1-C14DD781C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D9341-A992-4925-BF84-AA5B7D9AD674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3A3D1-8CCB-429F-91F1-C14DD781C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chemeClr val="accent1"/>
                </a:solidFill>
              </a:rPr>
              <a:t>TIFR’s Role in Modernizing Telecommunication in India</a:t>
            </a:r>
            <a:r>
              <a:rPr lang="en-US" b="1" dirty="0">
                <a:solidFill>
                  <a:schemeClr val="accent1"/>
                </a:solidFill>
              </a:rPr>
              <a:t/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IN" dirty="0"/>
              <a:t>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M V </a:t>
            </a:r>
            <a:r>
              <a:rPr lang="en-IN" dirty="0" err="1" smtClean="0"/>
              <a:t>Pitke</a:t>
            </a:r>
            <a:endParaRPr lang="en-IN" dirty="0" smtClean="0"/>
          </a:p>
          <a:p>
            <a:r>
              <a:rPr lang="en-IN" dirty="0"/>
              <a:t>March </a:t>
            </a:r>
            <a:r>
              <a:rPr lang="en-IN" dirty="0" smtClean="0"/>
              <a:t>1, </a:t>
            </a:r>
            <a:r>
              <a:rPr lang="en-IN" dirty="0"/>
              <a:t>2019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MNCs in </a:t>
            </a:r>
            <a:r>
              <a:rPr lang="en-IN" dirty="0" smtClean="0"/>
              <a:t>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AT&amp;T, Alcatel, Ericsson, Siemens, NEC, and others </a:t>
            </a:r>
          </a:p>
          <a:p>
            <a:pPr lvl="0"/>
            <a:r>
              <a:rPr lang="en-US" dirty="0"/>
              <a:t>Fortunately unlike computers there was no Russian switching technology!</a:t>
            </a:r>
          </a:p>
          <a:p>
            <a:pPr lvl="0"/>
            <a:r>
              <a:rPr lang="en-US" dirty="0"/>
              <a:t>Alcatel was the most aggressive and negotiated a successful deal for a factory with E10B technology (83)</a:t>
            </a:r>
          </a:p>
          <a:p>
            <a:pPr lvl="0"/>
            <a:r>
              <a:rPr lang="en-US" dirty="0"/>
              <a:t>Very heavy fees for technology transfer (300 Cr?) which largely goes unutilized</a:t>
            </a:r>
          </a:p>
          <a:p>
            <a:pPr lvl="0"/>
            <a:r>
              <a:rPr lang="en-US" dirty="0"/>
              <a:t>Mismatch between product specs (designed for European urban traffic) and Indian requirements</a:t>
            </a:r>
          </a:p>
          <a:p>
            <a:r>
              <a:rPr lang="en-US" dirty="0"/>
              <a:t>No concern for rural requirements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Very </a:t>
            </a:r>
            <a:r>
              <a:rPr lang="en-US" dirty="0" err="1"/>
              <a:t>favourable</a:t>
            </a:r>
            <a:r>
              <a:rPr lang="en-US" dirty="0"/>
              <a:t> </a:t>
            </a:r>
            <a:r>
              <a:rPr lang="en-US" dirty="0" smtClean="0"/>
              <a:t>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The ideas of developing indigenous technology emerged in Chicago 80-81</a:t>
            </a:r>
          </a:p>
          <a:p>
            <a:pPr lvl="0"/>
            <a:r>
              <a:rPr lang="en-US" dirty="0" err="1"/>
              <a:t>Pitroda</a:t>
            </a:r>
            <a:r>
              <a:rPr lang="en-US" dirty="0"/>
              <a:t> pioneered development of digital PBX with multi microprocessor control</a:t>
            </a:r>
          </a:p>
          <a:p>
            <a:pPr lvl="0"/>
            <a:r>
              <a:rPr lang="en-US" dirty="0"/>
              <a:t>Sale of company/technology gave him financial independence.</a:t>
            </a:r>
          </a:p>
          <a:p>
            <a:pPr lvl="0"/>
            <a:r>
              <a:rPr lang="en-US" dirty="0"/>
              <a:t>Waiting for the right opportunity</a:t>
            </a:r>
          </a:p>
          <a:p>
            <a:pPr lvl="0"/>
            <a:r>
              <a:rPr lang="en-US" dirty="0"/>
              <a:t>DOE's (esp. Dr PP Gupta's) interest in switching technology development</a:t>
            </a:r>
          </a:p>
          <a:p>
            <a:pPr lvl="0"/>
            <a:r>
              <a:rPr lang="en-US" dirty="0"/>
              <a:t>DOE funded the mobile switching project for </a:t>
            </a:r>
            <a:r>
              <a:rPr lang="en-US" dirty="0" err="1"/>
              <a:t>defence</a:t>
            </a:r>
            <a:r>
              <a:rPr lang="en-US" dirty="0"/>
              <a:t> at TIFR</a:t>
            </a:r>
          </a:p>
          <a:p>
            <a:r>
              <a:rPr lang="en-US" dirty="0"/>
              <a:t>G B </a:t>
            </a:r>
            <a:r>
              <a:rPr lang="en-US" dirty="0" err="1"/>
              <a:t>Meemamsi</a:t>
            </a:r>
            <a:r>
              <a:rPr lang="en-US" dirty="0"/>
              <a:t> had developed an analog electronic switch at TRC - a very remarkable effort.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Garnering </a:t>
            </a:r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Presentation to </a:t>
            </a:r>
            <a:r>
              <a:rPr lang="en-US" dirty="0" err="1"/>
              <a:t>Indira</a:t>
            </a:r>
            <a:r>
              <a:rPr lang="en-US" dirty="0"/>
              <a:t> Gandhi  and friendship with Rajiv Gandhi</a:t>
            </a:r>
          </a:p>
          <a:p>
            <a:pPr lvl="0"/>
            <a:r>
              <a:rPr lang="en-US" dirty="0"/>
              <a:t>Meeting top scientists and technologists</a:t>
            </a:r>
          </a:p>
          <a:p>
            <a:pPr lvl="0"/>
            <a:r>
              <a:rPr lang="en-US" dirty="0"/>
              <a:t>Articles in press</a:t>
            </a:r>
          </a:p>
          <a:p>
            <a:pPr lvl="0"/>
            <a:r>
              <a:rPr lang="en-US" dirty="0"/>
              <a:t>Handling misinformation in the press</a:t>
            </a:r>
          </a:p>
          <a:p>
            <a:pPr lvl="0"/>
            <a:r>
              <a:rPr lang="en-US" dirty="0"/>
              <a:t>Dealing with strong opposition of telecom </a:t>
            </a:r>
            <a:r>
              <a:rPr lang="en-US" dirty="0" err="1" smtClean="0"/>
              <a:t>buraucracy</a:t>
            </a:r>
            <a:endParaRPr lang="en-US" dirty="0" smtClean="0"/>
          </a:p>
          <a:p>
            <a:pPr lvl="0"/>
            <a:r>
              <a:rPr lang="en-US" dirty="0" smtClean="0"/>
              <a:t>Meetings </a:t>
            </a:r>
            <a:r>
              <a:rPr lang="en-US" dirty="0"/>
              <a:t>with influential friends, politicians and journalists in </a:t>
            </a:r>
            <a:r>
              <a:rPr lang="en-US" dirty="0" smtClean="0"/>
              <a:t>Delhi and senior </a:t>
            </a:r>
            <a:r>
              <a:rPr lang="en-US" dirty="0"/>
              <a:t>b</a:t>
            </a:r>
            <a:r>
              <a:rPr lang="en-US" dirty="0" smtClean="0"/>
              <a:t>ureaucrats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Joint Project of DOE and DOT</a:t>
            </a:r>
          </a:p>
          <a:p>
            <a:pPr lvl="0"/>
            <a:r>
              <a:rPr lang="en-US" dirty="0"/>
              <a:t>Meeting of the Committee of Secretaries (Chaired by Prof MGK </a:t>
            </a:r>
            <a:r>
              <a:rPr lang="en-US" dirty="0" err="1"/>
              <a:t>Menon</a:t>
            </a:r>
            <a:r>
              <a:rPr lang="en-US" dirty="0"/>
              <a:t>) on July 7, 1983 (</a:t>
            </a:r>
            <a:r>
              <a:rPr lang="en-US" b="1" dirty="0"/>
              <a:t>crucial commitment to set up factory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Cabinet approval on Feb 25, 1984</a:t>
            </a:r>
          </a:p>
          <a:p>
            <a:pPr lvl="0"/>
            <a:r>
              <a:rPr lang="en-US" dirty="0"/>
              <a:t>Technology for ESS-3 Factory of 500,000 annual production capacity  of switches of less than 10000 line capacity (to avoid clash with Alcatel E10B factory!)</a:t>
            </a:r>
          </a:p>
          <a:p>
            <a:pPr lvl="0"/>
            <a:r>
              <a:rPr lang="en-US" dirty="0"/>
              <a:t>April 26, 1984  </a:t>
            </a:r>
            <a:r>
              <a:rPr lang="en-US" dirty="0" err="1"/>
              <a:t>Gadgil</a:t>
            </a:r>
            <a:r>
              <a:rPr lang="en-US" dirty="0"/>
              <a:t> and </a:t>
            </a:r>
            <a:r>
              <a:rPr lang="en-US" dirty="0" err="1"/>
              <a:t>Sanjeevi</a:t>
            </a:r>
            <a:r>
              <a:rPr lang="en-US" dirty="0"/>
              <a:t> </a:t>
            </a:r>
            <a:r>
              <a:rPr lang="en-US" dirty="0" err="1"/>
              <a:t>Rao</a:t>
            </a:r>
            <a:r>
              <a:rPr lang="en-US" dirty="0"/>
              <a:t> announce at a press conference</a:t>
            </a:r>
          </a:p>
          <a:p>
            <a:pPr lvl="0"/>
            <a:r>
              <a:rPr lang="en-US" dirty="0"/>
              <a:t>Aug 9, 1984  </a:t>
            </a:r>
            <a:r>
              <a:rPr lang="en-US" dirty="0" err="1"/>
              <a:t>Indira</a:t>
            </a:r>
            <a:r>
              <a:rPr lang="en-US" dirty="0"/>
              <a:t> Gandhi announces in </a:t>
            </a:r>
            <a:r>
              <a:rPr lang="en-US" dirty="0" err="1"/>
              <a:t>Lokh</a:t>
            </a:r>
            <a:r>
              <a:rPr lang="en-US" dirty="0"/>
              <a:t> </a:t>
            </a:r>
            <a:r>
              <a:rPr lang="en-US" dirty="0" err="1"/>
              <a:t>Sabha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Registered Scientific Society  'vested with total authority and flexibility outside Government norms to ensure dynamic operation’</a:t>
            </a:r>
          </a:p>
          <a:p>
            <a:pPr lvl="0"/>
            <a:r>
              <a:rPr lang="en-US" dirty="0"/>
              <a:t>Registered  on August 25, </a:t>
            </a:r>
            <a:r>
              <a:rPr lang="en-US" dirty="0" smtClean="0"/>
              <a:t>1984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DOE and TIFR helped to hold on the AREN project team in anticipation of CDOT</a:t>
            </a:r>
          </a:p>
          <a:p>
            <a:pPr lvl="0"/>
            <a:r>
              <a:rPr lang="en-US" dirty="0" err="1"/>
              <a:t>Pitroda</a:t>
            </a:r>
            <a:r>
              <a:rPr lang="en-US" dirty="0"/>
              <a:t> visits TIFR, addresses TIFR members</a:t>
            </a:r>
          </a:p>
          <a:p>
            <a:pPr lvl="0"/>
            <a:r>
              <a:rPr lang="en-US" dirty="0"/>
              <a:t>DOE delegation visits Chicago to prepare a plan and evaluation of technologies</a:t>
            </a:r>
          </a:p>
          <a:p>
            <a:pPr lvl="0"/>
            <a:r>
              <a:rPr lang="en-US" dirty="0"/>
              <a:t>Discussions with faculties of IITs, </a:t>
            </a:r>
            <a:r>
              <a:rPr lang="en-US" dirty="0" err="1"/>
              <a:t>IISc</a:t>
            </a:r>
            <a:r>
              <a:rPr lang="en-US" dirty="0"/>
              <a:t>, etc for participation</a:t>
            </a:r>
          </a:p>
          <a:p>
            <a:r>
              <a:rPr lang="en-US" dirty="0"/>
              <a:t>Study visits to explore the latest developments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Very Crucial Contribution by </a:t>
            </a:r>
            <a:r>
              <a:rPr lang="en-US" dirty="0" smtClean="0"/>
              <a:t>TIFR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TIFR was the model adopted for </a:t>
            </a:r>
            <a:r>
              <a:rPr lang="en-US" dirty="0" err="1"/>
              <a:t>CDoT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Many active supporters!</a:t>
            </a:r>
          </a:p>
          <a:p>
            <a:pPr lvl="0"/>
            <a:r>
              <a:rPr lang="en-US" dirty="0"/>
              <a:t>Making available a talented team with experience in the state-of-the-art</a:t>
            </a:r>
          </a:p>
          <a:p>
            <a:pPr lvl="0"/>
            <a:r>
              <a:rPr lang="en-US" dirty="0"/>
              <a:t>Making available administrative and accounts staff for occasional consultation</a:t>
            </a:r>
          </a:p>
          <a:p>
            <a:pPr lvl="0"/>
            <a:r>
              <a:rPr lang="en-US" dirty="0"/>
              <a:t>Setting up the organization and structure and office procedures</a:t>
            </a:r>
          </a:p>
          <a:p>
            <a:pPr lvl="0"/>
            <a:r>
              <a:rPr lang="en-US" dirty="0"/>
              <a:t>Facilities, building maintenance, canteen, transport, etc.</a:t>
            </a:r>
          </a:p>
          <a:p>
            <a:pPr lvl="0"/>
            <a:r>
              <a:rPr lang="en-US" dirty="0"/>
              <a:t>Recruitment, selection and training of fresh candidates</a:t>
            </a:r>
          </a:p>
          <a:p>
            <a:pPr lvl="0"/>
            <a:r>
              <a:rPr lang="en-US" dirty="0"/>
              <a:t>Creating  an environment for rapid project execution</a:t>
            </a:r>
          </a:p>
          <a:p>
            <a:pPr lvl="0"/>
            <a:r>
              <a:rPr lang="en-US" dirty="0"/>
              <a:t>Incurring expenditure for  </a:t>
            </a:r>
            <a:r>
              <a:rPr lang="en-US" dirty="0" err="1"/>
              <a:t>CDoT</a:t>
            </a:r>
            <a:r>
              <a:rPr lang="en-US" dirty="0"/>
              <a:t> even before its incorporation!</a:t>
            </a:r>
          </a:p>
          <a:p>
            <a:r>
              <a:rPr lang="en-US" dirty="0"/>
              <a:t>Supported and nurtured PBX technology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b="1" dirty="0"/>
              <a:t>Get the best talent from all over India</a:t>
            </a:r>
            <a:endParaRPr lang="en-US" dirty="0"/>
          </a:p>
          <a:p>
            <a:pPr lvl="0"/>
            <a:r>
              <a:rPr lang="en-US" dirty="0"/>
              <a:t>Energize the Indian component and packaging industry</a:t>
            </a:r>
          </a:p>
          <a:p>
            <a:pPr lvl="0"/>
            <a:r>
              <a:rPr lang="en-US" dirty="0"/>
              <a:t>Remember, only less that 10% of all components are '</a:t>
            </a:r>
            <a:r>
              <a:rPr lang="en-US" dirty="0" err="1"/>
              <a:t>hitech</a:t>
            </a:r>
            <a:r>
              <a:rPr lang="en-US" dirty="0"/>
              <a:t>‘</a:t>
            </a:r>
          </a:p>
          <a:p>
            <a:pPr lvl="0"/>
            <a:r>
              <a:rPr lang="en-US" dirty="0"/>
              <a:t>Import only 'raw technology' and essential components that are available from multiple sources</a:t>
            </a:r>
          </a:p>
          <a:p>
            <a:pPr lvl="0"/>
            <a:r>
              <a:rPr lang="en-US" dirty="0"/>
              <a:t>Launch development of CHILL (make DOT happy!) but get license for UNIX, the language for telecom technology</a:t>
            </a:r>
          </a:p>
          <a:p>
            <a:pPr lvl="0"/>
            <a:r>
              <a:rPr lang="en-US" dirty="0"/>
              <a:t>Develop low cost PC based systems for testing and managing manufacture</a:t>
            </a:r>
          </a:p>
          <a:p>
            <a:pPr lvl="0"/>
            <a:r>
              <a:rPr lang="en-US" dirty="0"/>
              <a:t>Consultation and help from Indians and others in USA who have knowledge and experience in niche areas</a:t>
            </a:r>
          </a:p>
          <a:p>
            <a:r>
              <a:rPr lang="en-US" dirty="0"/>
              <a:t>Collaborative relationship with leading Universities and R&amp;D </a:t>
            </a:r>
            <a:r>
              <a:rPr lang="en-US" dirty="0" smtClean="0"/>
              <a:t>institutions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Advance </a:t>
            </a:r>
            <a:r>
              <a:rPr lang="en-US" dirty="0" smtClean="0"/>
              <a:t>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/>
              <a:t>Before finalization of the product specs, </a:t>
            </a:r>
            <a:r>
              <a:rPr lang="en-US" dirty="0" smtClean="0"/>
              <a:t>etc</a:t>
            </a:r>
            <a:endParaRPr lang="en-US" dirty="0"/>
          </a:p>
          <a:p>
            <a:pPr lvl="0"/>
            <a:r>
              <a:rPr lang="en-US" dirty="0"/>
              <a:t>Presentations/meetings at IITs and Universities all over India</a:t>
            </a:r>
          </a:p>
          <a:p>
            <a:pPr lvl="0"/>
            <a:r>
              <a:rPr lang="en-US" dirty="0"/>
              <a:t>Recruitment drive, staff selection</a:t>
            </a:r>
          </a:p>
          <a:p>
            <a:pPr lvl="0"/>
            <a:r>
              <a:rPr lang="en-US" dirty="0"/>
              <a:t>Presentations to component manufacturers, Bangalore, Mumbai</a:t>
            </a:r>
          </a:p>
          <a:p>
            <a:pPr lvl="0"/>
            <a:r>
              <a:rPr lang="en-US" dirty="0"/>
              <a:t>Visits to component manufacturers, discuss quality issues, provide assistance </a:t>
            </a:r>
          </a:p>
          <a:p>
            <a:pPr lvl="0"/>
            <a:r>
              <a:rPr lang="en-US" dirty="0"/>
              <a:t>Design and fabrication of mechanical assemblies</a:t>
            </a:r>
          </a:p>
          <a:p>
            <a:pPr lvl="0"/>
            <a:r>
              <a:rPr lang="en-US" dirty="0"/>
              <a:t>Negotiations with organizations (like ITI) for staff on deputation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Basic architecture finalized after several brainstorming sessions of the joint TIFR and TRC team</a:t>
            </a:r>
          </a:p>
          <a:p>
            <a:pPr lvl="0"/>
            <a:r>
              <a:rPr lang="en-US" dirty="0"/>
              <a:t>A family of digital PCM TDM systems for a range of applications</a:t>
            </a:r>
          </a:p>
          <a:p>
            <a:pPr lvl="0"/>
            <a:r>
              <a:rPr lang="en-US" dirty="0"/>
              <a:t>State-of-the-art technology meeting CCITT standards</a:t>
            </a:r>
          </a:p>
          <a:p>
            <a:pPr lvl="0"/>
            <a:r>
              <a:rPr lang="en-US" dirty="0"/>
              <a:t>Low power consumption, using CMOS logic</a:t>
            </a:r>
          </a:p>
          <a:p>
            <a:pPr lvl="0"/>
            <a:r>
              <a:rPr lang="en-US" dirty="0"/>
              <a:t>RAX operation in non-AC, </a:t>
            </a:r>
            <a:r>
              <a:rPr lang="en-US" dirty="0" err="1"/>
              <a:t>fanless</a:t>
            </a:r>
            <a:r>
              <a:rPr lang="en-US" dirty="0"/>
              <a:t> environment with irregular power supply</a:t>
            </a:r>
          </a:p>
          <a:p>
            <a:pPr lvl="0"/>
            <a:r>
              <a:rPr lang="en-US" dirty="0"/>
              <a:t>Distributed switching, non-blocking from 128 ports up to 16000 ports, 40,000 with concentration</a:t>
            </a:r>
          </a:p>
          <a:p>
            <a:pPr lvl="0"/>
            <a:r>
              <a:rPr lang="en-US" dirty="0"/>
              <a:t>High traffic handling, redundancy beyond 8 ports</a:t>
            </a:r>
          </a:p>
          <a:p>
            <a:pPr lvl="0"/>
            <a:r>
              <a:rPr lang="en-US" dirty="0"/>
              <a:t>Automated Maintenance, Diagnostics and Recovery</a:t>
            </a:r>
          </a:p>
          <a:p>
            <a:pPr lvl="0"/>
            <a:r>
              <a:rPr lang="en-US" dirty="0"/>
              <a:t>Remote administration and maintenance capability</a:t>
            </a:r>
          </a:p>
          <a:p>
            <a:pPr lvl="0"/>
            <a:r>
              <a:rPr lang="en-US" dirty="0"/>
              <a:t>Standard PCBs and </a:t>
            </a:r>
            <a:r>
              <a:rPr lang="en-US" dirty="0" smtClean="0"/>
              <a:t>racks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Provide a Total </a:t>
            </a:r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Systems easy to install, operate, maintain, and manufacture</a:t>
            </a:r>
          </a:p>
          <a:p>
            <a:pPr lvl="0"/>
            <a:r>
              <a:rPr lang="en-US" dirty="0"/>
              <a:t>Simple packaging, with standard PCBs, convection cooled</a:t>
            </a:r>
          </a:p>
          <a:p>
            <a:pPr lvl="0"/>
            <a:r>
              <a:rPr lang="en-US" dirty="0"/>
              <a:t>Standard frames, racks and cabinets</a:t>
            </a:r>
          </a:p>
          <a:p>
            <a:pPr lvl="0"/>
            <a:r>
              <a:rPr lang="en-US" dirty="0"/>
              <a:t>Special package for low cost, small scale manufacture</a:t>
            </a:r>
          </a:p>
          <a:p>
            <a:pPr lvl="0"/>
            <a:r>
              <a:rPr lang="en-US" dirty="0"/>
              <a:t>Vendor Development</a:t>
            </a:r>
          </a:p>
          <a:p>
            <a:pPr lvl="0"/>
            <a:r>
              <a:rPr lang="en-US" dirty="0"/>
              <a:t>Documentation</a:t>
            </a:r>
          </a:p>
          <a:p>
            <a:pPr lvl="0"/>
            <a:r>
              <a:rPr lang="en-US" dirty="0"/>
              <a:t>Training</a:t>
            </a:r>
          </a:p>
          <a:p>
            <a:pPr lvl="0"/>
            <a:r>
              <a:rPr lang="en-US" dirty="0"/>
              <a:t>Technology transfer package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and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 smtClean="0"/>
              <a:t>Experimental Physics</a:t>
            </a:r>
            <a:endParaRPr lang="en-US" dirty="0" smtClean="0"/>
          </a:p>
          <a:p>
            <a:r>
              <a:rPr lang="en-IN" dirty="0" smtClean="0"/>
              <a:t>Laboratories </a:t>
            </a:r>
            <a:r>
              <a:rPr lang="en-IN" dirty="0"/>
              <a:t>with complex instrumentation</a:t>
            </a:r>
            <a:endParaRPr lang="en-US" dirty="0"/>
          </a:p>
          <a:p>
            <a:r>
              <a:rPr lang="en-IN" dirty="0"/>
              <a:t>Need for in-house development</a:t>
            </a:r>
            <a:endParaRPr lang="en-US" dirty="0"/>
          </a:p>
          <a:p>
            <a:r>
              <a:rPr lang="en-IN" dirty="0"/>
              <a:t>Advanced signal processing,</a:t>
            </a:r>
            <a:endParaRPr lang="en-US" dirty="0"/>
          </a:p>
          <a:p>
            <a:r>
              <a:rPr lang="en-IN" dirty="0"/>
              <a:t>Attempting to detect the almost undetectable</a:t>
            </a:r>
            <a:endParaRPr lang="en-US" dirty="0"/>
          </a:p>
          <a:p>
            <a:r>
              <a:rPr lang="en-IN" dirty="0"/>
              <a:t>Ex: Gravity wave detection, Half life of Proton, </a:t>
            </a:r>
            <a:r>
              <a:rPr lang="en-IN" dirty="0" smtClean="0"/>
              <a:t>etc</a:t>
            </a:r>
          </a:p>
          <a:p>
            <a:r>
              <a:rPr lang="en-IN" dirty="0" smtClean="0"/>
              <a:t>Benefit from other applications, health, nuclear electronics, etc.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Implementation </a:t>
            </a:r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No new buildings, use rented space</a:t>
            </a:r>
          </a:p>
          <a:p>
            <a:pPr lvl="0"/>
            <a:r>
              <a:rPr lang="en-US" dirty="0"/>
              <a:t>Rather than moving people, move work closer to the people</a:t>
            </a:r>
          </a:p>
          <a:p>
            <a:pPr lvl="0"/>
            <a:r>
              <a:rPr lang="en-US" dirty="0"/>
              <a:t>Make fullest use of existing base, component manufacture, packaging, R&amp;D institutions</a:t>
            </a:r>
          </a:p>
          <a:p>
            <a:pPr lvl="0"/>
            <a:r>
              <a:rPr lang="en-US" dirty="0"/>
              <a:t>Start immediately with PBX as a </a:t>
            </a:r>
            <a:r>
              <a:rPr lang="en-US" dirty="0" err="1"/>
              <a:t>separte</a:t>
            </a:r>
            <a:r>
              <a:rPr lang="en-US" dirty="0"/>
              <a:t> product</a:t>
            </a:r>
          </a:p>
          <a:p>
            <a:pPr lvl="0"/>
            <a:r>
              <a:rPr lang="en-US" dirty="0"/>
              <a:t>Use128 port module when it is ready (RAX)</a:t>
            </a:r>
          </a:p>
          <a:p>
            <a:pPr lvl="0"/>
            <a:r>
              <a:rPr lang="en-US" dirty="0"/>
              <a:t>This gives us time for stabilizing hardware and reliability</a:t>
            </a:r>
          </a:p>
          <a:p>
            <a:pPr lvl="0"/>
            <a:r>
              <a:rPr lang="en-US" dirty="0"/>
              <a:t>Time for completion: </a:t>
            </a:r>
            <a:r>
              <a:rPr lang="en-US" b="1" dirty="0"/>
              <a:t>36 months</a:t>
            </a:r>
            <a:endParaRPr lang="en-US" dirty="0"/>
          </a:p>
          <a:p>
            <a:pPr lvl="0"/>
            <a:r>
              <a:rPr lang="en-US" dirty="0"/>
              <a:t>Total budget: </a:t>
            </a:r>
            <a:r>
              <a:rPr lang="en-US" b="1" dirty="0"/>
              <a:t>Rs 36  </a:t>
            </a:r>
            <a:r>
              <a:rPr lang="en-US" b="1" dirty="0" err="1"/>
              <a:t>Crore</a:t>
            </a:r>
            <a:r>
              <a:rPr lang="en-US" b="1" dirty="0"/>
              <a:t> ($36million)</a:t>
            </a:r>
            <a:endParaRPr lang="en-US" dirty="0"/>
          </a:p>
          <a:p>
            <a:pPr lvl="0"/>
            <a:r>
              <a:rPr lang="en-US" dirty="0"/>
              <a:t>Two locations: Delhi and Bangalore</a:t>
            </a:r>
          </a:p>
          <a:p>
            <a:r>
              <a:rPr lang="en-US" dirty="0"/>
              <a:t>In Delhi, two top floors of the almost empty ITDC</a:t>
            </a:r>
            <a:r>
              <a:rPr lang="en-US" b="1" dirty="0"/>
              <a:t> Hotel </a:t>
            </a:r>
            <a:r>
              <a:rPr lang="en-US" b="1" dirty="0" smtClean="0"/>
              <a:t>Akbar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Reliability of  Indian </a:t>
            </a:r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Several manufacturers with excellent products</a:t>
            </a:r>
          </a:p>
          <a:p>
            <a:pPr lvl="0"/>
            <a:r>
              <a:rPr lang="en-US" dirty="0"/>
              <a:t>Reliability problems</a:t>
            </a:r>
          </a:p>
          <a:p>
            <a:pPr lvl="0"/>
            <a:r>
              <a:rPr lang="en-US" dirty="0"/>
              <a:t>Lack of demand</a:t>
            </a:r>
          </a:p>
          <a:p>
            <a:pPr lvl="0"/>
            <a:r>
              <a:rPr lang="en-US" dirty="0"/>
              <a:t>Invited experts in component industry fro USA</a:t>
            </a:r>
          </a:p>
          <a:p>
            <a:pPr lvl="0"/>
            <a:r>
              <a:rPr lang="en-US" dirty="0"/>
              <a:t>Arranged visits and discussions at factories to find solutions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PBX  -  First Product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Launched on August 29, 1985 at Bangalore </a:t>
            </a:r>
          </a:p>
          <a:p>
            <a:pPr lvl="0"/>
            <a:r>
              <a:rPr lang="en-US" dirty="0"/>
              <a:t>Manufacturers Conference for Technology Transfer</a:t>
            </a:r>
          </a:p>
          <a:p>
            <a:pPr lvl="0"/>
            <a:r>
              <a:rPr lang="en-US" dirty="0"/>
              <a:t>Technology transferred to 48+ manufacturers</a:t>
            </a:r>
          </a:p>
          <a:p>
            <a:pPr lvl="0"/>
            <a:r>
              <a:rPr lang="en-US" dirty="0"/>
              <a:t>Support  for local component industry</a:t>
            </a:r>
          </a:p>
          <a:p>
            <a:pPr lvl="0"/>
            <a:r>
              <a:rPr lang="en-US" dirty="0"/>
              <a:t>First  product </a:t>
            </a:r>
            <a:r>
              <a:rPr lang="en-US" dirty="0" smtClean="0"/>
              <a:t>from </a:t>
            </a:r>
            <a:r>
              <a:rPr lang="en-US" dirty="0" err="1"/>
              <a:t>Meltron</a:t>
            </a:r>
            <a:r>
              <a:rPr lang="en-US" dirty="0"/>
              <a:t> installed at the Indian Express Offices at </a:t>
            </a:r>
            <a:r>
              <a:rPr lang="en-US" dirty="0" err="1"/>
              <a:t>Nariman</a:t>
            </a:r>
            <a:r>
              <a:rPr lang="en-US" dirty="0"/>
              <a:t> point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err="1"/>
              <a:t>Kittur</a:t>
            </a:r>
            <a:r>
              <a:rPr lang="en-IN" dirty="0"/>
              <a:t> Field </a:t>
            </a:r>
            <a:r>
              <a:rPr lang="en-IN" dirty="0" smtClean="0"/>
              <a:t>Trial - The </a:t>
            </a:r>
            <a:r>
              <a:rPr lang="en-IN" dirty="0"/>
              <a:t>RAX  (Rural Automatic E</a:t>
            </a:r>
            <a:r>
              <a:rPr lang="en-IN" dirty="0" smtClean="0"/>
              <a:t>xchange)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A version of 128 port module as a stand alone  small telephone exchange</a:t>
            </a:r>
          </a:p>
          <a:p>
            <a:pPr lvl="0"/>
            <a:r>
              <a:rPr lang="en-US" dirty="0"/>
              <a:t>Installed with help from DOT engineers at </a:t>
            </a:r>
            <a:r>
              <a:rPr lang="en-US" dirty="0" err="1"/>
              <a:t>Kittur</a:t>
            </a:r>
            <a:r>
              <a:rPr lang="en-US" dirty="0"/>
              <a:t>, a small town near </a:t>
            </a:r>
            <a:r>
              <a:rPr lang="en-US" dirty="0" smtClean="0"/>
              <a:t>Belgaum in Karnataka</a:t>
            </a:r>
            <a:endParaRPr lang="en-US" dirty="0"/>
          </a:p>
          <a:p>
            <a:pPr lvl="0"/>
            <a:r>
              <a:rPr lang="en-US" dirty="0"/>
              <a:t>Inaugurated on July 21 1986, was instant success.</a:t>
            </a:r>
          </a:p>
          <a:p>
            <a:pPr lvl="0"/>
            <a:r>
              <a:rPr lang="en-US" dirty="0"/>
              <a:t>Provided international </a:t>
            </a:r>
            <a:r>
              <a:rPr lang="en-US" dirty="0" err="1"/>
              <a:t>dialling</a:t>
            </a:r>
            <a:r>
              <a:rPr lang="en-US" dirty="0"/>
              <a:t> facility not available in Belgaum</a:t>
            </a:r>
          </a:p>
          <a:p>
            <a:pPr lvl="0"/>
            <a:r>
              <a:rPr lang="en-US" dirty="0"/>
              <a:t>Our experience with the </a:t>
            </a:r>
            <a:r>
              <a:rPr lang="en-US" dirty="0" err="1"/>
              <a:t>defence</a:t>
            </a:r>
            <a:r>
              <a:rPr lang="en-US" dirty="0"/>
              <a:t> project </a:t>
            </a:r>
            <a:r>
              <a:rPr lang="en-US" dirty="0" smtClean="0"/>
              <a:t>helped </a:t>
            </a:r>
            <a:r>
              <a:rPr lang="en-US" dirty="0"/>
              <a:t>us make it rugged and reliable</a:t>
            </a:r>
          </a:p>
          <a:p>
            <a:pPr lvl="0"/>
            <a:r>
              <a:rPr lang="en-US" dirty="0"/>
              <a:t>Brought </a:t>
            </a:r>
            <a:r>
              <a:rPr lang="en-US" dirty="0" smtClean="0"/>
              <a:t>good </a:t>
            </a:r>
            <a:r>
              <a:rPr lang="en-US" dirty="0"/>
              <a:t>quality </a:t>
            </a:r>
            <a:r>
              <a:rPr lang="en-US" dirty="0" err="1" smtClean="0"/>
              <a:t>moder</a:t>
            </a:r>
            <a:r>
              <a:rPr lang="en-US" dirty="0" smtClean="0"/>
              <a:t> digital telephony </a:t>
            </a:r>
            <a:r>
              <a:rPr lang="en-US" dirty="0"/>
              <a:t>to a </a:t>
            </a:r>
            <a:r>
              <a:rPr lang="en-US" dirty="0" smtClean="0"/>
              <a:t>village for </a:t>
            </a:r>
            <a:r>
              <a:rPr lang="en-US" dirty="0"/>
              <a:t>the first </a:t>
            </a:r>
            <a:r>
              <a:rPr lang="en-US" dirty="0" smtClean="0"/>
              <a:t>time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Main Exchange  - </a:t>
            </a:r>
            <a:r>
              <a:rPr lang="en-US" dirty="0" smtClean="0"/>
              <a:t>MAX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More complex hardware</a:t>
            </a:r>
          </a:p>
          <a:p>
            <a:pPr lvl="0"/>
            <a:r>
              <a:rPr lang="en-US" dirty="0"/>
              <a:t>Much more complex Software</a:t>
            </a:r>
          </a:p>
          <a:p>
            <a:pPr lvl="0"/>
            <a:r>
              <a:rPr lang="en-US" dirty="0"/>
              <a:t>10,000 line MAX ready in Aug 1987 for trials in the laboratory</a:t>
            </a:r>
          </a:p>
          <a:p>
            <a:pPr lvl="0"/>
            <a:r>
              <a:rPr lang="en-US" dirty="0"/>
              <a:t>16000 port MAX cut over in Aug 89 at </a:t>
            </a:r>
            <a:r>
              <a:rPr lang="en-US" dirty="0" err="1"/>
              <a:t>Ulsoor</a:t>
            </a:r>
            <a:r>
              <a:rPr lang="en-US" dirty="0"/>
              <a:t> in Bangalore                                                   </a:t>
            </a:r>
          </a:p>
          <a:p>
            <a:pPr lvl="0"/>
            <a:r>
              <a:rPr lang="en-US" dirty="0"/>
              <a:t>Started manufacture and delivery to DOT</a:t>
            </a:r>
          </a:p>
          <a:p>
            <a:pPr lvl="0"/>
            <a:r>
              <a:rPr lang="en-US" dirty="0"/>
              <a:t>More than 52 million lines delivered to DOT by 2000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CDOT </a:t>
            </a:r>
            <a:r>
              <a:rPr lang="en-IN" dirty="0" smtClean="0"/>
              <a:t>Parallels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Three groups started around the same time</a:t>
            </a:r>
          </a:p>
          <a:p>
            <a:pPr lvl="0"/>
            <a:r>
              <a:rPr lang="en-US" dirty="0"/>
              <a:t>Brazil </a:t>
            </a:r>
            <a:r>
              <a:rPr lang="en-US" dirty="0" err="1"/>
              <a:t>Tropico</a:t>
            </a:r>
            <a:r>
              <a:rPr lang="en-US" dirty="0"/>
              <a:t> family - Very limited Success </a:t>
            </a:r>
            <a:br>
              <a:rPr lang="en-US" dirty="0"/>
            </a:br>
            <a:r>
              <a:rPr lang="en-US" dirty="0"/>
              <a:t>Could not withstand pressures from MNCs  (probably)</a:t>
            </a:r>
          </a:p>
          <a:p>
            <a:pPr lvl="0"/>
            <a:r>
              <a:rPr lang="en-US" dirty="0"/>
              <a:t>S Korea  TDX family - Very successful, Developed at ETRI, the leading R&amp;D Centre. Technology transfer to many companies, successful competition with foreign companies.</a:t>
            </a:r>
          </a:p>
          <a:p>
            <a:r>
              <a:rPr lang="en-US" dirty="0" smtClean="0"/>
              <a:t>Probably </a:t>
            </a:r>
            <a:r>
              <a:rPr lang="en-US" dirty="0"/>
              <a:t>30+ million line</a:t>
            </a:r>
          </a:p>
          <a:p>
            <a:pPr lvl="0"/>
            <a:r>
              <a:rPr lang="en-US" dirty="0"/>
              <a:t>India  CDOT family - Most successful - 55 million lines, several manufacturers  This was possible only due to the strong support  and trust of DOT</a:t>
            </a:r>
          </a:p>
          <a:p>
            <a:pPr lvl="0"/>
            <a:r>
              <a:rPr lang="en-US" dirty="0"/>
              <a:t> According  to CK </a:t>
            </a:r>
            <a:r>
              <a:rPr lang="en-US" dirty="0" err="1"/>
              <a:t>Prahalad</a:t>
            </a:r>
            <a:r>
              <a:rPr lang="en-US" dirty="0"/>
              <a:t>  CDOT is </a:t>
            </a:r>
            <a:r>
              <a:rPr lang="en-US" dirty="0" smtClean="0"/>
              <a:t>one of </a:t>
            </a:r>
            <a:r>
              <a:rPr lang="en-US" dirty="0"/>
              <a:t>the only two key successes, the other being the milk revolution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Emulating </a:t>
            </a:r>
            <a:r>
              <a:rPr lang="en-IN" dirty="0" smtClean="0"/>
              <a:t>CDOT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36 </a:t>
            </a:r>
            <a:r>
              <a:rPr lang="en-US" dirty="0" err="1"/>
              <a:t>Crores</a:t>
            </a:r>
            <a:r>
              <a:rPr lang="en-US" dirty="0"/>
              <a:t>, 36 months become an attractive norm</a:t>
            </a:r>
          </a:p>
          <a:p>
            <a:pPr lvl="0"/>
            <a:r>
              <a:rPr lang="en-US" dirty="0"/>
              <a:t>I have given away several copies of CDOT bylaws!</a:t>
            </a:r>
          </a:p>
          <a:p>
            <a:pPr lvl="0"/>
            <a:r>
              <a:rPr lang="en-US" dirty="0"/>
              <a:t>CDAC- Centre for Development of Advanced Computing</a:t>
            </a:r>
            <a:br>
              <a:rPr lang="en-US" dirty="0"/>
            </a:br>
            <a:r>
              <a:rPr lang="en-US" dirty="0"/>
              <a:t>PARAM, PADMA, Supercomputers?</a:t>
            </a:r>
          </a:p>
          <a:p>
            <a:pPr lvl="0"/>
            <a:r>
              <a:rPr lang="en-US" dirty="0"/>
              <a:t>CMET- Centre for Materials...?</a:t>
            </a:r>
          </a:p>
          <a:p>
            <a:pPr lvl="0"/>
            <a:r>
              <a:rPr lang="en-US" dirty="0"/>
              <a:t>There was one for railways just next to CDOT office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Key Factors in </a:t>
            </a:r>
            <a:r>
              <a:rPr lang="en-IN" dirty="0" smtClean="0"/>
              <a:t>CDOT’s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There </a:t>
            </a:r>
            <a:r>
              <a:rPr lang="en-US" dirty="0"/>
              <a:t>were some common values that </a:t>
            </a:r>
            <a:r>
              <a:rPr lang="en-US" dirty="0" smtClean="0"/>
              <a:t>were behind CDOT's </a:t>
            </a:r>
            <a:r>
              <a:rPr lang="en-US" dirty="0"/>
              <a:t>success. These include:</a:t>
            </a:r>
          </a:p>
          <a:p>
            <a:pPr lvl="0"/>
            <a:r>
              <a:rPr lang="en-US" dirty="0"/>
              <a:t>Open, egalitarian culture</a:t>
            </a:r>
          </a:p>
          <a:p>
            <a:pPr lvl="0"/>
            <a:r>
              <a:rPr lang="en-US" dirty="0"/>
              <a:t>Well defined authority and responsibility</a:t>
            </a:r>
          </a:p>
          <a:p>
            <a:pPr lvl="0"/>
            <a:r>
              <a:rPr lang="en-US" dirty="0"/>
              <a:t>Transparency</a:t>
            </a:r>
          </a:p>
          <a:p>
            <a:pPr lvl="0"/>
            <a:r>
              <a:rPr lang="en-US" dirty="0"/>
              <a:t>Peer evaluation</a:t>
            </a:r>
          </a:p>
          <a:p>
            <a:pPr lvl="0"/>
            <a:r>
              <a:rPr lang="en-US" dirty="0"/>
              <a:t>People sensitive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:\MY DOCUMENTS\My Pictures\CDOT - CDAC 00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7416823" cy="526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:\MY DOCUMENTS\My Pictures\CDOT - CDA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6245" y="681219"/>
            <a:ext cx="5731510" cy="549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Technology at TIFR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dirty="0"/>
              <a:t>Pioneering work in building digital processing for Cosmic Ray Lab</a:t>
            </a:r>
            <a:endParaRPr lang="en-US" dirty="0"/>
          </a:p>
          <a:p>
            <a:r>
              <a:rPr lang="en-IN" dirty="0"/>
              <a:t>Digital circuits with many applications</a:t>
            </a:r>
            <a:endParaRPr lang="en-US" dirty="0"/>
          </a:p>
          <a:p>
            <a:r>
              <a:rPr lang="en-IN" dirty="0"/>
              <a:t>Many University Labs decided to build  their own digital computers</a:t>
            </a:r>
            <a:endParaRPr lang="en-US" dirty="0"/>
          </a:p>
          <a:p>
            <a:r>
              <a:rPr lang="en-IN" dirty="0"/>
              <a:t>Illinois, Cambridge, Manchester, </a:t>
            </a:r>
            <a:r>
              <a:rPr lang="en-IN" dirty="0" err="1"/>
              <a:t>Goettingen</a:t>
            </a:r>
            <a:r>
              <a:rPr lang="en-IN" dirty="0"/>
              <a:t>, Pisa</a:t>
            </a:r>
            <a:endParaRPr lang="en-US" dirty="0"/>
          </a:p>
          <a:p>
            <a:r>
              <a:rPr lang="en-IN" dirty="0"/>
              <a:t>TIFR decided build a digital computer (TIFRAC)</a:t>
            </a:r>
            <a:endParaRPr lang="en-US" dirty="0"/>
          </a:p>
          <a:p>
            <a:r>
              <a:rPr lang="en-IN" dirty="0"/>
              <a:t>A massive effort that involved use of vacuum tubes and magnetic core memories, Slow, limited memory .</a:t>
            </a:r>
            <a:endParaRPr lang="en-US" dirty="0"/>
          </a:p>
          <a:p>
            <a:r>
              <a:rPr lang="en-IN" dirty="0"/>
              <a:t>Only very rudimentary software tools. </a:t>
            </a:r>
            <a:endParaRPr lang="en-US" dirty="0"/>
          </a:p>
          <a:p>
            <a:r>
              <a:rPr lang="en-IN" dirty="0"/>
              <a:t>Building Radio telescope was a great experience in Antenna design</a:t>
            </a:r>
            <a:endParaRPr lang="en-US" dirty="0"/>
          </a:p>
          <a:p>
            <a:r>
              <a:rPr lang="en-IN" dirty="0"/>
              <a:t>The great experience helped undertake major national </a:t>
            </a:r>
            <a:r>
              <a:rPr lang="en-IN" dirty="0" smtClean="0"/>
              <a:t>projects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Documents and Settings\M.V.PITKE\Desktop\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80728"/>
            <a:ext cx="6754187" cy="453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:\MY DOCUMENTS\My Pictures\CDOT - CDAC 00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836712"/>
            <a:ext cx="633670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New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IP and Wireless, the key drivers</a:t>
            </a:r>
            <a:endParaRPr lang="en-US" dirty="0" smtClean="0"/>
          </a:p>
          <a:p>
            <a:r>
              <a:rPr lang="en-IN" dirty="0" smtClean="0"/>
              <a:t>Transformation of the network architecture</a:t>
            </a:r>
            <a:endParaRPr lang="en-US" dirty="0" smtClean="0"/>
          </a:p>
          <a:p>
            <a:r>
              <a:rPr lang="en-IN" dirty="0" smtClean="0"/>
              <a:t>Network centric for multiservice world  changes to</a:t>
            </a:r>
            <a:endParaRPr lang="en-US" dirty="0" smtClean="0"/>
          </a:p>
          <a:p>
            <a:r>
              <a:rPr lang="en-IN" dirty="0" smtClean="0"/>
              <a:t>Service centric to multiservice world</a:t>
            </a:r>
            <a:endParaRPr lang="en-US" dirty="0" smtClean="0"/>
          </a:p>
          <a:p>
            <a:r>
              <a:rPr lang="en-IN" dirty="0" smtClean="0"/>
              <a:t>IEEE Standards dominate over ITU standards</a:t>
            </a:r>
            <a:endParaRPr lang="en-US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New role of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The software defined switch and the software defined network</a:t>
            </a:r>
            <a:endParaRPr lang="en-US" dirty="0" smtClean="0"/>
          </a:p>
          <a:p>
            <a:r>
              <a:rPr lang="en-IN" dirty="0" err="1" smtClean="0"/>
              <a:t>Softswitch</a:t>
            </a:r>
            <a:r>
              <a:rPr lang="en-IN" dirty="0" smtClean="0"/>
              <a:t>  --- Port all the central office software on a powerful platform</a:t>
            </a:r>
            <a:endParaRPr lang="en-US" dirty="0" smtClean="0"/>
          </a:p>
          <a:p>
            <a:r>
              <a:rPr lang="en-IN" dirty="0" smtClean="0"/>
              <a:t>A million line switch for a big state ?</a:t>
            </a:r>
            <a:endParaRPr lang="en-US" dirty="0" smtClean="0"/>
          </a:p>
          <a:p>
            <a:r>
              <a:rPr lang="en-IN" dirty="0" smtClean="0"/>
              <a:t>Benefit from  very low cost fibres and powerful processors</a:t>
            </a:r>
            <a:endParaRPr lang="en-US" dirty="0" smtClean="0"/>
          </a:p>
          <a:p>
            <a:r>
              <a:rPr lang="en-IN" dirty="0" smtClean="0"/>
              <a:t>One Service Provider has probably used this model which has resulted in reducing the cost</a:t>
            </a:r>
            <a:endParaRPr lang="en-US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New Generations of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4G and 5G</a:t>
            </a:r>
            <a:endParaRPr lang="en-US" dirty="0" smtClean="0"/>
          </a:p>
          <a:p>
            <a:r>
              <a:rPr lang="en-IN" dirty="0" smtClean="0"/>
              <a:t>Larger and larger Bandwidths   100 + Mbps ?</a:t>
            </a:r>
            <a:endParaRPr lang="en-US" dirty="0" smtClean="0"/>
          </a:p>
          <a:p>
            <a:r>
              <a:rPr lang="en-IN" dirty="0" smtClean="0"/>
              <a:t>Very  Low Latency (old telephony)</a:t>
            </a:r>
            <a:endParaRPr lang="en-US" dirty="0" smtClean="0"/>
          </a:p>
          <a:p>
            <a:r>
              <a:rPr lang="en-IN" dirty="0" smtClean="0"/>
              <a:t>Mm Wave and THz transmission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CDOT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Gave confidence. From ‘Can do’ to  ‘Will DO’ !	</a:t>
            </a:r>
            <a:endParaRPr lang="en-US" dirty="0" smtClean="0"/>
          </a:p>
          <a:p>
            <a:r>
              <a:rPr lang="en-IN" dirty="0" smtClean="0"/>
              <a:t>India becomes a Telecom Hub</a:t>
            </a:r>
            <a:endParaRPr lang="en-US" dirty="0" smtClean="0"/>
          </a:p>
          <a:p>
            <a:r>
              <a:rPr lang="en-IN" dirty="0" smtClean="0"/>
              <a:t>You can develop complex systems/products with small teams and low investment using the new development tools</a:t>
            </a:r>
            <a:endParaRPr lang="en-US" dirty="0" smtClean="0"/>
          </a:p>
          <a:p>
            <a:r>
              <a:rPr lang="en-IN" dirty="0" smtClean="0"/>
              <a:t>A number of entrepreneurs built their own businesses with CDOT technology</a:t>
            </a:r>
            <a:endParaRPr lang="en-US" dirty="0" smtClean="0"/>
          </a:p>
          <a:p>
            <a:r>
              <a:rPr lang="en-IN" dirty="0" smtClean="0"/>
              <a:t>Technology is generic. It was used to diversify into new electronics based ventures.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A suggestion for the young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Communication Technology has opened vast opportunities for invention and innovation.</a:t>
            </a:r>
            <a:endParaRPr lang="en-US" dirty="0" smtClean="0"/>
          </a:p>
          <a:p>
            <a:r>
              <a:rPr lang="en-IN" dirty="0" smtClean="0"/>
              <a:t>If you have any new idea, then please try to develop it yourself. DO NOT take any expert’s advice !  You are the best judge !</a:t>
            </a:r>
            <a:endParaRPr lang="en-US" dirty="0" smtClean="0"/>
          </a:p>
          <a:p>
            <a:r>
              <a:rPr lang="en-IN" dirty="0" smtClean="0"/>
              <a:t>Best Wishes !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Indigenous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Early 60s, the border dispute compelled us to undertake development of </a:t>
            </a:r>
            <a:r>
              <a:rPr lang="en-IN" dirty="0" smtClean="0"/>
              <a:t>some</a:t>
            </a:r>
            <a:r>
              <a:rPr lang="en-US" dirty="0" smtClean="0"/>
              <a:t> </a:t>
            </a:r>
            <a:r>
              <a:rPr lang="en-IN" dirty="0" smtClean="0"/>
              <a:t>critical </a:t>
            </a:r>
            <a:r>
              <a:rPr lang="en-IN" dirty="0"/>
              <a:t>components to strengthen our defence </a:t>
            </a:r>
            <a:r>
              <a:rPr lang="en-IN" dirty="0" smtClean="0"/>
              <a:t>efforts.</a:t>
            </a:r>
            <a:endParaRPr lang="en-US" dirty="0"/>
          </a:p>
          <a:p>
            <a:r>
              <a:rPr lang="en-IN" dirty="0"/>
              <a:t>TR Switches, PIN Diodes, etc</a:t>
            </a:r>
            <a:endParaRPr lang="en-US" dirty="0"/>
          </a:p>
          <a:p>
            <a:r>
              <a:rPr lang="en-IN" dirty="0"/>
              <a:t>Interest in developing a  digital mobile network for tactical </a:t>
            </a:r>
            <a:r>
              <a:rPr lang="en-IN" dirty="0" smtClean="0"/>
              <a:t>applications</a:t>
            </a:r>
            <a:r>
              <a:rPr lang="en-US" dirty="0" smtClean="0"/>
              <a:t> </a:t>
            </a:r>
            <a:r>
              <a:rPr lang="en-IN" dirty="0" smtClean="0"/>
              <a:t>became </a:t>
            </a:r>
            <a:r>
              <a:rPr lang="en-IN" dirty="0"/>
              <a:t>a technical challenge resulted in a major project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Challenging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IN" dirty="0"/>
              <a:t>The AREN Project</a:t>
            </a:r>
            <a:endParaRPr lang="en-US" dirty="0"/>
          </a:p>
          <a:p>
            <a:pPr lvl="0"/>
            <a:r>
              <a:rPr lang="en-US" dirty="0"/>
              <a:t>A rugged digital mobile network for tactical communication, funded by DOE</a:t>
            </a:r>
          </a:p>
          <a:p>
            <a:pPr lvl="0"/>
            <a:r>
              <a:rPr lang="en-US" dirty="0"/>
              <a:t>All network elements mobile, the switches, terminals and digital UHF links</a:t>
            </a:r>
          </a:p>
          <a:p>
            <a:pPr lvl="0"/>
            <a:r>
              <a:rPr lang="en-US" dirty="0"/>
              <a:t>The core element, the Automatic Electronic Switch -AES was TIFR's responsibility</a:t>
            </a:r>
          </a:p>
          <a:p>
            <a:pPr lvl="0"/>
            <a:r>
              <a:rPr lang="en-US" dirty="0"/>
              <a:t>PDP11, limited memory 128K x16, primitive </a:t>
            </a:r>
            <a:r>
              <a:rPr lang="en-US" dirty="0" err="1"/>
              <a:t>sw</a:t>
            </a:r>
            <a:r>
              <a:rPr lang="en-US" dirty="0"/>
              <a:t> development tools, etc.</a:t>
            </a:r>
          </a:p>
          <a:p>
            <a:pPr lvl="0"/>
            <a:r>
              <a:rPr lang="en-US" dirty="0"/>
              <a:t>Powerful  core switch network and a common channel interoffice </a:t>
            </a:r>
            <a:r>
              <a:rPr lang="en-US" dirty="0" err="1"/>
              <a:t>signalling</a:t>
            </a:r>
            <a:r>
              <a:rPr lang="en-US" dirty="0"/>
              <a:t> (before ss7)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‘All’ Mobile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Facilities for nomadic, mobile subscribers </a:t>
            </a:r>
          </a:p>
          <a:p>
            <a:pPr lvl="0"/>
            <a:r>
              <a:rPr lang="en-US" dirty="0"/>
              <a:t>User can set up the full network quickly to meet the operational requirement</a:t>
            </a:r>
          </a:p>
          <a:p>
            <a:pPr lvl="0"/>
            <a:r>
              <a:rPr lang="en-US" dirty="0"/>
              <a:t>An ‘Ad Hoc’ network in operation ahead of its time (1980)</a:t>
            </a:r>
          </a:p>
          <a:p>
            <a:pPr lvl="0"/>
            <a:r>
              <a:rPr lang="en-US" dirty="0"/>
              <a:t>Some original contributions, synchronization, </a:t>
            </a:r>
            <a:r>
              <a:rPr lang="en-US" dirty="0" err="1"/>
              <a:t>signalling</a:t>
            </a:r>
            <a:r>
              <a:rPr lang="en-US" dirty="0"/>
              <a:t> handling, duplicated control, conferencing, etc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 This experience turned out to be very </a:t>
            </a:r>
            <a:r>
              <a:rPr lang="en-US" dirty="0" smtClean="0"/>
              <a:t>valuable for </a:t>
            </a:r>
            <a:r>
              <a:rPr lang="en-US" dirty="0" err="1"/>
              <a:t>CDoT</a:t>
            </a:r>
            <a:r>
              <a:rPr lang="en-US" dirty="0"/>
              <a:t> project)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/>
              <a:t>Early 80s</a:t>
            </a:r>
          </a:p>
          <a:p>
            <a:pPr lvl="0"/>
            <a:r>
              <a:rPr lang="en-US" dirty="0"/>
              <a:t>1980:  Government appoints Committee under chairmanship of Mr. </a:t>
            </a:r>
            <a:r>
              <a:rPr lang="en-US" dirty="0" err="1"/>
              <a:t>Sarin</a:t>
            </a:r>
            <a:r>
              <a:rPr lang="en-US" dirty="0"/>
              <a:t> (ex </a:t>
            </a:r>
            <a:r>
              <a:rPr lang="en-US" dirty="0" err="1"/>
              <a:t>defence</a:t>
            </a:r>
            <a:r>
              <a:rPr lang="en-US" dirty="0"/>
              <a:t> secretary) for setting up a factory for production of SPC controlled Electronic Telephone Exchanges.</a:t>
            </a:r>
          </a:p>
          <a:p>
            <a:pPr lvl="0"/>
            <a:r>
              <a:rPr lang="en-US" dirty="0"/>
              <a:t>Production Capacity of half a million lines per year</a:t>
            </a:r>
          </a:p>
          <a:p>
            <a:pPr lvl="0"/>
            <a:r>
              <a:rPr lang="en-US" dirty="0"/>
              <a:t>Digital switching in infancy</a:t>
            </a:r>
          </a:p>
          <a:p>
            <a:pPr lvl="0"/>
            <a:r>
              <a:rPr lang="en-US" dirty="0"/>
              <a:t>Attracted attention of the groups in TIFR, TRC in Delhi and  </a:t>
            </a:r>
            <a:r>
              <a:rPr lang="en-US" dirty="0" err="1"/>
              <a:t>Wescom</a:t>
            </a:r>
            <a:r>
              <a:rPr lang="en-US" dirty="0"/>
              <a:t> in USA</a:t>
            </a:r>
          </a:p>
          <a:p>
            <a:pPr lvl="0"/>
            <a:r>
              <a:rPr lang="en-US" dirty="0"/>
              <a:t>Sam </a:t>
            </a:r>
            <a:r>
              <a:rPr lang="en-US" dirty="0" err="1"/>
              <a:t>Pitroda</a:t>
            </a:r>
            <a:r>
              <a:rPr lang="en-US" dirty="0"/>
              <a:t> keenly interested in India. His company was taken over by Rockwell, became a VP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Telecom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State </a:t>
            </a:r>
            <a:r>
              <a:rPr lang="en-US" dirty="0"/>
              <a:t>of Technology</a:t>
            </a:r>
          </a:p>
          <a:p>
            <a:pPr lvl="0"/>
            <a:r>
              <a:rPr lang="en-US" dirty="0"/>
              <a:t>Telecom  Exchanges: Electromechanical - </a:t>
            </a:r>
            <a:r>
              <a:rPr lang="en-US" dirty="0" err="1"/>
              <a:t>Strowger</a:t>
            </a:r>
            <a:r>
              <a:rPr lang="en-US" dirty="0"/>
              <a:t> and </a:t>
            </a:r>
            <a:r>
              <a:rPr lang="en-US" dirty="0" err="1"/>
              <a:t>Crosssbar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Only a few 'electronic' (ESS) i.e. computer controlled analog.</a:t>
            </a:r>
          </a:p>
          <a:p>
            <a:pPr lvl="0"/>
            <a:r>
              <a:rPr lang="en-US" dirty="0"/>
              <a:t>Serious problems, severe shortages of telephones, practically no automatic  </a:t>
            </a:r>
            <a:r>
              <a:rPr lang="en-US" dirty="0" err="1"/>
              <a:t>dialling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Expensive and difficult to maintain</a:t>
            </a:r>
          </a:p>
          <a:p>
            <a:pPr lvl="0"/>
            <a:r>
              <a:rPr lang="en-US" dirty="0"/>
              <a:t>Analog network architecture, partly digitized by PCM, limited facilities, only low speed data  (&lt; 2400bps)</a:t>
            </a:r>
          </a:p>
          <a:p>
            <a:pPr lvl="0"/>
            <a:r>
              <a:rPr lang="en-US" dirty="0"/>
              <a:t>Very limited service to rural areas</a:t>
            </a:r>
          </a:p>
          <a:p>
            <a:pPr lvl="0"/>
            <a:r>
              <a:rPr lang="en-US" dirty="0"/>
              <a:t>Archaic administration but very bright engineers!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err="1" smtClean="0"/>
              <a:t>Sarin</a:t>
            </a:r>
            <a:r>
              <a:rPr lang="en-IN" dirty="0" smtClean="0"/>
              <a:t>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H C </a:t>
            </a:r>
            <a:r>
              <a:rPr lang="en-US" dirty="0" err="1"/>
              <a:t>Sarin</a:t>
            </a:r>
            <a:r>
              <a:rPr lang="en-US" dirty="0"/>
              <a:t> (former </a:t>
            </a:r>
            <a:r>
              <a:rPr lang="en-US" dirty="0" err="1"/>
              <a:t>defence</a:t>
            </a:r>
            <a:r>
              <a:rPr lang="en-US" dirty="0"/>
              <a:t> secretary) appointed in 1981 to study modernization of Indian Telecom</a:t>
            </a:r>
          </a:p>
          <a:p>
            <a:pPr lvl="0"/>
            <a:r>
              <a:rPr lang="en-US" dirty="0"/>
              <a:t>Original plans for  factory half million lines of ESS </a:t>
            </a:r>
            <a:r>
              <a:rPr lang="en-US" dirty="0" smtClean="0"/>
              <a:t>electronic </a:t>
            </a:r>
            <a:r>
              <a:rPr lang="en-US" dirty="0"/>
              <a:t>switching systems </a:t>
            </a:r>
            <a:r>
              <a:rPr lang="en-US" dirty="0" smtClean="0"/>
              <a:t>(assumed </a:t>
            </a:r>
            <a:r>
              <a:rPr lang="en-US" dirty="0"/>
              <a:t>to be analog)</a:t>
            </a:r>
          </a:p>
          <a:p>
            <a:pPr lvl="0"/>
            <a:r>
              <a:rPr lang="en-US" dirty="0"/>
              <a:t>Announcement of </a:t>
            </a:r>
            <a:r>
              <a:rPr lang="en-US" dirty="0" err="1"/>
              <a:t>Sarin</a:t>
            </a:r>
            <a:r>
              <a:rPr lang="en-US" dirty="0"/>
              <a:t> Committee encouraged </a:t>
            </a:r>
            <a:r>
              <a:rPr lang="en-US" dirty="0" err="1"/>
              <a:t>Pitroda</a:t>
            </a:r>
            <a:r>
              <a:rPr lang="en-US" dirty="0"/>
              <a:t> to visit India more often</a:t>
            </a:r>
          </a:p>
          <a:p>
            <a:pPr lvl="0"/>
            <a:r>
              <a:rPr lang="en-US" dirty="0"/>
              <a:t>Develop a circle of friends - politicians, press and academic</a:t>
            </a:r>
          </a:p>
          <a:p>
            <a:pPr lvl="0"/>
            <a:r>
              <a:rPr lang="en-US" dirty="0"/>
              <a:t>Our intervention resulted in the selection of Digital Switching technology (still in infancy then)) for the ESS factory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1516</Words>
  <Application>Microsoft Office PowerPoint</Application>
  <PresentationFormat>On-screen Show (4:3)</PresentationFormat>
  <Paragraphs>228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TIFR’s Role in Modernizing Telecommunication in India   </vt:lpstr>
      <vt:lpstr>Physics and Technology</vt:lpstr>
      <vt:lpstr>Digital Technology at TIFR</vt:lpstr>
      <vt:lpstr>Indigenous Development</vt:lpstr>
      <vt:lpstr>A Challenging Project</vt:lpstr>
      <vt:lpstr>First ‘All’ Mobile Network</vt:lpstr>
      <vt:lpstr>The Initiative</vt:lpstr>
      <vt:lpstr>State of Telecom Technology</vt:lpstr>
      <vt:lpstr>Sarin Committee</vt:lpstr>
      <vt:lpstr>MNCs in India</vt:lpstr>
      <vt:lpstr>Very favourable developments</vt:lpstr>
      <vt:lpstr>Garnering Support</vt:lpstr>
      <vt:lpstr>The Project</vt:lpstr>
      <vt:lpstr>The People</vt:lpstr>
      <vt:lpstr>Very Crucial Contribution by TIFR</vt:lpstr>
      <vt:lpstr>The Plan</vt:lpstr>
      <vt:lpstr>Advance Action</vt:lpstr>
      <vt:lpstr>The Technology</vt:lpstr>
      <vt:lpstr>Provide a Total Solution</vt:lpstr>
      <vt:lpstr>Implementation Strategy</vt:lpstr>
      <vt:lpstr>Reliability of  Indian Components</vt:lpstr>
      <vt:lpstr>The PBX  -  First Product </vt:lpstr>
      <vt:lpstr>Kittur Field Trial - The RAX  (Rural Automatic Exchange)</vt:lpstr>
      <vt:lpstr>The Main Exchange  - MAX</vt:lpstr>
      <vt:lpstr>CDOT Parallels</vt:lpstr>
      <vt:lpstr>Emulating CDOT</vt:lpstr>
      <vt:lpstr>Key Factors in CDOT’s Success</vt:lpstr>
      <vt:lpstr>Slide 28</vt:lpstr>
      <vt:lpstr>Slide 29</vt:lpstr>
      <vt:lpstr>Slide 30</vt:lpstr>
      <vt:lpstr>Slide 31</vt:lpstr>
      <vt:lpstr>New Developments</vt:lpstr>
      <vt:lpstr>New role of Software</vt:lpstr>
      <vt:lpstr>New Generations of networks</vt:lpstr>
      <vt:lpstr>CDOT Impact</vt:lpstr>
      <vt:lpstr>A suggestion for the young generation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JOSHI</dc:creator>
  <cp:lastModifiedBy>M V Pitke</cp:lastModifiedBy>
  <cp:revision>28</cp:revision>
  <dcterms:created xsi:type="dcterms:W3CDTF">2019-02-27T08:39:39Z</dcterms:created>
  <dcterms:modified xsi:type="dcterms:W3CDTF">2019-02-28T04:57:04Z</dcterms:modified>
</cp:coreProperties>
</file>