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7"/>
  </p:notesMasterIdLst>
  <p:sldIdLst>
    <p:sldId id="256" r:id="rId2"/>
    <p:sldId id="372" r:id="rId3"/>
    <p:sldId id="375" r:id="rId4"/>
    <p:sldId id="260" r:id="rId5"/>
    <p:sldId id="320" r:id="rId6"/>
    <p:sldId id="261" r:id="rId7"/>
    <p:sldId id="262" r:id="rId8"/>
    <p:sldId id="263" r:id="rId9"/>
    <p:sldId id="378" r:id="rId10"/>
    <p:sldId id="376" r:id="rId11"/>
    <p:sldId id="377" r:id="rId12"/>
    <p:sldId id="380" r:id="rId13"/>
    <p:sldId id="266" r:id="rId14"/>
    <p:sldId id="267" r:id="rId15"/>
    <p:sldId id="265" r:id="rId16"/>
    <p:sldId id="269" r:id="rId17"/>
    <p:sldId id="275" r:id="rId18"/>
    <p:sldId id="276" r:id="rId19"/>
    <p:sldId id="277" r:id="rId20"/>
    <p:sldId id="278" r:id="rId21"/>
    <p:sldId id="279" r:id="rId22"/>
    <p:sldId id="280" r:id="rId23"/>
    <p:sldId id="281" r:id="rId24"/>
    <p:sldId id="282" r:id="rId25"/>
    <p:sldId id="284" r:id="rId26"/>
    <p:sldId id="285" r:id="rId27"/>
    <p:sldId id="334" r:id="rId28"/>
    <p:sldId id="283" r:id="rId29"/>
    <p:sldId id="287" r:id="rId30"/>
    <p:sldId id="289" r:id="rId31"/>
    <p:sldId id="321" r:id="rId32"/>
    <p:sldId id="322" r:id="rId33"/>
    <p:sldId id="292" r:id="rId34"/>
    <p:sldId id="293" r:id="rId35"/>
    <p:sldId id="294" r:id="rId36"/>
    <p:sldId id="295" r:id="rId37"/>
    <p:sldId id="296" r:id="rId38"/>
    <p:sldId id="297" r:id="rId39"/>
    <p:sldId id="298" r:id="rId40"/>
    <p:sldId id="300" r:id="rId41"/>
    <p:sldId id="301" r:id="rId42"/>
    <p:sldId id="302" r:id="rId43"/>
    <p:sldId id="303" r:id="rId44"/>
    <p:sldId id="323" r:id="rId45"/>
    <p:sldId id="365" r:id="rId46"/>
    <p:sldId id="304" r:id="rId47"/>
    <p:sldId id="306" r:id="rId48"/>
    <p:sldId id="307" r:id="rId49"/>
    <p:sldId id="308" r:id="rId50"/>
    <p:sldId id="309" r:id="rId51"/>
    <p:sldId id="310" r:id="rId52"/>
    <p:sldId id="311" r:id="rId53"/>
    <p:sldId id="312" r:id="rId54"/>
    <p:sldId id="324" r:id="rId55"/>
    <p:sldId id="325" r:id="rId56"/>
    <p:sldId id="326" r:id="rId57"/>
    <p:sldId id="327" r:id="rId58"/>
    <p:sldId id="328" r:id="rId59"/>
    <p:sldId id="329" r:id="rId60"/>
    <p:sldId id="330" r:id="rId61"/>
    <p:sldId id="331" r:id="rId62"/>
    <p:sldId id="332" r:id="rId63"/>
    <p:sldId id="383" r:id="rId64"/>
    <p:sldId id="384" r:id="rId65"/>
    <p:sldId id="385" r:id="rId66"/>
    <p:sldId id="386" r:id="rId67"/>
    <p:sldId id="381" r:id="rId68"/>
    <p:sldId id="382" r:id="rId69"/>
    <p:sldId id="333" r:id="rId70"/>
    <p:sldId id="339" r:id="rId71"/>
    <p:sldId id="340" r:id="rId72"/>
    <p:sldId id="341" r:id="rId73"/>
    <p:sldId id="342" r:id="rId74"/>
    <p:sldId id="343" r:id="rId75"/>
    <p:sldId id="344" r:id="rId76"/>
    <p:sldId id="346" r:id="rId77"/>
    <p:sldId id="351" r:id="rId78"/>
    <p:sldId id="391" r:id="rId79"/>
    <p:sldId id="392" r:id="rId80"/>
    <p:sldId id="347" r:id="rId81"/>
    <p:sldId id="349" r:id="rId82"/>
    <p:sldId id="350" r:id="rId83"/>
    <p:sldId id="352" r:id="rId84"/>
    <p:sldId id="353" r:id="rId85"/>
    <p:sldId id="354" r:id="rId86"/>
    <p:sldId id="357" r:id="rId87"/>
    <p:sldId id="358" r:id="rId88"/>
    <p:sldId id="359" r:id="rId89"/>
    <p:sldId id="360" r:id="rId90"/>
    <p:sldId id="361" r:id="rId91"/>
    <p:sldId id="364" r:id="rId92"/>
    <p:sldId id="355" r:id="rId93"/>
    <p:sldId id="356" r:id="rId94"/>
    <p:sldId id="345" r:id="rId95"/>
    <p:sldId id="363" r:id="rId96"/>
    <p:sldId id="362" r:id="rId97"/>
    <p:sldId id="367" r:id="rId98"/>
    <p:sldId id="389" r:id="rId99"/>
    <p:sldId id="366" r:id="rId100"/>
    <p:sldId id="390" r:id="rId101"/>
    <p:sldId id="368" r:id="rId102"/>
    <p:sldId id="369" r:id="rId103"/>
    <p:sldId id="387" r:id="rId104"/>
    <p:sldId id="388" r:id="rId105"/>
    <p:sldId id="371" r:id="rId10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6" d="100"/>
          <a:sy n="56" d="100"/>
        </p:scale>
        <p:origin x="-99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36"/>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interSettings" Target="printerSettings/printerSettings1.bin"/><Relationship Id="rId109"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viewProps" Target="view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B5B7AF-1A15-E54B-86B9-F16333CFBC1A}" type="datetimeFigureOut">
              <a:rPr lang="en-US" smtClean="0"/>
              <a:t>2/12/16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8FEE17-7146-4347-B829-B1D4F6C371D4}" type="slidenum">
              <a:rPr lang="en-US" smtClean="0"/>
              <a:t>‹#›</a:t>
            </a:fld>
            <a:endParaRPr lang="en-US"/>
          </a:p>
        </p:txBody>
      </p:sp>
    </p:spTree>
    <p:extLst>
      <p:ext uri="{BB962C8B-B14F-4D97-AF65-F5344CB8AC3E}">
        <p14:creationId xmlns:p14="http://schemas.microsoft.com/office/powerpoint/2010/main" val="13093686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8FEE17-7146-4347-B829-B1D4F6C371D4}" type="slidenum">
              <a:rPr lang="en-US" smtClean="0"/>
              <a:t>3</a:t>
            </a:fld>
            <a:endParaRPr lang="en-US" dirty="0"/>
          </a:p>
        </p:txBody>
      </p:sp>
    </p:spTree>
    <p:extLst>
      <p:ext uri="{BB962C8B-B14F-4D97-AF65-F5344CB8AC3E}">
        <p14:creationId xmlns:p14="http://schemas.microsoft.com/office/powerpoint/2010/main" val="731366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8FEE17-7146-4347-B829-B1D4F6C371D4}" type="slidenum">
              <a:rPr lang="en-US" smtClean="0"/>
              <a:t>99</a:t>
            </a:fld>
            <a:endParaRPr lang="en-US"/>
          </a:p>
        </p:txBody>
      </p:sp>
    </p:spTree>
    <p:extLst>
      <p:ext uri="{BB962C8B-B14F-4D97-AF65-F5344CB8AC3E}">
        <p14:creationId xmlns:p14="http://schemas.microsoft.com/office/powerpoint/2010/main" val="1050161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invented the game. That's like saying America is No. 1 at baseball or American football."</a:t>
            </a:r>
            <a:br>
              <a:rPr lang="en-US" dirty="0" smtClean="0"/>
            </a:br>
            <a:r>
              <a:rPr lang="en-US" dirty="0" smtClean="0"/>
              <a:t/>
            </a:r>
            <a:br>
              <a:rPr lang="en-US" dirty="0" smtClean="0"/>
            </a:br>
            <a:r>
              <a:rPr lang="en-US" dirty="0" smtClean="0"/>
              <a:t>David Cameron reveals that Barack Obama did not think England becoming No. 1 in Tests was a big deal </a:t>
            </a:r>
            <a:endParaRPr lang="en-US" dirty="0"/>
          </a:p>
        </p:txBody>
      </p:sp>
      <p:sp>
        <p:nvSpPr>
          <p:cNvPr id="4" name="Slide Number Placeholder 3"/>
          <p:cNvSpPr>
            <a:spLocks noGrp="1"/>
          </p:cNvSpPr>
          <p:nvPr>
            <p:ph type="sldNum" sz="quarter" idx="10"/>
          </p:nvPr>
        </p:nvSpPr>
        <p:spPr/>
        <p:txBody>
          <a:bodyPr/>
          <a:lstStyle/>
          <a:p>
            <a:fld id="{4C8FEE17-7146-4347-B829-B1D4F6C371D4}" type="slidenum">
              <a:rPr lang="en-US" smtClean="0"/>
              <a:t>100</a:t>
            </a:fld>
            <a:endParaRPr lang="en-US"/>
          </a:p>
        </p:txBody>
      </p:sp>
    </p:spTree>
    <p:extLst>
      <p:ext uri="{BB962C8B-B14F-4D97-AF65-F5344CB8AC3E}">
        <p14:creationId xmlns:p14="http://schemas.microsoft.com/office/powerpoint/2010/main" val="2386930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upload.wikimedia.org</a:t>
            </a:r>
            <a:r>
              <a:rPr lang="en-US" dirty="0" smtClean="0"/>
              <a:t>/</a:t>
            </a:r>
            <a:r>
              <a:rPr lang="en-US" dirty="0" err="1" smtClean="0"/>
              <a:t>wikipedia</a:t>
            </a:r>
            <a:r>
              <a:rPr lang="en-US" dirty="0" smtClean="0"/>
              <a:t>/commons/2/29/European_settlements_in_India_from_1498-1739.PNG</a:t>
            </a:r>
            <a:endParaRPr lang="en-US" dirty="0"/>
          </a:p>
        </p:txBody>
      </p:sp>
      <p:sp>
        <p:nvSpPr>
          <p:cNvPr id="4" name="Slide Number Placeholder 3"/>
          <p:cNvSpPr>
            <a:spLocks noGrp="1"/>
          </p:cNvSpPr>
          <p:nvPr>
            <p:ph type="sldNum" sz="quarter" idx="10"/>
          </p:nvPr>
        </p:nvSpPr>
        <p:spPr/>
        <p:txBody>
          <a:bodyPr/>
          <a:lstStyle/>
          <a:p>
            <a:fld id="{4C8FEE17-7146-4347-B829-B1D4F6C371D4}" type="slidenum">
              <a:rPr lang="en-US" smtClean="0"/>
              <a:t>5</a:t>
            </a:fld>
            <a:endParaRPr lang="en-US"/>
          </a:p>
        </p:txBody>
      </p:sp>
    </p:spTree>
    <p:extLst>
      <p:ext uri="{BB962C8B-B14F-4D97-AF65-F5344CB8AC3E}">
        <p14:creationId xmlns:p14="http://schemas.microsoft.com/office/powerpoint/2010/main" val="3824826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Conversion</a:t>
            </a:r>
            <a:r>
              <a:rPr lang="en-US" baseline="0" dirty="0" smtClean="0"/>
              <a:t> of comments from animals to natural history – Garcia da </a:t>
            </a:r>
            <a:r>
              <a:rPr lang="en-US" baseline="0" dirty="0" err="1" smtClean="0"/>
              <a:t>Orta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C8FEE17-7146-4347-B829-B1D4F6C371D4}" type="slidenum">
              <a:rPr lang="en-US" smtClean="0"/>
              <a:t>8</a:t>
            </a:fld>
            <a:endParaRPr lang="en-US"/>
          </a:p>
        </p:txBody>
      </p:sp>
    </p:spTree>
    <p:extLst>
      <p:ext uri="{BB962C8B-B14F-4D97-AF65-F5344CB8AC3E}">
        <p14:creationId xmlns:p14="http://schemas.microsoft.com/office/powerpoint/2010/main" val="2318506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 sat, in defiance of municipal orders, astride the gun </a:t>
            </a:r>
            <a:r>
              <a:rPr lang="en-US" dirty="0" err="1" smtClean="0"/>
              <a:t>Zam-Zammeh</a:t>
            </a:r>
            <a:r>
              <a:rPr lang="en-US" dirty="0" smtClean="0"/>
              <a:t> on her brick </a:t>
            </a:r>
            <a:r>
              <a:rPr lang="en-US" dirty="0" err="1" smtClean="0"/>
              <a:t>platfom</a:t>
            </a:r>
            <a:r>
              <a:rPr lang="en-US" dirty="0" smtClean="0"/>
              <a:t> opposite the old </a:t>
            </a:r>
            <a:r>
              <a:rPr lang="en-US" dirty="0" err="1" smtClean="0"/>
              <a:t>Ajaib-Gher</a:t>
            </a:r>
            <a:r>
              <a:rPr lang="en-US" baseline="0" dirty="0" smtClean="0"/>
              <a:t> – the Wonder House, as the natives call the Lahore Museum.’</a:t>
            </a:r>
            <a:endParaRPr lang="en-US" dirty="0" smtClean="0"/>
          </a:p>
          <a:p>
            <a:endParaRPr lang="en-US" dirty="0"/>
          </a:p>
        </p:txBody>
      </p:sp>
      <p:sp>
        <p:nvSpPr>
          <p:cNvPr id="4" name="Slide Number Placeholder 3"/>
          <p:cNvSpPr>
            <a:spLocks noGrp="1"/>
          </p:cNvSpPr>
          <p:nvPr>
            <p:ph type="sldNum" sz="quarter" idx="10"/>
          </p:nvPr>
        </p:nvSpPr>
        <p:spPr/>
        <p:txBody>
          <a:bodyPr/>
          <a:lstStyle/>
          <a:p>
            <a:fld id="{4C8FEE17-7146-4347-B829-B1D4F6C371D4}" type="slidenum">
              <a:rPr lang="en-US" smtClean="0"/>
              <a:t>63</a:t>
            </a:fld>
            <a:endParaRPr lang="en-US"/>
          </a:p>
        </p:txBody>
      </p:sp>
    </p:spTree>
    <p:extLst>
      <p:ext uri="{BB962C8B-B14F-4D97-AF65-F5344CB8AC3E}">
        <p14:creationId xmlns:p14="http://schemas.microsoft.com/office/powerpoint/2010/main" val="1684047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Who hold </a:t>
            </a:r>
            <a:r>
              <a:rPr lang="en-US" dirty="0" err="1" smtClean="0"/>
              <a:t>Zam-Zammeh</a:t>
            </a:r>
            <a:r>
              <a:rPr lang="en-US" dirty="0" smtClean="0"/>
              <a:t>,</a:t>
            </a:r>
            <a:r>
              <a:rPr lang="en-US" baseline="0" dirty="0" smtClean="0"/>
              <a:t> that ‘fire-breathing dragon,’ hold the Punjab; for the great green-bronze piece is always first of the conqueror’s loot.</a:t>
            </a:r>
            <a:endParaRPr lang="en-US" dirty="0" smtClean="0"/>
          </a:p>
          <a:p>
            <a:endParaRPr lang="en-US" dirty="0"/>
          </a:p>
        </p:txBody>
      </p:sp>
      <p:sp>
        <p:nvSpPr>
          <p:cNvPr id="4" name="Slide Number Placeholder 3"/>
          <p:cNvSpPr>
            <a:spLocks noGrp="1"/>
          </p:cNvSpPr>
          <p:nvPr>
            <p:ph type="sldNum" sz="quarter" idx="10"/>
          </p:nvPr>
        </p:nvSpPr>
        <p:spPr/>
        <p:txBody>
          <a:bodyPr/>
          <a:lstStyle/>
          <a:p>
            <a:fld id="{4C8FEE17-7146-4347-B829-B1D4F6C371D4}" type="slidenum">
              <a:rPr lang="en-US" smtClean="0"/>
              <a:t>64</a:t>
            </a:fld>
            <a:endParaRPr lang="en-US"/>
          </a:p>
        </p:txBody>
      </p:sp>
    </p:spTree>
    <p:extLst>
      <p:ext uri="{BB962C8B-B14F-4D97-AF65-F5344CB8AC3E}">
        <p14:creationId xmlns:p14="http://schemas.microsoft.com/office/powerpoint/2010/main" val="249890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was some justification for Kim, - he had kicked </a:t>
            </a:r>
            <a:r>
              <a:rPr lang="en-US" dirty="0" err="1" smtClean="0"/>
              <a:t>Lala</a:t>
            </a:r>
            <a:r>
              <a:rPr lang="en-US" dirty="0" smtClean="0"/>
              <a:t> </a:t>
            </a:r>
            <a:r>
              <a:rPr lang="en-US" dirty="0" err="1" smtClean="0"/>
              <a:t>Dinanath’s</a:t>
            </a:r>
            <a:r>
              <a:rPr lang="en-US" dirty="0" smtClean="0"/>
              <a:t> boy off the </a:t>
            </a:r>
            <a:r>
              <a:rPr lang="en-US" dirty="0" err="1" smtClean="0"/>
              <a:t>trunnions</a:t>
            </a:r>
            <a:r>
              <a:rPr lang="en-US" baseline="0" dirty="0" smtClean="0"/>
              <a:t>, - since the English held the Punjab and Kim was English.’ Note the transitivity – If A is B and B is C, then A is C. </a:t>
            </a:r>
            <a:endParaRPr lang="en-US" dirty="0" smtClean="0"/>
          </a:p>
          <a:p>
            <a:endParaRPr lang="en-US" dirty="0"/>
          </a:p>
        </p:txBody>
      </p:sp>
      <p:sp>
        <p:nvSpPr>
          <p:cNvPr id="4" name="Slide Number Placeholder 3"/>
          <p:cNvSpPr>
            <a:spLocks noGrp="1"/>
          </p:cNvSpPr>
          <p:nvPr>
            <p:ph type="sldNum" sz="quarter" idx="10"/>
          </p:nvPr>
        </p:nvSpPr>
        <p:spPr/>
        <p:txBody>
          <a:bodyPr/>
          <a:lstStyle/>
          <a:p>
            <a:fld id="{4C8FEE17-7146-4347-B829-B1D4F6C371D4}" type="slidenum">
              <a:rPr lang="en-US" smtClean="0"/>
              <a:t>65</a:t>
            </a:fld>
            <a:endParaRPr lang="en-US"/>
          </a:p>
        </p:txBody>
      </p:sp>
    </p:spTree>
    <p:extLst>
      <p:ext uri="{BB962C8B-B14F-4D97-AF65-F5344CB8AC3E}">
        <p14:creationId xmlns:p14="http://schemas.microsoft.com/office/powerpoint/2010/main" val="708934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8FEE17-7146-4347-B829-B1D4F6C371D4}" type="slidenum">
              <a:rPr lang="en-US" smtClean="0"/>
              <a:t>73</a:t>
            </a:fld>
            <a:endParaRPr lang="en-US"/>
          </a:p>
        </p:txBody>
      </p:sp>
    </p:spTree>
    <p:extLst>
      <p:ext uri="{BB962C8B-B14F-4D97-AF65-F5344CB8AC3E}">
        <p14:creationId xmlns:p14="http://schemas.microsoft.com/office/powerpoint/2010/main" val="103186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8FEE17-7146-4347-B829-B1D4F6C371D4}" type="slidenum">
              <a:rPr lang="en-US" smtClean="0"/>
              <a:t>86</a:t>
            </a:fld>
            <a:endParaRPr lang="en-US"/>
          </a:p>
        </p:txBody>
      </p:sp>
    </p:spTree>
    <p:extLst>
      <p:ext uri="{BB962C8B-B14F-4D97-AF65-F5344CB8AC3E}">
        <p14:creationId xmlns:p14="http://schemas.microsoft.com/office/powerpoint/2010/main" val="731366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8FEE17-7146-4347-B829-B1D4F6C371D4}" type="slidenum">
              <a:rPr lang="en-US" smtClean="0"/>
              <a:t>89</a:t>
            </a:fld>
            <a:endParaRPr lang="en-US"/>
          </a:p>
        </p:txBody>
      </p:sp>
    </p:spTree>
    <p:extLst>
      <p:ext uri="{BB962C8B-B14F-4D97-AF65-F5344CB8AC3E}">
        <p14:creationId xmlns:p14="http://schemas.microsoft.com/office/powerpoint/2010/main" val="2502000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6E31AB-9661-EE48-A016-2C72A9940A1C}" type="datetimeFigureOut">
              <a:rPr lang="en-US" smtClean="0"/>
              <a:t>2/12/16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5ACB56-A960-0A4A-9257-3F9EBBBA3F2E}" type="slidenum">
              <a:rPr lang="en-US" smtClean="0"/>
              <a:t>‹#›</a:t>
            </a:fld>
            <a:endParaRPr lang="en-US" dirty="0"/>
          </a:p>
        </p:txBody>
      </p:sp>
    </p:spTree>
    <p:extLst>
      <p:ext uri="{BB962C8B-B14F-4D97-AF65-F5344CB8AC3E}">
        <p14:creationId xmlns:p14="http://schemas.microsoft.com/office/powerpoint/2010/main" val="379987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E31AB-9661-EE48-A016-2C72A9940A1C}" type="datetimeFigureOut">
              <a:rPr lang="en-US" smtClean="0"/>
              <a:t>2/12/16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5ACB56-A960-0A4A-9257-3F9EBBBA3F2E}" type="slidenum">
              <a:rPr lang="en-US" smtClean="0"/>
              <a:t>‹#›</a:t>
            </a:fld>
            <a:endParaRPr lang="en-US" dirty="0"/>
          </a:p>
        </p:txBody>
      </p:sp>
    </p:spTree>
    <p:extLst>
      <p:ext uri="{BB962C8B-B14F-4D97-AF65-F5344CB8AC3E}">
        <p14:creationId xmlns:p14="http://schemas.microsoft.com/office/powerpoint/2010/main" val="265228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E31AB-9661-EE48-A016-2C72A9940A1C}" type="datetimeFigureOut">
              <a:rPr lang="en-US" smtClean="0"/>
              <a:t>2/12/16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5ACB56-A960-0A4A-9257-3F9EBBBA3F2E}" type="slidenum">
              <a:rPr lang="en-US" smtClean="0"/>
              <a:t>‹#›</a:t>
            </a:fld>
            <a:endParaRPr lang="en-US" dirty="0"/>
          </a:p>
        </p:txBody>
      </p:sp>
    </p:spTree>
    <p:extLst>
      <p:ext uri="{BB962C8B-B14F-4D97-AF65-F5344CB8AC3E}">
        <p14:creationId xmlns:p14="http://schemas.microsoft.com/office/powerpoint/2010/main" val="973050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E31AB-9661-EE48-A016-2C72A9940A1C}" type="datetimeFigureOut">
              <a:rPr lang="en-US" smtClean="0"/>
              <a:t>2/12/16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5ACB56-A960-0A4A-9257-3F9EBBBA3F2E}" type="slidenum">
              <a:rPr lang="en-US" smtClean="0"/>
              <a:t>‹#›</a:t>
            </a:fld>
            <a:endParaRPr lang="en-US" dirty="0"/>
          </a:p>
        </p:txBody>
      </p:sp>
    </p:spTree>
    <p:extLst>
      <p:ext uri="{BB962C8B-B14F-4D97-AF65-F5344CB8AC3E}">
        <p14:creationId xmlns:p14="http://schemas.microsoft.com/office/powerpoint/2010/main" val="199743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6E31AB-9661-EE48-A016-2C72A9940A1C}" type="datetimeFigureOut">
              <a:rPr lang="en-US" smtClean="0"/>
              <a:t>2/12/16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5ACB56-A960-0A4A-9257-3F9EBBBA3F2E}" type="slidenum">
              <a:rPr lang="en-US" smtClean="0"/>
              <a:t>‹#›</a:t>
            </a:fld>
            <a:endParaRPr lang="en-US" dirty="0"/>
          </a:p>
        </p:txBody>
      </p:sp>
    </p:spTree>
    <p:extLst>
      <p:ext uri="{BB962C8B-B14F-4D97-AF65-F5344CB8AC3E}">
        <p14:creationId xmlns:p14="http://schemas.microsoft.com/office/powerpoint/2010/main" val="1314711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6E31AB-9661-EE48-A016-2C72A9940A1C}" type="datetimeFigureOut">
              <a:rPr lang="en-US" smtClean="0"/>
              <a:t>2/12/16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5ACB56-A960-0A4A-9257-3F9EBBBA3F2E}" type="slidenum">
              <a:rPr lang="en-US" smtClean="0"/>
              <a:t>‹#›</a:t>
            </a:fld>
            <a:endParaRPr lang="en-US" dirty="0"/>
          </a:p>
        </p:txBody>
      </p:sp>
    </p:spTree>
    <p:extLst>
      <p:ext uri="{BB962C8B-B14F-4D97-AF65-F5344CB8AC3E}">
        <p14:creationId xmlns:p14="http://schemas.microsoft.com/office/powerpoint/2010/main" val="3521099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6E31AB-9661-EE48-A016-2C72A9940A1C}" type="datetimeFigureOut">
              <a:rPr lang="en-US" smtClean="0"/>
              <a:t>2/12/16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5ACB56-A960-0A4A-9257-3F9EBBBA3F2E}" type="slidenum">
              <a:rPr lang="en-US" smtClean="0"/>
              <a:t>‹#›</a:t>
            </a:fld>
            <a:endParaRPr lang="en-US" dirty="0"/>
          </a:p>
        </p:txBody>
      </p:sp>
    </p:spTree>
    <p:extLst>
      <p:ext uri="{BB962C8B-B14F-4D97-AF65-F5344CB8AC3E}">
        <p14:creationId xmlns:p14="http://schemas.microsoft.com/office/powerpoint/2010/main" val="3693423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6E31AB-9661-EE48-A016-2C72A9940A1C}" type="datetimeFigureOut">
              <a:rPr lang="en-US" smtClean="0"/>
              <a:t>2/12/16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5ACB56-A960-0A4A-9257-3F9EBBBA3F2E}" type="slidenum">
              <a:rPr lang="en-US" smtClean="0"/>
              <a:t>‹#›</a:t>
            </a:fld>
            <a:endParaRPr lang="en-US" dirty="0"/>
          </a:p>
        </p:txBody>
      </p:sp>
    </p:spTree>
    <p:extLst>
      <p:ext uri="{BB962C8B-B14F-4D97-AF65-F5344CB8AC3E}">
        <p14:creationId xmlns:p14="http://schemas.microsoft.com/office/powerpoint/2010/main" val="2619471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6E31AB-9661-EE48-A016-2C72A9940A1C}" type="datetimeFigureOut">
              <a:rPr lang="en-US" smtClean="0"/>
              <a:t>2/12/16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5ACB56-A960-0A4A-9257-3F9EBBBA3F2E}" type="slidenum">
              <a:rPr lang="en-US" smtClean="0"/>
              <a:t>‹#›</a:t>
            </a:fld>
            <a:endParaRPr lang="en-US" dirty="0"/>
          </a:p>
        </p:txBody>
      </p:sp>
    </p:spTree>
    <p:extLst>
      <p:ext uri="{BB962C8B-B14F-4D97-AF65-F5344CB8AC3E}">
        <p14:creationId xmlns:p14="http://schemas.microsoft.com/office/powerpoint/2010/main" val="306727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6E31AB-9661-EE48-A016-2C72A9940A1C}" type="datetimeFigureOut">
              <a:rPr lang="en-US" smtClean="0"/>
              <a:t>2/12/16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5ACB56-A960-0A4A-9257-3F9EBBBA3F2E}" type="slidenum">
              <a:rPr lang="en-US" smtClean="0"/>
              <a:t>‹#›</a:t>
            </a:fld>
            <a:endParaRPr lang="en-US" dirty="0"/>
          </a:p>
        </p:txBody>
      </p:sp>
    </p:spTree>
    <p:extLst>
      <p:ext uri="{BB962C8B-B14F-4D97-AF65-F5344CB8AC3E}">
        <p14:creationId xmlns:p14="http://schemas.microsoft.com/office/powerpoint/2010/main" val="3592256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6E31AB-9661-EE48-A016-2C72A9940A1C}" type="datetimeFigureOut">
              <a:rPr lang="en-US" smtClean="0"/>
              <a:t>2/12/16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5ACB56-A960-0A4A-9257-3F9EBBBA3F2E}" type="slidenum">
              <a:rPr lang="en-US" smtClean="0"/>
              <a:t>‹#›</a:t>
            </a:fld>
            <a:endParaRPr lang="en-US" dirty="0"/>
          </a:p>
        </p:txBody>
      </p:sp>
    </p:spTree>
    <p:extLst>
      <p:ext uri="{BB962C8B-B14F-4D97-AF65-F5344CB8AC3E}">
        <p14:creationId xmlns:p14="http://schemas.microsoft.com/office/powerpoint/2010/main" val="36029008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E31AB-9661-EE48-A016-2C72A9940A1C}" type="datetimeFigureOut">
              <a:rPr lang="en-US" smtClean="0"/>
              <a:t>2/12/16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ACB56-A960-0A4A-9257-3F9EBBBA3F2E}" type="slidenum">
              <a:rPr lang="en-US" smtClean="0"/>
              <a:t>‹#›</a:t>
            </a:fld>
            <a:endParaRPr lang="en-US" dirty="0"/>
          </a:p>
        </p:txBody>
      </p:sp>
    </p:spTree>
    <p:extLst>
      <p:ext uri="{BB962C8B-B14F-4D97-AF65-F5344CB8AC3E}">
        <p14:creationId xmlns:p14="http://schemas.microsoft.com/office/powerpoint/2010/main" val="3696002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 Id="rId3" Type="http://schemas.openxmlformats.org/officeDocument/2006/relationships/image" Target="../media/image108.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 Id="rId3" Type="http://schemas.openxmlformats.org/officeDocument/2006/relationships/image" Target="../media/image109.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 Id="rId3" Type="http://schemas.openxmlformats.org/officeDocument/2006/relationships/image" Target="../media/image4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 Id="rId3" Type="http://schemas.openxmlformats.org/officeDocument/2006/relationships/image" Target="../media/image6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 Id="rId3" Type="http://schemas.openxmlformats.org/officeDocument/2006/relationships/image" Target="../media/image6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 Id="rId3" Type="http://schemas.openxmlformats.org/officeDocument/2006/relationships/image" Target="../media/image7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hyperlink" Target="http://www.google.com/url?sa=i&amp;rct=j&amp;q=&amp;esrc=s&amp;source=images&amp;cd=&amp;docid=Wfpy5HX-9jqp2M&amp;tbnid=Vya5ggkq9jEQvM:&amp;ved=0CAUQjRw&amp;url=http://www.improbable.com/2010/05/25/bearded-ornithologists-5/&amp;ei=_SYGUbCzE4ec9gTwjICwAw&amp;bvm=bv.41524429,d.eWU&amp;psig=AFQjCNHPBBn0ld7pgJdSuNi3KqTY6a7cvg&amp;ust=1359444093779972"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pload.wikimedia.org/wikipedia/commons/3/31/GeologicalSurveyIndia1870.jpg" TargetMode="External"/><Relationship Id="rId3" Type="http://schemas.openxmlformats.org/officeDocument/2006/relationships/image" Target="../media/image8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 Id="rId3" Type="http://schemas.openxmlformats.org/officeDocument/2006/relationships/image" Target="../media/image89.jpeg"/></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 Id="rId3" Type="http://schemas.openxmlformats.org/officeDocument/2006/relationships/image" Target="../media/image9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8536"/>
            <a:ext cx="7772400" cy="1630375"/>
          </a:xfrm>
        </p:spPr>
        <p:txBody>
          <a:bodyPr>
            <a:normAutofit fontScale="90000"/>
          </a:bodyPr>
          <a:lstStyle/>
          <a:p>
            <a:r>
              <a:rPr lang="en-US" b="1" dirty="0" smtClean="0"/>
              <a:t>The </a:t>
            </a:r>
            <a:r>
              <a:rPr lang="en-US" b="1" dirty="0" smtClean="0"/>
              <a:t>Animalia</a:t>
            </a:r>
            <a:r>
              <a:rPr lang="en-US" b="1" dirty="0" smtClean="0"/>
              <a:t> and British India</a:t>
            </a:r>
            <a:r>
              <a:rPr lang="en-US" dirty="0" smtClean="0"/>
              <a:t/>
            </a:r>
            <a:br>
              <a:rPr lang="en-US" dirty="0" smtClean="0"/>
            </a:br>
            <a:r>
              <a:rPr lang="en-US" sz="2800" dirty="0" smtClean="0"/>
              <a:t>John Mathew</a:t>
            </a:r>
            <a:br>
              <a:rPr lang="en-US" sz="2800" dirty="0" smtClean="0"/>
            </a:br>
            <a:r>
              <a:rPr lang="en-US" sz="2800" dirty="0" smtClean="0"/>
              <a:t>Indian Institute of Science Education and Research (IISER) Pune</a:t>
            </a:r>
            <a:endParaRPr lang="en-US" sz="2800" dirty="0"/>
          </a:p>
        </p:txBody>
      </p:sp>
      <p:pic>
        <p:nvPicPr>
          <p:cNvPr id="4" name="Picture 3" descr="ttp://img2.etsystatic.com/000/0/5209298/il_fullxfull.342030610.jpg"/>
          <p:cNvPicPr/>
          <p:nvPr/>
        </p:nvPicPr>
        <p:blipFill>
          <a:blip r:embed="rId2">
            <a:extLst>
              <a:ext uri="{28A0092B-C50C-407E-A947-70E740481C1C}">
                <a14:useLocalDpi xmlns:a14="http://schemas.microsoft.com/office/drawing/2010/main" val="0"/>
              </a:ext>
            </a:extLst>
          </a:blip>
          <a:srcRect/>
          <a:stretch>
            <a:fillRect/>
          </a:stretch>
        </p:blipFill>
        <p:spPr bwMode="auto">
          <a:xfrm>
            <a:off x="2104138" y="2066405"/>
            <a:ext cx="5023395" cy="4549882"/>
          </a:xfrm>
          <a:prstGeom prst="rect">
            <a:avLst/>
          </a:prstGeom>
          <a:noFill/>
          <a:ln>
            <a:noFill/>
          </a:ln>
        </p:spPr>
      </p:pic>
    </p:spTree>
    <p:extLst>
      <p:ext uri="{BB962C8B-B14F-4D97-AF65-F5344CB8AC3E}">
        <p14:creationId xmlns:p14="http://schemas.microsoft.com/office/powerpoint/2010/main" val="22237619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i="1" dirty="0" err="1" smtClean="0"/>
              <a:t>Coloquios</a:t>
            </a:r>
            <a:r>
              <a:rPr lang="en-US" sz="2800" i="1" dirty="0" smtClean="0"/>
              <a:t> dos simples, e </a:t>
            </a:r>
            <a:r>
              <a:rPr lang="en-US" sz="2800" i="1" dirty="0" err="1" smtClean="0"/>
              <a:t>drogas</a:t>
            </a:r>
            <a:r>
              <a:rPr lang="en-US" sz="2800" i="1" dirty="0" smtClean="0"/>
              <a:t> </a:t>
            </a:r>
            <a:r>
              <a:rPr lang="en-US" sz="2800" dirty="0" smtClean="0"/>
              <a:t>(1563) by Garcia da </a:t>
            </a:r>
            <a:r>
              <a:rPr lang="en-US" sz="2800" dirty="0" err="1" smtClean="0"/>
              <a:t>Orta</a:t>
            </a:r>
            <a:r>
              <a:rPr lang="en-US" sz="2800" dirty="0" smtClean="0"/>
              <a:t> (1501-1568)</a:t>
            </a:r>
            <a:endParaRPr lang="en-US" sz="2800" dirty="0"/>
          </a:p>
        </p:txBody>
      </p:sp>
      <p:pic>
        <p:nvPicPr>
          <p:cNvPr id="4" name="Picture 3"/>
          <p:cNvPicPr>
            <a:picLocks noChangeAspect="1"/>
          </p:cNvPicPr>
          <p:nvPr/>
        </p:nvPicPr>
        <p:blipFill>
          <a:blip r:embed="rId2"/>
          <a:stretch>
            <a:fillRect/>
          </a:stretch>
        </p:blipFill>
        <p:spPr>
          <a:xfrm>
            <a:off x="2907815" y="1417638"/>
            <a:ext cx="3779755" cy="5236024"/>
          </a:xfrm>
          <a:prstGeom prst="rect">
            <a:avLst/>
          </a:prstGeom>
        </p:spPr>
      </p:pic>
    </p:spTree>
    <p:extLst>
      <p:ext uri="{BB962C8B-B14F-4D97-AF65-F5344CB8AC3E}">
        <p14:creationId xmlns:p14="http://schemas.microsoft.com/office/powerpoint/2010/main" val="52898420"/>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645" y="529235"/>
            <a:ext cx="9246148" cy="5786299"/>
          </a:xfrm>
          <a:prstGeom prst="rect">
            <a:avLst/>
          </a:prstGeom>
        </p:spPr>
      </p:pic>
    </p:spTree>
    <p:extLst>
      <p:ext uri="{BB962C8B-B14F-4D97-AF65-F5344CB8AC3E}">
        <p14:creationId xmlns:p14="http://schemas.microsoft.com/office/powerpoint/2010/main" val="1573212527"/>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tp://upload.wikimedia.org/wikipedia/commons/thumb/2/22/Annandale_Nelson_1876-1924.jpg/230px-Annandale_Nelson_1876-1924.jpg"/>
          <p:cNvPicPr/>
          <p:nvPr/>
        </p:nvPicPr>
        <p:blipFill>
          <a:blip r:embed="rId2">
            <a:extLst>
              <a:ext uri="{28A0092B-C50C-407E-A947-70E740481C1C}">
                <a14:useLocalDpi xmlns:a14="http://schemas.microsoft.com/office/drawing/2010/main" val="0"/>
              </a:ext>
            </a:extLst>
          </a:blip>
          <a:srcRect/>
          <a:stretch>
            <a:fillRect/>
          </a:stretch>
        </p:blipFill>
        <p:spPr bwMode="auto">
          <a:xfrm>
            <a:off x="911753" y="879126"/>
            <a:ext cx="3809831" cy="5030557"/>
          </a:xfrm>
          <a:prstGeom prst="rect">
            <a:avLst/>
          </a:prstGeom>
          <a:noFill/>
          <a:ln>
            <a:noFill/>
          </a:ln>
        </p:spPr>
      </p:pic>
      <p:pic>
        <p:nvPicPr>
          <p:cNvPr id="5" name="Picture 4" descr="P82202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1428605"/>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Thomas Nelson Annandale (1876-1924)</a:t>
            </a:r>
            <a:endParaRPr lang="en-US" dirty="0"/>
          </a:p>
        </p:txBody>
      </p:sp>
      <p:pic>
        <p:nvPicPr>
          <p:cNvPr id="4" name="Picture 3" descr="ttp://upload.wikimedia.org/wikipedia/commons/thumb/2/22/Annandale_Nelson_1876-1924.jpg/230px-Annandale_Nelson_1876-1924.jpg"/>
          <p:cNvPicPr/>
          <p:nvPr/>
        </p:nvPicPr>
        <p:blipFill>
          <a:blip r:embed="rId2">
            <a:extLst>
              <a:ext uri="{28A0092B-C50C-407E-A947-70E740481C1C}">
                <a14:useLocalDpi xmlns:a14="http://schemas.microsoft.com/office/drawing/2010/main" val="0"/>
              </a:ext>
            </a:extLst>
          </a:blip>
          <a:srcRect/>
          <a:stretch>
            <a:fillRect/>
          </a:stretch>
        </p:blipFill>
        <p:spPr bwMode="auto">
          <a:xfrm>
            <a:off x="1107130" y="1986174"/>
            <a:ext cx="3039789" cy="4025806"/>
          </a:xfrm>
          <a:prstGeom prst="rect">
            <a:avLst/>
          </a:prstGeom>
          <a:noFill/>
          <a:ln>
            <a:noFill/>
          </a:ln>
        </p:spPr>
      </p:pic>
      <p:pic>
        <p:nvPicPr>
          <p:cNvPr id="5" name="Picture 4" descr="ttp://www.otherindiabookstore.com/coverpics/Records%20of%20the%20Zoological%20Survey%20of%20India-%20Recent%20advances%20in%20Rodentology%20in%20India.tif.jpg"/>
          <p:cNvPicPr/>
          <p:nvPr/>
        </p:nvPicPr>
        <p:blipFill>
          <a:blip r:embed="rId3">
            <a:extLst>
              <a:ext uri="{28A0092B-C50C-407E-A947-70E740481C1C}">
                <a14:useLocalDpi xmlns:a14="http://schemas.microsoft.com/office/drawing/2010/main" val="0"/>
              </a:ext>
            </a:extLst>
          </a:blip>
          <a:srcRect/>
          <a:stretch>
            <a:fillRect/>
          </a:stretch>
        </p:blipFill>
        <p:spPr bwMode="auto">
          <a:xfrm>
            <a:off x="5594649" y="1986174"/>
            <a:ext cx="2643702" cy="4025806"/>
          </a:xfrm>
          <a:prstGeom prst="rect">
            <a:avLst/>
          </a:prstGeom>
          <a:noFill/>
          <a:ln>
            <a:noFill/>
          </a:ln>
        </p:spPr>
      </p:pic>
    </p:spTree>
    <p:extLst>
      <p:ext uri="{BB962C8B-B14F-4D97-AF65-F5344CB8AC3E}">
        <p14:creationId xmlns:p14="http://schemas.microsoft.com/office/powerpoint/2010/main" val="2237676768"/>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Annandale (1922)</a:t>
            </a:r>
            <a:endParaRPr lang="en-US" dirty="0"/>
          </a:p>
        </p:txBody>
      </p:sp>
      <p:sp>
        <p:nvSpPr>
          <p:cNvPr id="3" name="Content Placeholder 2"/>
          <p:cNvSpPr>
            <a:spLocks noGrp="1"/>
          </p:cNvSpPr>
          <p:nvPr>
            <p:ph idx="1"/>
          </p:nvPr>
        </p:nvSpPr>
        <p:spPr>
          <a:xfrm>
            <a:off x="457200" y="1417638"/>
            <a:ext cx="8229600" cy="5440362"/>
          </a:xfrm>
        </p:spPr>
        <p:txBody>
          <a:bodyPr>
            <a:noAutofit/>
          </a:bodyPr>
          <a:lstStyle/>
          <a:p>
            <a:pPr marL="0" indent="0">
              <a:buNone/>
            </a:pPr>
            <a:r>
              <a:rPr lang="en-IN" sz="2000" dirty="0"/>
              <a:t>“There is a mistaken notion that the British Museum is the only spot in the British Empire where sound taxonomic work can be </a:t>
            </a:r>
            <a:r>
              <a:rPr lang="en-IN" sz="2000" dirty="0" smtClean="0"/>
              <a:t>done</a:t>
            </a:r>
            <a:r>
              <a:rPr lang="en-US" sz="2000" dirty="0" smtClean="0"/>
              <a:t>…</a:t>
            </a:r>
            <a:r>
              <a:rPr lang="en-IN" sz="2000" dirty="0"/>
              <a:t>In the Indian Museum, with our much smaller staff, we have the great advantage that when one of us undertakes an important investigation the others know almost as much about it by the time it is finished as the worker himself. I do not know whether this is of less or greater importance than the fact that we can collect our own </a:t>
            </a:r>
            <a:r>
              <a:rPr lang="en-IN" sz="2000" dirty="0" smtClean="0"/>
              <a:t>material</a:t>
            </a:r>
            <a:r>
              <a:rPr lang="en-US" sz="2000" dirty="0" smtClean="0"/>
              <a:t>…</a:t>
            </a:r>
            <a:r>
              <a:rPr lang="en-IN" sz="2000" dirty="0"/>
              <a:t>. Ignorance, prejudice and vested interests in England are among the difficulties against which taxonomic work in India, and probably also in other parts of the British Empire, has to contend at present. They not only prevent good men from coming abroad, but from time to time discourage the most cheerful and the most optimistic of us in our efforts to get things done. The only way in which to destroy such obstacles is to promote intercourse between biologists in all parts of the Empire and to allow those at the centre to see what those outside are doing.  </a:t>
            </a:r>
            <a:endParaRPr lang="en-US" sz="2000" dirty="0"/>
          </a:p>
        </p:txBody>
      </p:sp>
    </p:spTree>
    <p:extLst>
      <p:ext uri="{BB962C8B-B14F-4D97-AF65-F5344CB8AC3E}">
        <p14:creationId xmlns:p14="http://schemas.microsoft.com/office/powerpoint/2010/main" val="36329517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Annandale (1922)</a:t>
            </a:r>
          </a:p>
        </p:txBody>
      </p:sp>
      <p:sp>
        <p:nvSpPr>
          <p:cNvPr id="3" name="Content Placeholder 2"/>
          <p:cNvSpPr>
            <a:spLocks noGrp="1"/>
          </p:cNvSpPr>
          <p:nvPr>
            <p:ph idx="1"/>
          </p:nvPr>
        </p:nvSpPr>
        <p:spPr>
          <a:xfrm>
            <a:off x="457200" y="1600200"/>
            <a:ext cx="8229600" cy="5050516"/>
          </a:xfrm>
        </p:spPr>
        <p:txBody>
          <a:bodyPr>
            <a:normAutofit fontScale="70000" lnSpcReduction="20000"/>
          </a:bodyPr>
          <a:lstStyle/>
          <a:p>
            <a:pPr marL="0" indent="0">
              <a:buNone/>
            </a:pPr>
            <a:r>
              <a:rPr lang="en-IN" dirty="0"/>
              <a:t>We in India come home on leave from time to time, special facilities are given us in the form of ‘study leave’ to visit, and work in scientific institutions or to do other special work in this and other countries in Europe and elsewhere. In many colonial institutions workers are turned out of the country every few years to gain experience. Only our British institutions are self-sufficient. They alone can sit agape like hungry nestlings, impotent to gather their own sustenance. When we outsiders talk as I have done, we talk of what we know, our views are founded on experience not only of the institutions in which we do our work but also of those at home. It is, as a rule, otherwise with those who dislike, if they do not openly protest against, work being done abroad. We are declared incompetent to do the work we have already done, by zoologists who are ignorant not only of the countries in which we work but also of the zoological literature published in these countries. So far as India is concerned, the Secretary of State, acting on zoological advice, has decided that the official ‘Fauna’ must be edited for the present in Cambridge, by those who know not India.</a:t>
            </a:r>
            <a:r>
              <a:rPr lang="en-US" dirty="0"/>
              <a:t> </a:t>
            </a:r>
          </a:p>
        </p:txBody>
      </p:sp>
    </p:spTree>
    <p:extLst>
      <p:ext uri="{BB962C8B-B14F-4D97-AF65-F5344CB8AC3E}">
        <p14:creationId xmlns:p14="http://schemas.microsoft.com/office/powerpoint/2010/main" val="25846868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Thank </a:t>
            </a:r>
            <a:r>
              <a:rPr lang="en-US" dirty="0"/>
              <a:t>You!</a:t>
            </a:r>
            <a:br>
              <a:rPr lang="en-US" dirty="0"/>
            </a:br>
            <a:endParaRPr lang="en-US" dirty="0"/>
          </a:p>
        </p:txBody>
      </p:sp>
      <p:pic>
        <p:nvPicPr>
          <p:cNvPr id="4" name="Picture 5" descr="Malabar Giant Squirrel Buchanan Coll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1595452"/>
            <a:ext cx="7399151" cy="4919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874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01296"/>
          </a:xfrm>
        </p:spPr>
        <p:txBody>
          <a:bodyPr>
            <a:noAutofit/>
          </a:bodyPr>
          <a:lstStyle/>
          <a:p>
            <a:r>
              <a:rPr lang="en-US" sz="3000" i="1" dirty="0" err="1" smtClean="0"/>
              <a:t>Hortus</a:t>
            </a:r>
            <a:r>
              <a:rPr lang="en-US" sz="3000" i="1" dirty="0" smtClean="0"/>
              <a:t> </a:t>
            </a:r>
            <a:r>
              <a:rPr lang="en-US" sz="3000" i="1" dirty="0" err="1" smtClean="0"/>
              <a:t>Malabaricus</a:t>
            </a:r>
            <a:r>
              <a:rPr lang="en-US" sz="3000" i="1" dirty="0" smtClean="0"/>
              <a:t> </a:t>
            </a:r>
            <a:r>
              <a:rPr lang="en-US" sz="3000" dirty="0"/>
              <a:t>(1678-1693)</a:t>
            </a:r>
            <a:r>
              <a:rPr lang="en-US" sz="3000" dirty="0" smtClean="0"/>
              <a:t>by </a:t>
            </a:r>
            <a:r>
              <a:rPr lang="en-US" sz="3000" dirty="0" err="1" smtClean="0"/>
              <a:t>Hendrik</a:t>
            </a:r>
            <a:r>
              <a:rPr lang="en-US" sz="3000" dirty="0" smtClean="0"/>
              <a:t> </a:t>
            </a:r>
            <a:r>
              <a:rPr lang="en-US" sz="3000" dirty="0" err="1" smtClean="0"/>
              <a:t>Adriaan</a:t>
            </a:r>
            <a:r>
              <a:rPr lang="en-US" sz="3000" dirty="0" smtClean="0"/>
              <a:t> van </a:t>
            </a:r>
            <a:r>
              <a:rPr lang="en-US" sz="3000" dirty="0" err="1" smtClean="0"/>
              <a:t>Rheede</a:t>
            </a:r>
            <a:r>
              <a:rPr lang="en-US" sz="3000" dirty="0" smtClean="0"/>
              <a:t> tot </a:t>
            </a:r>
            <a:r>
              <a:rPr lang="en-US" sz="3000" dirty="0" err="1" smtClean="0"/>
              <a:t>Drakenstein</a:t>
            </a:r>
            <a:r>
              <a:rPr lang="en-US" sz="3000" dirty="0" smtClean="0"/>
              <a:t> (1636-1691)</a:t>
            </a:r>
            <a:endParaRPr lang="en-US" sz="3000" dirty="0"/>
          </a:p>
        </p:txBody>
      </p:sp>
      <p:pic>
        <p:nvPicPr>
          <p:cNvPr id="4" name="Picture 3"/>
          <p:cNvPicPr>
            <a:picLocks noChangeAspect="1"/>
          </p:cNvPicPr>
          <p:nvPr/>
        </p:nvPicPr>
        <p:blipFill>
          <a:blip r:embed="rId2"/>
          <a:stretch>
            <a:fillRect/>
          </a:stretch>
        </p:blipFill>
        <p:spPr>
          <a:xfrm>
            <a:off x="1270061" y="1375934"/>
            <a:ext cx="6879499" cy="5159624"/>
          </a:xfrm>
          <a:prstGeom prst="rect">
            <a:avLst/>
          </a:prstGeom>
        </p:spPr>
      </p:pic>
    </p:spTree>
    <p:extLst>
      <p:ext uri="{BB962C8B-B14F-4D97-AF65-F5344CB8AC3E}">
        <p14:creationId xmlns:p14="http://schemas.microsoft.com/office/powerpoint/2010/main" val="992974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illaume Delisle Map of Peninsular India"/>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321485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ndicherry"/>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0069606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uins of Pondicherry"/>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36437550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4978400" cy="6858000"/>
          </a:xfrm>
          <a:prstGeom prst="rect">
            <a:avLst/>
          </a:prstGeom>
          <a:noFill/>
          <a:ln w="9525">
            <a:noFill/>
            <a:round/>
            <a:headEnd/>
            <a:tailEnd/>
          </a:ln>
          <a:effectLst/>
        </p:spPr>
      </p:pic>
      <p:pic>
        <p:nvPicPr>
          <p:cNvPr id="5" name="Picture 4"/>
          <p:cNvPicPr>
            <a:picLocks noChangeAspect="1" noChangeArrowheads="1"/>
          </p:cNvPicPr>
          <p:nvPr/>
        </p:nvPicPr>
        <p:blipFill>
          <a:blip r:embed="rId3"/>
          <a:srcRect/>
          <a:stretch>
            <a:fillRect/>
          </a:stretch>
        </p:blipFill>
        <p:spPr bwMode="auto">
          <a:xfrm>
            <a:off x="4802710" y="0"/>
            <a:ext cx="4341290" cy="6858000"/>
          </a:xfrm>
          <a:prstGeom prst="rect">
            <a:avLst/>
          </a:prstGeom>
          <a:noFill/>
          <a:ln w="9525">
            <a:noFill/>
            <a:round/>
            <a:headEnd/>
            <a:tailEnd/>
          </a:ln>
          <a:effectLst/>
        </p:spPr>
      </p:pic>
    </p:spTree>
    <p:extLst>
      <p:ext uri="{BB962C8B-B14F-4D97-AF65-F5344CB8AC3E}">
        <p14:creationId xmlns:p14="http://schemas.microsoft.com/office/powerpoint/2010/main" val="51253749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ictoria Memorial"/>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1545510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03455"/>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80515934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a:xfrm>
            <a:off x="1824038" y="304800"/>
            <a:ext cx="5522912" cy="6248400"/>
          </a:xfrm>
          <a:prstGeom prst="rect">
            <a:avLst/>
          </a:prstGeom>
        </p:spPr>
      </p:pic>
    </p:spTree>
    <p:extLst>
      <p:ext uri="{BB962C8B-B14F-4D97-AF65-F5344CB8AC3E}">
        <p14:creationId xmlns:p14="http://schemas.microsoft.com/office/powerpoint/2010/main" val="419849560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ipus_Tiger-full"/>
          <p:cNvPicPr>
            <a:picLocks noChangeAspect="1" noChangeArrowheads="1"/>
          </p:cNvPicPr>
          <p:nvPr/>
        </p:nvPicPr>
        <p:blipFill>
          <a:blip r:embed="rId2"/>
          <a:srcRect/>
          <a:stretch>
            <a:fillRect/>
          </a:stretch>
        </p:blipFill>
        <p:spPr bwMode="auto">
          <a:xfrm>
            <a:off x="549240" y="0"/>
            <a:ext cx="8204283" cy="6153212"/>
          </a:xfrm>
          <a:prstGeom prst="rect">
            <a:avLst/>
          </a:prstGeom>
          <a:noFill/>
          <a:ln w="9525">
            <a:noFill/>
            <a:miter lim="800000"/>
            <a:headEnd/>
            <a:tailEnd/>
          </a:ln>
        </p:spPr>
      </p:pic>
      <p:sp>
        <p:nvSpPr>
          <p:cNvPr id="2" name="TextBox 1"/>
          <p:cNvSpPr txBox="1"/>
          <p:nvPr/>
        </p:nvSpPr>
        <p:spPr>
          <a:xfrm>
            <a:off x="1561903" y="6248413"/>
            <a:ext cx="6470743" cy="369332"/>
          </a:xfrm>
          <a:prstGeom prst="rect">
            <a:avLst/>
          </a:prstGeom>
          <a:noFill/>
        </p:spPr>
        <p:txBody>
          <a:bodyPr wrap="square" rtlCol="0">
            <a:spAutoFit/>
          </a:bodyPr>
          <a:lstStyle/>
          <a:p>
            <a:pPr algn="ctr"/>
            <a:r>
              <a:rPr lang="en-US" dirty="0"/>
              <a:t>http://</a:t>
            </a:r>
            <a:r>
              <a:rPr lang="en-US" dirty="0" err="1"/>
              <a:t>www.tigerandthistle.net</a:t>
            </a:r>
            <a:r>
              <a:rPr lang="en-US" dirty="0"/>
              <a:t>//images/large/1_1.jpg</a:t>
            </a:r>
          </a:p>
        </p:txBody>
      </p:sp>
      <p:sp>
        <p:nvSpPr>
          <p:cNvPr id="3" name="TextBox 2"/>
          <p:cNvSpPr txBox="1"/>
          <p:nvPr/>
        </p:nvSpPr>
        <p:spPr>
          <a:xfrm>
            <a:off x="7397586" y="638392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115223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 B. Seymour Sewell (1949) on the </a:t>
            </a:r>
            <a:r>
              <a:rPr lang="en-US" i="1" dirty="0" smtClean="0"/>
              <a:t>Fauna of British India </a:t>
            </a:r>
            <a:r>
              <a:rPr lang="en-US" dirty="0" smtClean="0"/>
              <a:t>series</a:t>
            </a:r>
            <a:endParaRPr lang="en-US" dirty="0"/>
          </a:p>
        </p:txBody>
      </p:sp>
      <p:sp>
        <p:nvSpPr>
          <p:cNvPr id="3" name="Content Placeholder 2"/>
          <p:cNvSpPr>
            <a:spLocks noGrp="1"/>
          </p:cNvSpPr>
          <p:nvPr>
            <p:ph idx="1"/>
          </p:nvPr>
        </p:nvSpPr>
        <p:spPr>
          <a:xfrm>
            <a:off x="457200" y="1552422"/>
            <a:ext cx="8686800" cy="5305578"/>
          </a:xfrm>
        </p:spPr>
        <p:txBody>
          <a:bodyPr>
            <a:normAutofit fontScale="70000" lnSpcReduction="20000"/>
          </a:bodyPr>
          <a:lstStyle/>
          <a:p>
            <a:pPr marL="0" indent="0">
              <a:buNone/>
            </a:pPr>
            <a:r>
              <a:rPr lang="en-IN" dirty="0"/>
              <a:t>“Zoologists the world over will learn with great appreciation that the Government of India have undertaken to continue the series. The grant of full autonomy to India and the separation of the Dominion of Pakistan have, however, rendered necessary a change in the title of the Series, and in future this will be “The Fauna of India” and each Monograph will include an account of the faunas of India, Pakistan, Ceylon  and Burma, and if possible, Malaya. The Government of India have further decided that from now on all future volumes must be printed and published in India. The present volume thus concludes a long stage in the production of this valuable series of Monographs: the first volume, that on the Mammals, by W. T. Blanford, was printed by Messrs. Taylor &amp; Francis, Ltd. in the year 1888, and since then 81 volumes have been issued. With the publication of this volume the long association of Messrs. Taylor &amp; Francis, Ltd. with the “Fauna of British India” comes to an end, and I therefore take this opportunity of expressing to them the very great degree of indebtedness that I and previous Editors and Authors owe to them, for the very great care that they have throughout taken in the printing of these numerous volumes and for the manner in which the standard of work has been maintained for over sixty years.”</a:t>
            </a:r>
            <a:r>
              <a:rPr lang="en-US" dirty="0"/>
              <a:t> </a:t>
            </a:r>
          </a:p>
        </p:txBody>
      </p:sp>
    </p:spTree>
    <p:extLst>
      <p:ext uri="{BB962C8B-B14F-4D97-AF65-F5344CB8AC3E}">
        <p14:creationId xmlns:p14="http://schemas.microsoft.com/office/powerpoint/2010/main" val="42609487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nnon with Tiger mouth on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1481736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e Tigress and the Elephant one"/>
          <p:cNvPicPr>
            <a:picLocks noChangeAspect="1" noChangeArrowheads="1"/>
          </p:cNvPicPr>
          <p:nvPr/>
        </p:nvPicPr>
        <p:blipFill>
          <a:blip r:embed="rId2"/>
          <a:srcRect/>
          <a:stretch>
            <a:fillRect/>
          </a:stretch>
        </p:blipFill>
        <p:spPr bwMode="auto">
          <a:xfrm>
            <a:off x="2133600" y="0"/>
            <a:ext cx="5029200" cy="6858000"/>
          </a:xfrm>
          <a:prstGeom prst="rect">
            <a:avLst/>
          </a:prstGeom>
          <a:noFill/>
          <a:ln w="9525">
            <a:noFill/>
            <a:miter lim="800000"/>
            <a:headEnd/>
            <a:tailEnd/>
          </a:ln>
        </p:spPr>
      </p:pic>
    </p:spTree>
    <p:extLst>
      <p:ext uri="{BB962C8B-B14F-4D97-AF65-F5344CB8AC3E}">
        <p14:creationId xmlns:p14="http://schemas.microsoft.com/office/powerpoint/2010/main" val="21788829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a Chasse au Tigre Delacroix"/>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06440801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bwMode="auto">
          <a:xfrm>
            <a:off x="0" y="914400"/>
            <a:ext cx="9144000" cy="4724400"/>
          </a:xfrm>
          <a:prstGeom prst="rect">
            <a:avLst/>
          </a:prstGeom>
          <a:noFill/>
        </p:spPr>
      </p:pic>
    </p:spTree>
    <p:extLst>
      <p:ext uri="{BB962C8B-B14F-4D97-AF65-F5344CB8AC3E}">
        <p14:creationId xmlns:p14="http://schemas.microsoft.com/office/powerpoint/2010/main" val="28070436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arrackpore Menagerie by Charles D'Oyly"/>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4321402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2"/>
                </a:solidFill>
              </a:rPr>
              <a:t/>
            </a:r>
            <a:br>
              <a:rPr lang="en-US" dirty="0" smtClean="0">
                <a:solidFill>
                  <a:schemeClr val="tx2"/>
                </a:solidFill>
              </a:rPr>
            </a:br>
            <a:r>
              <a:rPr lang="en-US" dirty="0" smtClean="0">
                <a:solidFill>
                  <a:schemeClr val="tx2"/>
                </a:solidFill>
              </a:rPr>
              <a:t>Statistical Account of Scotland</a:t>
            </a:r>
            <a:br>
              <a:rPr lang="en-US" dirty="0" smtClean="0">
                <a:solidFill>
                  <a:schemeClr val="tx2"/>
                </a:solidFill>
              </a:rPr>
            </a:br>
            <a:r>
              <a:rPr lang="en-US" dirty="0" smtClean="0">
                <a:solidFill>
                  <a:schemeClr val="tx2"/>
                </a:solidFill>
              </a:rPr>
              <a:t>Sir John Sinclair 1754-1835)</a:t>
            </a:r>
            <a:br>
              <a:rPr lang="en-US" dirty="0" smtClean="0">
                <a:solidFill>
                  <a:schemeClr val="tx2"/>
                </a:solidFill>
              </a:rPr>
            </a:br>
            <a:endParaRPr lang="en-US" dirty="0"/>
          </a:p>
        </p:txBody>
      </p:sp>
      <p:pic>
        <p:nvPicPr>
          <p:cNvPr id="4" name="Picture 5"/>
          <p:cNvPicPr>
            <a:picLocks noChangeAspect="1" noChangeArrowheads="1"/>
          </p:cNvPicPr>
          <p:nvPr/>
        </p:nvPicPr>
        <p:blipFill>
          <a:blip r:embed="rId2"/>
          <a:srcRect/>
          <a:stretch>
            <a:fillRect/>
          </a:stretch>
        </p:blipFill>
        <p:spPr bwMode="auto">
          <a:xfrm>
            <a:off x="3276600" y="1600200"/>
            <a:ext cx="2945710" cy="4845467"/>
          </a:xfrm>
          <a:prstGeom prst="rect">
            <a:avLst/>
          </a:prstGeom>
          <a:noFill/>
          <a:ln w="9525">
            <a:noFill/>
            <a:miter lim="800000"/>
            <a:headEnd/>
            <a:tailEnd/>
          </a:ln>
          <a:effectLst/>
        </p:spPr>
      </p:pic>
    </p:spTree>
    <p:extLst>
      <p:ext uri="{BB962C8B-B14F-4D97-AF65-F5344CB8AC3E}">
        <p14:creationId xmlns:p14="http://schemas.microsoft.com/office/powerpoint/2010/main" val="24745867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Books Produced on Animals Under the Company in India: late 18</a:t>
            </a:r>
            <a:r>
              <a:rPr lang="en-US" sz="3200" baseline="30000" dirty="0" smtClean="0"/>
              <a:t>th</a:t>
            </a:r>
            <a:r>
              <a:rPr lang="en-US" sz="3200" dirty="0" smtClean="0"/>
              <a:t>/early 19</a:t>
            </a:r>
            <a:r>
              <a:rPr lang="en-US" sz="3200" baseline="30000" dirty="0" smtClean="0"/>
              <a:t>th</a:t>
            </a:r>
            <a:r>
              <a:rPr lang="en-US" sz="3200" dirty="0" smtClean="0"/>
              <a:t> centuries</a:t>
            </a:r>
            <a:endParaRPr lang="en-US" sz="3200" dirty="0"/>
          </a:p>
        </p:txBody>
      </p:sp>
      <p:sp>
        <p:nvSpPr>
          <p:cNvPr id="3" name="Content Placeholder 2"/>
          <p:cNvSpPr>
            <a:spLocks noGrp="1"/>
          </p:cNvSpPr>
          <p:nvPr>
            <p:ph idx="1"/>
          </p:nvPr>
        </p:nvSpPr>
        <p:spPr/>
        <p:txBody>
          <a:bodyPr/>
          <a:lstStyle/>
          <a:p>
            <a:pPr>
              <a:lnSpc>
                <a:spcPct val="90000"/>
              </a:lnSpc>
              <a:buFontTx/>
              <a:buNone/>
            </a:pPr>
            <a:r>
              <a:rPr lang="en-US" dirty="0" smtClean="0"/>
              <a:t>Patrick Russell:</a:t>
            </a:r>
          </a:p>
          <a:p>
            <a:pPr>
              <a:lnSpc>
                <a:spcPct val="90000"/>
              </a:lnSpc>
              <a:buFontTx/>
              <a:buNone/>
            </a:pPr>
            <a:r>
              <a:rPr lang="en-US" i="1" dirty="0" smtClean="0"/>
              <a:t>	Poisonous Snakes of the Coromandel Coast</a:t>
            </a:r>
            <a:r>
              <a:rPr lang="en-US" dirty="0" smtClean="0"/>
              <a:t> (1787), </a:t>
            </a:r>
            <a:r>
              <a:rPr lang="en-US" i="1" dirty="0" smtClean="0"/>
              <a:t>An Account of Indian Serpents</a:t>
            </a:r>
            <a:r>
              <a:rPr lang="en-US" dirty="0" smtClean="0"/>
              <a:t> (1796-97), </a:t>
            </a:r>
            <a:r>
              <a:rPr lang="en-US" i="1" dirty="0" smtClean="0"/>
              <a:t>Fishes of Southern India</a:t>
            </a:r>
            <a:r>
              <a:rPr lang="en-US" dirty="0" smtClean="0"/>
              <a:t> (1803)</a:t>
            </a:r>
          </a:p>
          <a:p>
            <a:pPr>
              <a:lnSpc>
                <a:spcPct val="90000"/>
              </a:lnSpc>
              <a:buFontTx/>
              <a:buNone/>
            </a:pPr>
            <a:endParaRPr lang="en-US" dirty="0" smtClean="0"/>
          </a:p>
          <a:p>
            <a:pPr>
              <a:lnSpc>
                <a:spcPct val="90000"/>
              </a:lnSpc>
              <a:buFontTx/>
              <a:buNone/>
            </a:pPr>
            <a:r>
              <a:rPr lang="en-US" dirty="0" smtClean="0"/>
              <a:t>Francis Buchanan Hamilton:</a:t>
            </a:r>
          </a:p>
          <a:p>
            <a:pPr>
              <a:lnSpc>
                <a:spcPct val="90000"/>
              </a:lnSpc>
              <a:buFontTx/>
              <a:buNone/>
            </a:pPr>
            <a:r>
              <a:rPr lang="en-US" dirty="0" smtClean="0"/>
              <a:t> 	</a:t>
            </a:r>
            <a:r>
              <a:rPr lang="en-US" i="1" dirty="0" smtClean="0"/>
              <a:t>An Account of the Fishes of the River Ganges and its Branches</a:t>
            </a:r>
            <a:r>
              <a:rPr lang="en-US" dirty="0" smtClean="0"/>
              <a:t> (1822)  </a:t>
            </a:r>
          </a:p>
          <a:p>
            <a:endParaRPr lang="en-US" dirty="0"/>
          </a:p>
        </p:txBody>
      </p:sp>
    </p:spTree>
    <p:extLst>
      <p:ext uri="{BB962C8B-B14F-4D97-AF65-F5344CB8AC3E}">
        <p14:creationId xmlns:p14="http://schemas.microsoft.com/office/powerpoint/2010/main" val="9407585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sz="3100" i="1" dirty="0" err="1" smtClean="0"/>
              <a:t>Ophiocephalus</a:t>
            </a:r>
            <a:r>
              <a:rPr lang="en-US" sz="3100" i="1" dirty="0" smtClean="0"/>
              <a:t> </a:t>
            </a:r>
            <a:r>
              <a:rPr lang="en-US" sz="3100" i="1" dirty="0" err="1" smtClean="0"/>
              <a:t>marulius</a:t>
            </a:r>
            <a:r>
              <a:rPr lang="en-US" sz="3100" i="1" dirty="0" smtClean="0"/>
              <a:t> </a:t>
            </a:r>
            <a:r>
              <a:rPr lang="en-US" sz="2000" i="1" dirty="0" smtClean="0"/>
              <a:t/>
            </a:r>
            <a:br>
              <a:rPr lang="en-US" sz="2000" i="1" dirty="0" smtClean="0"/>
            </a:br>
            <a:r>
              <a:rPr lang="en-US" sz="2000" i="1" dirty="0" smtClean="0"/>
              <a:t/>
            </a:r>
            <a:br>
              <a:rPr lang="en-US" sz="2000" i="1" dirty="0" smtClean="0"/>
            </a:br>
            <a:r>
              <a:rPr lang="en-US" sz="2000" dirty="0" smtClean="0"/>
              <a:t>from </a:t>
            </a:r>
            <a:r>
              <a:rPr lang="en-US" sz="2000" dirty="0"/>
              <a:t>Francis Buchanan-Hamilton, </a:t>
            </a:r>
            <a:r>
              <a:rPr lang="en-IN" sz="2000" i="1" dirty="0"/>
              <a:t>An Account of the Fishes of the River Ganges and its branches</a:t>
            </a:r>
            <a:r>
              <a:rPr lang="en-US" sz="2000" dirty="0"/>
              <a:t> (1822</a:t>
            </a:r>
            <a:r>
              <a:rPr lang="en-US" sz="2000" dirty="0" smtClean="0"/>
              <a:t>) </a:t>
            </a:r>
            <a:endParaRPr lang="en-US" sz="2000" dirty="0"/>
          </a:p>
        </p:txBody>
      </p:sp>
      <p:pic>
        <p:nvPicPr>
          <p:cNvPr id="5" name="Picture 4" descr="Ophia MaruliaAdult75_300dpi"/>
          <p:cNvPicPr/>
          <p:nvPr/>
        </p:nvPicPr>
        <p:blipFill>
          <a:blip r:embed="rId2">
            <a:clrChange>
              <a:clrFrom>
                <a:srgbClr val="FFFECD"/>
              </a:clrFrom>
              <a:clrTo>
                <a:srgbClr val="FFFECD">
                  <a:alpha val="0"/>
                </a:srgbClr>
              </a:clrTo>
            </a:clrChange>
            <a:extLst>
              <a:ext uri="{28A0092B-C50C-407E-A947-70E740481C1C}">
                <a14:useLocalDpi xmlns:a14="http://schemas.microsoft.com/office/drawing/2010/main" val="0"/>
              </a:ext>
            </a:extLst>
          </a:blip>
          <a:srcRect/>
          <a:stretch>
            <a:fillRect/>
          </a:stretch>
        </p:blipFill>
        <p:spPr bwMode="auto">
          <a:xfrm>
            <a:off x="206375" y="2698751"/>
            <a:ext cx="8480425" cy="2063749"/>
          </a:xfrm>
          <a:prstGeom prst="rect">
            <a:avLst/>
          </a:prstGeom>
          <a:noFill/>
          <a:ln>
            <a:noFill/>
          </a:ln>
        </p:spPr>
      </p:pic>
    </p:spTree>
    <p:extLst>
      <p:ext uri="{BB962C8B-B14F-4D97-AF65-F5344CB8AC3E}">
        <p14:creationId xmlns:p14="http://schemas.microsoft.com/office/powerpoint/2010/main" val="362379868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srcRect/>
          <a:stretch>
            <a:fillRect/>
          </a:stretch>
        </p:blipFill>
        <p:spPr bwMode="auto">
          <a:xfrm>
            <a:off x="0" y="0"/>
            <a:ext cx="4887913" cy="6861175"/>
          </a:xfrm>
          <a:prstGeom prst="rect">
            <a:avLst/>
          </a:prstGeom>
          <a:noFill/>
          <a:ln w="9525">
            <a:noFill/>
            <a:miter lim="800000"/>
            <a:headEnd/>
            <a:tailEnd/>
          </a:ln>
          <a:effectLst/>
        </p:spPr>
      </p:pic>
      <p:pic>
        <p:nvPicPr>
          <p:cNvPr id="5" name="Picture 4"/>
          <p:cNvPicPr>
            <a:picLocks noChangeAspect="1" noChangeArrowheads="1"/>
          </p:cNvPicPr>
          <p:nvPr/>
        </p:nvPicPr>
        <p:blipFill>
          <a:blip r:embed="rId3"/>
          <a:srcRect/>
          <a:stretch>
            <a:fillRect/>
          </a:stretch>
        </p:blipFill>
        <p:spPr>
          <a:xfrm>
            <a:off x="4578350" y="0"/>
            <a:ext cx="4565650" cy="6858000"/>
          </a:xfrm>
          <a:prstGeom prst="rect">
            <a:avLst/>
          </a:prstGeom>
          <a:noFill/>
          <a:ln/>
        </p:spPr>
      </p:pic>
    </p:spTree>
    <p:extLst>
      <p:ext uri="{BB962C8B-B14F-4D97-AF65-F5344CB8AC3E}">
        <p14:creationId xmlns:p14="http://schemas.microsoft.com/office/powerpoint/2010/main" val="272806506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SC05847"/>
          <p:cNvPicPr>
            <a:picLocks noChangeAspect="1" noChangeArrowheads="1"/>
          </p:cNvPicPr>
          <p:nvPr/>
        </p:nvPicPr>
        <p:blipFill>
          <a:blip r:embed="rId2"/>
          <a:srcRect/>
          <a:stretch>
            <a:fillRect/>
          </a:stretch>
        </p:blipFill>
        <p:spPr bwMode="auto">
          <a:xfrm>
            <a:off x="0" y="0"/>
            <a:ext cx="4572000" cy="6858000"/>
          </a:xfrm>
          <a:prstGeom prst="rect">
            <a:avLst/>
          </a:prstGeom>
          <a:noFill/>
        </p:spPr>
      </p:pic>
      <p:pic>
        <p:nvPicPr>
          <p:cNvPr id="5" name="Picture 4" descr="DSC05806"/>
          <p:cNvPicPr>
            <a:picLocks noChangeAspect="1" noChangeArrowheads="1"/>
          </p:cNvPicPr>
          <p:nvPr/>
        </p:nvPicPr>
        <p:blipFill>
          <a:blip r:embed="rId3"/>
          <a:srcRect/>
          <a:stretch>
            <a:fillRect/>
          </a:stretch>
        </p:blipFill>
        <p:spPr bwMode="auto">
          <a:xfrm>
            <a:off x="4572000" y="0"/>
            <a:ext cx="4572000" cy="6858000"/>
          </a:xfrm>
          <a:prstGeom prst="rect">
            <a:avLst/>
          </a:prstGeom>
          <a:noFill/>
        </p:spPr>
      </p:pic>
    </p:spTree>
    <p:extLst>
      <p:ext uri="{BB962C8B-B14F-4D97-AF65-F5344CB8AC3E}">
        <p14:creationId xmlns:p14="http://schemas.microsoft.com/office/powerpoint/2010/main" val="110103670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833"/>
            <a:ext cx="9144000" cy="69468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71094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4572000" cy="6858000"/>
          </a:xfrm>
          <a:prstGeom prst="rect">
            <a:avLst/>
          </a:prstGeom>
          <a:noFill/>
          <a:ln w="9525">
            <a:noFill/>
            <a:round/>
            <a:headEnd/>
            <a:tailEnd/>
          </a:ln>
          <a:effectLst/>
        </p:spPr>
      </p:pic>
      <p:pic>
        <p:nvPicPr>
          <p:cNvPr id="7" name="Picture 3"/>
          <p:cNvPicPr>
            <a:picLocks noChangeAspect="1" noChangeArrowheads="1"/>
          </p:cNvPicPr>
          <p:nvPr/>
        </p:nvPicPr>
        <p:blipFill>
          <a:blip r:embed="rId3"/>
          <a:srcRect/>
          <a:stretch>
            <a:fillRect/>
          </a:stretch>
        </p:blipFill>
        <p:spPr bwMode="auto">
          <a:xfrm>
            <a:off x="4572000" y="0"/>
            <a:ext cx="4572000" cy="6858000"/>
          </a:xfrm>
          <a:prstGeom prst="rect">
            <a:avLst/>
          </a:prstGeom>
          <a:noFill/>
          <a:ln w="9525">
            <a:noFill/>
            <a:round/>
            <a:headEnd/>
            <a:tailEnd/>
          </a:ln>
          <a:effectLst/>
        </p:spPr>
      </p:pic>
    </p:spTree>
    <p:extLst>
      <p:ext uri="{BB962C8B-B14F-4D97-AF65-F5344CB8AC3E}">
        <p14:creationId xmlns:p14="http://schemas.microsoft.com/office/powerpoint/2010/main" val="322816296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1962" y="904875"/>
            <a:ext cx="8375788" cy="4939567"/>
          </a:xfrm>
          <a:prstGeom prst="rect">
            <a:avLst/>
          </a:prstGeom>
        </p:spPr>
      </p:pic>
    </p:spTree>
    <p:extLst>
      <p:ext uri="{BB962C8B-B14F-4D97-AF65-F5344CB8AC3E}">
        <p14:creationId xmlns:p14="http://schemas.microsoft.com/office/powerpoint/2010/main" val="4984087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Journals emanating from the Asiatic Society </a:t>
            </a:r>
            <a:endParaRPr lang="en-US" dirty="0"/>
          </a:p>
        </p:txBody>
      </p:sp>
      <p:pic>
        <p:nvPicPr>
          <p:cNvPr id="4" name="Picture 3" descr="ttp://www.heritagebookshop.com/photos/images/65336_2.jpg"/>
          <p:cNvPicPr/>
          <p:nvPr/>
        </p:nvPicPr>
        <p:blipFill>
          <a:blip r:embed="rId2">
            <a:extLst>
              <a:ext uri="{28A0092B-C50C-407E-A947-70E740481C1C}">
                <a14:useLocalDpi xmlns:a14="http://schemas.microsoft.com/office/drawing/2010/main" val="0"/>
              </a:ext>
            </a:extLst>
          </a:blip>
          <a:srcRect/>
          <a:stretch>
            <a:fillRect/>
          </a:stretch>
        </p:blipFill>
        <p:spPr bwMode="auto">
          <a:xfrm>
            <a:off x="457199" y="1714500"/>
            <a:ext cx="3098801" cy="4714875"/>
          </a:xfrm>
          <a:prstGeom prst="rect">
            <a:avLst/>
          </a:prstGeom>
          <a:noFill/>
          <a:ln>
            <a:noFill/>
          </a:ln>
        </p:spPr>
      </p:pic>
      <p:pic>
        <p:nvPicPr>
          <p:cNvPr id="5" name="Picture 4" descr="ttp://img.zvab.com/member/c02804/10370689.jpg"/>
          <p:cNvPicPr/>
          <p:nvPr/>
        </p:nvPicPr>
        <p:blipFill>
          <a:blip r:embed="rId3">
            <a:extLst>
              <a:ext uri="{28A0092B-C50C-407E-A947-70E740481C1C}">
                <a14:useLocalDpi xmlns:a14="http://schemas.microsoft.com/office/drawing/2010/main" val="0"/>
              </a:ext>
            </a:extLst>
          </a:blip>
          <a:srcRect/>
          <a:stretch>
            <a:fillRect/>
          </a:stretch>
        </p:blipFill>
        <p:spPr bwMode="auto">
          <a:xfrm>
            <a:off x="5192078" y="1714500"/>
            <a:ext cx="3301047" cy="4714875"/>
          </a:xfrm>
          <a:prstGeom prst="rect">
            <a:avLst/>
          </a:prstGeom>
          <a:noFill/>
          <a:ln>
            <a:noFill/>
          </a:ln>
        </p:spPr>
      </p:pic>
    </p:spTree>
    <p:extLst>
      <p:ext uri="{BB962C8B-B14F-4D97-AF65-F5344CB8AC3E}">
        <p14:creationId xmlns:p14="http://schemas.microsoft.com/office/powerpoint/2010/main" val="33359709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969"/>
          <p:cNvGraphicFramePr>
            <a:graphicFrameLocks noGrp="1"/>
          </p:cNvGraphicFramePr>
          <p:nvPr>
            <p:ph/>
          </p:nvPr>
        </p:nvGraphicFramePr>
        <p:xfrm>
          <a:off x="0" y="0"/>
          <a:ext cx="9144000" cy="6974523"/>
        </p:xfrm>
        <a:graphic>
          <a:graphicData uri="http://schemas.openxmlformats.org/drawingml/2006/table">
            <a:tbl>
              <a:tblPr/>
              <a:tblGrid>
                <a:gridCol w="1536700"/>
                <a:gridCol w="874713"/>
                <a:gridCol w="1241425"/>
                <a:gridCol w="2303462"/>
                <a:gridCol w="1236663"/>
                <a:gridCol w="1951037"/>
              </a:tblGrid>
              <a:tr h="66516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Volume of Asiatick Researches</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Year</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Articles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(Number)</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Natural History (plants,</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animals, agriculture </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and medicine)</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Animals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(Number)</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 Animals </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(Percent)</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1788</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26</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1790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28</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6</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10.7</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1792</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16</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6</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1795</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33</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8</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9</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1797</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25</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6</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1799</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13</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7</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7</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1801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8</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1805</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9</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1807</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1810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1811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12</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1816</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14</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13</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1820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14</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14</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14</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1822</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15</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1825</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16</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1828</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13</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17</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1832</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 (Part I)</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1829</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16</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 (rest: geology)</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12.5</a:t>
                      </a:r>
                      <a:endParaRPr kumimoji="0" lang="en-US" sz="18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 (Part II)</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1833</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16</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8</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7</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43.8</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19 (Part I)</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1836</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14</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13</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13</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92.8</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19 (Part II)</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1839</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20 (Part I)</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1836</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20 (Part II)</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1839</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6</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4349048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srcRect/>
          <a:stretch>
            <a:fillRect/>
          </a:stretch>
        </p:blipFill>
        <p:spPr bwMode="auto">
          <a:xfrm>
            <a:off x="0" y="0"/>
            <a:ext cx="9144000" cy="6840538"/>
          </a:xfrm>
          <a:prstGeom prst="rect">
            <a:avLst/>
          </a:prstGeom>
          <a:noFill/>
          <a:ln w="9525">
            <a:noFill/>
            <a:miter lim="800000"/>
            <a:headEnd/>
            <a:tailEnd/>
          </a:ln>
          <a:effectLst/>
        </p:spPr>
      </p:pic>
    </p:spTree>
    <p:extLst>
      <p:ext uri="{BB962C8B-B14F-4D97-AF65-F5344CB8AC3E}">
        <p14:creationId xmlns:p14="http://schemas.microsoft.com/office/powerpoint/2010/main" val="13837382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ivatherium"/>
          <p:cNvPicPr>
            <a:picLocks noChangeAspect="1" noChangeArrowheads="1"/>
          </p:cNvPicPr>
          <p:nvPr/>
        </p:nvPicPr>
        <p:blipFill>
          <a:blip r:embed="rId2"/>
          <a:srcRect/>
          <a:stretch>
            <a:fillRect/>
          </a:stretch>
        </p:blipFill>
        <p:spPr bwMode="auto">
          <a:xfrm>
            <a:off x="0" y="0"/>
            <a:ext cx="9144000" cy="6877050"/>
          </a:xfrm>
          <a:prstGeom prst="rect">
            <a:avLst/>
          </a:prstGeom>
          <a:noFill/>
        </p:spPr>
      </p:pic>
    </p:spTree>
    <p:extLst>
      <p:ext uri="{BB962C8B-B14F-4D97-AF65-F5344CB8AC3E}">
        <p14:creationId xmlns:p14="http://schemas.microsoft.com/office/powerpoint/2010/main" val="28885171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bwMode="auto">
          <a:xfrm>
            <a:off x="0" y="0"/>
            <a:ext cx="4953000" cy="6858000"/>
          </a:xfrm>
          <a:prstGeom prst="rect">
            <a:avLst/>
          </a:prstGeom>
          <a:noFill/>
          <a:ln w="9525">
            <a:noFill/>
            <a:miter lim="800000"/>
            <a:headEnd/>
            <a:tailEnd/>
          </a:ln>
          <a:effectLst/>
        </p:spPr>
      </p:pic>
      <p:pic>
        <p:nvPicPr>
          <p:cNvPr id="5" name="Picture 5" descr="00191"/>
          <p:cNvPicPr>
            <a:picLocks noChangeAspect="1" noChangeArrowheads="1"/>
          </p:cNvPicPr>
          <p:nvPr/>
        </p:nvPicPr>
        <p:blipFill>
          <a:blip r:embed="rId3"/>
          <a:srcRect/>
          <a:stretch>
            <a:fillRect/>
          </a:stretch>
        </p:blipFill>
        <p:spPr bwMode="auto">
          <a:xfrm>
            <a:off x="4702175" y="0"/>
            <a:ext cx="4441825" cy="6858000"/>
          </a:xfrm>
          <a:prstGeom prst="rect">
            <a:avLst/>
          </a:prstGeom>
          <a:noFill/>
        </p:spPr>
      </p:pic>
    </p:spTree>
    <p:extLst>
      <p:ext uri="{BB962C8B-B14F-4D97-AF65-F5344CB8AC3E}">
        <p14:creationId xmlns:p14="http://schemas.microsoft.com/office/powerpoint/2010/main" val="54036335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4586333" cy="6858000"/>
          </a:xfrm>
          <a:prstGeom prst="rect">
            <a:avLst/>
          </a:prstGeom>
        </p:spPr>
      </p:pic>
      <p:pic>
        <p:nvPicPr>
          <p:cNvPr id="3" name="Picture 2"/>
          <p:cNvPicPr>
            <a:picLocks noChangeAspect="1"/>
          </p:cNvPicPr>
          <p:nvPr/>
        </p:nvPicPr>
        <p:blipFill>
          <a:blip r:embed="rId3"/>
          <a:stretch>
            <a:fillRect/>
          </a:stretch>
        </p:blipFill>
        <p:spPr>
          <a:xfrm>
            <a:off x="4586332" y="0"/>
            <a:ext cx="4557668" cy="6858000"/>
          </a:xfrm>
          <a:prstGeom prst="rect">
            <a:avLst/>
          </a:prstGeom>
        </p:spPr>
      </p:pic>
    </p:spTree>
    <p:extLst>
      <p:ext uri="{BB962C8B-B14F-4D97-AF65-F5344CB8AC3E}">
        <p14:creationId xmlns:p14="http://schemas.microsoft.com/office/powerpoint/2010/main" val="3016030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551053" cy="6858000"/>
          </a:xfrm>
          <a:prstGeom prst="rect">
            <a:avLst/>
          </a:prstGeom>
        </p:spPr>
      </p:pic>
      <p:pic>
        <p:nvPicPr>
          <p:cNvPr id="3" name="Picture 2"/>
          <p:cNvPicPr>
            <a:picLocks noChangeAspect="1"/>
          </p:cNvPicPr>
          <p:nvPr/>
        </p:nvPicPr>
        <p:blipFill>
          <a:blip r:embed="rId3"/>
          <a:stretch>
            <a:fillRect/>
          </a:stretch>
        </p:blipFill>
        <p:spPr>
          <a:xfrm>
            <a:off x="4551052" y="0"/>
            <a:ext cx="4592947" cy="6858000"/>
          </a:xfrm>
          <a:prstGeom prst="rect">
            <a:avLst/>
          </a:prstGeom>
        </p:spPr>
      </p:pic>
    </p:spTree>
    <p:extLst>
      <p:ext uri="{BB962C8B-B14F-4D97-AF65-F5344CB8AC3E}">
        <p14:creationId xmlns:p14="http://schemas.microsoft.com/office/powerpoint/2010/main" val="27254609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603972" cy="6858000"/>
          </a:xfrm>
          <a:prstGeom prst="rect">
            <a:avLst/>
          </a:prstGeom>
        </p:spPr>
      </p:pic>
      <p:pic>
        <p:nvPicPr>
          <p:cNvPr id="3" name="Picture 2"/>
          <p:cNvPicPr>
            <a:picLocks noChangeAspect="1"/>
          </p:cNvPicPr>
          <p:nvPr/>
        </p:nvPicPr>
        <p:blipFill>
          <a:blip r:embed="rId3"/>
          <a:stretch>
            <a:fillRect/>
          </a:stretch>
        </p:blipFill>
        <p:spPr>
          <a:xfrm>
            <a:off x="4603972" y="0"/>
            <a:ext cx="4540028" cy="6858000"/>
          </a:xfrm>
          <a:prstGeom prst="rect">
            <a:avLst/>
          </a:prstGeom>
        </p:spPr>
      </p:pic>
    </p:spTree>
    <p:extLst>
      <p:ext uri="{BB962C8B-B14F-4D97-AF65-F5344CB8AC3E}">
        <p14:creationId xmlns:p14="http://schemas.microsoft.com/office/powerpoint/2010/main" val="7846348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Pouss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75" y="0"/>
            <a:ext cx="922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21056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Gleanings in Science, June 1830</a:t>
            </a:r>
            <a:endParaRPr lang="en-US" dirty="0"/>
          </a:p>
        </p:txBody>
      </p:sp>
      <p:sp>
        <p:nvSpPr>
          <p:cNvPr id="3" name="Content Placeholder 2"/>
          <p:cNvSpPr>
            <a:spLocks noGrp="1"/>
          </p:cNvSpPr>
          <p:nvPr>
            <p:ph idx="1"/>
          </p:nvPr>
        </p:nvSpPr>
        <p:spPr/>
        <p:txBody>
          <a:bodyPr>
            <a:normAutofit fontScale="62500" lnSpcReduction="20000"/>
          </a:bodyPr>
          <a:lstStyle/>
          <a:p>
            <a:r>
              <a:rPr lang="en-US" i="1" dirty="0" smtClean="0"/>
              <a:t>If to the </a:t>
            </a:r>
            <a:r>
              <a:rPr lang="en-US" i="1" dirty="0" err="1" smtClean="0"/>
              <a:t>labours</a:t>
            </a:r>
            <a:r>
              <a:rPr lang="en-US" i="1" dirty="0" smtClean="0"/>
              <a:t> of the officers of La </a:t>
            </a:r>
            <a:r>
              <a:rPr lang="en-US" i="1" dirty="0" err="1" smtClean="0"/>
              <a:t>Chevrette</a:t>
            </a:r>
            <a:r>
              <a:rPr lang="en-US" i="1" dirty="0" smtClean="0"/>
              <a:t> we add those of MM. </a:t>
            </a:r>
            <a:r>
              <a:rPr lang="en-US" i="1" dirty="0" err="1" smtClean="0"/>
              <a:t>Diard</a:t>
            </a:r>
            <a:r>
              <a:rPr lang="en-US" i="1" dirty="0" smtClean="0"/>
              <a:t> and </a:t>
            </a:r>
            <a:r>
              <a:rPr lang="en-US" i="1" dirty="0" err="1" smtClean="0"/>
              <a:t>Duvaucel</a:t>
            </a:r>
            <a:r>
              <a:rPr lang="en-US" i="1" dirty="0" smtClean="0"/>
              <a:t>, of M. </a:t>
            </a:r>
            <a:r>
              <a:rPr lang="en-US" i="1" dirty="0" err="1" smtClean="0"/>
              <a:t>Dussoumier</a:t>
            </a:r>
            <a:r>
              <a:rPr lang="en-US" i="1" dirty="0" smtClean="0"/>
              <a:t>, and of a gentleman well known in Calcutta, now busily employed in investigating the natural history and physical geography of India, </a:t>
            </a:r>
            <a:r>
              <a:rPr lang="en-US" b="1" i="1" dirty="0" smtClean="0"/>
              <a:t>we shall be forced to confess, however humiliating the acknowledgement, that France will have done more in the short period of the peace for making India known to the scientific men of Europe, than England has in the whole period that she has held the country. There is a general spirit of scientific research diffused throughout the French nation, which can only be attributed to the great interest taken in these enquiries, and to the encouragement afforded to their pursuit by the French Government.</a:t>
            </a:r>
            <a:r>
              <a:rPr lang="en-US" i="1" dirty="0" smtClean="0"/>
              <a:t> In England, a very different state of things prevails. There, with a few occasional exceptions, everything is left to private emulation and the promptings of commercial enterprise; so that those branches of science which do not bear so strongly and directly on public utility, as to offer by their cultivation the prospect of fair commercial returns, are left altogether to their own unassisted resources.”</a:t>
            </a:r>
          </a:p>
        </p:txBody>
      </p:sp>
    </p:spTree>
    <p:extLst>
      <p:ext uri="{BB962C8B-B14F-4D97-AF65-F5344CB8AC3E}">
        <p14:creationId xmlns:p14="http://schemas.microsoft.com/office/powerpoint/2010/main" val="26242129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Voyage of Le </a:t>
            </a:r>
            <a:r>
              <a:rPr lang="en-US" dirty="0" err="1" smtClean="0"/>
              <a:t>Gentil</a:t>
            </a:r>
            <a:r>
              <a:rPr lang="en-US" dirty="0" smtClean="0"/>
              <a:t> in the Indian Seas</a:t>
            </a:r>
            <a:endParaRPr lang="en-US" dirty="0"/>
          </a:p>
        </p:txBody>
      </p:sp>
      <p:pic>
        <p:nvPicPr>
          <p:cNvPr id="5" name="Picture 5" descr="Map of Le Gentil's Voyage"/>
          <p:cNvPicPr>
            <a:picLocks noChangeAspect="1" noChangeArrowheads="1"/>
          </p:cNvPicPr>
          <p:nvPr/>
        </p:nvPicPr>
        <p:blipFill>
          <a:blip r:embed="rId2"/>
          <a:srcRect/>
          <a:stretch>
            <a:fillRect/>
          </a:stretch>
        </p:blipFill>
        <p:spPr bwMode="auto">
          <a:xfrm>
            <a:off x="304800" y="1447800"/>
            <a:ext cx="8686800" cy="5168900"/>
          </a:xfrm>
          <a:prstGeom prst="rect">
            <a:avLst/>
          </a:prstGeom>
          <a:noFill/>
        </p:spPr>
      </p:pic>
    </p:spTree>
    <p:extLst>
      <p:ext uri="{BB962C8B-B14F-4D97-AF65-F5344CB8AC3E}">
        <p14:creationId xmlns:p14="http://schemas.microsoft.com/office/powerpoint/2010/main" val="324849541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itlepage of Le Gentil's Book"/>
          <p:cNvPicPr>
            <a:picLocks noChangeAspect="1" noChangeArrowheads="1"/>
          </p:cNvPicPr>
          <p:nvPr/>
        </p:nvPicPr>
        <p:blipFill>
          <a:blip r:embed="rId2"/>
          <a:srcRect/>
          <a:stretch>
            <a:fillRect/>
          </a:stretch>
        </p:blipFill>
        <p:spPr bwMode="auto">
          <a:xfrm>
            <a:off x="0" y="-152400"/>
            <a:ext cx="5029200" cy="7010400"/>
          </a:xfrm>
          <a:prstGeom prst="rect">
            <a:avLst/>
          </a:prstGeom>
          <a:noFill/>
        </p:spPr>
      </p:pic>
      <p:pic>
        <p:nvPicPr>
          <p:cNvPr id="5" name="Picture 5" descr="Le Gentil Cobra"/>
          <p:cNvPicPr>
            <a:picLocks noChangeAspect="1" noChangeArrowheads="1"/>
          </p:cNvPicPr>
          <p:nvPr/>
        </p:nvPicPr>
        <p:blipFill>
          <a:blip r:embed="rId3"/>
          <a:srcRect/>
          <a:stretch>
            <a:fillRect/>
          </a:stretch>
        </p:blipFill>
        <p:spPr bwMode="auto">
          <a:xfrm>
            <a:off x="5029200" y="-152400"/>
            <a:ext cx="4114800" cy="7010400"/>
          </a:xfrm>
          <a:prstGeom prst="rect">
            <a:avLst/>
          </a:prstGeom>
          <a:noFill/>
        </p:spPr>
      </p:pic>
    </p:spTree>
    <p:extLst>
      <p:ext uri="{BB962C8B-B14F-4D97-AF65-F5344CB8AC3E}">
        <p14:creationId xmlns:p14="http://schemas.microsoft.com/office/powerpoint/2010/main" val="280974304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onnerat Title Page"/>
          <p:cNvPicPr>
            <a:picLocks noChangeAspect="1" noChangeArrowheads="1"/>
          </p:cNvPicPr>
          <p:nvPr/>
        </p:nvPicPr>
        <p:blipFill>
          <a:blip r:embed="rId2"/>
          <a:srcRect/>
          <a:stretch>
            <a:fillRect/>
          </a:stretch>
        </p:blipFill>
        <p:spPr bwMode="auto">
          <a:xfrm>
            <a:off x="0" y="0"/>
            <a:ext cx="4648200" cy="6858000"/>
          </a:xfrm>
          <a:prstGeom prst="rect">
            <a:avLst/>
          </a:prstGeom>
          <a:noFill/>
        </p:spPr>
      </p:pic>
      <p:pic>
        <p:nvPicPr>
          <p:cNvPr id="5" name="Picture 4" descr="Coq Sauvage Sonnerat"/>
          <p:cNvPicPr>
            <a:picLocks noChangeAspect="1" noChangeArrowheads="1"/>
          </p:cNvPicPr>
          <p:nvPr/>
        </p:nvPicPr>
        <p:blipFill>
          <a:blip r:embed="rId3"/>
          <a:srcRect/>
          <a:stretch>
            <a:fillRect/>
          </a:stretch>
        </p:blipFill>
        <p:spPr bwMode="auto">
          <a:xfrm>
            <a:off x="4572000" y="0"/>
            <a:ext cx="4572000" cy="6858000"/>
          </a:xfrm>
          <a:prstGeom prst="rect">
            <a:avLst/>
          </a:prstGeom>
          <a:noFill/>
        </p:spPr>
      </p:pic>
    </p:spTree>
    <p:extLst>
      <p:ext uri="{BB962C8B-B14F-4D97-AF65-F5344CB8AC3E}">
        <p14:creationId xmlns:p14="http://schemas.microsoft.com/office/powerpoint/2010/main" val="106817255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00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9144000" cy="6000750"/>
          </a:xfrm>
          <a:prstGeom prst="rect">
            <a:avLst/>
          </a:prstGeom>
        </p:spPr>
      </p:pic>
    </p:spTree>
    <p:extLst>
      <p:ext uri="{BB962C8B-B14F-4D97-AF65-F5344CB8AC3E}">
        <p14:creationId xmlns:p14="http://schemas.microsoft.com/office/powerpoint/2010/main" val="34113757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AOB3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67854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0015"/>
          <p:cNvPicPr>
            <a:picLocks noChangeAspect="1" noChangeArrowheads="1"/>
          </p:cNvPicPr>
          <p:nvPr/>
        </p:nvPicPr>
        <p:blipFill>
          <a:blip r:embed="rId2"/>
          <a:srcRect/>
          <a:stretch>
            <a:fillRect/>
          </a:stretch>
        </p:blipFill>
        <p:spPr bwMode="auto">
          <a:xfrm>
            <a:off x="0" y="0"/>
            <a:ext cx="9144000" cy="6905625"/>
          </a:xfrm>
          <a:prstGeom prst="rect">
            <a:avLst/>
          </a:prstGeom>
          <a:noFill/>
        </p:spPr>
      </p:pic>
    </p:spTree>
    <p:extLst>
      <p:ext uri="{BB962C8B-B14F-4D97-AF65-F5344CB8AC3E}">
        <p14:creationId xmlns:p14="http://schemas.microsoft.com/office/powerpoint/2010/main" val="122019342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Georges Cuvier (1769-1832)</a:t>
            </a:r>
            <a:endParaRPr lang="en-US" dirty="0"/>
          </a:p>
        </p:txBody>
      </p:sp>
      <p:pic>
        <p:nvPicPr>
          <p:cNvPr id="4" name="Picture 6" descr="Portrait of Georges Cuvier"/>
          <p:cNvPicPr>
            <a:picLocks noChangeAspect="1" noChangeArrowheads="1"/>
          </p:cNvPicPr>
          <p:nvPr/>
        </p:nvPicPr>
        <p:blipFill>
          <a:blip r:embed="rId2"/>
          <a:srcRect/>
          <a:stretch>
            <a:fillRect/>
          </a:stretch>
        </p:blipFill>
        <p:spPr bwMode="auto">
          <a:xfrm>
            <a:off x="1164624" y="1417638"/>
            <a:ext cx="3331175" cy="5135562"/>
          </a:xfrm>
          <a:prstGeom prst="rect">
            <a:avLst/>
          </a:prstGeom>
          <a:noFill/>
        </p:spPr>
      </p:pic>
      <p:pic>
        <p:nvPicPr>
          <p:cNvPr id="5" name="Picture 7" descr="Lithograph of Georges Cuvier's grave"/>
          <p:cNvPicPr>
            <a:picLocks noChangeAspect="1" noChangeArrowheads="1"/>
          </p:cNvPicPr>
          <p:nvPr/>
        </p:nvPicPr>
        <p:blipFill>
          <a:blip r:embed="rId3"/>
          <a:srcRect/>
          <a:stretch>
            <a:fillRect/>
          </a:stretch>
        </p:blipFill>
        <p:spPr bwMode="auto">
          <a:xfrm>
            <a:off x="5121544" y="1417638"/>
            <a:ext cx="3250931" cy="5097461"/>
          </a:xfrm>
          <a:prstGeom prst="rect">
            <a:avLst/>
          </a:prstGeom>
          <a:noFill/>
        </p:spPr>
      </p:pic>
    </p:spTree>
    <p:extLst>
      <p:ext uri="{BB962C8B-B14F-4D97-AF65-F5344CB8AC3E}">
        <p14:creationId xmlns:p14="http://schemas.microsoft.com/office/powerpoint/2010/main" val="423194497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Report from the </a:t>
            </a:r>
            <a:r>
              <a:rPr lang="en-US" dirty="0" err="1" smtClean="0"/>
              <a:t>Muséum</a:t>
            </a:r>
            <a:r>
              <a:rPr lang="en-US" dirty="0" smtClean="0"/>
              <a:t> to the </a:t>
            </a:r>
            <a:r>
              <a:rPr lang="en-US" dirty="0" err="1" smtClean="0"/>
              <a:t>Ministère</a:t>
            </a:r>
            <a:r>
              <a:rPr lang="en-US" dirty="0" smtClean="0"/>
              <a:t> de la Marine</a:t>
            </a:r>
            <a:endParaRPr lang="en-US" dirty="0"/>
          </a:p>
        </p:txBody>
      </p:sp>
      <p:sp>
        <p:nvSpPr>
          <p:cNvPr id="3" name="Content Placeholder 2"/>
          <p:cNvSpPr>
            <a:spLocks noGrp="1"/>
          </p:cNvSpPr>
          <p:nvPr>
            <p:ph idx="1"/>
          </p:nvPr>
        </p:nvSpPr>
        <p:spPr>
          <a:xfrm>
            <a:off x="457200" y="1600200"/>
            <a:ext cx="8229600" cy="3859659"/>
          </a:xfrm>
        </p:spPr>
        <p:txBody>
          <a:bodyPr/>
          <a:lstStyle/>
          <a:p>
            <a:r>
              <a:rPr lang="en-US" i="1" dirty="0" smtClean="0"/>
              <a:t>“</a:t>
            </a:r>
            <a:r>
              <a:rPr lang="en-US" i="1" dirty="0" err="1" smtClean="0"/>
              <a:t>L’inde</a:t>
            </a:r>
            <a:r>
              <a:rPr lang="en-US" i="1" dirty="0" smtClean="0"/>
              <a:t> </a:t>
            </a:r>
            <a:r>
              <a:rPr lang="en-US" i="1" dirty="0" err="1" smtClean="0"/>
              <a:t>où</a:t>
            </a:r>
            <a:r>
              <a:rPr lang="en-US" i="1" dirty="0" smtClean="0"/>
              <a:t> se </a:t>
            </a:r>
            <a:r>
              <a:rPr lang="en-US" i="1" dirty="0" err="1" smtClean="0"/>
              <a:t>trouve</a:t>
            </a:r>
            <a:r>
              <a:rPr lang="en-US" i="1" dirty="0" smtClean="0"/>
              <a:t> </a:t>
            </a:r>
            <a:r>
              <a:rPr lang="en-US" i="1" dirty="0" err="1" smtClean="0"/>
              <a:t>maintenant</a:t>
            </a:r>
            <a:r>
              <a:rPr lang="en-US" i="1" dirty="0" smtClean="0"/>
              <a:t> Mr. </a:t>
            </a:r>
            <a:r>
              <a:rPr lang="en-US" i="1" dirty="0" err="1" smtClean="0"/>
              <a:t>Leschenault</a:t>
            </a:r>
            <a:r>
              <a:rPr lang="en-US" i="1" dirty="0" smtClean="0"/>
              <a:t> </a:t>
            </a:r>
            <a:r>
              <a:rPr lang="en-US" i="1" dirty="0" err="1" smtClean="0"/>
              <a:t>est</a:t>
            </a:r>
            <a:r>
              <a:rPr lang="en-US" i="1" dirty="0" smtClean="0"/>
              <a:t> pour la </a:t>
            </a:r>
            <a:r>
              <a:rPr lang="en-US" i="1" dirty="0" err="1" smtClean="0"/>
              <a:t>zoologie</a:t>
            </a:r>
            <a:r>
              <a:rPr lang="en-US" i="1" dirty="0" smtClean="0"/>
              <a:t> le pays le </a:t>
            </a:r>
            <a:r>
              <a:rPr lang="en-US" i="1" dirty="0" err="1" smtClean="0"/>
              <a:t>moins</a:t>
            </a:r>
            <a:r>
              <a:rPr lang="en-US" i="1" dirty="0" smtClean="0"/>
              <a:t> </a:t>
            </a:r>
            <a:r>
              <a:rPr lang="en-US" i="1" dirty="0" err="1" smtClean="0"/>
              <a:t>connu</a:t>
            </a:r>
            <a:r>
              <a:rPr lang="en-US" i="1" dirty="0" smtClean="0"/>
              <a:t>. </a:t>
            </a:r>
            <a:r>
              <a:rPr lang="fr-FR" i="1" dirty="0" smtClean="0"/>
              <a:t>Ce voyageur est infatigable, il ne craindra pas de l’</a:t>
            </a:r>
            <a:r>
              <a:rPr lang="fr-FR" i="1" dirty="0" err="1" smtClean="0"/>
              <a:t>enforcer</a:t>
            </a:r>
            <a:r>
              <a:rPr lang="fr-FR" i="1" dirty="0" smtClean="0"/>
              <a:t> dans l’intérieur des terres et de se familiariser avec les naturels des pays pour se procurer tous les objets…possibles.”</a:t>
            </a:r>
            <a:endParaRPr lang="en-US" i="1" dirty="0" smtClean="0"/>
          </a:p>
          <a:p>
            <a:endParaRPr lang="en-US" dirty="0"/>
          </a:p>
        </p:txBody>
      </p:sp>
    </p:spTree>
    <p:extLst>
      <p:ext uri="{BB962C8B-B14F-4D97-AF65-F5344CB8AC3E}">
        <p14:creationId xmlns:p14="http://schemas.microsoft.com/office/powerpoint/2010/main" val="341429340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Leschenault</a:t>
            </a:r>
            <a:endParaRPr lang="en-US" dirty="0"/>
          </a:p>
        </p:txBody>
      </p:sp>
      <p:pic>
        <p:nvPicPr>
          <p:cNvPr id="4" name="Picture 5" descr="Leschenault's Manuscript"/>
          <p:cNvPicPr>
            <a:picLocks noChangeAspect="1" noChangeArrowheads="1"/>
          </p:cNvPicPr>
          <p:nvPr/>
        </p:nvPicPr>
        <p:blipFill>
          <a:blip r:embed="rId2"/>
          <a:srcRect/>
          <a:stretch>
            <a:fillRect/>
          </a:stretch>
        </p:blipFill>
        <p:spPr bwMode="auto">
          <a:xfrm>
            <a:off x="966767" y="1693714"/>
            <a:ext cx="3767158" cy="5011886"/>
          </a:xfrm>
          <a:prstGeom prst="rect">
            <a:avLst/>
          </a:prstGeom>
          <a:noFill/>
        </p:spPr>
      </p:pic>
      <p:pic>
        <p:nvPicPr>
          <p:cNvPr id="5" name="Picture 6" descr="Leschenault Tamil"/>
          <p:cNvPicPr>
            <a:picLocks noChangeAspect="1" noChangeArrowheads="1"/>
          </p:cNvPicPr>
          <p:nvPr/>
        </p:nvPicPr>
        <p:blipFill>
          <a:blip r:embed="rId3"/>
          <a:srcRect/>
          <a:stretch>
            <a:fillRect/>
          </a:stretch>
        </p:blipFill>
        <p:spPr bwMode="auto">
          <a:xfrm>
            <a:off x="5345651" y="1730206"/>
            <a:ext cx="3341150" cy="4975393"/>
          </a:xfrm>
          <a:prstGeom prst="rect">
            <a:avLst/>
          </a:prstGeom>
          <a:noFill/>
        </p:spPr>
      </p:pic>
    </p:spTree>
    <p:extLst>
      <p:ext uri="{BB962C8B-B14F-4D97-AF65-F5344CB8AC3E}">
        <p14:creationId xmlns:p14="http://schemas.microsoft.com/office/powerpoint/2010/main" val="20030929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tp://upload.wikimedia.org/wikipedia/commons/3/32/European_settlements_in_India_1501-1739.png"/>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p:spPr>
      </p:pic>
    </p:spTree>
    <p:extLst>
      <p:ext uri="{BB962C8B-B14F-4D97-AF65-F5344CB8AC3E}">
        <p14:creationId xmlns:p14="http://schemas.microsoft.com/office/powerpoint/2010/main" val="48582881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Leschenault</a:t>
            </a:r>
            <a:r>
              <a:rPr lang="en-US" dirty="0" smtClean="0"/>
              <a:t> to the </a:t>
            </a:r>
            <a:r>
              <a:rPr lang="en-US" dirty="0" err="1" smtClean="0"/>
              <a:t>Ministère</a:t>
            </a:r>
            <a:r>
              <a:rPr lang="en-US" dirty="0" smtClean="0"/>
              <a:t> de la Marine, 12</a:t>
            </a:r>
            <a:r>
              <a:rPr lang="en-US" baseline="30000" dirty="0" smtClean="0"/>
              <a:t>th</a:t>
            </a:r>
            <a:r>
              <a:rPr lang="en-US" dirty="0" smtClean="0"/>
              <a:t> May, 1820 </a:t>
            </a:r>
            <a:endParaRPr lang="en-US" dirty="0"/>
          </a:p>
        </p:txBody>
      </p:sp>
      <p:sp>
        <p:nvSpPr>
          <p:cNvPr id="3" name="Content Placeholder 2"/>
          <p:cNvSpPr>
            <a:spLocks noGrp="1"/>
          </p:cNvSpPr>
          <p:nvPr>
            <p:ph idx="1"/>
          </p:nvPr>
        </p:nvSpPr>
        <p:spPr/>
        <p:txBody>
          <a:bodyPr/>
          <a:lstStyle/>
          <a:p>
            <a:r>
              <a:rPr lang="en-US" dirty="0" smtClean="0"/>
              <a:t>‘un </a:t>
            </a:r>
            <a:r>
              <a:rPr lang="en-US" dirty="0" err="1" smtClean="0"/>
              <a:t>jeune</a:t>
            </a:r>
            <a:r>
              <a:rPr lang="en-US" dirty="0" smtClean="0"/>
              <a:t> </a:t>
            </a:r>
            <a:r>
              <a:rPr lang="en-US" dirty="0" err="1" smtClean="0"/>
              <a:t>éléphant</a:t>
            </a:r>
            <a:r>
              <a:rPr lang="en-US" dirty="0" smtClean="0"/>
              <a:t>, un </a:t>
            </a:r>
            <a:r>
              <a:rPr lang="en-US" dirty="0" err="1" smtClean="0"/>
              <a:t>antilope</a:t>
            </a:r>
            <a:r>
              <a:rPr lang="en-US" dirty="0" smtClean="0"/>
              <a:t>, </a:t>
            </a:r>
            <a:r>
              <a:rPr lang="en-US" dirty="0" err="1" smtClean="0"/>
              <a:t>une</a:t>
            </a:r>
            <a:r>
              <a:rPr lang="en-US" dirty="0" smtClean="0"/>
              <a:t> </a:t>
            </a:r>
            <a:r>
              <a:rPr lang="en-US" dirty="0" err="1" smtClean="0"/>
              <a:t>marte</a:t>
            </a:r>
            <a:r>
              <a:rPr lang="en-US" dirty="0" smtClean="0"/>
              <a:t> de </a:t>
            </a:r>
            <a:r>
              <a:rPr lang="en-US" dirty="0" err="1" smtClean="0"/>
              <a:t>cocotier</a:t>
            </a:r>
            <a:r>
              <a:rPr lang="en-US" dirty="0" smtClean="0"/>
              <a:t>, un grand </a:t>
            </a:r>
            <a:r>
              <a:rPr lang="en-US" dirty="0" err="1" smtClean="0"/>
              <a:t>ecureuil</a:t>
            </a:r>
            <a:r>
              <a:rPr lang="en-US" dirty="0" smtClean="0"/>
              <a:t> noir.’ </a:t>
            </a:r>
          </a:p>
          <a:p>
            <a:endParaRPr lang="en-US" dirty="0"/>
          </a:p>
        </p:txBody>
      </p:sp>
      <p:pic>
        <p:nvPicPr>
          <p:cNvPr id="4" name="Picture 5" descr="ANd9GcSY5fs1_oSHzBrxSBVxtUZO2PH_Ci1dRZjctm7izLhdqjH3vvOreA"/>
          <p:cNvPicPr>
            <a:picLocks noChangeAspect="1" noChangeArrowheads="1"/>
          </p:cNvPicPr>
          <p:nvPr/>
        </p:nvPicPr>
        <p:blipFill>
          <a:blip r:embed="rId2"/>
          <a:srcRect/>
          <a:stretch>
            <a:fillRect/>
          </a:stretch>
        </p:blipFill>
        <p:spPr bwMode="auto">
          <a:xfrm>
            <a:off x="685799" y="3048000"/>
            <a:ext cx="1935086" cy="2819400"/>
          </a:xfrm>
          <a:prstGeom prst="rect">
            <a:avLst/>
          </a:prstGeom>
          <a:noFill/>
        </p:spPr>
      </p:pic>
      <p:pic>
        <p:nvPicPr>
          <p:cNvPr id="5" name="Picture 7" descr="2182336261_c6c33e275b"/>
          <p:cNvPicPr>
            <a:picLocks noChangeAspect="1" noChangeArrowheads="1"/>
          </p:cNvPicPr>
          <p:nvPr/>
        </p:nvPicPr>
        <p:blipFill>
          <a:blip r:embed="rId3"/>
          <a:srcRect/>
          <a:stretch>
            <a:fillRect/>
          </a:stretch>
        </p:blipFill>
        <p:spPr bwMode="auto">
          <a:xfrm>
            <a:off x="3048000" y="3352800"/>
            <a:ext cx="3048000" cy="2176463"/>
          </a:xfrm>
          <a:prstGeom prst="rect">
            <a:avLst/>
          </a:prstGeom>
          <a:noFill/>
        </p:spPr>
      </p:pic>
      <p:pic>
        <p:nvPicPr>
          <p:cNvPr id="6" name="Picture 9" descr="ANd9GcS72DJobLXgHY9YDHD5SECWmjB8J-kYjJ9ug4ry5H9VwSx0ip_z"/>
          <p:cNvPicPr>
            <a:picLocks noChangeAspect="1" noChangeArrowheads="1"/>
          </p:cNvPicPr>
          <p:nvPr/>
        </p:nvPicPr>
        <p:blipFill>
          <a:blip r:embed="rId4"/>
          <a:srcRect/>
          <a:stretch>
            <a:fillRect/>
          </a:stretch>
        </p:blipFill>
        <p:spPr bwMode="auto">
          <a:xfrm>
            <a:off x="6705600" y="3048000"/>
            <a:ext cx="1876425" cy="2819400"/>
          </a:xfrm>
          <a:prstGeom prst="rect">
            <a:avLst/>
          </a:prstGeom>
          <a:noFill/>
        </p:spPr>
      </p:pic>
    </p:spTree>
    <p:extLst>
      <p:ext uri="{BB962C8B-B14F-4D97-AF65-F5344CB8AC3E}">
        <p14:creationId xmlns:p14="http://schemas.microsoft.com/office/powerpoint/2010/main" val="345484427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Mistaking a civet for a marten</a:t>
            </a:r>
            <a:endParaRPr lang="en-US" dirty="0"/>
          </a:p>
        </p:txBody>
      </p:sp>
      <p:pic>
        <p:nvPicPr>
          <p:cNvPr id="5" name="Picture 9" descr="pine_marten_lge"/>
          <p:cNvPicPr>
            <a:picLocks noChangeAspect="1" noChangeArrowheads="1"/>
          </p:cNvPicPr>
          <p:nvPr/>
        </p:nvPicPr>
        <p:blipFill>
          <a:blip r:embed="rId2"/>
          <a:srcRect/>
          <a:stretch>
            <a:fillRect/>
          </a:stretch>
        </p:blipFill>
        <p:spPr bwMode="auto">
          <a:xfrm>
            <a:off x="609600" y="2057400"/>
            <a:ext cx="3886200" cy="2681288"/>
          </a:xfrm>
          <a:prstGeom prst="rect">
            <a:avLst/>
          </a:prstGeom>
          <a:noFill/>
        </p:spPr>
      </p:pic>
      <p:pic>
        <p:nvPicPr>
          <p:cNvPr id="6" name="Picture 12" descr="ANd9GcRQWbKcptDc0p4onZiReuu-P8mSV2uoXnHPlnbq7Hmateebj4fUAA"/>
          <p:cNvPicPr>
            <a:picLocks noChangeAspect="1" noChangeArrowheads="1"/>
          </p:cNvPicPr>
          <p:nvPr/>
        </p:nvPicPr>
        <p:blipFill>
          <a:blip r:embed="rId3"/>
          <a:srcRect/>
          <a:stretch>
            <a:fillRect/>
          </a:stretch>
        </p:blipFill>
        <p:spPr bwMode="auto">
          <a:xfrm>
            <a:off x="4876800" y="2057400"/>
            <a:ext cx="3886200" cy="2751138"/>
          </a:xfrm>
          <a:prstGeom prst="rect">
            <a:avLst/>
          </a:prstGeom>
          <a:noFill/>
        </p:spPr>
      </p:pic>
    </p:spTree>
    <p:extLst>
      <p:ext uri="{BB962C8B-B14F-4D97-AF65-F5344CB8AC3E}">
        <p14:creationId xmlns:p14="http://schemas.microsoft.com/office/powerpoint/2010/main" val="1441940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Belanger</a:t>
            </a:r>
            <a:endParaRPr lang="en-US" dirty="0"/>
          </a:p>
        </p:txBody>
      </p:sp>
      <p:pic>
        <p:nvPicPr>
          <p:cNvPr id="4" name="Picture 4" descr="Belanger Malayalam names for fish"/>
          <p:cNvPicPr>
            <a:picLocks noChangeAspect="1" noChangeArrowheads="1"/>
          </p:cNvPicPr>
          <p:nvPr/>
        </p:nvPicPr>
        <p:blipFill>
          <a:blip r:embed="rId2"/>
          <a:srcRect/>
          <a:stretch>
            <a:fillRect/>
          </a:stretch>
        </p:blipFill>
        <p:spPr bwMode="auto">
          <a:xfrm>
            <a:off x="872706" y="1417638"/>
            <a:ext cx="3546894" cy="5211762"/>
          </a:xfrm>
          <a:prstGeom prst="rect">
            <a:avLst/>
          </a:prstGeom>
          <a:noFill/>
        </p:spPr>
      </p:pic>
      <p:pic>
        <p:nvPicPr>
          <p:cNvPr id="5" name="Picture 5" descr="Belanger Transcribed Tamil for Reptiles"/>
          <p:cNvPicPr>
            <a:picLocks noChangeAspect="1" noChangeArrowheads="1"/>
          </p:cNvPicPr>
          <p:nvPr/>
        </p:nvPicPr>
        <p:blipFill>
          <a:blip r:embed="rId3"/>
          <a:srcRect/>
          <a:stretch>
            <a:fillRect/>
          </a:stretch>
        </p:blipFill>
        <p:spPr bwMode="auto">
          <a:xfrm>
            <a:off x="5288015" y="1417638"/>
            <a:ext cx="3465460" cy="5211762"/>
          </a:xfrm>
          <a:prstGeom prst="rect">
            <a:avLst/>
          </a:prstGeom>
          <a:noFill/>
        </p:spPr>
      </p:pic>
    </p:spTree>
    <p:extLst>
      <p:ext uri="{BB962C8B-B14F-4D97-AF65-F5344CB8AC3E}">
        <p14:creationId xmlns:p14="http://schemas.microsoft.com/office/powerpoint/2010/main" val="341281144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402"/>
          <p:cNvGraphicFramePr>
            <a:graphicFrameLocks noGrp="1"/>
          </p:cNvGraphicFramePr>
          <p:nvPr>
            <p:ph/>
            <p:extLst>
              <p:ext uri="{D42A27DB-BD31-4B8C-83A1-F6EECF244321}">
                <p14:modId xmlns:p14="http://schemas.microsoft.com/office/powerpoint/2010/main" val="4287073923"/>
              </p:ext>
            </p:extLst>
          </p:nvPr>
        </p:nvGraphicFramePr>
        <p:xfrm>
          <a:off x="609598" y="-98810"/>
          <a:ext cx="8077202" cy="6688668"/>
        </p:xfrm>
        <a:graphic>
          <a:graphicData uri="http://schemas.openxmlformats.org/drawingml/2006/table">
            <a:tbl>
              <a:tblPr/>
              <a:tblGrid>
                <a:gridCol w="1568965"/>
                <a:gridCol w="761244"/>
                <a:gridCol w="2389506"/>
                <a:gridCol w="1435947"/>
                <a:gridCol w="1921540"/>
              </a:tblGrid>
              <a:tr h="218864">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cs typeface="Times New Roman" pitchFamily="18" charset="0"/>
                        </a:rPr>
                        <a:t>Naturalist</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cs typeface="Times New Roman" pitchFamily="18" charset="0"/>
                        </a:rPr>
                        <a:t>Year</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cs typeface="Times New Roman" pitchFamily="18" charset="0"/>
                        </a:rPr>
                        <a:t>Region(s)</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cs typeface="Times New Roman" pitchFamily="18" charset="0"/>
                        </a:rPr>
                        <a:t>Plants</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cs typeface="Times New Roman" pitchFamily="18" charset="0"/>
                        </a:rPr>
                        <a:t>Animals</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0324">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Diard and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Duvaucel</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1817</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Bengal (Chandernagore)</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Angiosperms</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(including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Grains) </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Fish, Reptiles,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Birds, Mammals</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8771">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Leschenault</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1818,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1819,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1820</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Pondicherry</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Angiosperms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(including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Grains)</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Fish, Reptiles,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Birds, Mammals</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1784">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Leschenault</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1822</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cs typeface="Times New Roman" pitchFamily="18" charset="0"/>
                        </a:rPr>
                        <a:t>Ceylon,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cs typeface="Times New Roman" pitchFamily="18" charset="0"/>
                        </a:rPr>
                        <a:t>Coromandel, Hyderabad,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err="1" smtClean="0">
                          <a:ln>
                            <a:noFill/>
                          </a:ln>
                          <a:solidFill>
                            <a:schemeClr val="tx1"/>
                          </a:solidFill>
                          <a:effectLst/>
                          <a:latin typeface="Times New Roman" pitchFamily="18" charset="0"/>
                          <a:cs typeface="Times New Roman" pitchFamily="18" charset="0"/>
                        </a:rPr>
                        <a:t>Pegu</a:t>
                      </a:r>
                      <a:r>
                        <a:rPr kumimoji="0" lang="en-US" sz="800" b="0" i="0" u="none" strike="noStrike" cap="none" normalizeH="0" baseline="0" dirty="0" smtClean="0">
                          <a:ln>
                            <a:noFill/>
                          </a:ln>
                          <a:solidFill>
                            <a:schemeClr val="tx1"/>
                          </a:solidFill>
                          <a:effectLst/>
                          <a:latin typeface="Times New Roman" pitchFamily="18" charset="0"/>
                          <a:cs typeface="Times New Roman" pitchFamily="18" charset="0"/>
                        </a:rPr>
                        <a:t>, Bhutan, Bombay,</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cs typeface="Times New Roman" pitchFamily="18" charset="0"/>
                        </a:rPr>
                        <a:t>Cape of Good Hope,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cs typeface="Times New Roman" pitchFamily="18" charset="0"/>
                        </a:rPr>
                        <a:t>Isle de Bourbon (Reunion) </a:t>
                      </a:r>
                      <a:endParaRPr kumimoji="0" lang="en-US" sz="8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Fish, Reptiles,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Birds, Mammals</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(Note: A number of minerals were also collected).</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459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Dussimier</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1820,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1823</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Manila, China,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Bengal, Indonesia</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Birds, Mammals</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97421">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Dussimier</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1826,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1827</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Indonesia, Pondicherry,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Bengal, Seychelles,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Mauritius (Isle de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France), Cape of Good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Hope, Madagascar,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Cape Verde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Mammals,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Birds, Reptiles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Fish, Molluscs,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Crustaceans,</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Insects.</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Specimens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both skins and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alcohol.  </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0324">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Dussimier</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1830</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Bengal, Malabar, Bombay</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Pondicherry, Seychelles</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Crustaceans,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Molluscs, Fish,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Birds, Mammals</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8771">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Duvaucel</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1825</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cs typeface="Times New Roman" pitchFamily="18" charset="0"/>
                        </a:rPr>
                        <a:t>Bengal, Nepal</a:t>
                      </a:r>
                      <a:endParaRPr kumimoji="0" lang="en-US" sz="8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Reptiles,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Mammals (either</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live or skins), </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751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err="1" smtClean="0">
                          <a:ln>
                            <a:noFill/>
                          </a:ln>
                          <a:solidFill>
                            <a:schemeClr val="tx1"/>
                          </a:solidFill>
                          <a:effectLst/>
                          <a:latin typeface="Times New Roman" pitchFamily="18" charset="0"/>
                          <a:cs typeface="Times New Roman" pitchFamily="18" charset="0"/>
                        </a:rPr>
                        <a:t>Bélanger</a:t>
                      </a:r>
                      <a:endParaRPr kumimoji="0" lang="en-US" sz="8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1826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- 1829</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Persia, Canara,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Malabar,</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Konkan,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Coromandel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(largely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Pondicherry)</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Angiosperms, (including</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Grains)</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Crustaceans,</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Molluscs,</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Fish, Reptiles,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Birds,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Mammals.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960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Bélanger</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1829</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Bengal, Pegu, </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Angiosperms (including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Grains)</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15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Reynaud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(sur la Chevrette)</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1827,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1828,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1829</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Trincomalay (Ceylon) , Pondicherry, Bengal,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Pegu, Rangoon,</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Batavia, Cape of Good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Hope, </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Crustaceans,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Molluscs, Fish, Reptiles,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Birds, Mammals</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0309">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Jacquemont</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1828-</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Times New Roman" pitchFamily="18" charset="0"/>
                          <a:cs typeface="Times New Roman" pitchFamily="18" charset="0"/>
                        </a:rPr>
                        <a:t>1831</a:t>
                      </a:r>
                      <a:endParaRPr kumimoji="0" lang="en-US" sz="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cs typeface="Times New Roman" pitchFamily="18" charset="0"/>
                        </a:rPr>
                        <a:t>Bengal (</a:t>
                      </a:r>
                      <a:r>
                        <a:rPr kumimoji="0" lang="en-US" sz="800" b="0" i="0" u="none" strike="noStrike" cap="none" normalizeH="0" baseline="0" dirty="0" err="1" smtClean="0">
                          <a:ln>
                            <a:noFill/>
                          </a:ln>
                          <a:solidFill>
                            <a:schemeClr val="tx1"/>
                          </a:solidFill>
                          <a:effectLst/>
                          <a:latin typeface="Times New Roman" pitchFamily="18" charset="0"/>
                          <a:cs typeface="Times New Roman" pitchFamily="18" charset="0"/>
                        </a:rPr>
                        <a:t>Chandernagore</a:t>
                      </a:r>
                      <a:r>
                        <a:rPr kumimoji="0" lang="en-US" sz="800" b="0" i="0" u="none" strike="noStrike" cap="none" normalizeH="0" baseline="0" dirty="0" smtClean="0">
                          <a:ln>
                            <a:noFill/>
                          </a:ln>
                          <a:solidFill>
                            <a:schemeClr val="tx1"/>
                          </a:solidFill>
                          <a:effectLst/>
                          <a:latin typeface="Times New Roman" pitchFamily="18" charset="0"/>
                          <a:cs typeface="Times New Roman" pitchFamily="18" charset="0"/>
                        </a:rPr>
                        <a:t>),</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cs typeface="Times New Roman" pitchFamily="18" charset="0"/>
                        </a:rPr>
                        <a:t>Kashmir, the Himalayas.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cs typeface="Times New Roman" pitchFamily="18" charset="0"/>
                        </a:rPr>
                        <a:t>Angiosperms (including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cs typeface="Times New Roman" pitchFamily="18" charset="0"/>
                        </a:rPr>
                        <a:t>grains)</a:t>
                      </a:r>
                      <a:endParaRPr kumimoji="0" lang="en-US" sz="8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cs typeface="Times New Roman" pitchFamily="18" charset="0"/>
                        </a:rPr>
                        <a:t>Insects (mainly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cs typeface="Times New Roman" pitchFamily="18" charset="0"/>
                        </a:rPr>
                        <a:t>Lepidoptera),</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cs typeface="Times New Roman" pitchFamily="18" charset="0"/>
                        </a:rPr>
                        <a:t>Reptiles, Birds, </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Times New Roman" pitchFamily="18" charset="0"/>
                          <a:cs typeface="Times New Roman" pitchFamily="18" charset="0"/>
                        </a:rPr>
                        <a:t>some Mammals</a:t>
                      </a:r>
                      <a:endParaRPr kumimoji="0" lang="en-US" sz="8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7842585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The French Put It Over the British</a:t>
            </a:r>
            <a:endParaRPr lang="en-US" dirty="0"/>
          </a:p>
        </p:txBody>
      </p:sp>
      <p:sp>
        <p:nvSpPr>
          <p:cNvPr id="3" name="Content Placeholder 2"/>
          <p:cNvSpPr>
            <a:spLocks noGrp="1"/>
          </p:cNvSpPr>
          <p:nvPr>
            <p:ph idx="1"/>
          </p:nvPr>
        </p:nvSpPr>
        <p:spPr/>
        <p:txBody>
          <a:bodyPr/>
          <a:lstStyle/>
          <a:p>
            <a:r>
              <a:rPr lang="en-US" dirty="0">
                <a:latin typeface="Arial" charset="0"/>
              </a:rPr>
              <a:t>The British and French had different approaches to </a:t>
            </a:r>
            <a:r>
              <a:rPr lang="en-US" dirty="0" smtClean="0">
                <a:latin typeface="Arial" charset="0"/>
              </a:rPr>
              <a:t>faunal </a:t>
            </a:r>
            <a:r>
              <a:rPr lang="en-US" dirty="0">
                <a:latin typeface="Arial" charset="0"/>
              </a:rPr>
              <a:t>natural history in India</a:t>
            </a:r>
          </a:p>
          <a:p>
            <a:endParaRPr lang="en-US" dirty="0"/>
          </a:p>
        </p:txBody>
      </p:sp>
    </p:spTree>
    <p:extLst>
      <p:ext uri="{BB962C8B-B14F-4D97-AF65-F5344CB8AC3E}">
        <p14:creationId xmlns:p14="http://schemas.microsoft.com/office/powerpoint/2010/main" val="129339816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The French Put It Over the British</a:t>
            </a:r>
            <a:endParaRPr lang="en-US" dirty="0"/>
          </a:p>
        </p:txBody>
      </p:sp>
      <p:sp>
        <p:nvSpPr>
          <p:cNvPr id="3" name="Content Placeholder 2"/>
          <p:cNvSpPr>
            <a:spLocks noGrp="1"/>
          </p:cNvSpPr>
          <p:nvPr>
            <p:ph idx="1"/>
          </p:nvPr>
        </p:nvSpPr>
        <p:spPr/>
        <p:txBody>
          <a:bodyPr>
            <a:normAutofit lnSpcReduction="10000"/>
          </a:bodyPr>
          <a:lstStyle/>
          <a:p>
            <a:r>
              <a:rPr lang="en-US" dirty="0">
                <a:latin typeface="Arial" charset="0"/>
              </a:rPr>
              <a:t>The British and French had different approaches to </a:t>
            </a:r>
            <a:r>
              <a:rPr lang="en-US" dirty="0" smtClean="0">
                <a:latin typeface="Arial" charset="0"/>
              </a:rPr>
              <a:t>faunal </a:t>
            </a:r>
            <a:r>
              <a:rPr lang="en-US" dirty="0">
                <a:latin typeface="Arial" charset="0"/>
              </a:rPr>
              <a:t>natural history in </a:t>
            </a:r>
            <a:r>
              <a:rPr lang="en-US" dirty="0" smtClean="0">
                <a:latin typeface="Arial" charset="0"/>
              </a:rPr>
              <a:t>India.</a:t>
            </a:r>
          </a:p>
          <a:p>
            <a:r>
              <a:rPr lang="en-US" dirty="0">
                <a:latin typeface="Arial" charset="0"/>
              </a:rPr>
              <a:t>The British had layered local sovereignty, wherein the trappings of the Mughal emperors were assumed. However, apart from the hunt, there were sedulous studies of animals, including tomes on particular groups, and articles in savant journals.</a:t>
            </a:r>
          </a:p>
          <a:p>
            <a:endParaRPr lang="en-US" dirty="0">
              <a:latin typeface="Arial" charset="0"/>
            </a:endParaRPr>
          </a:p>
          <a:p>
            <a:endParaRPr lang="en-US" dirty="0"/>
          </a:p>
        </p:txBody>
      </p:sp>
    </p:spTree>
    <p:extLst>
      <p:ext uri="{BB962C8B-B14F-4D97-AF65-F5344CB8AC3E}">
        <p14:creationId xmlns:p14="http://schemas.microsoft.com/office/powerpoint/2010/main" val="25537871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The French Put It Over the British</a:t>
            </a:r>
            <a:endParaRPr lang="en-US" dirty="0"/>
          </a:p>
        </p:txBody>
      </p:sp>
      <p:sp>
        <p:nvSpPr>
          <p:cNvPr id="3" name="Content Placeholder 2"/>
          <p:cNvSpPr>
            <a:spLocks noGrp="1"/>
          </p:cNvSpPr>
          <p:nvPr>
            <p:ph idx="1"/>
          </p:nvPr>
        </p:nvSpPr>
        <p:spPr/>
        <p:txBody>
          <a:bodyPr>
            <a:normAutofit fontScale="85000" lnSpcReduction="20000"/>
          </a:bodyPr>
          <a:lstStyle/>
          <a:p>
            <a:r>
              <a:rPr lang="en-US" dirty="0">
                <a:latin typeface="Arial" charset="0"/>
              </a:rPr>
              <a:t>The British and French had different approaches to </a:t>
            </a:r>
            <a:r>
              <a:rPr lang="en-US" dirty="0" smtClean="0">
                <a:latin typeface="Arial" charset="0"/>
              </a:rPr>
              <a:t>faunal </a:t>
            </a:r>
            <a:r>
              <a:rPr lang="en-US" dirty="0">
                <a:latin typeface="Arial" charset="0"/>
              </a:rPr>
              <a:t>natural history in </a:t>
            </a:r>
            <a:r>
              <a:rPr lang="en-US" dirty="0" smtClean="0">
                <a:latin typeface="Arial" charset="0"/>
              </a:rPr>
              <a:t>India.</a:t>
            </a:r>
          </a:p>
          <a:p>
            <a:r>
              <a:rPr lang="en-US" dirty="0">
                <a:latin typeface="Arial" charset="0"/>
              </a:rPr>
              <a:t>The British had layered local sovereignty, wherein the trappings of the Mughal emperors were assumed. However, apart from the hunt, there were sedulous studies of animals, including tomes on particular groups, and articles in savant journals</a:t>
            </a:r>
            <a:r>
              <a:rPr lang="en-US" dirty="0" smtClean="0">
                <a:latin typeface="Arial" charset="0"/>
              </a:rPr>
              <a:t>.</a:t>
            </a:r>
          </a:p>
          <a:p>
            <a:r>
              <a:rPr lang="en-US" dirty="0">
                <a:latin typeface="Arial" charset="0"/>
              </a:rPr>
              <a:t>The French by contrast were bureaucratically </a:t>
            </a:r>
            <a:r>
              <a:rPr lang="en-US" dirty="0" err="1">
                <a:latin typeface="Arial" charset="0"/>
              </a:rPr>
              <a:t>centralised</a:t>
            </a:r>
            <a:r>
              <a:rPr lang="en-US" dirty="0">
                <a:latin typeface="Arial" charset="0"/>
              </a:rPr>
              <a:t>, with attention constantly paid to Paris, in an attempt to </a:t>
            </a:r>
            <a:r>
              <a:rPr lang="ja-JP" altLang="en-US" dirty="0">
                <a:latin typeface="Arial" charset="0"/>
              </a:rPr>
              <a:t>‘</a:t>
            </a:r>
            <a:r>
              <a:rPr lang="en-US" altLang="ja-JP" dirty="0">
                <a:latin typeface="Arial" charset="0"/>
              </a:rPr>
              <a:t>collect the world</a:t>
            </a:r>
            <a:r>
              <a:rPr lang="ja-JP" altLang="en-US" dirty="0">
                <a:latin typeface="Arial" charset="0"/>
              </a:rPr>
              <a:t>’</a:t>
            </a:r>
            <a:r>
              <a:rPr lang="en-US" altLang="ja-JP" dirty="0">
                <a:latin typeface="Arial" charset="0"/>
              </a:rPr>
              <a:t> (</a:t>
            </a:r>
            <a:r>
              <a:rPr lang="en-US" altLang="ja-JP" i="1" dirty="0">
                <a:latin typeface="Arial" charset="0"/>
              </a:rPr>
              <a:t>la </a:t>
            </a:r>
            <a:r>
              <a:rPr lang="en-US" altLang="ja-JP" i="1" dirty="0" err="1">
                <a:latin typeface="Arial" charset="0"/>
              </a:rPr>
              <a:t>collecte</a:t>
            </a:r>
            <a:r>
              <a:rPr lang="en-US" altLang="ja-JP" i="1" dirty="0">
                <a:latin typeface="Arial" charset="0"/>
              </a:rPr>
              <a:t> du monde</a:t>
            </a:r>
            <a:r>
              <a:rPr lang="en-US" altLang="ja-JP" dirty="0">
                <a:latin typeface="Arial" charset="0"/>
              </a:rPr>
              <a:t>). </a:t>
            </a:r>
            <a:endParaRPr lang="en-US" dirty="0">
              <a:latin typeface="Arial" charset="0"/>
            </a:endParaRPr>
          </a:p>
          <a:p>
            <a:endParaRPr lang="en-US" dirty="0">
              <a:latin typeface="Arial" charset="0"/>
            </a:endParaRPr>
          </a:p>
          <a:p>
            <a:endParaRPr lang="en-US" dirty="0">
              <a:latin typeface="Arial" charset="0"/>
            </a:endParaRPr>
          </a:p>
          <a:p>
            <a:endParaRPr lang="en-US" dirty="0"/>
          </a:p>
        </p:txBody>
      </p:sp>
    </p:spTree>
    <p:extLst>
      <p:ext uri="{BB962C8B-B14F-4D97-AF65-F5344CB8AC3E}">
        <p14:creationId xmlns:p14="http://schemas.microsoft.com/office/powerpoint/2010/main" val="208861091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 Experiment</a:t>
            </a:r>
            <a:endParaRPr lang="en-US" dirty="0"/>
          </a:p>
        </p:txBody>
      </p:sp>
      <p:sp>
        <p:nvSpPr>
          <p:cNvPr id="3" name="Content Placeholder 2"/>
          <p:cNvSpPr>
            <a:spLocks noGrp="1"/>
          </p:cNvSpPr>
          <p:nvPr>
            <p:ph idx="1"/>
          </p:nvPr>
        </p:nvSpPr>
        <p:spPr/>
        <p:txBody>
          <a:bodyPr>
            <a:normAutofit/>
          </a:bodyPr>
          <a:lstStyle/>
          <a:p>
            <a:r>
              <a:rPr lang="en-IN" dirty="0" smtClean="0"/>
              <a:t>If </a:t>
            </a:r>
            <a:r>
              <a:rPr lang="en-IN" dirty="0"/>
              <a:t>we were to seek to write the fauna of an admittedly large swath of land that runs the gamut from tropical wet evergreen forest 8 degrees north of the equator to the cold temperate and alpine regions of the Himalayas at about 35 degrees north, how might we set about the task? </a:t>
            </a:r>
            <a:endParaRPr lang="en-IN" dirty="0" smtClean="0"/>
          </a:p>
        </p:txBody>
      </p:sp>
    </p:spTree>
    <p:extLst>
      <p:ext uri="{BB962C8B-B14F-4D97-AF65-F5344CB8AC3E}">
        <p14:creationId xmlns:p14="http://schemas.microsoft.com/office/powerpoint/2010/main" val="284973516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 Experiment</a:t>
            </a:r>
            <a:endParaRPr lang="en-US" dirty="0"/>
          </a:p>
        </p:txBody>
      </p:sp>
      <p:sp>
        <p:nvSpPr>
          <p:cNvPr id="3" name="Content Placeholder 2"/>
          <p:cNvSpPr>
            <a:spLocks noGrp="1"/>
          </p:cNvSpPr>
          <p:nvPr>
            <p:ph idx="1"/>
          </p:nvPr>
        </p:nvSpPr>
        <p:spPr/>
        <p:txBody>
          <a:bodyPr>
            <a:normAutofit fontScale="85000" lnSpcReduction="10000"/>
          </a:bodyPr>
          <a:lstStyle/>
          <a:p>
            <a:r>
              <a:rPr lang="en-IN" dirty="0" smtClean="0"/>
              <a:t>If </a:t>
            </a:r>
            <a:r>
              <a:rPr lang="en-IN" dirty="0"/>
              <a:t>we were to seek to write the fauna of an admittedly large swath of land that runs the gamut from tropical wet evergreen forest 8 degrees north of the equator to the cold temperate and alpine regions of the Himalayas at about 35 degrees north, how might we set about the task? </a:t>
            </a:r>
            <a:endParaRPr lang="en-IN" dirty="0" smtClean="0"/>
          </a:p>
          <a:p>
            <a:r>
              <a:rPr lang="en-IN" dirty="0" smtClean="0"/>
              <a:t>Would </a:t>
            </a:r>
            <a:r>
              <a:rPr lang="en-IN" dirty="0"/>
              <a:t>we choose more visible faunal groups as a first pass across the region (such as birds or mammals or butterflies), employing them as emblematic of the region and persuasive symbols for further study</a:t>
            </a:r>
            <a:r>
              <a:rPr lang="en-IN" dirty="0" smtClean="0"/>
              <a:t>?</a:t>
            </a:r>
          </a:p>
        </p:txBody>
      </p:sp>
    </p:spTree>
    <p:extLst>
      <p:ext uri="{BB962C8B-B14F-4D97-AF65-F5344CB8AC3E}">
        <p14:creationId xmlns:p14="http://schemas.microsoft.com/office/powerpoint/2010/main" val="254764436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 Experiment</a:t>
            </a:r>
            <a:endParaRPr lang="en-US" dirty="0"/>
          </a:p>
        </p:txBody>
      </p:sp>
      <p:sp>
        <p:nvSpPr>
          <p:cNvPr id="3" name="Content Placeholder 2"/>
          <p:cNvSpPr>
            <a:spLocks noGrp="1"/>
          </p:cNvSpPr>
          <p:nvPr>
            <p:ph idx="1"/>
          </p:nvPr>
        </p:nvSpPr>
        <p:spPr/>
        <p:txBody>
          <a:bodyPr>
            <a:normAutofit fontScale="77500" lnSpcReduction="20000"/>
          </a:bodyPr>
          <a:lstStyle/>
          <a:p>
            <a:r>
              <a:rPr lang="en-IN" dirty="0" smtClean="0"/>
              <a:t>If </a:t>
            </a:r>
            <a:r>
              <a:rPr lang="en-IN" dirty="0"/>
              <a:t>we were to seek to write the fauna of an admittedly large swath of land that runs the gamut from tropical wet evergreen forest 8 degrees north of the equator to the cold temperate and alpine regions of the Himalayas at about 35 degrees north, how might we set about the task? </a:t>
            </a:r>
            <a:endParaRPr lang="en-IN" dirty="0" smtClean="0"/>
          </a:p>
          <a:p>
            <a:r>
              <a:rPr lang="en-IN" dirty="0" smtClean="0"/>
              <a:t>Would </a:t>
            </a:r>
            <a:r>
              <a:rPr lang="en-IN" dirty="0"/>
              <a:t>we choose more visible faunal groups as a first pass across the region (such as birds or mammals or butterflies), employing them as emblematic of the region and persuasive symbols for further study</a:t>
            </a:r>
            <a:r>
              <a:rPr lang="en-IN" dirty="0" smtClean="0"/>
              <a:t>?</a:t>
            </a:r>
          </a:p>
          <a:p>
            <a:r>
              <a:rPr lang="en-IN" dirty="0" smtClean="0"/>
              <a:t>Would </a:t>
            </a:r>
            <a:r>
              <a:rPr lang="en-IN" dirty="0"/>
              <a:t>we concentrate instead upon the total fauna or as comprehensive a sweep as possible for small tractable fractions of the region and then put the pieces together over time? </a:t>
            </a:r>
            <a:endParaRPr lang="en-IN" dirty="0" smtClean="0"/>
          </a:p>
        </p:txBody>
      </p:sp>
    </p:spTree>
    <p:extLst>
      <p:ext uri="{BB962C8B-B14F-4D97-AF65-F5344CB8AC3E}">
        <p14:creationId xmlns:p14="http://schemas.microsoft.com/office/powerpoint/2010/main" val="36023595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35024413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 Experiment</a:t>
            </a:r>
            <a:endParaRPr lang="en-US" dirty="0"/>
          </a:p>
        </p:txBody>
      </p:sp>
      <p:sp>
        <p:nvSpPr>
          <p:cNvPr id="3" name="Content Placeholder 2"/>
          <p:cNvSpPr>
            <a:spLocks noGrp="1"/>
          </p:cNvSpPr>
          <p:nvPr>
            <p:ph idx="1"/>
          </p:nvPr>
        </p:nvSpPr>
        <p:spPr/>
        <p:txBody>
          <a:bodyPr>
            <a:normAutofit fontScale="62500" lnSpcReduction="20000"/>
          </a:bodyPr>
          <a:lstStyle/>
          <a:p>
            <a:r>
              <a:rPr lang="en-IN" dirty="0" smtClean="0"/>
              <a:t>If </a:t>
            </a:r>
            <a:r>
              <a:rPr lang="en-IN" dirty="0"/>
              <a:t>we were to seek to write the fauna of an admittedly large swath of land that runs the gamut from tropical wet evergreen forest 8 degrees north of the equator to the cold temperate and alpine regions of the Himalayas at about 35 degrees north, how might we set about the task? </a:t>
            </a:r>
            <a:endParaRPr lang="en-IN" dirty="0" smtClean="0"/>
          </a:p>
          <a:p>
            <a:r>
              <a:rPr lang="en-IN" dirty="0" smtClean="0"/>
              <a:t>Would </a:t>
            </a:r>
            <a:r>
              <a:rPr lang="en-IN" dirty="0"/>
              <a:t>we choose more visible faunal groups as a first pass across the region (such as birds or mammals or butterflies), employing them as emblematic of the region and persuasive symbols for further study</a:t>
            </a:r>
            <a:r>
              <a:rPr lang="en-IN" dirty="0" smtClean="0"/>
              <a:t>?</a:t>
            </a:r>
          </a:p>
          <a:p>
            <a:r>
              <a:rPr lang="en-IN" dirty="0" smtClean="0"/>
              <a:t>Would </a:t>
            </a:r>
            <a:r>
              <a:rPr lang="en-IN" dirty="0"/>
              <a:t>we concentrate instead upon the total fauna or as comprehensive a sweep as possible for small tractable fractions of the region and then put the pieces together over time? </a:t>
            </a:r>
            <a:endParaRPr lang="en-IN" dirty="0" smtClean="0"/>
          </a:p>
          <a:p>
            <a:r>
              <a:rPr lang="en-IN" dirty="0" smtClean="0"/>
              <a:t>Would </a:t>
            </a:r>
            <a:r>
              <a:rPr lang="en-IN" dirty="0"/>
              <a:t>we depend upon local expertise disproportionately, or by contrast undertake vast collecting efforts to remove the specimens to central areas of specialisation far away, where the experts might never have laid eyes upon the material they are called to describe, in the wild</a:t>
            </a:r>
            <a:r>
              <a:rPr lang="en-IN" dirty="0" smtClean="0"/>
              <a:t>?</a:t>
            </a:r>
          </a:p>
        </p:txBody>
      </p:sp>
    </p:spTree>
    <p:extLst>
      <p:ext uri="{BB962C8B-B14F-4D97-AF65-F5344CB8AC3E}">
        <p14:creationId xmlns:p14="http://schemas.microsoft.com/office/powerpoint/2010/main" val="256362211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 Experiment</a:t>
            </a:r>
            <a:endParaRPr lang="en-US" dirty="0"/>
          </a:p>
        </p:txBody>
      </p:sp>
      <p:sp>
        <p:nvSpPr>
          <p:cNvPr id="3" name="Content Placeholder 2"/>
          <p:cNvSpPr>
            <a:spLocks noGrp="1"/>
          </p:cNvSpPr>
          <p:nvPr>
            <p:ph idx="1"/>
          </p:nvPr>
        </p:nvSpPr>
        <p:spPr/>
        <p:txBody>
          <a:bodyPr>
            <a:normAutofit fontScale="62500" lnSpcReduction="20000"/>
          </a:bodyPr>
          <a:lstStyle/>
          <a:p>
            <a:r>
              <a:rPr lang="en-IN" dirty="0" smtClean="0"/>
              <a:t>If </a:t>
            </a:r>
            <a:r>
              <a:rPr lang="en-IN" dirty="0"/>
              <a:t>we were to seek to write the fauna of an admittedly large swath of land that runs the gamut from tropical wet evergreen forest 8 degrees north of the equator to the cold temperate and alpine regions of the Himalayas at about 35 degrees north, how might we set about the task? </a:t>
            </a:r>
            <a:endParaRPr lang="en-IN" dirty="0" smtClean="0"/>
          </a:p>
          <a:p>
            <a:r>
              <a:rPr lang="en-IN" dirty="0" smtClean="0"/>
              <a:t>Would </a:t>
            </a:r>
            <a:r>
              <a:rPr lang="en-IN" dirty="0"/>
              <a:t>we choose more visible faunal groups as a first pass across the region (such as birds or mammals or butterflies), employing them as emblematic of the region and persuasive symbols for further study</a:t>
            </a:r>
            <a:r>
              <a:rPr lang="en-IN" dirty="0" smtClean="0"/>
              <a:t>?</a:t>
            </a:r>
          </a:p>
          <a:p>
            <a:r>
              <a:rPr lang="en-IN" dirty="0" smtClean="0"/>
              <a:t>Would </a:t>
            </a:r>
            <a:r>
              <a:rPr lang="en-IN" dirty="0"/>
              <a:t>we concentrate instead upon the total fauna or as comprehensive a sweep as possible for small tractable fractions of the region and then put the pieces together over time? </a:t>
            </a:r>
            <a:endParaRPr lang="en-IN" dirty="0" smtClean="0"/>
          </a:p>
          <a:p>
            <a:r>
              <a:rPr lang="en-IN" dirty="0" smtClean="0"/>
              <a:t>Would </a:t>
            </a:r>
            <a:r>
              <a:rPr lang="en-IN" dirty="0"/>
              <a:t>we depend upon local expertise disproportionately, or by contrast undertake vast collecting efforts to remove the specimens to central areas of specialisation far away, where the experts might never have laid eyes upon the material they are called to describe, in the wild</a:t>
            </a:r>
            <a:r>
              <a:rPr lang="en-IN" dirty="0" smtClean="0"/>
              <a:t>?</a:t>
            </a:r>
          </a:p>
          <a:p>
            <a:r>
              <a:rPr lang="en-IN" dirty="0" smtClean="0"/>
              <a:t>Would </a:t>
            </a:r>
            <a:r>
              <a:rPr lang="en-IN" dirty="0"/>
              <a:t>we seek to prioritise taxonomy or ecology in the face of crippling publication costs? </a:t>
            </a:r>
            <a:endParaRPr lang="en-IN" dirty="0" smtClean="0"/>
          </a:p>
        </p:txBody>
      </p:sp>
    </p:spTree>
    <p:extLst>
      <p:ext uri="{BB962C8B-B14F-4D97-AF65-F5344CB8AC3E}">
        <p14:creationId xmlns:p14="http://schemas.microsoft.com/office/powerpoint/2010/main" val="184485871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 Experiment</a:t>
            </a:r>
            <a:endParaRPr lang="en-US" dirty="0"/>
          </a:p>
        </p:txBody>
      </p:sp>
      <p:sp>
        <p:nvSpPr>
          <p:cNvPr id="3" name="Content Placeholder 2"/>
          <p:cNvSpPr>
            <a:spLocks noGrp="1"/>
          </p:cNvSpPr>
          <p:nvPr>
            <p:ph idx="1"/>
          </p:nvPr>
        </p:nvSpPr>
        <p:spPr/>
        <p:txBody>
          <a:bodyPr>
            <a:normAutofit fontScale="55000" lnSpcReduction="20000"/>
          </a:bodyPr>
          <a:lstStyle/>
          <a:p>
            <a:r>
              <a:rPr lang="en-IN" dirty="0" smtClean="0"/>
              <a:t>If </a:t>
            </a:r>
            <a:r>
              <a:rPr lang="en-IN" dirty="0"/>
              <a:t>we were to seek to write the fauna of an admittedly large swath of land that runs the gamut from tropical wet evergreen forest 8 degrees north of the equator to the cold temperate and alpine regions of the Himalayas at about 35 degrees north, how might we set about the task? </a:t>
            </a:r>
            <a:endParaRPr lang="en-IN" dirty="0" smtClean="0"/>
          </a:p>
          <a:p>
            <a:r>
              <a:rPr lang="en-IN" dirty="0" smtClean="0"/>
              <a:t>Would </a:t>
            </a:r>
            <a:r>
              <a:rPr lang="en-IN" dirty="0"/>
              <a:t>we choose more visible faunal groups as a first pass across the region (such as birds or mammals or butterflies), employing them as emblematic of the region and persuasive symbols for further study</a:t>
            </a:r>
            <a:r>
              <a:rPr lang="en-IN" dirty="0" smtClean="0"/>
              <a:t>?</a:t>
            </a:r>
          </a:p>
          <a:p>
            <a:r>
              <a:rPr lang="en-IN" dirty="0" smtClean="0"/>
              <a:t>Would </a:t>
            </a:r>
            <a:r>
              <a:rPr lang="en-IN" dirty="0"/>
              <a:t>we concentrate instead upon the total fauna or as comprehensive a sweep as possible for small tractable fractions of the region and then put the pieces together over time? </a:t>
            </a:r>
            <a:endParaRPr lang="en-IN" dirty="0" smtClean="0"/>
          </a:p>
          <a:p>
            <a:r>
              <a:rPr lang="en-IN" dirty="0" smtClean="0"/>
              <a:t>Would </a:t>
            </a:r>
            <a:r>
              <a:rPr lang="en-IN" dirty="0"/>
              <a:t>we depend upon local expertise disproportionately, or by contrast undertake vast collecting efforts to remove the specimens to central areas of specialisation far away, where the experts might never have laid eyes upon the material they are called to describe, in the wild</a:t>
            </a:r>
            <a:r>
              <a:rPr lang="en-IN" dirty="0" smtClean="0"/>
              <a:t>?</a:t>
            </a:r>
          </a:p>
          <a:p>
            <a:r>
              <a:rPr lang="en-IN" dirty="0" smtClean="0"/>
              <a:t>Would </a:t>
            </a:r>
            <a:r>
              <a:rPr lang="en-IN" dirty="0"/>
              <a:t>we seek to prioritise taxonomy or ecology in the face of crippling publication costs? </a:t>
            </a:r>
            <a:endParaRPr lang="en-IN" dirty="0" smtClean="0"/>
          </a:p>
          <a:p>
            <a:r>
              <a:rPr lang="en-IN" dirty="0" smtClean="0"/>
              <a:t>Above </a:t>
            </a:r>
            <a:r>
              <a:rPr lang="en-IN" dirty="0"/>
              <a:t>all, how might we justify our choices</a:t>
            </a:r>
            <a:r>
              <a:rPr lang="en-IN" dirty="0" smtClean="0"/>
              <a:t>?</a:t>
            </a:r>
            <a:r>
              <a:rPr lang="en-US" dirty="0" smtClean="0"/>
              <a:t> </a:t>
            </a:r>
            <a:endParaRPr lang="en-US" dirty="0"/>
          </a:p>
        </p:txBody>
      </p:sp>
    </p:spTree>
    <p:extLst>
      <p:ext uri="{BB962C8B-B14F-4D97-AF65-F5344CB8AC3E}">
        <p14:creationId xmlns:p14="http://schemas.microsoft.com/office/powerpoint/2010/main" val="27624617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145472" y="343222"/>
            <a:ext cx="4531236" cy="6075025"/>
          </a:xfrm>
          <a:prstGeom prst="rect">
            <a:avLst/>
          </a:prstGeom>
          <a:noFill/>
          <a:ln>
            <a:noFill/>
          </a:ln>
        </p:spPr>
      </p:pic>
    </p:spTree>
    <p:extLst>
      <p:ext uri="{BB962C8B-B14F-4D97-AF65-F5344CB8AC3E}">
        <p14:creationId xmlns:p14="http://schemas.microsoft.com/office/powerpoint/2010/main" val="283389686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61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323036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l_fi" descr="http://img2.imagesbn.com/images/103300000/103305196.jpg"/>
          <p:cNvPicPr/>
          <p:nvPr/>
        </p:nvPicPr>
        <p:blipFill>
          <a:blip r:embed="rId3">
            <a:extLst>
              <a:ext uri="{28A0092B-C50C-407E-A947-70E740481C1C}">
                <a14:useLocalDpi xmlns:a14="http://schemas.microsoft.com/office/drawing/2010/main" val="0"/>
              </a:ext>
            </a:extLst>
          </a:blip>
          <a:srcRect/>
          <a:stretch>
            <a:fillRect/>
          </a:stretch>
        </p:blipFill>
        <p:spPr bwMode="auto">
          <a:xfrm>
            <a:off x="2336800" y="592666"/>
            <a:ext cx="4605866" cy="5842000"/>
          </a:xfrm>
          <a:prstGeom prst="rect">
            <a:avLst/>
          </a:prstGeom>
          <a:noFill/>
          <a:ln>
            <a:noFill/>
          </a:ln>
        </p:spPr>
      </p:pic>
    </p:spTree>
    <p:extLst>
      <p:ext uri="{BB962C8B-B14F-4D97-AF65-F5344CB8AC3E}">
        <p14:creationId xmlns:p14="http://schemas.microsoft.com/office/powerpoint/2010/main" val="416382550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93952"/>
            <a:ext cx="8229600" cy="5632211"/>
          </a:xfrm>
        </p:spPr>
        <p:txBody>
          <a:bodyPr/>
          <a:lstStyle/>
          <a:p>
            <a:pPr marL="0" indent="0">
              <a:buNone/>
            </a:pPr>
            <a:endParaRPr lang="en-US" dirty="0" smtClean="0"/>
          </a:p>
          <a:p>
            <a:pPr marL="0" indent="0">
              <a:buNone/>
            </a:pPr>
            <a:endParaRPr lang="en-US" dirty="0"/>
          </a:p>
          <a:p>
            <a:pPr marL="0" indent="0">
              <a:buNone/>
            </a:pPr>
            <a:r>
              <a:rPr lang="en-US" dirty="0" smtClean="0"/>
              <a:t>Though </a:t>
            </a:r>
            <a:r>
              <a:rPr lang="en-US" dirty="0"/>
              <a:t>he was burned as black as any native; though he spoke the vernacular by preference, and his mother-tongue in a clipped uncertain sing-song, though he consorted on terms of perfect equality with the small boys of the bazaar; Kim was white…</a:t>
            </a:r>
          </a:p>
          <a:p>
            <a:pPr marL="0" indent="0">
              <a:buNone/>
            </a:pPr>
            <a:r>
              <a:rPr lang="en-US" dirty="0"/>
              <a:t>						(Kim, by Rudyard Kipling, 1901</a:t>
            </a:r>
          </a:p>
        </p:txBody>
      </p:sp>
    </p:spTree>
    <p:extLst>
      <p:ext uri="{BB962C8B-B14F-4D97-AF65-F5344CB8AC3E}">
        <p14:creationId xmlns:p14="http://schemas.microsoft.com/office/powerpoint/2010/main" val="187829769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translocate</a:t>
            </a:r>
          </a:p>
        </p:txBody>
      </p:sp>
      <p:sp>
        <p:nvSpPr>
          <p:cNvPr id="3" name="Content Placeholder 2"/>
          <p:cNvSpPr>
            <a:spLocks noGrp="1"/>
          </p:cNvSpPr>
          <p:nvPr>
            <p:ph idx="1"/>
          </p:nvPr>
        </p:nvSpPr>
        <p:spPr/>
        <p:txBody>
          <a:bodyPr>
            <a:normAutofit fontScale="85000" lnSpcReduction="20000"/>
          </a:bodyPr>
          <a:lstStyle/>
          <a:p>
            <a:r>
              <a:rPr lang="en-IN" dirty="0"/>
              <a:t>A key part of my narrative concerns a specialist form of expatriate serving as an intermediary, denoted as the ‘translocate’ who is the significant figure, mediating the flow of information among colonial centres and hinterlands without losing sight of the European metropole as a contested standard of reference. I argue that the translocate assumed a point of dual authority, one which challenged the metropolitan scientist through claims to understanding more intimately and immediately the ‘local’, while sifting through ‘native’ knowledge either to consult or dismiss it, all from the vantage point of an asymmetric power balance in the communication. </a:t>
            </a:r>
            <a:endParaRPr lang="en-US" dirty="0"/>
          </a:p>
          <a:p>
            <a:endParaRPr lang="en-US" dirty="0"/>
          </a:p>
        </p:txBody>
      </p:sp>
    </p:spTree>
    <p:extLst>
      <p:ext uri="{BB962C8B-B14F-4D97-AF65-F5344CB8AC3E}">
        <p14:creationId xmlns:p14="http://schemas.microsoft.com/office/powerpoint/2010/main" val="111138575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Theorising</a:t>
            </a:r>
            <a:r>
              <a:rPr lang="en-US" dirty="0"/>
              <a:t> the Translocate</a:t>
            </a:r>
          </a:p>
        </p:txBody>
      </p:sp>
      <p:pic>
        <p:nvPicPr>
          <p:cNvPr id="4" name="Picture 5" descr="crossing_over"/>
          <p:cNvPicPr>
            <a:picLocks noChangeAspect="1" noChangeArrowheads="1"/>
          </p:cNvPicPr>
          <p:nvPr/>
        </p:nvPicPr>
        <p:blipFill>
          <a:blip r:embed="rId2"/>
          <a:srcRect/>
          <a:stretch>
            <a:fillRect/>
          </a:stretch>
        </p:blipFill>
        <p:spPr bwMode="auto">
          <a:xfrm>
            <a:off x="2590800" y="1676400"/>
            <a:ext cx="4217988" cy="4572000"/>
          </a:xfrm>
          <a:prstGeom prst="rect">
            <a:avLst/>
          </a:prstGeom>
          <a:noFill/>
        </p:spPr>
      </p:pic>
    </p:spTree>
    <p:extLst>
      <p:ext uri="{BB962C8B-B14F-4D97-AF65-F5344CB8AC3E}">
        <p14:creationId xmlns:p14="http://schemas.microsoft.com/office/powerpoint/2010/main" val="376312808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i="1" dirty="0" err="1" smtClean="0"/>
              <a:t>Emys</a:t>
            </a:r>
            <a:r>
              <a:rPr lang="en-US" sz="3600" i="1" dirty="0" smtClean="0"/>
              <a:t> </a:t>
            </a:r>
            <a:r>
              <a:rPr lang="en-US" sz="3600" i="1" dirty="0" err="1" smtClean="0"/>
              <a:t>kachuga</a:t>
            </a:r>
            <a:r>
              <a:rPr lang="en-US" sz="3600" i="1" dirty="0" smtClean="0"/>
              <a:t> </a:t>
            </a:r>
            <a:r>
              <a:rPr lang="en-US" sz="3600" dirty="0" smtClean="0"/>
              <a:t>from</a:t>
            </a:r>
            <a:r>
              <a:rPr lang="en-US" sz="3600" i="1" dirty="0" smtClean="0"/>
              <a:t> Illustrations of Indian Zoology </a:t>
            </a:r>
            <a:r>
              <a:rPr lang="en-US" sz="3600" dirty="0" smtClean="0"/>
              <a:t>(Grey and Hardwicke, 1830-1835)</a:t>
            </a:r>
            <a:endParaRPr lang="en-US" sz="3600" dirty="0"/>
          </a:p>
        </p:txBody>
      </p:sp>
      <p:pic>
        <p:nvPicPr>
          <p:cNvPr id="6" name="Picture 5"/>
          <p:cNvPicPr/>
          <p:nvPr/>
        </p:nvPicPr>
        <p:blipFill>
          <a:blip r:embed="rId2">
            <a:extLst>
              <a:ext uri="{28A0092B-C50C-407E-A947-70E740481C1C}">
                <a14:useLocalDpi xmlns:a14="http://schemas.microsoft.com/office/drawing/2010/main" val="0"/>
              </a:ext>
            </a:extLst>
          </a:blip>
          <a:srcRect l="3477" r="6105" b="8418"/>
          <a:stretch>
            <a:fillRect/>
          </a:stretch>
        </p:blipFill>
        <p:spPr bwMode="auto">
          <a:xfrm rot="5400000">
            <a:off x="2413000" y="984253"/>
            <a:ext cx="4556124" cy="6302375"/>
          </a:xfrm>
          <a:prstGeom prst="rect">
            <a:avLst/>
          </a:prstGeom>
          <a:noFill/>
          <a:ln>
            <a:noFill/>
          </a:ln>
        </p:spPr>
      </p:pic>
    </p:spTree>
    <p:extLst>
      <p:ext uri="{BB962C8B-B14F-4D97-AF65-F5344CB8AC3E}">
        <p14:creationId xmlns:p14="http://schemas.microsoft.com/office/powerpoint/2010/main" val="18145045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5971739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732653" cy="68987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653" y="-1"/>
            <a:ext cx="4411347" cy="6858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83595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0" y="-40195"/>
            <a:ext cx="9198560" cy="68981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54706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 y="0"/>
            <a:ext cx="91449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956664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09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421102" cy="34809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SC09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80940"/>
            <a:ext cx="4421102" cy="33770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y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9387" y="1095971"/>
            <a:ext cx="3897413" cy="476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6598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458" y="463599"/>
            <a:ext cx="3291690" cy="2735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59" y="3402540"/>
            <a:ext cx="3291690" cy="310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4899" y="463599"/>
            <a:ext cx="4577954" cy="603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245968300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Letter </a:t>
            </a:r>
            <a:r>
              <a:rPr lang="en-US" dirty="0" smtClean="0"/>
              <a:t>from Charles </a:t>
            </a:r>
            <a:r>
              <a:rPr lang="en-US" dirty="0"/>
              <a:t>Darwin to Joseph Hooker, 1848</a:t>
            </a:r>
          </a:p>
        </p:txBody>
      </p:sp>
      <p:sp>
        <p:nvSpPr>
          <p:cNvPr id="3" name="Content Placeholder 2"/>
          <p:cNvSpPr>
            <a:spLocks noGrp="1"/>
          </p:cNvSpPr>
          <p:nvPr>
            <p:ph idx="1"/>
          </p:nvPr>
        </p:nvSpPr>
        <p:spPr>
          <a:xfrm>
            <a:off x="457200" y="1959989"/>
            <a:ext cx="8229600" cy="4166174"/>
          </a:xfrm>
        </p:spPr>
        <p:txBody>
          <a:bodyPr/>
          <a:lstStyle/>
          <a:p>
            <a:pPr marL="0" indent="0">
              <a:buNone/>
            </a:pPr>
            <a:r>
              <a:rPr lang="ja-JP" altLang="en-US" i="1" dirty="0">
                <a:latin typeface="Arial"/>
              </a:rPr>
              <a:t>“</a:t>
            </a:r>
            <a:r>
              <a:rPr lang="en-US" i="1" dirty="0"/>
              <a:t>Did you see </a:t>
            </a:r>
            <a:r>
              <a:rPr lang="en-US" i="1" dirty="0" smtClean="0"/>
              <a:t>Mr. </a:t>
            </a:r>
            <a:r>
              <a:rPr lang="en-US" i="1" dirty="0"/>
              <a:t>Blyth in Calcutta; he would be a capital man to tell you what is known about Indian zoology, at least in the Vertebrata; he is a very clever, odd, wild fellow who will never do, what he could do, from not sticking to any one subject.</a:t>
            </a:r>
            <a:r>
              <a:rPr lang="ja-JP" altLang="en-US" i="1" dirty="0">
                <a:latin typeface="Arial"/>
              </a:rPr>
              <a:t>”</a:t>
            </a:r>
            <a:r>
              <a:rPr lang="en-US" dirty="0"/>
              <a:t> </a:t>
            </a:r>
          </a:p>
        </p:txBody>
      </p:sp>
    </p:spTree>
    <p:extLst>
      <p:ext uri="{BB962C8B-B14F-4D97-AF65-F5344CB8AC3E}">
        <p14:creationId xmlns:p14="http://schemas.microsoft.com/office/powerpoint/2010/main" val="190141876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Mutiny of 1857</a:t>
            </a:r>
            <a:endParaRPr lang="en-US" dirty="0"/>
          </a:p>
        </p:txBody>
      </p:sp>
      <p:pic>
        <p:nvPicPr>
          <p:cNvPr id="4" name="Picture 3" descr="ttp://images.fineartamerica.com/images-medium-large/3-india-sepoy-mutiny-1857-granger.jpg"/>
          <p:cNvPicPr/>
          <p:nvPr/>
        </p:nvPicPr>
        <p:blipFill>
          <a:blip r:embed="rId2">
            <a:extLst>
              <a:ext uri="{28A0092B-C50C-407E-A947-70E740481C1C}">
                <a14:useLocalDpi xmlns:a14="http://schemas.microsoft.com/office/drawing/2010/main" val="0"/>
              </a:ext>
            </a:extLst>
          </a:blip>
          <a:srcRect/>
          <a:stretch>
            <a:fillRect/>
          </a:stretch>
        </p:blipFill>
        <p:spPr bwMode="auto">
          <a:xfrm>
            <a:off x="862271" y="1543077"/>
            <a:ext cx="7478247" cy="4986209"/>
          </a:xfrm>
          <a:prstGeom prst="rect">
            <a:avLst/>
          </a:prstGeom>
          <a:noFill/>
          <a:ln>
            <a:noFill/>
          </a:ln>
        </p:spPr>
      </p:pic>
    </p:spTree>
    <p:extLst>
      <p:ext uri="{BB962C8B-B14F-4D97-AF65-F5344CB8AC3E}">
        <p14:creationId xmlns:p14="http://schemas.microsoft.com/office/powerpoint/2010/main" val="389750696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Thomas </a:t>
            </a:r>
            <a:r>
              <a:rPr lang="en-US" dirty="0" err="1" smtClean="0"/>
              <a:t>Caverhill</a:t>
            </a:r>
            <a:r>
              <a:rPr lang="en-US" dirty="0" smtClean="0"/>
              <a:t> </a:t>
            </a:r>
            <a:r>
              <a:rPr lang="en-US" dirty="0" err="1" smtClean="0"/>
              <a:t>Jerdon</a:t>
            </a:r>
            <a:r>
              <a:rPr lang="en-US" dirty="0" smtClean="0"/>
              <a:t> (1811-1872)</a:t>
            </a:r>
            <a:endParaRPr lang="en-US" dirty="0"/>
          </a:p>
        </p:txBody>
      </p:sp>
      <p:pic>
        <p:nvPicPr>
          <p:cNvPr id="5" name="irc_mi" descr="http://www.payer.de/ayurveda/caraka000143.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23720" y="1592289"/>
            <a:ext cx="3340100" cy="3924300"/>
          </a:xfrm>
          <a:prstGeom prst="rect">
            <a:avLst/>
          </a:prstGeom>
          <a:noFill/>
          <a:ln>
            <a:noFill/>
          </a:ln>
        </p:spPr>
      </p:pic>
      <p:pic>
        <p:nvPicPr>
          <p:cNvPr id="6" name="Picture 5" descr="Madras Jnl Vol 11 Pl 2 p215 Picus"/>
          <p:cNvPicPr/>
          <p:nvPr/>
        </p:nvPicPr>
        <p:blipFill>
          <a:blip r:embed="rId4">
            <a:extLst>
              <a:ext uri="{28A0092B-C50C-407E-A947-70E740481C1C}">
                <a14:useLocalDpi xmlns:a14="http://schemas.microsoft.com/office/drawing/2010/main" val="0"/>
              </a:ext>
            </a:extLst>
          </a:blip>
          <a:srcRect/>
          <a:stretch>
            <a:fillRect/>
          </a:stretch>
        </p:blipFill>
        <p:spPr bwMode="auto">
          <a:xfrm>
            <a:off x="5207423" y="1592289"/>
            <a:ext cx="2772510" cy="3924300"/>
          </a:xfrm>
          <a:prstGeom prst="rect">
            <a:avLst/>
          </a:prstGeom>
          <a:noFill/>
          <a:ln>
            <a:noFill/>
          </a:ln>
        </p:spPr>
      </p:pic>
    </p:spTree>
    <p:extLst>
      <p:ext uri="{BB962C8B-B14F-4D97-AF65-F5344CB8AC3E}">
        <p14:creationId xmlns:p14="http://schemas.microsoft.com/office/powerpoint/2010/main" val="425354744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Jerdon’s</a:t>
            </a:r>
            <a:r>
              <a:rPr lang="en-US" dirty="0" smtClean="0"/>
              <a:t> Courser</a:t>
            </a:r>
            <a:endParaRPr lang="en-US" dirty="0"/>
          </a:p>
        </p:txBody>
      </p:sp>
      <p:pic>
        <p:nvPicPr>
          <p:cNvPr id="4" name="Picture 3"/>
          <p:cNvPicPr>
            <a:picLocks noChangeAspect="1"/>
          </p:cNvPicPr>
          <p:nvPr/>
        </p:nvPicPr>
        <p:blipFill>
          <a:blip r:embed="rId2"/>
          <a:stretch>
            <a:fillRect/>
          </a:stretch>
        </p:blipFill>
        <p:spPr>
          <a:xfrm>
            <a:off x="1069589" y="1658269"/>
            <a:ext cx="3834258" cy="4659689"/>
          </a:xfrm>
          <a:prstGeom prst="rect">
            <a:avLst/>
          </a:prstGeom>
        </p:spPr>
      </p:pic>
      <p:pic>
        <p:nvPicPr>
          <p:cNvPr id="6" name="Picture 5"/>
          <p:cNvPicPr>
            <a:picLocks noChangeAspect="1"/>
          </p:cNvPicPr>
          <p:nvPr/>
        </p:nvPicPr>
        <p:blipFill>
          <a:blip r:embed="rId3"/>
          <a:stretch>
            <a:fillRect/>
          </a:stretch>
        </p:blipFill>
        <p:spPr>
          <a:xfrm>
            <a:off x="5256642" y="2206166"/>
            <a:ext cx="3083844" cy="4111792"/>
          </a:xfrm>
          <a:prstGeom prst="rect">
            <a:avLst/>
          </a:prstGeom>
        </p:spPr>
      </p:pic>
    </p:spTree>
    <p:extLst>
      <p:ext uri="{BB962C8B-B14F-4D97-AF65-F5344CB8AC3E}">
        <p14:creationId xmlns:p14="http://schemas.microsoft.com/office/powerpoint/2010/main" val="246985100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2295" y="589099"/>
            <a:ext cx="4074448" cy="5779359"/>
          </a:xfrm>
          <a:prstGeom prst="rect">
            <a:avLst/>
          </a:prstGeom>
        </p:spPr>
      </p:pic>
      <p:pic>
        <p:nvPicPr>
          <p:cNvPr id="6" name="Picture 5"/>
          <p:cNvPicPr>
            <a:picLocks noChangeAspect="1"/>
          </p:cNvPicPr>
          <p:nvPr/>
        </p:nvPicPr>
        <p:blipFill>
          <a:blip r:embed="rId3"/>
          <a:stretch>
            <a:fillRect/>
          </a:stretch>
        </p:blipFill>
        <p:spPr>
          <a:xfrm>
            <a:off x="4903848" y="605914"/>
            <a:ext cx="3846498" cy="5762544"/>
          </a:xfrm>
          <a:prstGeom prst="rect">
            <a:avLst/>
          </a:prstGeom>
        </p:spPr>
      </p:pic>
    </p:spTree>
    <p:extLst>
      <p:ext uri="{BB962C8B-B14F-4D97-AF65-F5344CB8AC3E}">
        <p14:creationId xmlns:p14="http://schemas.microsoft.com/office/powerpoint/2010/main" val="141299204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60369562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0236"/>
          </a:xfrm>
        </p:spPr>
        <p:txBody>
          <a:bodyPr>
            <a:normAutofit fontScale="90000"/>
          </a:bodyPr>
          <a:lstStyle/>
          <a:p>
            <a:r>
              <a:rPr lang="en-US" dirty="0" smtClean="0"/>
              <a:t>The Indian Museum (1866)</a:t>
            </a:r>
            <a:endParaRPr lang="en-US" dirty="0"/>
          </a:p>
        </p:txBody>
      </p:sp>
      <p:pic>
        <p:nvPicPr>
          <p:cNvPr id="4" name="Picture 3" descr="P81900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842" y="1034874"/>
            <a:ext cx="7446709" cy="5585032"/>
          </a:xfrm>
          <a:prstGeom prst="rect">
            <a:avLst/>
          </a:prstGeom>
        </p:spPr>
      </p:pic>
    </p:spTree>
    <p:extLst>
      <p:ext uri="{BB962C8B-B14F-4D97-AF65-F5344CB8AC3E}">
        <p14:creationId xmlns:p14="http://schemas.microsoft.com/office/powerpoint/2010/main" val="191515019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Members of the Geological Survey of India (1870)</a:t>
            </a:r>
            <a:endParaRPr lang="en-US" dirty="0"/>
          </a:p>
        </p:txBody>
      </p:sp>
      <p:pic>
        <p:nvPicPr>
          <p:cNvPr id="4" name="Picture 3" descr="ile:GeologicalSurveyIndia1870.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363958" y="1803188"/>
            <a:ext cx="6741396" cy="4766693"/>
          </a:xfrm>
          <a:prstGeom prst="rect">
            <a:avLst/>
          </a:prstGeom>
          <a:noFill/>
          <a:ln>
            <a:noFill/>
          </a:ln>
        </p:spPr>
      </p:pic>
    </p:spTree>
    <p:extLst>
      <p:ext uri="{BB962C8B-B14F-4D97-AF65-F5344CB8AC3E}">
        <p14:creationId xmlns:p14="http://schemas.microsoft.com/office/powerpoint/2010/main" val="99609845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Blanford</a:t>
            </a:r>
            <a:r>
              <a:rPr lang="en-US" dirty="0" smtClean="0"/>
              <a:t> Brothers</a:t>
            </a:r>
            <a:endParaRPr lang="en-US" dirty="0"/>
          </a:p>
        </p:txBody>
      </p:sp>
      <p:pic>
        <p:nvPicPr>
          <p:cNvPr id="4" name="Picture 3" descr="ttp://upload.wikimedia.org/wikipedia/commons/b/b7/WTBlanford.jpg"/>
          <p:cNvPicPr/>
          <p:nvPr/>
        </p:nvPicPr>
        <p:blipFill>
          <a:blip r:embed="rId2">
            <a:extLst>
              <a:ext uri="{28A0092B-C50C-407E-A947-70E740481C1C}">
                <a14:useLocalDpi xmlns:a14="http://schemas.microsoft.com/office/drawing/2010/main" val="0"/>
              </a:ext>
            </a:extLst>
          </a:blip>
          <a:srcRect/>
          <a:stretch>
            <a:fillRect/>
          </a:stretch>
        </p:blipFill>
        <p:spPr bwMode="auto">
          <a:xfrm>
            <a:off x="1015962" y="1943753"/>
            <a:ext cx="2668290" cy="3716693"/>
          </a:xfrm>
          <a:prstGeom prst="rect">
            <a:avLst/>
          </a:prstGeom>
          <a:noFill/>
          <a:ln>
            <a:noFill/>
          </a:ln>
        </p:spPr>
      </p:pic>
      <p:pic>
        <p:nvPicPr>
          <p:cNvPr id="5" name="Picture 4" descr="ttp://upload.wikimedia.org/wikipedia/commons/thumb/b/ba/Henry_Francis_Blanford.jpg/220px-Henry_Francis_Blanford.jpg"/>
          <p:cNvPicPr/>
          <p:nvPr/>
        </p:nvPicPr>
        <p:blipFill>
          <a:blip r:embed="rId3">
            <a:extLst>
              <a:ext uri="{28A0092B-C50C-407E-A947-70E740481C1C}">
                <a14:useLocalDpi xmlns:a14="http://schemas.microsoft.com/office/drawing/2010/main" val="0"/>
              </a:ext>
            </a:extLst>
          </a:blip>
          <a:srcRect/>
          <a:stretch>
            <a:fillRect/>
          </a:stretch>
        </p:blipFill>
        <p:spPr bwMode="auto">
          <a:xfrm>
            <a:off x="5187620" y="1939346"/>
            <a:ext cx="2794000" cy="3721100"/>
          </a:xfrm>
          <a:prstGeom prst="rect">
            <a:avLst/>
          </a:prstGeom>
          <a:noFill/>
          <a:ln>
            <a:noFill/>
          </a:ln>
        </p:spPr>
      </p:pic>
    </p:spTree>
    <p:extLst>
      <p:ext uri="{BB962C8B-B14F-4D97-AF65-F5344CB8AC3E}">
        <p14:creationId xmlns:p14="http://schemas.microsoft.com/office/powerpoint/2010/main" val="17857830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3307987" cy="6857999"/>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307989" y="1348472"/>
            <a:ext cx="3041467" cy="5205731"/>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6349457" y="1834548"/>
            <a:ext cx="2794544" cy="4719655"/>
          </a:xfrm>
          <a:prstGeom prst="rect">
            <a:avLst/>
          </a:prstGeom>
          <a:noFill/>
          <a:ln>
            <a:noFill/>
          </a:ln>
        </p:spPr>
      </p:pic>
    </p:spTree>
    <p:extLst>
      <p:ext uri="{BB962C8B-B14F-4D97-AF65-F5344CB8AC3E}">
        <p14:creationId xmlns:p14="http://schemas.microsoft.com/office/powerpoint/2010/main" val="113019769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7516"/>
          </a:xfrm>
        </p:spPr>
        <p:txBody>
          <a:bodyPr>
            <a:normAutofit fontScale="90000"/>
          </a:bodyPr>
          <a:lstStyle/>
          <a:p>
            <a:r>
              <a:rPr lang="en-US" dirty="0" smtClean="0"/>
              <a:t>Memorial</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57200" y="972154"/>
            <a:ext cx="3771900" cy="5613407"/>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572392" y="972154"/>
            <a:ext cx="4238458" cy="5631405"/>
          </a:xfrm>
          <a:prstGeom prst="rect">
            <a:avLst/>
          </a:prstGeom>
          <a:noFill/>
          <a:ln>
            <a:noFill/>
          </a:ln>
        </p:spPr>
      </p:pic>
    </p:spTree>
    <p:extLst>
      <p:ext uri="{BB962C8B-B14F-4D97-AF65-F5344CB8AC3E}">
        <p14:creationId xmlns:p14="http://schemas.microsoft.com/office/powerpoint/2010/main" val="214210633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7757"/>
          </a:xfrm>
        </p:spPr>
        <p:txBody>
          <a:bodyPr>
            <a:normAutofit fontScale="90000"/>
          </a:bodyPr>
          <a:lstStyle/>
          <a:p>
            <a:r>
              <a:rPr lang="en-US" dirty="0" smtClean="0"/>
              <a:t>Questioning the Memorial</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534297" y="1066234"/>
            <a:ext cx="4160068" cy="5519328"/>
          </a:xfrm>
          <a:prstGeom prst="rect">
            <a:avLst/>
          </a:prstGeom>
          <a:noFill/>
          <a:ln>
            <a:noFill/>
          </a:ln>
        </p:spPr>
      </p:pic>
    </p:spTree>
    <p:extLst>
      <p:ext uri="{BB962C8B-B14F-4D97-AF65-F5344CB8AC3E}">
        <p14:creationId xmlns:p14="http://schemas.microsoft.com/office/powerpoint/2010/main" val="370048872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558800"/>
            <a:ext cx="7535333" cy="56509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0651140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Fauna of British India</a:t>
            </a:r>
            <a:endParaRPr lang="en-US" dirty="0"/>
          </a:p>
        </p:txBody>
      </p:sp>
      <p:sp>
        <p:nvSpPr>
          <p:cNvPr id="3" name="Content Placeholder 2"/>
          <p:cNvSpPr>
            <a:spLocks noGrp="1"/>
          </p:cNvSpPr>
          <p:nvPr>
            <p:ph idx="1"/>
          </p:nvPr>
        </p:nvSpPr>
        <p:spPr/>
        <p:txBody>
          <a:bodyPr/>
          <a:lstStyle/>
          <a:p>
            <a:r>
              <a:rPr lang="en-US" dirty="0" smtClean="0"/>
              <a:t>81 volumes (+1)</a:t>
            </a:r>
          </a:p>
          <a:p>
            <a:r>
              <a:rPr lang="en-US" dirty="0" smtClean="0"/>
              <a:t>33 authors</a:t>
            </a:r>
          </a:p>
          <a:p>
            <a:r>
              <a:rPr lang="en-US" dirty="0" smtClean="0"/>
              <a:t>61 years</a:t>
            </a:r>
          </a:p>
          <a:p>
            <a:r>
              <a:rPr lang="en-US" dirty="0" smtClean="0"/>
              <a:t>The most ambitious regional fauna of its time!</a:t>
            </a:r>
          </a:p>
          <a:p>
            <a:pPr marL="0" indent="0">
              <a:buNone/>
            </a:pPr>
            <a:endParaRPr lang="en-US" dirty="0"/>
          </a:p>
        </p:txBody>
      </p:sp>
    </p:spTree>
    <p:extLst>
      <p:ext uri="{BB962C8B-B14F-4D97-AF65-F5344CB8AC3E}">
        <p14:creationId xmlns:p14="http://schemas.microsoft.com/office/powerpoint/2010/main" val="342985844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tp://www.payer.de/ayurveda/caraka0127a2489.jpg"/>
          <p:cNvPicPr/>
          <p:nvPr/>
        </p:nvPicPr>
        <p:blipFill>
          <a:blip r:embed="rId2">
            <a:extLst>
              <a:ext uri="{28A0092B-C50C-407E-A947-70E740481C1C}">
                <a14:useLocalDpi xmlns:a14="http://schemas.microsoft.com/office/drawing/2010/main" val="0"/>
              </a:ext>
            </a:extLst>
          </a:blip>
          <a:srcRect/>
          <a:stretch>
            <a:fillRect/>
          </a:stretch>
        </p:blipFill>
        <p:spPr bwMode="auto">
          <a:xfrm>
            <a:off x="4572000" y="768350"/>
            <a:ext cx="3860800" cy="5321300"/>
          </a:xfrm>
          <a:prstGeom prst="rect">
            <a:avLst/>
          </a:prstGeom>
          <a:noFill/>
          <a:ln>
            <a:noFill/>
          </a:ln>
        </p:spPr>
      </p:pic>
      <p:pic>
        <p:nvPicPr>
          <p:cNvPr id="7" name="Picture 6" descr="ttp://www.columbia.edu/cu/lweb/digital/collections/cul/texts/ldpd_7914908_000/gallery/images/ldpd_7914908_000_00000008.jpg"/>
          <p:cNvPicPr/>
          <p:nvPr/>
        </p:nvPicPr>
        <p:blipFill>
          <a:blip r:embed="rId3">
            <a:extLst>
              <a:ext uri="{28A0092B-C50C-407E-A947-70E740481C1C}">
                <a14:useLocalDpi xmlns:a14="http://schemas.microsoft.com/office/drawing/2010/main" val="0"/>
              </a:ext>
            </a:extLst>
          </a:blip>
          <a:srcRect/>
          <a:stretch>
            <a:fillRect/>
          </a:stretch>
        </p:blipFill>
        <p:spPr bwMode="auto">
          <a:xfrm>
            <a:off x="0" y="897468"/>
            <a:ext cx="4216399" cy="5520266"/>
          </a:xfrm>
          <a:prstGeom prst="rect">
            <a:avLst/>
          </a:prstGeom>
          <a:noFill/>
          <a:ln>
            <a:noFill/>
          </a:ln>
        </p:spPr>
      </p:pic>
    </p:spTree>
    <p:extLst>
      <p:ext uri="{BB962C8B-B14F-4D97-AF65-F5344CB8AC3E}">
        <p14:creationId xmlns:p14="http://schemas.microsoft.com/office/powerpoint/2010/main" val="403829125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0"/>
            <a:ext cx="1008062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32650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tp://upload.wikimedia.org/wikipedia/commons/3/32/European_settlements_in_India_1501-1739.pn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p:spPr>
      </p:pic>
    </p:spTree>
    <p:extLst>
      <p:ext uri="{BB962C8B-B14F-4D97-AF65-F5344CB8AC3E}">
        <p14:creationId xmlns:p14="http://schemas.microsoft.com/office/powerpoint/2010/main" val="2362540685"/>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tp://upload.wikimedia.org/wikipedia/commons/thumb/d/de/Natural_History_Museum_001.jpg/250px-Natural_History_Museum_001.jpg"/>
          <p:cNvPicPr/>
          <p:nvPr/>
        </p:nvPicPr>
        <p:blipFill>
          <a:blip r:embed="rId2">
            <a:extLst>
              <a:ext uri="{28A0092B-C50C-407E-A947-70E740481C1C}">
                <a14:useLocalDpi xmlns:a14="http://schemas.microsoft.com/office/drawing/2010/main" val="0"/>
              </a:ext>
            </a:extLst>
          </a:blip>
          <a:srcRect/>
          <a:stretch>
            <a:fillRect/>
          </a:stretch>
        </p:blipFill>
        <p:spPr bwMode="auto">
          <a:xfrm>
            <a:off x="2048934" y="457200"/>
            <a:ext cx="4961466" cy="5960533"/>
          </a:xfrm>
          <a:prstGeom prst="rect">
            <a:avLst/>
          </a:prstGeom>
          <a:noFill/>
          <a:ln>
            <a:noFill/>
          </a:ln>
        </p:spPr>
      </p:pic>
    </p:spTree>
    <p:extLst>
      <p:ext uri="{BB962C8B-B14F-4D97-AF65-F5344CB8AC3E}">
        <p14:creationId xmlns:p14="http://schemas.microsoft.com/office/powerpoint/2010/main" val="317482961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 Experiment</a:t>
            </a:r>
            <a:endParaRPr lang="en-US" dirty="0"/>
          </a:p>
        </p:txBody>
      </p:sp>
      <p:sp>
        <p:nvSpPr>
          <p:cNvPr id="3" name="Content Placeholder 2"/>
          <p:cNvSpPr>
            <a:spLocks noGrp="1"/>
          </p:cNvSpPr>
          <p:nvPr>
            <p:ph idx="1"/>
          </p:nvPr>
        </p:nvSpPr>
        <p:spPr/>
        <p:txBody>
          <a:bodyPr>
            <a:normAutofit fontScale="55000" lnSpcReduction="20000"/>
          </a:bodyPr>
          <a:lstStyle/>
          <a:p>
            <a:r>
              <a:rPr lang="en-IN" dirty="0" smtClean="0"/>
              <a:t>If </a:t>
            </a:r>
            <a:r>
              <a:rPr lang="en-IN" dirty="0"/>
              <a:t>we were to seek to write the fauna of an admittedly large swath of land that runs the gamut from tropical wet evergreen forest 8 degrees north of the equator to the cold temperate and alpine regions of the Himalayas at about 35 degrees north, how might we set about the task? </a:t>
            </a:r>
            <a:endParaRPr lang="en-IN" dirty="0" smtClean="0"/>
          </a:p>
          <a:p>
            <a:r>
              <a:rPr lang="en-IN" dirty="0" smtClean="0"/>
              <a:t>Would </a:t>
            </a:r>
            <a:r>
              <a:rPr lang="en-IN" dirty="0"/>
              <a:t>we choose more visible faunal groups as a first pass across the region (such as birds or mammals or butterflies), employing them as emblematic of the region and persuasive symbols for further study</a:t>
            </a:r>
            <a:r>
              <a:rPr lang="en-IN" dirty="0" smtClean="0"/>
              <a:t>?</a:t>
            </a:r>
          </a:p>
          <a:p>
            <a:r>
              <a:rPr lang="en-IN" dirty="0" smtClean="0"/>
              <a:t>Would </a:t>
            </a:r>
            <a:r>
              <a:rPr lang="en-IN" dirty="0"/>
              <a:t>we concentrate instead upon the total fauna or as comprehensive a sweep as possible for small tractable fractions of the region and then put the pieces together over time? </a:t>
            </a:r>
            <a:endParaRPr lang="en-IN" dirty="0" smtClean="0"/>
          </a:p>
          <a:p>
            <a:r>
              <a:rPr lang="en-IN" dirty="0" smtClean="0"/>
              <a:t>Would </a:t>
            </a:r>
            <a:r>
              <a:rPr lang="en-IN" dirty="0"/>
              <a:t>we depend upon local expertise disproportionately, or by contrast undertake vast collecting efforts to remove the specimens to central areas of specialisation far away, where the experts might never have laid eyes upon the material they are called to describe, in the wild</a:t>
            </a:r>
            <a:r>
              <a:rPr lang="en-IN" dirty="0" smtClean="0"/>
              <a:t>?</a:t>
            </a:r>
          </a:p>
          <a:p>
            <a:r>
              <a:rPr lang="en-IN" dirty="0" smtClean="0"/>
              <a:t>Would </a:t>
            </a:r>
            <a:r>
              <a:rPr lang="en-IN" dirty="0"/>
              <a:t>we seek to prioritise taxonomy or ecology in the face of crippling publication costs? </a:t>
            </a:r>
            <a:endParaRPr lang="en-IN" dirty="0" smtClean="0"/>
          </a:p>
          <a:p>
            <a:r>
              <a:rPr lang="en-IN" dirty="0" smtClean="0"/>
              <a:t>Above </a:t>
            </a:r>
            <a:r>
              <a:rPr lang="en-IN" dirty="0"/>
              <a:t>all, how might we justify our choices</a:t>
            </a:r>
            <a:r>
              <a:rPr lang="en-IN" dirty="0" smtClean="0"/>
              <a:t>?</a:t>
            </a:r>
            <a:r>
              <a:rPr lang="en-US" dirty="0" smtClean="0"/>
              <a:t> </a:t>
            </a:r>
            <a:endParaRPr lang="en-US" dirty="0"/>
          </a:p>
        </p:txBody>
      </p:sp>
    </p:spTree>
    <p:extLst>
      <p:ext uri="{BB962C8B-B14F-4D97-AF65-F5344CB8AC3E}">
        <p14:creationId xmlns:p14="http://schemas.microsoft.com/office/powerpoint/2010/main" val="199426465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1449" y="0"/>
            <a:ext cx="5451304" cy="6685521"/>
          </a:xfrm>
          <a:prstGeom prst="rect">
            <a:avLst/>
          </a:prstGeom>
        </p:spPr>
      </p:pic>
    </p:spTree>
    <p:extLst>
      <p:ext uri="{BB962C8B-B14F-4D97-AF65-F5344CB8AC3E}">
        <p14:creationId xmlns:p14="http://schemas.microsoft.com/office/powerpoint/2010/main" val="302374863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8861" y="344958"/>
            <a:ext cx="8825157" cy="6162204"/>
          </a:xfrm>
          <a:prstGeom prst="rect">
            <a:avLst/>
          </a:prstGeom>
        </p:spPr>
      </p:pic>
    </p:spTree>
    <p:extLst>
      <p:ext uri="{BB962C8B-B14F-4D97-AF65-F5344CB8AC3E}">
        <p14:creationId xmlns:p14="http://schemas.microsoft.com/office/powerpoint/2010/main" val="363106876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9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3272317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idx="1"/>
          </p:nvPr>
        </p:nvSpPr>
        <p:spPr>
          <a:xfrm>
            <a:off x="457200" y="927968"/>
            <a:ext cx="8229600" cy="5198196"/>
          </a:xfrm>
        </p:spPr>
        <p:txBody>
          <a:bodyPr>
            <a:normAutofit lnSpcReduction="10000"/>
          </a:bodyPr>
          <a:lstStyle/>
          <a:p>
            <a:r>
              <a:rPr lang="ja-JP" altLang="en-US" sz="4000" i="1" dirty="0">
                <a:latin typeface="Arial"/>
              </a:rPr>
              <a:t>“</a:t>
            </a:r>
            <a:r>
              <a:rPr lang="en-US" sz="4000" i="1" dirty="0"/>
              <a:t>We are told that Draco possesses </a:t>
            </a:r>
            <a:r>
              <a:rPr lang="ja-JP" altLang="en-US" sz="4000" i="1" dirty="0">
                <a:latin typeface="Arial"/>
              </a:rPr>
              <a:t>“</a:t>
            </a:r>
            <a:r>
              <a:rPr lang="en-US" sz="4000" i="1" dirty="0"/>
              <a:t>a large, lateral, wing-like membrane, folding like a fan, supported by the last five or six ribs, which are much produced.</a:t>
            </a:r>
            <a:r>
              <a:rPr lang="ja-JP" altLang="en-US" sz="4000" i="1" dirty="0">
                <a:latin typeface="Arial"/>
              </a:rPr>
              <a:t>”</a:t>
            </a:r>
            <a:r>
              <a:rPr lang="en-US" sz="4000" i="1" dirty="0"/>
              <a:t> Does Mr. </a:t>
            </a:r>
            <a:r>
              <a:rPr lang="en-US" sz="4000" i="1" dirty="0" err="1"/>
              <a:t>Boulenger</a:t>
            </a:r>
            <a:r>
              <a:rPr lang="en-US" sz="4000" i="1" dirty="0"/>
              <a:t> not know that the </a:t>
            </a:r>
            <a:r>
              <a:rPr lang="en-US" sz="4000" i="1" dirty="0" err="1"/>
              <a:t>Dracones</a:t>
            </a:r>
            <a:r>
              <a:rPr lang="en-US" sz="4000" i="1" dirty="0"/>
              <a:t> are flying lizards, or does he consider the circumstance too trivial to mention.</a:t>
            </a:r>
            <a:r>
              <a:rPr lang="ja-JP" altLang="en-US" sz="4000" i="1" dirty="0">
                <a:latin typeface="Arial"/>
              </a:rPr>
              <a:t>”</a:t>
            </a:r>
            <a:r>
              <a:rPr lang="en-US" sz="4000" dirty="0"/>
              <a:t> </a:t>
            </a:r>
          </a:p>
        </p:txBody>
      </p:sp>
    </p:spTree>
    <p:extLst>
      <p:ext uri="{BB962C8B-B14F-4D97-AF65-F5344CB8AC3E}">
        <p14:creationId xmlns:p14="http://schemas.microsoft.com/office/powerpoint/2010/main" val="295954854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tp://upload.wikimedia.org/wikipedia/commons/0/08/Draco_volans.jpg"/>
          <p:cNvPicPr/>
          <p:nvPr/>
        </p:nvPicPr>
        <p:blipFill>
          <a:blip r:embed="rId2">
            <a:extLst>
              <a:ext uri="{28A0092B-C50C-407E-A947-70E740481C1C}">
                <a14:useLocalDpi xmlns:a14="http://schemas.microsoft.com/office/drawing/2010/main" val="0"/>
              </a:ext>
            </a:extLst>
          </a:blip>
          <a:srcRect/>
          <a:stretch>
            <a:fillRect/>
          </a:stretch>
        </p:blipFill>
        <p:spPr bwMode="auto">
          <a:xfrm>
            <a:off x="1107130" y="862847"/>
            <a:ext cx="7294033" cy="4981716"/>
          </a:xfrm>
          <a:prstGeom prst="rect">
            <a:avLst/>
          </a:prstGeom>
          <a:noFill/>
          <a:ln>
            <a:noFill/>
          </a:ln>
        </p:spPr>
      </p:pic>
    </p:spTree>
    <p:extLst>
      <p:ext uri="{BB962C8B-B14F-4D97-AF65-F5344CB8AC3E}">
        <p14:creationId xmlns:p14="http://schemas.microsoft.com/office/powerpoint/2010/main" val="382490243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Kirtikar</a:t>
            </a:r>
            <a:r>
              <a:rPr lang="en-US" dirty="0" err="1" smtClean="0">
                <a:latin typeface="Arial"/>
              </a:rPr>
              <a:t>’</a:t>
            </a:r>
            <a:r>
              <a:rPr lang="en-US" dirty="0" err="1" smtClean="0"/>
              <a:t>s</a:t>
            </a:r>
            <a:r>
              <a:rPr lang="en-US" dirty="0" smtClean="0"/>
              <a:t> Adulation</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ja-JP" altLang="en-US" i="1" dirty="0">
                <a:latin typeface="Arial"/>
              </a:rPr>
              <a:t>“</a:t>
            </a:r>
            <a:r>
              <a:rPr lang="en-US" i="1" dirty="0"/>
              <a:t>Indian naturalists, of all shades and capacities whatsoever, cannot be sufficiently grateful to the learned and disinterested British </a:t>
            </a:r>
            <a:r>
              <a:rPr lang="en-US" i="1" dirty="0" err="1"/>
              <a:t>Memorialists</a:t>
            </a:r>
            <a:r>
              <a:rPr lang="en-US" i="1" dirty="0"/>
              <a:t> for the mightily encouraging stimulus they have independently and  </a:t>
            </a:r>
            <a:r>
              <a:rPr lang="en-US" i="1" dirty="0" err="1"/>
              <a:t>unsolicitedly</a:t>
            </a:r>
            <a:r>
              <a:rPr lang="en-US" i="1" dirty="0"/>
              <a:t> given to the further progress of Indian zoology. May the beaming torches they have lighted shine brighter and brighter in days to come and show us the bright-beaming light we have hitherto wanted! This light comes from West to East.</a:t>
            </a:r>
            <a:r>
              <a:rPr lang="ja-JP" altLang="en-US" i="1" dirty="0">
                <a:latin typeface="Arial"/>
              </a:rPr>
              <a:t>”</a:t>
            </a:r>
            <a:endParaRPr lang="en-US" i="1" dirty="0"/>
          </a:p>
          <a:p>
            <a:endParaRPr lang="en-US" dirty="0"/>
          </a:p>
        </p:txBody>
      </p:sp>
    </p:spTree>
    <p:extLst>
      <p:ext uri="{BB962C8B-B14F-4D97-AF65-F5344CB8AC3E}">
        <p14:creationId xmlns:p14="http://schemas.microsoft.com/office/powerpoint/2010/main" val="240678731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the Indians?</a:t>
            </a:r>
            <a:endParaRPr lang="en-US" dirty="0"/>
          </a:p>
        </p:txBody>
      </p:sp>
      <p:pic>
        <p:nvPicPr>
          <p:cNvPr id="4" name="Picture 3" descr="ttp://1onewolf.com/lakota/Images/Society/custers_last_stand.jpg"/>
          <p:cNvPicPr/>
          <p:nvPr/>
        </p:nvPicPr>
        <p:blipFill>
          <a:blip r:embed="rId2">
            <a:extLst>
              <a:ext uri="{28A0092B-C50C-407E-A947-70E740481C1C}">
                <a14:useLocalDpi xmlns:a14="http://schemas.microsoft.com/office/drawing/2010/main" val="0"/>
              </a:ext>
            </a:extLst>
          </a:blip>
          <a:srcRect/>
          <a:stretch>
            <a:fillRect/>
          </a:stretch>
        </p:blipFill>
        <p:spPr bwMode="auto">
          <a:xfrm>
            <a:off x="1190625" y="1417638"/>
            <a:ext cx="6778625" cy="4979987"/>
          </a:xfrm>
          <a:prstGeom prst="rect">
            <a:avLst/>
          </a:prstGeom>
          <a:noFill/>
          <a:ln>
            <a:noFill/>
          </a:ln>
        </p:spPr>
      </p:pic>
    </p:spTree>
    <p:extLst>
      <p:ext uri="{BB962C8B-B14F-4D97-AF65-F5344CB8AC3E}">
        <p14:creationId xmlns:p14="http://schemas.microsoft.com/office/powerpoint/2010/main" val="300228854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this just a version of </a:t>
            </a:r>
            <a:r>
              <a:rPr lang="en-US" dirty="0" err="1" smtClean="0"/>
              <a:t>Basalla’s</a:t>
            </a:r>
            <a:r>
              <a:rPr lang="en-US" dirty="0" smtClean="0"/>
              <a:t>  (1967) narrative?</a:t>
            </a:r>
            <a:endParaRPr lang="en-US" dirty="0"/>
          </a:p>
        </p:txBody>
      </p:sp>
      <p:sp>
        <p:nvSpPr>
          <p:cNvPr id="3" name="Content Placeholder 2"/>
          <p:cNvSpPr>
            <a:spLocks noGrp="1"/>
          </p:cNvSpPr>
          <p:nvPr>
            <p:ph idx="1"/>
          </p:nvPr>
        </p:nvSpPr>
        <p:spPr/>
        <p:txBody>
          <a:bodyPr>
            <a:normAutofit fontScale="85000" lnSpcReduction="20000"/>
          </a:bodyPr>
          <a:lstStyle/>
          <a:p>
            <a:pPr>
              <a:lnSpc>
                <a:spcPct val="90000"/>
              </a:lnSpc>
            </a:pPr>
            <a:endParaRPr lang="en-US" dirty="0" smtClean="0"/>
          </a:p>
          <a:p>
            <a:pPr>
              <a:lnSpc>
                <a:spcPct val="90000"/>
              </a:lnSpc>
            </a:pPr>
            <a:endParaRPr lang="en-US" dirty="0"/>
          </a:p>
          <a:p>
            <a:pPr>
              <a:lnSpc>
                <a:spcPct val="90000"/>
              </a:lnSpc>
            </a:pPr>
            <a:endParaRPr lang="en-US" dirty="0" smtClean="0"/>
          </a:p>
          <a:p>
            <a:pPr>
              <a:lnSpc>
                <a:spcPct val="90000"/>
              </a:lnSpc>
            </a:pPr>
            <a:endParaRPr lang="en-US" dirty="0"/>
          </a:p>
          <a:p>
            <a:pPr>
              <a:lnSpc>
                <a:spcPct val="90000"/>
              </a:lnSpc>
            </a:pPr>
            <a:endParaRPr lang="en-US" dirty="0" smtClean="0"/>
          </a:p>
          <a:p>
            <a:pPr>
              <a:lnSpc>
                <a:spcPct val="90000"/>
              </a:lnSpc>
            </a:pPr>
            <a:endParaRPr lang="en-US" dirty="0"/>
          </a:p>
          <a:p>
            <a:pPr>
              <a:lnSpc>
                <a:spcPct val="90000"/>
              </a:lnSpc>
            </a:pPr>
            <a:endParaRPr lang="en-US" dirty="0" smtClean="0"/>
          </a:p>
          <a:p>
            <a:pPr>
              <a:lnSpc>
                <a:spcPct val="90000"/>
              </a:lnSpc>
            </a:pPr>
            <a:endParaRPr lang="en-US" dirty="0"/>
          </a:p>
          <a:p>
            <a:pPr>
              <a:lnSpc>
                <a:spcPct val="90000"/>
              </a:lnSpc>
            </a:pPr>
            <a:endParaRPr lang="en-US" dirty="0" smtClean="0"/>
          </a:p>
          <a:p>
            <a:pPr>
              <a:lnSpc>
                <a:spcPct val="90000"/>
              </a:lnSpc>
            </a:pPr>
            <a:r>
              <a:rPr lang="en-US" dirty="0" smtClean="0"/>
              <a:t>A </a:t>
            </a:r>
            <a:r>
              <a:rPr lang="en-US" dirty="0"/>
              <a:t>non-scientific phase.</a:t>
            </a:r>
          </a:p>
          <a:p>
            <a:pPr>
              <a:lnSpc>
                <a:spcPct val="90000"/>
              </a:lnSpc>
            </a:pPr>
            <a:r>
              <a:rPr lang="en-US" dirty="0"/>
              <a:t>A colonial scientific phase.</a:t>
            </a:r>
          </a:p>
          <a:p>
            <a:pPr>
              <a:lnSpc>
                <a:spcPct val="90000"/>
              </a:lnSpc>
            </a:pPr>
            <a:r>
              <a:rPr lang="en-US" dirty="0"/>
              <a:t>An independent scientific phase.</a:t>
            </a:r>
          </a:p>
          <a:p>
            <a:endParaRPr lang="en-US" dirty="0"/>
          </a:p>
        </p:txBody>
      </p:sp>
      <p:pic>
        <p:nvPicPr>
          <p:cNvPr id="4" name="Picture 6" descr="DSC09935"/>
          <p:cNvPicPr>
            <a:picLocks noChangeAspect="1" noChangeArrowheads="1"/>
          </p:cNvPicPr>
          <p:nvPr/>
        </p:nvPicPr>
        <p:blipFill>
          <a:blip r:embed="rId3"/>
          <a:srcRect/>
          <a:stretch>
            <a:fillRect/>
          </a:stretch>
        </p:blipFill>
        <p:spPr bwMode="auto">
          <a:xfrm>
            <a:off x="2247967" y="1600200"/>
            <a:ext cx="4286922" cy="3215192"/>
          </a:xfrm>
          <a:prstGeom prst="rect">
            <a:avLst/>
          </a:prstGeom>
          <a:noFill/>
        </p:spPr>
      </p:pic>
    </p:spTree>
    <p:extLst>
      <p:ext uri="{BB962C8B-B14F-4D97-AF65-F5344CB8AC3E}">
        <p14:creationId xmlns:p14="http://schemas.microsoft.com/office/powerpoint/2010/main" val="31900618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988</TotalTime>
  <Words>3559</Words>
  <Application>Microsoft Macintosh PowerPoint</Application>
  <PresentationFormat>On-screen Show (4:3)</PresentationFormat>
  <Paragraphs>402</Paragraphs>
  <Slides>105</Slides>
  <Notes>11</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Office Theme</vt:lpstr>
      <vt:lpstr>The Animalia and British India John Mathew Indian Institute of Science Education and Research (IISER) Pune</vt:lpstr>
      <vt:lpstr>R. B. Seymour Sewell (1949) on the Fauna of British India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Coloquios dos simples, e drogas (1563) by Garcia da Orta (1501-1568)</vt:lpstr>
      <vt:lpstr>Hortus Malabaricus (1678-1693)by Hendrik Adriaan van Rheede tot Drakenstein (1636-1691)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Statistical Account of Scotland Sir John Sinclair 1754-1835) </vt:lpstr>
      <vt:lpstr>Books Produced on Animals Under the Company in India: late 18th/early 19th centuries</vt:lpstr>
      <vt:lpstr>Ophiocephalus marulius   from Francis Buchanan-Hamilton, An Account of the Fishes of the River Ganges and its branches (1822) </vt:lpstr>
      <vt:lpstr>PowerPoint Presentation</vt:lpstr>
      <vt:lpstr>PowerPoint Presentation</vt:lpstr>
      <vt:lpstr>PowerPoint Presentation</vt:lpstr>
      <vt:lpstr>PowerPoint Presentation</vt:lpstr>
      <vt:lpstr>Journals emanating from the Asiatic Society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Gleanings in Science, June 1830</vt:lpstr>
      <vt:lpstr>Voyage of Le Gentil in the Indian Seas</vt:lpstr>
      <vt:lpstr>PowerPoint Presentation</vt:lpstr>
      <vt:lpstr>PowerPoint Presentation</vt:lpstr>
      <vt:lpstr>PowerPoint Presentation</vt:lpstr>
      <vt:lpstr>PowerPoint Presentation</vt:lpstr>
      <vt:lpstr>PowerPoint Presentation</vt:lpstr>
      <vt:lpstr>Georges Cuvier (1769-1832)</vt:lpstr>
      <vt:lpstr>Report from the Muséum to the Ministère de la Marine</vt:lpstr>
      <vt:lpstr>Leschenault</vt:lpstr>
      <vt:lpstr>Leschenault to the Ministère de la Marine, 12th May, 1820 </vt:lpstr>
      <vt:lpstr>Mistaking a civet for a marten</vt:lpstr>
      <vt:lpstr>Belanger</vt:lpstr>
      <vt:lpstr>PowerPoint Presentation</vt:lpstr>
      <vt:lpstr>Why The French Put It Over the British</vt:lpstr>
      <vt:lpstr>Why The French Put It Over the British</vt:lpstr>
      <vt:lpstr>Why The French Put It Over the British</vt:lpstr>
      <vt:lpstr>Thought Experiment</vt:lpstr>
      <vt:lpstr>Thought Experiment</vt:lpstr>
      <vt:lpstr>Thought Experiment</vt:lpstr>
      <vt:lpstr>Thought Experiment</vt:lpstr>
      <vt:lpstr>Thought Experiment</vt:lpstr>
      <vt:lpstr>Thought Experiment</vt:lpstr>
      <vt:lpstr>PowerPoint Presentation</vt:lpstr>
      <vt:lpstr>PowerPoint Presentation</vt:lpstr>
      <vt:lpstr>PowerPoint Presentation</vt:lpstr>
      <vt:lpstr>PowerPoint Presentation</vt:lpstr>
      <vt:lpstr>The translocate</vt:lpstr>
      <vt:lpstr>Theorising the Translocate</vt:lpstr>
      <vt:lpstr>Emys kachuga from Illustrations of Indian Zoology (Grey and Hardwicke, 1830-1835)</vt:lpstr>
      <vt:lpstr>PowerPoint Presentation</vt:lpstr>
      <vt:lpstr>PowerPoint Presentation</vt:lpstr>
      <vt:lpstr>PowerPoint Presentation</vt:lpstr>
      <vt:lpstr>PowerPoint Presentation</vt:lpstr>
      <vt:lpstr>PowerPoint Presentation</vt:lpstr>
      <vt:lpstr>Letter from Charles Darwin to Joseph Hooker, 1848</vt:lpstr>
      <vt:lpstr>The Mutiny of 1857</vt:lpstr>
      <vt:lpstr>Thomas Caverhill Jerdon (1811-1872)</vt:lpstr>
      <vt:lpstr>Jerdon’s Courser</vt:lpstr>
      <vt:lpstr>PowerPoint Presentation</vt:lpstr>
      <vt:lpstr>The Indian Museum (1866)</vt:lpstr>
      <vt:lpstr>Members of the Geological Survey of India (1870)</vt:lpstr>
      <vt:lpstr>The Blanford Brothers</vt:lpstr>
      <vt:lpstr>PowerPoint Presentation</vt:lpstr>
      <vt:lpstr>Memorial</vt:lpstr>
      <vt:lpstr>Questioning the Memorial</vt:lpstr>
      <vt:lpstr>PowerPoint Presentation</vt:lpstr>
      <vt:lpstr>The Fauna of British India</vt:lpstr>
      <vt:lpstr>PowerPoint Presentation</vt:lpstr>
      <vt:lpstr>PowerPoint Presentation</vt:lpstr>
      <vt:lpstr>PowerPoint Presentation</vt:lpstr>
      <vt:lpstr>Thought Experiment</vt:lpstr>
      <vt:lpstr>PowerPoint Presentation</vt:lpstr>
      <vt:lpstr>PowerPoint Presentation</vt:lpstr>
      <vt:lpstr>PowerPoint Presentation</vt:lpstr>
      <vt:lpstr>PowerPoint Presentation</vt:lpstr>
      <vt:lpstr>PowerPoint Presentation</vt:lpstr>
      <vt:lpstr>Kirtikar’s Adulation</vt:lpstr>
      <vt:lpstr>Where are the Indians?</vt:lpstr>
      <vt:lpstr>Is this just a version of Basalla’s  (1967) narrative?</vt:lpstr>
      <vt:lpstr>PowerPoint Presentation</vt:lpstr>
      <vt:lpstr>PowerPoint Presentation</vt:lpstr>
      <vt:lpstr>Thomas Nelson Annandale (1876-1924)</vt:lpstr>
      <vt:lpstr>Annandale (1922)</vt:lpstr>
      <vt:lpstr>Annandale (1922)</vt:lpstr>
      <vt:lpstr> Thank You! </vt:lpstr>
    </vt:vector>
  </TitlesOfParts>
  <Company>Harvard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a Fauna Subcontinentally John Mathew</dc:title>
  <dc:creator>John Mathew</dc:creator>
  <cp:lastModifiedBy>John Mathew</cp:lastModifiedBy>
  <cp:revision>73</cp:revision>
  <dcterms:created xsi:type="dcterms:W3CDTF">2013-01-27T03:49:53Z</dcterms:created>
  <dcterms:modified xsi:type="dcterms:W3CDTF">2016-02-12T04:45:52Z</dcterms:modified>
</cp:coreProperties>
</file>