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gif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media/image42.gif" ContentType="image/gif"/>
  <Override PartName="/ppt/embeddings/oleObject1.bin" ContentType="application/vnd.openxmlformats-officedocument.oleObject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27"/>
  </p:notesMasterIdLst>
  <p:handoutMasterIdLst>
    <p:handoutMasterId r:id="rId28"/>
  </p:handoutMasterIdLst>
  <p:sldIdLst>
    <p:sldId id="256" r:id="rId2"/>
    <p:sldId id="289" r:id="rId3"/>
    <p:sldId id="290" r:id="rId4"/>
    <p:sldId id="309" r:id="rId5"/>
    <p:sldId id="292" r:id="rId6"/>
    <p:sldId id="295" r:id="rId7"/>
    <p:sldId id="296" r:id="rId8"/>
    <p:sldId id="310" r:id="rId9"/>
    <p:sldId id="311" r:id="rId10"/>
    <p:sldId id="312" r:id="rId11"/>
    <p:sldId id="302" r:id="rId12"/>
    <p:sldId id="299" r:id="rId13"/>
    <p:sldId id="314" r:id="rId14"/>
    <p:sldId id="313" r:id="rId15"/>
    <p:sldId id="301" r:id="rId16"/>
    <p:sldId id="303" r:id="rId17"/>
    <p:sldId id="316" r:id="rId18"/>
    <p:sldId id="317" r:id="rId19"/>
    <p:sldId id="315" r:id="rId20"/>
    <p:sldId id="294" r:id="rId21"/>
    <p:sldId id="282" r:id="rId22"/>
    <p:sldId id="286" r:id="rId23"/>
    <p:sldId id="274" r:id="rId24"/>
    <p:sldId id="276" r:id="rId25"/>
    <p:sldId id="308" r:id="rId2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D0920"/>
    <a:srgbClr val="F6BB1C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66" autoAdjust="0"/>
    <p:restoredTop sz="94660"/>
  </p:normalViewPr>
  <p:slideViewPr>
    <p:cSldViewPr snapToGrid="0" snapToObjects="1">
      <p:cViewPr varScale="1">
        <p:scale>
          <a:sx n="96" d="100"/>
          <a:sy n="96" d="100"/>
        </p:scale>
        <p:origin x="-1176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notesMaster" Target="notesMasters/notesMaster1.xml"/><Relationship Id="rId28" Type="http://schemas.openxmlformats.org/officeDocument/2006/relationships/handoutMaster" Target="handoutMasters/handoutMaster1.xml"/><Relationship Id="rId2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esProps" Target="presProps.xml"/><Relationship Id="rId31" Type="http://schemas.openxmlformats.org/officeDocument/2006/relationships/viewProps" Target="viewProps.xml"/><Relationship Id="rId32" Type="http://schemas.openxmlformats.org/officeDocument/2006/relationships/theme" Target="theme/theme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9703B3-037A-6D4B-A1BF-7C71D1CD0882}" type="datetimeFigureOut">
              <a:rPr lang="en-US" smtClean="0"/>
              <a:t>9/01/17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F6BD8D-D1F9-BC4F-A0B6-8499CABD62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57715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8FA2BA-21CB-AC41-BDFF-8AF1F2C23B5F}" type="datetimeFigureOut">
              <a:rPr lang="en-US" smtClean="0"/>
              <a:t>9/01/17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A75954-64D3-3547-9E41-BA5D253C70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09470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Radio-loud and radio-quiet branches.</a:t>
            </a:r>
          </a:p>
          <a:p>
            <a:r>
              <a:rPr lang="en-US" dirty="0" smtClean="0"/>
              <a:t>Different normalizations for different sources.</a:t>
            </a:r>
          </a:p>
          <a:p>
            <a:r>
              <a:rPr lang="en-US" dirty="0" smtClean="0"/>
              <a:t>Two</a:t>
            </a:r>
            <a:r>
              <a:rPr lang="en-US" baseline="0" dirty="0" smtClean="0"/>
              <a:t> </a:t>
            </a:r>
            <a:r>
              <a:rPr lang="en-US" baseline="0" dirty="0" smtClean="0"/>
              <a:t>correlations cannot be distinguished statistically via a clustering analysis once the random errors get &gt;0.35 </a:t>
            </a:r>
            <a:r>
              <a:rPr lang="en-US" baseline="0" dirty="0" err="1" smtClean="0"/>
              <a:t>dex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75954-64D3-3547-9E41-BA5D253C709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7675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Lower optical depth to IC scattering at lower </a:t>
            </a:r>
            <a:r>
              <a:rPr lang="en-US" dirty="0" err="1" smtClean="0"/>
              <a:t>mdot</a:t>
            </a:r>
            <a:r>
              <a:rPr lang="en-US" dirty="0" smtClean="0"/>
              <a:t> for RIAF models.</a:t>
            </a:r>
          </a:p>
          <a:p>
            <a:r>
              <a:rPr lang="en-US" dirty="0" smtClean="0"/>
              <a:t>Cooling losses/reduced acceleration efficiency of particles</a:t>
            </a:r>
            <a:r>
              <a:rPr lang="en-US" baseline="0" dirty="0" smtClean="0"/>
              <a:t> for jet models?</a:t>
            </a:r>
            <a:endParaRPr lang="en-US" dirty="0" smtClean="0"/>
          </a:p>
          <a:p>
            <a:r>
              <a:rPr lang="en-US" dirty="0" smtClean="0"/>
              <a:t>Seed photons change from truncated disc to </a:t>
            </a:r>
            <a:r>
              <a:rPr lang="en-US" dirty="0" err="1" smtClean="0"/>
              <a:t>cyclo</a:t>
            </a:r>
            <a:r>
              <a:rPr lang="en-US" dirty="0" smtClean="0"/>
              <a:t>-synchrotron emission?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75954-64D3-3547-9E41-BA5D253C709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4408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Red – quiescent V404</a:t>
            </a:r>
          </a:p>
          <a:p>
            <a:r>
              <a:rPr lang="en-US" dirty="0" smtClean="0"/>
              <a:t>Black – sample of all 10 BHs</a:t>
            </a:r>
          </a:p>
          <a:p>
            <a:r>
              <a:rPr lang="en-US" dirty="0" smtClean="0"/>
              <a:t>Blue – our data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75954-64D3-3547-9E41-BA5D253C709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04633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Tells us how the jets quench; break moves down through the radio band.</a:t>
            </a:r>
          </a:p>
          <a:p>
            <a:r>
              <a:rPr lang="en-US" dirty="0" smtClean="0"/>
              <a:t>Correlation with photon</a:t>
            </a:r>
            <a:r>
              <a:rPr lang="en-US" baseline="0" dirty="0" smtClean="0"/>
              <a:t> index?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75954-64D3-3547-9E41-BA5D253C709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1115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 radio in FB.</a:t>
            </a:r>
          </a:p>
          <a:p>
            <a:r>
              <a:rPr lang="en-US" dirty="0" smtClean="0"/>
              <a:t>Jet switches</a:t>
            </a:r>
            <a:r>
              <a:rPr lang="en-US" baseline="0" dirty="0" smtClean="0"/>
              <a:t> on after transition to NB; alpha=-0.27+/-0.33; compact jet.</a:t>
            </a:r>
          </a:p>
          <a:p>
            <a:r>
              <a:rPr lang="en-US" baseline="0" dirty="0" smtClean="0"/>
              <a:t>FB corresponds to QPO &gt;14 Hz (FBO; corresponds to Type A QPO), NB to &lt;10Hz (corresponds to Type B QPO).  Oscillations between the two over state transition.  Jet switches on as NBO </a:t>
            </a:r>
            <a:r>
              <a:rPr lang="en-US" baseline="0" dirty="0" err="1" smtClean="0"/>
              <a:t>stabilises</a:t>
            </a:r>
            <a:r>
              <a:rPr lang="en-US" baseline="0" dirty="0" smtClean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75954-64D3-3547-9E41-BA5D253C709A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7550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606800" y="670561"/>
            <a:ext cx="5262880" cy="2929890"/>
          </a:xfrm>
        </p:spPr>
        <p:txBody>
          <a:bodyPr anchor="b" anchorCtr="0"/>
          <a:lstStyle>
            <a:lvl1pPr algn="l">
              <a:defRPr b="0" i="0" baseline="0">
                <a:solidFill>
                  <a:srgbClr val="000000"/>
                </a:solidFill>
                <a:latin typeface="Helvetica Neue"/>
                <a:cs typeface="Helvetica Neue"/>
              </a:defRPr>
            </a:lvl1pPr>
          </a:lstStyle>
          <a:p>
            <a:r>
              <a:rPr lang="en-AU" dirty="0" smtClean="0"/>
              <a:t>Click to edit 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06800" y="4145280"/>
            <a:ext cx="5262880" cy="1097280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400" b="0" i="0" baseline="0">
                <a:solidFill>
                  <a:srgbClr val="000000"/>
                </a:solidFill>
                <a:latin typeface="Helvetica Neue Light"/>
                <a:cs typeface="Helvetica Neue Light"/>
              </a:defRPr>
            </a:lvl1pPr>
            <a:lvl2pPr marL="0" indent="0" algn="l">
              <a:buNone/>
              <a:defRPr sz="2200" b="0" i="0">
                <a:solidFill>
                  <a:srgbClr val="000000"/>
                </a:solidFill>
                <a:latin typeface="Helvetica Neue Light"/>
                <a:cs typeface="Helvetica Neue Light"/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05600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9680" y="132080"/>
            <a:ext cx="7670800" cy="650240"/>
          </a:xfrm>
        </p:spPr>
        <p:txBody>
          <a:bodyPr/>
          <a:lstStyle/>
          <a:p>
            <a:r>
              <a:rPr lang="en-AU" smtClean="0"/>
              <a:t>Click to edit Master title style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Wide Band Spectral and Timing Studies of Cosmic X-ray Sources - Mumbai, January 2017</a:t>
            </a:r>
            <a:endParaRPr lang="en-US" dirty="0"/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8707120" y="6583680"/>
            <a:ext cx="447040" cy="2698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b="0" i="0" kern="1200">
                <a:solidFill>
                  <a:schemeClr val="bg1"/>
                </a:solidFill>
                <a:latin typeface="Helvetica Neue"/>
                <a:ea typeface="+mn-ea"/>
                <a:cs typeface="Helvetica Neue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3D1588C-AB24-5646-A060-72B6CDFB3A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93D1588C-AB24-5646-A060-72B6CDFB3A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333375" y="1158875"/>
            <a:ext cx="8586788" cy="5211763"/>
          </a:xfrm>
        </p:spPr>
        <p:txBody>
          <a:bodyPr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23859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9680" y="132080"/>
            <a:ext cx="7518400" cy="650240"/>
          </a:xfrm>
        </p:spPr>
        <p:txBody>
          <a:bodyPr/>
          <a:lstStyle/>
          <a:p>
            <a:r>
              <a:rPr lang="en-AU" smtClean="0"/>
              <a:t>Click to edit Master title style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Wide Band Spectral and Timing Studies of Cosmic X-ray Sources - Mumbai, January 2017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3D1588C-AB24-5646-A060-72B6CDFB3A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2"/>
          <p:cNvSpPr>
            <a:spLocks noGrp="1"/>
          </p:cNvSpPr>
          <p:nvPr>
            <p:ph idx="1"/>
          </p:nvPr>
        </p:nvSpPr>
        <p:spPr>
          <a:xfrm>
            <a:off x="457200" y="1158240"/>
            <a:ext cx="4287520" cy="49679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solidFill>
                  <a:srgbClr val="F6BB1C"/>
                </a:solidFill>
              </a:defRPr>
            </a:lvl1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4886325" y="1158875"/>
            <a:ext cx="3881438" cy="4967288"/>
          </a:xfrm>
        </p:spPr>
        <p:txBody>
          <a:bodyPr/>
          <a:lstStyle/>
          <a:p>
            <a:r>
              <a:rPr lang="en-AU" smtClean="0"/>
              <a:t>Drag picture to placeholder or click icon to add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5150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ption and Landscape Imag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9680" y="132080"/>
            <a:ext cx="7518400" cy="650240"/>
          </a:xfrm>
        </p:spPr>
        <p:txBody>
          <a:bodyPr/>
          <a:lstStyle/>
          <a:p>
            <a:r>
              <a:rPr lang="en-AU" smtClean="0"/>
              <a:t>Click to edit Master title style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Wide Band Spectral and Timing Studies of Cosmic X-ray Sources - Mumbai, January 2017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3D1588C-AB24-5646-A060-72B6CDFB3A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325120" y="1158875"/>
            <a:ext cx="8442643" cy="4104005"/>
          </a:xfrm>
        </p:spPr>
        <p:txBody>
          <a:bodyPr/>
          <a:lstStyle/>
          <a:p>
            <a:r>
              <a:rPr lang="en-AU" smtClean="0"/>
              <a:t>Drag picture to placeholder or click icon to add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325438" y="5414963"/>
            <a:ext cx="8442325" cy="1077912"/>
          </a:xfrm>
        </p:spPr>
        <p:txBody>
          <a:bodyPr/>
          <a:lstStyle>
            <a:lvl1pPr algn="ctr">
              <a:defRPr sz="2400"/>
            </a:lvl1pPr>
            <a:lvl2pPr algn="ctr">
              <a:defRPr/>
            </a:lvl2pPr>
            <a:lvl3pPr marL="0" indent="0" algn="ctr">
              <a:buNone/>
              <a:defRPr sz="2400"/>
            </a:lvl3pPr>
            <a:lvl4pPr marL="0" indent="0" algn="ctr">
              <a:buNone/>
              <a:defRPr sz="2400"/>
            </a:lvl4pPr>
            <a:lvl5pPr marL="0" indent="0" algn="ctr">
              <a:buNone/>
              <a:defRPr sz="2400"/>
            </a:lvl5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13145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Imag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606800" y="3850640"/>
            <a:ext cx="5262880" cy="833120"/>
          </a:xfrm>
        </p:spPr>
        <p:txBody>
          <a:bodyPr anchor="b" anchorCtr="0">
            <a:normAutofit/>
          </a:bodyPr>
          <a:lstStyle>
            <a:lvl1pPr algn="l">
              <a:defRPr sz="2800" b="0" i="0" baseline="0">
                <a:solidFill>
                  <a:srgbClr val="000000"/>
                </a:solidFill>
                <a:latin typeface="Helvetica Neue"/>
                <a:cs typeface="Helvetica Neue"/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606800" y="4765040"/>
            <a:ext cx="5262880" cy="477520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000" b="0" i="0" baseline="0">
                <a:solidFill>
                  <a:srgbClr val="000000"/>
                </a:solidFill>
                <a:latin typeface="Helvetica Neue Light"/>
                <a:cs typeface="Helvetica Neue Ligh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 dirty="0" smtClean="0"/>
              <a:t>Click to edit subtitle</a:t>
            </a:r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606799" y="599440"/>
            <a:ext cx="5262563" cy="3159760"/>
          </a:xfrm>
        </p:spPr>
        <p:txBody>
          <a:bodyPr/>
          <a:lstStyle/>
          <a:p>
            <a:r>
              <a:rPr lang="en-AU" smtClean="0"/>
              <a:t>Drag picture to placeholder or click icon to add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5872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Relationship Id="rId7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49680" y="81280"/>
            <a:ext cx="7518400" cy="6502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AU" dirty="0" smtClean="0"/>
              <a:t>Click to edit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8240"/>
            <a:ext cx="8310880" cy="49679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AU" dirty="0" smtClean="0"/>
              <a:t>Click to edit</a:t>
            </a:r>
          </a:p>
          <a:p>
            <a:pPr lvl="1"/>
            <a:r>
              <a:rPr lang="en-AU" dirty="0" smtClean="0"/>
              <a:t>Second level</a:t>
            </a:r>
          </a:p>
          <a:p>
            <a:pPr lvl="2"/>
            <a:r>
              <a:rPr lang="en-AU" dirty="0" smtClean="0"/>
              <a:t>Third level</a:t>
            </a:r>
          </a:p>
          <a:p>
            <a:pPr lvl="3"/>
            <a:r>
              <a:rPr lang="en-AU" dirty="0" smtClean="0"/>
              <a:t>Fourth level</a:t>
            </a:r>
          </a:p>
          <a:p>
            <a:pPr lvl="4"/>
            <a:r>
              <a:rPr lang="en-AU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32480" y="6573520"/>
            <a:ext cx="5135880" cy="2698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rgbClr val="000000"/>
                </a:solidFill>
                <a:latin typeface="Helvetica Neue"/>
                <a:cs typeface="Helvetica Neue"/>
              </a:defRPr>
            </a:lvl1pPr>
          </a:lstStyle>
          <a:p>
            <a:r>
              <a:rPr lang="en-US" smtClean="0"/>
              <a:t>Wide Band Spectral and Timing Studies of Cosmic X-ray Sources - Mumbai, January 2017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86800" y="6573520"/>
            <a:ext cx="447040" cy="2698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rgbClr val="000000"/>
                </a:solidFill>
                <a:latin typeface="Helvetica Neue"/>
                <a:cs typeface="Helvetica Neue"/>
              </a:defRPr>
            </a:lvl1pPr>
          </a:lstStyle>
          <a:p>
            <a:fld id="{93D1588C-AB24-5646-A060-72B6CDFB3A5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54867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4" r:id="rId2"/>
    <p:sldLayoutId id="2147483652" r:id="rId3"/>
    <p:sldLayoutId id="2147483653" r:id="rId4"/>
    <p:sldLayoutId id="2147483651" r:id="rId5"/>
  </p:sldLayoutIdLst>
  <p:hf hdr="0" dt="0"/>
  <p:txStyles>
    <p:titleStyle>
      <a:lvl1pPr algn="l" defTabSz="457200" rtl="0" eaLnBrk="1" latinLnBrk="0" hangingPunct="1">
        <a:spcBef>
          <a:spcPct val="0"/>
        </a:spcBef>
        <a:buNone/>
        <a:defRPr sz="4400" b="0" i="0" kern="1200">
          <a:solidFill>
            <a:schemeClr val="tx1"/>
          </a:solidFill>
          <a:latin typeface="Helvetica Neue"/>
          <a:ea typeface="+mj-ea"/>
          <a:cs typeface="Helvetica Neue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Font typeface="Arial"/>
        <a:buNone/>
        <a:defRPr sz="2800" b="0" i="0" kern="1200">
          <a:solidFill>
            <a:srgbClr val="CD0920"/>
          </a:solidFill>
          <a:latin typeface="Helvetica Neue"/>
          <a:ea typeface="+mn-ea"/>
          <a:cs typeface="Helvetica Neue"/>
        </a:defRPr>
      </a:lvl1pPr>
      <a:lvl2pPr marL="0" indent="0" algn="l" defTabSz="457200" rtl="0" eaLnBrk="1" latinLnBrk="0" hangingPunct="1">
        <a:spcBef>
          <a:spcPts val="0"/>
        </a:spcBef>
        <a:buFont typeface="Arial"/>
        <a:buNone/>
        <a:defRPr sz="2400" b="0" i="0" kern="1200">
          <a:solidFill>
            <a:schemeClr val="tx1"/>
          </a:solidFill>
          <a:latin typeface="Helvetica Neue Light"/>
          <a:ea typeface="+mn-ea"/>
          <a:cs typeface="Helvetica Neue Light"/>
        </a:defRPr>
      </a:lvl2pPr>
      <a:lvl3pPr marL="532800" indent="-228600" algn="l" defTabSz="457200" rtl="0" eaLnBrk="1" latinLnBrk="0" hangingPunct="1">
        <a:spcBef>
          <a:spcPts val="0"/>
        </a:spcBef>
        <a:buSzPct val="80000"/>
        <a:buFont typeface="Arial"/>
        <a:buChar char="•"/>
        <a:defRPr sz="2400" b="0" i="0" kern="1200">
          <a:solidFill>
            <a:schemeClr val="tx1"/>
          </a:solidFill>
          <a:latin typeface="Helvetica Neue Light"/>
          <a:ea typeface="+mn-ea"/>
          <a:cs typeface="Helvetica Neue Light"/>
        </a:defRPr>
      </a:lvl3pPr>
      <a:lvl4pPr marL="846000" indent="-228600" algn="l" defTabSz="457200" rtl="0" eaLnBrk="1" latinLnBrk="0" hangingPunct="1">
        <a:spcBef>
          <a:spcPts val="0"/>
        </a:spcBef>
        <a:buSzPct val="80000"/>
        <a:buFont typeface="Arial"/>
        <a:buChar char="–"/>
        <a:defRPr sz="2200" b="0" i="0" kern="1200">
          <a:solidFill>
            <a:schemeClr val="tx1"/>
          </a:solidFill>
          <a:latin typeface="Helvetica Neue Light"/>
          <a:ea typeface="+mn-ea"/>
          <a:cs typeface="Helvetica Neue Light"/>
        </a:defRPr>
      </a:lvl4pPr>
      <a:lvl5pPr marL="1339200" indent="-228600" algn="l" defTabSz="457200" rtl="0" eaLnBrk="1" latinLnBrk="0" hangingPunct="1">
        <a:spcBef>
          <a:spcPts val="0"/>
        </a:spcBef>
        <a:buSzPct val="80000"/>
        <a:buFont typeface="Arial"/>
        <a:buChar char="•"/>
        <a:defRPr sz="2000" b="0" i="0" kern="1200">
          <a:solidFill>
            <a:schemeClr val="tx1"/>
          </a:solidFill>
          <a:latin typeface="Helvetica Neue Light"/>
          <a:ea typeface="+mn-ea"/>
          <a:cs typeface="Helvetica Neue Light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5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4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Relationship Id="rId3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4" Type="http://schemas.openxmlformats.org/officeDocument/2006/relationships/image" Target="../media/image43.emf"/><Relationship Id="rId5" Type="http://schemas.openxmlformats.org/officeDocument/2006/relationships/image" Target="../media/image44.emf"/><Relationship Id="rId6" Type="http://schemas.openxmlformats.org/officeDocument/2006/relationships/image" Target="../media/image45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47.png"/><Relationship Id="rId5" Type="http://schemas.openxmlformats.org/officeDocument/2006/relationships/image" Target="../media/image48.png"/><Relationship Id="rId6" Type="http://schemas.openxmlformats.org/officeDocument/2006/relationships/oleObject" Target="../embeddings/oleObject1.bin"/><Relationship Id="rId7" Type="http://schemas.openxmlformats.org/officeDocument/2006/relationships/image" Target="../media/image46.w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Relationship Id="rId3" Type="http://schemas.openxmlformats.org/officeDocument/2006/relationships/image" Target="../media/image5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Relationship Id="rId3" Type="http://schemas.openxmlformats.org/officeDocument/2006/relationships/image" Target="../media/image55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Relationship Id="rId3" Type="http://schemas.openxmlformats.org/officeDocument/2006/relationships/image" Target="../media/image5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1" Type="http://schemas.microsoft.com/office/2007/relationships/media" Target="../media/media1.gif"/><Relationship Id="rId2" Type="http://schemas.openxmlformats.org/officeDocument/2006/relationships/video" Target="../media/media1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Radio observations of X-ray binaries and the disk-jet connection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06800" y="4145279"/>
            <a:ext cx="5262880" cy="1393809"/>
          </a:xfrm>
        </p:spPr>
        <p:txBody>
          <a:bodyPr>
            <a:normAutofit/>
          </a:bodyPr>
          <a:lstStyle/>
          <a:p>
            <a:r>
              <a:rPr lang="en-US" dirty="0" smtClean="0"/>
              <a:t>James Miller-</a:t>
            </a:r>
            <a:r>
              <a:rPr lang="en-US" dirty="0" smtClean="0"/>
              <a:t>Jones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426" y="4678946"/>
            <a:ext cx="2030663" cy="2030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7573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9680" y="132080"/>
            <a:ext cx="7884160" cy="65024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Correlation unbroken at transition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1839383" y="6573520"/>
            <a:ext cx="6628977" cy="284480"/>
          </a:xfrm>
        </p:spPr>
        <p:txBody>
          <a:bodyPr/>
          <a:lstStyle/>
          <a:p>
            <a:r>
              <a:rPr lang="en-US" dirty="0" smtClean="0"/>
              <a:t>Wide Band Spectral and Timing Studies of Cosmic X-ray Sources - Mumbai, January 2017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93D1588C-AB24-5646-A060-72B6CDFB3A51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333375" y="1081907"/>
            <a:ext cx="8586788" cy="5211763"/>
          </a:xfrm>
        </p:spPr>
        <p:txBody>
          <a:bodyPr/>
          <a:lstStyle/>
          <a:p>
            <a:r>
              <a:rPr lang="en-US" dirty="0" smtClean="0"/>
              <a:t>Rules out X-rays from synchrotron-cooled jet</a:t>
            </a:r>
          </a:p>
          <a:p>
            <a:pPr lvl="2"/>
            <a:r>
              <a:rPr lang="en-US" dirty="0" smtClean="0"/>
              <a:t>SSC in hot accretion flow</a:t>
            </a:r>
          </a:p>
          <a:p>
            <a:pPr lvl="2"/>
            <a:r>
              <a:rPr lang="en-US" dirty="0" smtClean="0"/>
              <a:t>Jet emission with weak particle acceleration</a:t>
            </a:r>
          </a:p>
          <a:p>
            <a:pPr lvl="2"/>
            <a:r>
              <a:rPr lang="en-US" dirty="0" smtClean="0"/>
              <a:t>Jet SSC with synchrotron-cooled seed photons</a:t>
            </a:r>
          </a:p>
          <a:p>
            <a:pPr lvl="2"/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9383" y="2673850"/>
            <a:ext cx="5101205" cy="391249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233448" y="2873402"/>
            <a:ext cx="2002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Plotkin</a:t>
            </a:r>
            <a:r>
              <a:rPr lang="en-US" dirty="0" smtClean="0"/>
              <a:t> et al. (2017)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02064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State transition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1427747" y="6573520"/>
            <a:ext cx="7040613" cy="284480"/>
          </a:xfrm>
        </p:spPr>
        <p:txBody>
          <a:bodyPr/>
          <a:lstStyle/>
          <a:p>
            <a:r>
              <a:rPr lang="en-US" dirty="0" smtClean="0"/>
              <a:t>Wide Band Spectral and Timing Studies of Cosmic X-ray Sources - Mumbai, January 2017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93D1588C-AB24-5646-A060-72B6CDFB3A51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51007" y="965378"/>
            <a:ext cx="4323597" cy="559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2028074" y="4196013"/>
            <a:ext cx="289671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en-US" sz="1800" dirty="0" smtClean="0">
                <a:latin typeface="+mn-lt"/>
              </a:rPr>
              <a:t>Fender &amp; </a:t>
            </a:r>
            <a:r>
              <a:rPr lang="en-US" sz="1800" dirty="0" err="1">
                <a:latin typeface="+mn-lt"/>
              </a:rPr>
              <a:t>Belloni</a:t>
            </a:r>
            <a:r>
              <a:rPr lang="en-US" sz="1800" dirty="0">
                <a:latin typeface="+mn-lt"/>
              </a:rPr>
              <a:t> </a:t>
            </a:r>
            <a:r>
              <a:rPr lang="en-US" sz="1800" dirty="0" smtClean="0">
                <a:latin typeface="+mn-lt"/>
              </a:rPr>
              <a:t>(2012)</a:t>
            </a:r>
            <a:endParaRPr lang="en-US" sz="1800" dirty="0">
              <a:latin typeface="+mn-lt"/>
            </a:endParaRPr>
          </a:p>
        </p:txBody>
      </p:sp>
      <p:grpSp>
        <p:nvGrpSpPr>
          <p:cNvPr id="8" name="Group 21"/>
          <p:cNvGrpSpPr>
            <a:grpSpLocks/>
          </p:cNvGrpSpPr>
          <p:nvPr/>
        </p:nvGrpSpPr>
        <p:grpSpPr bwMode="auto">
          <a:xfrm>
            <a:off x="294272" y="1693333"/>
            <a:ext cx="1133476" cy="2970035"/>
            <a:chOff x="910544" y="2533978"/>
            <a:chExt cx="1132765" cy="3064608"/>
          </a:xfrm>
        </p:grpSpPr>
        <p:cxnSp>
          <p:nvCxnSpPr>
            <p:cNvPr id="9" name="Straight Arrow Connector 8"/>
            <p:cNvCxnSpPr/>
            <p:nvPr/>
          </p:nvCxnSpPr>
          <p:spPr>
            <a:xfrm>
              <a:off x="1475240" y="3097828"/>
              <a:ext cx="0" cy="1944095"/>
            </a:xfrm>
            <a:prstGeom prst="straightConnector1">
              <a:avLst/>
            </a:prstGeom>
            <a:ln w="44450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910545" y="2533978"/>
              <a:ext cx="1132764" cy="46193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342900" indent="-342900" algn="ctr" eaLnBrk="0" hangingPunct="0">
                <a:spcBef>
                  <a:spcPct val="20000"/>
                </a:spcBef>
                <a:defRPr/>
              </a:pPr>
              <a:r>
                <a:rPr lang="en-US" dirty="0">
                  <a:latin typeface="+mn-lt"/>
                </a:rPr>
                <a:t>Bright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910544" y="5136651"/>
              <a:ext cx="1132764" cy="46193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342900" indent="-342900" algn="ctr" eaLnBrk="0" hangingPunct="0">
                <a:spcBef>
                  <a:spcPct val="20000"/>
                </a:spcBef>
                <a:defRPr/>
              </a:pPr>
              <a:r>
                <a:rPr lang="en-US" dirty="0">
                  <a:latin typeface="+mn-lt"/>
                </a:rPr>
                <a:t>Faint</a:t>
              </a:r>
            </a:p>
          </p:txBody>
        </p:sp>
      </p:grpSp>
      <p:sp>
        <p:nvSpPr>
          <p:cNvPr id="12" name="TextBox 11"/>
          <p:cNvSpPr txBox="1"/>
          <p:nvPr/>
        </p:nvSpPr>
        <p:spPr bwMode="auto">
          <a:xfrm>
            <a:off x="6240" y="1161265"/>
            <a:ext cx="18002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0" hangingPunct="0">
              <a:spcBef>
                <a:spcPts val="0"/>
              </a:spcBef>
              <a:defRPr/>
            </a:pPr>
            <a:r>
              <a:rPr lang="en-US" dirty="0" smtClean="0">
                <a:latin typeface="+mn-lt"/>
              </a:rPr>
              <a:t>Disc dominated</a:t>
            </a:r>
            <a:endParaRPr lang="en-US" dirty="0">
              <a:latin typeface="+mn-lt"/>
            </a:endParaRPr>
          </a:p>
        </p:txBody>
      </p:sp>
      <p:sp>
        <p:nvSpPr>
          <p:cNvPr id="13" name="TextBox 12"/>
          <p:cNvSpPr txBox="1"/>
          <p:nvPr/>
        </p:nvSpPr>
        <p:spPr bwMode="auto">
          <a:xfrm>
            <a:off x="5820047" y="1161265"/>
            <a:ext cx="187220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0" hangingPunct="0">
              <a:spcBef>
                <a:spcPts val="0"/>
              </a:spcBef>
              <a:defRPr/>
            </a:pPr>
            <a:r>
              <a:rPr lang="en-US" dirty="0">
                <a:latin typeface="+mn-lt"/>
              </a:rPr>
              <a:t>Power-law dominated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513673" y="1255889"/>
            <a:ext cx="1411112" cy="828678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6382" y="2084567"/>
            <a:ext cx="3211235" cy="40899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15"/>
          <p:cNvSpPr txBox="1"/>
          <p:nvPr/>
        </p:nvSpPr>
        <p:spPr>
          <a:xfrm>
            <a:off x="5974604" y="6204188"/>
            <a:ext cx="35170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en-US" dirty="0" smtClean="0"/>
              <a:t>McClintock &amp; </a:t>
            </a:r>
            <a:r>
              <a:rPr lang="en-US" dirty="0" err="1" smtClean="0"/>
              <a:t>Remillard</a:t>
            </a:r>
            <a:r>
              <a:rPr lang="en-US" dirty="0" smtClean="0"/>
              <a:t> (2006)</a:t>
            </a:r>
            <a:endParaRPr lang="en-US" sz="1800" dirty="0">
              <a:latin typeface="+mn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651007" y="4565345"/>
            <a:ext cx="1458726" cy="199030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4487656" y="4583212"/>
            <a:ext cx="1458726" cy="199030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8815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1" b="5137"/>
          <a:stretch/>
        </p:blipFill>
        <p:spPr>
          <a:xfrm>
            <a:off x="190367" y="4794204"/>
            <a:ext cx="6828055" cy="1764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055" y="1056105"/>
            <a:ext cx="5549331" cy="38316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9680" y="132080"/>
            <a:ext cx="7894320" cy="650240"/>
          </a:xfrm>
        </p:spPr>
        <p:txBody>
          <a:bodyPr>
            <a:noAutofit/>
          </a:bodyPr>
          <a:lstStyle/>
          <a:p>
            <a:r>
              <a:rPr lang="en-US" sz="3400" dirty="0" smtClean="0"/>
              <a:t>State transition: compact jet evolution</a:t>
            </a:r>
            <a:endParaRPr lang="en-US" sz="34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1844842" y="6573520"/>
            <a:ext cx="6623518" cy="284480"/>
          </a:xfrm>
        </p:spPr>
        <p:txBody>
          <a:bodyPr/>
          <a:lstStyle/>
          <a:p>
            <a:r>
              <a:rPr lang="en-US" dirty="0" smtClean="0"/>
              <a:t>Wide Band Spectral and Timing Studies of Cosmic X-ray Sources - Mumbai, January 2017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93D1588C-AB24-5646-A060-72B6CDFB3A51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356628" y="4013260"/>
            <a:ext cx="289671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en-US" sz="1600" dirty="0" smtClean="0"/>
              <a:t>Russell et al. (</a:t>
            </a:r>
            <a:r>
              <a:rPr lang="en-US" sz="1600" dirty="0" smtClean="0"/>
              <a:t>2014, 2015)</a:t>
            </a:r>
            <a:endParaRPr lang="en-US" sz="1600" dirty="0">
              <a:latin typeface="+mn-lt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19387" y="975892"/>
            <a:ext cx="3501086" cy="3827854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 flipH="1">
            <a:off x="788737" y="1550737"/>
            <a:ext cx="360948" cy="3337048"/>
          </a:xfrm>
          <a:prstGeom prst="straightConnector1">
            <a:avLst/>
          </a:prstGeom>
          <a:ln>
            <a:solidFill>
              <a:srgbClr val="FFCC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1356628" y="1751263"/>
            <a:ext cx="1009583" cy="3052483"/>
          </a:xfrm>
          <a:prstGeom prst="straightConnector1">
            <a:avLst/>
          </a:prstGeom>
          <a:ln>
            <a:solidFill>
              <a:schemeClr val="accent5">
                <a:lumMod val="60000"/>
                <a:lumOff val="4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2740526" y="2633579"/>
            <a:ext cx="1417053" cy="217016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2152316" y="1443789"/>
            <a:ext cx="3288631" cy="3542632"/>
          </a:xfrm>
          <a:prstGeom prst="straightConnector1">
            <a:avLst/>
          </a:prstGeom>
          <a:ln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168365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Varying jet breaks also in NSs?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1751263" y="6573520"/>
            <a:ext cx="6717097" cy="284480"/>
          </a:xfrm>
        </p:spPr>
        <p:txBody>
          <a:bodyPr/>
          <a:lstStyle/>
          <a:p>
            <a:r>
              <a:rPr lang="en-US" dirty="0" smtClean="0"/>
              <a:t>Wide Band Spectral and Timing Studies of Cosmic X-ray Sources - Mumbai, January 2017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93D1588C-AB24-5646-A060-72B6CDFB3A51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256" y="971720"/>
            <a:ext cx="4282047" cy="319923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12018" y="1158875"/>
            <a:ext cx="37797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4U 0614+091: </a:t>
            </a:r>
            <a:r>
              <a:rPr lang="en-US" sz="1600" dirty="0" err="1" smtClean="0"/>
              <a:t>Migliari</a:t>
            </a:r>
            <a:r>
              <a:rPr lang="en-US" sz="1600" dirty="0" smtClean="0"/>
              <a:t> </a:t>
            </a:r>
            <a:r>
              <a:rPr lang="en-US" sz="1600" dirty="0" smtClean="0"/>
              <a:t>et al. (2010)</a:t>
            </a:r>
            <a:endParaRPr lang="en-US" sz="16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5263" y="894078"/>
            <a:ext cx="4598737" cy="333034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390963" y="3075030"/>
            <a:ext cx="37797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4U 1728-34: Diaz </a:t>
            </a:r>
            <a:r>
              <a:rPr lang="en-US" sz="1600" dirty="0" err="1" smtClean="0"/>
              <a:t>Trigo</a:t>
            </a:r>
            <a:r>
              <a:rPr lang="en-US" sz="1600" dirty="0" smtClean="0"/>
              <a:t> et </a:t>
            </a:r>
            <a:r>
              <a:rPr lang="en-US" sz="1600" dirty="0" smtClean="0"/>
              <a:t>al. (</a:t>
            </a:r>
            <a:r>
              <a:rPr lang="en-US" sz="1600" dirty="0" smtClean="0"/>
              <a:t>2017)</a:t>
            </a:r>
            <a:endParaRPr lang="en-US" sz="16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0309" y="4019909"/>
            <a:ext cx="3743158" cy="256461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190521" y="5861009"/>
            <a:ext cx="37797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/>
              <a:t>Aql</a:t>
            </a:r>
            <a:r>
              <a:rPr lang="en-US" sz="1600" dirty="0" smtClean="0"/>
              <a:t> X-1: Diaz </a:t>
            </a:r>
            <a:r>
              <a:rPr lang="en-US" sz="1600" dirty="0" err="1" smtClean="0"/>
              <a:t>Trigo</a:t>
            </a:r>
            <a:r>
              <a:rPr lang="en-US" sz="1600" dirty="0" smtClean="0"/>
              <a:t> et </a:t>
            </a:r>
            <a:r>
              <a:rPr lang="en-US" sz="1600" dirty="0" smtClean="0"/>
              <a:t>al. (</a:t>
            </a:r>
            <a:r>
              <a:rPr lang="en-US" sz="1600" dirty="0" smtClean="0"/>
              <a:t>2017)</a:t>
            </a:r>
            <a:endParaRPr lang="en-US" sz="1600" dirty="0"/>
          </a:p>
        </p:txBody>
      </p:sp>
      <p:sp>
        <p:nvSpPr>
          <p:cNvPr id="12" name="TextBox 11"/>
          <p:cNvSpPr txBox="1"/>
          <p:nvPr/>
        </p:nvSpPr>
        <p:spPr>
          <a:xfrm>
            <a:off x="3235157" y="4019909"/>
            <a:ext cx="21691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Preliminary!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/>
          <a:srcRect t="2326" b="14917"/>
          <a:stretch/>
        </p:blipFill>
        <p:spPr>
          <a:xfrm>
            <a:off x="6721521" y="4389241"/>
            <a:ext cx="1746839" cy="1820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3023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Extension to AGN?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1804737" y="6573520"/>
            <a:ext cx="6663623" cy="284480"/>
          </a:xfrm>
        </p:spPr>
        <p:txBody>
          <a:bodyPr/>
          <a:lstStyle/>
          <a:p>
            <a:r>
              <a:rPr lang="en-US" dirty="0" smtClean="0"/>
              <a:t>Wide Band Spectral and Timing Studies of Cosmic X-ray Sources - Mumbai, January 2017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93D1588C-AB24-5646-A060-72B6CDFB3A51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0807"/>
            <a:ext cx="9133840" cy="533271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741905" y="886141"/>
            <a:ext cx="21785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en-US" dirty="0" err="1" smtClean="0"/>
              <a:t>Koljonen</a:t>
            </a:r>
            <a:r>
              <a:rPr lang="en-US" dirty="0" smtClean="0"/>
              <a:t> et </a:t>
            </a:r>
            <a:r>
              <a:rPr lang="en-US" dirty="0" smtClean="0"/>
              <a:t>al. (</a:t>
            </a:r>
            <a:r>
              <a:rPr lang="en-US" dirty="0" smtClean="0"/>
              <a:t>2015)</a:t>
            </a:r>
            <a:endParaRPr lang="en-US" sz="1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92271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State transition: transient jets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Wide Band Spectral and Timing Studies of Cosmic X-ray Sources - Mumbai, January 2017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93D1588C-AB24-5646-A060-72B6CDFB3A51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6434666"/>
            <a:ext cx="9144000" cy="4369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1" descr="curtin_plot-1.eps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953032"/>
            <a:ext cx="7650238" cy="58847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Content Placeholder 4" descr="3.pd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141152"/>
            <a:ext cx="1568245" cy="1656000"/>
          </a:xfrm>
          <a:prstGeom prst="rect">
            <a:avLst/>
          </a:prstGeom>
        </p:spPr>
      </p:pic>
      <p:pic>
        <p:nvPicPr>
          <p:cNvPr id="8" name="Picture 7" descr="4.pd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5157192"/>
            <a:ext cx="1568246" cy="1656000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 bwMode="auto">
          <a:xfrm>
            <a:off x="1547664" y="3284984"/>
            <a:ext cx="792088" cy="144016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Straight Connector 9"/>
          <p:cNvCxnSpPr/>
          <p:nvPr/>
        </p:nvCxnSpPr>
        <p:spPr bwMode="auto">
          <a:xfrm>
            <a:off x="1547664" y="4653136"/>
            <a:ext cx="792088" cy="7200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" name="Straight Connector 10"/>
          <p:cNvCxnSpPr/>
          <p:nvPr/>
        </p:nvCxnSpPr>
        <p:spPr bwMode="auto">
          <a:xfrm flipV="1">
            <a:off x="1547664" y="5517232"/>
            <a:ext cx="1008112" cy="115212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" name="Straight Connector 11"/>
          <p:cNvCxnSpPr/>
          <p:nvPr/>
        </p:nvCxnSpPr>
        <p:spPr bwMode="auto">
          <a:xfrm>
            <a:off x="1547664" y="5301208"/>
            <a:ext cx="936104" cy="21602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4" name="TextBox 13"/>
          <p:cNvSpPr txBox="1"/>
          <p:nvPr/>
        </p:nvSpPr>
        <p:spPr>
          <a:xfrm>
            <a:off x="7020004" y="6146981"/>
            <a:ext cx="289671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en-US" dirty="0" smtClean="0"/>
              <a:t>Miller-Jones et al.</a:t>
            </a:r>
          </a:p>
          <a:p>
            <a:pPr eaLnBrk="0" hangingPunct="0">
              <a:defRPr/>
            </a:pPr>
            <a:r>
              <a:rPr lang="en-US" dirty="0" smtClean="0"/>
              <a:t>(2012)</a:t>
            </a:r>
            <a:endParaRPr lang="en-US" sz="1800" dirty="0">
              <a:latin typeface="+mn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371476" y="4446850"/>
            <a:ext cx="16443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Timing information crucial!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11921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832" y="865270"/>
            <a:ext cx="8468360" cy="570954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State </a:t>
            </a:r>
            <a:r>
              <a:rPr lang="en-US" dirty="0" smtClean="0"/>
              <a:t>transition: jets impact ISM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1898316" y="6573520"/>
            <a:ext cx="6570044" cy="284480"/>
          </a:xfrm>
        </p:spPr>
        <p:txBody>
          <a:bodyPr/>
          <a:lstStyle/>
          <a:p>
            <a:r>
              <a:rPr lang="en-US" dirty="0" smtClean="0"/>
              <a:t>Wide Band Spectral and Timing Studies of Cosmic X-ray Sources - Mumbai, January 2017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93D1588C-AB24-5646-A060-72B6CDFB3A51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032715" y="1572088"/>
            <a:ext cx="289671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en-US" dirty="0" smtClean="0"/>
              <a:t>Rushton et al.</a:t>
            </a:r>
          </a:p>
          <a:p>
            <a:pPr eaLnBrk="0" hangingPunct="0">
              <a:defRPr/>
            </a:pPr>
            <a:r>
              <a:rPr lang="en-US" dirty="0" smtClean="0"/>
              <a:t>(in prep.)</a:t>
            </a:r>
            <a:endParaRPr lang="en-US" sz="1800" dirty="0">
              <a:latin typeface="+mn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8000" y="1016000"/>
            <a:ext cx="43848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2"/>
                </a:solidFill>
              </a:rPr>
              <a:t>We can’t learn everything from photometry!</a:t>
            </a:r>
            <a:endParaRPr lang="en-US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88075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Disc-jet coupling in V404 </a:t>
            </a:r>
            <a:r>
              <a:rPr lang="en-US" sz="3600" dirty="0" err="1" smtClean="0"/>
              <a:t>Cygni</a:t>
            </a:r>
            <a:r>
              <a:rPr lang="en-US" sz="3600" dirty="0" smtClean="0"/>
              <a:t>?</a:t>
            </a:r>
            <a:endParaRPr lang="en-US" sz="36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2098842" y="6573520"/>
            <a:ext cx="6369518" cy="284480"/>
          </a:xfrm>
        </p:spPr>
        <p:txBody>
          <a:bodyPr/>
          <a:lstStyle/>
          <a:p>
            <a:r>
              <a:rPr lang="en-US" dirty="0" smtClean="0"/>
              <a:t>Wide Band Spectral and Timing Studies of Cosmic X-ray Sources - Mumbai, January 2017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93D1588C-AB24-5646-A060-72B6CDFB3A51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t="92805" b="-39150"/>
          <a:stretch/>
        </p:blipFill>
        <p:spPr>
          <a:xfrm>
            <a:off x="-8103" y="3237711"/>
            <a:ext cx="9108298" cy="29052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b="68538"/>
          <a:stretch/>
        </p:blipFill>
        <p:spPr>
          <a:xfrm>
            <a:off x="-7614" y="1294531"/>
            <a:ext cx="9108298" cy="1969200"/>
          </a:xfrm>
          <a:prstGeom prst="rect">
            <a:avLst/>
          </a:prstGeom>
        </p:spPr>
      </p:pic>
      <p:sp>
        <p:nvSpPr>
          <p:cNvPr id="18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333375" y="3903577"/>
            <a:ext cx="8586788" cy="2520533"/>
          </a:xfrm>
        </p:spPr>
        <p:txBody>
          <a:bodyPr>
            <a:normAutofit/>
          </a:bodyPr>
          <a:lstStyle/>
          <a:p>
            <a:r>
              <a:rPr lang="en-US" sz="2400" dirty="0" smtClean="0"/>
              <a:t>Loose correlation between X-ray and radio levels</a:t>
            </a:r>
          </a:p>
          <a:p>
            <a:pPr lvl="2"/>
            <a:r>
              <a:rPr lang="en-US" sz="2000" dirty="0" smtClean="0"/>
              <a:t>Rapid variability on short timescales</a:t>
            </a:r>
          </a:p>
          <a:p>
            <a:pPr lvl="2"/>
            <a:r>
              <a:rPr lang="en-US" sz="2000" dirty="0" smtClean="0"/>
              <a:t>Significant intrinsic absorption</a:t>
            </a:r>
          </a:p>
          <a:p>
            <a:pPr lvl="2"/>
            <a:r>
              <a:rPr lang="en-US" sz="2000" dirty="0" smtClean="0"/>
              <a:t>Short Swift snapshots</a:t>
            </a:r>
          </a:p>
          <a:p>
            <a:pPr lvl="3"/>
            <a:r>
              <a:rPr lang="en-US" sz="1800" dirty="0" smtClean="0"/>
              <a:t>Lack of long-term photometry</a:t>
            </a:r>
          </a:p>
          <a:p>
            <a:pPr lvl="3"/>
            <a:r>
              <a:rPr lang="en-US" sz="1800" dirty="0" smtClean="0"/>
              <a:t>Lack of timing information</a:t>
            </a:r>
          </a:p>
          <a:p>
            <a:pPr lvl="3"/>
            <a:endParaRPr lang="en-US" sz="1800" dirty="0"/>
          </a:p>
        </p:txBody>
      </p:sp>
      <p:sp>
        <p:nvSpPr>
          <p:cNvPr id="19" name="TextBox 18"/>
          <p:cNvSpPr txBox="1"/>
          <p:nvPr/>
        </p:nvSpPr>
        <p:spPr>
          <a:xfrm>
            <a:off x="832188" y="2902387"/>
            <a:ext cx="391360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en-US" dirty="0" smtClean="0"/>
              <a:t>Munoz-</a:t>
            </a:r>
            <a:r>
              <a:rPr lang="en-US" dirty="0" err="1" smtClean="0"/>
              <a:t>Darias</a:t>
            </a:r>
            <a:r>
              <a:rPr lang="en-US" dirty="0" smtClean="0"/>
              <a:t> et al. </a:t>
            </a:r>
            <a:r>
              <a:rPr lang="en-US" dirty="0" smtClean="0"/>
              <a:t>(2016)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9976765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Less clear on short timescales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1978526" y="6573520"/>
            <a:ext cx="6489834" cy="284480"/>
          </a:xfrm>
        </p:spPr>
        <p:txBody>
          <a:bodyPr/>
          <a:lstStyle/>
          <a:p>
            <a:r>
              <a:rPr lang="en-US" dirty="0" smtClean="0"/>
              <a:t>Wide Band Spectral and Timing Studies of Cosmic X-ray Sources - Mumbai, January 2017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93D1588C-AB24-5646-A060-72B6CDFB3A51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 smtClean="0"/>
              <a:t>Rapid sub-mm flaring</a:t>
            </a:r>
          </a:p>
          <a:p>
            <a:pPr lvl="2"/>
            <a:r>
              <a:rPr lang="en-US" dirty="0" smtClean="0"/>
              <a:t>9 radio/mm frequencies</a:t>
            </a:r>
          </a:p>
          <a:p>
            <a:pPr lvl="2"/>
            <a:r>
              <a:rPr lang="en-US" dirty="0" smtClean="0"/>
              <a:t>van der </a:t>
            </a:r>
            <a:r>
              <a:rPr lang="en-US" dirty="0" err="1" smtClean="0"/>
              <a:t>Laan</a:t>
            </a:r>
            <a:r>
              <a:rPr lang="en-US" dirty="0" smtClean="0"/>
              <a:t> modeling</a:t>
            </a:r>
          </a:p>
          <a:p>
            <a:pPr lvl="2"/>
            <a:r>
              <a:rPr lang="en-US" dirty="0" smtClean="0"/>
              <a:t>Derive jet parameters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4737" y="873344"/>
            <a:ext cx="4789103" cy="59841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3100477"/>
            <a:ext cx="4344737" cy="375701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4608" y="3269883"/>
            <a:ext cx="391360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en-US" dirty="0" smtClean="0"/>
              <a:t>A.J. </a:t>
            </a:r>
            <a:r>
              <a:rPr lang="en-US" dirty="0" err="1" smtClean="0"/>
              <a:t>Tetarenko</a:t>
            </a:r>
            <a:r>
              <a:rPr lang="en-US" dirty="0" smtClean="0"/>
              <a:t> </a:t>
            </a:r>
          </a:p>
          <a:p>
            <a:pPr eaLnBrk="0" hangingPunct="0">
              <a:defRPr/>
            </a:pPr>
            <a:r>
              <a:rPr lang="en-US" dirty="0" smtClean="0"/>
              <a:t>et </a:t>
            </a:r>
            <a:r>
              <a:rPr lang="en-US" dirty="0" smtClean="0"/>
              <a:t>al</a:t>
            </a:r>
            <a:r>
              <a:rPr lang="en-US" dirty="0" smtClean="0"/>
              <a:t>. (</a:t>
            </a:r>
            <a:r>
              <a:rPr lang="en-US" dirty="0" smtClean="0"/>
              <a:t>in prep.)</a:t>
            </a:r>
            <a:endParaRPr lang="en-US" sz="1800" dirty="0">
              <a:latin typeface="+mn-l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398209" y="873345"/>
            <a:ext cx="456544" cy="57001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 rot="16200000">
            <a:off x="3889095" y="690105"/>
            <a:ext cx="16402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Radio</a:t>
            </a:r>
            <a:endParaRPr lang="en-US" sz="1600" dirty="0"/>
          </a:p>
        </p:txBody>
      </p:sp>
      <p:sp>
        <p:nvSpPr>
          <p:cNvPr id="11" name="TextBox 10"/>
          <p:cNvSpPr txBox="1"/>
          <p:nvPr/>
        </p:nvSpPr>
        <p:spPr>
          <a:xfrm rot="16200000">
            <a:off x="4199906" y="1887949"/>
            <a:ext cx="10186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Sub-mm</a:t>
            </a:r>
            <a:endParaRPr lang="en-US" sz="1600" dirty="0"/>
          </a:p>
        </p:txBody>
      </p:sp>
      <p:sp>
        <p:nvSpPr>
          <p:cNvPr id="12" name="TextBox 11"/>
          <p:cNvSpPr txBox="1"/>
          <p:nvPr/>
        </p:nvSpPr>
        <p:spPr>
          <a:xfrm rot="16200000">
            <a:off x="4199906" y="2582769"/>
            <a:ext cx="10186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I-band</a:t>
            </a:r>
            <a:endParaRPr lang="en-US" sz="1600" dirty="0"/>
          </a:p>
        </p:txBody>
      </p:sp>
      <p:sp>
        <p:nvSpPr>
          <p:cNvPr id="13" name="TextBox 12"/>
          <p:cNvSpPr txBox="1"/>
          <p:nvPr/>
        </p:nvSpPr>
        <p:spPr>
          <a:xfrm rot="16200000">
            <a:off x="4183029" y="3530546"/>
            <a:ext cx="10186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5-10 </a:t>
            </a:r>
            <a:r>
              <a:rPr lang="en-US" sz="1600" dirty="0" err="1" smtClean="0"/>
              <a:t>keV</a:t>
            </a:r>
            <a:endParaRPr lang="en-US" sz="1600" dirty="0"/>
          </a:p>
        </p:txBody>
      </p:sp>
      <p:sp>
        <p:nvSpPr>
          <p:cNvPr id="14" name="TextBox 13"/>
          <p:cNvSpPr txBox="1"/>
          <p:nvPr/>
        </p:nvSpPr>
        <p:spPr>
          <a:xfrm rot="16200000">
            <a:off x="4229246" y="4232290"/>
            <a:ext cx="82042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60-200 </a:t>
            </a:r>
            <a:r>
              <a:rPr lang="en-US" sz="1600" dirty="0" err="1" smtClean="0"/>
              <a:t>keV</a:t>
            </a:r>
            <a:endParaRPr lang="en-US" sz="1600" dirty="0"/>
          </a:p>
        </p:txBody>
      </p:sp>
      <p:sp>
        <p:nvSpPr>
          <p:cNvPr id="15" name="TextBox 14"/>
          <p:cNvSpPr txBox="1"/>
          <p:nvPr/>
        </p:nvSpPr>
        <p:spPr>
          <a:xfrm rot="16200000">
            <a:off x="4190481" y="5033293"/>
            <a:ext cx="82042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Soft </a:t>
            </a:r>
          </a:p>
          <a:p>
            <a:pPr algn="ctr"/>
            <a:r>
              <a:rPr lang="en-US" sz="1600" dirty="0" smtClean="0"/>
              <a:t>HR</a:t>
            </a:r>
            <a:endParaRPr lang="en-US" sz="1600" dirty="0"/>
          </a:p>
        </p:txBody>
      </p:sp>
      <p:sp>
        <p:nvSpPr>
          <p:cNvPr id="16" name="TextBox 15"/>
          <p:cNvSpPr txBox="1"/>
          <p:nvPr/>
        </p:nvSpPr>
        <p:spPr>
          <a:xfrm rot="16200000">
            <a:off x="4196451" y="5853713"/>
            <a:ext cx="82042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Hard</a:t>
            </a:r>
          </a:p>
          <a:p>
            <a:pPr algn="ctr"/>
            <a:r>
              <a:rPr lang="en-US" sz="1600" dirty="0" smtClean="0"/>
              <a:t>HR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2445109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Extreme ejection events</a:t>
            </a:r>
            <a:endParaRPr lang="en-US" sz="36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2032000" y="6573520"/>
            <a:ext cx="6436360" cy="269875"/>
          </a:xfrm>
        </p:spPr>
        <p:txBody>
          <a:bodyPr/>
          <a:lstStyle/>
          <a:p>
            <a:r>
              <a:rPr lang="en-US" dirty="0" smtClean="0"/>
              <a:t>Wide Band Spectral and Timing Studies of Cosmic X-ray Sources - Mumbai, January 2017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93D1588C-AB24-5646-A060-72B6CDFB3A51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5215" y="1158875"/>
            <a:ext cx="5108785" cy="5003533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-65146" y="1053328"/>
            <a:ext cx="3967576" cy="4092481"/>
            <a:chOff x="-65146" y="1683070"/>
            <a:chExt cx="3967576" cy="4092481"/>
          </a:xfrm>
        </p:grpSpPr>
        <p:pic>
          <p:nvPicPr>
            <p:cNvPr id="7" name="Picture 6" descr="v404_animated_locked_credit_blue.gi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5146" y="1683070"/>
              <a:ext cx="3967576" cy="4092481"/>
            </a:xfrm>
            <a:prstGeom prst="rect">
              <a:avLst/>
            </a:prstGeom>
          </p:spPr>
        </p:pic>
        <p:cxnSp>
          <p:nvCxnSpPr>
            <p:cNvPr id="8" name="Straight Arrow Connector 7"/>
            <p:cNvCxnSpPr/>
            <p:nvPr/>
          </p:nvCxnSpPr>
          <p:spPr>
            <a:xfrm>
              <a:off x="615906" y="3050471"/>
              <a:ext cx="0" cy="1356580"/>
            </a:xfrm>
            <a:prstGeom prst="straightConnector1">
              <a:avLst/>
            </a:prstGeom>
            <a:ln>
              <a:solidFill>
                <a:schemeClr val="bg1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/>
            <p:cNvSpPr txBox="1"/>
            <p:nvPr/>
          </p:nvSpPr>
          <p:spPr>
            <a:xfrm>
              <a:off x="688899" y="2924543"/>
              <a:ext cx="122850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solidFill>
                    <a:schemeClr val="bg1"/>
                  </a:solidFill>
                </a:rPr>
                <a:t>10 mas</a:t>
              </a:r>
            </a:p>
            <a:p>
              <a:r>
                <a:rPr lang="en-US" sz="2400" dirty="0" smtClean="0">
                  <a:solidFill>
                    <a:schemeClr val="bg1"/>
                  </a:solidFill>
                </a:rPr>
                <a:t>=24 AU</a:t>
              </a:r>
              <a:endParaRPr lang="en-US" sz="2400" dirty="0">
                <a:solidFill>
                  <a:schemeClr val="bg1"/>
                </a:solidFill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5498637" y="1053328"/>
            <a:ext cx="10387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“The </a:t>
            </a:r>
            <a:r>
              <a:rPr lang="en-US" sz="2000" dirty="0" err="1" smtClean="0">
                <a:solidFill>
                  <a:schemeClr val="bg1"/>
                </a:solidFill>
              </a:rPr>
              <a:t>VarneyVine</a:t>
            </a:r>
            <a:r>
              <a:rPr lang="en-US" sz="2000" dirty="0" smtClean="0">
                <a:solidFill>
                  <a:schemeClr val="bg1"/>
                </a:solidFill>
              </a:rPr>
              <a:t>”</a:t>
            </a: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671" y="5300760"/>
            <a:ext cx="2044700" cy="2921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597" y="5737343"/>
            <a:ext cx="2044700" cy="2921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5597" y="6162408"/>
            <a:ext cx="2044700" cy="29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7231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Why study X-ray </a:t>
            </a:r>
            <a:r>
              <a:rPr lang="en-US" sz="3200" dirty="0" smtClean="0"/>
              <a:t>binary jets</a:t>
            </a:r>
            <a:r>
              <a:rPr lang="en-US" sz="3200" dirty="0" smtClean="0"/>
              <a:t>?</a:t>
            </a:r>
            <a:endParaRPr lang="en-US" sz="32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1831474" y="6573520"/>
            <a:ext cx="6636886" cy="269875"/>
          </a:xfrm>
        </p:spPr>
        <p:txBody>
          <a:bodyPr/>
          <a:lstStyle/>
          <a:p>
            <a:r>
              <a:rPr lang="en-US" dirty="0" smtClean="0"/>
              <a:t>Wide Band Spectral and Timing Studies of Cosmic X-ray Sources - Mumbai, January 2017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93D1588C-AB24-5646-A060-72B6CDFB3A51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pPr>
              <a:spcBef>
                <a:spcPts val="100"/>
              </a:spcBef>
              <a:spcAft>
                <a:spcPts val="100"/>
              </a:spcAft>
            </a:pPr>
            <a:r>
              <a:rPr lang="en-US" dirty="0"/>
              <a:t>Jets observed throughout the visible Universe</a:t>
            </a:r>
          </a:p>
          <a:p>
            <a:pPr marL="342900" lvl="1" indent="-342900">
              <a:spcBef>
                <a:spcPts val="100"/>
              </a:spcBef>
              <a:spcAft>
                <a:spcPts val="100"/>
              </a:spcAft>
              <a:buFont typeface="Arial"/>
              <a:buChar char="•"/>
            </a:pPr>
            <a:r>
              <a:rPr lang="en-US" dirty="0"/>
              <a:t>How are they launched?</a:t>
            </a:r>
          </a:p>
          <a:p>
            <a:pPr marL="342900" lvl="1" indent="-342900">
              <a:spcBef>
                <a:spcPts val="100"/>
              </a:spcBef>
              <a:spcAft>
                <a:spcPts val="100"/>
              </a:spcAft>
              <a:buFont typeface="Arial"/>
              <a:buChar char="•"/>
            </a:pPr>
            <a:r>
              <a:rPr lang="en-US" dirty="0"/>
              <a:t>What is their feedback effect?</a:t>
            </a:r>
          </a:p>
          <a:p>
            <a:pPr marL="342900" lvl="1" indent="-342900">
              <a:spcBef>
                <a:spcPts val="100"/>
              </a:spcBef>
              <a:spcAft>
                <a:spcPts val="100"/>
              </a:spcAft>
              <a:buFont typeface="Arial"/>
              <a:buChar char="•"/>
            </a:pPr>
            <a:r>
              <a:rPr lang="en-US" b="1" i="1" dirty="0"/>
              <a:t>How do they couple to the accretion flow</a:t>
            </a:r>
            <a:r>
              <a:rPr lang="en-US" b="1" i="1" dirty="0" smtClean="0"/>
              <a:t>?</a:t>
            </a:r>
          </a:p>
          <a:p>
            <a:pPr>
              <a:spcBef>
                <a:spcPts val="576"/>
              </a:spcBef>
              <a:spcAft>
                <a:spcPts val="100"/>
              </a:spcAft>
            </a:pPr>
            <a:r>
              <a:rPr lang="en-US" dirty="0" smtClean="0"/>
              <a:t>Timescales </a:t>
            </a:r>
            <a:r>
              <a:rPr lang="en-US" dirty="0"/>
              <a:t>proportional to compact object mass</a:t>
            </a:r>
          </a:p>
          <a:p>
            <a:pPr marL="342900" lvl="1" indent="-342900">
              <a:spcBef>
                <a:spcPts val="100"/>
              </a:spcBef>
              <a:spcAft>
                <a:spcPts val="100"/>
              </a:spcAft>
              <a:buFont typeface="Arial"/>
              <a:buChar char="•"/>
            </a:pPr>
            <a:r>
              <a:rPr lang="en-US" dirty="0"/>
              <a:t>XRBs evolve on human timescales: unique probe</a:t>
            </a:r>
          </a:p>
          <a:p>
            <a:pPr marL="342900" lvl="1" indent="-342900">
              <a:buFont typeface="Arial"/>
              <a:buChar char="•"/>
            </a:pPr>
            <a:r>
              <a:rPr lang="en-US" dirty="0"/>
              <a:t>Application to AGN (scaling relations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61276" y="3755528"/>
            <a:ext cx="3156889" cy="27254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6887661" y="6075645"/>
            <a:ext cx="319723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en-US" sz="1600" dirty="0" smtClean="0">
                <a:solidFill>
                  <a:schemeClr val="bg1"/>
                </a:solidFill>
                <a:latin typeface="+mn-lt"/>
              </a:rPr>
              <a:t>Fender &amp; </a:t>
            </a:r>
            <a:r>
              <a:rPr lang="en-US" sz="1600" dirty="0" err="1">
                <a:solidFill>
                  <a:schemeClr val="bg1"/>
                </a:solidFill>
                <a:latin typeface="+mn-lt"/>
              </a:rPr>
              <a:t>Belloni</a:t>
            </a:r>
            <a:r>
              <a:rPr lang="en-US" sz="16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1600" dirty="0" smtClean="0">
                <a:solidFill>
                  <a:schemeClr val="bg1"/>
                </a:solidFill>
                <a:latin typeface="+mn-lt"/>
              </a:rPr>
              <a:t>(2012)</a:t>
            </a:r>
            <a:endParaRPr lang="en-US" sz="16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2713" y="4193793"/>
            <a:ext cx="4471069" cy="224707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612475" y="6241465"/>
            <a:ext cx="319723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en-US" sz="1600" dirty="0" smtClean="0">
                <a:latin typeface="+mn-lt"/>
              </a:rPr>
              <a:t>Fender &amp; Munoz-</a:t>
            </a:r>
            <a:r>
              <a:rPr lang="en-US" sz="1600" dirty="0" err="1" smtClean="0">
                <a:latin typeface="+mn-lt"/>
              </a:rPr>
              <a:t>Darias</a:t>
            </a:r>
            <a:r>
              <a:rPr lang="en-US" sz="1600" dirty="0" smtClean="0">
                <a:latin typeface="+mn-lt"/>
              </a:rPr>
              <a:t> (2015)</a:t>
            </a:r>
            <a:endParaRPr lang="en-US" sz="16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009638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Soft spectral state: jets quenched</a:t>
            </a:r>
            <a:endParaRPr lang="en-US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93D1588C-AB24-5646-A060-72B6CDFB3A51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7" name="Slide Number Placeholder 3"/>
          <p:cNvSpPr txBox="1">
            <a:spLocks/>
          </p:cNvSpPr>
          <p:nvPr/>
        </p:nvSpPr>
        <p:spPr>
          <a:xfrm>
            <a:off x="8686800" y="6573520"/>
            <a:ext cx="447040" cy="2698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b="0" i="0" kern="1200">
                <a:solidFill>
                  <a:srgbClr val="000000"/>
                </a:solidFill>
                <a:latin typeface="Helvetica Neue"/>
                <a:ea typeface="+mn-ea"/>
                <a:cs typeface="Helvetica Neue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3D1588C-AB24-5646-A060-72B6CDFB3A51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61872" y="965379"/>
            <a:ext cx="3171968" cy="41012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6202947" y="3264465"/>
            <a:ext cx="250603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en-US" sz="1800" dirty="0" smtClean="0">
                <a:latin typeface="+mn-lt"/>
              </a:rPr>
              <a:t>Fender &amp; </a:t>
            </a:r>
            <a:r>
              <a:rPr lang="en-US" sz="1800" dirty="0" err="1">
                <a:latin typeface="+mn-lt"/>
              </a:rPr>
              <a:t>Belloni</a:t>
            </a:r>
            <a:r>
              <a:rPr lang="en-US" sz="1800" dirty="0">
                <a:latin typeface="+mn-lt"/>
              </a:rPr>
              <a:t> </a:t>
            </a:r>
            <a:r>
              <a:rPr lang="en-US" sz="1800" dirty="0" smtClean="0">
                <a:latin typeface="+mn-lt"/>
              </a:rPr>
              <a:t>(2012)</a:t>
            </a:r>
            <a:endParaRPr lang="en-US" sz="1800" dirty="0">
              <a:latin typeface="+mn-lt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202947" y="1161265"/>
            <a:ext cx="1348079" cy="2001495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524626"/>
            <a:ext cx="3839359" cy="4797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TextBox 20"/>
          <p:cNvSpPr txBox="1"/>
          <p:nvPr/>
        </p:nvSpPr>
        <p:spPr>
          <a:xfrm>
            <a:off x="380439" y="6224738"/>
            <a:ext cx="35170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en-US" dirty="0" smtClean="0"/>
              <a:t>McClintock &amp; </a:t>
            </a:r>
            <a:r>
              <a:rPr lang="en-US" dirty="0" err="1" smtClean="0"/>
              <a:t>Remillard</a:t>
            </a:r>
            <a:r>
              <a:rPr lang="en-US" dirty="0" smtClean="0"/>
              <a:t> (2006)</a:t>
            </a:r>
            <a:endParaRPr lang="en-US" sz="1800" dirty="0">
              <a:latin typeface="+mn-lt"/>
            </a:endParaRPr>
          </a:p>
        </p:txBody>
      </p:sp>
      <p:sp>
        <p:nvSpPr>
          <p:cNvPr id="15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1818105" y="6573520"/>
            <a:ext cx="6650255" cy="284480"/>
          </a:xfrm>
        </p:spPr>
        <p:txBody>
          <a:bodyPr/>
          <a:lstStyle/>
          <a:p>
            <a:r>
              <a:rPr lang="en-US" dirty="0" smtClean="0"/>
              <a:t>Wide Band Spectral and Timing Studies of Cosmic X-ray Sources - Mumbai, January 2017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5961872" y="3628819"/>
            <a:ext cx="3182128" cy="200441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3707" y="3630943"/>
            <a:ext cx="4130133" cy="2931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TextBox 23"/>
          <p:cNvSpPr txBox="1"/>
          <p:nvPr/>
        </p:nvSpPr>
        <p:spPr>
          <a:xfrm>
            <a:off x="6398936" y="5828670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n-lt"/>
              </a:rPr>
              <a:t>Russell et al. (2011)</a:t>
            </a:r>
            <a:endParaRPr lang="en-US" dirty="0">
              <a:latin typeface="+mn-lt"/>
            </a:endParaRPr>
          </a:p>
        </p:txBody>
      </p:sp>
      <p:graphicFrame>
        <p:nvGraphicFramePr>
          <p:cNvPr id="25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40976689"/>
              </p:ext>
            </p:extLst>
          </p:nvPr>
        </p:nvGraphicFramePr>
        <p:xfrm>
          <a:off x="3897535" y="2729625"/>
          <a:ext cx="1995488" cy="811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7" name="Equation" r:id="rId6" imgW="1155600" imgH="469800" progId="Equation.3">
                  <p:embed/>
                </p:oleObj>
              </mc:Choice>
              <mc:Fallback>
                <p:oleObj name="Equation" r:id="rId6" imgW="1155600" imgH="469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97535" y="2729625"/>
                        <a:ext cx="1995488" cy="8112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/>
          <p:cNvSpPr/>
          <p:nvPr/>
        </p:nvSpPr>
        <p:spPr>
          <a:xfrm>
            <a:off x="3839359" y="2606842"/>
            <a:ext cx="2122513" cy="93399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333375" y="1012975"/>
            <a:ext cx="8586788" cy="5211763"/>
          </a:xfrm>
        </p:spPr>
        <p:txBody>
          <a:bodyPr/>
          <a:lstStyle/>
          <a:p>
            <a:r>
              <a:rPr lang="en-US" dirty="0" smtClean="0"/>
              <a:t>Residual dark jets or no jets at all?</a:t>
            </a:r>
          </a:p>
        </p:txBody>
      </p:sp>
      <p:sp>
        <p:nvSpPr>
          <p:cNvPr id="10" name="Rectangle 9"/>
          <p:cNvSpPr/>
          <p:nvPr/>
        </p:nvSpPr>
        <p:spPr>
          <a:xfrm>
            <a:off x="5003707" y="4220308"/>
            <a:ext cx="194979" cy="14129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6508279" y="6387927"/>
            <a:ext cx="1441875" cy="180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 rot="16200000">
            <a:off x="4090601" y="4765689"/>
            <a:ext cx="18262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Radio luminosity</a:t>
            </a:r>
            <a:endParaRPr lang="en-US" sz="1600" dirty="0"/>
          </a:p>
        </p:txBody>
      </p:sp>
      <p:sp>
        <p:nvSpPr>
          <p:cNvPr id="28" name="TextBox 27"/>
          <p:cNvSpPr txBox="1"/>
          <p:nvPr/>
        </p:nvSpPr>
        <p:spPr>
          <a:xfrm>
            <a:off x="6401367" y="6264428"/>
            <a:ext cx="27911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X-ray luminosity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1884540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Comparing black holes and neutron stars</a:t>
            </a:r>
            <a:endParaRPr lang="en-US" sz="32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1577474" y="6573520"/>
            <a:ext cx="6890886" cy="284480"/>
          </a:xfrm>
        </p:spPr>
        <p:txBody>
          <a:bodyPr/>
          <a:lstStyle/>
          <a:p>
            <a:r>
              <a:rPr lang="en-US" dirty="0" smtClean="0"/>
              <a:t>Wide Band Spectral and Timing Studies of Cosmic X-ray Sources - Mumbai, January 2017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93D1588C-AB24-5646-A060-72B6CDFB3A51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 smtClean="0"/>
              <a:t>Jet launching</a:t>
            </a:r>
          </a:p>
          <a:p>
            <a:pPr lvl="2"/>
            <a:r>
              <a:rPr lang="en-US" dirty="0"/>
              <a:t>Effect of depth of gravitational potential well</a:t>
            </a:r>
          </a:p>
          <a:p>
            <a:pPr lvl="2"/>
            <a:r>
              <a:rPr lang="en-US" dirty="0" smtClean="0"/>
              <a:t>Role of stellar surface</a:t>
            </a:r>
          </a:p>
          <a:p>
            <a:pPr lvl="2"/>
            <a:r>
              <a:rPr lang="en-US" dirty="0" smtClean="0"/>
              <a:t>Role of stellar magnetic field</a:t>
            </a:r>
          </a:p>
          <a:p>
            <a:pPr lvl="2"/>
            <a:r>
              <a:rPr lang="en-US" dirty="0" smtClean="0"/>
              <a:t>Effect of spin</a:t>
            </a:r>
          </a:p>
          <a:p>
            <a:pPr lvl="2"/>
            <a:r>
              <a:rPr lang="en-US" dirty="0" smtClean="0"/>
              <a:t>Can jets have bulk motions exceeding escape speed from </a:t>
            </a:r>
            <a:r>
              <a:rPr lang="en-US" dirty="0" err="1" smtClean="0"/>
              <a:t>accretor</a:t>
            </a:r>
            <a:r>
              <a:rPr lang="en-US" dirty="0" smtClean="0"/>
              <a:t>?</a:t>
            </a:r>
          </a:p>
          <a:p>
            <a:pPr lvl="2"/>
            <a:endParaRPr lang="en-US" dirty="0"/>
          </a:p>
          <a:p>
            <a:r>
              <a:rPr lang="en-US" dirty="0" smtClean="0"/>
              <a:t>Complications</a:t>
            </a:r>
          </a:p>
          <a:p>
            <a:pPr lvl="2"/>
            <a:r>
              <a:rPr lang="en-US" dirty="0" smtClean="0"/>
              <a:t>Faster </a:t>
            </a:r>
            <a:r>
              <a:rPr lang="en-US" dirty="0" smtClean="0"/>
              <a:t>evolution in NSs</a:t>
            </a:r>
            <a:endParaRPr lang="en-US" dirty="0" smtClean="0"/>
          </a:p>
          <a:p>
            <a:pPr lvl="2"/>
            <a:r>
              <a:rPr lang="en-US" dirty="0" smtClean="0"/>
              <a:t>Lower peak flux densities</a:t>
            </a:r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9780" y="3703638"/>
            <a:ext cx="4330700" cy="266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6542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NSs </a:t>
            </a:r>
            <a:r>
              <a:rPr lang="en-US" dirty="0" err="1" smtClean="0"/>
              <a:t>vs</a:t>
            </a:r>
            <a:r>
              <a:rPr lang="en-US" dirty="0" smtClean="0"/>
              <a:t> BHs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1657684" y="6573520"/>
            <a:ext cx="6810676" cy="284480"/>
          </a:xfrm>
        </p:spPr>
        <p:txBody>
          <a:bodyPr/>
          <a:lstStyle/>
          <a:p>
            <a:r>
              <a:rPr lang="en-US" dirty="0" smtClean="0"/>
              <a:t>Wide Band Spectral and Timing Studies of Cosmic X-ray Sources - Mumbai, January 2017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93D1588C-AB24-5646-A060-72B6CDFB3A51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 smtClean="0"/>
              <a:t>Resolved jets but fainter </a:t>
            </a:r>
            <a:r>
              <a:rPr lang="en-US" dirty="0" smtClean="0"/>
              <a:t>in the radio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73528"/>
            <a:ext cx="6069525" cy="478648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05557" y="2422802"/>
            <a:ext cx="26312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Migliari</a:t>
            </a:r>
            <a:r>
              <a:rPr lang="en-US" dirty="0" smtClean="0"/>
              <a:t> &amp; Fender (2006)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4673016" y="4072253"/>
            <a:ext cx="13511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Z-sources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960795" y="2950064"/>
            <a:ext cx="16986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Transient BHs</a:t>
            </a:r>
            <a:endParaRPr lang="en-US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 rot="20187866">
            <a:off x="2090276" y="3713385"/>
            <a:ext cx="13511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GX 339-4</a:t>
            </a:r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107816" y="5596919"/>
            <a:ext cx="13511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Atolls (hard)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146731" y="4782956"/>
            <a:ext cx="13511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Atolls (soft)</a:t>
            </a:r>
            <a:endParaRPr lang="en-US" dirty="0">
              <a:solidFill>
                <a:srgbClr val="0000FF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5587" y="15153"/>
            <a:ext cx="2617165" cy="655200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5638122" y="105060"/>
            <a:ext cx="141872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/>
              <a:t>Fomalont</a:t>
            </a:r>
            <a:r>
              <a:rPr lang="en-US" sz="1600" dirty="0" smtClean="0"/>
              <a:t> et al. (2001)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9910234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Jet switches on after state transition</a:t>
            </a:r>
            <a:endParaRPr lang="en-US" sz="36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1737895" y="6573520"/>
            <a:ext cx="6730465" cy="284480"/>
          </a:xfrm>
        </p:spPr>
        <p:txBody>
          <a:bodyPr/>
          <a:lstStyle/>
          <a:p>
            <a:r>
              <a:rPr lang="en-US" dirty="0" smtClean="0"/>
              <a:t>Wide Band Spectral and Timing Studies of Cosmic X-ray Sources - Mumbai, January 2017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93D1588C-AB24-5646-A060-72B6CDFB3A51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333375" y="985091"/>
            <a:ext cx="8586788" cy="5211763"/>
          </a:xfrm>
        </p:spPr>
        <p:txBody>
          <a:bodyPr>
            <a:normAutofit/>
          </a:bodyPr>
          <a:lstStyle/>
          <a:p>
            <a:r>
              <a:rPr lang="en-US" sz="2600" dirty="0" smtClean="0"/>
              <a:t>Radio emission a function of X-ray state</a:t>
            </a:r>
          </a:p>
          <a:p>
            <a:r>
              <a:rPr lang="en-US" sz="2600" dirty="0" smtClean="0"/>
              <a:t>Timing </a:t>
            </a:r>
            <a:r>
              <a:rPr lang="en-US" sz="2600" dirty="0" smtClean="0"/>
              <a:t>signature as jet turns on</a:t>
            </a:r>
            <a:endParaRPr lang="en-US" sz="26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1124" y="891658"/>
            <a:ext cx="2612716" cy="566812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931008"/>
            <a:ext cx="6136105" cy="464251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78399" y="2179952"/>
            <a:ext cx="26617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Migliari</a:t>
            </a:r>
            <a:r>
              <a:rPr lang="en-US" dirty="0" smtClean="0"/>
              <a:t> et al. (2007)</a:t>
            </a:r>
            <a:endParaRPr lang="en-US" dirty="0"/>
          </a:p>
        </p:txBody>
      </p:sp>
      <p:sp>
        <p:nvSpPr>
          <p:cNvPr id="26" name="Rectangle 25"/>
          <p:cNvSpPr/>
          <p:nvPr/>
        </p:nvSpPr>
        <p:spPr>
          <a:xfrm>
            <a:off x="6521124" y="1127188"/>
            <a:ext cx="194979" cy="49717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 rot="16200000">
            <a:off x="5763930" y="3030954"/>
            <a:ext cx="15848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X-ray intensity</a:t>
            </a:r>
            <a:endParaRPr lang="en-US" sz="1600" dirty="0"/>
          </a:p>
        </p:txBody>
      </p:sp>
      <p:sp>
        <p:nvSpPr>
          <p:cNvPr id="27" name="TextBox 26"/>
          <p:cNvSpPr txBox="1"/>
          <p:nvPr/>
        </p:nvSpPr>
        <p:spPr>
          <a:xfrm rot="16200000">
            <a:off x="5980846" y="1487018"/>
            <a:ext cx="1071613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Radio flux density</a:t>
            </a:r>
            <a:endParaRPr lang="en-US" sz="1600" dirty="0"/>
          </a:p>
        </p:txBody>
      </p:sp>
      <p:sp>
        <p:nvSpPr>
          <p:cNvPr id="28" name="TextBox 27"/>
          <p:cNvSpPr txBox="1"/>
          <p:nvPr/>
        </p:nvSpPr>
        <p:spPr>
          <a:xfrm rot="16200000">
            <a:off x="5934585" y="5623988"/>
            <a:ext cx="103723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X-ray</a:t>
            </a:r>
          </a:p>
          <a:p>
            <a:pPr algn="ctr"/>
            <a:r>
              <a:rPr lang="en-US" sz="1600" dirty="0" smtClean="0"/>
              <a:t> intensity</a:t>
            </a:r>
            <a:endParaRPr lang="en-US" sz="1600" dirty="0"/>
          </a:p>
        </p:txBody>
      </p:sp>
      <p:sp>
        <p:nvSpPr>
          <p:cNvPr id="29" name="TextBox 28"/>
          <p:cNvSpPr txBox="1"/>
          <p:nvPr/>
        </p:nvSpPr>
        <p:spPr>
          <a:xfrm rot="16200000">
            <a:off x="5951727" y="4761481"/>
            <a:ext cx="12092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Frequency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8586839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Disc-jet cou</a:t>
            </a:r>
            <a:r>
              <a:rPr lang="en-US" dirty="0" smtClean="0"/>
              <a:t>pling in atoll sources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1791368" y="6573520"/>
            <a:ext cx="6676992" cy="284480"/>
          </a:xfrm>
        </p:spPr>
        <p:txBody>
          <a:bodyPr/>
          <a:lstStyle/>
          <a:p>
            <a:r>
              <a:rPr lang="en-US" dirty="0" smtClean="0"/>
              <a:t>Wide Band Spectral and Timing Studies of Cosmic X-ray Sources - Mumbai, January 2017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93D1588C-AB24-5646-A060-72B6CDFB3A51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333375" y="1158875"/>
            <a:ext cx="4801047" cy="5211763"/>
          </a:xfrm>
        </p:spPr>
        <p:txBody>
          <a:bodyPr/>
          <a:lstStyle/>
          <a:p>
            <a:r>
              <a:rPr lang="en-US" dirty="0" smtClean="0"/>
              <a:t>Similar HIDs to black holes</a:t>
            </a:r>
          </a:p>
          <a:p>
            <a:pPr lvl="2"/>
            <a:r>
              <a:rPr lang="en-US" dirty="0" smtClean="0"/>
              <a:t>Compact jet emission in hard state</a:t>
            </a:r>
          </a:p>
          <a:p>
            <a:pPr lvl="2"/>
            <a:r>
              <a:rPr lang="en-US" dirty="0" smtClean="0"/>
              <a:t>Quenching in soft state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91134"/>
            <a:ext cx="5303205" cy="368238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3210" y="878148"/>
            <a:ext cx="3850790" cy="570742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57175" y="4467328"/>
            <a:ext cx="26617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/>
              <a:t>Tudose</a:t>
            </a:r>
            <a:r>
              <a:rPr lang="en-US" sz="1600" dirty="0" smtClean="0"/>
              <a:t> et al. (2009)</a:t>
            </a:r>
            <a:endParaRPr lang="en-US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5847103" y="3241711"/>
            <a:ext cx="26617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Miller-Jones et al. (2010)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2924026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Outlook </a:t>
            </a:r>
            <a:r>
              <a:rPr lang="en-US" sz="3600" dirty="0" smtClean="0"/>
              <a:t>for disc/jet coupling</a:t>
            </a:r>
            <a:endParaRPr lang="en-US" sz="36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1778000" y="6573520"/>
            <a:ext cx="6690360" cy="284480"/>
          </a:xfrm>
        </p:spPr>
        <p:txBody>
          <a:bodyPr/>
          <a:lstStyle/>
          <a:p>
            <a:r>
              <a:rPr lang="en-US" dirty="0" smtClean="0"/>
              <a:t>Wide Band Spectral and Timing Studies of Cosmic X-ray Sources - Mumbai, January 2017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93D1588C-AB24-5646-A060-72B6CDFB3A51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333375" y="1110035"/>
            <a:ext cx="8586788" cy="5414645"/>
          </a:xfrm>
        </p:spPr>
        <p:txBody>
          <a:bodyPr>
            <a:normAutofit/>
          </a:bodyPr>
          <a:lstStyle/>
          <a:p>
            <a:pPr indent="-228600"/>
            <a:r>
              <a:rPr lang="en-US" dirty="0" smtClean="0"/>
              <a:t>Higher </a:t>
            </a:r>
            <a:r>
              <a:rPr lang="en-US" dirty="0" smtClean="0"/>
              <a:t>radio sensitivity</a:t>
            </a:r>
            <a:endParaRPr lang="en-US" dirty="0" smtClean="0"/>
          </a:p>
          <a:p>
            <a:pPr lvl="2"/>
            <a:r>
              <a:rPr lang="en-US" dirty="0" smtClean="0"/>
              <a:t>Probe deeper into quiescence</a:t>
            </a:r>
          </a:p>
          <a:p>
            <a:pPr lvl="2"/>
            <a:r>
              <a:rPr lang="en-US" dirty="0" smtClean="0"/>
              <a:t>Deep limits on jet quenching</a:t>
            </a:r>
          </a:p>
          <a:p>
            <a:pPr lvl="2"/>
            <a:r>
              <a:rPr lang="en-US" dirty="0"/>
              <a:t>Probe short-timescale variability</a:t>
            </a:r>
          </a:p>
          <a:p>
            <a:pPr lvl="2"/>
            <a:r>
              <a:rPr lang="en-US" dirty="0" smtClean="0"/>
              <a:t>Extend our existing studies of BHs to </a:t>
            </a:r>
            <a:r>
              <a:rPr lang="en-US" dirty="0" smtClean="0"/>
              <a:t>NSs (and even WDs)</a:t>
            </a:r>
            <a:endParaRPr lang="en-US" dirty="0"/>
          </a:p>
          <a:p>
            <a:r>
              <a:rPr lang="en-US" dirty="0" smtClean="0"/>
              <a:t>Higher </a:t>
            </a:r>
            <a:r>
              <a:rPr lang="en-US" dirty="0" smtClean="0"/>
              <a:t>cadence</a:t>
            </a:r>
          </a:p>
          <a:p>
            <a:pPr lvl="2"/>
            <a:r>
              <a:rPr lang="en-US" dirty="0" smtClean="0"/>
              <a:t>Detailed radio light curves</a:t>
            </a:r>
          </a:p>
          <a:p>
            <a:pPr lvl="2"/>
            <a:r>
              <a:rPr lang="en-US" dirty="0" smtClean="0"/>
              <a:t>Better simultaneity with X-ray </a:t>
            </a:r>
            <a:r>
              <a:rPr lang="en-US" dirty="0" smtClean="0"/>
              <a:t>missions</a:t>
            </a:r>
          </a:p>
          <a:p>
            <a:r>
              <a:rPr lang="en-US" dirty="0" err="1" smtClean="0"/>
              <a:t>AstroSat</a:t>
            </a:r>
            <a:endParaRPr lang="en-US" dirty="0" smtClean="0"/>
          </a:p>
          <a:p>
            <a:pPr lvl="2"/>
            <a:r>
              <a:rPr lang="en-US" dirty="0" smtClean="0"/>
              <a:t>Timing capability</a:t>
            </a:r>
          </a:p>
          <a:p>
            <a:pPr lvl="2"/>
            <a:r>
              <a:rPr lang="en-US" dirty="0" smtClean="0"/>
              <a:t>Wide energy coverage</a:t>
            </a:r>
          </a:p>
          <a:p>
            <a:pPr lvl="2"/>
            <a:r>
              <a:rPr lang="en-US" dirty="0" smtClean="0"/>
              <a:t>UV capability (nearby sources)</a:t>
            </a:r>
          </a:p>
          <a:p>
            <a:pPr lvl="2"/>
            <a:r>
              <a:rPr lang="en-US" i="1" dirty="0" smtClean="0">
                <a:solidFill>
                  <a:schemeClr val="accent2"/>
                </a:solidFill>
                <a:latin typeface="Helvetica Neue"/>
                <a:cs typeface="Helvetica Neue"/>
              </a:rPr>
              <a:t>High-cadence monitoring of state transitions is crucial!</a:t>
            </a:r>
          </a:p>
          <a:p>
            <a:pPr lvl="2"/>
            <a:endParaRPr lang="en-US" dirty="0" smtClean="0"/>
          </a:p>
          <a:p>
            <a:pPr lvl="2"/>
            <a:endParaRPr lang="en-US" dirty="0" smtClean="0"/>
          </a:p>
          <a:p>
            <a:pPr lvl="2"/>
            <a:endParaRPr lang="en-US" dirty="0" smtClean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6653" y="985109"/>
            <a:ext cx="2863510" cy="161158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6653" y="3955717"/>
            <a:ext cx="2863510" cy="190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409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Why the radio band?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1644316" y="6573520"/>
            <a:ext cx="6824044" cy="269875"/>
          </a:xfrm>
        </p:spPr>
        <p:txBody>
          <a:bodyPr/>
          <a:lstStyle/>
          <a:p>
            <a:r>
              <a:rPr lang="en-US" dirty="0" smtClean="0"/>
              <a:t>Wide Band Spectral and Timing Studies of Cosmic X-ray Sources - Mumbai, January 2017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93D1588C-AB24-5646-A060-72B6CDFB3A51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r>
              <a:rPr lang="en-US" i="1" dirty="0" smtClean="0"/>
              <a:t>Unique probe of the </a:t>
            </a:r>
            <a:r>
              <a:rPr lang="en-US" i="1" dirty="0" smtClean="0"/>
              <a:t>jets</a:t>
            </a:r>
            <a:endParaRPr lang="en-US" i="1" dirty="0" smtClean="0"/>
          </a:p>
          <a:p>
            <a:pPr lvl="2">
              <a:spcBef>
                <a:spcPts val="372"/>
              </a:spcBef>
            </a:pPr>
            <a:r>
              <a:rPr lang="en-US" dirty="0" smtClean="0"/>
              <a:t>No confusing emission</a:t>
            </a:r>
            <a:endParaRPr lang="en-US" dirty="0"/>
          </a:p>
          <a:p>
            <a:r>
              <a:rPr lang="en-US" dirty="0" smtClean="0"/>
              <a:t>Photometry</a:t>
            </a:r>
          </a:p>
          <a:p>
            <a:pPr lvl="2"/>
            <a:r>
              <a:rPr lang="en-US" dirty="0" smtClean="0"/>
              <a:t>Accretion/ejection coupling</a:t>
            </a:r>
            <a:endParaRPr lang="en-US" dirty="0"/>
          </a:p>
          <a:p>
            <a:pPr lvl="2"/>
            <a:r>
              <a:rPr lang="en-US" sz="2400" dirty="0" smtClean="0">
                <a:solidFill>
                  <a:srgbClr val="000000"/>
                </a:solidFill>
              </a:rPr>
              <a:t>Jet spectrum</a:t>
            </a:r>
          </a:p>
          <a:p>
            <a:pPr lvl="2"/>
            <a:r>
              <a:rPr lang="en-US" sz="2400" dirty="0" err="1" smtClean="0">
                <a:solidFill>
                  <a:srgbClr val="000000"/>
                </a:solidFill>
              </a:rPr>
              <a:t>Polarimetry</a:t>
            </a:r>
            <a:endParaRPr lang="en-US" sz="2400" dirty="0" smtClean="0">
              <a:solidFill>
                <a:srgbClr val="000000"/>
              </a:solidFill>
            </a:endParaRPr>
          </a:p>
          <a:p>
            <a:r>
              <a:rPr lang="en-US" dirty="0" smtClean="0"/>
              <a:t>High-resolution </a:t>
            </a:r>
            <a:r>
              <a:rPr lang="en-US" dirty="0" smtClean="0"/>
              <a:t>imaging</a:t>
            </a:r>
          </a:p>
          <a:p>
            <a:pPr lvl="2"/>
            <a:r>
              <a:rPr lang="en-US" dirty="0" smtClean="0">
                <a:solidFill>
                  <a:srgbClr val="000000"/>
                </a:solidFill>
              </a:rPr>
              <a:t>Resolve </a:t>
            </a:r>
            <a:r>
              <a:rPr lang="en-US" dirty="0" smtClean="0">
                <a:solidFill>
                  <a:srgbClr val="000000"/>
                </a:solidFill>
              </a:rPr>
              <a:t>evolving </a:t>
            </a:r>
            <a:r>
              <a:rPr lang="en-US" dirty="0" smtClean="0">
                <a:solidFill>
                  <a:srgbClr val="000000"/>
                </a:solidFill>
              </a:rPr>
              <a:t>morphology</a:t>
            </a:r>
          </a:p>
          <a:p>
            <a:pPr lvl="2"/>
            <a:r>
              <a:rPr lang="en-US" dirty="0" smtClean="0">
                <a:solidFill>
                  <a:srgbClr val="000000"/>
                </a:solidFill>
              </a:rPr>
              <a:t>Launching</a:t>
            </a:r>
            <a:r>
              <a:rPr lang="en-US" dirty="0" smtClean="0">
                <a:solidFill>
                  <a:srgbClr val="000000"/>
                </a:solidFill>
              </a:rPr>
              <a:t>, collimation, </a:t>
            </a:r>
            <a:r>
              <a:rPr lang="en-US" dirty="0" smtClean="0">
                <a:solidFill>
                  <a:srgbClr val="000000"/>
                </a:solidFill>
              </a:rPr>
              <a:t>speeds</a:t>
            </a:r>
            <a:endParaRPr lang="en-US" dirty="0">
              <a:solidFill>
                <a:srgbClr val="000000"/>
              </a:solidFill>
            </a:endParaRPr>
          </a:p>
          <a:p>
            <a:r>
              <a:rPr lang="en-US" dirty="0" smtClean="0">
                <a:solidFill>
                  <a:schemeClr val="accent2"/>
                </a:solidFill>
              </a:rPr>
              <a:t>Astrometry</a:t>
            </a:r>
          </a:p>
          <a:p>
            <a:pPr lvl="2"/>
            <a:r>
              <a:rPr lang="en-US" dirty="0" smtClean="0">
                <a:solidFill>
                  <a:srgbClr val="000000"/>
                </a:solidFill>
              </a:rPr>
              <a:t>Distances</a:t>
            </a:r>
            <a:r>
              <a:rPr lang="en-US" dirty="0" smtClean="0">
                <a:solidFill>
                  <a:srgbClr val="000000"/>
                </a:solidFill>
              </a:rPr>
              <a:t>, proper </a:t>
            </a:r>
            <a:r>
              <a:rPr lang="en-US" dirty="0" smtClean="0">
                <a:solidFill>
                  <a:srgbClr val="000000"/>
                </a:solidFill>
              </a:rPr>
              <a:t>motion</a:t>
            </a:r>
            <a:r>
              <a:rPr lang="en-US" dirty="0" smtClean="0">
                <a:solidFill>
                  <a:srgbClr val="000000"/>
                </a:solidFill>
              </a:rPr>
              <a:t>s</a:t>
            </a:r>
          </a:p>
          <a:p>
            <a:pPr lvl="2"/>
            <a:r>
              <a:rPr lang="en-US" dirty="0">
                <a:solidFill>
                  <a:srgbClr val="000000"/>
                </a:solidFill>
              </a:rPr>
              <a:t>C</a:t>
            </a:r>
            <a:r>
              <a:rPr lang="en-US" dirty="0" smtClean="0">
                <a:solidFill>
                  <a:srgbClr val="000000"/>
                </a:solidFill>
              </a:rPr>
              <a:t>ompact object formation</a:t>
            </a:r>
            <a:endParaRPr lang="en-US" dirty="0" smtClean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t="562" b="-562"/>
          <a:stretch/>
        </p:blipFill>
        <p:spPr>
          <a:xfrm>
            <a:off x="5528635" y="900129"/>
            <a:ext cx="3438893" cy="250101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633368" y="895688"/>
            <a:ext cx="127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err="1" smtClean="0"/>
              <a:t>Plotkin</a:t>
            </a:r>
            <a:r>
              <a:rPr lang="en-US" dirty="0" smtClean="0"/>
              <a:t> et al. (2015)</a:t>
            </a:r>
            <a:endParaRPr lang="en-US" dirty="0"/>
          </a:p>
        </p:txBody>
      </p:sp>
      <p:pic>
        <p:nvPicPr>
          <p:cNvPr id="10" name="v404_animated_locked_credit_blue.gi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47716" y="3401142"/>
            <a:ext cx="3075444" cy="3172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3642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Transient X-ray binary outburst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1376947" y="6573520"/>
            <a:ext cx="7091413" cy="284480"/>
          </a:xfrm>
        </p:spPr>
        <p:txBody>
          <a:bodyPr/>
          <a:lstStyle/>
          <a:p>
            <a:r>
              <a:rPr lang="en-US" dirty="0" smtClean="0"/>
              <a:t>Wide Band Spectral and Timing Studies of Cosmic X-ray Sources - Mumbai, January 2017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93D1588C-AB24-5646-A060-72B6CDFB3A51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7" name="Slide Number Placeholder 3"/>
          <p:cNvSpPr txBox="1">
            <a:spLocks/>
          </p:cNvSpPr>
          <p:nvPr/>
        </p:nvSpPr>
        <p:spPr>
          <a:xfrm>
            <a:off x="8686800" y="6573520"/>
            <a:ext cx="447040" cy="2698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b="0" i="0" kern="1200">
                <a:solidFill>
                  <a:srgbClr val="000000"/>
                </a:solidFill>
                <a:latin typeface="Helvetica Neue"/>
                <a:ea typeface="+mn-ea"/>
                <a:cs typeface="Helvetica Neue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3D1588C-AB24-5646-A060-72B6CDFB3A51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b="7775"/>
          <a:stretch/>
        </p:blipFill>
        <p:spPr>
          <a:xfrm>
            <a:off x="486480" y="1394744"/>
            <a:ext cx="8044592" cy="51192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1819" y="1301168"/>
            <a:ext cx="1337485" cy="103405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6084" y="3022214"/>
            <a:ext cx="1337485" cy="94438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0174" y="3022214"/>
            <a:ext cx="1337485" cy="94438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24078" y="4177897"/>
            <a:ext cx="1676400" cy="83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1587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73889" y="1690085"/>
            <a:ext cx="3559951" cy="4569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Hard spectral state: compact jets</a:t>
            </a:r>
            <a:endParaRPr lang="en-US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93D1588C-AB24-5646-A060-72B6CDFB3A51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7" name="Slide Number Placeholder 3"/>
          <p:cNvSpPr txBox="1">
            <a:spLocks/>
          </p:cNvSpPr>
          <p:nvPr/>
        </p:nvSpPr>
        <p:spPr>
          <a:xfrm>
            <a:off x="8686800" y="6573520"/>
            <a:ext cx="447040" cy="2698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b="0" i="0" kern="1200">
                <a:solidFill>
                  <a:srgbClr val="000000"/>
                </a:solidFill>
                <a:latin typeface="Helvetica Neue"/>
                <a:ea typeface="+mn-ea"/>
                <a:cs typeface="Helvetica Neue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3D1588C-AB24-5646-A060-72B6CDFB3A51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6410" y="983529"/>
            <a:ext cx="4323597" cy="559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1150903" y="4200053"/>
            <a:ext cx="289671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en-US" sz="1800" dirty="0" smtClean="0">
                <a:latin typeface="+mn-lt"/>
              </a:rPr>
              <a:t>Fender &amp; </a:t>
            </a:r>
            <a:r>
              <a:rPr lang="en-US" sz="1800" dirty="0" err="1">
                <a:latin typeface="+mn-lt"/>
              </a:rPr>
              <a:t>Belloni</a:t>
            </a:r>
            <a:r>
              <a:rPr lang="en-US" sz="1800" dirty="0">
                <a:latin typeface="+mn-lt"/>
              </a:rPr>
              <a:t> </a:t>
            </a:r>
            <a:r>
              <a:rPr lang="en-US" sz="1800" dirty="0" smtClean="0">
                <a:latin typeface="+mn-lt"/>
              </a:rPr>
              <a:t>(2012)</a:t>
            </a:r>
            <a:endParaRPr lang="en-US" sz="1800" dirty="0">
              <a:latin typeface="+mn-lt"/>
            </a:endParaRPr>
          </a:p>
        </p:txBody>
      </p:sp>
      <p:sp>
        <p:nvSpPr>
          <p:cNvPr id="15" name="TextBox 14"/>
          <p:cNvSpPr txBox="1"/>
          <p:nvPr/>
        </p:nvSpPr>
        <p:spPr bwMode="auto">
          <a:xfrm>
            <a:off x="4897228" y="1179416"/>
            <a:ext cx="187220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0" hangingPunct="0">
              <a:spcBef>
                <a:spcPts val="0"/>
              </a:spcBef>
              <a:defRPr/>
            </a:pPr>
            <a:r>
              <a:rPr lang="en-US" b="1" dirty="0">
                <a:solidFill>
                  <a:srgbClr val="FF0000"/>
                </a:solidFill>
                <a:latin typeface="+mn-lt"/>
              </a:rPr>
              <a:t>Power-law dominated</a:t>
            </a:r>
          </a:p>
        </p:txBody>
      </p:sp>
      <p:sp>
        <p:nvSpPr>
          <p:cNvPr id="16" name="Rectangle 15"/>
          <p:cNvSpPr/>
          <p:nvPr/>
        </p:nvSpPr>
        <p:spPr>
          <a:xfrm>
            <a:off x="4227743" y="1330484"/>
            <a:ext cx="550334" cy="3253012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966" y="4617511"/>
            <a:ext cx="5685668" cy="1974444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64966" y="6204188"/>
            <a:ext cx="289671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en-US" dirty="0" err="1" smtClean="0"/>
              <a:t>Zdziarski</a:t>
            </a:r>
            <a:r>
              <a:rPr lang="en-US" dirty="0" smtClean="0"/>
              <a:t> et al. (2002)</a:t>
            </a:r>
            <a:endParaRPr lang="en-US" sz="1800" dirty="0">
              <a:latin typeface="+mn-l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990152" y="6204472"/>
            <a:ext cx="35170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en-US" dirty="0" smtClean="0"/>
              <a:t>McClintock &amp; </a:t>
            </a:r>
            <a:r>
              <a:rPr lang="en-US" dirty="0" err="1" smtClean="0"/>
              <a:t>Remillard</a:t>
            </a:r>
            <a:r>
              <a:rPr lang="en-US" dirty="0" smtClean="0"/>
              <a:t> (2006)</a:t>
            </a:r>
            <a:endParaRPr lang="en-US" sz="1800" dirty="0">
              <a:latin typeface="+mn-lt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1150903" y="6573520"/>
            <a:ext cx="7317457" cy="269875"/>
          </a:xfrm>
        </p:spPr>
        <p:txBody>
          <a:bodyPr/>
          <a:lstStyle/>
          <a:p>
            <a:r>
              <a:rPr lang="en-US" dirty="0" smtClean="0"/>
              <a:t>Wide Band Spectral and Timing Studies of Cosmic X-ray Sources - Mumbai, January 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59042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Compact jets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1644316" y="6573520"/>
            <a:ext cx="6824044" cy="269875"/>
          </a:xfrm>
        </p:spPr>
        <p:txBody>
          <a:bodyPr/>
          <a:lstStyle/>
          <a:p>
            <a:r>
              <a:rPr lang="en-US" dirty="0" smtClean="0"/>
              <a:t>Wide Band Spectral and Timing Studies of Cosmic X-ray Sources - Mumbai, January 2017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93D1588C-AB24-5646-A060-72B6CDFB3A51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333375" y="1105403"/>
            <a:ext cx="6014541" cy="5211763"/>
          </a:xfrm>
        </p:spPr>
        <p:txBody>
          <a:bodyPr/>
          <a:lstStyle/>
          <a:p>
            <a:r>
              <a:rPr lang="en-US" sz="2400" dirty="0" smtClean="0"/>
              <a:t>Partially self-absorbed, conical outflows</a:t>
            </a:r>
          </a:p>
          <a:p>
            <a:pPr lvl="2"/>
            <a:r>
              <a:rPr lang="en-US" sz="2200" dirty="0"/>
              <a:t>Directly resolved in </a:t>
            </a:r>
            <a:r>
              <a:rPr lang="en-US" sz="2200" dirty="0" smtClean="0"/>
              <a:t>several </a:t>
            </a:r>
            <a:r>
              <a:rPr lang="en-US" sz="2200" dirty="0"/>
              <a:t>sources</a:t>
            </a:r>
          </a:p>
          <a:p>
            <a:pPr lvl="2"/>
            <a:r>
              <a:rPr lang="en-US" sz="2200" dirty="0"/>
              <a:t>Flat or slightly inverted radio spectra</a:t>
            </a:r>
          </a:p>
          <a:p>
            <a:pPr lvl="2"/>
            <a:r>
              <a:rPr lang="en-US" sz="2200" dirty="0"/>
              <a:t>Few percent linear polarization</a:t>
            </a:r>
          </a:p>
          <a:p>
            <a:pPr lvl="2"/>
            <a:r>
              <a:rPr lang="en-US" sz="2200" dirty="0"/>
              <a:t>Correlation between </a:t>
            </a:r>
            <a:r>
              <a:rPr lang="en-US" sz="2200" dirty="0" smtClean="0"/>
              <a:t>radio/X</a:t>
            </a:r>
            <a:r>
              <a:rPr lang="en-US" sz="2200" dirty="0"/>
              <a:t>-ray </a:t>
            </a:r>
            <a:r>
              <a:rPr lang="en-US" sz="2200" dirty="0" smtClean="0"/>
              <a:t>emission</a:t>
            </a:r>
          </a:p>
          <a:p>
            <a:endParaRPr lang="en-US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62476" y="3811956"/>
            <a:ext cx="3085002" cy="2756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6347916" y="3971783"/>
            <a:ext cx="25992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AU" sz="2000" dirty="0" smtClean="0"/>
              <a:t>Corbel et al. (2000)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216476" y="5872342"/>
            <a:ext cx="15289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AU" sz="2000" dirty="0" smtClean="0"/>
              <a:t>GX 339-4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t="111" b="10972"/>
          <a:stretch/>
        </p:blipFill>
        <p:spPr>
          <a:xfrm>
            <a:off x="277276" y="3573326"/>
            <a:ext cx="4746280" cy="29916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424351" y="3502771"/>
            <a:ext cx="25992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AU" sz="2000" dirty="0" err="1" smtClean="0"/>
              <a:t>Markoff</a:t>
            </a:r>
            <a:r>
              <a:rPr lang="en-AU" sz="2000" dirty="0" smtClean="0"/>
              <a:t> (2010)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1524" y="1027973"/>
            <a:ext cx="3025954" cy="287490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657476" y="1310108"/>
            <a:ext cx="19491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Cyg</a:t>
            </a:r>
            <a:r>
              <a:rPr lang="en-US" dirty="0" smtClean="0">
                <a:solidFill>
                  <a:schemeClr val="bg1"/>
                </a:solidFill>
              </a:rPr>
              <a:t> X-1: CHOCBOX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 flipH="1">
            <a:off x="6811347" y="1897224"/>
            <a:ext cx="1" cy="803470"/>
          </a:xfrm>
          <a:prstGeom prst="straightConnector1">
            <a:avLst/>
          </a:prstGeom>
          <a:ln>
            <a:solidFill>
              <a:schemeClr val="bg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6832072" y="2011263"/>
            <a:ext cx="938245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10 mas 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= 19 AU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20716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9680" y="1647224"/>
            <a:ext cx="6893135" cy="487195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 radio/X-ray correlation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1657684" y="6573520"/>
            <a:ext cx="6810676" cy="284480"/>
          </a:xfrm>
        </p:spPr>
        <p:txBody>
          <a:bodyPr/>
          <a:lstStyle/>
          <a:p>
            <a:r>
              <a:rPr lang="en-US" dirty="0" smtClean="0"/>
              <a:t>Wide Band Spectral and Timing Studies of Cosmic X-ray Sources - Mumbai, January 2017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93D1588C-AB24-5646-A060-72B6CDFB3A51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333375" y="1092035"/>
            <a:ext cx="8586788" cy="5211763"/>
          </a:xfrm>
        </p:spPr>
        <p:txBody>
          <a:bodyPr/>
          <a:lstStyle/>
          <a:p>
            <a:r>
              <a:rPr lang="en-US" dirty="0" smtClean="0"/>
              <a:t>Non-linear correlation over 8 decades in </a:t>
            </a:r>
            <a:r>
              <a:rPr lang="en-US" dirty="0" smtClean="0"/>
              <a:t>L</a:t>
            </a:r>
            <a:r>
              <a:rPr lang="en-US" baseline="-25000" dirty="0" smtClean="0"/>
              <a:t>X</a:t>
            </a:r>
            <a:endParaRPr lang="en-US" baseline="-25000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4908370" y="1802955"/>
            <a:ext cx="289671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eaLnBrk="0" hangingPunct="0">
              <a:defRPr/>
            </a:pPr>
            <a:r>
              <a:rPr lang="en-US" dirty="0" smtClean="0"/>
              <a:t>Corbel et </a:t>
            </a:r>
            <a:r>
              <a:rPr lang="en-US" dirty="0" smtClean="0"/>
              <a:t>al. (</a:t>
            </a:r>
            <a:r>
              <a:rPr lang="en-US" dirty="0" smtClean="0"/>
              <a:t>2013)</a:t>
            </a:r>
            <a:endParaRPr lang="en-US" sz="1800" dirty="0">
              <a:latin typeface="+mn-lt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7281" y="5237889"/>
            <a:ext cx="3114323" cy="544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9070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Accretion flow in quiescence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2072105" y="6573520"/>
            <a:ext cx="6396255" cy="284480"/>
          </a:xfrm>
        </p:spPr>
        <p:txBody>
          <a:bodyPr/>
          <a:lstStyle/>
          <a:p>
            <a:r>
              <a:rPr lang="en-US" dirty="0" smtClean="0"/>
              <a:t>Wide Band Spectral and Timing Studies of Cosmic X-ray Sources - Mumbai, January 2017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93D1588C-AB24-5646-A060-72B6CDFB3A51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333375" y="1252451"/>
            <a:ext cx="8586788" cy="5211763"/>
          </a:xfrm>
        </p:spPr>
        <p:txBody>
          <a:bodyPr/>
          <a:lstStyle/>
          <a:p>
            <a:r>
              <a:rPr lang="en-US" dirty="0" smtClean="0"/>
              <a:t>Spectra soften in quiescence</a:t>
            </a:r>
          </a:p>
          <a:p>
            <a:pPr lvl="2"/>
            <a:r>
              <a:rPr lang="en-US" dirty="0" smtClean="0"/>
              <a:t>Change </a:t>
            </a:r>
            <a:r>
              <a:rPr lang="en-US" dirty="0" smtClean="0"/>
              <a:t>in jet contribution?</a:t>
            </a:r>
          </a:p>
          <a:p>
            <a:pPr lvl="2"/>
            <a:r>
              <a:rPr lang="en-US" dirty="0" smtClean="0"/>
              <a:t>Reduced optical depth to IC scattering?</a:t>
            </a:r>
          </a:p>
          <a:p>
            <a:pPr lvl="2"/>
            <a:r>
              <a:rPr lang="en-US" dirty="0" smtClean="0"/>
              <a:t>Different source of optical photons for scattering in RIAF?</a:t>
            </a:r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2"/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3817827"/>
            <a:ext cx="9037052" cy="275569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906533" y="3448495"/>
            <a:ext cx="2013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Plotkin</a:t>
            </a:r>
            <a:r>
              <a:rPr lang="en-US" dirty="0" smtClean="0"/>
              <a:t> et al. (2013)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0848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Softening happens rapidly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2005263" y="6573520"/>
            <a:ext cx="6463097" cy="269875"/>
          </a:xfrm>
        </p:spPr>
        <p:txBody>
          <a:bodyPr/>
          <a:lstStyle/>
          <a:p>
            <a:r>
              <a:rPr lang="en-US" dirty="0" smtClean="0"/>
              <a:t>Wide Band Spectral and Timing Studies of Cosmic X-ray Sources - Mumbai, January 2017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93D1588C-AB24-5646-A060-72B6CDFB3A51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333375" y="1043423"/>
            <a:ext cx="8586788" cy="5211763"/>
          </a:xfrm>
        </p:spPr>
        <p:txBody>
          <a:bodyPr/>
          <a:lstStyle/>
          <a:p>
            <a:r>
              <a:rPr lang="en-US" dirty="0" smtClean="0"/>
              <a:t>Defines start of quiescence</a:t>
            </a:r>
          </a:p>
          <a:p>
            <a:pPr lvl="1"/>
            <a:r>
              <a:rPr lang="en-US" dirty="0" smtClean="0"/>
              <a:t>10</a:t>
            </a:r>
            <a:r>
              <a:rPr lang="en-US" baseline="30000" dirty="0" smtClean="0"/>
              <a:t>-5.6 </a:t>
            </a:r>
            <a:r>
              <a:rPr lang="en-US" dirty="0" smtClean="0"/>
              <a:t>– 10</a:t>
            </a:r>
            <a:r>
              <a:rPr lang="en-US" baseline="30000" dirty="0" smtClean="0"/>
              <a:t>-5.5 </a:t>
            </a:r>
            <a:r>
              <a:rPr lang="en-US" dirty="0" err="1" smtClean="0"/>
              <a:t>L</a:t>
            </a:r>
            <a:r>
              <a:rPr lang="en-US" baseline="-25000" dirty="0" err="1" smtClean="0"/>
              <a:t>Edd</a:t>
            </a:r>
            <a:r>
              <a:rPr lang="en-US" baseline="-25000" dirty="0" smtClean="0"/>
              <a:t> </a:t>
            </a:r>
            <a:r>
              <a:rPr lang="en-US" dirty="0" smtClean="0"/>
              <a:t>(~3 x 10</a:t>
            </a:r>
            <a:r>
              <a:rPr lang="en-US" baseline="30000" dirty="0" smtClean="0"/>
              <a:t>33</a:t>
            </a:r>
            <a:r>
              <a:rPr lang="en-US" dirty="0" smtClean="0"/>
              <a:t> erg s</a:t>
            </a:r>
            <a:r>
              <a:rPr lang="en-US" baseline="30000" dirty="0" smtClean="0"/>
              <a:t>-1</a:t>
            </a:r>
            <a:r>
              <a:rPr lang="en-US" dirty="0" smtClean="0"/>
              <a:t>)</a:t>
            </a:r>
            <a:endParaRPr lang="en-US" baseline="-25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375" y="1906081"/>
            <a:ext cx="5289821" cy="461849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386721" y="2398779"/>
            <a:ext cx="2002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Plotkin</a:t>
            </a:r>
            <a:r>
              <a:rPr lang="en-US" dirty="0" smtClean="0"/>
              <a:t> et al. (2017)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1033" y="915149"/>
            <a:ext cx="3052807" cy="5648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0113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ICRAR Whi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ICRAR White.pptx</Template>
  <TotalTime>17648</TotalTime>
  <Words>1497</Words>
  <Application>Microsoft Macintosh PowerPoint</Application>
  <PresentationFormat>On-screen Show (4:3)</PresentationFormat>
  <Paragraphs>243</Paragraphs>
  <Slides>25</Slides>
  <Notes>5</Notes>
  <HiddenSlides>0</HiddenSlides>
  <MMClips>1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7" baseType="lpstr">
      <vt:lpstr>ICRAR White</vt:lpstr>
      <vt:lpstr>Equation</vt:lpstr>
      <vt:lpstr>Radio observations of X-ray binaries and the disk-jet connection</vt:lpstr>
      <vt:lpstr>Why study X-ray binary jets?</vt:lpstr>
      <vt:lpstr>Why the radio band?</vt:lpstr>
      <vt:lpstr>Transient X-ray binary outburst</vt:lpstr>
      <vt:lpstr>Hard spectral state: compact jets</vt:lpstr>
      <vt:lpstr>Compact jets</vt:lpstr>
      <vt:lpstr>The radio/X-ray correlation</vt:lpstr>
      <vt:lpstr>Accretion flow in quiescence</vt:lpstr>
      <vt:lpstr>Softening happens rapidly</vt:lpstr>
      <vt:lpstr>Correlation unbroken at transition</vt:lpstr>
      <vt:lpstr>State transition</vt:lpstr>
      <vt:lpstr>State transition: compact jet evolution</vt:lpstr>
      <vt:lpstr>Varying jet breaks also in NSs?</vt:lpstr>
      <vt:lpstr>Extension to AGN?</vt:lpstr>
      <vt:lpstr>State transition: transient jets</vt:lpstr>
      <vt:lpstr>State transition: jets impact ISM</vt:lpstr>
      <vt:lpstr>Disc-jet coupling in V404 Cygni?</vt:lpstr>
      <vt:lpstr>Less clear on short timescales</vt:lpstr>
      <vt:lpstr>Extreme ejection events</vt:lpstr>
      <vt:lpstr>Soft spectral state: jets quenched</vt:lpstr>
      <vt:lpstr>Comparing black holes and neutron stars</vt:lpstr>
      <vt:lpstr>NSs vs BHs</vt:lpstr>
      <vt:lpstr>Jet switches on after state transition</vt:lpstr>
      <vt:lpstr>Disc-jet coupling in atoll sources</vt:lpstr>
      <vt:lpstr>Outlook for disc/jet coupling</vt:lpstr>
    </vt:vector>
  </TitlesOfParts>
  <Company>The University of Western Australia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Kirsten Gottschalk</dc:creator>
  <cp:lastModifiedBy>James Miller-Jones</cp:lastModifiedBy>
  <cp:revision>555</cp:revision>
  <dcterms:created xsi:type="dcterms:W3CDTF">2014-01-21T06:00:06Z</dcterms:created>
  <dcterms:modified xsi:type="dcterms:W3CDTF">2017-01-11T03:33:28Z</dcterms:modified>
</cp:coreProperties>
</file>