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75" r:id="rId1"/>
  </p:sldMasterIdLst>
  <p:notesMasterIdLst>
    <p:notesMasterId r:id="rId61"/>
  </p:notesMasterIdLst>
  <p:handoutMasterIdLst>
    <p:handoutMasterId r:id="rId62"/>
  </p:handoutMasterIdLst>
  <p:sldIdLst>
    <p:sldId id="423" r:id="rId2"/>
    <p:sldId id="1029" r:id="rId3"/>
    <p:sldId id="987" r:id="rId4"/>
    <p:sldId id="1031" r:id="rId5"/>
    <p:sldId id="1032" r:id="rId6"/>
    <p:sldId id="992" r:id="rId7"/>
    <p:sldId id="1039" r:id="rId8"/>
    <p:sldId id="1034" r:id="rId9"/>
    <p:sldId id="1035" r:id="rId10"/>
    <p:sldId id="1036" r:id="rId11"/>
    <p:sldId id="1038" r:id="rId12"/>
    <p:sldId id="1040" r:id="rId13"/>
    <p:sldId id="1042" r:id="rId14"/>
    <p:sldId id="1041" r:id="rId15"/>
    <p:sldId id="1047" r:id="rId16"/>
    <p:sldId id="1058" r:id="rId17"/>
    <p:sldId id="1087" r:id="rId18"/>
    <p:sldId id="1049" r:id="rId19"/>
    <p:sldId id="1051" r:id="rId20"/>
    <p:sldId id="1052" r:id="rId21"/>
    <p:sldId id="1054" r:id="rId22"/>
    <p:sldId id="1056" r:id="rId23"/>
    <p:sldId id="1053" r:id="rId24"/>
    <p:sldId id="1059" r:id="rId25"/>
    <p:sldId id="1060" r:id="rId26"/>
    <p:sldId id="1062" r:id="rId27"/>
    <p:sldId id="1063" r:id="rId28"/>
    <p:sldId id="1064" r:id="rId29"/>
    <p:sldId id="1070" r:id="rId30"/>
    <p:sldId id="1065" r:id="rId31"/>
    <p:sldId id="1066" r:id="rId32"/>
    <p:sldId id="1067" r:id="rId33"/>
    <p:sldId id="1071" r:id="rId34"/>
    <p:sldId id="1068" r:id="rId35"/>
    <p:sldId id="1069" r:id="rId36"/>
    <p:sldId id="1073" r:id="rId37"/>
    <p:sldId id="1072" r:id="rId38"/>
    <p:sldId id="1074" r:id="rId39"/>
    <p:sldId id="1075" r:id="rId40"/>
    <p:sldId id="1076" r:id="rId41"/>
    <p:sldId id="1083" r:id="rId42"/>
    <p:sldId id="1085" r:id="rId43"/>
    <p:sldId id="1084" r:id="rId44"/>
    <p:sldId id="1086" r:id="rId45"/>
    <p:sldId id="1017" r:id="rId46"/>
    <p:sldId id="1019" r:id="rId47"/>
    <p:sldId id="1023" r:id="rId48"/>
    <p:sldId id="1077" r:id="rId49"/>
    <p:sldId id="1014" r:id="rId50"/>
    <p:sldId id="1016" r:id="rId51"/>
    <p:sldId id="1015" r:id="rId52"/>
    <p:sldId id="1033" r:id="rId53"/>
    <p:sldId id="1046" r:id="rId54"/>
    <p:sldId id="1079" r:id="rId55"/>
    <p:sldId id="1055" r:id="rId56"/>
    <p:sldId id="1081" r:id="rId57"/>
    <p:sldId id="1080" r:id="rId58"/>
    <p:sldId id="1078" r:id="rId59"/>
    <p:sldId id="1082" r:id="rId60"/>
  </p:sldIdLst>
  <p:sldSz cx="11520488" cy="6480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2" userDrawn="1">
          <p15:clr>
            <a:srgbClr val="A4A3A4"/>
          </p15:clr>
        </p15:guide>
        <p15:guide id="2" pos="7053" userDrawn="1">
          <p15:clr>
            <a:srgbClr val="A4A3A4"/>
          </p15:clr>
        </p15:guide>
        <p15:guide id="3" orient="horz" pos="1474" userDrawn="1">
          <p15:clr>
            <a:srgbClr val="A4A3A4"/>
          </p15:clr>
        </p15:guide>
        <p15:guide id="4" pos="3629" userDrawn="1">
          <p15:clr>
            <a:srgbClr val="A4A3A4"/>
          </p15:clr>
        </p15:guide>
        <p15:guide id="5" orient="horz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 yanxi" initials="zy" lastIdx="1" clrIdx="0">
    <p:extLst>
      <p:ext uri="{19B8F6BF-5375-455C-9EA6-DF929625EA0E}">
        <p15:presenceInfo xmlns:p15="http://schemas.microsoft.com/office/powerpoint/2012/main" userId="6abb097ee3a7f5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8F4"/>
    <a:srgbClr val="80007F"/>
    <a:srgbClr val="6CFFFF"/>
    <a:srgbClr val="0000FD"/>
    <a:srgbClr val="EEEEEE"/>
    <a:srgbClr val="D0E2F4"/>
    <a:srgbClr val="5096FF"/>
    <a:srgbClr val="3AAA44"/>
    <a:srgbClr val="DCBBBE"/>
    <a:srgbClr val="797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5"/>
    <p:restoredTop sz="96250"/>
  </p:normalViewPr>
  <p:slideViewPr>
    <p:cSldViewPr snapToGrid="0" snapToObjects="1" showGuides="1">
      <p:cViewPr>
        <p:scale>
          <a:sx n="120" d="100"/>
          <a:sy n="120" d="100"/>
        </p:scale>
        <p:origin x="296" y="240"/>
      </p:cViewPr>
      <p:guideLst>
        <p:guide orient="horz" pos="3742"/>
        <p:guide pos="7053"/>
        <p:guide orient="horz" pos="1474"/>
        <p:guide pos="3629"/>
        <p:guide orient="horz" pos="2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5" d="100"/>
          <a:sy n="105" d="100"/>
        </p:scale>
        <p:origin x="195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00E17-17AC-7441-9C5A-E12FD708DF5E}" type="datetimeFigureOut">
              <a:rPr lang="en-US" smtClean="0"/>
              <a:t>10/27/22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F464C-9B70-D04B-A469-5CA37B682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78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A8A62-0DC6-DB42-9C77-0BBE8A5CC860}" type="datetimeFigureOut">
              <a:rPr kumimoji="1" lang="zh-CN" altLang="en-US" smtClean="0"/>
              <a:t>2022/10/27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E8A4C-B55C-D84F-B994-6663BAC9329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803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8622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decay</a:t>
            </a:r>
            <a:r>
              <a:rPr lang="zh-CN" altLang="en-US" dirty="0"/>
              <a:t> </a:t>
            </a:r>
            <a:r>
              <a:rPr lang="en-US" altLang="zh-CN" dirty="0"/>
              <a:t>mode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background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decay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9452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Instrumented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heavy</a:t>
            </a:r>
            <a:r>
              <a:rPr lang="zh-CN" altLang="en-US" dirty="0"/>
              <a:t> </a:t>
            </a:r>
            <a:r>
              <a:rPr lang="en-US" altLang="zh-CN" dirty="0"/>
              <a:t>flavor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4936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6433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6862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9680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3449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Instrumented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heavy</a:t>
            </a:r>
            <a:r>
              <a:rPr lang="zh-CN" altLang="en-US" dirty="0"/>
              <a:t> </a:t>
            </a:r>
            <a:r>
              <a:rPr lang="en-US" altLang="zh-CN" dirty="0"/>
              <a:t>flavor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1789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Instrumented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heavy</a:t>
            </a:r>
            <a:r>
              <a:rPr lang="zh-CN" altLang="en-US" dirty="0"/>
              <a:t> </a:t>
            </a:r>
            <a:r>
              <a:rPr lang="en-US" altLang="zh-CN" dirty="0"/>
              <a:t>flavor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1930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Instrumented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heavy</a:t>
            </a:r>
            <a:r>
              <a:rPr lang="zh-CN" altLang="en-US" dirty="0"/>
              <a:t> </a:t>
            </a:r>
            <a:r>
              <a:rPr lang="en-US" altLang="zh-CN" dirty="0"/>
              <a:t>flavor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2073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Instrumented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heavy</a:t>
            </a:r>
            <a:r>
              <a:rPr lang="zh-CN" altLang="en-US" dirty="0"/>
              <a:t> </a:t>
            </a:r>
            <a:r>
              <a:rPr lang="en-US" altLang="zh-CN" dirty="0"/>
              <a:t>flavor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5475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Here is the layout of the LHCb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600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Instrumented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heavy</a:t>
            </a:r>
            <a:r>
              <a:rPr lang="zh-CN" altLang="en-US" dirty="0"/>
              <a:t> </a:t>
            </a:r>
            <a:r>
              <a:rPr lang="en-US" altLang="zh-CN" dirty="0"/>
              <a:t>flavor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98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Instrumented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heavy</a:t>
            </a:r>
            <a:r>
              <a:rPr lang="zh-CN" altLang="en-US" dirty="0"/>
              <a:t> </a:t>
            </a:r>
            <a:r>
              <a:rPr lang="en-US" altLang="zh-CN" dirty="0"/>
              <a:t>flavor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054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Instrumented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heavy</a:t>
            </a:r>
            <a:r>
              <a:rPr lang="zh-CN" altLang="en-US" dirty="0"/>
              <a:t> </a:t>
            </a:r>
            <a:r>
              <a:rPr lang="en-US" altLang="zh-CN" dirty="0"/>
              <a:t>flavor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3986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Instrumented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heavy</a:t>
            </a:r>
            <a:r>
              <a:rPr lang="zh-CN" altLang="en-US" dirty="0"/>
              <a:t> </a:t>
            </a:r>
            <a:r>
              <a:rPr lang="en-US" altLang="zh-CN" dirty="0"/>
              <a:t>flavor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3199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Instrumented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heavy</a:t>
            </a:r>
            <a:r>
              <a:rPr lang="zh-CN" altLang="en-US" dirty="0"/>
              <a:t> </a:t>
            </a:r>
            <a:r>
              <a:rPr lang="en-US" altLang="zh-CN" dirty="0"/>
              <a:t>flavor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E8A4C-B55C-D84F-B994-6663BAC93295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365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" y="6043102"/>
            <a:ext cx="2592110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28380" y="6043102"/>
            <a:ext cx="2592110" cy="345009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55EF39D-F359-956D-F6C6-75FEE51C24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1" y="6347439"/>
            <a:ext cx="11520488" cy="135566"/>
          </a:xfrm>
          <a:prstGeom prst="rect">
            <a:avLst/>
          </a:prstGeom>
        </p:spPr>
      </p:pic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CC0BF8A-81C1-0C24-AF0B-8A38A69BCAE1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-1" y="536501"/>
            <a:ext cx="11520488" cy="5102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D03286-B7A2-5103-9306-837908296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11332630" cy="55713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863994" indent="-287998">
              <a:buFont typeface="Wingdings" pitchFamily="2" charset="2"/>
              <a:buChar char="Ø"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439992" indent="-287998">
              <a:buFont typeface="Wingdings" pitchFamily="2" charset="2"/>
              <a:buChar char="§"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2015988" indent="-287998">
              <a:buFont typeface="Courier New" panose="02070309020205020404" pitchFamily="49" charset="0"/>
              <a:buChar char="o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591985" indent="-287998">
              <a:buFont typeface="Wingdings" pitchFamily="2" charset="2"/>
              <a:buChar char="v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D0DFAC-998B-7CBE-BFFE-6538676CE2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617"/>
            <a:ext cx="11520487" cy="5589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df</a:t>
            </a:r>
            <a:endParaRPr lang="en-US" dirty="0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51C3A923-83AA-8A8A-79DA-190EF445F4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1731" y="1345"/>
            <a:ext cx="80070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B81DD87-F011-E542-B4E2-68E8B8BC1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1" y="6347439"/>
            <a:ext cx="11520488" cy="135566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9E06FD7-CFD3-8C4F-82C5-3FF5D27EB835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t="98187" r="1061"/>
          <a:stretch/>
        </p:blipFill>
        <p:spPr>
          <a:xfrm>
            <a:off x="-1" y="536501"/>
            <a:ext cx="11520488" cy="51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58C66B-A1D2-EF9E-1634-9CA4774B6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617"/>
            <a:ext cx="11520487" cy="5589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 err="1"/>
              <a:t>df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D75A0-81D8-DCA3-92A6-3047876A9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11332630" cy="55344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863994" indent="-287998">
              <a:buFont typeface="Wingdings" pitchFamily="2" charset="2"/>
              <a:buChar char="Ø"/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439992" indent="-287998">
              <a:buFont typeface="Wingdings" pitchFamily="2" charset="2"/>
              <a:buChar char="§"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2015988" indent="-287998">
              <a:buFont typeface="Courier New" panose="02070309020205020404" pitchFamily="49" charset="0"/>
              <a:buChar char="o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591985" indent="-287998">
              <a:buFont typeface="Wingdings" pitchFamily="2" charset="2"/>
              <a:buChar char="v"/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00954-C706-E76E-DCEC-3F91945D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6043102"/>
            <a:ext cx="2592110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9DCF-3346-FD8D-113E-560AFA6EE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02A1-34A1-3677-479D-F3A6BA4B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380" y="6043102"/>
            <a:ext cx="2592110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0C664345-3864-7850-E225-6A12B6F3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1731" y="1345"/>
            <a:ext cx="80070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2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 userDrawn="1">
          <p15:clr>
            <a:srgbClr val="FBAE40"/>
          </p15:clr>
        </p15:guide>
        <p15:guide id="2" pos="36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981C2E-1F36-BF00-58FE-2D5F12F40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" y="6043102"/>
            <a:ext cx="2592110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E63143-A7B0-FD2E-A755-011B821D5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335D1A-BDB9-A5C0-B60E-DBFE520DD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8380" y="6043102"/>
            <a:ext cx="2592110" cy="345009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0E22BEB-CED1-3E46-86A2-CA7857D3372E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9C7A72E-6457-68C8-C318-BF8C14172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8187" r="1061"/>
          <a:stretch/>
        </p:blipFill>
        <p:spPr>
          <a:xfrm>
            <a:off x="1" y="6347439"/>
            <a:ext cx="11520488" cy="135566"/>
          </a:xfrm>
          <a:prstGeom prst="rect">
            <a:avLst/>
          </a:prstGeom>
        </p:spPr>
      </p:pic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B5A3FC8-4142-D72C-18D9-1B8240F89950}"/>
              </a:ext>
            </a:extLst>
          </p:cNvPr>
          <p:cNvPicPr>
            <a:picLocks/>
          </p:cNvPicPr>
          <p:nvPr userDrawn="1"/>
        </p:nvPicPr>
        <p:blipFill rotWithShape="1">
          <a:blip r:embed="rId4"/>
          <a:srcRect t="98187" r="1061"/>
          <a:stretch/>
        </p:blipFill>
        <p:spPr>
          <a:xfrm>
            <a:off x="-1" y="536501"/>
            <a:ext cx="11520488" cy="5102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84962F-3A84-E09E-D0A7-5ECA6161E173}"/>
              </a:ext>
            </a:extLst>
          </p:cNvPr>
          <p:cNvSpPr txBox="1">
            <a:spLocks/>
          </p:cNvSpPr>
          <p:nvPr userDrawn="1"/>
        </p:nvSpPr>
        <p:spPr>
          <a:xfrm>
            <a:off x="123123" y="681173"/>
            <a:ext cx="11332630" cy="5571372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652240-AC93-41E9-1AF4-E6C89D121F30}"/>
              </a:ext>
            </a:extLst>
          </p:cNvPr>
          <p:cNvSpPr txBox="1">
            <a:spLocks/>
          </p:cNvSpPr>
          <p:nvPr userDrawn="1"/>
        </p:nvSpPr>
        <p:spPr>
          <a:xfrm>
            <a:off x="0" y="28617"/>
            <a:ext cx="11520487" cy="5589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3203DF03-DBC5-FD12-0FBE-733B9481F5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11731" y="1345"/>
            <a:ext cx="80070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0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7" r:id="rId2"/>
  </p:sldLayoutIdLst>
  <p:hf hdr="0" ft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0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png"/><Relationship Id="rId3" Type="http://schemas.openxmlformats.org/officeDocument/2006/relationships/image" Target="../media/image80.png"/><Relationship Id="rId7" Type="http://schemas.openxmlformats.org/officeDocument/2006/relationships/image" Target="../media/image83.jpeg"/><Relationship Id="rId12" Type="http://schemas.openxmlformats.org/officeDocument/2006/relationships/image" Target="../media/image89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80.jpe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0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50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Lett.119.232001" TargetMode="External"/><Relationship Id="rId11" Type="http://schemas.openxmlformats.org/officeDocument/2006/relationships/image" Target="../media/image130.png"/><Relationship Id="rId5" Type="http://schemas.openxmlformats.org/officeDocument/2006/relationships/hyperlink" Target="https://doi.org/10.1016/j.physletb.2018.10.039" TargetMode="External"/><Relationship Id="rId10" Type="http://schemas.openxmlformats.org/officeDocument/2006/relationships/image" Target="../media/image129.png"/><Relationship Id="rId4" Type="http://schemas.openxmlformats.org/officeDocument/2006/relationships/hyperlink" Target="https://doi.org/10.1007/JHEP03(2021)075" TargetMode="External"/><Relationship Id="rId9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0.png"/><Relationship Id="rId7" Type="http://schemas.openxmlformats.org/officeDocument/2006/relationships/image" Target="../media/image162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12" Type="http://schemas.openxmlformats.org/officeDocument/2006/relationships/image" Target="../media/image183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809400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8.jpe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11" Type="http://schemas.openxmlformats.org/officeDocument/2006/relationships/image" Target="../media/image206.png"/><Relationship Id="rId5" Type="http://schemas.openxmlformats.org/officeDocument/2006/relationships/image" Target="../media/image410.png"/><Relationship Id="rId10" Type="http://schemas.openxmlformats.org/officeDocument/2006/relationships/image" Target="../media/image480.png"/><Relationship Id="rId4" Type="http://schemas.openxmlformats.org/officeDocument/2006/relationships/image" Target="../media/image420.png"/><Relationship Id="rId9" Type="http://schemas.openxmlformats.org/officeDocument/2006/relationships/image" Target="../media/image4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813" y="906110"/>
            <a:ext cx="7664450" cy="166846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zh-CN" alt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  <a:r>
              <a:rPr lang="zh-CN" alt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CN" alt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endParaRPr lang="en-US"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729045" y="2995998"/>
            <a:ext cx="6067425" cy="10350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kumimoji="1" lang="en-US" altLang="zh-CN" sz="3200" dirty="0" err="1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Yanxi</a:t>
            </a:r>
            <a:r>
              <a:rPr kumimoji="1" lang="zh-CN" altLang="en-US" sz="32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ZHANG/</a:t>
            </a:r>
            <a:r>
              <a:rPr kumimoji="1" lang="zh-CN" altLang="en-US" sz="36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张艳席</a:t>
            </a:r>
            <a:r>
              <a:rPr kumimoji="1" lang="zh-CN" altLang="en-US" sz="32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1" lang="en-US" altLang="zh-CN" sz="32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kumimoji="1" lang="en-US" altLang="zh-CN" sz="32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Peking</a:t>
            </a:r>
            <a:r>
              <a:rPr kumimoji="1" lang="zh-CN" altLang="en-US" sz="32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University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64611" y="4315152"/>
            <a:ext cx="174599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667" dirty="0">
                <a:latin typeface="Times New Roman" charset="0"/>
                <a:ea typeface="Times New Roman" charset="0"/>
                <a:cs typeface="Times New Roman" charset="0"/>
              </a:rPr>
              <a:t>27/10/2022</a:t>
            </a:r>
            <a:endParaRPr kumimoji="1" lang="en-US" sz="2667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8D82C5F3-6BF1-C447-BBA8-B71425FCA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522" y="3058982"/>
            <a:ext cx="2011481" cy="629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A03183A2-BC90-ED44-93FD-61051F752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70153" y="3947473"/>
            <a:ext cx="1425347" cy="98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50A049-6C57-8918-A457-AFC33A18A4A7}"/>
              </a:ext>
            </a:extLst>
          </p:cNvPr>
          <p:cNvSpPr txBox="1"/>
          <p:nvPr/>
        </p:nvSpPr>
        <p:spPr>
          <a:xfrm>
            <a:off x="2480950" y="5329821"/>
            <a:ext cx="6689203" cy="461665"/>
          </a:xfrm>
          <a:prstGeom prst="rect">
            <a:avLst/>
          </a:prstGeom>
          <a:noFill/>
          <a:effectLst>
            <a:outerShdw dist="38100" sx="1000" sy="1000" algn="l" rotWithShape="0">
              <a:prstClr val="black"/>
            </a:outerShdw>
            <a:softEdge rad="12700"/>
          </a:effectLst>
        </p:spPr>
        <p:txBody>
          <a:bodyPr wrap="none" rtlCol="0" anchor="ctr">
            <a:spAutoFit/>
          </a:bodyPr>
          <a:lstStyle/>
          <a:p>
            <a:r>
              <a:rPr lang="en-US" sz="2400" b="1" dirty="0"/>
              <a:t>India+ lectures on Heavy Ion Collision experiments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DC75D4-AAFD-9B7F-1F62-13D0134A1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A59713-8806-ED10-A42E-273F63E7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E22BEB-CED1-3E46-86A2-CA7857D3372E}" type="slidenum">
              <a:rPr kumimoji="1" lang="zh-CN" altLang="en-US" smtClean="0"/>
              <a:pPr algn="r"/>
              <a:t>1</a:t>
            </a:fld>
            <a:endParaRPr kumimoji="1" lang="zh-CN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C1AA1-6674-6F80-C992-D8EA1EB38296}"/>
              </a:ext>
            </a:extLst>
          </p:cNvPr>
          <p:cNvSpPr txBox="1"/>
          <p:nvPr/>
        </p:nvSpPr>
        <p:spPr>
          <a:xfrm>
            <a:off x="8828860" y="6001364"/>
            <a:ext cx="279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yanxi.zhang@pku.edu.cn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8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B381-15F4-AFBE-430D-31782F86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tracking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detectors</a:t>
            </a:r>
            <a:endParaRPr lang="en-CN" dirty="0">
              <a:solidFill>
                <a:srgbClr val="C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64E62-27B2-CE1A-F48E-3D0ABBCD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pic>
        <p:nvPicPr>
          <p:cNvPr id="7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C50AB174-D225-FA74-EA44-3C63ABFF9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28107" r="53260"/>
          <a:stretch/>
        </p:blipFill>
        <p:spPr bwMode="auto">
          <a:xfrm>
            <a:off x="695127" y="1306281"/>
            <a:ext cx="4353952" cy="490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1EE6AC-51D8-A647-5882-6F2C475E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E22BEB-CED1-3E46-86A2-CA7857D3372E}" type="slidenum">
              <a:rPr kumimoji="1" lang="zh-CN" altLang="en-US" smtClean="0"/>
              <a:pPr algn="r"/>
              <a:t>10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4458F3-B877-DD0E-C0F1-BBD2C6BD8E93}"/>
                  </a:ext>
                </a:extLst>
              </p:cNvPr>
              <p:cNvSpPr txBox="1"/>
              <p:nvPr/>
            </p:nvSpPr>
            <p:spPr>
              <a:xfrm>
                <a:off x="599459" y="624674"/>
                <a:ext cx="68577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momentum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4458F3-B877-DD0E-C0F1-BBD2C6BD8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59" y="624674"/>
                <a:ext cx="6857775" cy="461665"/>
              </a:xfrm>
              <a:prstGeom prst="rect">
                <a:avLst/>
              </a:prstGeom>
              <a:blipFill>
                <a:blip r:embed="rId4"/>
                <a:stretch>
                  <a:fillRect l="-1479" t="-7895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爆炸形 1 14">
            <a:extLst>
              <a:ext uri="{FF2B5EF4-FFF2-40B4-BE49-F238E27FC236}">
                <a16:creationId xmlns:a16="http://schemas.microsoft.com/office/drawing/2014/main" id="{1139449A-B2BC-686A-2673-C8817EF63A13}"/>
              </a:ext>
            </a:extLst>
          </p:cNvPr>
          <p:cNvSpPr/>
          <p:nvPr/>
        </p:nvSpPr>
        <p:spPr bwMode="auto">
          <a:xfrm>
            <a:off x="1559912" y="3370476"/>
            <a:ext cx="368071" cy="400109"/>
          </a:xfrm>
          <a:prstGeom prst="irregularSeal1">
            <a:avLst/>
          </a:prstGeom>
          <a:noFill/>
          <a:ln w="22225">
            <a:solidFill>
              <a:srgbClr val="1008F4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 sz="2400" b="1" dirty="0">
              <a:solidFill>
                <a:schemeClr val="bg1"/>
              </a:solidFill>
              <a:latin typeface="Times New Roman" charset="0"/>
              <a:ea typeface="宋体" charset="-122"/>
              <a:cs typeface="Times New Roman" charset="0"/>
              <a:sym typeface="Times New Roman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9C1C39-EE0E-6646-13FC-2C385E821376}"/>
              </a:ext>
            </a:extLst>
          </p:cNvPr>
          <p:cNvGrpSpPr/>
          <p:nvPr/>
        </p:nvGrpSpPr>
        <p:grpSpPr>
          <a:xfrm>
            <a:off x="2062206" y="2581476"/>
            <a:ext cx="637337" cy="1692000"/>
            <a:chOff x="2062206" y="2581476"/>
            <a:chExt cx="637337" cy="1692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0FC627-919D-B92C-B200-B730B82D6962}"/>
                </a:ext>
              </a:extLst>
            </p:cNvPr>
            <p:cNvSpPr/>
            <p:nvPr/>
          </p:nvSpPr>
          <p:spPr>
            <a:xfrm>
              <a:off x="2062206" y="2581476"/>
              <a:ext cx="432000" cy="16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33922D-3617-7CAC-ADBF-FE10FB754D41}"/>
                </a:ext>
              </a:extLst>
            </p:cNvPr>
            <p:cNvSpPr/>
            <p:nvPr/>
          </p:nvSpPr>
          <p:spPr>
            <a:xfrm>
              <a:off x="2303543" y="2594728"/>
              <a:ext cx="396000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F6DE58-87B9-C99E-12BC-117168748AB7}"/>
                </a:ext>
              </a:extLst>
            </p:cNvPr>
            <p:cNvSpPr/>
            <p:nvPr/>
          </p:nvSpPr>
          <p:spPr>
            <a:xfrm>
              <a:off x="2283723" y="3846312"/>
              <a:ext cx="379374" cy="387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6AD1DE6-C65F-265F-EF5F-7E939268841B}"/>
              </a:ext>
            </a:extLst>
          </p:cNvPr>
          <p:cNvSpPr txBox="1"/>
          <p:nvPr/>
        </p:nvSpPr>
        <p:spPr>
          <a:xfrm>
            <a:off x="1180591" y="2862625"/>
            <a:ext cx="870751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B495E98-9853-5E48-7D1E-D6444EA42200}"/>
              </a:ext>
            </a:extLst>
          </p:cNvPr>
          <p:cNvSpPr/>
          <p:nvPr/>
        </p:nvSpPr>
        <p:spPr>
          <a:xfrm>
            <a:off x="1815548" y="2610678"/>
            <a:ext cx="1908313" cy="969300"/>
          </a:xfrm>
          <a:custGeom>
            <a:avLst/>
            <a:gdLst>
              <a:gd name="connsiteX0" fmla="*/ 0 w 1908313"/>
              <a:gd name="connsiteY0" fmla="*/ 927652 h 969300"/>
              <a:gd name="connsiteX1" fmla="*/ 742122 w 1908313"/>
              <a:gd name="connsiteY1" fmla="*/ 861392 h 969300"/>
              <a:gd name="connsiteX2" fmla="*/ 1908313 w 1908313"/>
              <a:gd name="connsiteY2" fmla="*/ 0 h 96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8313" h="969300">
                <a:moveTo>
                  <a:pt x="0" y="927652"/>
                </a:moveTo>
                <a:cubicBezTo>
                  <a:pt x="212035" y="971826"/>
                  <a:pt x="424070" y="1016001"/>
                  <a:pt x="742122" y="861392"/>
                </a:cubicBezTo>
                <a:cubicBezTo>
                  <a:pt x="1060174" y="706783"/>
                  <a:pt x="1720574" y="128104"/>
                  <a:pt x="1908313" y="0"/>
                </a:cubicBezTo>
              </a:path>
            </a:pathLst>
          </a:custGeom>
          <a:noFill/>
          <a:ln w="25400">
            <a:solidFill>
              <a:srgbClr val="000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3F1330-DB18-E144-DC28-5832F3AED8FF}"/>
              </a:ext>
            </a:extLst>
          </p:cNvPr>
          <p:cNvSpPr txBox="1"/>
          <p:nvPr/>
        </p:nvSpPr>
        <p:spPr>
          <a:xfrm>
            <a:off x="2783390" y="1718734"/>
            <a:ext cx="966931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F75DF7A-F766-0BF2-0EEB-FFA3AD374A92}"/>
              </a:ext>
            </a:extLst>
          </p:cNvPr>
          <p:cNvCxnSpPr>
            <a:cxnSpLocks/>
          </p:cNvCxnSpPr>
          <p:nvPr/>
        </p:nvCxnSpPr>
        <p:spPr>
          <a:xfrm flipV="1">
            <a:off x="4437324" y="3072637"/>
            <a:ext cx="588184" cy="98046"/>
          </a:xfrm>
          <a:prstGeom prst="line">
            <a:avLst/>
          </a:prstGeom>
          <a:ln w="25400">
            <a:solidFill>
              <a:srgbClr val="0000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4D136AC-4454-5C2A-F4EA-7897B1378DC2}"/>
              </a:ext>
            </a:extLst>
          </p:cNvPr>
          <p:cNvGrpSpPr/>
          <p:nvPr/>
        </p:nvGrpSpPr>
        <p:grpSpPr>
          <a:xfrm>
            <a:off x="1785734" y="3023068"/>
            <a:ext cx="4253672" cy="942527"/>
            <a:chOff x="1826159" y="4039954"/>
            <a:chExt cx="4253672" cy="942527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F52C75-DC63-CD79-58F7-10A756D2DFB0}"/>
                </a:ext>
              </a:extLst>
            </p:cNvPr>
            <p:cNvSpPr/>
            <p:nvPr/>
          </p:nvSpPr>
          <p:spPr>
            <a:xfrm>
              <a:off x="2435759" y="4039954"/>
              <a:ext cx="3644072" cy="702206"/>
            </a:xfrm>
            <a:custGeom>
              <a:avLst/>
              <a:gdLst>
                <a:gd name="connsiteX0" fmla="*/ 0 w 2849218"/>
                <a:gd name="connsiteY0" fmla="*/ 569843 h 702206"/>
                <a:gd name="connsiteX1" fmla="*/ 1417983 w 2849218"/>
                <a:gd name="connsiteY1" fmla="*/ 662609 h 702206"/>
                <a:gd name="connsiteX2" fmla="*/ 2849218 w 2849218"/>
                <a:gd name="connsiteY2" fmla="*/ 0 h 70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9218" h="702206">
                  <a:moveTo>
                    <a:pt x="0" y="569843"/>
                  </a:moveTo>
                  <a:cubicBezTo>
                    <a:pt x="471556" y="663713"/>
                    <a:pt x="943113" y="757583"/>
                    <a:pt x="1417983" y="662609"/>
                  </a:cubicBezTo>
                  <a:cubicBezTo>
                    <a:pt x="1892853" y="567635"/>
                    <a:pt x="2623931" y="99391"/>
                    <a:pt x="2849218" y="0"/>
                  </a:cubicBezTo>
                </a:path>
              </a:pathLst>
            </a:custGeom>
            <a:noFill/>
            <a:ln w="25400">
              <a:solidFill>
                <a:srgbClr val="000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6B65EA9-36C0-7F2F-491C-FD9083D046AD}"/>
                </a:ext>
              </a:extLst>
            </p:cNvPr>
            <p:cNvSpPr/>
            <p:nvPr/>
          </p:nvSpPr>
          <p:spPr>
            <a:xfrm>
              <a:off x="1826159" y="4381485"/>
              <a:ext cx="4242808" cy="600996"/>
            </a:xfrm>
            <a:custGeom>
              <a:avLst/>
              <a:gdLst>
                <a:gd name="connsiteX0" fmla="*/ 0 w 3405809"/>
                <a:gd name="connsiteY0" fmla="*/ 135547 h 453599"/>
                <a:gd name="connsiteX1" fmla="*/ 1126435 w 3405809"/>
                <a:gd name="connsiteY1" fmla="*/ 16278 h 453599"/>
                <a:gd name="connsiteX2" fmla="*/ 3405809 w 3405809"/>
                <a:gd name="connsiteY2" fmla="*/ 453599 h 45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5809" h="453599">
                  <a:moveTo>
                    <a:pt x="0" y="135547"/>
                  </a:moveTo>
                  <a:cubicBezTo>
                    <a:pt x="279400" y="49408"/>
                    <a:pt x="558800" y="-36731"/>
                    <a:pt x="1126435" y="16278"/>
                  </a:cubicBezTo>
                  <a:cubicBezTo>
                    <a:pt x="1694070" y="69287"/>
                    <a:pt x="2549939" y="261443"/>
                    <a:pt x="3405809" y="453599"/>
                  </a:cubicBezTo>
                </a:path>
              </a:pathLst>
            </a:custGeom>
            <a:noFill/>
            <a:ln w="25400">
              <a:solidFill>
                <a:srgbClr val="000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58" name="Freeform 57">
            <a:extLst>
              <a:ext uri="{FF2B5EF4-FFF2-40B4-BE49-F238E27FC236}">
                <a16:creationId xmlns:a16="http://schemas.microsoft.com/office/drawing/2014/main" id="{B527B9D2-7C76-274F-BD88-318B645646CF}"/>
              </a:ext>
            </a:extLst>
          </p:cNvPr>
          <p:cNvSpPr/>
          <p:nvPr/>
        </p:nvSpPr>
        <p:spPr>
          <a:xfrm>
            <a:off x="1908313" y="3469469"/>
            <a:ext cx="7020067" cy="541437"/>
          </a:xfrm>
          <a:custGeom>
            <a:avLst/>
            <a:gdLst>
              <a:gd name="connsiteX0" fmla="*/ 0 w 6334539"/>
              <a:gd name="connsiteY0" fmla="*/ 42357 h 479679"/>
              <a:gd name="connsiteX1" fmla="*/ 2279374 w 6334539"/>
              <a:gd name="connsiteY1" fmla="*/ 29105 h 479679"/>
              <a:gd name="connsiteX2" fmla="*/ 5353878 w 6334539"/>
              <a:gd name="connsiteY2" fmla="*/ 373661 h 479679"/>
              <a:gd name="connsiteX3" fmla="*/ 6334539 w 6334539"/>
              <a:gd name="connsiteY3" fmla="*/ 479679 h 4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4539" h="479679">
                <a:moveTo>
                  <a:pt x="0" y="42357"/>
                </a:moveTo>
                <a:cubicBezTo>
                  <a:pt x="693530" y="8122"/>
                  <a:pt x="1387061" y="-26112"/>
                  <a:pt x="2279374" y="29105"/>
                </a:cubicBezTo>
                <a:cubicBezTo>
                  <a:pt x="3171687" y="84322"/>
                  <a:pt x="5353878" y="373661"/>
                  <a:pt x="5353878" y="373661"/>
                </a:cubicBezTo>
                <a:lnTo>
                  <a:pt x="6334539" y="479679"/>
                </a:lnTo>
              </a:path>
            </a:pathLst>
          </a:custGeom>
          <a:noFill/>
          <a:ln w="25400">
            <a:solidFill>
              <a:srgbClr val="000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2166DC0-CD3E-3EB3-C936-26A574649273}"/>
              </a:ext>
            </a:extLst>
          </p:cNvPr>
          <p:cNvSpPr/>
          <p:nvPr/>
        </p:nvSpPr>
        <p:spPr>
          <a:xfrm>
            <a:off x="5784609" y="2303463"/>
            <a:ext cx="3673673" cy="271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62187F4-B076-B4B1-285E-BCBAE9345690}"/>
                  </a:ext>
                </a:extLst>
              </p:cNvPr>
              <p:cNvSpPr/>
              <p:nvPr/>
            </p:nvSpPr>
            <p:spPr>
              <a:xfrm>
                <a:off x="8775953" y="1596017"/>
                <a:ext cx="2718374" cy="137306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000" b="1" dirty="0">
                    <a:solidFill>
                      <a:srgbClr val="0070C0"/>
                    </a:solidFill>
                    <a:latin typeface="Times New Roman" charset="0"/>
                    <a:cs typeface="Times New Roman" charset="0"/>
                  </a:rPr>
                  <a:t>Tracking</a:t>
                </a:r>
                <a:r>
                  <a:rPr kumimoji="1" lang="zh-CN" altLang="en-US" sz="2000" b="1" dirty="0">
                    <a:solidFill>
                      <a:srgbClr val="0070C0"/>
                    </a:solidFill>
                    <a:latin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b="1" dirty="0">
                    <a:solidFill>
                      <a:srgbClr val="0070C0"/>
                    </a:solidFill>
                    <a:latin typeface="Times New Roman" charset="0"/>
                    <a:cs typeface="Times New Roman" charset="0"/>
                  </a:rPr>
                  <a:t>parameters</a:t>
                </a:r>
              </a:p>
              <a:p>
                <a:pPr marL="84598" indent="-84598">
                  <a:buFont typeface="Arial" charset="0"/>
                  <a:buChar char="•"/>
                </a:pPr>
                <a:r>
                  <a:rPr kumimoji="1" lang="en-US" altLang="zh-CN" sz="2000" dirty="0">
                    <a:solidFill>
                      <a:srgbClr val="C00000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𝜖</m:t>
                    </m:r>
                    <m:d>
                      <m:d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sz="2000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Tracking</m:t>
                        </m:r>
                      </m:e>
                    </m:d>
                    <m:r>
                      <a:rPr kumimoji="1" lang="en-US" altLang="zh-CN" sz="20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~96%</m:t>
                    </m:r>
                  </m:oMath>
                </a14:m>
                <a:r>
                  <a:rPr kumimoji="1" lang="en-US" altLang="zh-CN" sz="2000" dirty="0">
                    <a:solidFill>
                      <a:srgbClr val="C00000"/>
                    </a:solidFill>
                    <a:ea typeface="Times New Roman" charset="0"/>
                    <a:cs typeface="Times New Roman" charset="0"/>
                  </a:rPr>
                  <a:t> </a:t>
                </a:r>
              </a:p>
              <a:p>
                <a:pPr marL="84598" indent="-84598">
                  <a:buFont typeface="Arial" charset="0"/>
                  <a:buChar char="•"/>
                </a:pPr>
                <a:r>
                  <a:rPr kumimoji="1" lang="en-US" altLang="zh-CN" sz="2000" dirty="0">
                    <a:solidFill>
                      <a:srgbClr val="C00000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𝛿</m:t>
                        </m:r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num>
                      <m:den>
                        <m: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den>
                    </m:f>
                    <m:r>
                      <a:rPr kumimoji="1" lang="en-US" altLang="zh-CN" sz="2000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~</m:t>
                    </m:r>
                  </m:oMath>
                </a14:m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0.5%-1% </a:t>
                </a:r>
              </a:p>
              <a:p>
                <a:pPr marL="84598" indent="-84598">
                  <a:buFont typeface="Arial" charset="0"/>
                  <a:buChar char="•"/>
                </a:pPr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𝜖</m:t>
                    </m:r>
                    <m:d>
                      <m:dPr>
                        <m:ctrlPr>
                          <a:rPr kumimoji="1"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𝐽</m:t>
                            </m:r>
                            <m:r>
                              <m:rPr>
                                <m:lit/>
                              </m:rP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/</m:t>
                            </m:r>
                            <m:r>
                              <a:rPr kumimoji="1"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𝜓</m:t>
                            </m:r>
                          </m:sub>
                        </m:sSub>
                      </m:e>
                    </m:d>
                    <m:r>
                      <a:rPr kumimoji="1"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≈15</m:t>
                    </m:r>
                  </m:oMath>
                </a14:m>
                <a:r>
                  <a:rPr kumimoji="1" lang="zh-CN" altLang="en-US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000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MeV</a:t>
                </a: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62187F4-B076-B4B1-285E-BCBAE93456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953" y="1596017"/>
                <a:ext cx="2718374" cy="1373068"/>
              </a:xfrm>
              <a:prstGeom prst="rect">
                <a:avLst/>
              </a:prstGeom>
              <a:blipFill>
                <a:blip r:embed="rId5"/>
                <a:stretch>
                  <a:fillRect l="-2304" t="-1802" b="-25225"/>
                </a:stretch>
              </a:blipFill>
              <a:ln w="25400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4" descr="hidef_DiMuon-Run1+2015_stackUpsilon.png">
            <a:extLst>
              <a:ext uri="{FF2B5EF4-FFF2-40B4-BE49-F238E27FC236}">
                <a16:creationId xmlns:a16="http://schemas.microsoft.com/office/drawing/2014/main" id="{FF1215BF-B89A-23E0-664E-F020F49346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"/>
          <a:stretch/>
        </p:blipFill>
        <p:spPr>
          <a:xfrm>
            <a:off x="6444212" y="3898454"/>
            <a:ext cx="3544417" cy="244990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6B60FC4-DAFA-F817-03B8-8F5A9A0E53E2}"/>
              </a:ext>
            </a:extLst>
          </p:cNvPr>
          <p:cNvSpPr txBox="1"/>
          <p:nvPr/>
        </p:nvSpPr>
        <p:spPr>
          <a:xfrm>
            <a:off x="6246502" y="3180896"/>
            <a:ext cx="491609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neighboring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A3C236-C5B3-1F31-615F-3FECD797F20E}"/>
              </a:ext>
            </a:extLst>
          </p:cNvPr>
          <p:cNvSpPr/>
          <p:nvPr/>
        </p:nvSpPr>
        <p:spPr>
          <a:xfrm>
            <a:off x="5049079" y="1930377"/>
            <a:ext cx="863014" cy="2931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114B1D4-D8E4-D008-1F75-6A5E3D2652B5}"/>
              </a:ext>
            </a:extLst>
          </p:cNvPr>
          <p:cNvSpPr/>
          <p:nvPr/>
        </p:nvSpPr>
        <p:spPr>
          <a:xfrm>
            <a:off x="599459" y="1169543"/>
            <a:ext cx="5161579" cy="50460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A76E606-D348-C9A5-A520-A030C53DED08}"/>
              </a:ext>
            </a:extLst>
          </p:cNvPr>
          <p:cNvGrpSpPr/>
          <p:nvPr/>
        </p:nvGrpSpPr>
        <p:grpSpPr>
          <a:xfrm>
            <a:off x="6117430" y="1410888"/>
            <a:ext cx="2475973" cy="1612180"/>
            <a:chOff x="6117430" y="1410888"/>
            <a:chExt cx="2475973" cy="161218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4351A4F-6C9D-3B43-4F12-33BBA9121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7430" y="1410888"/>
              <a:ext cx="2475973" cy="1612180"/>
            </a:xfrm>
            <a:prstGeom prst="rect">
              <a:avLst/>
            </a:prstGeom>
            <a:ln w="25400">
              <a:solidFill>
                <a:srgbClr val="1008F4"/>
              </a:solidFill>
            </a:ln>
          </p:spPr>
        </p:pic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F2356E5-85C9-251C-7DD8-9DEC2C874371}"/>
                </a:ext>
              </a:extLst>
            </p:cNvPr>
            <p:cNvSpPr/>
            <p:nvPr/>
          </p:nvSpPr>
          <p:spPr>
            <a:xfrm>
              <a:off x="6520070" y="2067339"/>
              <a:ext cx="1908313" cy="39757"/>
            </a:xfrm>
            <a:custGeom>
              <a:avLst/>
              <a:gdLst>
                <a:gd name="connsiteX0" fmla="*/ 0 w 1908313"/>
                <a:gd name="connsiteY0" fmla="*/ 0 h 39757"/>
                <a:gd name="connsiteX1" fmla="*/ 1060173 w 1908313"/>
                <a:gd name="connsiteY1" fmla="*/ 39757 h 39757"/>
                <a:gd name="connsiteX2" fmla="*/ 1908313 w 1908313"/>
                <a:gd name="connsiteY2" fmla="*/ 0 h 3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8313" h="39757">
                  <a:moveTo>
                    <a:pt x="0" y="0"/>
                  </a:moveTo>
                  <a:cubicBezTo>
                    <a:pt x="371060" y="19878"/>
                    <a:pt x="742121" y="39757"/>
                    <a:pt x="1060173" y="39757"/>
                  </a:cubicBezTo>
                  <a:cubicBezTo>
                    <a:pt x="1378225" y="39757"/>
                    <a:pt x="1643269" y="19878"/>
                    <a:pt x="1908313" y="0"/>
                  </a:cubicBezTo>
                </a:path>
              </a:pathLst>
            </a:custGeom>
            <a:noFill/>
            <a:ln>
              <a:solidFill>
                <a:srgbClr val="1008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3D231496-1C7E-F040-E559-8DC19530D193}"/>
              </a:ext>
            </a:extLst>
          </p:cNvPr>
          <p:cNvSpPr txBox="1"/>
          <p:nvPr/>
        </p:nvSpPr>
        <p:spPr>
          <a:xfrm>
            <a:off x="4113014" y="1751924"/>
            <a:ext cx="1183850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T-stations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34">
            <a:extLst>
              <a:ext uri="{FF2B5EF4-FFF2-40B4-BE49-F238E27FC236}">
                <a16:creationId xmlns:a16="http://schemas.microsoft.com/office/drawing/2014/main" id="{40E6869E-AD54-5A1F-208A-59CF0052B04F}"/>
              </a:ext>
            </a:extLst>
          </p:cNvPr>
          <p:cNvSpPr txBox="1"/>
          <p:nvPr/>
        </p:nvSpPr>
        <p:spPr>
          <a:xfrm>
            <a:off x="8283772" y="19242"/>
            <a:ext cx="242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35DB6D7-84E5-CCAB-D257-264E69CBAA96}"/>
              </a:ext>
            </a:extLst>
          </p:cNvPr>
          <p:cNvSpPr txBox="1"/>
          <p:nvPr/>
        </p:nvSpPr>
        <p:spPr>
          <a:xfrm>
            <a:off x="2545072" y="2809963"/>
            <a:ext cx="527709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906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B381-15F4-AFBE-430D-31782F86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calorimeters</a:t>
            </a:r>
            <a:endParaRPr lang="en-CN" dirty="0">
              <a:solidFill>
                <a:srgbClr val="C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64E62-27B2-CE1A-F48E-3D0ABBCD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pic>
        <p:nvPicPr>
          <p:cNvPr id="7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C50AB174-D225-FA74-EA44-3C63ABFF9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28107" r="33362"/>
          <a:stretch/>
        </p:blipFill>
        <p:spPr bwMode="auto">
          <a:xfrm>
            <a:off x="695126" y="1306281"/>
            <a:ext cx="6285537" cy="490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1EE6AC-51D8-A647-5882-6F2C475E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E22BEB-CED1-3E46-86A2-CA7857D3372E}" type="slidenum">
              <a:rPr kumimoji="1" lang="zh-CN" altLang="en-US" smtClean="0"/>
              <a:pPr algn="r"/>
              <a:t>11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4458F3-B877-DD0E-C0F1-BBD2C6BD8E93}"/>
                  </a:ext>
                </a:extLst>
              </p:cNvPr>
              <p:cNvSpPr txBox="1"/>
              <p:nvPr/>
            </p:nvSpPr>
            <p:spPr>
              <a:xfrm>
                <a:off x="599459" y="624674"/>
                <a:ext cx="7779309" cy="475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neutrals,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destination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hadrons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CN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4458F3-B877-DD0E-C0F1-BBD2C6BD8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59" y="624674"/>
                <a:ext cx="7779309" cy="475451"/>
              </a:xfrm>
              <a:prstGeom prst="rect">
                <a:avLst/>
              </a:prstGeom>
              <a:blipFill>
                <a:blip r:embed="rId4"/>
                <a:stretch>
                  <a:fillRect l="-1305" t="-5128" b="-282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爆炸形 1 14">
            <a:extLst>
              <a:ext uri="{FF2B5EF4-FFF2-40B4-BE49-F238E27FC236}">
                <a16:creationId xmlns:a16="http://schemas.microsoft.com/office/drawing/2014/main" id="{1139449A-B2BC-686A-2673-C8817EF63A13}"/>
              </a:ext>
            </a:extLst>
          </p:cNvPr>
          <p:cNvSpPr/>
          <p:nvPr/>
        </p:nvSpPr>
        <p:spPr bwMode="auto">
          <a:xfrm>
            <a:off x="1559912" y="3370476"/>
            <a:ext cx="368071" cy="400109"/>
          </a:xfrm>
          <a:prstGeom prst="irregularSeal1">
            <a:avLst/>
          </a:prstGeom>
          <a:noFill/>
          <a:ln w="22225">
            <a:solidFill>
              <a:srgbClr val="1008F4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 sz="2400" b="1" dirty="0">
              <a:solidFill>
                <a:schemeClr val="bg1"/>
              </a:solidFill>
              <a:latin typeface="Times New Roman" charset="0"/>
              <a:ea typeface="宋体" charset="-122"/>
              <a:cs typeface="Times New Roman" charset="0"/>
              <a:sym typeface="Times New Roman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9C1C39-EE0E-6646-13FC-2C385E821376}"/>
              </a:ext>
            </a:extLst>
          </p:cNvPr>
          <p:cNvGrpSpPr/>
          <p:nvPr/>
        </p:nvGrpSpPr>
        <p:grpSpPr>
          <a:xfrm>
            <a:off x="2062206" y="2581476"/>
            <a:ext cx="637337" cy="1692000"/>
            <a:chOff x="2062206" y="2581476"/>
            <a:chExt cx="637337" cy="1692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0FC627-919D-B92C-B200-B730B82D6962}"/>
                </a:ext>
              </a:extLst>
            </p:cNvPr>
            <p:cNvSpPr/>
            <p:nvPr/>
          </p:nvSpPr>
          <p:spPr>
            <a:xfrm>
              <a:off x="2062206" y="2581476"/>
              <a:ext cx="432000" cy="16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33922D-3617-7CAC-ADBF-FE10FB754D41}"/>
                </a:ext>
              </a:extLst>
            </p:cNvPr>
            <p:cNvSpPr/>
            <p:nvPr/>
          </p:nvSpPr>
          <p:spPr>
            <a:xfrm>
              <a:off x="2303543" y="2594728"/>
              <a:ext cx="396000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F6DE58-87B9-C99E-12BC-117168748AB7}"/>
                </a:ext>
              </a:extLst>
            </p:cNvPr>
            <p:cNvSpPr/>
            <p:nvPr/>
          </p:nvSpPr>
          <p:spPr>
            <a:xfrm>
              <a:off x="2283723" y="3846312"/>
              <a:ext cx="379374" cy="387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6AD1DE6-C65F-265F-EF5F-7E939268841B}"/>
              </a:ext>
            </a:extLst>
          </p:cNvPr>
          <p:cNvSpPr txBox="1"/>
          <p:nvPr/>
        </p:nvSpPr>
        <p:spPr>
          <a:xfrm>
            <a:off x="1180591" y="2862625"/>
            <a:ext cx="870751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B495E98-9853-5E48-7D1E-D6444EA42200}"/>
              </a:ext>
            </a:extLst>
          </p:cNvPr>
          <p:cNvSpPr/>
          <p:nvPr/>
        </p:nvSpPr>
        <p:spPr>
          <a:xfrm>
            <a:off x="1815548" y="2610678"/>
            <a:ext cx="1908313" cy="969300"/>
          </a:xfrm>
          <a:custGeom>
            <a:avLst/>
            <a:gdLst>
              <a:gd name="connsiteX0" fmla="*/ 0 w 1908313"/>
              <a:gd name="connsiteY0" fmla="*/ 927652 h 969300"/>
              <a:gd name="connsiteX1" fmla="*/ 742122 w 1908313"/>
              <a:gd name="connsiteY1" fmla="*/ 861392 h 969300"/>
              <a:gd name="connsiteX2" fmla="*/ 1908313 w 1908313"/>
              <a:gd name="connsiteY2" fmla="*/ 0 h 96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8313" h="969300">
                <a:moveTo>
                  <a:pt x="0" y="927652"/>
                </a:moveTo>
                <a:cubicBezTo>
                  <a:pt x="212035" y="971826"/>
                  <a:pt x="424070" y="1016001"/>
                  <a:pt x="742122" y="861392"/>
                </a:cubicBezTo>
                <a:cubicBezTo>
                  <a:pt x="1060174" y="706783"/>
                  <a:pt x="1720574" y="128104"/>
                  <a:pt x="1908313" y="0"/>
                </a:cubicBezTo>
              </a:path>
            </a:pathLst>
          </a:custGeom>
          <a:noFill/>
          <a:ln w="25400">
            <a:solidFill>
              <a:srgbClr val="000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3F1330-DB18-E144-DC28-5832F3AED8FF}"/>
              </a:ext>
            </a:extLst>
          </p:cNvPr>
          <p:cNvSpPr txBox="1"/>
          <p:nvPr/>
        </p:nvSpPr>
        <p:spPr>
          <a:xfrm>
            <a:off x="2783390" y="1718734"/>
            <a:ext cx="966931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4CAED7-E6B6-BA7E-F15B-6BEEBB2EABB1}"/>
              </a:ext>
            </a:extLst>
          </p:cNvPr>
          <p:cNvSpPr/>
          <p:nvPr/>
        </p:nvSpPr>
        <p:spPr>
          <a:xfrm>
            <a:off x="5057487" y="1918788"/>
            <a:ext cx="940911" cy="2931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8C19F6-C39E-B462-5ACC-5FC8177CC147}"/>
              </a:ext>
            </a:extLst>
          </p:cNvPr>
          <p:cNvSpPr txBox="1"/>
          <p:nvPr/>
        </p:nvSpPr>
        <p:spPr>
          <a:xfrm>
            <a:off x="4113014" y="1751924"/>
            <a:ext cx="1183850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T-stations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6BFB1D-1E4B-2826-6DAC-1766D8AC06BC}"/>
              </a:ext>
            </a:extLst>
          </p:cNvPr>
          <p:cNvSpPr/>
          <p:nvPr/>
        </p:nvSpPr>
        <p:spPr>
          <a:xfrm>
            <a:off x="5934228" y="1863635"/>
            <a:ext cx="379374" cy="38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24A31D-C1C0-4735-B939-8C79DAAD2FF6}"/>
              </a:ext>
            </a:extLst>
          </p:cNvPr>
          <p:cNvSpPr/>
          <p:nvPr/>
        </p:nvSpPr>
        <p:spPr>
          <a:xfrm>
            <a:off x="6801895" y="1740885"/>
            <a:ext cx="379374" cy="38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6F58C33-58BC-7051-EDBE-09F34C5ADB81}"/>
              </a:ext>
            </a:extLst>
          </p:cNvPr>
          <p:cNvSpPr/>
          <p:nvPr/>
        </p:nvSpPr>
        <p:spPr>
          <a:xfrm rot="20644862">
            <a:off x="6076021" y="2923333"/>
            <a:ext cx="316309" cy="961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410C8C2-053C-6600-FF7B-F19A3F4C9E5E}"/>
              </a:ext>
            </a:extLst>
          </p:cNvPr>
          <p:cNvCxnSpPr>
            <a:cxnSpLocks/>
          </p:cNvCxnSpPr>
          <p:nvPr/>
        </p:nvCxnSpPr>
        <p:spPr>
          <a:xfrm>
            <a:off x="6039406" y="3965595"/>
            <a:ext cx="320294" cy="72000"/>
          </a:xfrm>
          <a:prstGeom prst="line">
            <a:avLst/>
          </a:prstGeom>
          <a:ln w="25400">
            <a:solidFill>
              <a:srgbClr val="1008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F552D50F-C9BE-2A82-BD6F-A131C3F459DB}"/>
              </a:ext>
            </a:extLst>
          </p:cNvPr>
          <p:cNvSpPr/>
          <p:nvPr/>
        </p:nvSpPr>
        <p:spPr>
          <a:xfrm>
            <a:off x="5566169" y="1236583"/>
            <a:ext cx="1510161" cy="603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8C7D4C-2992-9446-8996-77762DCC900D}"/>
              </a:ext>
            </a:extLst>
          </p:cNvPr>
          <p:cNvSpPr/>
          <p:nvPr/>
        </p:nvSpPr>
        <p:spPr>
          <a:xfrm rot="787448">
            <a:off x="6278241" y="4012492"/>
            <a:ext cx="959632" cy="2080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9706FF-D433-F4D8-C739-3F39AB7481A5}"/>
              </a:ext>
            </a:extLst>
          </p:cNvPr>
          <p:cNvSpPr txBox="1"/>
          <p:nvPr/>
        </p:nvSpPr>
        <p:spPr>
          <a:xfrm>
            <a:off x="6403432" y="1791680"/>
            <a:ext cx="821377" cy="400110"/>
          </a:xfrm>
          <a:prstGeom prst="rect">
            <a:avLst/>
          </a:prstGeom>
          <a:solidFill>
            <a:srgbClr val="EEEEEE"/>
          </a:solidFill>
        </p:spPr>
        <p:txBody>
          <a:bodyPr wrap="square" rIns="0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E28734-4B15-2E5C-B4C6-684634095479}"/>
              </a:ext>
            </a:extLst>
          </p:cNvPr>
          <p:cNvSpPr/>
          <p:nvPr/>
        </p:nvSpPr>
        <p:spPr>
          <a:xfrm rot="565555">
            <a:off x="6095237" y="4362976"/>
            <a:ext cx="316309" cy="961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C6FAC8D-6B34-B78B-7149-ED77135B888D}"/>
              </a:ext>
            </a:extLst>
          </p:cNvPr>
          <p:cNvSpPr/>
          <p:nvPr/>
        </p:nvSpPr>
        <p:spPr>
          <a:xfrm rot="21096961">
            <a:off x="6388112" y="3081128"/>
            <a:ext cx="959632" cy="3403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AAADEE9-DBA6-C63B-C784-F5664C0BFD6B}"/>
              </a:ext>
            </a:extLst>
          </p:cNvPr>
          <p:cNvCxnSpPr>
            <a:cxnSpLocks/>
          </p:cNvCxnSpPr>
          <p:nvPr/>
        </p:nvCxnSpPr>
        <p:spPr>
          <a:xfrm>
            <a:off x="6078541" y="3670101"/>
            <a:ext cx="907123" cy="108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F0EEB68-5AFB-5DCA-2473-111ED85B6FC6}"/>
              </a:ext>
            </a:extLst>
          </p:cNvPr>
          <p:cNvSpPr/>
          <p:nvPr/>
        </p:nvSpPr>
        <p:spPr>
          <a:xfrm>
            <a:off x="599459" y="1169543"/>
            <a:ext cx="5161579" cy="50460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5A91495-33EE-D5CA-F7D8-4248E8C5CA35}"/>
              </a:ext>
            </a:extLst>
          </p:cNvPr>
          <p:cNvSpPr txBox="1"/>
          <p:nvPr/>
        </p:nvSpPr>
        <p:spPr>
          <a:xfrm>
            <a:off x="7498661" y="1085733"/>
            <a:ext cx="367486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deposit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energies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calorimeters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showers: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5425293-FC9C-64BD-9C66-9802AAD97960}"/>
              </a:ext>
            </a:extLst>
          </p:cNvPr>
          <p:cNvSpPr txBox="1"/>
          <p:nvPr/>
        </p:nvSpPr>
        <p:spPr>
          <a:xfrm>
            <a:off x="5575484" y="1783950"/>
            <a:ext cx="821377" cy="400110"/>
          </a:xfrm>
          <a:prstGeom prst="rect">
            <a:avLst/>
          </a:prstGeom>
          <a:solidFill>
            <a:srgbClr val="EEEEEE"/>
          </a:solidFill>
        </p:spPr>
        <p:txBody>
          <a:bodyPr wrap="square" rIns="0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330C00E-C82D-C7BB-9BFC-213C6CDEF702}"/>
              </a:ext>
            </a:extLst>
          </p:cNvPr>
          <p:cNvGrpSpPr/>
          <p:nvPr/>
        </p:nvGrpSpPr>
        <p:grpSpPr>
          <a:xfrm>
            <a:off x="1785734" y="3023068"/>
            <a:ext cx="4253672" cy="942527"/>
            <a:chOff x="1826159" y="4039954"/>
            <a:chExt cx="4253672" cy="942527"/>
          </a:xfrm>
        </p:grpSpPr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66D4CF0-D26B-ED8E-1951-3CEC9B020EDC}"/>
                </a:ext>
              </a:extLst>
            </p:cNvPr>
            <p:cNvSpPr/>
            <p:nvPr/>
          </p:nvSpPr>
          <p:spPr>
            <a:xfrm>
              <a:off x="2435759" y="4039954"/>
              <a:ext cx="3644072" cy="702206"/>
            </a:xfrm>
            <a:custGeom>
              <a:avLst/>
              <a:gdLst>
                <a:gd name="connsiteX0" fmla="*/ 0 w 2849218"/>
                <a:gd name="connsiteY0" fmla="*/ 569843 h 702206"/>
                <a:gd name="connsiteX1" fmla="*/ 1417983 w 2849218"/>
                <a:gd name="connsiteY1" fmla="*/ 662609 h 702206"/>
                <a:gd name="connsiteX2" fmla="*/ 2849218 w 2849218"/>
                <a:gd name="connsiteY2" fmla="*/ 0 h 70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9218" h="702206">
                  <a:moveTo>
                    <a:pt x="0" y="569843"/>
                  </a:moveTo>
                  <a:cubicBezTo>
                    <a:pt x="471556" y="663713"/>
                    <a:pt x="943113" y="757583"/>
                    <a:pt x="1417983" y="662609"/>
                  </a:cubicBezTo>
                  <a:cubicBezTo>
                    <a:pt x="1892853" y="567635"/>
                    <a:pt x="2623931" y="99391"/>
                    <a:pt x="2849218" y="0"/>
                  </a:cubicBezTo>
                </a:path>
              </a:pathLst>
            </a:custGeom>
            <a:noFill/>
            <a:ln w="25400">
              <a:solidFill>
                <a:srgbClr val="000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1BA343B7-06CB-1303-B34B-E59160A0C067}"/>
                </a:ext>
              </a:extLst>
            </p:cNvPr>
            <p:cNvSpPr/>
            <p:nvPr/>
          </p:nvSpPr>
          <p:spPr>
            <a:xfrm>
              <a:off x="1826159" y="4381485"/>
              <a:ext cx="4242808" cy="600996"/>
            </a:xfrm>
            <a:custGeom>
              <a:avLst/>
              <a:gdLst>
                <a:gd name="connsiteX0" fmla="*/ 0 w 3405809"/>
                <a:gd name="connsiteY0" fmla="*/ 135547 h 453599"/>
                <a:gd name="connsiteX1" fmla="*/ 1126435 w 3405809"/>
                <a:gd name="connsiteY1" fmla="*/ 16278 h 453599"/>
                <a:gd name="connsiteX2" fmla="*/ 3405809 w 3405809"/>
                <a:gd name="connsiteY2" fmla="*/ 453599 h 45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5809" h="453599">
                  <a:moveTo>
                    <a:pt x="0" y="135547"/>
                  </a:moveTo>
                  <a:cubicBezTo>
                    <a:pt x="279400" y="49408"/>
                    <a:pt x="558800" y="-36731"/>
                    <a:pt x="1126435" y="16278"/>
                  </a:cubicBezTo>
                  <a:cubicBezTo>
                    <a:pt x="1694070" y="69287"/>
                    <a:pt x="2549939" y="261443"/>
                    <a:pt x="3405809" y="453599"/>
                  </a:cubicBezTo>
                </a:path>
              </a:pathLst>
            </a:custGeom>
            <a:noFill/>
            <a:ln w="25400">
              <a:solidFill>
                <a:srgbClr val="000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sp>
        <p:nvSpPr>
          <p:cNvPr id="116" name="Freeform 115">
            <a:extLst>
              <a:ext uri="{FF2B5EF4-FFF2-40B4-BE49-F238E27FC236}">
                <a16:creationId xmlns:a16="http://schemas.microsoft.com/office/drawing/2014/main" id="{7881CD0F-9DF0-34AD-2DDA-0B1F0D221AA0}"/>
              </a:ext>
            </a:extLst>
          </p:cNvPr>
          <p:cNvSpPr/>
          <p:nvPr/>
        </p:nvSpPr>
        <p:spPr>
          <a:xfrm>
            <a:off x="1908313" y="3469469"/>
            <a:ext cx="7020067" cy="541437"/>
          </a:xfrm>
          <a:custGeom>
            <a:avLst/>
            <a:gdLst>
              <a:gd name="connsiteX0" fmla="*/ 0 w 6334539"/>
              <a:gd name="connsiteY0" fmla="*/ 42357 h 479679"/>
              <a:gd name="connsiteX1" fmla="*/ 2279374 w 6334539"/>
              <a:gd name="connsiteY1" fmla="*/ 29105 h 479679"/>
              <a:gd name="connsiteX2" fmla="*/ 5353878 w 6334539"/>
              <a:gd name="connsiteY2" fmla="*/ 373661 h 479679"/>
              <a:gd name="connsiteX3" fmla="*/ 6334539 w 6334539"/>
              <a:gd name="connsiteY3" fmla="*/ 479679 h 4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4539" h="479679">
                <a:moveTo>
                  <a:pt x="0" y="42357"/>
                </a:moveTo>
                <a:cubicBezTo>
                  <a:pt x="693530" y="8122"/>
                  <a:pt x="1387061" y="-26112"/>
                  <a:pt x="2279374" y="29105"/>
                </a:cubicBezTo>
                <a:cubicBezTo>
                  <a:pt x="3171687" y="84322"/>
                  <a:pt x="5353878" y="373661"/>
                  <a:pt x="5353878" y="373661"/>
                </a:cubicBezTo>
                <a:lnTo>
                  <a:pt x="6334539" y="479679"/>
                </a:lnTo>
              </a:path>
            </a:pathLst>
          </a:custGeom>
          <a:noFill/>
          <a:ln w="25400">
            <a:solidFill>
              <a:srgbClr val="000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45460FD-0933-72DB-63C9-FC90D8622F17}"/>
              </a:ext>
            </a:extLst>
          </p:cNvPr>
          <p:cNvSpPr/>
          <p:nvPr/>
        </p:nvSpPr>
        <p:spPr>
          <a:xfrm>
            <a:off x="6988433" y="2669956"/>
            <a:ext cx="1942716" cy="211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6D027B8-2C0C-0334-0CE0-7FE42803B8E9}"/>
              </a:ext>
            </a:extLst>
          </p:cNvPr>
          <p:cNvGrpSpPr/>
          <p:nvPr/>
        </p:nvGrpSpPr>
        <p:grpSpPr>
          <a:xfrm>
            <a:off x="6437237" y="2622175"/>
            <a:ext cx="3045108" cy="2326116"/>
            <a:chOff x="6250306" y="2263485"/>
            <a:chExt cx="3045108" cy="2326116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6AC62F5-DD12-16C9-4E63-EC8FB498AAEA}"/>
                </a:ext>
              </a:extLst>
            </p:cNvPr>
            <p:cNvSpPr txBox="1"/>
            <p:nvPr/>
          </p:nvSpPr>
          <p:spPr>
            <a:xfrm>
              <a:off x="7470684" y="3703166"/>
              <a:ext cx="1824730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Charged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hadron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A850B84-14D5-8238-BE7E-DC8CA2756655}"/>
                </a:ext>
              </a:extLst>
            </p:cNvPr>
            <p:cNvSpPr txBox="1"/>
            <p:nvPr/>
          </p:nvSpPr>
          <p:spPr>
            <a:xfrm>
              <a:off x="7462034" y="2737904"/>
              <a:ext cx="1024639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2ABFD16-4D8D-B353-EA02-8348A0FF6E5C}"/>
                </a:ext>
              </a:extLst>
            </p:cNvPr>
            <p:cNvSpPr txBox="1"/>
            <p:nvPr/>
          </p:nvSpPr>
          <p:spPr>
            <a:xfrm>
              <a:off x="7470684" y="2263485"/>
              <a:ext cx="1051891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1E57C606-122F-48F9-DE4C-9A6CD7E2BC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44045" y="3833375"/>
              <a:ext cx="571362" cy="6324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EC104B49-26EA-1553-D25A-EAD068F869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5452" y="2937959"/>
              <a:ext cx="579955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93494720-4BE2-7D3A-DAC4-E2B5DB4C229C}"/>
                </a:ext>
              </a:extLst>
            </p:cNvPr>
            <p:cNvCxnSpPr>
              <a:cxnSpLocks/>
              <a:stCxn id="121" idx="1"/>
            </p:cNvCxnSpPr>
            <p:nvPr/>
          </p:nvCxnSpPr>
          <p:spPr>
            <a:xfrm flipH="1">
              <a:off x="6250306" y="2463540"/>
              <a:ext cx="1220378" cy="7077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1820FC69-6E1D-50FB-BA45-EB946CBE3F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59052" y="4079226"/>
              <a:ext cx="1055385" cy="16316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42C8A976-E042-F0C8-6B8B-EF7B86CB3A88}"/>
                </a:ext>
              </a:extLst>
            </p:cNvPr>
            <p:cNvSpPr txBox="1"/>
            <p:nvPr/>
          </p:nvSpPr>
          <p:spPr>
            <a:xfrm>
              <a:off x="7474232" y="4189491"/>
              <a:ext cx="910827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Photon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E561F1F-3156-B77B-C503-B78B72857D6C}"/>
              </a:ext>
            </a:extLst>
          </p:cNvPr>
          <p:cNvGrpSpPr/>
          <p:nvPr/>
        </p:nvGrpSpPr>
        <p:grpSpPr>
          <a:xfrm>
            <a:off x="7312360" y="3610809"/>
            <a:ext cx="627636" cy="400110"/>
            <a:chOff x="7074696" y="3651999"/>
            <a:chExt cx="627636" cy="400110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190EDEC-37F7-EE61-53CC-9B5410C9AC25}"/>
                </a:ext>
              </a:extLst>
            </p:cNvPr>
            <p:cNvSpPr txBox="1"/>
            <p:nvPr/>
          </p:nvSpPr>
          <p:spPr>
            <a:xfrm>
              <a:off x="7403852" y="3651999"/>
              <a:ext cx="298480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6FCE52BF-9727-3B1D-8483-9D9770350E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4696" y="3832286"/>
              <a:ext cx="354603" cy="1976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0B165ECF-08A3-F926-4CC0-E789D8879989}"/>
              </a:ext>
            </a:extLst>
          </p:cNvPr>
          <p:cNvSpPr/>
          <p:nvPr/>
        </p:nvSpPr>
        <p:spPr>
          <a:xfrm>
            <a:off x="599459" y="1169543"/>
            <a:ext cx="6650310" cy="50460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C8186AE-81C3-D5C1-E0A5-5A8D901B5A51}"/>
              </a:ext>
            </a:extLst>
          </p:cNvPr>
          <p:cNvCxnSpPr>
            <a:cxnSpLocks/>
          </p:cNvCxnSpPr>
          <p:nvPr/>
        </p:nvCxnSpPr>
        <p:spPr>
          <a:xfrm>
            <a:off x="6950364" y="3771394"/>
            <a:ext cx="298602" cy="40862"/>
          </a:xfrm>
          <a:prstGeom prst="line">
            <a:avLst/>
          </a:prstGeom>
          <a:ln w="25400">
            <a:solidFill>
              <a:srgbClr val="0000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2A8E35D-E6D6-335D-814B-F360ECBB8B74}"/>
              </a:ext>
            </a:extLst>
          </p:cNvPr>
          <p:cNvCxnSpPr>
            <a:cxnSpLocks/>
          </p:cNvCxnSpPr>
          <p:nvPr/>
        </p:nvCxnSpPr>
        <p:spPr>
          <a:xfrm>
            <a:off x="6037533" y="3663121"/>
            <a:ext cx="943130" cy="10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9536222-05AA-9367-5742-EF64BBAF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957" y="2047675"/>
            <a:ext cx="2259604" cy="86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TextBox 34">
            <a:extLst>
              <a:ext uri="{FF2B5EF4-FFF2-40B4-BE49-F238E27FC236}">
                <a16:creationId xmlns:a16="http://schemas.microsoft.com/office/drawing/2014/main" id="{D9A9DB97-731F-92E3-5EA7-25A3F127D3FC}"/>
              </a:ext>
            </a:extLst>
          </p:cNvPr>
          <p:cNvSpPr txBox="1"/>
          <p:nvPr/>
        </p:nvSpPr>
        <p:spPr>
          <a:xfrm>
            <a:off x="8283772" y="19242"/>
            <a:ext cx="242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3A5A28A-4B84-4D0E-FA93-6E003E68974D}"/>
              </a:ext>
            </a:extLst>
          </p:cNvPr>
          <p:cNvSpPr txBox="1"/>
          <p:nvPr/>
        </p:nvSpPr>
        <p:spPr>
          <a:xfrm>
            <a:off x="2545072" y="2809963"/>
            <a:ext cx="527709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79D62C-6EF6-B36D-EAF4-19716C9AC5D8}"/>
                  </a:ext>
                </a:extLst>
              </p:cNvPr>
              <p:cNvSpPr txBox="1"/>
              <p:nvPr/>
            </p:nvSpPr>
            <p:spPr>
              <a:xfrm>
                <a:off x="9622698" y="2900075"/>
                <a:ext cx="1847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shower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79D62C-6EF6-B36D-EAF4-19716C9AC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698" y="2900075"/>
                <a:ext cx="1847237" cy="400110"/>
              </a:xfrm>
              <a:prstGeom prst="rect">
                <a:avLst/>
              </a:prstGeom>
              <a:blipFill>
                <a:blip r:embed="rId6"/>
                <a:stretch>
                  <a:fillRect t="-115625" b="-181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D2370E-7CC3-ECD6-9066-CBBA1E5F9651}"/>
              </a:ext>
            </a:extLst>
          </p:cNvPr>
          <p:cNvCxnSpPr>
            <a:cxnSpLocks/>
          </p:cNvCxnSpPr>
          <p:nvPr/>
        </p:nvCxnSpPr>
        <p:spPr>
          <a:xfrm flipV="1">
            <a:off x="4437324" y="3072637"/>
            <a:ext cx="588184" cy="98046"/>
          </a:xfrm>
          <a:prstGeom prst="line">
            <a:avLst/>
          </a:prstGeom>
          <a:ln w="25400">
            <a:solidFill>
              <a:srgbClr val="0000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86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B381-15F4-AFBE-430D-31782F86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muon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detector</a:t>
            </a:r>
            <a:endParaRPr lang="en-CN" dirty="0">
              <a:solidFill>
                <a:srgbClr val="C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64E62-27B2-CE1A-F48E-3D0ABBCD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pic>
        <p:nvPicPr>
          <p:cNvPr id="7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C50AB174-D225-FA74-EA44-3C63ABFF9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28107" r="15267"/>
          <a:stretch/>
        </p:blipFill>
        <p:spPr bwMode="auto">
          <a:xfrm>
            <a:off x="695126" y="1306281"/>
            <a:ext cx="8041972" cy="490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1EE6AC-51D8-A647-5882-6F2C475E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E22BEB-CED1-3E46-86A2-CA7857D3372E}" type="slidenum">
              <a:rPr kumimoji="1" lang="zh-CN" altLang="en-US" smtClean="0"/>
              <a:pPr algn="r"/>
              <a:t>12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4458F3-B877-DD0E-C0F1-BBD2C6BD8E93}"/>
                  </a:ext>
                </a:extLst>
              </p:cNvPr>
              <p:cNvSpPr txBox="1"/>
              <p:nvPr/>
            </p:nvSpPr>
            <p:spPr>
              <a:xfrm>
                <a:off x="599459" y="624674"/>
                <a:ext cx="7896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Detect/identify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muons: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﻿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penetrating charged particle</a:t>
                </a:r>
                <a:endParaRPr lang="en-CN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4458F3-B877-DD0E-C0F1-BBD2C6BD8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59" y="624674"/>
                <a:ext cx="7896136" cy="461665"/>
              </a:xfrm>
              <a:prstGeom prst="rect">
                <a:avLst/>
              </a:prstGeom>
              <a:blipFill>
                <a:blip r:embed="rId4"/>
                <a:stretch>
                  <a:fillRect l="-1284" t="-7895" r="-161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爆炸形 1 14">
            <a:extLst>
              <a:ext uri="{FF2B5EF4-FFF2-40B4-BE49-F238E27FC236}">
                <a16:creationId xmlns:a16="http://schemas.microsoft.com/office/drawing/2014/main" id="{1139449A-B2BC-686A-2673-C8817EF63A13}"/>
              </a:ext>
            </a:extLst>
          </p:cNvPr>
          <p:cNvSpPr/>
          <p:nvPr/>
        </p:nvSpPr>
        <p:spPr bwMode="auto">
          <a:xfrm>
            <a:off x="1559912" y="3370476"/>
            <a:ext cx="368071" cy="400109"/>
          </a:xfrm>
          <a:prstGeom prst="irregularSeal1">
            <a:avLst/>
          </a:prstGeom>
          <a:noFill/>
          <a:ln w="22225">
            <a:solidFill>
              <a:srgbClr val="1008F4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 sz="2400" b="1" dirty="0">
              <a:solidFill>
                <a:schemeClr val="bg1"/>
              </a:solidFill>
              <a:latin typeface="Times New Roman" charset="0"/>
              <a:ea typeface="宋体" charset="-122"/>
              <a:cs typeface="Times New Roman" charset="0"/>
              <a:sym typeface="Times New Roman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9C1C39-EE0E-6646-13FC-2C385E821376}"/>
              </a:ext>
            </a:extLst>
          </p:cNvPr>
          <p:cNvGrpSpPr/>
          <p:nvPr/>
        </p:nvGrpSpPr>
        <p:grpSpPr>
          <a:xfrm>
            <a:off x="2062206" y="2581476"/>
            <a:ext cx="637337" cy="1692000"/>
            <a:chOff x="2062206" y="2581476"/>
            <a:chExt cx="637337" cy="1692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0FC627-919D-B92C-B200-B730B82D6962}"/>
                </a:ext>
              </a:extLst>
            </p:cNvPr>
            <p:cNvSpPr/>
            <p:nvPr/>
          </p:nvSpPr>
          <p:spPr>
            <a:xfrm>
              <a:off x="2062206" y="2581476"/>
              <a:ext cx="432000" cy="16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33922D-3617-7CAC-ADBF-FE10FB754D41}"/>
                </a:ext>
              </a:extLst>
            </p:cNvPr>
            <p:cNvSpPr/>
            <p:nvPr/>
          </p:nvSpPr>
          <p:spPr>
            <a:xfrm>
              <a:off x="2303543" y="2594728"/>
              <a:ext cx="396000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F6DE58-87B9-C99E-12BC-117168748AB7}"/>
                </a:ext>
              </a:extLst>
            </p:cNvPr>
            <p:cNvSpPr/>
            <p:nvPr/>
          </p:nvSpPr>
          <p:spPr>
            <a:xfrm>
              <a:off x="2283723" y="3846312"/>
              <a:ext cx="379374" cy="387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6AD1DE6-C65F-265F-EF5F-7E939268841B}"/>
              </a:ext>
            </a:extLst>
          </p:cNvPr>
          <p:cNvSpPr txBox="1"/>
          <p:nvPr/>
        </p:nvSpPr>
        <p:spPr>
          <a:xfrm>
            <a:off x="1180591" y="2862625"/>
            <a:ext cx="870751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B495E98-9853-5E48-7D1E-D6444EA42200}"/>
              </a:ext>
            </a:extLst>
          </p:cNvPr>
          <p:cNvSpPr/>
          <p:nvPr/>
        </p:nvSpPr>
        <p:spPr>
          <a:xfrm>
            <a:off x="1815548" y="2610678"/>
            <a:ext cx="1908313" cy="969300"/>
          </a:xfrm>
          <a:custGeom>
            <a:avLst/>
            <a:gdLst>
              <a:gd name="connsiteX0" fmla="*/ 0 w 1908313"/>
              <a:gd name="connsiteY0" fmla="*/ 927652 h 969300"/>
              <a:gd name="connsiteX1" fmla="*/ 742122 w 1908313"/>
              <a:gd name="connsiteY1" fmla="*/ 861392 h 969300"/>
              <a:gd name="connsiteX2" fmla="*/ 1908313 w 1908313"/>
              <a:gd name="connsiteY2" fmla="*/ 0 h 96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8313" h="969300">
                <a:moveTo>
                  <a:pt x="0" y="927652"/>
                </a:moveTo>
                <a:cubicBezTo>
                  <a:pt x="212035" y="971826"/>
                  <a:pt x="424070" y="1016001"/>
                  <a:pt x="742122" y="861392"/>
                </a:cubicBezTo>
                <a:cubicBezTo>
                  <a:pt x="1060174" y="706783"/>
                  <a:pt x="1720574" y="128104"/>
                  <a:pt x="1908313" y="0"/>
                </a:cubicBezTo>
              </a:path>
            </a:pathLst>
          </a:custGeom>
          <a:noFill/>
          <a:ln w="25400">
            <a:solidFill>
              <a:srgbClr val="000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3F1330-DB18-E144-DC28-5832F3AED8FF}"/>
              </a:ext>
            </a:extLst>
          </p:cNvPr>
          <p:cNvSpPr txBox="1"/>
          <p:nvPr/>
        </p:nvSpPr>
        <p:spPr>
          <a:xfrm>
            <a:off x="2783390" y="1718734"/>
            <a:ext cx="966931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4CAED7-E6B6-BA7E-F15B-6BEEBB2EABB1}"/>
              </a:ext>
            </a:extLst>
          </p:cNvPr>
          <p:cNvSpPr/>
          <p:nvPr/>
        </p:nvSpPr>
        <p:spPr>
          <a:xfrm>
            <a:off x="5057487" y="1918788"/>
            <a:ext cx="813241" cy="2931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8C19F6-C39E-B462-5ACC-5FC8177CC147}"/>
              </a:ext>
            </a:extLst>
          </p:cNvPr>
          <p:cNvSpPr txBox="1"/>
          <p:nvPr/>
        </p:nvSpPr>
        <p:spPr>
          <a:xfrm>
            <a:off x="4113014" y="1751924"/>
            <a:ext cx="1183850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T-stations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6BFB1D-1E4B-2826-6DAC-1766D8AC06BC}"/>
              </a:ext>
            </a:extLst>
          </p:cNvPr>
          <p:cNvSpPr/>
          <p:nvPr/>
        </p:nvSpPr>
        <p:spPr>
          <a:xfrm>
            <a:off x="5934228" y="1863635"/>
            <a:ext cx="379374" cy="38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24A31D-C1C0-4735-B939-8C79DAAD2FF6}"/>
              </a:ext>
            </a:extLst>
          </p:cNvPr>
          <p:cNvSpPr/>
          <p:nvPr/>
        </p:nvSpPr>
        <p:spPr>
          <a:xfrm>
            <a:off x="6801895" y="1740885"/>
            <a:ext cx="379374" cy="38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6F58C33-58BC-7051-EDBE-09F34C5ADB81}"/>
              </a:ext>
            </a:extLst>
          </p:cNvPr>
          <p:cNvSpPr/>
          <p:nvPr/>
        </p:nvSpPr>
        <p:spPr>
          <a:xfrm rot="20644862">
            <a:off x="6076021" y="2923333"/>
            <a:ext cx="316309" cy="961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410C8C2-053C-6600-FF7B-F19A3F4C9E5E}"/>
              </a:ext>
            </a:extLst>
          </p:cNvPr>
          <p:cNvCxnSpPr>
            <a:cxnSpLocks/>
          </p:cNvCxnSpPr>
          <p:nvPr/>
        </p:nvCxnSpPr>
        <p:spPr>
          <a:xfrm>
            <a:off x="6039406" y="3965595"/>
            <a:ext cx="320294" cy="72000"/>
          </a:xfrm>
          <a:prstGeom prst="line">
            <a:avLst/>
          </a:prstGeom>
          <a:ln w="25400">
            <a:solidFill>
              <a:srgbClr val="1008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F552D50F-C9BE-2A82-BD6F-A131C3F459DB}"/>
              </a:ext>
            </a:extLst>
          </p:cNvPr>
          <p:cNvSpPr/>
          <p:nvPr/>
        </p:nvSpPr>
        <p:spPr>
          <a:xfrm>
            <a:off x="5566169" y="1236583"/>
            <a:ext cx="1510161" cy="603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8C7D4C-2992-9446-8996-77762DCC900D}"/>
              </a:ext>
            </a:extLst>
          </p:cNvPr>
          <p:cNvSpPr/>
          <p:nvPr/>
        </p:nvSpPr>
        <p:spPr>
          <a:xfrm rot="787448">
            <a:off x="6278241" y="4012492"/>
            <a:ext cx="959632" cy="2080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E28734-4B15-2E5C-B4C6-684634095479}"/>
              </a:ext>
            </a:extLst>
          </p:cNvPr>
          <p:cNvSpPr/>
          <p:nvPr/>
        </p:nvSpPr>
        <p:spPr>
          <a:xfrm rot="565555">
            <a:off x="6095237" y="4362976"/>
            <a:ext cx="316309" cy="961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C6FAC8D-6B34-B78B-7149-ED77135B888D}"/>
              </a:ext>
            </a:extLst>
          </p:cNvPr>
          <p:cNvSpPr/>
          <p:nvPr/>
        </p:nvSpPr>
        <p:spPr>
          <a:xfrm rot="21096961">
            <a:off x="6388112" y="3081128"/>
            <a:ext cx="959632" cy="3403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AAADEE9-DBA6-C63B-C784-F5664C0BFD6B}"/>
              </a:ext>
            </a:extLst>
          </p:cNvPr>
          <p:cNvCxnSpPr>
            <a:cxnSpLocks/>
          </p:cNvCxnSpPr>
          <p:nvPr/>
        </p:nvCxnSpPr>
        <p:spPr>
          <a:xfrm>
            <a:off x="6078541" y="3670101"/>
            <a:ext cx="907123" cy="108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F0EEB68-5AFB-5DCA-2473-111ED85B6FC6}"/>
              </a:ext>
            </a:extLst>
          </p:cNvPr>
          <p:cNvSpPr/>
          <p:nvPr/>
        </p:nvSpPr>
        <p:spPr>
          <a:xfrm>
            <a:off x="599459" y="1169543"/>
            <a:ext cx="5161579" cy="50460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5425293-FC9C-64BD-9C66-9802AAD97960}"/>
              </a:ext>
            </a:extLst>
          </p:cNvPr>
          <p:cNvSpPr txBox="1"/>
          <p:nvPr/>
        </p:nvSpPr>
        <p:spPr>
          <a:xfrm>
            <a:off x="5575484" y="1783950"/>
            <a:ext cx="821377" cy="400110"/>
          </a:xfrm>
          <a:prstGeom prst="rect">
            <a:avLst/>
          </a:prstGeom>
          <a:solidFill>
            <a:srgbClr val="EEEEEE"/>
          </a:solidFill>
        </p:spPr>
        <p:txBody>
          <a:bodyPr wrap="square" rIns="0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330C00E-C82D-C7BB-9BFC-213C6CDEF702}"/>
              </a:ext>
            </a:extLst>
          </p:cNvPr>
          <p:cNvGrpSpPr/>
          <p:nvPr/>
        </p:nvGrpSpPr>
        <p:grpSpPr>
          <a:xfrm>
            <a:off x="1785734" y="3023068"/>
            <a:ext cx="4253672" cy="942527"/>
            <a:chOff x="1826159" y="4039954"/>
            <a:chExt cx="4253672" cy="942527"/>
          </a:xfrm>
        </p:grpSpPr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66D4CF0-D26B-ED8E-1951-3CEC9B020EDC}"/>
                </a:ext>
              </a:extLst>
            </p:cNvPr>
            <p:cNvSpPr/>
            <p:nvPr/>
          </p:nvSpPr>
          <p:spPr>
            <a:xfrm>
              <a:off x="2435759" y="4039954"/>
              <a:ext cx="3644072" cy="702206"/>
            </a:xfrm>
            <a:custGeom>
              <a:avLst/>
              <a:gdLst>
                <a:gd name="connsiteX0" fmla="*/ 0 w 2849218"/>
                <a:gd name="connsiteY0" fmla="*/ 569843 h 702206"/>
                <a:gd name="connsiteX1" fmla="*/ 1417983 w 2849218"/>
                <a:gd name="connsiteY1" fmla="*/ 662609 h 702206"/>
                <a:gd name="connsiteX2" fmla="*/ 2849218 w 2849218"/>
                <a:gd name="connsiteY2" fmla="*/ 0 h 70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9218" h="702206">
                  <a:moveTo>
                    <a:pt x="0" y="569843"/>
                  </a:moveTo>
                  <a:cubicBezTo>
                    <a:pt x="471556" y="663713"/>
                    <a:pt x="943113" y="757583"/>
                    <a:pt x="1417983" y="662609"/>
                  </a:cubicBezTo>
                  <a:cubicBezTo>
                    <a:pt x="1892853" y="567635"/>
                    <a:pt x="2623931" y="99391"/>
                    <a:pt x="2849218" y="0"/>
                  </a:cubicBezTo>
                </a:path>
              </a:pathLst>
            </a:custGeom>
            <a:noFill/>
            <a:ln w="25400">
              <a:solidFill>
                <a:srgbClr val="000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1BA343B7-06CB-1303-B34B-E59160A0C067}"/>
                </a:ext>
              </a:extLst>
            </p:cNvPr>
            <p:cNvSpPr/>
            <p:nvPr/>
          </p:nvSpPr>
          <p:spPr>
            <a:xfrm>
              <a:off x="1826159" y="4381485"/>
              <a:ext cx="4242808" cy="600996"/>
            </a:xfrm>
            <a:custGeom>
              <a:avLst/>
              <a:gdLst>
                <a:gd name="connsiteX0" fmla="*/ 0 w 3405809"/>
                <a:gd name="connsiteY0" fmla="*/ 135547 h 453599"/>
                <a:gd name="connsiteX1" fmla="*/ 1126435 w 3405809"/>
                <a:gd name="connsiteY1" fmla="*/ 16278 h 453599"/>
                <a:gd name="connsiteX2" fmla="*/ 3405809 w 3405809"/>
                <a:gd name="connsiteY2" fmla="*/ 453599 h 45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5809" h="453599">
                  <a:moveTo>
                    <a:pt x="0" y="135547"/>
                  </a:moveTo>
                  <a:cubicBezTo>
                    <a:pt x="279400" y="49408"/>
                    <a:pt x="558800" y="-36731"/>
                    <a:pt x="1126435" y="16278"/>
                  </a:cubicBezTo>
                  <a:cubicBezTo>
                    <a:pt x="1694070" y="69287"/>
                    <a:pt x="2549939" y="261443"/>
                    <a:pt x="3405809" y="453599"/>
                  </a:cubicBezTo>
                </a:path>
              </a:pathLst>
            </a:custGeom>
            <a:noFill/>
            <a:ln w="25400">
              <a:solidFill>
                <a:srgbClr val="000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0B165ECF-08A3-F926-4CC0-E789D8879989}"/>
              </a:ext>
            </a:extLst>
          </p:cNvPr>
          <p:cNvSpPr/>
          <p:nvPr/>
        </p:nvSpPr>
        <p:spPr>
          <a:xfrm>
            <a:off x="599459" y="1169543"/>
            <a:ext cx="6650310" cy="50460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C8186AE-81C3-D5C1-E0A5-5A8D901B5A51}"/>
              </a:ext>
            </a:extLst>
          </p:cNvPr>
          <p:cNvCxnSpPr>
            <a:cxnSpLocks/>
          </p:cNvCxnSpPr>
          <p:nvPr/>
        </p:nvCxnSpPr>
        <p:spPr>
          <a:xfrm>
            <a:off x="6950364" y="3771394"/>
            <a:ext cx="298602" cy="40862"/>
          </a:xfrm>
          <a:prstGeom prst="line">
            <a:avLst/>
          </a:prstGeom>
          <a:ln w="25400">
            <a:solidFill>
              <a:srgbClr val="0000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34">
            <a:extLst>
              <a:ext uri="{FF2B5EF4-FFF2-40B4-BE49-F238E27FC236}">
                <a16:creationId xmlns:a16="http://schemas.microsoft.com/office/drawing/2014/main" id="{D9A9DB97-731F-92E3-5EA7-25A3F127D3FC}"/>
              </a:ext>
            </a:extLst>
          </p:cNvPr>
          <p:cNvSpPr txBox="1"/>
          <p:nvPr/>
        </p:nvSpPr>
        <p:spPr>
          <a:xfrm>
            <a:off x="8283772" y="19242"/>
            <a:ext cx="242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387569AB-BFE5-9CCD-EA06-CB4EABFB6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5" t="28107" r="15267"/>
          <a:stretch/>
        </p:blipFill>
        <p:spPr bwMode="auto">
          <a:xfrm>
            <a:off x="6962688" y="1298890"/>
            <a:ext cx="1770348" cy="490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9359B6-5C42-891C-4090-F1527EF8EC4B}"/>
              </a:ext>
            </a:extLst>
          </p:cNvPr>
          <p:cNvSpPr txBox="1"/>
          <p:nvPr/>
        </p:nvSpPr>
        <p:spPr>
          <a:xfrm>
            <a:off x="6403432" y="1791680"/>
            <a:ext cx="821377" cy="400110"/>
          </a:xfrm>
          <a:prstGeom prst="rect">
            <a:avLst/>
          </a:prstGeom>
          <a:solidFill>
            <a:srgbClr val="EEEEEE"/>
          </a:solidFill>
        </p:spPr>
        <p:txBody>
          <a:bodyPr wrap="square" rIns="0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A7DF351-9DC5-04BD-62F3-CE75E3536AA5}"/>
              </a:ext>
            </a:extLst>
          </p:cNvPr>
          <p:cNvSpPr/>
          <p:nvPr/>
        </p:nvSpPr>
        <p:spPr>
          <a:xfrm>
            <a:off x="1908313" y="3469469"/>
            <a:ext cx="7020067" cy="541437"/>
          </a:xfrm>
          <a:custGeom>
            <a:avLst/>
            <a:gdLst>
              <a:gd name="connsiteX0" fmla="*/ 0 w 6334539"/>
              <a:gd name="connsiteY0" fmla="*/ 42357 h 479679"/>
              <a:gd name="connsiteX1" fmla="*/ 2279374 w 6334539"/>
              <a:gd name="connsiteY1" fmla="*/ 29105 h 479679"/>
              <a:gd name="connsiteX2" fmla="*/ 5353878 w 6334539"/>
              <a:gd name="connsiteY2" fmla="*/ 373661 h 479679"/>
              <a:gd name="connsiteX3" fmla="*/ 6334539 w 6334539"/>
              <a:gd name="connsiteY3" fmla="*/ 479679 h 4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4539" h="479679">
                <a:moveTo>
                  <a:pt x="0" y="42357"/>
                </a:moveTo>
                <a:cubicBezTo>
                  <a:pt x="693530" y="8122"/>
                  <a:pt x="1387061" y="-26112"/>
                  <a:pt x="2279374" y="29105"/>
                </a:cubicBezTo>
                <a:cubicBezTo>
                  <a:pt x="3171687" y="84322"/>
                  <a:pt x="5353878" y="373661"/>
                  <a:pt x="5353878" y="373661"/>
                </a:cubicBezTo>
                <a:lnTo>
                  <a:pt x="6334539" y="479679"/>
                </a:lnTo>
              </a:path>
            </a:pathLst>
          </a:custGeom>
          <a:noFill/>
          <a:ln w="25400">
            <a:solidFill>
              <a:srgbClr val="000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982457-49F6-A943-91AB-4500FF011306}"/>
              </a:ext>
            </a:extLst>
          </p:cNvPr>
          <p:cNvCxnSpPr>
            <a:cxnSpLocks/>
          </p:cNvCxnSpPr>
          <p:nvPr/>
        </p:nvCxnSpPr>
        <p:spPr>
          <a:xfrm>
            <a:off x="6037533" y="3663121"/>
            <a:ext cx="943130" cy="10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AE47-44AA-73AA-08A8-F9EB9194292A}"/>
              </a:ext>
            </a:extLst>
          </p:cNvPr>
          <p:cNvSpPr/>
          <p:nvPr/>
        </p:nvSpPr>
        <p:spPr>
          <a:xfrm>
            <a:off x="581983" y="1159228"/>
            <a:ext cx="8161686" cy="50460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89DECA5-85E4-8C98-2B53-D99D3779CE1C}"/>
              </a:ext>
            </a:extLst>
          </p:cNvPr>
          <p:cNvGrpSpPr/>
          <p:nvPr/>
        </p:nvGrpSpPr>
        <p:grpSpPr>
          <a:xfrm>
            <a:off x="8955097" y="3833486"/>
            <a:ext cx="1126169" cy="400110"/>
            <a:chOff x="7074696" y="3651999"/>
            <a:chExt cx="1126169" cy="40011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E0FDB38-3DC7-0B28-BEF8-ABF9ED42BDCE}"/>
                </a:ext>
              </a:extLst>
            </p:cNvPr>
            <p:cNvSpPr txBox="1"/>
            <p:nvPr/>
          </p:nvSpPr>
          <p:spPr>
            <a:xfrm>
              <a:off x="7403852" y="3651999"/>
              <a:ext cx="797013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Muon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935E5C6-F7B2-3CEF-3981-61FFDC2CA4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4696" y="3832286"/>
              <a:ext cx="354603" cy="1976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82B0B7C-C797-8484-F6D0-3176A3393821}"/>
              </a:ext>
            </a:extLst>
          </p:cNvPr>
          <p:cNvSpPr/>
          <p:nvPr/>
        </p:nvSpPr>
        <p:spPr>
          <a:xfrm>
            <a:off x="7276950" y="1208824"/>
            <a:ext cx="1320654" cy="723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DE2352-CA6E-7442-5D5C-C1EC2B7A4828}"/>
              </a:ext>
            </a:extLst>
          </p:cNvPr>
          <p:cNvGrpSpPr/>
          <p:nvPr/>
        </p:nvGrpSpPr>
        <p:grpSpPr>
          <a:xfrm>
            <a:off x="5946813" y="1323289"/>
            <a:ext cx="2520648" cy="1396647"/>
            <a:chOff x="5946813" y="1323289"/>
            <a:chExt cx="2520648" cy="139664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112EC35-01FB-0357-A97B-2A39CAEA11D6}"/>
                </a:ext>
              </a:extLst>
            </p:cNvPr>
            <p:cNvSpPr txBox="1"/>
            <p:nvPr/>
          </p:nvSpPr>
          <p:spPr>
            <a:xfrm>
              <a:off x="7394502" y="1323289"/>
              <a:ext cx="1072959" cy="400110"/>
            </a:xfrm>
            <a:prstGeom prst="rect">
              <a:avLst/>
            </a:prstGeom>
            <a:solidFill>
              <a:srgbClr val="EEEEEE"/>
            </a:solidFill>
          </p:spPr>
          <p:txBody>
            <a:bodyPr wrap="square" rIns="0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0000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M1-M5</a:t>
              </a:r>
              <a:endParaRPr lang="en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C779C45-3EB0-A55A-D20D-D0C93BA050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6813" y="1722739"/>
              <a:ext cx="1743363" cy="99719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975CF4E-6C42-102F-FBE0-C7A6520F3A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01757" y="1751924"/>
              <a:ext cx="684819" cy="58233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222549A-C82B-0BE2-D083-F2A66524E2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4540" y="1725892"/>
              <a:ext cx="256714" cy="49163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154E4A4-13A8-1910-ED7E-02553706AA5D}"/>
                </a:ext>
              </a:extLst>
            </p:cNvPr>
            <p:cNvCxnSpPr>
              <a:cxnSpLocks/>
            </p:cNvCxnSpPr>
            <p:nvPr/>
          </p:nvCxnSpPr>
          <p:spPr>
            <a:xfrm>
              <a:off x="7709572" y="1725892"/>
              <a:ext cx="221410" cy="26584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5BE82BC-30FB-B308-B074-866B18DC1C03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89" y="1715577"/>
              <a:ext cx="543171" cy="18721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0F265B7-F8E0-93E4-A23F-EE40AEBC8907}"/>
              </a:ext>
            </a:extLst>
          </p:cNvPr>
          <p:cNvSpPr txBox="1"/>
          <p:nvPr/>
        </p:nvSpPr>
        <p:spPr>
          <a:xfrm>
            <a:off x="6162361" y="5621762"/>
            <a:ext cx="3098194" cy="400110"/>
          </a:xfrm>
          <a:prstGeom prst="rect">
            <a:avLst/>
          </a:prstGeom>
          <a:solidFill>
            <a:srgbClr val="EEEEEE"/>
          </a:solidFill>
        </p:spPr>
        <p:txBody>
          <a:bodyPr wrap="square" rIns="0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Calorimeter</a:t>
            </a:r>
            <a:r>
              <a:rPr lang="zh-CN" altLang="en-US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</a:t>
            </a:r>
            <a:r>
              <a:rPr lang="zh-CN" altLang="en-US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shielding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C9F2520-A378-E15D-B9C4-677139F1FF3E}"/>
              </a:ext>
            </a:extLst>
          </p:cNvPr>
          <p:cNvCxnSpPr>
            <a:cxnSpLocks/>
          </p:cNvCxnSpPr>
          <p:nvPr/>
        </p:nvCxnSpPr>
        <p:spPr>
          <a:xfrm flipH="1" flipV="1">
            <a:off x="6602529" y="4705223"/>
            <a:ext cx="728738" cy="96603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908BDC5-0457-4044-8C90-550D373530BF}"/>
              </a:ext>
            </a:extLst>
          </p:cNvPr>
          <p:cNvCxnSpPr>
            <a:cxnSpLocks/>
          </p:cNvCxnSpPr>
          <p:nvPr/>
        </p:nvCxnSpPr>
        <p:spPr>
          <a:xfrm flipH="1" flipV="1">
            <a:off x="7245531" y="5123617"/>
            <a:ext cx="85736" cy="55795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B317B1C-A730-0DC8-036E-7157C46320D0}"/>
              </a:ext>
            </a:extLst>
          </p:cNvPr>
          <p:cNvCxnSpPr>
            <a:cxnSpLocks/>
          </p:cNvCxnSpPr>
          <p:nvPr/>
        </p:nvCxnSpPr>
        <p:spPr>
          <a:xfrm flipV="1">
            <a:off x="7331267" y="5256262"/>
            <a:ext cx="338207" cy="4149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055121E-9A34-7096-82B4-C0BD47B1A56F}"/>
              </a:ext>
            </a:extLst>
          </p:cNvPr>
          <p:cNvCxnSpPr>
            <a:cxnSpLocks/>
          </p:cNvCxnSpPr>
          <p:nvPr/>
        </p:nvCxnSpPr>
        <p:spPr>
          <a:xfrm flipV="1">
            <a:off x="7320700" y="5305324"/>
            <a:ext cx="858407" cy="3659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10BD3E1-8ADE-CBBB-7CDA-1A611E27102B}"/>
              </a:ext>
            </a:extLst>
          </p:cNvPr>
          <p:cNvSpPr txBox="1"/>
          <p:nvPr/>
        </p:nvSpPr>
        <p:spPr>
          <a:xfrm>
            <a:off x="8877892" y="1855962"/>
            <a:ext cx="256539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Ins="0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“only” particle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reaching/passing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1DB276-4F4D-1573-CE70-1C83498CA740}"/>
              </a:ext>
            </a:extLst>
          </p:cNvPr>
          <p:cNvSpPr txBox="1"/>
          <p:nvPr/>
        </p:nvSpPr>
        <p:spPr>
          <a:xfrm>
            <a:off x="2545072" y="2809963"/>
            <a:ext cx="527709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004A78-E33E-15EA-4100-E092F621AA2F}"/>
              </a:ext>
            </a:extLst>
          </p:cNvPr>
          <p:cNvCxnSpPr>
            <a:cxnSpLocks/>
          </p:cNvCxnSpPr>
          <p:nvPr/>
        </p:nvCxnSpPr>
        <p:spPr>
          <a:xfrm flipV="1">
            <a:off x="4437324" y="3072637"/>
            <a:ext cx="588184" cy="98046"/>
          </a:xfrm>
          <a:prstGeom prst="line">
            <a:avLst/>
          </a:prstGeom>
          <a:ln w="25400">
            <a:solidFill>
              <a:srgbClr val="0000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612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B381-15F4-AFBE-430D-31782F86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64E62-27B2-CE1A-F48E-3D0ABBCD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1EE6AC-51D8-A647-5882-6F2C475E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E22BEB-CED1-3E46-86A2-CA7857D3372E}" type="slidenum">
              <a:rPr kumimoji="1" lang="zh-CN" altLang="en-US" smtClean="0"/>
              <a:pPr algn="r"/>
              <a:t>13</a:t>
            </a:fld>
            <a:endParaRPr kumimoji="1" lang="zh-CN" altLang="en-US" dirty="0"/>
          </a:p>
        </p:txBody>
      </p:sp>
      <p:pic>
        <p:nvPicPr>
          <p:cNvPr id="3" name="Picture 2" descr="decay_chart">
            <a:extLst>
              <a:ext uri="{FF2B5EF4-FFF2-40B4-BE49-F238E27FC236}">
                <a16:creationId xmlns:a16="http://schemas.microsoft.com/office/drawing/2014/main" id="{353D5017-076D-290F-E6B6-FB93D3C4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06" y="1762698"/>
            <a:ext cx="5326169" cy="37631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E59A8A-CE92-366D-6EE0-A1C313FC1080}"/>
                  </a:ext>
                </a:extLst>
              </p:cNvPr>
              <p:cNvSpPr txBox="1"/>
              <p:nvPr/>
            </p:nvSpPr>
            <p:spPr>
              <a:xfrm>
                <a:off x="568586" y="845331"/>
                <a:ext cx="4553682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Charged: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anti-particles</a:t>
                </a:r>
                <a:endParaRPr lang="en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E59A8A-CE92-366D-6EE0-A1C313FC1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86" y="845331"/>
                <a:ext cx="4553682" cy="400110"/>
              </a:xfrm>
              <a:prstGeom prst="rect">
                <a:avLst/>
              </a:prstGeom>
              <a:blipFill>
                <a:blip r:embed="rId4"/>
                <a:stretch>
                  <a:fillRect l="-1389" t="-9375" r="-556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93B88DC-3E01-44F5-9CFC-C4A5CC0AB745}"/>
                  </a:ext>
                </a:extLst>
              </p:cNvPr>
              <p:cNvSpPr txBox="1"/>
              <p:nvPr/>
            </p:nvSpPr>
            <p:spPr>
              <a:xfrm>
                <a:off x="6030636" y="845331"/>
                <a:ext cx="1723677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Neutral: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93B88DC-3E01-44F5-9CFC-C4A5CC0AB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636" y="845331"/>
                <a:ext cx="1723677" cy="400110"/>
              </a:xfrm>
              <a:prstGeom prst="rect">
                <a:avLst/>
              </a:prstGeom>
              <a:blipFill>
                <a:blip r:embed="rId5"/>
                <a:stretch>
                  <a:fillRect l="-3650" t="-937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790576-001C-1580-E3D8-204D7900F0E6}"/>
                  </a:ext>
                </a:extLst>
              </p:cNvPr>
              <p:cNvSpPr txBox="1"/>
              <p:nvPr/>
            </p:nvSpPr>
            <p:spPr>
              <a:xfrm>
                <a:off x="6224570" y="2087274"/>
                <a:ext cx="4962512" cy="83561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Able</a:t>
                </a:r>
                <a:r>
                  <a:rPr lang="zh-CN" alt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classify</a:t>
                </a:r>
                <a:r>
                  <a:rPr lang="zh-CN" alt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endParaRPr lang="en-US" altLang="zh-CN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</a:t>
                </a:r>
                <a:r>
                  <a:rPr lang="en-US" altLang="zh-CN" sz="24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</m:e>
                    </m:d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790576-001C-1580-E3D8-204D7900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570" y="2087274"/>
                <a:ext cx="4962512" cy="835613"/>
              </a:xfrm>
              <a:prstGeom prst="rect">
                <a:avLst/>
              </a:prstGeom>
              <a:blipFill>
                <a:blip r:embed="rId6"/>
                <a:stretch>
                  <a:fillRect l="-2046" t="-6061"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845C89-6CB0-4A75-C249-5C308CE6C73C}"/>
                  </a:ext>
                </a:extLst>
              </p:cNvPr>
              <p:cNvSpPr txBox="1"/>
              <p:nvPr/>
            </p:nvSpPr>
            <p:spPr>
              <a:xfrm>
                <a:off x="6224570" y="3591185"/>
                <a:ext cx="2140714" cy="83561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</a:t>
                </a:r>
                <a:r>
                  <a:rPr lang="zh-CN" alt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lang="zh-CN" alt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845C89-6CB0-4A75-C249-5C308CE6C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570" y="3591185"/>
                <a:ext cx="2140714" cy="835613"/>
              </a:xfrm>
              <a:prstGeom prst="rect">
                <a:avLst/>
              </a:prstGeom>
              <a:blipFill>
                <a:blip r:embed="rId7"/>
                <a:stretch>
                  <a:fillRect l="-4734" t="-5970" b="-447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508BA9-1D4E-BBE1-BC13-9EB037883DD5}"/>
                  </a:ext>
                </a:extLst>
              </p:cNvPr>
              <p:cNvSpPr txBox="1"/>
              <p:nvPr/>
            </p:nvSpPr>
            <p:spPr>
              <a:xfrm>
                <a:off x="5659575" y="5812268"/>
                <a:ext cx="56405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field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separates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charges</a:t>
                </a:r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508BA9-1D4E-BBE1-BC13-9EB037883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575" y="5812268"/>
                <a:ext cx="5640518" cy="461665"/>
              </a:xfrm>
              <a:prstGeom prst="rect">
                <a:avLst/>
              </a:prstGeom>
              <a:blipFill>
                <a:blip r:embed="rId8"/>
                <a:stretch>
                  <a:fillRect l="-1573" t="-10811" r="-674" b="-297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8FA992-FD7D-8E50-11FE-0A437B881293}"/>
                  </a:ext>
                </a:extLst>
              </p:cNvPr>
              <p:cNvSpPr txBox="1"/>
              <p:nvPr/>
            </p:nvSpPr>
            <p:spPr>
              <a:xfrm>
                <a:off x="8928380" y="3702563"/>
                <a:ext cx="2159758" cy="720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calorimeter</a:t>
                </a:r>
              </a:p>
              <a:p>
                <a:pPr algn="l"/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𝑐𝑎𝑙𝑜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8FA992-FD7D-8E50-11FE-0A437B881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380" y="3702563"/>
                <a:ext cx="2159758" cy="720069"/>
              </a:xfrm>
              <a:prstGeom prst="rect">
                <a:avLst/>
              </a:prstGeom>
              <a:blipFill>
                <a:blip r:embed="rId9"/>
                <a:stretch>
                  <a:fillRect l="-3509" t="-5263" r="-1754" b="-157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043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45E2E-B244-534A-BAB7-5AFE21C4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cares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charged</a:t>
            </a:r>
            <a:r>
              <a:rPr lang="zh-CN" altLang="en-US" dirty="0"/>
              <a:t> </a:t>
            </a:r>
            <a:r>
              <a:rPr lang="en-US" altLang="zh-CN" dirty="0"/>
              <a:t>hadron</a:t>
            </a:r>
            <a:r>
              <a:rPr lang="zh-CN" altLang="en-US" dirty="0"/>
              <a:t> </a:t>
            </a:r>
            <a:r>
              <a:rPr lang="en-US" altLang="zh-CN" dirty="0"/>
              <a:t>species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D96D97-66BF-5B60-2C5C-48E35F8B77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7069181" cy="55891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-hadrons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have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many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decay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(500+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known)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D96D97-66BF-5B60-2C5C-48E35F8B77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7069181" cy="558913"/>
              </a:xfrm>
              <a:blipFill>
                <a:blip r:embed="rId3"/>
                <a:stretch>
                  <a:fillRect l="-1075" t="-1555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033B-C1FB-6176-0FFA-D23285CEE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B8F74-05D5-3F9F-794D-41740AE6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14</a:t>
            </a:fld>
            <a:endParaRPr kumimoji="1" lang="zh-CN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34CF57-7A3B-8C00-D30E-E2DB51C711CD}"/>
              </a:ext>
            </a:extLst>
          </p:cNvPr>
          <p:cNvGrpSpPr/>
          <p:nvPr/>
        </p:nvGrpSpPr>
        <p:grpSpPr>
          <a:xfrm>
            <a:off x="6993716" y="587529"/>
            <a:ext cx="4464012" cy="1432325"/>
            <a:chOff x="6993716" y="587529"/>
            <a:chExt cx="4464012" cy="14323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2F8462-2933-3B31-788C-376666FFF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93716" y="600636"/>
              <a:ext cx="1090305" cy="14020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620EC1-94FA-37FE-8F43-04997361B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5418" y="604968"/>
              <a:ext cx="1090305" cy="141488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EEE93D-953E-7EA1-3020-7D32D6B58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25722" y="587529"/>
              <a:ext cx="1090305" cy="14036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8DAAB5-67A1-DA7D-8E4A-A64EF4A5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67423" y="638244"/>
              <a:ext cx="1090305" cy="137535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4921FB-5F5B-0A99-C303-F622DBD553FB}"/>
                  </a:ext>
                </a:extLst>
              </p:cNvPr>
              <p:cNvSpPr txBox="1"/>
              <p:nvPr/>
            </p:nvSpPr>
            <p:spPr>
              <a:xfrm>
                <a:off x="7271259" y="2045711"/>
                <a:ext cx="4046261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(Particle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Group2020)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4921FB-5F5B-0A99-C303-F622DBD55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259" y="2045711"/>
                <a:ext cx="4046261" cy="400110"/>
              </a:xfrm>
              <a:prstGeom prst="rect">
                <a:avLst/>
              </a:prstGeom>
              <a:blipFill>
                <a:blip r:embed="rId8"/>
                <a:stretch>
                  <a:fillRect t="-9375" r="-938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6F7D4A3-5389-3E5A-8117-E9D6BD25A837}"/>
              </a:ext>
            </a:extLst>
          </p:cNvPr>
          <p:cNvSpPr txBox="1"/>
          <p:nvPr/>
        </p:nvSpPr>
        <p:spPr>
          <a:xfrm>
            <a:off x="402384" y="975936"/>
            <a:ext cx="6647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contributes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relevant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8C623E-4890-15E6-D03C-21DDE853C36D}"/>
                  </a:ext>
                </a:extLst>
              </p:cNvPr>
              <p:cNvSpPr txBox="1"/>
              <p:nvPr/>
            </p:nvSpPr>
            <p:spPr>
              <a:xfrm>
                <a:off x="395087" y="1599118"/>
                <a:ext cx="6735459" cy="1019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could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pollute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other,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due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mis-identification</a:t>
                </a:r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000" dirty="0" err="1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misID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products,</a:t>
                </a:r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particularly</a:t>
                </a:r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among</a:t>
                </a:r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</a:t>
                </a:r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CN" sz="2000" dirty="0">
                  <a:solidFill>
                    <a:srgbClr val="1008F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8C623E-4890-15E6-D03C-21DDE853C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87" y="1599118"/>
                <a:ext cx="6735459" cy="1019574"/>
              </a:xfrm>
              <a:prstGeom prst="rect">
                <a:avLst/>
              </a:prstGeom>
              <a:blipFill>
                <a:blip r:embed="rId9"/>
                <a:stretch>
                  <a:fillRect l="-1130" t="-2439" b="-243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37A15872-C5D6-5BF1-7F44-C926958FC9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3142" y="2956723"/>
            <a:ext cx="6860248" cy="33233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DB0AD8-7985-A169-1930-559CE91FAE67}"/>
              </a:ext>
            </a:extLst>
          </p:cNvPr>
          <p:cNvSpPr txBox="1"/>
          <p:nvPr/>
        </p:nvSpPr>
        <p:spPr>
          <a:xfrm>
            <a:off x="1031010" y="3054687"/>
            <a:ext cx="1574351" cy="50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28C308-ABBC-FA1D-6F80-1C51A9B2BC9F}"/>
              </a:ext>
            </a:extLst>
          </p:cNvPr>
          <p:cNvSpPr/>
          <p:nvPr/>
        </p:nvSpPr>
        <p:spPr>
          <a:xfrm>
            <a:off x="8958729" y="3624388"/>
            <a:ext cx="1695141" cy="150295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248096-51AD-8E72-B4EF-57C91D061E45}"/>
                  </a:ext>
                </a:extLst>
              </p:cNvPr>
              <p:cNvSpPr txBox="1"/>
              <p:nvPr/>
            </p:nvSpPr>
            <p:spPr>
              <a:xfrm>
                <a:off x="7102598" y="2773810"/>
                <a:ext cx="1932452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248096-51AD-8E72-B4EF-57C91D061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598" y="2773810"/>
                <a:ext cx="1932452" cy="400110"/>
              </a:xfrm>
              <a:prstGeom prst="rect">
                <a:avLst/>
              </a:prstGeom>
              <a:blipFill>
                <a:blip r:embed="rId11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9A2A2AA8-38AD-7867-7AFA-B97C4ED61E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3054686"/>
            <a:ext cx="4457273" cy="3024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CB4314D-8B82-35F8-33A8-E784E651ADA9}"/>
                  </a:ext>
                </a:extLst>
              </p:cNvPr>
              <p:cNvSpPr txBox="1"/>
              <p:nvPr/>
            </p:nvSpPr>
            <p:spPr>
              <a:xfrm>
                <a:off x="1516923" y="2745839"/>
                <a:ext cx="1492716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CB4314D-8B82-35F8-33A8-E784E651A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923" y="2745839"/>
                <a:ext cx="1492716" cy="400110"/>
              </a:xfrm>
              <a:prstGeom prst="rect">
                <a:avLst/>
              </a:prstGeom>
              <a:blipFill>
                <a:blip r:embed="rId1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FAF5BE0F-73D4-52CF-F6A9-5FCE6414280B}"/>
              </a:ext>
            </a:extLst>
          </p:cNvPr>
          <p:cNvSpPr/>
          <p:nvPr/>
        </p:nvSpPr>
        <p:spPr>
          <a:xfrm>
            <a:off x="3294371" y="3240089"/>
            <a:ext cx="864000" cy="936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822427-0FDF-AA3F-7755-EF2ED964AC08}"/>
              </a:ext>
            </a:extLst>
          </p:cNvPr>
          <p:cNvSpPr txBox="1"/>
          <p:nvPr/>
        </p:nvSpPr>
        <p:spPr>
          <a:xfrm>
            <a:off x="3541699" y="2345729"/>
            <a:ext cx="3145413" cy="40011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flavor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8C2292C6-A352-CA85-C126-3664CC2EDFBD}"/>
              </a:ext>
            </a:extLst>
          </p:cNvPr>
          <p:cNvSpPr/>
          <p:nvPr/>
        </p:nvSpPr>
        <p:spPr>
          <a:xfrm rot="5400000">
            <a:off x="4931672" y="1010902"/>
            <a:ext cx="365468" cy="3820986"/>
          </a:xfrm>
          <a:prstGeom prst="leftBrace">
            <a:avLst>
              <a:gd name="adj1" fmla="val 40919"/>
              <a:gd name="adj2" fmla="val 50694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9064D0-2F52-BEA4-2227-0DCF28110F40}"/>
              </a:ext>
            </a:extLst>
          </p:cNvPr>
          <p:cNvSpPr txBox="1"/>
          <p:nvPr/>
        </p:nvSpPr>
        <p:spPr>
          <a:xfrm>
            <a:off x="656295" y="1271916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 exclusively!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117796-40D6-34D6-A4F4-706ADFCD207A}"/>
              </a:ext>
            </a:extLst>
          </p:cNvPr>
          <p:cNvSpPr txBox="1"/>
          <p:nvPr/>
        </p:nvSpPr>
        <p:spPr>
          <a:xfrm>
            <a:off x="2309165" y="4660442"/>
            <a:ext cx="1970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LHCb simulation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A4B56-D7CA-EAA6-D987-05A3A9DB282B}"/>
              </a:ext>
            </a:extLst>
          </p:cNvPr>
          <p:cNvSpPr txBox="1"/>
          <p:nvPr/>
        </p:nvSpPr>
        <p:spPr>
          <a:xfrm>
            <a:off x="7620816" y="3904003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722176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8C2D44-262E-1DCF-0C21-75E0EF2CACBD}"/>
              </a:ext>
            </a:extLst>
          </p:cNvPr>
          <p:cNvCxnSpPr>
            <a:cxnSpLocks/>
          </p:cNvCxnSpPr>
          <p:nvPr/>
        </p:nvCxnSpPr>
        <p:spPr>
          <a:xfrm flipV="1">
            <a:off x="4437324" y="3072637"/>
            <a:ext cx="588184" cy="98046"/>
          </a:xfrm>
          <a:prstGeom prst="line">
            <a:avLst/>
          </a:prstGeom>
          <a:ln w="25400">
            <a:solidFill>
              <a:srgbClr val="0000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9A1B381-15F4-AFBE-430D-31782F86B22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Identification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at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LHCb</a:t>
                </a:r>
                <a:endParaRPr lang="en-CN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9A1B381-15F4-AFBE-430D-31782F86B2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22" t="-20000" b="-311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64E62-27B2-CE1A-F48E-3D0ABBCD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pic>
        <p:nvPicPr>
          <p:cNvPr id="7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C50AB174-D225-FA74-EA44-3C63ABFF9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28107" r="15267"/>
          <a:stretch/>
        </p:blipFill>
        <p:spPr bwMode="auto">
          <a:xfrm>
            <a:off x="695126" y="1306281"/>
            <a:ext cx="8041972" cy="490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1EE6AC-51D8-A647-5882-6F2C475E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E22BEB-CED1-3E46-86A2-CA7857D3372E}" type="slidenum">
              <a:rPr kumimoji="1" lang="zh-CN" altLang="en-US" smtClean="0"/>
              <a:pPr algn="r"/>
              <a:t>15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4458F3-B877-DD0E-C0F1-BBD2C6BD8E93}"/>
                  </a:ext>
                </a:extLst>
              </p:cNvPr>
              <p:cNvSpPr txBox="1"/>
              <p:nvPr/>
            </p:nvSpPr>
            <p:spPr>
              <a:xfrm>
                <a:off x="599458" y="624674"/>
                <a:ext cx="7076441" cy="466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RICH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detectors﻿,</a:t>
                </a:r>
                <a:r>
                  <a:rPr lang="en-US" altLang="zh-CN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useful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identify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CN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4458F3-B877-DD0E-C0F1-BBD2C6BD8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58" y="624674"/>
                <a:ext cx="7076441" cy="466281"/>
              </a:xfrm>
              <a:prstGeom prst="rect">
                <a:avLst/>
              </a:prstGeom>
              <a:blipFill>
                <a:blip r:embed="rId5"/>
                <a:stretch>
                  <a:fillRect l="-1434" t="-7895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爆炸形 1 14">
            <a:extLst>
              <a:ext uri="{FF2B5EF4-FFF2-40B4-BE49-F238E27FC236}">
                <a16:creationId xmlns:a16="http://schemas.microsoft.com/office/drawing/2014/main" id="{1139449A-B2BC-686A-2673-C8817EF63A13}"/>
              </a:ext>
            </a:extLst>
          </p:cNvPr>
          <p:cNvSpPr/>
          <p:nvPr/>
        </p:nvSpPr>
        <p:spPr bwMode="auto">
          <a:xfrm>
            <a:off x="1559912" y="3370476"/>
            <a:ext cx="368071" cy="400109"/>
          </a:xfrm>
          <a:prstGeom prst="irregularSeal1">
            <a:avLst/>
          </a:prstGeom>
          <a:noFill/>
          <a:ln w="22225">
            <a:solidFill>
              <a:srgbClr val="1008F4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 sz="2400" b="1" dirty="0">
              <a:solidFill>
                <a:schemeClr val="bg1"/>
              </a:solidFill>
              <a:latin typeface="Times New Roman" charset="0"/>
              <a:ea typeface="宋体" charset="-122"/>
              <a:cs typeface="Times New Roman" charset="0"/>
              <a:sym typeface="Times New Roman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B495E98-9853-5E48-7D1E-D6444EA42200}"/>
              </a:ext>
            </a:extLst>
          </p:cNvPr>
          <p:cNvSpPr/>
          <p:nvPr/>
        </p:nvSpPr>
        <p:spPr>
          <a:xfrm>
            <a:off x="1815548" y="2610678"/>
            <a:ext cx="1908313" cy="969300"/>
          </a:xfrm>
          <a:custGeom>
            <a:avLst/>
            <a:gdLst>
              <a:gd name="connsiteX0" fmla="*/ 0 w 1908313"/>
              <a:gd name="connsiteY0" fmla="*/ 927652 h 969300"/>
              <a:gd name="connsiteX1" fmla="*/ 742122 w 1908313"/>
              <a:gd name="connsiteY1" fmla="*/ 861392 h 969300"/>
              <a:gd name="connsiteX2" fmla="*/ 1908313 w 1908313"/>
              <a:gd name="connsiteY2" fmla="*/ 0 h 96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8313" h="969300">
                <a:moveTo>
                  <a:pt x="0" y="927652"/>
                </a:moveTo>
                <a:cubicBezTo>
                  <a:pt x="212035" y="971826"/>
                  <a:pt x="424070" y="1016001"/>
                  <a:pt x="742122" y="861392"/>
                </a:cubicBezTo>
                <a:cubicBezTo>
                  <a:pt x="1060174" y="706783"/>
                  <a:pt x="1720574" y="128104"/>
                  <a:pt x="1908313" y="0"/>
                </a:cubicBezTo>
              </a:path>
            </a:pathLst>
          </a:custGeom>
          <a:noFill/>
          <a:ln w="25400">
            <a:solidFill>
              <a:srgbClr val="000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6BFB1D-1E4B-2826-6DAC-1766D8AC06BC}"/>
              </a:ext>
            </a:extLst>
          </p:cNvPr>
          <p:cNvSpPr/>
          <p:nvPr/>
        </p:nvSpPr>
        <p:spPr>
          <a:xfrm>
            <a:off x="5934228" y="1863635"/>
            <a:ext cx="379374" cy="38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24A31D-C1C0-4735-B939-8C79DAAD2FF6}"/>
              </a:ext>
            </a:extLst>
          </p:cNvPr>
          <p:cNvSpPr/>
          <p:nvPr/>
        </p:nvSpPr>
        <p:spPr>
          <a:xfrm>
            <a:off x="6801895" y="1740885"/>
            <a:ext cx="379374" cy="38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6F58C33-58BC-7051-EDBE-09F34C5ADB81}"/>
              </a:ext>
            </a:extLst>
          </p:cNvPr>
          <p:cNvSpPr/>
          <p:nvPr/>
        </p:nvSpPr>
        <p:spPr>
          <a:xfrm rot="20644862">
            <a:off x="6076021" y="2923333"/>
            <a:ext cx="316309" cy="961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410C8C2-053C-6600-FF7B-F19A3F4C9E5E}"/>
              </a:ext>
            </a:extLst>
          </p:cNvPr>
          <p:cNvCxnSpPr>
            <a:cxnSpLocks/>
          </p:cNvCxnSpPr>
          <p:nvPr/>
        </p:nvCxnSpPr>
        <p:spPr>
          <a:xfrm>
            <a:off x="6039406" y="3965595"/>
            <a:ext cx="320294" cy="72000"/>
          </a:xfrm>
          <a:prstGeom prst="line">
            <a:avLst/>
          </a:prstGeom>
          <a:ln w="25400">
            <a:solidFill>
              <a:srgbClr val="1008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F552D50F-C9BE-2A82-BD6F-A131C3F459DB}"/>
              </a:ext>
            </a:extLst>
          </p:cNvPr>
          <p:cNvSpPr/>
          <p:nvPr/>
        </p:nvSpPr>
        <p:spPr>
          <a:xfrm>
            <a:off x="5566169" y="1236583"/>
            <a:ext cx="1510161" cy="603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8C7D4C-2992-9446-8996-77762DCC900D}"/>
              </a:ext>
            </a:extLst>
          </p:cNvPr>
          <p:cNvSpPr/>
          <p:nvPr/>
        </p:nvSpPr>
        <p:spPr>
          <a:xfrm rot="787448">
            <a:off x="6278241" y="4012492"/>
            <a:ext cx="959632" cy="2080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E28734-4B15-2E5C-B4C6-684634095479}"/>
              </a:ext>
            </a:extLst>
          </p:cNvPr>
          <p:cNvSpPr/>
          <p:nvPr/>
        </p:nvSpPr>
        <p:spPr>
          <a:xfrm rot="565555">
            <a:off x="6095237" y="4362976"/>
            <a:ext cx="316309" cy="961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C6FAC8D-6B34-B78B-7149-ED77135B888D}"/>
              </a:ext>
            </a:extLst>
          </p:cNvPr>
          <p:cNvSpPr/>
          <p:nvPr/>
        </p:nvSpPr>
        <p:spPr>
          <a:xfrm rot="21096961">
            <a:off x="6388112" y="3081128"/>
            <a:ext cx="959632" cy="3403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AAADEE9-DBA6-C63B-C784-F5664C0BFD6B}"/>
              </a:ext>
            </a:extLst>
          </p:cNvPr>
          <p:cNvCxnSpPr>
            <a:cxnSpLocks/>
          </p:cNvCxnSpPr>
          <p:nvPr/>
        </p:nvCxnSpPr>
        <p:spPr>
          <a:xfrm>
            <a:off x="6078541" y="3670101"/>
            <a:ext cx="907123" cy="108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330C00E-C82D-C7BB-9BFC-213C6CDEF702}"/>
              </a:ext>
            </a:extLst>
          </p:cNvPr>
          <p:cNvGrpSpPr/>
          <p:nvPr/>
        </p:nvGrpSpPr>
        <p:grpSpPr>
          <a:xfrm>
            <a:off x="1785734" y="3023068"/>
            <a:ext cx="4253672" cy="942527"/>
            <a:chOff x="1826159" y="4039954"/>
            <a:chExt cx="4253672" cy="942527"/>
          </a:xfrm>
        </p:grpSpPr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66D4CF0-D26B-ED8E-1951-3CEC9B020EDC}"/>
                </a:ext>
              </a:extLst>
            </p:cNvPr>
            <p:cNvSpPr/>
            <p:nvPr/>
          </p:nvSpPr>
          <p:spPr>
            <a:xfrm>
              <a:off x="2435759" y="4039954"/>
              <a:ext cx="3644072" cy="702206"/>
            </a:xfrm>
            <a:custGeom>
              <a:avLst/>
              <a:gdLst>
                <a:gd name="connsiteX0" fmla="*/ 0 w 2849218"/>
                <a:gd name="connsiteY0" fmla="*/ 569843 h 702206"/>
                <a:gd name="connsiteX1" fmla="*/ 1417983 w 2849218"/>
                <a:gd name="connsiteY1" fmla="*/ 662609 h 702206"/>
                <a:gd name="connsiteX2" fmla="*/ 2849218 w 2849218"/>
                <a:gd name="connsiteY2" fmla="*/ 0 h 70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9218" h="702206">
                  <a:moveTo>
                    <a:pt x="0" y="569843"/>
                  </a:moveTo>
                  <a:cubicBezTo>
                    <a:pt x="471556" y="663713"/>
                    <a:pt x="943113" y="757583"/>
                    <a:pt x="1417983" y="662609"/>
                  </a:cubicBezTo>
                  <a:cubicBezTo>
                    <a:pt x="1892853" y="567635"/>
                    <a:pt x="2623931" y="99391"/>
                    <a:pt x="2849218" y="0"/>
                  </a:cubicBezTo>
                </a:path>
              </a:pathLst>
            </a:custGeom>
            <a:noFill/>
            <a:ln w="25400">
              <a:solidFill>
                <a:srgbClr val="000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1BA343B7-06CB-1303-B34B-E59160A0C067}"/>
                </a:ext>
              </a:extLst>
            </p:cNvPr>
            <p:cNvSpPr/>
            <p:nvPr/>
          </p:nvSpPr>
          <p:spPr>
            <a:xfrm>
              <a:off x="1826159" y="4381485"/>
              <a:ext cx="4242808" cy="600996"/>
            </a:xfrm>
            <a:custGeom>
              <a:avLst/>
              <a:gdLst>
                <a:gd name="connsiteX0" fmla="*/ 0 w 3405809"/>
                <a:gd name="connsiteY0" fmla="*/ 135547 h 453599"/>
                <a:gd name="connsiteX1" fmla="*/ 1126435 w 3405809"/>
                <a:gd name="connsiteY1" fmla="*/ 16278 h 453599"/>
                <a:gd name="connsiteX2" fmla="*/ 3405809 w 3405809"/>
                <a:gd name="connsiteY2" fmla="*/ 453599 h 45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5809" h="453599">
                  <a:moveTo>
                    <a:pt x="0" y="135547"/>
                  </a:moveTo>
                  <a:cubicBezTo>
                    <a:pt x="279400" y="49408"/>
                    <a:pt x="558800" y="-36731"/>
                    <a:pt x="1126435" y="16278"/>
                  </a:cubicBezTo>
                  <a:cubicBezTo>
                    <a:pt x="1694070" y="69287"/>
                    <a:pt x="2549939" y="261443"/>
                    <a:pt x="3405809" y="453599"/>
                  </a:cubicBezTo>
                </a:path>
              </a:pathLst>
            </a:custGeom>
            <a:noFill/>
            <a:ln w="25400">
              <a:solidFill>
                <a:srgbClr val="000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C8186AE-81C3-D5C1-E0A5-5A8D901B5A51}"/>
              </a:ext>
            </a:extLst>
          </p:cNvPr>
          <p:cNvCxnSpPr>
            <a:cxnSpLocks/>
          </p:cNvCxnSpPr>
          <p:nvPr/>
        </p:nvCxnSpPr>
        <p:spPr>
          <a:xfrm>
            <a:off x="6950364" y="3771394"/>
            <a:ext cx="298602" cy="40862"/>
          </a:xfrm>
          <a:prstGeom prst="line">
            <a:avLst/>
          </a:prstGeom>
          <a:ln w="25400">
            <a:solidFill>
              <a:srgbClr val="0000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34">
            <a:extLst>
              <a:ext uri="{FF2B5EF4-FFF2-40B4-BE49-F238E27FC236}">
                <a16:creationId xmlns:a16="http://schemas.microsoft.com/office/drawing/2014/main" id="{D9A9DB97-731F-92E3-5EA7-25A3F127D3FC}"/>
              </a:ext>
            </a:extLst>
          </p:cNvPr>
          <p:cNvSpPr txBox="1"/>
          <p:nvPr/>
        </p:nvSpPr>
        <p:spPr>
          <a:xfrm>
            <a:off x="8283772" y="19242"/>
            <a:ext cx="242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387569AB-BFE5-9CCD-EA06-CB4EABFB6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5" t="28107" r="15267"/>
          <a:stretch/>
        </p:blipFill>
        <p:spPr bwMode="auto">
          <a:xfrm>
            <a:off x="6962688" y="1298890"/>
            <a:ext cx="1770348" cy="490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CA7DF351-9DC5-04BD-62F3-CE75E3536AA5}"/>
              </a:ext>
            </a:extLst>
          </p:cNvPr>
          <p:cNvSpPr/>
          <p:nvPr/>
        </p:nvSpPr>
        <p:spPr>
          <a:xfrm>
            <a:off x="1908313" y="3469469"/>
            <a:ext cx="7020067" cy="541437"/>
          </a:xfrm>
          <a:custGeom>
            <a:avLst/>
            <a:gdLst>
              <a:gd name="connsiteX0" fmla="*/ 0 w 6334539"/>
              <a:gd name="connsiteY0" fmla="*/ 42357 h 479679"/>
              <a:gd name="connsiteX1" fmla="*/ 2279374 w 6334539"/>
              <a:gd name="connsiteY1" fmla="*/ 29105 h 479679"/>
              <a:gd name="connsiteX2" fmla="*/ 5353878 w 6334539"/>
              <a:gd name="connsiteY2" fmla="*/ 373661 h 479679"/>
              <a:gd name="connsiteX3" fmla="*/ 6334539 w 6334539"/>
              <a:gd name="connsiteY3" fmla="*/ 479679 h 4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4539" h="479679">
                <a:moveTo>
                  <a:pt x="0" y="42357"/>
                </a:moveTo>
                <a:cubicBezTo>
                  <a:pt x="693530" y="8122"/>
                  <a:pt x="1387061" y="-26112"/>
                  <a:pt x="2279374" y="29105"/>
                </a:cubicBezTo>
                <a:cubicBezTo>
                  <a:pt x="3171687" y="84322"/>
                  <a:pt x="5353878" y="373661"/>
                  <a:pt x="5353878" y="373661"/>
                </a:cubicBezTo>
                <a:lnTo>
                  <a:pt x="6334539" y="479679"/>
                </a:lnTo>
              </a:path>
            </a:pathLst>
          </a:custGeom>
          <a:noFill/>
          <a:ln w="25400">
            <a:solidFill>
              <a:srgbClr val="000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982457-49F6-A943-91AB-4500FF011306}"/>
              </a:ext>
            </a:extLst>
          </p:cNvPr>
          <p:cNvCxnSpPr>
            <a:cxnSpLocks/>
          </p:cNvCxnSpPr>
          <p:nvPr/>
        </p:nvCxnSpPr>
        <p:spPr>
          <a:xfrm>
            <a:off x="6037533" y="3663121"/>
            <a:ext cx="943130" cy="10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782B0B7C-C797-8484-F6D0-3176A3393821}"/>
              </a:ext>
            </a:extLst>
          </p:cNvPr>
          <p:cNvSpPr/>
          <p:nvPr/>
        </p:nvSpPr>
        <p:spPr>
          <a:xfrm>
            <a:off x="7276950" y="1208824"/>
            <a:ext cx="1320654" cy="723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113722-8454-78F0-4D3B-55892C7052E1}"/>
              </a:ext>
            </a:extLst>
          </p:cNvPr>
          <p:cNvGrpSpPr/>
          <p:nvPr/>
        </p:nvGrpSpPr>
        <p:grpSpPr>
          <a:xfrm>
            <a:off x="2028186" y="2276959"/>
            <a:ext cx="3882299" cy="2547316"/>
            <a:chOff x="2028186" y="2276959"/>
            <a:chExt cx="3882299" cy="254731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27FDED-168A-9E54-8FD3-1CED028577B4}"/>
                </a:ext>
              </a:extLst>
            </p:cNvPr>
            <p:cNvSpPr/>
            <p:nvPr/>
          </p:nvSpPr>
          <p:spPr>
            <a:xfrm>
              <a:off x="5038515" y="2276959"/>
              <a:ext cx="871970" cy="254731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B02238-62E3-BA0B-3E3B-D5EAB7A684BF}"/>
                </a:ext>
              </a:extLst>
            </p:cNvPr>
            <p:cNvSpPr/>
            <p:nvPr/>
          </p:nvSpPr>
          <p:spPr>
            <a:xfrm>
              <a:off x="2028186" y="2860046"/>
              <a:ext cx="527709" cy="136029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255A770-934D-BD2F-59FC-0455461B87AC}"/>
              </a:ext>
            </a:extLst>
          </p:cNvPr>
          <p:cNvSpPr/>
          <p:nvPr/>
        </p:nvSpPr>
        <p:spPr>
          <a:xfrm>
            <a:off x="784479" y="1264215"/>
            <a:ext cx="8041972" cy="4747137"/>
          </a:xfrm>
          <a:prstGeom prst="rect">
            <a:avLst/>
          </a:prstGeom>
          <a:solidFill>
            <a:schemeClr val="bg1">
              <a:alpha val="5617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33" name="Picture 32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117C6BE2-8C2B-0ABB-288A-2B0F0313D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4" t="51284" r="79608" b="29891"/>
          <a:stretch/>
        </p:blipFill>
        <p:spPr bwMode="auto">
          <a:xfrm>
            <a:off x="2067339" y="2888974"/>
            <a:ext cx="424070" cy="128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BC84946D-5C2C-8C2C-A44C-006C36FE5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7" t="42710" r="44658" b="22517"/>
          <a:stretch/>
        </p:blipFill>
        <p:spPr bwMode="auto">
          <a:xfrm>
            <a:off x="5062330" y="2303462"/>
            <a:ext cx="821635" cy="237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A5E1F05-7761-7E12-3058-21745D6DD620}"/>
              </a:ext>
            </a:extLst>
          </p:cNvPr>
          <p:cNvGrpSpPr/>
          <p:nvPr/>
        </p:nvGrpSpPr>
        <p:grpSpPr>
          <a:xfrm>
            <a:off x="1883477" y="1872467"/>
            <a:ext cx="4061913" cy="933573"/>
            <a:chOff x="1883477" y="1872467"/>
            <a:chExt cx="4061913" cy="9335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75C97F-BCFD-1E5B-DDB1-7C8361ED9C5D}"/>
                </a:ext>
              </a:extLst>
            </p:cNvPr>
            <p:cNvSpPr txBox="1"/>
            <p:nvPr/>
          </p:nvSpPr>
          <p:spPr>
            <a:xfrm>
              <a:off x="1883477" y="2405930"/>
              <a:ext cx="926857" cy="400110"/>
            </a:xfrm>
            <a:prstGeom prst="rect">
              <a:avLst/>
            </a:prstGeom>
            <a:solidFill>
              <a:srgbClr val="EEEEEE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0000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RICH1</a:t>
              </a:r>
              <a:endParaRPr lang="en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812ECB-7FE1-C8C0-A913-C088360D4B85}"/>
                </a:ext>
              </a:extLst>
            </p:cNvPr>
            <p:cNvSpPr txBox="1"/>
            <p:nvPr/>
          </p:nvSpPr>
          <p:spPr>
            <a:xfrm>
              <a:off x="5018533" y="1872467"/>
              <a:ext cx="926857" cy="400110"/>
            </a:xfrm>
            <a:prstGeom prst="rect">
              <a:avLst/>
            </a:prstGeom>
            <a:solidFill>
              <a:srgbClr val="EEEEEE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0000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RICH2</a:t>
              </a:r>
              <a:endParaRPr lang="en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873FEDB-0AF4-7A8E-9BB9-F5541DDD8D81}"/>
              </a:ext>
            </a:extLst>
          </p:cNvPr>
          <p:cNvSpPr/>
          <p:nvPr/>
        </p:nvSpPr>
        <p:spPr>
          <a:xfrm>
            <a:off x="581983" y="1159228"/>
            <a:ext cx="8161686" cy="50460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BB5C84-5DBD-8190-BC1A-26DC1FF75DC8}"/>
              </a:ext>
            </a:extLst>
          </p:cNvPr>
          <p:cNvSpPr txBox="1"/>
          <p:nvPr/>
        </p:nvSpPr>
        <p:spPr>
          <a:xfrm>
            <a:off x="6675055" y="1022092"/>
            <a:ext cx="463983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Ins="0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maging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erenkov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installed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trajectories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782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28D24-36E7-5B89-52A2-17615DF2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typical</a:t>
            </a:r>
            <a:r>
              <a:rPr lang="zh-CN" altLang="en-US" dirty="0"/>
              <a:t> </a:t>
            </a:r>
            <a:r>
              <a:rPr lang="en-US" altLang="zh-CN" dirty="0"/>
              <a:t>event</a:t>
            </a:r>
            <a:r>
              <a:rPr lang="zh-CN" altLang="en-US" dirty="0"/>
              <a:t> </a:t>
            </a:r>
            <a:r>
              <a:rPr lang="en-US" altLang="zh-CN" dirty="0"/>
              <a:t>reconstructed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(event</a:t>
            </a:r>
            <a:r>
              <a:rPr lang="zh-CN" altLang="en-US" dirty="0"/>
              <a:t> </a:t>
            </a:r>
            <a:r>
              <a:rPr lang="en-US" altLang="zh-CN" dirty="0"/>
              <a:t>display)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85EAF-A57F-2B3D-157F-6DB2D3254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04CBA-49FE-0C8E-2C9C-6F8C2F539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16</a:t>
            </a:fld>
            <a:endParaRPr kumimoji="1"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AAB0E-AC37-88F0-AF0F-5E6637127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22" y="683414"/>
            <a:ext cx="9889000" cy="5359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AF726C-EBD8-F3A3-2677-3C773CE3C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453" y="731226"/>
            <a:ext cx="2143990" cy="13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5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9FC8-46A4-C45E-1C89-1D9CA35E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typical</a:t>
            </a:r>
            <a:r>
              <a:rPr lang="zh-CN" altLang="en-US" dirty="0"/>
              <a:t> </a:t>
            </a:r>
            <a:r>
              <a:rPr lang="en-US" altLang="zh-CN" dirty="0"/>
              <a:t>event</a:t>
            </a:r>
            <a:r>
              <a:rPr lang="zh-CN" altLang="en-US" dirty="0"/>
              <a:t> </a:t>
            </a:r>
            <a:r>
              <a:rPr lang="en-US" altLang="zh-CN" dirty="0"/>
              <a:t>reconstructed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(event</a:t>
            </a:r>
            <a:r>
              <a:rPr lang="zh-CN" altLang="en-US" dirty="0"/>
              <a:t> </a:t>
            </a:r>
            <a:r>
              <a:rPr lang="en-US" altLang="zh-CN" dirty="0"/>
              <a:t>display)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BA88C-7D61-F93B-DEC7-801CB203F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2B78F3-6DF2-95CC-382F-B3E87C6F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17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16EDB0-5459-E750-492B-07B16A803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42" y="724177"/>
            <a:ext cx="9935021" cy="5453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3A04D-7DE5-9EA7-A415-35EAAA3AE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453" y="731226"/>
            <a:ext cx="2143990" cy="130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57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0EF9F-616B-DD34-B369-2105BA744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132FD-D4D7-0044-3E3F-7BABE8E19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E77E6-0AFD-2071-8EDF-ADFB10D9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18</a:t>
            </a:fld>
            <a:endParaRPr kumimoji="1" lang="zh-CN" alt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0C9E8B-B6BC-FD9C-3AB8-5507D53F3206}"/>
              </a:ext>
            </a:extLst>
          </p:cNvPr>
          <p:cNvGrpSpPr/>
          <p:nvPr/>
        </p:nvGrpSpPr>
        <p:grpSpPr>
          <a:xfrm>
            <a:off x="6909727" y="707955"/>
            <a:ext cx="4189042" cy="4053838"/>
            <a:chOff x="4216721" y="3574419"/>
            <a:chExt cx="4189042" cy="405383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984D973-CB60-0195-C0C1-B5D6499F4538}"/>
                </a:ext>
              </a:extLst>
            </p:cNvPr>
            <p:cNvGrpSpPr/>
            <p:nvPr/>
          </p:nvGrpSpPr>
          <p:grpSpPr>
            <a:xfrm>
              <a:off x="4216721" y="4197658"/>
              <a:ext cx="4189042" cy="3430599"/>
              <a:chOff x="4216721" y="4124506"/>
              <a:chExt cx="4189042" cy="343059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EC5A3B8-2983-AA58-88B6-41CF39DD9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65677" y="4239091"/>
                <a:ext cx="3680402" cy="1412435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F18143-1E3A-DA31-6386-8C61B99F7391}"/>
                  </a:ext>
                </a:extLst>
              </p:cNvPr>
              <p:cNvSpPr txBox="1"/>
              <p:nvPr/>
            </p:nvSpPr>
            <p:spPr>
              <a:xfrm>
                <a:off x="6418163" y="5777222"/>
                <a:ext cx="184731" cy="369332"/>
              </a:xfrm>
              <a:prstGeom prst="rect">
                <a:avLst/>
              </a:prstGeom>
              <a:noFill/>
              <a:effectLst>
                <a:outerShdw dist="38100" sx="1000" sy="1000" algn="l" rotWithShape="0">
                  <a:prstClr val="black"/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endParaRPr lang="en-CN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D84CDA9-C129-6482-D157-A7DCCC4747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6721" y="5838490"/>
                <a:ext cx="3897027" cy="171661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31EEEE5-D940-8A07-1291-FF13356D8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2527" y="5708555"/>
                <a:ext cx="2003236" cy="525523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EFA4A1A-8E76-911B-948A-5B92EA4B1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47903" y="4124506"/>
                <a:ext cx="1198176" cy="37173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9136752-2714-7194-C8E1-85A7F06AD54B}"/>
                  </a:ext>
                </a:extLst>
              </p:cNvPr>
              <p:cNvSpPr txBox="1"/>
              <p:nvPr/>
            </p:nvSpPr>
            <p:spPr>
              <a:xfrm>
                <a:off x="4297806" y="4176408"/>
                <a:ext cx="1208984" cy="276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outerShdw dist="38100" sx="1000" sy="1000" algn="l" rotWithShape="0">
                  <a:prstClr val="black"/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Colliding</a:t>
                </a:r>
                <a:r>
                  <a:rPr lang="zh-CN" altLang="en-US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modes</a:t>
                </a:r>
                <a:endParaRPr lang="en-CN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E29404A-7FC8-FADE-8F7E-400B842A4F6E}"/>
                  </a:ext>
                </a:extLst>
              </p:cNvPr>
              <p:cNvSpPr txBox="1"/>
              <p:nvPr/>
            </p:nvSpPr>
            <p:spPr>
              <a:xfrm>
                <a:off x="4506906" y="5865207"/>
                <a:ext cx="936923" cy="2769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outerShdw dist="38100" sx="1000" sy="1000" algn="l" rotWithShape="0">
                  <a:prstClr val="black"/>
                </a:outerShdw>
                <a:softEdge rad="12700"/>
              </a:effectLst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Fixed-target</a:t>
                </a:r>
                <a:endParaRPr lang="en-CN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C264679-2E5D-1E2C-C5B2-7A68F4EF7D59}"/>
                </a:ext>
              </a:extLst>
            </p:cNvPr>
            <p:cNvSpPr txBox="1">
              <a:spLocks/>
            </p:cNvSpPr>
            <p:nvPr/>
          </p:nvSpPr>
          <p:spPr>
            <a:xfrm>
              <a:off x="5122219" y="3574419"/>
              <a:ext cx="2560615" cy="39260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16004" indent="-216004" algn="l" defTabSz="864017" rtl="0" eaLnBrk="1" latinLnBrk="0" hangingPunct="1">
                <a:lnSpc>
                  <a:spcPct val="90000"/>
                </a:lnSpc>
                <a:spcBef>
                  <a:spcPts val="945"/>
                </a:spcBef>
                <a:buFont typeface="Arial" panose="020B0604020202020204" pitchFamily="34" charset="0"/>
                <a:buChar char="•"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801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226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021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2029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44037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76046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08054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40062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72070" indent="-216004" algn="l" defTabSz="864017" rtl="0" eaLnBrk="1" latinLnBrk="0" hangingPunct="1">
                <a:lnSpc>
                  <a:spcPct val="90000"/>
                </a:lnSpc>
                <a:spcBef>
                  <a:spcPts val="472"/>
                </a:spcBef>
                <a:buFont typeface="Arial" panose="020B0604020202020204" pitchFamily="34" charset="0"/>
                <a:buChar char="•"/>
                <a:defRPr sz="17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Heavy</a:t>
              </a:r>
              <a:r>
                <a: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ion</a:t>
              </a:r>
              <a:r>
                <a:rPr kumimoji="1" lang="zh-CN" altLang="en-US" sz="2000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kumimoji="1" lang="en-US" altLang="zh-CN" sz="2000" dirty="0">
                  <a:latin typeface="Times New Roman" charset="0"/>
                  <a:ea typeface="Times New Roman" charset="0"/>
                  <a:cs typeface="Times New Roman" charset="0"/>
                </a:rPr>
                <a:t>collisions</a:t>
              </a:r>
              <a:endParaRPr kumimoji="1" lang="en-US" altLang="zh-CN" sz="1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48C0859-63AB-4894-CF3B-023D516192D1}"/>
              </a:ext>
            </a:extLst>
          </p:cNvPr>
          <p:cNvSpPr txBox="1">
            <a:spLocks/>
          </p:cNvSpPr>
          <p:nvPr/>
        </p:nvSpPr>
        <p:spPr>
          <a:xfrm>
            <a:off x="1793968" y="669777"/>
            <a:ext cx="2778032" cy="3926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Proton-Proton</a:t>
            </a:r>
            <a:r>
              <a:rPr kumimoji="1" lang="zh-CN" alt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collisions</a:t>
            </a:r>
            <a:endParaRPr kumimoji="1" lang="en-US" altLang="zh-CN" sz="1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6D4939-1ACB-1FD3-D33C-0638A1E36CDB}"/>
              </a:ext>
            </a:extLst>
          </p:cNvPr>
          <p:cNvSpPr txBox="1"/>
          <p:nvPr/>
        </p:nvSpPr>
        <p:spPr>
          <a:xfrm>
            <a:off x="344557" y="5393635"/>
            <a:ext cx="300755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Run3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(2022-25)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DBE42B-41C1-A680-49DC-EC29BA9C7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507" y="5046958"/>
            <a:ext cx="8032224" cy="1035901"/>
          </a:xfrm>
          <a:prstGeom prst="rect">
            <a:avLst/>
          </a:prstGeom>
        </p:spPr>
      </p:pic>
      <p:sp>
        <p:nvSpPr>
          <p:cNvPr id="27" name="AutoShape 2" descr="2018IntegratedLumiLHCbFill">
            <a:extLst>
              <a:ext uri="{FF2B5EF4-FFF2-40B4-BE49-F238E27FC236}">
                <a16:creationId xmlns:a16="http://schemas.microsoft.com/office/drawing/2014/main" id="{A3021AF0-EF1A-63A3-F4C0-626E4EF916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92250" y="541338"/>
            <a:ext cx="8534400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N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926302B-44C3-B379-EFD1-499F64680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453" y="1242067"/>
            <a:ext cx="5588622" cy="353596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90179F5-F3B1-9D6F-B11A-BF6C464806A2}"/>
              </a:ext>
            </a:extLst>
          </p:cNvPr>
          <p:cNvGrpSpPr/>
          <p:nvPr/>
        </p:nvGrpSpPr>
        <p:grpSpPr>
          <a:xfrm>
            <a:off x="597513" y="2623075"/>
            <a:ext cx="3205861" cy="1646314"/>
            <a:chOff x="597513" y="2623075"/>
            <a:chExt cx="3205861" cy="16463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矩形 25">
                  <a:extLst>
                    <a:ext uri="{FF2B5EF4-FFF2-40B4-BE49-F238E27FC236}">
                      <a16:creationId xmlns:a16="http://schemas.microsoft.com/office/drawing/2014/main" id="{1343D963-268C-7643-DF48-06096FF8A027}"/>
                    </a:ext>
                  </a:extLst>
                </p:cNvPr>
                <p:cNvSpPr/>
                <p:nvPr/>
              </p:nvSpPr>
              <p:spPr>
                <a:xfrm>
                  <a:off x="597513" y="2623075"/>
                  <a:ext cx="1456574" cy="652551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rgbClr val="0000FF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1" lang="en-US" altLang="zh-CN" b="1" dirty="0">
                      <a:solidFill>
                        <a:srgbClr val="0000F6"/>
                      </a:solidFill>
                      <a:ea typeface="Times New Roman" charset="0"/>
                      <a:cs typeface="Times New Roman" charset="0"/>
                    </a:rPr>
                    <a:t>Run1 </a:t>
                  </a:r>
                  <a14:m>
                    <m:oMath xmlns:m="http://schemas.openxmlformats.org/officeDocument/2006/math">
                      <m:r>
                        <a:rPr kumimoji="1" lang="en-US" altLang="zh-CN" b="1" i="1">
                          <a:solidFill>
                            <a:srgbClr val="0000F6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𝟑</m:t>
                      </m:r>
                      <m:r>
                        <a:rPr kumimoji="1" lang="en-US" altLang="zh-CN" b="1" i="1">
                          <a:solidFill>
                            <a:srgbClr val="0000F6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a:rPr kumimoji="1" lang="en-US" altLang="zh-CN" b="1">
                          <a:solidFill>
                            <a:srgbClr val="0000F6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𝐟</m:t>
                      </m:r>
                      <m:sSup>
                        <m:sSupPr>
                          <m:ctrlPr>
                            <a:rPr kumimoji="1" lang="en-US" altLang="zh-CN" b="1" i="1">
                              <a:solidFill>
                                <a:srgbClr val="0000F6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b="1">
                              <a:solidFill>
                                <a:srgbClr val="0000F6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𝐛</m:t>
                          </m:r>
                        </m:e>
                        <m:sup>
                          <m:r>
                            <a:rPr kumimoji="1" lang="en-US" altLang="zh-CN" b="1">
                              <a:solidFill>
                                <a:srgbClr val="0000F6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kumimoji="1" lang="en-US" altLang="zh-CN" b="1">
                              <a:solidFill>
                                <a:srgbClr val="0000F6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𝟏</m:t>
                          </m:r>
                        </m:sup>
                      </m:sSup>
                    </m:oMath>
                  </a14:m>
                  <a:r>
                    <a:rPr kumimoji="1" lang="en-US" altLang="zh-CN" b="1" dirty="0">
                      <a:solidFill>
                        <a:srgbClr val="0000F6"/>
                      </a:solidFill>
                      <a:ea typeface="Times New Roman" charset="0"/>
                      <a:cs typeface="Times New Roman" charset="0"/>
                    </a:rPr>
                    <a:t> at 7/8 </a:t>
                  </a:r>
                  <a:r>
                    <a:rPr kumimoji="1" lang="en-US" altLang="zh-CN" b="1" dirty="0" err="1">
                      <a:solidFill>
                        <a:srgbClr val="0000F6"/>
                      </a:solidFill>
                      <a:ea typeface="Times New Roman" charset="0"/>
                      <a:cs typeface="Times New Roman" charset="0"/>
                    </a:rPr>
                    <a:t>TeV</a:t>
                  </a:r>
                  <a:endParaRPr kumimoji="1" lang="en-US" altLang="zh-CN" b="1" dirty="0">
                    <a:solidFill>
                      <a:srgbClr val="0000F6"/>
                    </a:solidFill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32" name="矩形 25">
                  <a:extLst>
                    <a:ext uri="{FF2B5EF4-FFF2-40B4-BE49-F238E27FC236}">
                      <a16:creationId xmlns:a16="http://schemas.microsoft.com/office/drawing/2014/main" id="{1343D963-268C-7643-DF48-06096FF8A0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513" y="2623075"/>
                  <a:ext cx="1456574" cy="652551"/>
                </a:xfrm>
                <a:prstGeom prst="rect">
                  <a:avLst/>
                </a:prstGeom>
                <a:blipFill>
                  <a:blip r:embed="rId8"/>
                  <a:stretch>
                    <a:fillRect l="-2564" t="-1852" b="-12963"/>
                  </a:stretch>
                </a:blipFill>
                <a:ln w="19050"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矩形 26">
                  <a:extLst>
                    <a:ext uri="{FF2B5EF4-FFF2-40B4-BE49-F238E27FC236}">
                      <a16:creationId xmlns:a16="http://schemas.microsoft.com/office/drawing/2014/main" id="{928785F7-30E1-97B9-22D3-2C2DC7333D53}"/>
                    </a:ext>
                  </a:extLst>
                </p:cNvPr>
                <p:cNvSpPr/>
                <p:nvPr/>
              </p:nvSpPr>
              <p:spPr>
                <a:xfrm>
                  <a:off x="2486004" y="3616838"/>
                  <a:ext cx="1317370" cy="652551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rgbClr val="0000FF"/>
                  </a:solidFill>
                </a:ln>
              </p:spPr>
              <p:txBody>
                <a:bodyPr wrap="square" rIns="0">
                  <a:spAutoFit/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kumimoji="1" lang="en-US" altLang="zh-CN" b="1" dirty="0">
                      <a:solidFill>
                        <a:srgbClr val="0000F6"/>
                      </a:solidFill>
                      <a:ea typeface="Times New Roman" charset="0"/>
                      <a:cs typeface="Times New Roman" charset="0"/>
                    </a:rPr>
                    <a:t>Run2 </a:t>
                  </a:r>
                  <a14:m>
                    <m:oMath xmlns:m="http://schemas.openxmlformats.org/officeDocument/2006/math">
                      <m:r>
                        <a:rPr kumimoji="1" lang="en-US" altLang="zh-CN" b="1" i="1">
                          <a:solidFill>
                            <a:srgbClr val="0000F6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𝟔</m:t>
                      </m:r>
                      <m:r>
                        <a:rPr kumimoji="1" lang="en-US" altLang="zh-CN" b="1" i="1">
                          <a:solidFill>
                            <a:srgbClr val="0000F6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a:rPr kumimoji="1" lang="en-US" altLang="zh-CN" b="1">
                          <a:solidFill>
                            <a:srgbClr val="0000F6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𝐟</m:t>
                      </m:r>
                      <m:sSup>
                        <m:sSupPr>
                          <m:ctrlPr>
                            <a:rPr kumimoji="1" lang="en-US" altLang="zh-CN" b="1" i="1">
                              <a:solidFill>
                                <a:srgbClr val="0000F6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b="1">
                              <a:solidFill>
                                <a:srgbClr val="0000F6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𝐛</m:t>
                          </m:r>
                        </m:e>
                        <m:sup>
                          <m:r>
                            <a:rPr kumimoji="1" lang="en-US" altLang="zh-CN" b="1">
                              <a:solidFill>
                                <a:srgbClr val="0000F6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a:rPr kumimoji="1" lang="en-US" altLang="zh-CN" b="1">
                              <a:solidFill>
                                <a:srgbClr val="0000F6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𝟏</m:t>
                          </m:r>
                        </m:sup>
                      </m:sSup>
                    </m:oMath>
                  </a14:m>
                  <a:r>
                    <a:rPr kumimoji="1" lang="en-US" altLang="zh-CN" b="1" dirty="0">
                      <a:solidFill>
                        <a:srgbClr val="0000F6"/>
                      </a:solidFill>
                      <a:ea typeface="Times New Roman" charset="0"/>
                      <a:cs typeface="Times New Roman" charset="0"/>
                    </a:rPr>
                    <a:t> at 13 </a:t>
                  </a:r>
                  <a:r>
                    <a:rPr kumimoji="1" lang="en-US" altLang="zh-CN" b="1" dirty="0" err="1">
                      <a:solidFill>
                        <a:srgbClr val="0000F6"/>
                      </a:solidFill>
                      <a:ea typeface="Times New Roman" charset="0"/>
                      <a:cs typeface="Times New Roman" charset="0"/>
                    </a:rPr>
                    <a:t>TeV</a:t>
                  </a:r>
                  <a:endParaRPr kumimoji="1" lang="en-US" altLang="zh-CN" b="1" dirty="0">
                    <a:solidFill>
                      <a:srgbClr val="0000F6"/>
                    </a:solidFill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33" name="矩形 26">
                  <a:extLst>
                    <a:ext uri="{FF2B5EF4-FFF2-40B4-BE49-F238E27FC236}">
                      <a16:creationId xmlns:a16="http://schemas.microsoft.com/office/drawing/2014/main" id="{928785F7-30E1-97B9-22D3-2C2DC7333D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6004" y="3616838"/>
                  <a:ext cx="1317370" cy="652551"/>
                </a:xfrm>
                <a:prstGeom prst="rect">
                  <a:avLst/>
                </a:prstGeom>
                <a:blipFill>
                  <a:blip r:embed="rId9"/>
                  <a:stretch>
                    <a:fillRect l="-3774" t="-3774" b="-13208"/>
                  </a:stretch>
                </a:blipFill>
                <a:ln w="19050"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27">
              <a:extLst>
                <a:ext uri="{FF2B5EF4-FFF2-40B4-BE49-F238E27FC236}">
                  <a16:creationId xmlns:a16="http://schemas.microsoft.com/office/drawing/2014/main" id="{2B2BA056-C2DB-3894-F8A0-81AE8958604F}"/>
                </a:ext>
              </a:extLst>
            </p:cNvPr>
            <p:cNvSpPr/>
            <p:nvPr/>
          </p:nvSpPr>
          <p:spPr>
            <a:xfrm>
              <a:off x="2108285" y="2981450"/>
              <a:ext cx="504039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00FF"/>
              </a:solidFill>
            </a:ln>
          </p:spPr>
          <p:txBody>
            <a:bodyPr wrap="squar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b="1" dirty="0">
                  <a:solidFill>
                    <a:srgbClr val="0000F6"/>
                  </a:solidFill>
                  <a:ea typeface="Times New Roman" charset="0"/>
                  <a:cs typeface="Times New Roman" charset="0"/>
                </a:rPr>
                <a:t>LS1</a:t>
              </a:r>
              <a:endParaRPr kumimoji="1" lang="en-US" altLang="zh-CN" sz="1400" b="1" dirty="0">
                <a:solidFill>
                  <a:srgbClr val="0000F6"/>
                </a:solidFill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6" name="矩形 27">
            <a:extLst>
              <a:ext uri="{FF2B5EF4-FFF2-40B4-BE49-F238E27FC236}">
                <a16:creationId xmlns:a16="http://schemas.microsoft.com/office/drawing/2014/main" id="{15EAE776-3DC3-4A84-9C78-56987C046AE0}"/>
              </a:ext>
            </a:extLst>
          </p:cNvPr>
          <p:cNvSpPr/>
          <p:nvPr/>
        </p:nvSpPr>
        <p:spPr>
          <a:xfrm>
            <a:off x="3922056" y="2949350"/>
            <a:ext cx="50403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b="1" dirty="0">
                <a:solidFill>
                  <a:srgbClr val="0000F6"/>
                </a:solidFill>
                <a:ea typeface="Times New Roman" charset="0"/>
                <a:cs typeface="Times New Roman" charset="0"/>
              </a:rPr>
              <a:t>LS2</a:t>
            </a:r>
            <a:endParaRPr kumimoji="1" lang="en-US" altLang="zh-CN" sz="1400" b="1" dirty="0">
              <a:solidFill>
                <a:srgbClr val="0000F6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7" name="矩形 26">
            <a:extLst>
              <a:ext uri="{FF2B5EF4-FFF2-40B4-BE49-F238E27FC236}">
                <a16:creationId xmlns:a16="http://schemas.microsoft.com/office/drawing/2014/main" id="{C70EFEF5-0E73-D37D-EF7D-77FF41E1DA2D}"/>
              </a:ext>
            </a:extLst>
          </p:cNvPr>
          <p:cNvSpPr/>
          <p:nvPr/>
        </p:nvSpPr>
        <p:spPr>
          <a:xfrm>
            <a:off x="4415803" y="2117113"/>
            <a:ext cx="121394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00FF"/>
            </a:solidFill>
          </a:ln>
        </p:spPr>
        <p:txBody>
          <a:bodyPr wrap="square" r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b="1" dirty="0">
                <a:solidFill>
                  <a:srgbClr val="0000F6"/>
                </a:solidFill>
                <a:ea typeface="Times New Roman" charset="0"/>
                <a:cs typeface="Times New Roman" charset="0"/>
              </a:rPr>
              <a:t>Run3</a:t>
            </a:r>
            <a:r>
              <a:rPr kumimoji="1" lang="zh-CN" altLang="en-US" b="1" dirty="0">
                <a:solidFill>
                  <a:srgbClr val="0000F6"/>
                </a:solidFill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00F6"/>
                </a:solidFill>
                <a:ea typeface="Times New Roman" charset="0"/>
                <a:cs typeface="Times New Roman" charset="0"/>
              </a:rPr>
              <a:t>TBD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b="1" dirty="0">
                <a:solidFill>
                  <a:srgbClr val="0000F6"/>
                </a:solidFill>
                <a:ea typeface="Times New Roman" charset="0"/>
                <a:cs typeface="Times New Roman" charset="0"/>
              </a:rPr>
              <a:t>at</a:t>
            </a:r>
            <a:r>
              <a:rPr kumimoji="1" lang="zh-CN" altLang="en-US" b="1" dirty="0">
                <a:solidFill>
                  <a:srgbClr val="0000F6"/>
                </a:solidFill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00F6"/>
                </a:solidFill>
                <a:ea typeface="Times New Roman" charset="0"/>
                <a:cs typeface="Times New Roman" charset="0"/>
              </a:rPr>
              <a:t>13.6</a:t>
            </a:r>
            <a:r>
              <a:rPr kumimoji="1" lang="zh-CN" altLang="en-US" b="1" dirty="0">
                <a:solidFill>
                  <a:srgbClr val="0000F6"/>
                </a:solidFill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00F6"/>
                </a:solidFill>
                <a:ea typeface="Times New Roman" charset="0"/>
                <a:cs typeface="Times New Roman" charset="0"/>
              </a:rPr>
              <a:t>TeV</a:t>
            </a:r>
          </a:p>
        </p:txBody>
      </p:sp>
    </p:spTree>
    <p:extLst>
      <p:ext uri="{BB962C8B-B14F-4D97-AF65-F5344CB8AC3E}">
        <p14:creationId xmlns:p14="http://schemas.microsoft.com/office/powerpoint/2010/main" val="1775148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0180-8E52-614F-3773-27B65A7F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operated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lower</a:t>
            </a:r>
            <a:r>
              <a:rPr lang="zh-CN" altLang="en-US" dirty="0"/>
              <a:t> </a:t>
            </a:r>
            <a:r>
              <a:rPr lang="en-US" altLang="zh-CN" dirty="0"/>
              <a:t>luminosity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A5F00B-C94A-1159-0163-4456E7EFF1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11332630" cy="1622290"/>
              </a:xfrm>
            </p:spPr>
            <p:txBody>
              <a:bodyPr/>
              <a:lstStyle/>
              <a:p>
                <a:r>
                  <a:rPr lang="en-US" altLang="zh-CN" dirty="0"/>
                  <a:t>Required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associate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decay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vertex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production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vertex,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i.e.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collision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point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A5F00B-C94A-1159-0163-4456E7EFF1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11332630" cy="1622290"/>
              </a:xfrm>
              <a:blipFill>
                <a:blip r:embed="rId2"/>
                <a:stretch>
                  <a:fillRect l="-672" t="-54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63FC3-99DE-A18C-4096-76588A0AB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94E23-FA8E-5D52-018F-CA9D77118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19</a:t>
            </a:fld>
            <a:endParaRPr kumimoji="1" lang="zh-CN" alt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0D45BE-088D-69FC-5BA2-BFEF8F6AA7D8}"/>
              </a:ext>
            </a:extLst>
          </p:cNvPr>
          <p:cNvGrpSpPr/>
          <p:nvPr/>
        </p:nvGrpSpPr>
        <p:grpSpPr>
          <a:xfrm>
            <a:off x="575368" y="2477275"/>
            <a:ext cx="9755087" cy="3166194"/>
            <a:chOff x="548864" y="1922640"/>
            <a:chExt cx="9755087" cy="3166194"/>
          </a:xfrm>
        </p:grpSpPr>
        <p:grpSp>
          <p:nvGrpSpPr>
            <p:cNvPr id="7" name="组合 32">
              <a:extLst>
                <a:ext uri="{FF2B5EF4-FFF2-40B4-BE49-F238E27FC236}">
                  <a16:creationId xmlns:a16="http://schemas.microsoft.com/office/drawing/2014/main" id="{133A5A31-879D-587B-F5F2-9CA67834D607}"/>
                </a:ext>
              </a:extLst>
            </p:cNvPr>
            <p:cNvGrpSpPr/>
            <p:nvPr/>
          </p:nvGrpSpPr>
          <p:grpSpPr>
            <a:xfrm>
              <a:off x="548864" y="1922640"/>
              <a:ext cx="4712249" cy="3166193"/>
              <a:chOff x="3285490" y="2314130"/>
              <a:chExt cx="3315071" cy="2627038"/>
            </a:xfrm>
          </p:grpSpPr>
          <p:pic>
            <p:nvPicPr>
              <p:cNvPr id="8" name="图片 33">
                <a:extLst>
                  <a:ext uri="{FF2B5EF4-FFF2-40B4-BE49-F238E27FC236}">
                    <a16:creationId xmlns:a16="http://schemas.microsoft.com/office/drawing/2014/main" id="{F9AA735E-ADDC-1C1C-F627-60425B020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85490" y="2314130"/>
                <a:ext cx="3315071" cy="2627038"/>
              </a:xfrm>
              <a:prstGeom prst="rect">
                <a:avLst/>
              </a:prstGeom>
            </p:spPr>
          </p:pic>
          <p:sp>
            <p:nvSpPr>
              <p:cNvPr id="9" name="文本框 34">
                <a:extLst>
                  <a:ext uri="{FF2B5EF4-FFF2-40B4-BE49-F238E27FC236}">
                    <a16:creationId xmlns:a16="http://schemas.microsoft.com/office/drawing/2014/main" id="{C4C5D3D0-B08A-2EF6-B087-E55EAC0B66B0}"/>
                  </a:ext>
                </a:extLst>
              </p:cNvPr>
              <p:cNvSpPr txBox="1"/>
              <p:nvPr/>
            </p:nvSpPr>
            <p:spPr>
              <a:xfrm>
                <a:off x="4003072" y="2564904"/>
                <a:ext cx="129958" cy="280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5B40E12-22A3-3747-19E3-7A73CD96A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1593" y="1922640"/>
              <a:ext cx="4822358" cy="316619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7381C8-063C-0D39-F0C2-CE24C4C26586}"/>
                  </a:ext>
                </a:extLst>
              </p:cNvPr>
              <p:cNvSpPr txBox="1"/>
              <p:nvPr/>
            </p:nvSpPr>
            <p:spPr>
              <a:xfrm>
                <a:off x="1296054" y="1528000"/>
                <a:ext cx="54677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Tune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∼1</m:t>
                    </m:r>
                    <m:r>
                      <a:rPr lang="zh-CN" alt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Run1-2</a:t>
                </a:r>
              </a:p>
              <a:p>
                <a:pPr algn="l"/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Keep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constant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during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fill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7381C8-063C-0D39-F0C2-CE24C4C26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054" y="1528000"/>
                <a:ext cx="5467711" cy="707886"/>
              </a:xfrm>
              <a:prstGeom prst="rect">
                <a:avLst/>
              </a:prstGeom>
              <a:blipFill>
                <a:blip r:embed="rId5"/>
                <a:stretch>
                  <a:fillRect l="-1392" t="-5263" b="-140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4FF8FF-B8DB-0D46-DD93-CFDC6EB407A3}"/>
                  </a:ext>
                </a:extLst>
              </p:cNvPr>
              <p:cNvSpPr txBox="1"/>
              <p:nvPr/>
            </p:nvSpPr>
            <p:spPr>
              <a:xfrm>
                <a:off x="6900530" y="5930191"/>
                <a:ext cx="36682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average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𝑝𝑝</m:t>
                    </m:r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interaction/event</a:t>
                </a:r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4FF8FF-B8DB-0D46-DD93-CFDC6EB40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530" y="5930191"/>
                <a:ext cx="3668233" cy="400110"/>
              </a:xfrm>
              <a:prstGeom prst="rect">
                <a:avLst/>
              </a:prstGeom>
              <a:blipFill>
                <a:blip r:embed="rId6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615DEE0-2B67-D7A3-9E3B-566C4B4E4159}"/>
              </a:ext>
            </a:extLst>
          </p:cNvPr>
          <p:cNvSpPr txBox="1"/>
          <p:nvPr/>
        </p:nvSpPr>
        <p:spPr>
          <a:xfrm>
            <a:off x="6990235" y="1445261"/>
            <a:ext cx="4241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conditions: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2000" dirty="0">
              <a:solidFill>
                <a:srgbClr val="1008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16FFB87-264D-30AF-7447-3173B443079A}"/>
              </a:ext>
            </a:extLst>
          </p:cNvPr>
          <p:cNvSpPr txBox="1">
            <a:spLocks/>
          </p:cNvSpPr>
          <p:nvPr/>
        </p:nvSpPr>
        <p:spPr>
          <a:xfrm>
            <a:off x="108861" y="1085587"/>
            <a:ext cx="11332630" cy="558912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degrades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occupancy</a:t>
            </a:r>
            <a:endParaRPr lang="en-CN" dirty="0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AA0F157-B840-19D9-E7D6-29BB80757D51}"/>
              </a:ext>
            </a:extLst>
          </p:cNvPr>
          <p:cNvSpPr/>
          <p:nvPr/>
        </p:nvSpPr>
        <p:spPr>
          <a:xfrm>
            <a:off x="2264586" y="2519139"/>
            <a:ext cx="2092620" cy="367915"/>
          </a:xfrm>
          <a:prstGeom prst="wedgeRoundRectCallout">
            <a:avLst>
              <a:gd name="adj1" fmla="val -43108"/>
              <a:gd name="adj2" fmla="val 16942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100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Primary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interaction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F5889A61-2DD9-A45E-55CC-AC875B0F8C6E}"/>
              </a:ext>
            </a:extLst>
          </p:cNvPr>
          <p:cNvSpPr/>
          <p:nvPr/>
        </p:nvSpPr>
        <p:spPr>
          <a:xfrm>
            <a:off x="1264464" y="3994979"/>
            <a:ext cx="1276720" cy="550386"/>
          </a:xfrm>
          <a:prstGeom prst="wedgeRoundRectCallout">
            <a:avLst>
              <a:gd name="adj1" fmla="val 57379"/>
              <a:gd name="adj2" fmla="val -13304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100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Secondary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vertex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7F59CF05-D4FF-E5F0-0563-85ED27E54619}"/>
              </a:ext>
            </a:extLst>
          </p:cNvPr>
          <p:cNvSpPr/>
          <p:nvPr/>
        </p:nvSpPr>
        <p:spPr>
          <a:xfrm>
            <a:off x="2835729" y="4619406"/>
            <a:ext cx="950334" cy="550386"/>
          </a:xfrm>
          <a:prstGeom prst="wedgeRoundRectCallout">
            <a:avLst>
              <a:gd name="adj1" fmla="val 53215"/>
              <a:gd name="adj2" fmla="val -1021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100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Tertiary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vertex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256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E0AD6-5574-898A-148C-2E1CEF116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4C2BE-CC16-E7A9-8C97-9287F1FAB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870B8-B4F6-74CA-BAE9-5BC731D7C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</a:t>
            </a:fld>
            <a:endParaRPr kumimoji="1" lang="zh-CN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891056-3DF0-3659-23B3-00525F78B071}"/>
              </a:ext>
            </a:extLst>
          </p:cNvPr>
          <p:cNvGrpSpPr/>
          <p:nvPr/>
        </p:nvGrpSpPr>
        <p:grpSpPr>
          <a:xfrm>
            <a:off x="290142" y="2353018"/>
            <a:ext cx="9968981" cy="3862588"/>
            <a:chOff x="323596" y="1662207"/>
            <a:chExt cx="9968981" cy="386258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AA2037-C6C3-FDB7-A71A-BBD95FBE30B7}"/>
                </a:ext>
              </a:extLst>
            </p:cNvPr>
            <p:cNvGrpSpPr/>
            <p:nvPr/>
          </p:nvGrpSpPr>
          <p:grpSpPr>
            <a:xfrm>
              <a:off x="323596" y="1692302"/>
              <a:ext cx="4289232" cy="3317996"/>
              <a:chOff x="67922" y="1187878"/>
              <a:chExt cx="4289232" cy="331799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64C49B4-36AB-21F8-F1D1-1264229EC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922" y="1710001"/>
                <a:ext cx="4289232" cy="279587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7D3877-05EE-1A10-4536-37E72179CAEA}"/>
                  </a:ext>
                </a:extLst>
              </p:cNvPr>
              <p:cNvSpPr txBox="1"/>
              <p:nvPr/>
            </p:nvSpPr>
            <p:spPr>
              <a:xfrm>
                <a:off x="796926" y="1187878"/>
                <a:ext cx="28312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accelerator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complex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0C17A47-D328-E627-670C-9923327CBB22}"/>
                </a:ext>
              </a:extLst>
            </p:cNvPr>
            <p:cNvGrpSpPr/>
            <p:nvPr/>
          </p:nvGrpSpPr>
          <p:grpSpPr>
            <a:xfrm>
              <a:off x="5181577" y="1662207"/>
              <a:ext cx="5111000" cy="3862588"/>
              <a:chOff x="5181577" y="1662207"/>
              <a:chExt cx="5111000" cy="386258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24B73C4-B63F-4948-4EE6-EA202F665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81577" y="2135315"/>
                <a:ext cx="5111000" cy="338948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8CE0E56-60F9-8159-7417-160BA2927E4B}"/>
                  </a:ext>
                </a:extLst>
              </p:cNvPr>
              <p:cNvSpPr txBox="1"/>
              <p:nvPr/>
            </p:nvSpPr>
            <p:spPr>
              <a:xfrm>
                <a:off x="6077968" y="1662207"/>
                <a:ext cx="31534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Aerial photo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CERN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area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BC3E77-6A18-9E84-DFAE-90860C722DB3}"/>
              </a:ext>
            </a:extLst>
          </p:cNvPr>
          <p:cNvSpPr txBox="1"/>
          <p:nvPr/>
        </p:nvSpPr>
        <p:spPr>
          <a:xfrm>
            <a:off x="290142" y="731213"/>
            <a:ext cx="10139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Collider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(LHC)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227283-FD5B-DFAD-9041-A06C29FE5DD1}"/>
              </a:ext>
            </a:extLst>
          </p:cNvPr>
          <p:cNvSpPr txBox="1"/>
          <p:nvPr/>
        </p:nvSpPr>
        <p:spPr>
          <a:xfrm>
            <a:off x="552171" y="1216358"/>
            <a:ext cx="1086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Co-use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beams: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proton-proton,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proton-lead,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lead-lead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”what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happened”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modern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version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of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Rutherford experiment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BD32AB1-25FF-24B6-CD2E-5F90C8515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793" y="1877623"/>
            <a:ext cx="1839097" cy="128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739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3805-88FC-930D-DD0A-EE8EBB729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tracking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charged</a:t>
            </a:r>
            <a:r>
              <a:rPr lang="zh-CN" altLang="en-US" dirty="0"/>
              <a:t> </a:t>
            </a:r>
            <a:r>
              <a:rPr lang="en-US" altLang="zh-CN" dirty="0"/>
              <a:t>particles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FA670-D8B6-9D7E-80B1-0CAAC5E43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11332630" cy="750062"/>
          </a:xfrm>
        </p:spPr>
        <p:txBody>
          <a:bodyPr/>
          <a:lstStyle/>
          <a:p>
            <a:r>
              <a:rPr lang="en-US" altLang="zh-CN" dirty="0"/>
              <a:t>~100</a:t>
            </a:r>
            <a:r>
              <a:rPr lang="zh-CN" altLang="en-US" dirty="0"/>
              <a:t> </a:t>
            </a:r>
            <a:r>
              <a:rPr lang="en-US" altLang="zh-CN" dirty="0"/>
              <a:t>tracks/event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kinds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D3FE9-8E28-24AD-D791-A62021EF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4F618-7DD3-C1B6-88F6-054BAEBB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20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C9CE32-3F23-12B4-DD12-01112D7BC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70" y="1056204"/>
            <a:ext cx="3610172" cy="2566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4A43A2-CDB5-A18A-FC30-A7CD9A87C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65" y="3622338"/>
            <a:ext cx="4028809" cy="27657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87354-F96B-5D8F-EFEA-D22E5A3047B6}"/>
              </a:ext>
            </a:extLst>
          </p:cNvPr>
          <p:cNvSpPr txBox="1"/>
          <p:nvPr/>
        </p:nvSpPr>
        <p:spPr>
          <a:xfrm>
            <a:off x="1935933" y="5023861"/>
            <a:ext cx="168751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Ins="0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0DB52F-8DC7-136E-D8FE-DC3321A27E30}"/>
              </a:ext>
            </a:extLst>
          </p:cNvPr>
          <p:cNvGrpSpPr/>
          <p:nvPr/>
        </p:nvGrpSpPr>
        <p:grpSpPr>
          <a:xfrm>
            <a:off x="5795133" y="1130774"/>
            <a:ext cx="3754522" cy="2467964"/>
            <a:chOff x="5795133" y="1130774"/>
            <a:chExt cx="3754522" cy="24679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5676EA-783F-0FA4-3C27-406202D42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5133" y="1130774"/>
              <a:ext cx="3754522" cy="246796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3639E8-2EC8-5DB6-2924-2B772580D746}"/>
                </a:ext>
              </a:extLst>
            </p:cNvPr>
            <p:cNvSpPr txBox="1"/>
            <p:nvPr/>
          </p:nvSpPr>
          <p:spPr>
            <a:xfrm>
              <a:off x="7113960" y="2195888"/>
              <a:ext cx="1898918" cy="7078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Ins="0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momentum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resolution</a:t>
              </a:r>
              <a:endParaRPr lang="en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511AE6-4D51-A87A-636B-B16496EF6D1E}"/>
              </a:ext>
            </a:extLst>
          </p:cNvPr>
          <p:cNvGrpSpPr/>
          <p:nvPr/>
        </p:nvGrpSpPr>
        <p:grpSpPr>
          <a:xfrm>
            <a:off x="5759450" y="3622338"/>
            <a:ext cx="3754522" cy="2514189"/>
            <a:chOff x="5682375" y="3519287"/>
            <a:chExt cx="3754522" cy="25141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211CCB-47DA-2919-28D4-14B8CFFDD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2375" y="3519287"/>
              <a:ext cx="3754522" cy="251418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9E7F8E-ACA7-CECA-93F0-AFB033985966}"/>
                </a:ext>
              </a:extLst>
            </p:cNvPr>
            <p:cNvSpPr txBox="1"/>
            <p:nvPr/>
          </p:nvSpPr>
          <p:spPr>
            <a:xfrm>
              <a:off x="6354591" y="3699144"/>
              <a:ext cx="2481456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Ins="0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spatial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resolution</a:t>
              </a:r>
              <a:endParaRPr lang="en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A84B26-D78C-5ABF-AAD1-A9C8E8C37102}"/>
              </a:ext>
            </a:extLst>
          </p:cNvPr>
          <p:cNvCxnSpPr/>
          <p:nvPr/>
        </p:nvCxnSpPr>
        <p:spPr>
          <a:xfrm flipV="1">
            <a:off x="9760688" y="4752754"/>
            <a:ext cx="1254642" cy="292373"/>
          </a:xfrm>
          <a:prstGeom prst="line">
            <a:avLst/>
          </a:prstGeom>
          <a:ln w="12700">
            <a:solidFill>
              <a:srgbClr val="C00000"/>
            </a:solidFill>
            <a:headEnd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8B2C056-68A0-4638-28B5-15F8333474B1}"/>
              </a:ext>
            </a:extLst>
          </p:cNvPr>
          <p:cNvSpPr/>
          <p:nvPr/>
        </p:nvSpPr>
        <p:spPr>
          <a:xfrm flipV="1">
            <a:off x="9760688" y="4535488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CD9F46-1DEA-3568-5700-8256F87D93D8}"/>
              </a:ext>
            </a:extLst>
          </p:cNvPr>
          <p:cNvSpPr txBox="1"/>
          <p:nvPr/>
        </p:nvSpPr>
        <p:spPr>
          <a:xfrm>
            <a:off x="9832688" y="4237711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65739C-3884-59B9-3FAE-3AB2D1ACDB74}"/>
              </a:ext>
            </a:extLst>
          </p:cNvPr>
          <p:cNvCxnSpPr>
            <a:cxnSpLocks/>
          </p:cNvCxnSpPr>
          <p:nvPr/>
        </p:nvCxnSpPr>
        <p:spPr>
          <a:xfrm>
            <a:off x="9840057" y="4599370"/>
            <a:ext cx="129598" cy="405854"/>
          </a:xfrm>
          <a:prstGeom prst="line">
            <a:avLst/>
          </a:prstGeom>
          <a:ln w="12700">
            <a:solidFill>
              <a:srgbClr val="1008F4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2907419-A586-D94B-5213-14FC69A83608}"/>
              </a:ext>
            </a:extLst>
          </p:cNvPr>
          <p:cNvSpPr txBox="1"/>
          <p:nvPr/>
        </p:nvSpPr>
        <p:spPr>
          <a:xfrm>
            <a:off x="9506272" y="4646412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en-CN" sz="2000" dirty="0">
              <a:solidFill>
                <a:srgbClr val="1008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19FE2D-7EF7-5CF4-826A-1F42D6C942C8}"/>
              </a:ext>
            </a:extLst>
          </p:cNvPr>
          <p:cNvSpPr txBox="1"/>
          <p:nvPr/>
        </p:nvSpPr>
        <p:spPr>
          <a:xfrm>
            <a:off x="10482848" y="4903073"/>
            <a:ext cx="95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029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2275-9E49-312D-3AF2-5D30B20F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4" y="2681176"/>
            <a:ext cx="11520487" cy="558912"/>
          </a:xfrm>
        </p:spPr>
        <p:txBody>
          <a:bodyPr/>
          <a:lstStyle/>
          <a:p>
            <a:r>
              <a:rPr lang="en-US" altLang="zh-CN" sz="4000" dirty="0"/>
              <a:t>Particle</a:t>
            </a:r>
            <a:r>
              <a:rPr lang="zh-CN" altLang="en-US" sz="4000" dirty="0"/>
              <a:t> </a:t>
            </a:r>
            <a:r>
              <a:rPr lang="en-US" altLang="zh-CN" sz="4000" dirty="0"/>
              <a:t>identification</a:t>
            </a:r>
            <a:r>
              <a:rPr lang="zh-CN" altLang="en-US" sz="4000" dirty="0"/>
              <a:t> </a:t>
            </a:r>
            <a:r>
              <a:rPr lang="en-US" altLang="zh-CN" sz="4000" dirty="0"/>
              <a:t>systems</a:t>
            </a:r>
            <a:endParaRPr lang="en-CN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97532-776B-1610-833F-B287253F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EB9D0-5322-FB32-327A-51E3B3CA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938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F32F5-8F4E-747D-8D81-97B4C536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General</a:t>
            </a:r>
            <a:r>
              <a:rPr lang="zh-CN" altLang="en-US" dirty="0"/>
              <a:t> </a:t>
            </a:r>
            <a:r>
              <a:rPr lang="en-US" altLang="zh-CN" dirty="0"/>
              <a:t>ideas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charged</a:t>
            </a:r>
            <a:r>
              <a:rPr lang="zh-CN" altLang="en-US" dirty="0"/>
              <a:t> </a:t>
            </a:r>
            <a:r>
              <a:rPr lang="en-US" altLang="zh-CN" dirty="0"/>
              <a:t>hadron</a:t>
            </a:r>
            <a:r>
              <a:rPr lang="zh-CN" altLang="en-US" dirty="0"/>
              <a:t> </a:t>
            </a:r>
            <a:r>
              <a:rPr lang="en-US" altLang="zh-CN" dirty="0"/>
              <a:t>identification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FD74C2-A9F0-A38D-BB8F-440237FA78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11332630" cy="445262"/>
              </a:xfrm>
            </p:spPr>
            <p:txBody>
              <a:bodyPr/>
              <a:lstStyle/>
              <a:p>
                <a:r>
                  <a:rPr lang="en-US" altLang="zh-CN" dirty="0"/>
                  <a:t>Momentum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measured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tracking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system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FD74C2-A9F0-A38D-BB8F-440237FA78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11332630" cy="445262"/>
              </a:xfrm>
              <a:blipFill>
                <a:blip r:embed="rId2"/>
                <a:stretch>
                  <a:fillRect l="-672" t="-19444" b="-2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486F-DE3C-939C-0868-7EDD785CE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C0EFC-1C52-CD61-A762-6135330A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22</a:t>
            </a:fld>
            <a:endParaRPr kumimoji="1"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AB64A-8190-5AEA-7C93-48107971C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716" y="703374"/>
            <a:ext cx="2752649" cy="27862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D8C4C8-2D4C-D4D2-DEB7-FC5D53D55AEE}"/>
                  </a:ext>
                </a:extLst>
              </p:cNvPr>
              <p:cNvSpPr txBox="1"/>
              <p:nvPr/>
            </p:nvSpPr>
            <p:spPr>
              <a:xfrm>
                <a:off x="608103" y="1126435"/>
                <a:ext cx="6338338" cy="569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𝑝𝑐</m:t>
                        </m:r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den>
                    </m:f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lit/>
                              </m:r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ad>
                      <m:radPr>
                        <m:degHide m:val="on"/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lit/>
                                  </m:rP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rad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D8C4C8-2D4C-D4D2-DEB7-FC5D53D55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03" y="1126435"/>
                <a:ext cx="6338338" cy="569964"/>
              </a:xfrm>
              <a:prstGeom prst="rect">
                <a:avLst/>
              </a:prstGeom>
              <a:blipFill>
                <a:blip r:embed="rId4"/>
                <a:stretch>
                  <a:fillRect l="-1200" b="-65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FD9C2AC-D65A-A112-CD7D-9C467D1FA0DA}"/>
              </a:ext>
            </a:extLst>
          </p:cNvPr>
          <p:cNvSpPr txBox="1"/>
          <p:nvPr/>
        </p:nvSpPr>
        <p:spPr>
          <a:xfrm>
            <a:off x="741035" y="1696399"/>
            <a:ext cx="6309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measuring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149653-0A03-17B0-E25E-6460D3598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99" y="2844486"/>
            <a:ext cx="8455381" cy="300424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07B8E5-60E5-524D-0EB7-C4C399511EEB}"/>
              </a:ext>
            </a:extLst>
          </p:cNvPr>
          <p:cNvSpPr txBox="1">
            <a:spLocks/>
          </p:cNvSpPr>
          <p:nvPr/>
        </p:nvSpPr>
        <p:spPr>
          <a:xfrm>
            <a:off x="128713" y="2266363"/>
            <a:ext cx="7430616" cy="445262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Four</a:t>
            </a:r>
            <a:r>
              <a:rPr lang="zh-CN" altLang="en-US" dirty="0"/>
              <a:t> </a:t>
            </a:r>
            <a:r>
              <a:rPr lang="en-US" altLang="zh-CN" dirty="0"/>
              <a:t>main</a:t>
            </a:r>
            <a:r>
              <a:rPr lang="zh-CN" altLang="en-US" dirty="0"/>
              <a:t> </a:t>
            </a:r>
            <a:r>
              <a:rPr lang="en-US" altLang="zh-CN" dirty="0"/>
              <a:t>processes</a:t>
            </a:r>
            <a:r>
              <a:rPr lang="zh-CN" altLang="en-US" dirty="0"/>
              <a:t> </a:t>
            </a:r>
            <a:r>
              <a:rPr lang="en-US" altLang="zh-CN" dirty="0"/>
              <a:t>depending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velocity</a:t>
            </a:r>
            <a:endParaRPr lang="en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21E8F1-C76F-77DB-AC5F-B4C967AD3B51}"/>
              </a:ext>
            </a:extLst>
          </p:cNvPr>
          <p:cNvSpPr txBox="1"/>
          <p:nvPr/>
        </p:nvSpPr>
        <p:spPr>
          <a:xfrm>
            <a:off x="9170165" y="4371945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Roger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Forty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(CERN)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73FDC8CA-D9B3-D35B-A057-F8BA1A09118D}"/>
              </a:ext>
            </a:extLst>
          </p:cNvPr>
          <p:cNvSpPr/>
          <p:nvPr/>
        </p:nvSpPr>
        <p:spPr>
          <a:xfrm>
            <a:off x="3922643" y="5645837"/>
            <a:ext cx="3157296" cy="610417"/>
          </a:xfrm>
          <a:prstGeom prst="wedgeRoundRectCallout">
            <a:avLst>
              <a:gd name="adj1" fmla="val -129806"/>
              <a:gd name="adj2" fmla="val -2155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Exploited</a:t>
            </a:r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endParaRPr lang="en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EB142C-BBC6-D512-2559-F6A45995459F}"/>
                  </a:ext>
                </a:extLst>
              </p:cNvPr>
              <p:cNvSpPr txBox="1"/>
              <p:nvPr/>
            </p:nvSpPr>
            <p:spPr>
              <a:xfrm>
                <a:off x="7169008" y="5976132"/>
                <a:ext cx="40023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speed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light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vacuum,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≡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m:rPr>
                        <m:lit/>
                      </m:rP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DEB142C-BBC6-D512-2559-F6A459954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008" y="5976132"/>
                <a:ext cx="4002314" cy="400110"/>
              </a:xfrm>
              <a:prstGeom prst="rect">
                <a:avLst/>
              </a:prstGeom>
              <a:blipFill>
                <a:blip r:embed="rId6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8C18C25-5F6C-BBF8-E67E-8507C4C19285}"/>
              </a:ext>
            </a:extLst>
          </p:cNvPr>
          <p:cNvSpPr txBox="1"/>
          <p:nvPr/>
        </p:nvSpPr>
        <p:spPr>
          <a:xfrm>
            <a:off x="7208569" y="3891626"/>
            <a:ext cx="2353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Bethe-Bloch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05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3ACC8-96B6-57BB-4996-ED8ABF42F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Cherenkov</a:t>
            </a:r>
            <a:r>
              <a:rPr lang="zh-CN" altLang="en-US" dirty="0"/>
              <a:t> </a:t>
            </a:r>
            <a:r>
              <a:rPr lang="en-US" altLang="zh-CN" dirty="0"/>
              <a:t>radiation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C49082-FEC0-5701-93E3-C407FA5310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123" y="681173"/>
                <a:ext cx="11332630" cy="500502"/>
              </a:xfrm>
            </p:spPr>
            <p:txBody>
              <a:bodyPr/>
              <a:lstStyle/>
              <a:p>
                <a:r>
                  <a:rPr lang="en-US" altLang="zh-CN" dirty="0"/>
                  <a:t>Particle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travels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faster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material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refractive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index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radiates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photons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C49082-FEC0-5701-93E3-C407FA5310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123" y="681173"/>
                <a:ext cx="11332630" cy="500502"/>
              </a:xfrm>
              <a:blipFill>
                <a:blip r:embed="rId2"/>
                <a:stretch>
                  <a:fillRect l="-672" t="-17073" b="-975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46A6B-CC36-11B2-3BD7-5AE458CC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2291D-DE08-75D5-A7D0-48929B81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23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3D5F73-04BA-88E6-85D0-ADB206AB3F3E}"/>
                  </a:ext>
                </a:extLst>
              </p:cNvPr>
              <p:cNvSpPr txBox="1"/>
              <p:nvPr/>
            </p:nvSpPr>
            <p:spPr>
              <a:xfrm>
                <a:off x="9187254" y="633122"/>
                <a:ext cx="154387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m:rPr>
                        <m:lit/>
                      </m:rP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CN" altLang="en-US" dirty="0"/>
                  <a:t> </a:t>
                </a:r>
                <a:endParaRPr lang="en-CN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3D5F73-04BA-88E6-85D0-ADB206AB3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7254" y="633122"/>
                <a:ext cx="1543879" cy="461665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14CAE8C0-6A09-B8C2-7D7D-D31596183A61}"/>
              </a:ext>
            </a:extLst>
          </p:cNvPr>
          <p:cNvGrpSpPr/>
          <p:nvPr/>
        </p:nvGrpSpPr>
        <p:grpSpPr>
          <a:xfrm>
            <a:off x="5735616" y="1198387"/>
            <a:ext cx="4995517" cy="2016746"/>
            <a:chOff x="763933" y="1689234"/>
            <a:chExt cx="4995517" cy="201674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BF9BCA0-8B3E-B79D-9D5D-5CC3D75701D2}"/>
                </a:ext>
              </a:extLst>
            </p:cNvPr>
            <p:cNvGrpSpPr/>
            <p:nvPr/>
          </p:nvGrpSpPr>
          <p:grpSpPr>
            <a:xfrm>
              <a:off x="763933" y="1689234"/>
              <a:ext cx="4995517" cy="2016746"/>
              <a:chOff x="763933" y="1689234"/>
              <a:chExt cx="4995517" cy="2016746"/>
            </a:xfrm>
          </p:grpSpPr>
          <p:pic>
            <p:nvPicPr>
              <p:cNvPr id="14338" name="Picture 2" descr="phikwadraat - your everyday world from a physicist's perspective">
                <a:extLst>
                  <a:ext uri="{FF2B5EF4-FFF2-40B4-BE49-F238E27FC236}">
                    <a16:creationId xmlns:a16="http://schemas.microsoft.com/office/drawing/2014/main" id="{F2FA987C-AF7D-51E0-D6EB-F13013A63B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890" b="17584"/>
              <a:stretch/>
            </p:blipFill>
            <p:spPr bwMode="auto">
              <a:xfrm>
                <a:off x="763933" y="1689234"/>
                <a:ext cx="4995517" cy="201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502E508-670E-AA1A-29D7-8D282F81AB5C}"/>
                  </a:ext>
                </a:extLst>
              </p:cNvPr>
              <p:cNvGrpSpPr/>
              <p:nvPr/>
            </p:nvGrpSpPr>
            <p:grpSpPr>
              <a:xfrm>
                <a:off x="1842052" y="2697607"/>
                <a:ext cx="2684184" cy="507056"/>
                <a:chOff x="1842052" y="2697607"/>
                <a:chExt cx="2684184" cy="507056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8CE61DBF-4932-780E-6D4A-9BD185FFA5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42052" y="2697607"/>
                  <a:ext cx="2684184" cy="111854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FB1ACC95-BC6C-CE8B-08C7-69EA6D7020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55304" y="2811219"/>
                  <a:ext cx="225941" cy="393444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5A2EB4-AF2A-AE4A-E56D-58ED569F5638}"/>
                  </a:ext>
                </a:extLst>
              </p:cNvPr>
              <p:cNvSpPr txBox="1"/>
              <p:nvPr/>
            </p:nvSpPr>
            <p:spPr>
              <a:xfrm>
                <a:off x="3710147" y="2050620"/>
                <a:ext cx="1632178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“particle”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F131EF-C93E-EA29-8667-706C01189D5D}"/>
                  </a:ext>
                </a:extLst>
              </p:cNvPr>
              <p:cNvSpPr txBox="1"/>
              <p:nvPr/>
            </p:nvSpPr>
            <p:spPr>
              <a:xfrm>
                <a:off x="1516918" y="3291551"/>
                <a:ext cx="2193229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“photon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wave”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AC1908DC-4EE9-2956-CA9A-08993B1997FD}"/>
                  </a:ext>
                </a:extLst>
              </p:cNvPr>
              <p:cNvSpPr/>
              <p:nvPr/>
            </p:nvSpPr>
            <p:spPr>
              <a:xfrm>
                <a:off x="1745606" y="2550821"/>
                <a:ext cx="424070" cy="513813"/>
              </a:xfrm>
              <a:prstGeom prst="arc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C77F2213-D09E-8FD0-D648-C4C6D8573A6A}"/>
                      </a:ext>
                    </a:extLst>
                  </p:cNvPr>
                  <p:cNvSpPr txBox="1"/>
                  <p:nvPr/>
                </p:nvSpPr>
                <p:spPr>
                  <a:xfrm>
                    <a:off x="2169676" y="2398175"/>
                    <a:ext cx="215892" cy="307777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C77F2213-D09E-8FD0-D648-C4C6D8573A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69676" y="2398175"/>
                    <a:ext cx="215892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7778" r="-22222" b="-8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E4A0D2B-82F5-868A-C46C-E3FD305460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7936" y="2432058"/>
              <a:ext cx="110338" cy="3532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2CB383C-6E3F-0AF3-9FA5-612351ABE7B0}"/>
                  </a:ext>
                </a:extLst>
              </p:cNvPr>
              <p:cNvSpPr txBox="1"/>
              <p:nvPr/>
            </p:nvSpPr>
            <p:spPr>
              <a:xfrm>
                <a:off x="1415292" y="4982725"/>
                <a:ext cx="2765757" cy="8484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zh-CN" alt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func>
                      <m: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lit/>
                        </m:rP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altLang="zh-CN" sz="2400" b="0" i="1" smtClean="0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2CB383C-6E3F-0AF3-9FA5-612351ABE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292" y="4982725"/>
                <a:ext cx="2765757" cy="848437"/>
              </a:xfrm>
              <a:prstGeom prst="rect">
                <a:avLst/>
              </a:prstGeom>
              <a:blipFill>
                <a:blip r:embed="rId6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7211A510-B0B8-705D-BA03-F9790EEB35D7}"/>
              </a:ext>
            </a:extLst>
          </p:cNvPr>
          <p:cNvGrpSpPr/>
          <p:nvPr/>
        </p:nvGrpSpPr>
        <p:grpSpPr>
          <a:xfrm>
            <a:off x="581413" y="1355563"/>
            <a:ext cx="4348218" cy="1922401"/>
            <a:chOff x="6924851" y="1904696"/>
            <a:chExt cx="4348218" cy="1922401"/>
          </a:xfrm>
        </p:grpSpPr>
        <p:pic>
          <p:nvPicPr>
            <p:cNvPr id="14340" name="Picture 4" descr="Image result for cherenkov radiation">
              <a:extLst>
                <a:ext uri="{FF2B5EF4-FFF2-40B4-BE49-F238E27FC236}">
                  <a16:creationId xmlns:a16="http://schemas.microsoft.com/office/drawing/2014/main" id="{335E5063-D4B3-9AC8-ABCC-BEF3414C4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851" y="1904696"/>
              <a:ext cx="2737701" cy="185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FA2FAE62-82E4-EBC1-0A17-DE71E61D2EF7}"/>
                </a:ext>
              </a:extLst>
            </p:cNvPr>
            <p:cNvSpPr/>
            <p:nvPr/>
          </p:nvSpPr>
          <p:spPr>
            <a:xfrm rot="299753">
              <a:off x="7639848" y="2554913"/>
              <a:ext cx="424070" cy="513813"/>
            </a:xfrm>
            <a:prstGeom prst="arc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45539BF-E512-4E01-FC37-1E8501EA67C4}"/>
                </a:ext>
              </a:extLst>
            </p:cNvPr>
            <p:cNvGrpSpPr/>
            <p:nvPr/>
          </p:nvGrpSpPr>
          <p:grpSpPr>
            <a:xfrm>
              <a:off x="8127968" y="2420443"/>
              <a:ext cx="3145101" cy="1406654"/>
              <a:chOff x="8127968" y="2420443"/>
              <a:chExt cx="3145101" cy="140665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8F44C7C-84BB-111E-8AB1-B856A257970E}"/>
                  </a:ext>
                </a:extLst>
              </p:cNvPr>
              <p:cNvSpPr txBox="1"/>
              <p:nvPr/>
            </p:nvSpPr>
            <p:spPr>
              <a:xfrm>
                <a:off x="9393837" y="2647589"/>
                <a:ext cx="1879232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1D876AC-D35A-4EE4-F2C7-A713E12C0394}"/>
                  </a:ext>
                </a:extLst>
              </p:cNvPr>
              <p:cNvSpPr txBox="1"/>
              <p:nvPr/>
            </p:nvSpPr>
            <p:spPr>
              <a:xfrm>
                <a:off x="9176546" y="3426987"/>
                <a:ext cx="739305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Light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C987A0D-83F0-02BE-8B84-8ABFB619A215}"/>
                      </a:ext>
                    </a:extLst>
                  </p:cNvPr>
                  <p:cNvSpPr txBox="1"/>
                  <p:nvPr/>
                </p:nvSpPr>
                <p:spPr>
                  <a:xfrm>
                    <a:off x="8127968" y="2420443"/>
                    <a:ext cx="304571" cy="307777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lang="en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C987A0D-83F0-02BE-8B84-8ABFB619A2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27968" y="2420443"/>
                    <a:ext cx="304571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0000"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B65DC17-DA51-D8EA-D4D3-D62E20B92A83}"/>
              </a:ext>
            </a:extLst>
          </p:cNvPr>
          <p:cNvSpPr txBox="1">
            <a:spLocks/>
          </p:cNvSpPr>
          <p:nvPr/>
        </p:nvSpPr>
        <p:spPr>
          <a:xfrm>
            <a:off x="94723" y="3558362"/>
            <a:ext cx="5664727" cy="893182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Cherenkov light</a:t>
            </a:r>
            <a:r>
              <a:rPr lang="zh-CN" altLang="en-US" dirty="0"/>
              <a:t> </a:t>
            </a:r>
            <a:r>
              <a:rPr lang="en-US" altLang="zh-CN" dirty="0"/>
              <a:t>produced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3-dimension,</a:t>
            </a:r>
            <a:r>
              <a:rPr lang="zh-CN" altLang="en-US" dirty="0"/>
              <a:t> </a:t>
            </a:r>
            <a:r>
              <a:rPr lang="en-US" altLang="zh-CN" dirty="0"/>
              <a:t>forming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cone</a:t>
            </a:r>
            <a:r>
              <a:rPr lang="zh-CN" altLang="en-US" dirty="0"/>
              <a:t> </a:t>
            </a:r>
            <a:r>
              <a:rPr lang="en-US" altLang="zh-CN" dirty="0"/>
              <a:t>around</a:t>
            </a:r>
            <a:r>
              <a:rPr lang="zh-CN" altLang="en-US" dirty="0"/>
              <a:t> </a:t>
            </a:r>
            <a:r>
              <a:rPr lang="en-US" altLang="zh-CN" dirty="0"/>
              <a:t>particle</a:t>
            </a:r>
            <a:r>
              <a:rPr lang="zh-CN" altLang="en-US" dirty="0"/>
              <a:t> </a:t>
            </a:r>
            <a:r>
              <a:rPr lang="en-US" altLang="zh-CN" dirty="0"/>
              <a:t>direction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84B5F9A-8608-3BC9-B481-2E99E8FD62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4706" y="4604739"/>
                <a:ext cx="3896804" cy="50711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dirty="0"/>
                  <a:t>Cone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Cherenkov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angle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/>
                  <a:t>:</a:t>
                </a:r>
                <a:r>
                  <a:rPr lang="zh-CN" altLang="en-US" dirty="0"/>
                  <a:t>  </a:t>
                </a:r>
                <a:endParaRPr lang="en-CN" dirty="0"/>
              </a:p>
            </p:txBody>
          </p:sp>
        </mc:Choice>
        <mc:Fallback xmlns="">
          <p:sp>
            <p:nvSpPr>
              <p:cNvPr id="34" name="Content Placeholder 2">
                <a:extLst>
                  <a:ext uri="{FF2B5EF4-FFF2-40B4-BE49-F238E27FC236}">
                    <a16:creationId xmlns:a16="http://schemas.microsoft.com/office/drawing/2014/main" id="{784B5F9A-8608-3BC9-B481-2E99E8FD6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06" y="4604739"/>
                <a:ext cx="3896804" cy="507114"/>
              </a:xfrm>
              <a:prstGeom prst="rect">
                <a:avLst/>
              </a:prstGeom>
              <a:blipFill>
                <a:blip r:embed="rId9"/>
                <a:stretch>
                  <a:fillRect l="-2597" t="-17073" b="-1219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985CFFB7-001A-DC03-C52A-3975E8D2EF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911" y="4315100"/>
            <a:ext cx="5664727" cy="1995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8D5AF4C9-3746-5181-808F-E0D0350314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89438" y="3551965"/>
                <a:ext cx="5901566" cy="89318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spherical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mirror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image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cone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ring,</a:t>
                </a:r>
                <a:r>
                  <a:rPr lang="zh-CN" altLang="en-US" dirty="0"/>
                  <a:t>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its</a:t>
                </a:r>
                <a:r>
                  <a:rPr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radius</a:t>
                </a:r>
                <a:r>
                  <a:rPr lang="zh-CN" alt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measures</a:t>
                </a:r>
                <a:r>
                  <a:rPr lang="zh-CN" alt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8D5AF4C9-3746-5181-808F-E0D035031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9438" y="3551965"/>
                <a:ext cx="5901566" cy="893182"/>
              </a:xfrm>
              <a:prstGeom prst="rect">
                <a:avLst/>
              </a:prstGeom>
              <a:blipFill>
                <a:blip r:embed="rId12"/>
                <a:stretch>
                  <a:fillRect l="-1505" t="-985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03E6AD8-8893-43F1-68E3-FEC391055667}"/>
                  </a:ext>
                </a:extLst>
              </p:cNvPr>
              <p:cNvSpPr txBox="1"/>
              <p:nvPr/>
            </p:nvSpPr>
            <p:spPr>
              <a:xfrm>
                <a:off x="10224435" y="5810237"/>
                <a:ext cx="119891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03E6AD8-8893-43F1-68E3-FEC391055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4435" y="5810237"/>
                <a:ext cx="1198918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367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B04DE-A082-6D09-4FC3-4EAF29E56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Cherenkov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5B5321-D33B-600E-77AC-5362B3400C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630" y="1225844"/>
                <a:ext cx="11332630" cy="558912"/>
              </a:xfrm>
            </p:spPr>
            <p:txBody>
              <a:bodyPr/>
              <a:lstStyle/>
              <a:p>
                <a:r>
                  <a:rPr lang="en-US" altLang="zh-CN" dirty="0"/>
                  <a:t>Lower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limit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zh-CN" alt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C00000"/>
                    </a:solidFill>
                    <a:sym typeface="Wingdings" pitchFamily="2" charset="2"/>
                  </a:rPr>
                  <a:t></a:t>
                </a:r>
                <a:r>
                  <a:rPr lang="zh-CN" altLang="en-US" dirty="0">
                    <a:solidFill>
                      <a:srgbClr val="C00000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𝑝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&gt;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𝑚</m:t>
                    </m:r>
                    <m:r>
                      <m:rPr>
                        <m:lit/>
                      </m:rP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−1</m:t>
                        </m:r>
                      </m:e>
                    </m:rad>
                  </m:oMath>
                </a14:m>
                <a:r>
                  <a:rPr lang="zh-CN" altLang="en-US" dirty="0"/>
                  <a:t> </a:t>
                </a:r>
                <a:endParaRPr lang="en-C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5B5321-D33B-600E-77AC-5362B3400C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630" y="1225844"/>
                <a:ext cx="11332630" cy="558912"/>
              </a:xfrm>
              <a:blipFill>
                <a:blip r:embed="rId3"/>
                <a:stretch>
                  <a:fillRect l="-671" t="-6667" b="-88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B9CDE-183E-50D5-0C22-725CB12E4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ACA16-B9AC-8E5F-588D-8CE2B787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24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8CD2FC-FB21-23C5-7DF2-DCA2E15230C7}"/>
                  </a:ext>
                </a:extLst>
              </p:cNvPr>
              <p:cNvSpPr txBox="1"/>
              <p:nvPr/>
            </p:nvSpPr>
            <p:spPr>
              <a:xfrm>
                <a:off x="472835" y="2184754"/>
                <a:ext cx="9984849" cy="539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  <m:func>
                          <m:funcPr>
                            <m:ctrlPr>
                              <a:rPr lang="zh-CN" alt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</m:func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≈−2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ad>
                      <m:radPr>
                        <m:degHide m:val="on"/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1−1</m:t>
                        </m:r>
                        <m:r>
                          <m:rPr>
                            <m:lit/>
                          </m:r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ad>
                      <m:radPr>
                        <m:degHide m:val="on"/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rad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8CD2FC-FB21-23C5-7DF2-DCA2E1523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35" y="2184754"/>
                <a:ext cx="9984849" cy="539571"/>
              </a:xfrm>
              <a:prstGeom prst="rect">
                <a:avLst/>
              </a:prstGeom>
              <a:blipFill>
                <a:blip r:embed="rId4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5024FC-3306-83C0-7F8E-0F3F2FA3FFF2}"/>
                  </a:ext>
                </a:extLst>
              </p:cNvPr>
              <p:cNvSpPr txBox="1"/>
              <p:nvPr/>
            </p:nvSpPr>
            <p:spPr>
              <a:xfrm>
                <a:off x="2253385" y="658972"/>
                <a:ext cx="4722127" cy="539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ad>
                      <m:radPr>
                        <m:degHide m:val="on"/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m:rPr>
                                <m:lit/>
                              </m:rPr>
                              <a:rPr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/</m:t>
                            </m:r>
                            <m:r>
                              <a:rPr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ra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zh-CN" alt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func>
                    <m:r>
                      <a:rPr lang="en-US" altLang="zh-CN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lit/>
                      </m:rP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5024FC-3306-83C0-7F8E-0F3F2FA3F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3385" y="658972"/>
                <a:ext cx="4722127" cy="539571"/>
              </a:xfrm>
              <a:prstGeom prst="rect">
                <a:avLst/>
              </a:prstGeom>
              <a:blipFill>
                <a:blip r:embed="rId5"/>
                <a:stretch>
                  <a:fillRect b="-2272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B8860580-C530-5255-15CE-7EBCE31C8A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630" y="1766961"/>
                <a:ext cx="11332630" cy="118948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Upper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limit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defined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experiment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resolution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Cherenkov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measurement </a:t>
                </a: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B8860580-C530-5255-15CE-7EBCE31C8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30" y="1766961"/>
                <a:ext cx="11332630" cy="1189485"/>
              </a:xfrm>
              <a:prstGeom prst="rect">
                <a:avLst/>
              </a:prstGeom>
              <a:blipFill>
                <a:blip r:embed="rId6"/>
                <a:stretch>
                  <a:fillRect l="-671" t="-74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36CE2B-1675-5F83-BF4B-E59AB65CFA30}"/>
                  </a:ext>
                </a:extLst>
              </p:cNvPr>
              <p:cNvSpPr txBox="1"/>
              <p:nvPr/>
            </p:nvSpPr>
            <p:spPr>
              <a:xfrm>
                <a:off x="10457684" y="2284454"/>
                <a:ext cx="11235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→1)</m:t>
                      </m:r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36CE2B-1675-5F83-BF4B-E59AB65CF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7684" y="2284454"/>
                <a:ext cx="1123577" cy="400110"/>
              </a:xfrm>
              <a:prstGeom prst="rect">
                <a:avLst/>
              </a:prstGeom>
              <a:blipFill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8913EF28-CDBF-ED90-D36F-D5C278DE5592}"/>
              </a:ext>
            </a:extLst>
          </p:cNvPr>
          <p:cNvGrpSpPr/>
          <p:nvPr/>
        </p:nvGrpSpPr>
        <p:grpSpPr>
          <a:xfrm>
            <a:off x="422981" y="2830300"/>
            <a:ext cx="3851117" cy="843885"/>
            <a:chOff x="711012" y="3165023"/>
            <a:chExt cx="3851117" cy="8438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EC3AE7F-06C9-F902-D5BA-323BB9FC7D20}"/>
                    </a:ext>
                  </a:extLst>
                </p:cNvPr>
                <p:cNvSpPr txBox="1"/>
                <p:nvPr/>
              </p:nvSpPr>
              <p:spPr>
                <a:xfrm>
                  <a:off x="2370311" y="3165023"/>
                  <a:ext cx="2191818" cy="8438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rad>
                        <m:radPr>
                          <m:degHide m:val="on"/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C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altLang="zh-C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altLang="zh-C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altLang="zh-C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altLang="zh-C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num>
                            <m:den>
                              <m:r>
                                <a:rPr lang="en-US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C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C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altLang="zh-CN" sz="24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CN" sz="2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1008F4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1008F4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1008F4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a14:m>
                  <a:r>
                    <a:rPr lang="zh-CN" alt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CN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EC3AE7F-06C9-F902-D5BA-323BB9FC7D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0311" y="3165023"/>
                  <a:ext cx="2191818" cy="843885"/>
                </a:xfrm>
                <a:prstGeom prst="rect">
                  <a:avLst/>
                </a:prstGeom>
                <a:blipFill>
                  <a:blip r:embed="rId8"/>
                  <a:stretch>
                    <a:fillRect l="-1156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6B04DC5-7C65-7131-41C1-00637EF773BA}"/>
                    </a:ext>
                  </a:extLst>
                </p:cNvPr>
                <p:cNvSpPr txBox="1"/>
                <p:nvPr/>
              </p:nvSpPr>
              <p:spPr>
                <a:xfrm>
                  <a:off x="711012" y="3378800"/>
                  <a:ext cx="160050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US" altLang="zh-CN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𝜃</m:t>
                      </m:r>
                      <m:r>
                        <a:rPr lang="en-US" altLang="zh-CN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sub>
                      </m:sSub>
                    </m:oMath>
                  </a14:m>
                  <a:r>
                    <a:rPr lang="en-US" altLang="zh-CN" sz="24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Wingdings" pitchFamily="2" charset="2"/>
                    </a:rPr>
                    <a:t></a:t>
                  </a:r>
                  <a:endParaRPr lang="en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6B04DC5-7C65-7131-41C1-00637EF773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012" y="3378800"/>
                  <a:ext cx="1600503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787" t="-10811" r="-4724" b="-29730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94C6927-ADDF-7A93-E4BD-FBF8F0B691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4448" y="2966272"/>
            <a:ext cx="5900766" cy="3367986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7AF3692-A77B-4831-81B1-2A711F8CE6D4}"/>
              </a:ext>
            </a:extLst>
          </p:cNvPr>
          <p:cNvCxnSpPr>
            <a:cxnSpLocks/>
          </p:cNvCxnSpPr>
          <p:nvPr/>
        </p:nvCxnSpPr>
        <p:spPr>
          <a:xfrm>
            <a:off x="8446775" y="3116383"/>
            <a:ext cx="0" cy="4158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D9DDC7D-51E3-AF15-0040-14B56FEB37D8}"/>
              </a:ext>
            </a:extLst>
          </p:cNvPr>
          <p:cNvCxnSpPr/>
          <p:nvPr/>
        </p:nvCxnSpPr>
        <p:spPr>
          <a:xfrm flipH="1" flipV="1">
            <a:off x="7863679" y="3330486"/>
            <a:ext cx="58309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A94415E-35E7-05A7-2CC3-0D6CB21BAD55}"/>
              </a:ext>
            </a:extLst>
          </p:cNvPr>
          <p:cNvCxnSpPr>
            <a:cxnSpLocks/>
          </p:cNvCxnSpPr>
          <p:nvPr/>
        </p:nvCxnSpPr>
        <p:spPr>
          <a:xfrm>
            <a:off x="10264191" y="4108174"/>
            <a:ext cx="0" cy="54209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E4DA65-74E5-6647-9138-7551CC82DCC7}"/>
              </a:ext>
            </a:extLst>
          </p:cNvPr>
          <p:cNvCxnSpPr>
            <a:cxnSpLocks/>
          </p:cNvCxnSpPr>
          <p:nvPr/>
        </p:nvCxnSpPr>
        <p:spPr>
          <a:xfrm flipH="1" flipV="1">
            <a:off x="9681095" y="4379219"/>
            <a:ext cx="58309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C005870-9BAC-54FE-222B-B9A5DB5877A5}"/>
              </a:ext>
            </a:extLst>
          </p:cNvPr>
          <p:cNvCxnSpPr>
            <a:cxnSpLocks/>
          </p:cNvCxnSpPr>
          <p:nvPr/>
        </p:nvCxnSpPr>
        <p:spPr>
          <a:xfrm>
            <a:off x="5614939" y="5078358"/>
            <a:ext cx="0" cy="964744"/>
          </a:xfrm>
          <a:prstGeom prst="line">
            <a:avLst/>
          </a:prstGeom>
          <a:ln w="19050">
            <a:solidFill>
              <a:srgbClr val="1008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917006D-78D6-29C4-3256-C9353EB2A085}"/>
              </a:ext>
            </a:extLst>
          </p:cNvPr>
          <p:cNvCxnSpPr>
            <a:cxnSpLocks/>
          </p:cNvCxnSpPr>
          <p:nvPr/>
        </p:nvCxnSpPr>
        <p:spPr>
          <a:xfrm>
            <a:off x="5614939" y="5366507"/>
            <a:ext cx="441304" cy="0"/>
          </a:xfrm>
          <a:prstGeom prst="straightConnector1">
            <a:avLst/>
          </a:prstGeom>
          <a:ln w="19050">
            <a:solidFill>
              <a:srgbClr val="1008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60DFF90-3965-EF90-95E8-4EF3A3FF3DC2}"/>
              </a:ext>
            </a:extLst>
          </p:cNvPr>
          <p:cNvCxnSpPr>
            <a:cxnSpLocks/>
          </p:cNvCxnSpPr>
          <p:nvPr/>
        </p:nvCxnSpPr>
        <p:spPr>
          <a:xfrm>
            <a:off x="5963479" y="5482549"/>
            <a:ext cx="0" cy="851709"/>
          </a:xfrm>
          <a:prstGeom prst="line">
            <a:avLst/>
          </a:prstGeom>
          <a:ln w="19050">
            <a:solidFill>
              <a:srgbClr val="1008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DBF68FB-5139-37B6-00FA-F9DC84B7CB4C}"/>
              </a:ext>
            </a:extLst>
          </p:cNvPr>
          <p:cNvCxnSpPr>
            <a:cxnSpLocks/>
          </p:cNvCxnSpPr>
          <p:nvPr/>
        </p:nvCxnSpPr>
        <p:spPr>
          <a:xfrm>
            <a:off x="5963479" y="5770698"/>
            <a:ext cx="441304" cy="0"/>
          </a:xfrm>
          <a:prstGeom prst="straightConnector1">
            <a:avLst/>
          </a:prstGeom>
          <a:ln w="19050">
            <a:solidFill>
              <a:srgbClr val="1008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60D6EB8-844D-5C43-BE51-C040AD3B3F8A}"/>
                  </a:ext>
                </a:extLst>
              </p:cNvPr>
              <p:cNvSpPr txBox="1"/>
              <p:nvPr/>
            </p:nvSpPr>
            <p:spPr>
              <a:xfrm>
                <a:off x="466824" y="5145231"/>
                <a:ext cx="3793120" cy="8309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Ins="0" rtlCol="0">
                <a:spAutoFit/>
              </a:bodyPr>
              <a:lstStyle/>
              <a:p>
                <a:pPr algn="l"/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Vary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refractive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index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have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larger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coverage</a:t>
                </a:r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60D6EB8-844D-5C43-BE51-C040AD3B3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24" y="5145231"/>
                <a:ext cx="3793120" cy="830997"/>
              </a:xfrm>
              <a:prstGeom prst="rect">
                <a:avLst/>
              </a:prstGeom>
              <a:blipFill>
                <a:blip r:embed="rId11"/>
                <a:stretch>
                  <a:fillRect l="-2333" t="-6061" r="-333"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5A91D3F-FC10-170E-AA90-A21D35D8B96B}"/>
                  </a:ext>
                </a:extLst>
              </p:cNvPr>
              <p:cNvSpPr txBox="1"/>
              <p:nvPr/>
            </p:nvSpPr>
            <p:spPr>
              <a:xfrm>
                <a:off x="601330" y="3961454"/>
                <a:ext cx="3304110" cy="84388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2400" i="1" smtClean="0">
                                <a:solidFill>
                                  <a:srgbClr val="80007F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zh-CN" sz="2400" i="1">
                                    <a:solidFill>
                                      <a:srgbClr val="80007F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>
                                    <a:solidFill>
                                      <a:srgbClr val="80007F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altLang="zh-CN" sz="2400" i="1">
                                    <a:solidFill>
                                      <a:srgbClr val="80007F"/>
                                    </a:solidFill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400" i="1">
                                <a:solidFill>
                                  <a:srgbClr val="80007F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−1</m:t>
                            </m:r>
                          </m:e>
                        </m:rad>
                      </m:den>
                    </m:f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&lt;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ad>
                      <m:radPr>
                        <m:degHide m:val="on"/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altLang="zh-CN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CN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zh-CN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altLang="zh-CN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num>
                          <m:den>
                            <m:r>
                              <a:rPr lang="en-US" altLang="zh-CN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en-US" altLang="zh-CN" sz="2400" i="1" smtClean="0">
                                    <a:solidFill>
                                      <a:srgbClr val="80007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altLang="zh-CN" sz="2400" i="1">
                                        <a:solidFill>
                                          <a:srgbClr val="80007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i="1">
                                        <a:solidFill>
                                          <a:srgbClr val="80007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altLang="zh-CN" sz="2400" i="1">
                                        <a:solidFill>
                                          <a:srgbClr val="80007F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i="1">
                                    <a:solidFill>
                                      <a:srgbClr val="80007F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rad>
                            <m:sSub>
                              <m:sSubPr>
                                <m:ctrlPr>
                                  <a:rPr lang="en-US" altLang="zh-CN" sz="2400" i="1">
                                    <a:solidFill>
                                      <a:srgbClr val="1008F4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solidFill>
                                      <a:srgbClr val="1008F4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solidFill>
                                      <a:srgbClr val="1008F4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5A91D3F-FC10-170E-AA90-A21D35D8B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30" y="3961454"/>
                <a:ext cx="3304110" cy="8438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B009E1-66D7-6C5C-087C-E209C0B0F755}"/>
                  </a:ext>
                </a:extLst>
              </p:cNvPr>
              <p:cNvSpPr txBox="1"/>
              <p:nvPr/>
            </p:nvSpPr>
            <p:spPr>
              <a:xfrm>
                <a:off x="9029872" y="3448638"/>
                <a:ext cx="1370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=1.0014</m:t>
                      </m:r>
                    </m:oMath>
                  </m:oMathPara>
                </a14:m>
                <a:endParaRPr lang="en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B009E1-66D7-6C5C-087C-E209C0B0F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872" y="3448638"/>
                <a:ext cx="137005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53A409-03F8-6F7D-EDB9-BFDD4E3772E4}"/>
                  </a:ext>
                </a:extLst>
              </p:cNvPr>
              <p:cNvSpPr txBox="1"/>
              <p:nvPr/>
            </p:nvSpPr>
            <p:spPr>
              <a:xfrm>
                <a:off x="8894137" y="4580125"/>
                <a:ext cx="13700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=1.0005</m:t>
                      </m:r>
                    </m:oMath>
                  </m:oMathPara>
                </a14:m>
                <a:endParaRPr lang="en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53A409-03F8-6F7D-EDB9-BFDD4E377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4137" y="4580125"/>
                <a:ext cx="13700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6686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DC95-6D14-EB98-D976-0012294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RICH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LHCb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2B74A-350D-3C8C-EDDC-0E86F193C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E053F-1E49-6A33-71F2-E66F6328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25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C3F6DC-D52B-A959-745A-5864F6D47452}"/>
                  </a:ext>
                </a:extLst>
              </p:cNvPr>
              <p:cNvSpPr txBox="1"/>
              <p:nvPr/>
            </p:nvSpPr>
            <p:spPr>
              <a:xfrm>
                <a:off x="424069" y="1363758"/>
                <a:ext cx="32907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Track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momenta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C3F6DC-D52B-A959-745A-5864F6D47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69" y="1363758"/>
                <a:ext cx="3290709" cy="400110"/>
              </a:xfrm>
              <a:prstGeom prst="rect">
                <a:avLst/>
              </a:prstGeom>
              <a:blipFill>
                <a:blip r:embed="rId3"/>
                <a:stretch>
                  <a:fillRect l="-1923" t="-937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4BA7F79-2DC6-C231-2383-F3725B5C6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699" y="1563813"/>
            <a:ext cx="3696973" cy="4679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049B9A-48C5-1848-C496-131E18B12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159" y="1990427"/>
            <a:ext cx="1273965" cy="12169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665CA5-4942-D9D7-9DF7-0D258763B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9212" y="1563813"/>
            <a:ext cx="3294048" cy="46649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3E8DF5-08B0-C143-B89B-CEE20509D6EB}"/>
              </a:ext>
            </a:extLst>
          </p:cNvPr>
          <p:cNvSpPr txBox="1"/>
          <p:nvPr/>
        </p:nvSpPr>
        <p:spPr>
          <a:xfrm>
            <a:off x="5952588" y="1151423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RICH1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6A71EE-3E3C-0A66-0574-269AD5305E3C}"/>
              </a:ext>
            </a:extLst>
          </p:cNvPr>
          <p:cNvSpPr txBox="1"/>
          <p:nvPr/>
        </p:nvSpPr>
        <p:spPr>
          <a:xfrm>
            <a:off x="9117256" y="1088923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RICH2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223AC1-68CA-CBAB-7DE1-4E7DC67C7C1A}"/>
              </a:ext>
            </a:extLst>
          </p:cNvPr>
          <p:cNvSpPr txBox="1"/>
          <p:nvPr/>
        </p:nvSpPr>
        <p:spPr>
          <a:xfrm>
            <a:off x="9243675" y="3125082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CN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CB61EC-A9FC-5960-C2D9-4E6AA588BFB3}"/>
              </a:ext>
            </a:extLst>
          </p:cNvPr>
          <p:cNvGrpSpPr/>
          <p:nvPr/>
        </p:nvGrpSpPr>
        <p:grpSpPr>
          <a:xfrm>
            <a:off x="77610" y="1854851"/>
            <a:ext cx="4006871" cy="3785811"/>
            <a:chOff x="77610" y="1854851"/>
            <a:chExt cx="4006871" cy="37858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7D64ED-D25C-BBAA-D4B6-17EEB8A04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048" y="1854851"/>
              <a:ext cx="3898433" cy="378581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0CA29F2-AA0F-2844-1D4A-62450D26C04E}"/>
                    </a:ext>
                  </a:extLst>
                </p:cNvPr>
                <p:cNvSpPr txBox="1"/>
                <p:nvPr/>
              </p:nvSpPr>
              <p:spPr>
                <a:xfrm rot="16200000">
                  <a:off x="-623512" y="3858551"/>
                  <a:ext cx="1740798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zh-C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Polar</a:t>
                  </a:r>
                  <a:r>
                    <a:rPr lang="zh-CN" alt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angle</a:t>
                  </a:r>
                  <a:r>
                    <a:rPr lang="zh-CN" alt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𝜃</m:t>
                      </m:r>
                    </m:oMath>
                  </a14:m>
                  <a:r>
                    <a:rPr lang="zh-CN" alt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(rad)</a:t>
                  </a:r>
                  <a:endParaRPr lang="en-CN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0CA29F2-AA0F-2844-1D4A-62450D26C0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623512" y="3858551"/>
                  <a:ext cx="1740798" cy="338554"/>
                </a:xfrm>
                <a:prstGeom prst="rect">
                  <a:avLst/>
                </a:prstGeom>
                <a:blipFill>
                  <a:blip r:embed="rId8"/>
                  <a:stretch>
                    <a:fillRect l="-7407" t="-725" r="-22222" b="-217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C73CB2-EB90-512E-F336-837B87A842B6}"/>
                  </a:ext>
                </a:extLst>
              </p:cNvPr>
              <p:cNvSpPr txBox="1"/>
              <p:nvPr/>
            </p:nvSpPr>
            <p:spPr>
              <a:xfrm>
                <a:off x="5130198" y="556743"/>
                <a:ext cx="19779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2&lt;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&lt;60</m:t>
                    </m:r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endParaRPr lang="en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6C73CB2-EB90-512E-F336-837B87A84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198" y="556743"/>
                <a:ext cx="1977977" cy="400110"/>
              </a:xfrm>
              <a:prstGeom prst="rect">
                <a:avLst/>
              </a:prstGeom>
              <a:blipFill>
                <a:blip r:embed="rId9"/>
                <a:stretch>
                  <a:fillRect t="-6061" r="-2564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C48A33-2D53-D3AE-6038-96F4AE972609}"/>
                  </a:ext>
                </a:extLst>
              </p:cNvPr>
              <p:cNvSpPr txBox="1"/>
              <p:nvPr/>
            </p:nvSpPr>
            <p:spPr>
              <a:xfrm>
                <a:off x="8737249" y="552866"/>
                <a:ext cx="22633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20&lt;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&lt;100</m:t>
                    </m:r>
                  </m:oMath>
                </a14:m>
                <a:r>
                  <a:rPr lang="zh-CN" alt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endParaRPr lang="en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C48A33-2D53-D3AE-6038-96F4AE972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249" y="552866"/>
                <a:ext cx="2263312" cy="400110"/>
              </a:xfrm>
              <a:prstGeom prst="rect">
                <a:avLst/>
              </a:prstGeom>
              <a:blipFill>
                <a:blip r:embed="rId10"/>
                <a:stretch>
                  <a:fillRect t="-9375" r="-1667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741614E-E337-3944-087E-E0D3AD903F3D}"/>
              </a:ext>
            </a:extLst>
          </p:cNvPr>
          <p:cNvSpPr txBox="1"/>
          <p:nvPr/>
        </p:nvSpPr>
        <p:spPr>
          <a:xfrm>
            <a:off x="3482447" y="5302108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48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D8087-7EC2-BE72-6B5E-F9DE90AD7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RICH</a:t>
            </a:r>
            <a:r>
              <a:rPr lang="zh-CN" altLang="en-US" dirty="0"/>
              <a:t> </a:t>
            </a:r>
            <a:r>
              <a:rPr lang="en-US" altLang="zh-CN" dirty="0"/>
              <a:t>operation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4B3F8-ECF3-03C6-7811-3A3F3535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B30A3-0E84-A355-BA35-C5D36992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26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34BB6-AAC6-1EC4-96EB-5DF36CAD7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07"/>
          <a:stretch/>
        </p:blipFill>
        <p:spPr>
          <a:xfrm>
            <a:off x="2849360" y="1179443"/>
            <a:ext cx="2972478" cy="5035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6A6FD0-4416-A331-E44A-E8F615C67957}"/>
              </a:ext>
            </a:extLst>
          </p:cNvPr>
          <p:cNvSpPr txBox="1"/>
          <p:nvPr/>
        </p:nvSpPr>
        <p:spPr>
          <a:xfrm>
            <a:off x="238538" y="683431"/>
            <a:ext cx="6543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Cherenkov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arraies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56C7CB-AE72-13B4-F34A-9C36E066C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90" y="1325840"/>
            <a:ext cx="1748163" cy="206671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0F7CDD-820C-3BD2-9034-94115E707652}"/>
              </a:ext>
            </a:extLst>
          </p:cNvPr>
          <p:cNvCxnSpPr/>
          <p:nvPr/>
        </p:nvCxnSpPr>
        <p:spPr>
          <a:xfrm>
            <a:off x="1908836" y="2359199"/>
            <a:ext cx="1068109" cy="3457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187D918-755D-81A0-3896-ACB5B4E2F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2" y="3631500"/>
            <a:ext cx="3146082" cy="2304101"/>
          </a:xfrm>
          <a:prstGeom prst="rect">
            <a:avLst/>
          </a:prstGeom>
        </p:spPr>
      </p:pic>
      <p:sp>
        <p:nvSpPr>
          <p:cNvPr id="13" name="TextBox 34">
            <a:extLst>
              <a:ext uri="{FF2B5EF4-FFF2-40B4-BE49-F238E27FC236}">
                <a16:creationId xmlns:a16="http://schemas.microsoft.com/office/drawing/2014/main" id="{6A646229-B769-2303-FF62-6734DEAF17AE}"/>
              </a:ext>
            </a:extLst>
          </p:cNvPr>
          <p:cNvSpPr txBox="1"/>
          <p:nvPr/>
        </p:nvSpPr>
        <p:spPr>
          <a:xfrm>
            <a:off x="8283772" y="19242"/>
            <a:ext cx="242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CERN-LHCC-2000-037</a:t>
            </a:r>
          </a:p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CERN-LHCC-2003-030</a:t>
            </a:r>
            <a:endParaRPr kumimoji="1" lang="zh-CN" altLang="en-US" sz="1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210F12-A4EE-7FCC-5B7B-2865E61785B3}"/>
                  </a:ext>
                </a:extLst>
              </p:cNvPr>
              <p:cNvSpPr txBox="1"/>
              <p:nvPr/>
            </p:nvSpPr>
            <p:spPr>
              <a:xfrm>
                <a:off x="1425022" y="5576022"/>
                <a:ext cx="1677062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32×32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pixels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0.5</m:t>
                            </m:r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mm</m:t>
                            </m:r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210F12-A4EE-7FCC-5B7B-2865E6178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5022" y="5576022"/>
                <a:ext cx="1677062" cy="707886"/>
              </a:xfrm>
              <a:prstGeom prst="rect">
                <a:avLst/>
              </a:prstGeom>
              <a:blipFill>
                <a:blip r:embed="rId6"/>
                <a:stretch>
                  <a:fillRect l="-3759" t="-5357" b="-1607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16">
            <a:extLst>
              <a:ext uri="{FF2B5EF4-FFF2-40B4-BE49-F238E27FC236}">
                <a16:creationId xmlns:a16="http://schemas.microsoft.com/office/drawing/2014/main" id="{E28A2CDC-B0B7-9164-A8FE-2088DD72F246}"/>
              </a:ext>
            </a:extLst>
          </p:cNvPr>
          <p:cNvSpPr/>
          <p:nvPr/>
        </p:nvSpPr>
        <p:spPr>
          <a:xfrm>
            <a:off x="2146852" y="4744278"/>
            <a:ext cx="265043" cy="901148"/>
          </a:xfrm>
          <a:custGeom>
            <a:avLst/>
            <a:gdLst>
              <a:gd name="connsiteX0" fmla="*/ 0 w 265043"/>
              <a:gd name="connsiteY0" fmla="*/ 901148 h 901148"/>
              <a:gd name="connsiteX1" fmla="*/ 53009 w 265043"/>
              <a:gd name="connsiteY1" fmla="*/ 185531 h 901148"/>
              <a:gd name="connsiteX2" fmla="*/ 265043 w 265043"/>
              <a:gd name="connsiteY2" fmla="*/ 0 h 90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043" h="901148">
                <a:moveTo>
                  <a:pt x="0" y="901148"/>
                </a:moveTo>
                <a:cubicBezTo>
                  <a:pt x="4417" y="618435"/>
                  <a:pt x="8835" y="335722"/>
                  <a:pt x="53009" y="185531"/>
                </a:cubicBezTo>
                <a:cubicBezTo>
                  <a:pt x="97183" y="35340"/>
                  <a:pt x="229704" y="50800"/>
                  <a:pt x="265043" y="0"/>
                </a:cubicBezTo>
              </a:path>
            </a:pathLst>
          </a:custGeom>
          <a:noFill/>
          <a:ln w="190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92DEE3-CB3E-DE85-81DE-470A116A8419}"/>
              </a:ext>
            </a:extLst>
          </p:cNvPr>
          <p:cNvSpPr txBox="1"/>
          <p:nvPr/>
        </p:nvSpPr>
        <p:spPr>
          <a:xfrm>
            <a:off x="8161072" y="1325840"/>
            <a:ext cx="1374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rings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386881-0225-3926-B47D-2E26A8B4CE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4787" y="2061702"/>
            <a:ext cx="5652682" cy="31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1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D270-D5AB-4FCB-C178-46857F0C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usually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dirty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D967F-9908-9EC4-C792-CB7D02ABC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63EB6-B190-711C-4403-C4F947AF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27</a:t>
            </a:fld>
            <a:endParaRPr kumimoji="1"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DDF2F-E7E6-536D-E843-1CFC03673B87}"/>
              </a:ext>
            </a:extLst>
          </p:cNvPr>
          <p:cNvSpPr txBox="1"/>
          <p:nvPr/>
        </p:nvSpPr>
        <p:spPr>
          <a:xfrm>
            <a:off x="4304370" y="583376"/>
            <a:ext cx="2430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9525CB-9F99-64E2-23B3-2C1570951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31" y="1499261"/>
            <a:ext cx="11214253" cy="4137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2447E0-696F-E0D6-FB8D-CB4F45E0AD7E}"/>
              </a:ext>
            </a:extLst>
          </p:cNvPr>
          <p:cNvSpPr txBox="1"/>
          <p:nvPr/>
        </p:nvSpPr>
        <p:spPr>
          <a:xfrm>
            <a:off x="1296054" y="1215483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RICH1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BA6AC-2E35-F7BC-387E-1CE17B5BDF23}"/>
              </a:ext>
            </a:extLst>
          </p:cNvPr>
          <p:cNvSpPr txBox="1"/>
          <p:nvPr/>
        </p:nvSpPr>
        <p:spPr>
          <a:xfrm>
            <a:off x="8001523" y="1025912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RICH2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43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0599-1E1C-6F7B-D712-31E471A4C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RICH</a:t>
            </a:r>
            <a:r>
              <a:rPr lang="zh-CN" altLang="en-US" dirty="0"/>
              <a:t> </a:t>
            </a:r>
            <a:r>
              <a:rPr lang="en-US" altLang="zh-CN" dirty="0"/>
              <a:t>PID</a:t>
            </a:r>
            <a:r>
              <a:rPr lang="zh-CN" altLang="en-US" dirty="0"/>
              <a:t> </a:t>
            </a:r>
            <a:r>
              <a:rPr lang="en-US" altLang="zh-CN" dirty="0"/>
              <a:t>reconstruction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B4AEB-063A-345F-63DC-F5F8E2105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11332630" cy="445100"/>
          </a:xfrm>
        </p:spPr>
        <p:txBody>
          <a:bodyPr/>
          <a:lstStyle/>
          <a:p>
            <a:r>
              <a:rPr lang="en-US" altLang="zh-CN" dirty="0"/>
              <a:t>RICH</a:t>
            </a:r>
            <a:r>
              <a:rPr lang="zh-CN" altLang="en-US" dirty="0"/>
              <a:t> </a:t>
            </a:r>
            <a:r>
              <a:rPr lang="en-US" altLang="zh-CN" dirty="0"/>
              <a:t>PID: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Delta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log-Likelihood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different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hypotheses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track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F55CE-4982-BFEF-F530-2D2ACDED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F822E-FD48-330F-EAA4-7E44C832A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28</a:t>
            </a:fld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4CE3E1B-79C1-1120-7FBA-F345B6C62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590" y="1126273"/>
                <a:ext cx="10642210" cy="447199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Assume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reconstructed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tracks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are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calculate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global</a:t>
                </a:r>
                <a:r>
                  <a:rPr lang="zh-CN" altLang="en-US" dirty="0"/>
                  <a:t>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likelihood</a:t>
                </a:r>
                <a:r>
                  <a:rPr lang="zh-CN" alt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matching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between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predicted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hits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distribution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observed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hits.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Testing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compatibility.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Change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other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hypotheses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etc)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track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determine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change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likelihood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ln</m:t>
                    </m:r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ln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ln</m:t>
                    </m:r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altLang="zh-CN" dirty="0"/>
                  <a:t>.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Assign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X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PID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with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largest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Δln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altLang="zh-CN" dirty="0"/>
                  <a:t>.</a:t>
                </a:r>
                <a:endParaRPr lang="en-CN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Repeat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2.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each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track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Iterations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needed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reach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global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maximum</a:t>
                </a:r>
                <a:endParaRPr lang="en-CN" dirty="0"/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4CE3E1B-79C1-1120-7FBA-F345B6C62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90" y="1126273"/>
                <a:ext cx="10642210" cy="4471991"/>
              </a:xfrm>
              <a:prstGeom prst="rect">
                <a:avLst/>
              </a:prstGeom>
              <a:blipFill>
                <a:blip r:embed="rId3"/>
                <a:stretch>
                  <a:fillRect l="-714" t="-198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89242EB-0622-9EC7-4B93-D22516D90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054" y="3567970"/>
            <a:ext cx="7772400" cy="28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63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84E9A-440F-D365-0EFB-39C8EF8E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Reconstructed</a:t>
            </a:r>
            <a:r>
              <a:rPr lang="zh-CN" altLang="en-US" dirty="0"/>
              <a:t> </a:t>
            </a:r>
            <a:r>
              <a:rPr lang="en-US" altLang="zh-CN" dirty="0"/>
              <a:t>Cherenkov</a:t>
            </a:r>
            <a:r>
              <a:rPr lang="zh-CN" altLang="en-US" dirty="0"/>
              <a:t> </a:t>
            </a:r>
            <a:r>
              <a:rPr lang="en-US" altLang="zh-CN" dirty="0"/>
              <a:t>angle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1DD07-AD20-6C6A-4360-542EA40C2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70DCC-56B9-5D78-C3CC-A74440895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29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94353-96A0-E627-1896-6982469AE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47" y="681172"/>
            <a:ext cx="8701192" cy="5501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83447F-59CC-A8D8-218D-9EDA03448D0D}"/>
              </a:ext>
            </a:extLst>
          </p:cNvPr>
          <p:cNvSpPr txBox="1"/>
          <p:nvPr/>
        </p:nvSpPr>
        <p:spPr>
          <a:xfrm>
            <a:off x="3740307" y="4500563"/>
            <a:ext cx="4038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Events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isolated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tracks</a:t>
            </a:r>
            <a:endParaRPr lang="en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19316-C4DA-7DB3-AE92-058782574B29}"/>
              </a:ext>
            </a:extLst>
          </p:cNvPr>
          <p:cNvSpPr txBox="1"/>
          <p:nvPr/>
        </p:nvSpPr>
        <p:spPr>
          <a:xfrm>
            <a:off x="7089913" y="2393614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RICH1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698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6BD45-FD3C-9A39-5EB7-7AC0049B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bit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flavor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92CA4-DA4D-1F77-7390-33FE63876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8238350" cy="1309727"/>
          </a:xfrm>
        </p:spPr>
        <p:txBody>
          <a:bodyPr>
            <a:normAutofit/>
          </a:bodyPr>
          <a:lstStyle/>
          <a:p>
            <a:r>
              <a:rPr lang="en-CN" dirty="0"/>
              <a:t>The</a:t>
            </a:r>
            <a:r>
              <a:rPr lang="zh-CN" altLang="en-US" dirty="0"/>
              <a:t> </a:t>
            </a:r>
            <a:r>
              <a:rPr lang="en-US" altLang="zh-CN" b="1" dirty="0"/>
              <a:t>Standard</a:t>
            </a:r>
            <a:r>
              <a:rPr lang="zh-CN" altLang="en-US" b="1" dirty="0"/>
              <a:t> </a:t>
            </a:r>
            <a:r>
              <a:rPr lang="en-US" altLang="zh-CN" b="1" dirty="0"/>
              <a:t>Model</a:t>
            </a:r>
            <a:r>
              <a:rPr lang="zh-CN" altLang="en-US" b="1" dirty="0"/>
              <a:t> </a:t>
            </a:r>
            <a:r>
              <a:rPr lang="en-US" altLang="zh-CN" dirty="0"/>
              <a:t>(SM):</a:t>
            </a:r>
            <a:r>
              <a:rPr lang="zh-CN" altLang="en-US" dirty="0"/>
              <a:t> </a:t>
            </a:r>
            <a:r>
              <a:rPr lang="en-US" altLang="zh-CN" dirty="0"/>
              <a:t>remarkably</a:t>
            </a:r>
            <a:r>
              <a:rPr lang="zh-CN" altLang="en-US" dirty="0"/>
              <a:t> </a:t>
            </a:r>
            <a:r>
              <a:rPr lang="en-US" altLang="zh-CN" dirty="0"/>
              <a:t>successful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describing</a:t>
            </a:r>
            <a:r>
              <a:rPr lang="zh-CN" altLang="en-US" dirty="0"/>
              <a:t> </a:t>
            </a:r>
            <a:r>
              <a:rPr lang="en-US" altLang="zh-CN" b="1" dirty="0"/>
              <a:t>particles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Nature</a:t>
            </a:r>
            <a:r>
              <a:rPr lang="zh-CN" altLang="en-US" b="1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b="1" dirty="0"/>
              <a:t>interactions</a:t>
            </a:r>
            <a:r>
              <a:rPr lang="zh-CN" altLang="en-US" b="1" dirty="0"/>
              <a:t> </a:t>
            </a:r>
            <a:r>
              <a:rPr lang="en-US" altLang="zh-CN" b="1" dirty="0"/>
              <a:t>between</a:t>
            </a:r>
            <a:r>
              <a:rPr lang="zh-CN" altLang="en-US" b="1" dirty="0"/>
              <a:t> </a:t>
            </a:r>
            <a:r>
              <a:rPr lang="en-US" altLang="zh-CN" b="1" dirty="0"/>
              <a:t>them</a:t>
            </a:r>
            <a:r>
              <a:rPr lang="zh-CN" altLang="en-US" b="1" dirty="0"/>
              <a:t> </a:t>
            </a:r>
            <a:endParaRPr lang="en-CN" b="1" dirty="0"/>
          </a:p>
          <a:p>
            <a:pPr marL="0" indent="0">
              <a:buNone/>
            </a:pP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FBE3C-6134-0CB1-0276-EECFDA75A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7BE5E94-5726-A4C2-D01C-1614FDA28A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3123" y="1990900"/>
                <a:ext cx="8079583" cy="237535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16004" indent="-216004" algn="l" defTabSz="864017" rtl="0" eaLnBrk="1" latinLnBrk="0" hangingPunct="1">
                  <a:lnSpc>
                    <a:spcPct val="90000"/>
                  </a:lnSpc>
                  <a:spcBef>
                    <a:spcPts val="94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863994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Ø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439992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2015988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591985" indent="-287998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Wingdings" pitchFamily="2" charset="2"/>
                  <a:buChar char="v"/>
                  <a:defRPr sz="12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376046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8054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40062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72070" indent="-216004" algn="l" defTabSz="864017" rtl="0" eaLnBrk="1" latinLnBrk="0" hangingPunct="1">
                  <a:lnSpc>
                    <a:spcPct val="90000"/>
                  </a:lnSpc>
                  <a:spcBef>
                    <a:spcPts val="472"/>
                  </a:spcBef>
                  <a:buFont typeface="Arial" panose="020B0604020202020204" pitchFamily="34" charset="0"/>
                  <a:buChar char="•"/>
                  <a:defRPr sz="170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But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answered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questions/observations</a:t>
                </a:r>
              </a:p>
              <a:p>
                <a:pPr lvl="1"/>
                <a:r>
                  <a:rPr lang="en-US" altLang="zh-CN" sz="2000" dirty="0"/>
                  <a:t>Dark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matter,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dark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energy</a:t>
                </a:r>
              </a:p>
              <a:p>
                <a:pPr lvl="1"/>
                <a:r>
                  <a:rPr lang="en-US" altLang="zh-CN" sz="2000" dirty="0">
                    <a:solidFill>
                      <a:srgbClr val="C00000"/>
                    </a:solidFill>
                  </a:rPr>
                  <a:t>Baryon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Asymmetry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in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the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Universe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(BAU):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m:rPr>
                        <m:lit/>
                      </m:rP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</m:sub>
                    </m:sSub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endParaRPr lang="en-US" altLang="zh-CN" sz="2000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altLang="zh-CN" sz="2000" dirty="0">
                    <a:solidFill>
                      <a:srgbClr val="C00000"/>
                    </a:solidFill>
                  </a:rPr>
                  <a:t>Family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structure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and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fermion masses</a:t>
                </a:r>
              </a:p>
              <a:p>
                <a:pPr lvl="1"/>
                <a:r>
                  <a:rPr lang="en-US" altLang="zh-CN" sz="2000" dirty="0"/>
                  <a:t>…</a:t>
                </a:r>
                <a:endParaRPr lang="en-CN" sz="2000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7BE5E94-5726-A4C2-D01C-1614FDA28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23" y="1990900"/>
                <a:ext cx="8079583" cy="2375359"/>
              </a:xfrm>
              <a:prstGeom prst="rect">
                <a:avLst/>
              </a:prstGeom>
              <a:blipFill>
                <a:blip r:embed="rId2"/>
                <a:stretch>
                  <a:fillRect l="-940" t="-372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 descr="page3image3239694928">
            <a:extLst>
              <a:ext uri="{FF2B5EF4-FFF2-40B4-BE49-F238E27FC236}">
                <a16:creationId xmlns:a16="http://schemas.microsoft.com/office/drawing/2014/main" id="{C885BE2E-5425-C962-F025-7461664CD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73" y="587529"/>
            <a:ext cx="2415764" cy="234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1DBFD89-298D-96A6-40AB-B2C602454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E22BEB-CED1-3E46-86A2-CA7857D3372E}" type="slidenum">
              <a:rPr kumimoji="1" lang="zh-CN" altLang="en-US" smtClean="0"/>
              <a:pPr algn="r"/>
              <a:t>3</a:t>
            </a:fld>
            <a:endParaRPr kumimoji="1" lang="zh-CN" alt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D5D892-3D56-F9A8-A736-D025269B3C0E}"/>
              </a:ext>
            </a:extLst>
          </p:cNvPr>
          <p:cNvGrpSpPr/>
          <p:nvPr/>
        </p:nvGrpSpPr>
        <p:grpSpPr>
          <a:xfrm>
            <a:off x="580073" y="3969006"/>
            <a:ext cx="6870055" cy="2310699"/>
            <a:chOff x="2505300" y="3727564"/>
            <a:chExt cx="6870055" cy="23106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E8DE00-89ED-9287-8AF3-2269715D4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t="-985" r="-700" b="-1"/>
            <a:stretch/>
          </p:blipFill>
          <p:spPr>
            <a:xfrm>
              <a:off x="2505300" y="3727564"/>
              <a:ext cx="2176379" cy="231069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11B17C-02A8-42BD-8747-485E3D80FFF4}"/>
                </a:ext>
              </a:extLst>
            </p:cNvPr>
            <p:cNvGrpSpPr/>
            <p:nvPr/>
          </p:nvGrpSpPr>
          <p:grpSpPr>
            <a:xfrm>
              <a:off x="4151592" y="3727564"/>
              <a:ext cx="5223763" cy="2125397"/>
              <a:chOff x="5419597" y="4240911"/>
              <a:chExt cx="5223763" cy="212539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9F39AEB-3B45-AD50-15F3-8E2600B465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5607" y="4240911"/>
                <a:ext cx="3467753" cy="2125397"/>
              </a:xfrm>
              <a:prstGeom prst="rect">
                <a:avLst/>
              </a:prstGeom>
            </p:spPr>
          </p:pic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2853813B-B662-04BE-1329-A693CC3CF2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867" y="5135453"/>
                <a:ext cx="1590260" cy="1191342"/>
              </a:xfrm>
              <a:prstGeom prst="straightConnector1">
                <a:avLst/>
              </a:prstGeom>
              <a:ln w="25400">
                <a:solidFill>
                  <a:srgbClr val="00B0F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927774D-8DC1-2B3A-BC9B-EFFDF7F8E2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19597" y="4240911"/>
                <a:ext cx="1802296" cy="757936"/>
              </a:xfrm>
              <a:prstGeom prst="straightConnector1">
                <a:avLst/>
              </a:prstGeom>
              <a:ln w="25400">
                <a:solidFill>
                  <a:srgbClr val="00B0F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0460C47-2500-75C5-7825-0E3D04206A73}"/>
              </a:ext>
            </a:extLst>
          </p:cNvPr>
          <p:cNvSpPr txBox="1"/>
          <p:nvPr/>
        </p:nvSpPr>
        <p:spPr>
          <a:xfrm>
            <a:off x="4048636" y="5021217"/>
            <a:ext cx="147155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797500-72C8-8A3F-9466-88BF4CA293C6}"/>
              </a:ext>
            </a:extLst>
          </p:cNvPr>
          <p:cNvSpPr txBox="1"/>
          <p:nvPr/>
        </p:nvSpPr>
        <p:spPr>
          <a:xfrm>
            <a:off x="5969416" y="4326832"/>
            <a:ext cx="1295226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Anti-Baryon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page2image3528918288">
            <a:extLst>
              <a:ext uri="{FF2B5EF4-FFF2-40B4-BE49-F238E27FC236}">
                <a16:creationId xmlns:a16="http://schemas.microsoft.com/office/drawing/2014/main" id="{23BDF16F-C6A7-8082-0C11-FE18439D3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93" y="3639766"/>
            <a:ext cx="3578472" cy="234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462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0728-F01D-FB1A-C09C-63CE2B201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Cherenkov</a:t>
            </a:r>
            <a:r>
              <a:rPr lang="zh-CN" altLang="en-US" dirty="0"/>
              <a:t> </a:t>
            </a:r>
            <a:r>
              <a:rPr lang="en-US" altLang="zh-CN" dirty="0"/>
              <a:t>angle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DF590-898F-D5E8-D5A7-85D27C781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7211F-4B7A-CD3C-D545-E508CA39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30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9C584-2517-D637-B35B-19DDB6E0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57" y="658523"/>
            <a:ext cx="9507391" cy="3180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7E4E1C-D567-9E4F-8D1B-99C7EB88F234}"/>
              </a:ext>
            </a:extLst>
          </p:cNvPr>
          <p:cNvSpPr txBox="1"/>
          <p:nvPr/>
        </p:nvSpPr>
        <p:spPr>
          <a:xfrm>
            <a:off x="4133471" y="1434823"/>
            <a:ext cx="926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RICH1</a:t>
            </a:r>
          </a:p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0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CN" sz="2000" baseline="-25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5A014-A9E0-B5F4-A641-2553A4CB6F70}"/>
              </a:ext>
            </a:extLst>
          </p:cNvPr>
          <p:cNvSpPr txBox="1"/>
          <p:nvPr/>
        </p:nvSpPr>
        <p:spPr>
          <a:xfrm>
            <a:off x="9021146" y="1297775"/>
            <a:ext cx="926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RICH2</a:t>
            </a:r>
          </a:p>
          <a:p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altLang="zh-CN" sz="20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CN" sz="2000" baseline="-25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B92338-73E9-2FCE-CE93-1AF62EF8FDEE}"/>
              </a:ext>
            </a:extLst>
          </p:cNvPr>
          <p:cNvGrpSpPr/>
          <p:nvPr/>
        </p:nvGrpSpPr>
        <p:grpSpPr>
          <a:xfrm>
            <a:off x="4364417" y="3839208"/>
            <a:ext cx="6764852" cy="2569640"/>
            <a:chOff x="1873250" y="3123946"/>
            <a:chExt cx="7773988" cy="35675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B25638-ACC0-0F9D-5702-48DD646D3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835"/>
            <a:stretch/>
          </p:blipFill>
          <p:spPr>
            <a:xfrm>
              <a:off x="1873250" y="3721698"/>
              <a:ext cx="7772400" cy="29697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A6FF60-FB87-EEEC-A944-8552FC008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9534"/>
            <a:stretch/>
          </p:blipFill>
          <p:spPr>
            <a:xfrm>
              <a:off x="1874838" y="3123946"/>
              <a:ext cx="7772400" cy="60744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52A1EF3-6A1B-CFF2-04CC-2612BC60CD13}"/>
              </a:ext>
            </a:extLst>
          </p:cNvPr>
          <p:cNvSpPr txBox="1"/>
          <p:nvPr/>
        </p:nvSpPr>
        <p:spPr>
          <a:xfrm>
            <a:off x="5876645" y="3563915"/>
            <a:ext cx="3172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simulated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lang="en-CN" sz="2000" dirty="0">
              <a:solidFill>
                <a:srgbClr val="1008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585769-147B-D508-4BBE-C8FE8C42D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19" y="3670696"/>
            <a:ext cx="3558519" cy="27174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7289A5-ADF3-EBFD-059C-685078089DA8}"/>
              </a:ext>
            </a:extLst>
          </p:cNvPr>
          <p:cNvSpPr txBox="1"/>
          <p:nvPr/>
        </p:nvSpPr>
        <p:spPr>
          <a:xfrm>
            <a:off x="2665940" y="4018880"/>
            <a:ext cx="1010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RICH1</a:t>
            </a:r>
          </a:p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Aerogel</a:t>
            </a:r>
            <a:endParaRPr lang="en-CN" sz="2000" baseline="-25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654272-13ED-5D1A-DEDE-1DBD50DF3186}"/>
                  </a:ext>
                </a:extLst>
              </p:cNvPr>
              <p:cNvSpPr txBox="1"/>
              <p:nvPr/>
            </p:nvSpPr>
            <p:spPr>
              <a:xfrm>
                <a:off x="1903937" y="5217194"/>
                <a:ext cx="1112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5.6</m:t>
                    </m:r>
                  </m:oMath>
                </a14:m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mrad</a:t>
                </a:r>
                <a:endParaRPr lang="en-CN" sz="2000" dirty="0">
                  <a:solidFill>
                    <a:srgbClr val="1008F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1654272-13ED-5D1A-DEDE-1DBD50DF3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937" y="5217194"/>
                <a:ext cx="1112805" cy="400110"/>
              </a:xfrm>
              <a:prstGeom prst="rect">
                <a:avLst/>
              </a:prstGeom>
              <a:blipFill>
                <a:blip r:embed="rId5"/>
                <a:stretch>
                  <a:fillRect t="-6061" r="-4494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BDC428-871A-2C63-8912-C781548560BA}"/>
                  </a:ext>
                </a:extLst>
              </p:cNvPr>
              <p:cNvSpPr txBox="1"/>
              <p:nvPr/>
            </p:nvSpPr>
            <p:spPr>
              <a:xfrm>
                <a:off x="2460340" y="2759880"/>
                <a:ext cx="169444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altLang="zh-CN" sz="2000" b="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.6</m:t>
                    </m:r>
                  </m:oMath>
                </a14:m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mrad</a:t>
                </a:r>
                <a:endParaRPr lang="en-CN" sz="2000" dirty="0">
                  <a:solidFill>
                    <a:srgbClr val="1008F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BDC428-871A-2C63-8912-C78154856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340" y="2759880"/>
                <a:ext cx="1694446" cy="400110"/>
              </a:xfrm>
              <a:prstGeom prst="rect">
                <a:avLst/>
              </a:prstGeom>
              <a:blipFill>
                <a:blip r:embed="rId6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E7EA66-01CE-F6D5-5E9F-7E76B40E0806}"/>
                  </a:ext>
                </a:extLst>
              </p:cNvPr>
              <p:cNvSpPr txBox="1"/>
              <p:nvPr/>
            </p:nvSpPr>
            <p:spPr>
              <a:xfrm>
                <a:off x="7233934" y="2790904"/>
                <a:ext cx="169444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altLang="zh-CN" sz="2000" b="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.7</m:t>
                    </m:r>
                  </m:oMath>
                </a14:m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mrad</a:t>
                </a:r>
                <a:endParaRPr lang="en-CN" sz="2000" dirty="0">
                  <a:solidFill>
                    <a:srgbClr val="1008F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E7EA66-01CE-F6D5-5E9F-7E76B40E0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934" y="2790904"/>
                <a:ext cx="1694446" cy="400110"/>
              </a:xfrm>
              <a:prstGeom prst="rect">
                <a:avLst/>
              </a:prstGeom>
              <a:blipFill>
                <a:blip r:embed="rId7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9BA451-3DFD-C5A5-852E-6E0B70EA134A}"/>
              </a:ext>
            </a:extLst>
          </p:cNvPr>
          <p:cNvCxnSpPr/>
          <p:nvPr/>
        </p:nvCxnSpPr>
        <p:spPr>
          <a:xfrm>
            <a:off x="4581377" y="5950337"/>
            <a:ext cx="6375901" cy="0"/>
          </a:xfrm>
          <a:prstGeom prst="line">
            <a:avLst/>
          </a:prstGeom>
          <a:ln w="19050">
            <a:solidFill>
              <a:srgbClr val="1008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F51C8CF-D50E-B533-A794-E56570DAA282}"/>
              </a:ext>
            </a:extLst>
          </p:cNvPr>
          <p:cNvSpPr txBox="1"/>
          <p:nvPr/>
        </p:nvSpPr>
        <p:spPr>
          <a:xfrm>
            <a:off x="7769328" y="98497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FB527D-BEF1-CE9E-1DC6-1E6C42E87829}"/>
              </a:ext>
            </a:extLst>
          </p:cNvPr>
          <p:cNvSpPr txBox="1"/>
          <p:nvPr/>
        </p:nvSpPr>
        <p:spPr>
          <a:xfrm>
            <a:off x="1917728" y="1520738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FC95FD-3EA3-2906-6F10-1875030308CC}"/>
              </a:ext>
            </a:extLst>
          </p:cNvPr>
          <p:cNvSpPr txBox="1"/>
          <p:nvPr/>
        </p:nvSpPr>
        <p:spPr>
          <a:xfrm>
            <a:off x="6476073" y="1469850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97A29-017C-E0DC-AFFA-AB5018C503B1}"/>
              </a:ext>
            </a:extLst>
          </p:cNvPr>
          <p:cNvSpPr txBox="1"/>
          <p:nvPr/>
        </p:nvSpPr>
        <p:spPr>
          <a:xfrm>
            <a:off x="1056595" y="4243558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D82DAC-4607-5BEA-CAC0-91139AFFBB25}"/>
              </a:ext>
            </a:extLst>
          </p:cNvPr>
          <p:cNvSpPr txBox="1"/>
          <p:nvPr/>
        </p:nvSpPr>
        <p:spPr>
          <a:xfrm>
            <a:off x="1235489" y="5608888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Removed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Run2</a:t>
            </a:r>
            <a:endParaRPr lang="en-CN" sz="2000" dirty="0">
              <a:solidFill>
                <a:srgbClr val="1008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037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F085D-5C9C-C551-4ACF-57465133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E7C06-B217-A892-CC94-F82440CF6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9C394-A365-826A-9609-A977CC2C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31</a:t>
            </a:fld>
            <a:endParaRPr kumimoji="1"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795C3-6757-6E71-0AF4-4468258DF62E}"/>
              </a:ext>
            </a:extLst>
          </p:cNvPr>
          <p:cNvGrpSpPr/>
          <p:nvPr/>
        </p:nvGrpSpPr>
        <p:grpSpPr>
          <a:xfrm>
            <a:off x="106018" y="1456265"/>
            <a:ext cx="10663271" cy="4851560"/>
            <a:chOff x="530088" y="622058"/>
            <a:chExt cx="10663271" cy="48515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953704-B0DD-ED27-00E7-1AE52311D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6117" b="51406"/>
            <a:stretch/>
          </p:blipFill>
          <p:spPr>
            <a:xfrm>
              <a:off x="530088" y="622058"/>
              <a:ext cx="6104642" cy="39586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E206C6-A778-C158-42E1-0F1EF97E4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464" b="51902"/>
            <a:stretch/>
          </p:blipFill>
          <p:spPr>
            <a:xfrm>
              <a:off x="6535339" y="2453055"/>
              <a:ext cx="4658020" cy="302056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06661-0D35-E3D0-1106-29D820A7E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12" r="32777" b="51406"/>
          <a:stretch/>
        </p:blipFill>
        <p:spPr>
          <a:xfrm>
            <a:off x="6117894" y="183012"/>
            <a:ext cx="4620735" cy="30205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A2C492-C96B-28B8-85A5-F96FC5B381B5}"/>
                  </a:ext>
                </a:extLst>
              </p:cNvPr>
              <p:cNvSpPr txBox="1"/>
              <p:nvPr/>
            </p:nvSpPr>
            <p:spPr>
              <a:xfrm>
                <a:off x="595423" y="839972"/>
                <a:ext cx="23673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Separation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A2C492-C96B-28B8-85A5-F96FC5B38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23" y="839972"/>
                <a:ext cx="2367315" cy="400110"/>
              </a:xfrm>
              <a:prstGeom prst="rect">
                <a:avLst/>
              </a:prstGeom>
              <a:blipFill>
                <a:blip r:embed="rId3"/>
                <a:stretch>
                  <a:fillRect l="-3209" t="-937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4016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0A0A0-D325-0C6C-3840-8179F9BF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Performances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525A0-1835-FE56-71BC-53A65D1F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A3DD4-4BBE-8388-4BA1-EF23928C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32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023CB-3E74-5187-C5B4-785C258E4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4" y="587529"/>
            <a:ext cx="4457273" cy="3024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DBD1-FE52-E14D-081F-BE29FD12241A}"/>
                  </a:ext>
                </a:extLst>
              </p:cNvPr>
              <p:cNvSpPr txBox="1"/>
              <p:nvPr/>
            </p:nvSpPr>
            <p:spPr>
              <a:xfrm>
                <a:off x="2297056" y="1801788"/>
                <a:ext cx="1492716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DBD1-FE52-E14D-081F-BE29FD122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056" y="1801788"/>
                <a:ext cx="1492716" cy="400110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256C84D-CAA8-E148-E921-3193B30D7B4B}"/>
              </a:ext>
            </a:extLst>
          </p:cNvPr>
          <p:cNvSpPr txBox="1"/>
          <p:nvPr/>
        </p:nvSpPr>
        <p:spPr>
          <a:xfrm>
            <a:off x="3293579" y="67669"/>
            <a:ext cx="648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JHEP 03 (2021) 075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PLB784 (2018) 124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PRL 119 (2017) 232001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C1569F-F77B-5A60-742A-614CC0E27461}"/>
              </a:ext>
            </a:extLst>
          </p:cNvPr>
          <p:cNvGrpSpPr/>
          <p:nvPr/>
        </p:nvGrpSpPr>
        <p:grpSpPr>
          <a:xfrm>
            <a:off x="165361" y="861523"/>
            <a:ext cx="11320483" cy="5431826"/>
            <a:chOff x="200005" y="723831"/>
            <a:chExt cx="11320483" cy="54318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6D339E-02E9-E52A-D9FC-CC040EA6E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5467" y="723831"/>
              <a:ext cx="2776219" cy="27063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C85478-8310-8A57-D151-ADE91209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01068" y="773717"/>
              <a:ext cx="2648210" cy="25809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E8ACA4-EA28-2DF3-D57D-691AB16D1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39704" y="3580687"/>
              <a:ext cx="2648210" cy="25749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DC1E4D-3449-600E-E259-D0DC5F065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0005" y="3549266"/>
              <a:ext cx="2594157" cy="25749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2C56DB-A359-4F7E-45A7-48E5980D6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89984" y="3585066"/>
              <a:ext cx="2648210" cy="25456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19BE3A-CB52-4991-DC63-E8D3732E2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49027" y="3612107"/>
              <a:ext cx="3371461" cy="228046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5CF9D18-0BD0-4B2B-68A6-5240F7DAAC1D}"/>
              </a:ext>
            </a:extLst>
          </p:cNvPr>
          <p:cNvSpPr txBox="1"/>
          <p:nvPr/>
        </p:nvSpPr>
        <p:spPr>
          <a:xfrm>
            <a:off x="2390030" y="2207429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913653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6286-2A89-6F41-F1EB-BB31C2A40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calorimeter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5AD58-F7CC-7F57-275C-65874EFC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05BCC-5599-613C-F110-4885881B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33</a:t>
            </a:fld>
            <a:endParaRPr kumimoji="1"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2FEB5-9ACE-0D1D-9564-428AE977F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425"/>
            <a:ext cx="5534855" cy="5101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3A622-2B93-4992-5D6F-AD171DC75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204" y="694917"/>
            <a:ext cx="3010670" cy="1784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01212F-847E-C63D-CF28-1B5D11CE2F6A}"/>
              </a:ext>
            </a:extLst>
          </p:cNvPr>
          <p:cNvSpPr txBox="1"/>
          <p:nvPr/>
        </p:nvSpPr>
        <p:spPr>
          <a:xfrm>
            <a:off x="7897424" y="92064"/>
            <a:ext cx="204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arXiv:2008.11556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B854E1-FCC1-9E0A-6856-31C01E32E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381" y="2893231"/>
            <a:ext cx="2234413" cy="1715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AAFF66-C6D9-8AA5-EC46-F64B8A546F45}"/>
              </a:ext>
            </a:extLst>
          </p:cNvPr>
          <p:cNvSpPr txBox="1"/>
          <p:nvPr/>
        </p:nvSpPr>
        <p:spPr>
          <a:xfrm>
            <a:off x="5893684" y="2533474"/>
            <a:ext cx="259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(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Pb+plastic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6CB679-5F69-2BD5-31A5-74E98B35F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595" y="4855259"/>
            <a:ext cx="5117274" cy="777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FAFFB6-41D4-5908-C7F6-3E003703D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157" y="5619352"/>
            <a:ext cx="3473391" cy="7687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16C848-0D74-A1B8-5754-F4F7659BE61D}"/>
              </a:ext>
            </a:extLst>
          </p:cNvPr>
          <p:cNvSpPr txBox="1"/>
          <p:nvPr/>
        </p:nvSpPr>
        <p:spPr>
          <a:xfrm>
            <a:off x="9252604" y="5803676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B4F126-C6DB-7300-F6AC-DB627B46C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3157" y="2825442"/>
            <a:ext cx="2601912" cy="19056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87E67C-0741-F8FA-8BDE-195CB8601E0D}"/>
              </a:ext>
            </a:extLst>
          </p:cNvPr>
          <p:cNvSpPr txBox="1"/>
          <p:nvPr/>
        </p:nvSpPr>
        <p:spPr>
          <a:xfrm>
            <a:off x="8396279" y="4711331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C83BF1-ACBE-6025-1300-118A2A3CBF07}"/>
              </a:ext>
            </a:extLst>
          </p:cNvPr>
          <p:cNvSpPr txBox="1"/>
          <p:nvPr/>
        </p:nvSpPr>
        <p:spPr>
          <a:xfrm>
            <a:off x="8848224" y="2501251"/>
            <a:ext cx="276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(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iron+plastic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124CB4-0586-5F03-D3FC-E1364077A057}"/>
              </a:ext>
            </a:extLst>
          </p:cNvPr>
          <p:cNvSpPr txBox="1"/>
          <p:nvPr/>
        </p:nvSpPr>
        <p:spPr>
          <a:xfrm>
            <a:off x="1495143" y="598501"/>
            <a:ext cx="283763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 calorimeter</a:t>
            </a:r>
          </a:p>
        </p:txBody>
      </p:sp>
    </p:spTree>
    <p:extLst>
      <p:ext uri="{BB962C8B-B14F-4D97-AF65-F5344CB8AC3E}">
        <p14:creationId xmlns:p14="http://schemas.microsoft.com/office/powerpoint/2010/main" val="1055600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B94D7E8-DD63-3461-C449-DCB2770578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with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calorimeter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B94D7E8-DD63-3461-C449-DCB2770578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10" t="-20000" b="-311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3A149-A730-8F4C-D23A-1277872F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3B5C4-4F4F-79B6-EB78-827C32C1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34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501816-323E-BAF4-251A-D686B23AEF00}"/>
                  </a:ext>
                </a:extLst>
              </p:cNvPr>
              <p:cNvSpPr txBox="1"/>
              <p:nvPr/>
            </p:nvSpPr>
            <p:spPr>
              <a:xfrm>
                <a:off x="269353" y="881219"/>
                <a:ext cx="3092450" cy="8309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-matching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track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cluster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501816-323E-BAF4-251A-D686B23AE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53" y="881219"/>
                <a:ext cx="3092450" cy="830997"/>
              </a:xfrm>
              <a:prstGeom prst="rect">
                <a:avLst/>
              </a:prstGeom>
              <a:blipFill>
                <a:blip r:embed="rId3"/>
                <a:stretch>
                  <a:fillRect l="-3279" t="-6061" r="-2049"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93CD1F7-70BB-9D97-8787-A320BF761A35}"/>
              </a:ext>
            </a:extLst>
          </p:cNvPr>
          <p:cNvSpPr txBox="1"/>
          <p:nvPr/>
        </p:nvSpPr>
        <p:spPr>
          <a:xfrm>
            <a:off x="4093368" y="881219"/>
            <a:ext cx="366450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3B5161-8004-2E26-5D5C-8ED9CE1799A2}"/>
              </a:ext>
            </a:extLst>
          </p:cNvPr>
          <p:cNvGrpSpPr/>
          <p:nvPr/>
        </p:nvGrpSpPr>
        <p:grpSpPr>
          <a:xfrm>
            <a:off x="3692729" y="2448520"/>
            <a:ext cx="3741742" cy="2691395"/>
            <a:chOff x="7844969" y="2659951"/>
            <a:chExt cx="3741742" cy="26913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B0FD0F-7006-CB2A-1524-188B955FF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4969" y="2659951"/>
              <a:ext cx="3741742" cy="26913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9EC262-B3CF-33E5-B6D5-D3F6112C1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77860" y="2866861"/>
              <a:ext cx="1209177" cy="58465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09DB76-6E6C-7089-3916-89B6D9CAB0C4}"/>
                  </a:ext>
                </a:extLst>
              </p:cNvPr>
              <p:cNvSpPr txBox="1"/>
              <p:nvPr/>
            </p:nvSpPr>
            <p:spPr>
              <a:xfrm>
                <a:off x="4494181" y="5691164"/>
                <a:ext cx="3092450" cy="554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800" b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Building</a:t>
                </a:r>
                <a:r>
                  <a:rPr lang="zh-CN" altLang="en-US" sz="2800" b="0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func>
                      <m:funcPr>
                        <m:ctrlPr>
                          <a:rPr lang="zh-CN" alt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sSubSup>
                          <m:sSubSupPr>
                            <m:ctrlP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28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CALO</m:t>
                            </m:r>
                          </m:sup>
                        </m:sSubSup>
                      </m:e>
                    </m:func>
                  </m:oMath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09DB76-6E6C-7089-3916-89B6D9CAB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181" y="5691164"/>
                <a:ext cx="3092450" cy="554767"/>
              </a:xfrm>
              <a:prstGeom prst="rect">
                <a:avLst/>
              </a:prstGeom>
              <a:blipFill>
                <a:blip r:embed="rId6"/>
                <a:stretch>
                  <a:fillRect l="-4082" t="-8889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35EE6DC8-CF18-264B-1FB3-8CF354FDD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927" y="2303463"/>
            <a:ext cx="3595446" cy="29126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BED94F-9ED7-BDD4-8210-19FC9230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382" y="2438330"/>
            <a:ext cx="1209177" cy="5846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0DC94D2-5538-7203-7459-B318C0B684BF}"/>
              </a:ext>
            </a:extLst>
          </p:cNvPr>
          <p:cNvSpPr txBox="1"/>
          <p:nvPr/>
        </p:nvSpPr>
        <p:spPr>
          <a:xfrm>
            <a:off x="8280054" y="1056359"/>
            <a:ext cx="246745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66A0EC5-DFF8-D87C-23A9-48F47A0E1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565" y="2303463"/>
            <a:ext cx="3664504" cy="29899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A9E55A-7B39-28B3-45E7-58380367C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4936" y="3069300"/>
            <a:ext cx="1209177" cy="58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B94D7E8-DD63-3461-C449-DCB2770578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performance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B94D7E8-DD63-3461-C449-DCB2770578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10" t="-20000" b="-311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3A149-A730-8F4C-D23A-1277872F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3B5C4-4F4F-79B6-EB78-827C32C1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35</a:t>
            </a:fld>
            <a:endParaRPr kumimoji="1"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E0B28-2D31-7193-AB26-A4B0F20DB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53" y="1448614"/>
            <a:ext cx="4269599" cy="42634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E184B8A-7B38-308C-2111-44FE3428A24F}"/>
              </a:ext>
            </a:extLst>
          </p:cNvPr>
          <p:cNvSpPr txBox="1"/>
          <p:nvPr/>
        </p:nvSpPr>
        <p:spPr>
          <a:xfrm>
            <a:off x="1050293" y="917562"/>
            <a:ext cx="3326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v.s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misID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16B668-31BE-F8E8-DF95-574B46671A39}"/>
              </a:ext>
            </a:extLst>
          </p:cNvPr>
          <p:cNvSpPr txBox="1"/>
          <p:nvPr/>
        </p:nvSpPr>
        <p:spPr>
          <a:xfrm>
            <a:off x="7886428" y="123407"/>
            <a:ext cx="2083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JHEP 12 (2020) 081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D93B7D-541B-47BA-CF79-0E4C316E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553" y="1615428"/>
            <a:ext cx="5806188" cy="4332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5ECC0B-8ED1-3997-CB99-1BC8F63233F1}"/>
                  </a:ext>
                </a:extLst>
              </p:cNvPr>
              <p:cNvSpPr txBox="1"/>
              <p:nvPr/>
            </p:nvSpPr>
            <p:spPr>
              <a:xfrm>
                <a:off x="6957391" y="979117"/>
                <a:ext cx="29998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5ECC0B-8ED1-3997-CB99-1BC8F6323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391" y="979117"/>
                <a:ext cx="2999860" cy="461665"/>
              </a:xfrm>
              <a:prstGeom prst="rect">
                <a:avLst/>
              </a:prstGeom>
              <a:blipFill>
                <a:blip r:embed="rId5"/>
                <a:stretch>
                  <a:fillRect l="-422" t="-10811" r="-2532" b="-297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218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B94D7E8-DD63-3461-C449-DCB2770578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with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calorimeter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B94D7E8-DD63-3461-C449-DCB2770578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441" t="-22222" b="-288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3A149-A730-8F4C-D23A-1277872F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3B5C4-4F4F-79B6-EB78-827C32C1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36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501816-323E-BAF4-251A-D686B23AEF00}"/>
                  </a:ext>
                </a:extLst>
              </p:cNvPr>
              <p:cNvSpPr txBox="1"/>
              <p:nvPr/>
            </p:nvSpPr>
            <p:spPr>
              <a:xfrm>
                <a:off x="269352" y="881219"/>
                <a:ext cx="3401499" cy="83099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-matching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any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track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cluster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501816-323E-BAF4-251A-D686B23AE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52" y="881219"/>
                <a:ext cx="3401499" cy="830997"/>
              </a:xfrm>
              <a:prstGeom prst="rect">
                <a:avLst/>
              </a:prstGeom>
              <a:blipFill>
                <a:blip r:embed="rId3"/>
                <a:stretch>
                  <a:fillRect l="-2985" t="-6061" r="-1493" b="-1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93CD1F7-70BB-9D97-8787-A320BF761A35}"/>
              </a:ext>
            </a:extLst>
          </p:cNvPr>
          <p:cNvSpPr txBox="1"/>
          <p:nvPr/>
        </p:nvSpPr>
        <p:spPr>
          <a:xfrm>
            <a:off x="3984314" y="1065884"/>
            <a:ext cx="386532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deposit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9F1C9-E0A3-4AA7-EDA6-B8EA8F49DE03}"/>
              </a:ext>
            </a:extLst>
          </p:cNvPr>
          <p:cNvSpPr txBox="1"/>
          <p:nvPr/>
        </p:nvSpPr>
        <p:spPr>
          <a:xfrm>
            <a:off x="8364158" y="1065883"/>
            <a:ext cx="194603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687BB0-75BD-B994-0AC0-09C9615D2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917" y="2383428"/>
            <a:ext cx="4957233" cy="3556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4DBD4A-69A7-A43B-34D4-73C7EC09A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27" y="2094720"/>
            <a:ext cx="5669370" cy="39225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4922D4-FFCC-C1D6-814D-AD5F6B4CF600}"/>
                  </a:ext>
                </a:extLst>
              </p:cNvPr>
              <p:cNvSpPr txBox="1"/>
              <p:nvPr/>
            </p:nvSpPr>
            <p:spPr>
              <a:xfrm>
                <a:off x="7224575" y="2005902"/>
                <a:ext cx="24799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zh-CN" altLang="en-US" sz="24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  <m:r>
                          <a:rPr lang="en-US" altLang="zh-CN" sz="24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zh-CN" altLang="en-US" sz="24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zh-CN" altLang="en-US" sz="24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4922D4-FFCC-C1D6-814D-AD5F6B4CF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575" y="2005902"/>
                <a:ext cx="2479974" cy="461665"/>
              </a:xfrm>
              <a:prstGeom prst="rect">
                <a:avLst/>
              </a:prstGeom>
              <a:blipFill>
                <a:blip r:embed="rId6"/>
                <a:stretch>
                  <a:fillRect l="-508" t="-7895" r="-2538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998A048-58CA-54AD-AAAE-9BB3603B94DC}"/>
                  </a:ext>
                </a:extLst>
              </p:cNvPr>
              <p:cNvSpPr txBox="1"/>
              <p:nvPr/>
            </p:nvSpPr>
            <p:spPr>
              <a:xfrm>
                <a:off x="6918294" y="3323446"/>
                <a:ext cx="18626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≈90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MeV/</a:t>
                </a:r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CN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998A048-58CA-54AD-AAAE-9BB3603B9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294" y="3323446"/>
                <a:ext cx="1862689" cy="400110"/>
              </a:xfrm>
              <a:prstGeom prst="rect">
                <a:avLst/>
              </a:prstGeom>
              <a:blipFill>
                <a:blip r:embed="rId7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11919D-7E35-CBF7-CBD7-4623961E6E90}"/>
                  </a:ext>
                </a:extLst>
              </p:cNvPr>
              <p:cNvSpPr txBox="1"/>
              <p:nvPr/>
            </p:nvSpPr>
            <p:spPr>
              <a:xfrm>
                <a:off x="3025258" y="4535488"/>
                <a:ext cx="13651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sz="2400" b="0" i="1" smtClean="0">
                          <a:solidFill>
                            <a:srgbClr val="1008F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0" i="1" smtClean="0">
                          <a:solidFill>
                            <a:srgbClr val="1008F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altLang="zh-CN" sz="2400" b="0" i="1" smtClean="0">
                          <a:solidFill>
                            <a:srgbClr val="1008F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11919D-7E35-CBF7-CBD7-4623961E6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258" y="4535488"/>
                <a:ext cx="1365182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1149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617A-EE0B-1F0B-2D96-31DA8538D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Muon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DA025-43B0-6ADD-2262-485FDDDE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76480-C010-0BB9-55D5-6ABFEA83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37</a:t>
            </a:fld>
            <a:endParaRPr kumimoji="1"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35853-D4F3-8D3A-9C46-615BE3306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0"/>
          <a:stretch/>
        </p:blipFill>
        <p:spPr>
          <a:xfrm>
            <a:off x="6422065" y="587529"/>
            <a:ext cx="4311579" cy="5275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463078-BF06-5F42-4A07-194A71B1C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8" y="3084395"/>
            <a:ext cx="3720676" cy="2902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3162AB-736B-0F75-E1E6-84E9E4258A52}"/>
              </a:ext>
            </a:extLst>
          </p:cNvPr>
          <p:cNvSpPr txBox="1"/>
          <p:nvPr/>
        </p:nvSpPr>
        <p:spPr>
          <a:xfrm>
            <a:off x="463827" y="956227"/>
            <a:ext cx="48502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array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</a:t>
            </a:r>
            <a:r>
              <a:rPr lang="en-US" altLang="zh-CN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ire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roportional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hamber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(MWPC)</a:t>
            </a:r>
            <a:endParaRPr lang="en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D3CED2-3A9F-1389-A61C-B43C5C0548BD}"/>
              </a:ext>
            </a:extLst>
          </p:cNvPr>
          <p:cNvSpPr txBox="1"/>
          <p:nvPr/>
        </p:nvSpPr>
        <p:spPr>
          <a:xfrm>
            <a:off x="574192" y="1917504"/>
            <a:ext cx="53451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ionizing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gaseous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medium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63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617A-EE0B-1F0B-2D96-31DA8538D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Muon</a:t>
            </a:r>
            <a:r>
              <a:rPr lang="zh-CN" altLang="en-US" dirty="0"/>
              <a:t> </a:t>
            </a:r>
            <a:r>
              <a:rPr lang="en-US" altLang="zh-CN" dirty="0"/>
              <a:t>PID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DA025-43B0-6ADD-2262-485FDDDE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76480-C010-0BB9-55D5-6ABFEA83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38</a:t>
            </a:fld>
            <a:endParaRPr kumimoji="1"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053D1-7FF1-8800-2F26-544BFC4CEC34}"/>
              </a:ext>
            </a:extLst>
          </p:cNvPr>
          <p:cNvSpPr txBox="1"/>
          <p:nvPr/>
        </p:nvSpPr>
        <p:spPr>
          <a:xfrm>
            <a:off x="198783" y="755374"/>
            <a:ext cx="10997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Extrapolate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rectangular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(Boolean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IsMuon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PID)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extrapolated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(Likelihood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DC62DF-6F12-2DB9-48BF-64B21D168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40" y="2325034"/>
            <a:ext cx="4594156" cy="4045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4070FC-57A6-1744-8D11-6766A1067050}"/>
                  </a:ext>
                </a:extLst>
              </p:cNvPr>
              <p:cNvSpPr txBox="1"/>
              <p:nvPr/>
            </p:nvSpPr>
            <p:spPr>
              <a:xfrm>
                <a:off x="2345635" y="2715150"/>
                <a:ext cx="199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likelihood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4070FC-57A6-1744-8D11-6766A1067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635" y="2715150"/>
                <a:ext cx="1999073" cy="400110"/>
              </a:xfrm>
              <a:prstGeom prst="rect">
                <a:avLst/>
              </a:prstGeom>
              <a:blipFill>
                <a:blip r:embed="rId3"/>
                <a:stretch>
                  <a:fillRect l="-3145" t="-6061" r="-1887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934D79A-DFEC-F451-E011-3F913E83E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037" y="2303463"/>
            <a:ext cx="4227443" cy="3924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71D9E5-A2CE-54A5-357E-BB6A323D1684}"/>
                  </a:ext>
                </a:extLst>
              </p:cNvPr>
              <p:cNvSpPr txBox="1"/>
              <p:nvPr/>
            </p:nvSpPr>
            <p:spPr>
              <a:xfrm>
                <a:off x="6725478" y="2554578"/>
                <a:ext cx="199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likelihood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71D9E5-A2CE-54A5-357E-BB6A323D1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478" y="2554578"/>
                <a:ext cx="1999073" cy="400110"/>
              </a:xfrm>
              <a:prstGeom prst="rect">
                <a:avLst/>
              </a:prstGeom>
              <a:blipFill>
                <a:blip r:embed="rId5"/>
                <a:stretch>
                  <a:fillRect l="-3165" t="-9375" r="-2532" b="-2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D7671F-F6C6-4A0D-F22C-AB221DDD504B}"/>
                  </a:ext>
                </a:extLst>
              </p:cNvPr>
              <p:cNvSpPr txBox="1"/>
              <p:nvPr/>
            </p:nvSpPr>
            <p:spPr>
              <a:xfrm>
                <a:off x="3140595" y="3084483"/>
                <a:ext cx="1043812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</m:oMath>
                  </m:oMathPara>
                </a14:m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BD7671F-F6C6-4A0D-F22C-AB221DDD5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595" y="3084483"/>
                <a:ext cx="1043812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70BA7D-ADAE-EB2D-1DC8-F06837AD30FA}"/>
                  </a:ext>
                </a:extLst>
              </p:cNvPr>
              <p:cNvSpPr txBox="1"/>
              <p:nvPr/>
            </p:nvSpPr>
            <p:spPr>
              <a:xfrm>
                <a:off x="7661311" y="4129549"/>
                <a:ext cx="1056571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</m:oMath>
                  </m:oMathPara>
                </a14:m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70BA7D-ADAE-EB2D-1DC8-F06837AD3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311" y="4129549"/>
                <a:ext cx="1056571" cy="461665"/>
              </a:xfrm>
              <a:prstGeom prst="rect">
                <a:avLst/>
              </a:prstGeom>
              <a:blipFill>
                <a:blip r:embed="rId7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5607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617A-EE0B-1F0B-2D96-31DA8538D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</a:t>
            </a:r>
            <a:r>
              <a:rPr lang="zh-CN" altLang="en-US" dirty="0"/>
              <a:t> </a:t>
            </a:r>
            <a:r>
              <a:rPr lang="en-US" altLang="zh-CN" dirty="0"/>
              <a:t>PID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DA025-43B0-6ADD-2262-485FDDDE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76480-C010-0BB9-55D5-6ABFEA83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39</a:t>
            </a:fld>
            <a:endParaRPr kumimoji="1"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1B607-9E15-8192-6668-946D7208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63" y="1736035"/>
            <a:ext cx="5125883" cy="37514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9A0332-B53C-BED3-45E4-D5D97DE480DD}"/>
                  </a:ext>
                </a:extLst>
              </p:cNvPr>
              <p:cNvSpPr txBox="1"/>
              <p:nvPr/>
            </p:nvSpPr>
            <p:spPr>
              <a:xfrm>
                <a:off x="633567" y="1234609"/>
                <a:ext cx="46435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b="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2000" b="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1008F4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1008F4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1008F4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1008F4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1008F4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1008F4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2000" b="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1008F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</a:t>
                </a:r>
                <a:endParaRPr lang="en-CN" sz="2000" dirty="0">
                  <a:solidFill>
                    <a:srgbClr val="1008F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9A0332-B53C-BED3-45E4-D5D97DE48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67" y="1234609"/>
                <a:ext cx="4643579" cy="400110"/>
              </a:xfrm>
              <a:prstGeom prst="rect">
                <a:avLst/>
              </a:prstGeom>
              <a:blipFill>
                <a:blip r:embed="rId3"/>
                <a:stretch>
                  <a:fillRect t="-9375" r="-54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7B2D7DA-3436-8666-3D53-7FDCE4286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397" y="1799928"/>
            <a:ext cx="5608188" cy="3776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63DA88-9C2C-F15A-04F0-43AE539EF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293" y="1188158"/>
            <a:ext cx="5598345" cy="5368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5F95DE-BC9E-54FD-C514-6FA8F42F1556}"/>
                  </a:ext>
                </a:extLst>
              </p:cNvPr>
              <p:cNvSpPr txBox="1"/>
              <p:nvPr/>
            </p:nvSpPr>
            <p:spPr>
              <a:xfrm>
                <a:off x="5106254" y="5534462"/>
                <a:ext cx="62784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kinds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almost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killed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5F95DE-BC9E-54FD-C514-6FA8F42F1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254" y="5534462"/>
                <a:ext cx="6278473" cy="461665"/>
              </a:xfrm>
              <a:prstGeom prst="rect">
                <a:avLst/>
              </a:prstGeom>
              <a:blipFill>
                <a:blip r:embed="rId6"/>
                <a:stretch>
                  <a:fillRect l="-1616" t="-7895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771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C4A7-EEFC-F7F2-D291-11C6E2784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CP</a:t>
            </a:r>
            <a:r>
              <a:rPr lang="zh-CN" altLang="en-US" dirty="0"/>
              <a:t> </a:t>
            </a:r>
            <a:r>
              <a:rPr lang="en-US" altLang="zh-CN" dirty="0"/>
              <a:t>violation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CKM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4C329-0F4F-8143-8D34-ADB413FB2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11332630" cy="668125"/>
          </a:xfrm>
        </p:spPr>
        <p:txBody>
          <a:bodyPr/>
          <a:lstStyle/>
          <a:p>
            <a:r>
              <a:rPr lang="en-US" altLang="zh-CN" dirty="0"/>
              <a:t>Violation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CP</a:t>
            </a:r>
            <a:r>
              <a:rPr lang="zh-CN" altLang="en-US" dirty="0"/>
              <a:t> </a:t>
            </a:r>
            <a:r>
              <a:rPr lang="en-US" altLang="zh-CN" dirty="0"/>
              <a:t>symmetry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required</a:t>
            </a:r>
            <a:r>
              <a:rPr lang="zh-CN" altLang="en-US" dirty="0"/>
              <a:t> </a:t>
            </a:r>
            <a:r>
              <a:rPr lang="en-US" altLang="zh-CN" dirty="0"/>
              <a:t>generate</a:t>
            </a:r>
            <a:r>
              <a:rPr lang="zh-CN" altLang="en-US" dirty="0"/>
              <a:t> </a:t>
            </a:r>
            <a:r>
              <a:rPr lang="en-US" altLang="zh-CN" dirty="0"/>
              <a:t>BAU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3F912-2B33-0D18-F775-717DA19A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D22FE-CFFD-6B0D-F09F-AFE6B7FE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</a:t>
            </a:fld>
            <a:endParaRPr kumimoji="1"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BCA6A4-656A-692D-CCA4-C6E9EA33357C}"/>
              </a:ext>
            </a:extLst>
          </p:cNvPr>
          <p:cNvSpPr txBox="1"/>
          <p:nvPr/>
        </p:nvSpPr>
        <p:spPr>
          <a:xfrm>
            <a:off x="8361424" y="681173"/>
            <a:ext cx="2244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zh-CN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kharov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(1967)</a:t>
            </a:r>
            <a:endParaRPr lang="en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39D868-4A61-D00C-EE36-20811895A775}"/>
              </a:ext>
            </a:extLst>
          </p:cNvPr>
          <p:cNvGrpSpPr/>
          <p:nvPr/>
        </p:nvGrpSpPr>
        <p:grpSpPr>
          <a:xfrm>
            <a:off x="1507780" y="1264935"/>
            <a:ext cx="8101956" cy="1892073"/>
            <a:chOff x="123123" y="1277762"/>
            <a:chExt cx="8101956" cy="18920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775036-425A-99A7-6B78-39FF82BA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123" y="1580670"/>
              <a:ext cx="3657601" cy="15891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9C4A16-0078-6011-619C-80A39AE99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0978" y="1580670"/>
              <a:ext cx="3574101" cy="14798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31F0E5-226A-36F6-DCE7-13E79DABDB86}"/>
                </a:ext>
              </a:extLst>
            </p:cNvPr>
            <p:cNvSpPr txBox="1"/>
            <p:nvPr/>
          </p:nvSpPr>
          <p:spPr>
            <a:xfrm>
              <a:off x="707031" y="1277762"/>
              <a:ext cx="24897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change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conjugation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9711D1-933F-DD0B-BC0E-7E60978DAAE1}"/>
                </a:ext>
              </a:extLst>
            </p:cNvPr>
            <p:cNvSpPr txBox="1"/>
            <p:nvPr/>
          </p:nvSpPr>
          <p:spPr>
            <a:xfrm>
              <a:off x="5282257" y="1277762"/>
              <a:ext cx="20473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P: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space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inversion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ADF14B-73DE-D54A-5320-50B690BD4E58}"/>
              </a:ext>
            </a:extLst>
          </p:cNvPr>
          <p:cNvSpPr txBox="1">
            <a:spLocks/>
          </p:cNvSpPr>
          <p:nvPr/>
        </p:nvSpPr>
        <p:spPr>
          <a:xfrm>
            <a:off x="227941" y="3323166"/>
            <a:ext cx="11332630" cy="668125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CKM</a:t>
            </a:r>
            <a:r>
              <a:rPr lang="zh-CN" altLang="en-US" dirty="0"/>
              <a:t> </a:t>
            </a:r>
            <a:r>
              <a:rPr lang="en-US" altLang="zh-CN" dirty="0"/>
              <a:t>mechanism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Standard</a:t>
            </a:r>
            <a:r>
              <a:rPr lang="zh-CN" altLang="en-US" dirty="0"/>
              <a:t> </a:t>
            </a:r>
            <a:r>
              <a:rPr lang="en-US" altLang="zh-CN" dirty="0"/>
              <a:t>Model (1973)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AE72A1-EBB3-7387-2B73-3EAB2796A33F}"/>
              </a:ext>
            </a:extLst>
          </p:cNvPr>
          <p:cNvSpPr txBox="1"/>
          <p:nvPr/>
        </p:nvSpPr>
        <p:spPr>
          <a:xfrm>
            <a:off x="858432" y="3744512"/>
            <a:ext cx="4700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Mixing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quarks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generations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70">
            <a:extLst>
              <a:ext uri="{FF2B5EF4-FFF2-40B4-BE49-F238E27FC236}">
                <a16:creationId xmlns:a16="http://schemas.microsoft.com/office/drawing/2014/main" id="{9A0EB460-B2AB-7A84-4832-A39B855CEA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153303"/>
              </p:ext>
            </p:extLst>
          </p:nvPr>
        </p:nvGraphicFramePr>
        <p:xfrm>
          <a:off x="127686" y="4327972"/>
          <a:ext cx="3754103" cy="1531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4" imgW="1549080" imgH="711000" progId="Equation.3">
                  <p:embed/>
                </p:oleObj>
              </mc:Choice>
              <mc:Fallback>
                <p:oleObj name="公式" r:id="rId4" imgW="1549080" imgH="711000" progId="Equation.3">
                  <p:embed/>
                  <p:pic>
                    <p:nvPicPr>
                      <p:cNvPr id="25" name="Object 70">
                        <a:extLst>
                          <a:ext uri="{FF2B5EF4-FFF2-40B4-BE49-F238E27FC236}">
                            <a16:creationId xmlns:a16="http://schemas.microsoft.com/office/drawing/2014/main" id="{0AA0A8AF-1292-A74C-ADD3-FCA8D558C3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686" y="4327972"/>
                        <a:ext cx="3754103" cy="1531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0E219534-51F4-96F2-23C4-58949F9368EE}"/>
              </a:ext>
            </a:extLst>
          </p:cNvPr>
          <p:cNvSpPr txBox="1"/>
          <p:nvPr/>
        </p:nvSpPr>
        <p:spPr>
          <a:xfrm>
            <a:off x="4022030" y="4480647"/>
            <a:ext cx="327448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allowed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endParaRPr lang="en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6CC1BA-C957-9D4C-D90F-A4BE01813FDC}"/>
              </a:ext>
            </a:extLst>
          </p:cNvPr>
          <p:cNvSpPr txBox="1"/>
          <p:nvPr/>
        </p:nvSpPr>
        <p:spPr>
          <a:xfrm>
            <a:off x="4061807" y="5016169"/>
            <a:ext cx="398325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insufficient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account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</a:t>
            </a:r>
            <a:endParaRPr lang="en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组合 6">
            <a:extLst>
              <a:ext uri="{FF2B5EF4-FFF2-40B4-BE49-F238E27FC236}">
                <a16:creationId xmlns:a16="http://schemas.microsoft.com/office/drawing/2014/main" id="{88E8A11E-DDAC-8BCB-C8D3-2A4609FAD498}"/>
              </a:ext>
            </a:extLst>
          </p:cNvPr>
          <p:cNvGrpSpPr/>
          <p:nvPr/>
        </p:nvGrpSpPr>
        <p:grpSpPr>
          <a:xfrm>
            <a:off x="8225079" y="3763261"/>
            <a:ext cx="3028767" cy="2115240"/>
            <a:chOff x="6838673" y="2000134"/>
            <a:chExt cx="3028767" cy="2115240"/>
          </a:xfrm>
        </p:grpSpPr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36E3B48D-51EB-1E0A-F235-24BCB05E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673" y="2000134"/>
              <a:ext cx="2300549" cy="2115240"/>
            </a:xfrm>
            <a:prstGeom prst="rect">
              <a:avLst/>
            </a:prstGeom>
          </p:spPr>
        </p:pic>
        <p:sp>
          <p:nvSpPr>
            <p:cNvPr id="31" name="文本框 12">
              <a:extLst>
                <a:ext uri="{FF2B5EF4-FFF2-40B4-BE49-F238E27FC236}">
                  <a16:creationId xmlns:a16="http://schemas.microsoft.com/office/drawing/2014/main" id="{EFCAE377-AD4D-307B-6258-8119E32B9B0E}"/>
                </a:ext>
              </a:extLst>
            </p:cNvPr>
            <p:cNvSpPr txBox="1"/>
            <p:nvPr/>
          </p:nvSpPr>
          <p:spPr>
            <a:xfrm>
              <a:off x="9195461" y="3028209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/>
                <a:t>2008</a:t>
              </a:r>
              <a:endParaRPr kumimoji="1" lang="zh-CN" altLang="en-US" dirty="0"/>
            </a:p>
          </p:txBody>
        </p:sp>
        <p:pic>
          <p:nvPicPr>
            <p:cNvPr id="32" name="Picture 2" descr="A golden medallion with an embossed image of Alfred Nobel facing left in profile. To the left of the man is the text &quot;ALFR•&quot; then &quot;NOBEL&quot;, and on the right, the text (smaller) &quot;NAT•&quot; then &quot;MDCCCXXXIII&quot; above, followed by (smaller) &quot;OB•&quot; then &quot;MDCCCXCVI&quot; below.">
              <a:extLst>
                <a:ext uri="{FF2B5EF4-FFF2-40B4-BE49-F238E27FC236}">
                  <a16:creationId xmlns:a16="http://schemas.microsoft.com/office/drawing/2014/main" id="{1310319D-0ECF-9796-807E-46053CDF80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9543" y="2492829"/>
              <a:ext cx="591658" cy="580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0784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ADFBA-A217-CE6F-420F-3638146F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full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95779-0E28-529C-27FF-7A552BFE5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11332630" cy="1987133"/>
          </a:xfrm>
        </p:spPr>
        <p:txBody>
          <a:bodyPr/>
          <a:lstStyle/>
          <a:p>
            <a:r>
              <a:rPr lang="en-US" altLang="zh-CN" dirty="0"/>
              <a:t>Combining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PID</a:t>
            </a:r>
            <a:r>
              <a:rPr lang="zh-CN" altLang="en-US" dirty="0"/>
              <a:t> </a:t>
            </a:r>
            <a:r>
              <a:rPr lang="en-US" altLang="zh-CN" dirty="0"/>
              <a:t>detectors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3BE48-5200-A894-9B5A-E0132D991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E55E3-EA6C-4DA5-F137-C5963419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40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C67DF8-2A92-65EF-E3D8-6EDA36148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526" y="684681"/>
            <a:ext cx="5494305" cy="120343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505163-CFF5-714D-43CF-712B337D6070}"/>
              </a:ext>
            </a:extLst>
          </p:cNvPr>
          <p:cNvSpPr txBox="1">
            <a:spLocks/>
          </p:cNvSpPr>
          <p:nvPr/>
        </p:nvSpPr>
        <p:spPr>
          <a:xfrm>
            <a:off x="63147" y="2548355"/>
            <a:ext cx="5696303" cy="1987133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Multivariate</a:t>
            </a:r>
            <a:r>
              <a:rPr lang="zh-CN" altLang="en-US" dirty="0"/>
              <a:t> </a:t>
            </a:r>
            <a:r>
              <a:rPr lang="en-US" altLang="zh-CN" dirty="0"/>
              <a:t>techniques</a:t>
            </a:r>
            <a:r>
              <a:rPr lang="zh-CN" altLang="en-US" dirty="0"/>
              <a:t> </a:t>
            </a:r>
            <a:r>
              <a:rPr lang="en-US" altLang="zh-CN" dirty="0"/>
              <a:t>(Multi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Perceptron</a:t>
            </a:r>
            <a:r>
              <a:rPr lang="zh-CN" altLang="en-US" dirty="0"/>
              <a:t> </a:t>
            </a:r>
            <a:r>
              <a:rPr lang="en-US" altLang="zh-CN" dirty="0"/>
              <a:t>etc.)</a:t>
            </a:r>
            <a:r>
              <a:rPr lang="zh-CN" altLang="en-US" dirty="0"/>
              <a:t> </a:t>
            </a:r>
            <a:r>
              <a:rPr lang="en-US" altLang="zh-CN" dirty="0"/>
              <a:t>combining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information:</a:t>
            </a:r>
            <a:r>
              <a:rPr lang="zh-CN" altLang="en-US" dirty="0"/>
              <a:t> </a:t>
            </a:r>
            <a:r>
              <a:rPr lang="en-US" altLang="zh-CN" dirty="0"/>
              <a:t>PID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tracking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endParaRPr lang="en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5C321-70B9-49B4-0B6D-C1663F79D9A8}"/>
              </a:ext>
            </a:extLst>
          </p:cNvPr>
          <p:cNvSpPr txBox="1"/>
          <p:nvPr/>
        </p:nvSpPr>
        <p:spPr>
          <a:xfrm>
            <a:off x="7867833" y="108018"/>
            <a:ext cx="2121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arXiv:1803.00824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73CAEE-4590-423A-303A-8147B1D03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165" y="1959467"/>
            <a:ext cx="5332537" cy="44126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F15A1F-BE01-D1F3-E17D-FF5CE711C55B}"/>
              </a:ext>
            </a:extLst>
          </p:cNvPr>
          <p:cNvSpPr txBox="1"/>
          <p:nvPr/>
        </p:nvSpPr>
        <p:spPr>
          <a:xfrm>
            <a:off x="827042" y="3811869"/>
            <a:ext cx="353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achieved</a:t>
            </a:r>
            <a:endParaRPr lang="en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5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437C1-381A-E82B-1FAA-167C30459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driven</a:t>
            </a:r>
            <a:r>
              <a:rPr lang="zh-CN" altLang="en-US" dirty="0"/>
              <a:t> </a:t>
            </a:r>
            <a:r>
              <a:rPr lang="en-US" altLang="zh-CN" dirty="0"/>
              <a:t>PID</a:t>
            </a:r>
            <a:r>
              <a:rPr lang="zh-CN" altLang="en-US" dirty="0"/>
              <a:t> </a:t>
            </a:r>
            <a:r>
              <a:rPr lang="en-US" altLang="zh-CN" dirty="0"/>
              <a:t>calibration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7801E-EC1D-A8E3-47DB-1D3A38202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97D71-4949-4B62-ECEC-D46A10ED1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41</a:t>
            </a:fld>
            <a:endParaRPr kumimoji="1" lang="zh-CN" alt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5C0934-3122-03FE-23FA-DE24CECC092D}"/>
              </a:ext>
            </a:extLst>
          </p:cNvPr>
          <p:cNvGrpSpPr/>
          <p:nvPr/>
        </p:nvGrpSpPr>
        <p:grpSpPr>
          <a:xfrm>
            <a:off x="908500" y="722689"/>
            <a:ext cx="8982584" cy="5379978"/>
            <a:chOff x="351908" y="887896"/>
            <a:chExt cx="8982584" cy="53799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006A21-B106-F128-D052-C31705A5C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8678"/>
            <a:stretch/>
          </p:blipFill>
          <p:spPr>
            <a:xfrm>
              <a:off x="351908" y="887896"/>
              <a:ext cx="4195452" cy="53799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55343E-9579-F1E9-4047-B000CBFD2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8702" y="969254"/>
              <a:ext cx="3844823" cy="25632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A7AC19A-46BD-628C-E726-8B7390189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8702" y="3640521"/>
              <a:ext cx="3955790" cy="262735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856315E-4FAF-EC39-42D3-0175D23ADDE8}"/>
              </a:ext>
            </a:extLst>
          </p:cNvPr>
          <p:cNvSpPr txBox="1"/>
          <p:nvPr/>
        </p:nvSpPr>
        <p:spPr>
          <a:xfrm>
            <a:off x="7867833" y="108018"/>
            <a:ext cx="2121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arXiv:1803.00824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225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7B40E-64A0-5F76-BBE2-69E20535D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Beauty production in pPb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A92AE-3FD7-5D60-1E75-E2B020CBD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0B8D0-5A0A-A092-AA01-53737EB5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42</a:t>
            </a:fld>
            <a:endParaRPr kumimoji="1"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13060-708F-C8A6-D88D-608360886D5C}"/>
              </a:ext>
            </a:extLst>
          </p:cNvPr>
          <p:cNvSpPr txBox="1"/>
          <p:nvPr/>
        </p:nvSpPr>
        <p:spPr>
          <a:xfrm>
            <a:off x="7863843" y="111421"/>
            <a:ext cx="1962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PRD99(2019)052011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4A2FA8-B5B8-F666-B30B-CA11208D5D3E}"/>
                  </a:ext>
                </a:extLst>
              </p:cNvPr>
              <p:cNvSpPr txBox="1"/>
              <p:nvPr/>
            </p:nvSpPr>
            <p:spPr>
              <a:xfrm>
                <a:off x="4572000" y="121236"/>
                <a:ext cx="2071208" cy="411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∫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30 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4A2FA8-B5B8-F666-B30B-CA11208D5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21236"/>
                <a:ext cx="2071208" cy="411844"/>
              </a:xfrm>
              <a:prstGeom prst="rect">
                <a:avLst/>
              </a:prstGeom>
              <a:blipFill>
                <a:blip r:embed="rId2"/>
                <a:stretch>
                  <a:fillRect l="-610" b="-2121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567BF0C5-6F8C-5C53-BA74-D7056AAE211E}"/>
              </a:ext>
            </a:extLst>
          </p:cNvPr>
          <p:cNvGrpSpPr/>
          <p:nvPr/>
        </p:nvGrpSpPr>
        <p:grpSpPr>
          <a:xfrm>
            <a:off x="-1" y="650975"/>
            <a:ext cx="7580993" cy="5432505"/>
            <a:chOff x="745329" y="633059"/>
            <a:chExt cx="7580993" cy="543250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2A704E-DE0F-78E6-88AB-82C473A1E259}"/>
                </a:ext>
              </a:extLst>
            </p:cNvPr>
            <p:cNvGrpSpPr/>
            <p:nvPr/>
          </p:nvGrpSpPr>
          <p:grpSpPr>
            <a:xfrm>
              <a:off x="745329" y="691319"/>
              <a:ext cx="7580993" cy="5374245"/>
              <a:chOff x="745329" y="691319"/>
              <a:chExt cx="7580993" cy="537424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13AF497-FB6C-6771-BE4E-F1885AA63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1609" y="709778"/>
                <a:ext cx="3436378" cy="248891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B0164F9-613E-7546-CC3F-9736AF942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000" y="691319"/>
                <a:ext cx="3522657" cy="255744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0DEE398-C8B1-702A-5C5C-01EA49CAE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00" y="3428134"/>
                <a:ext cx="3754322" cy="263743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B4EBCBF-5A13-33A2-BBB3-7E92D4F82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329" y="3428134"/>
                <a:ext cx="3586944" cy="2592505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604A7F-B36F-1FA7-5BE2-EA4A7305F07D}"/>
                </a:ext>
              </a:extLst>
            </p:cNvPr>
            <p:cNvGrpSpPr/>
            <p:nvPr/>
          </p:nvGrpSpPr>
          <p:grpSpPr>
            <a:xfrm>
              <a:off x="2785568" y="633059"/>
              <a:ext cx="5522840" cy="3226609"/>
              <a:chOff x="2785568" y="633059"/>
              <a:chExt cx="5522840" cy="322660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2CA310D-AEC7-E7AD-0A74-490D3C44213C}"/>
                      </a:ext>
                    </a:extLst>
                  </p:cNvPr>
                  <p:cNvSpPr txBox="1"/>
                  <p:nvPr/>
                </p:nvSpPr>
                <p:spPr>
                  <a:xfrm>
                    <a:off x="2785568" y="709778"/>
                    <a:ext cx="1546705" cy="4001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2CA310D-AEC7-E7AD-0A74-490D3C4421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85568" y="709778"/>
                    <a:ext cx="1546705" cy="4001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5511628-E7A9-C726-FED7-26FF6987D492}"/>
                      </a:ext>
                    </a:extLst>
                  </p:cNvPr>
                  <p:cNvSpPr txBox="1"/>
                  <p:nvPr/>
                </p:nvSpPr>
                <p:spPr>
                  <a:xfrm>
                    <a:off x="6627691" y="633059"/>
                    <a:ext cx="1680717" cy="4001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r>
                            <m:rPr>
                              <m:lit/>
                            </m:r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5511628-E7A9-C726-FED7-26FF6987D4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7691" y="633059"/>
                    <a:ext cx="1680717" cy="40011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A605ABB-A09A-D5F5-A588-FAC30F739639}"/>
                      </a:ext>
                    </a:extLst>
                  </p:cNvPr>
                  <p:cNvSpPr txBox="1"/>
                  <p:nvPr/>
                </p:nvSpPr>
                <p:spPr>
                  <a:xfrm>
                    <a:off x="2785568" y="3377444"/>
                    <a:ext cx="1504001" cy="41421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A605ABB-A09A-D5F5-A588-FAC30F7396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85568" y="3377444"/>
                    <a:ext cx="1504001" cy="41421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303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3EC64802-05D9-B311-0D23-22199ACC9EE3}"/>
                      </a:ext>
                    </a:extLst>
                  </p:cNvPr>
                  <p:cNvSpPr txBox="1"/>
                  <p:nvPr/>
                </p:nvSpPr>
                <p:spPr>
                  <a:xfrm>
                    <a:off x="6716048" y="3459558"/>
                    <a:ext cx="1546705" cy="4001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CN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3EC64802-05D9-B311-0D23-22199ACC9E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16048" y="3459558"/>
                    <a:ext cx="1546705" cy="40011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D27877B-28E1-A165-A4C7-DA0396DDAA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3843" y="1147312"/>
            <a:ext cx="3161681" cy="23853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CFC8B4-35B9-C2ED-E492-C49AAC3CB4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6832" y="3602468"/>
            <a:ext cx="3255705" cy="24360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90C6E4-C84A-CD56-2778-842A3F2EA961}"/>
              </a:ext>
            </a:extLst>
          </p:cNvPr>
          <p:cNvSpPr txBox="1"/>
          <p:nvPr/>
        </p:nvSpPr>
        <p:spPr>
          <a:xfrm>
            <a:off x="7998774" y="753713"/>
            <a:ext cx="3239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modificatiaon factors</a:t>
            </a:r>
          </a:p>
        </p:txBody>
      </p:sp>
    </p:spTree>
    <p:extLst>
      <p:ext uri="{BB962C8B-B14F-4D97-AF65-F5344CB8AC3E}">
        <p14:creationId xmlns:p14="http://schemas.microsoft.com/office/powerpoint/2010/main" val="3800451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3B93-761C-C06C-119F-39D2AD961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Charm in PbPb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DB09-6375-E811-5A95-74F4808D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A9696-2E7C-8E38-419A-7A3AE2C2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43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5974C-47F4-AAA1-5F66-8AB5346E6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56" y="650380"/>
            <a:ext cx="4572000" cy="2773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7245A9-FDAE-0FE0-4C0F-F8C5A6ADD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424301"/>
            <a:ext cx="4823627" cy="28352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4596F9-520B-9B52-C708-BFEF312A10FE}"/>
                  </a:ext>
                </a:extLst>
              </p:cNvPr>
              <p:cNvSpPr txBox="1"/>
              <p:nvPr/>
            </p:nvSpPr>
            <p:spPr>
              <a:xfrm>
                <a:off x="1296054" y="1714791"/>
                <a:ext cx="15644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4596F9-520B-9B52-C708-BFEF312A1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054" y="1714791"/>
                <a:ext cx="1564467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D8E60A-6B77-6516-3323-4F52B9AE131E}"/>
                  </a:ext>
                </a:extLst>
              </p:cNvPr>
              <p:cNvSpPr txBox="1"/>
              <p:nvPr/>
            </p:nvSpPr>
            <p:spPr>
              <a:xfrm>
                <a:off x="1504210" y="5188347"/>
                <a:ext cx="16987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D8E60A-6B77-6516-3323-4F52B9AE1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210" y="5188347"/>
                <a:ext cx="1698798" cy="400110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C62398C-F4E3-0296-067F-101EEBDA5AEA}"/>
              </a:ext>
            </a:extLst>
          </p:cNvPr>
          <p:cNvSpPr txBox="1"/>
          <p:nvPr/>
        </p:nvSpPr>
        <p:spPr>
          <a:xfrm>
            <a:off x="7017095" y="153466"/>
            <a:ext cx="1535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arXiv:2210.06939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D6C801-465F-719C-BBC9-FB240DB1B313}"/>
              </a:ext>
            </a:extLst>
          </p:cNvPr>
          <p:cNvSpPr txBox="1"/>
          <p:nvPr/>
        </p:nvSpPr>
        <p:spPr>
          <a:xfrm>
            <a:off x="6768791" y="709815"/>
            <a:ext cx="2927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Centrality interval 65-90%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3FA8B7-7F78-BD9C-064C-D2F50B713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676" y="2114901"/>
            <a:ext cx="4823627" cy="34820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0E8853-32F9-F0A3-B059-5167FCAD06BA}"/>
              </a:ext>
            </a:extLst>
          </p:cNvPr>
          <p:cNvSpPr txBox="1"/>
          <p:nvPr/>
        </p:nvSpPr>
        <p:spPr>
          <a:xfrm>
            <a:off x="7597542" y="1776940"/>
            <a:ext cx="1911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Productioin ratio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C0E5A0-F4E5-675D-126A-A658C708EBFB}"/>
                  </a:ext>
                </a:extLst>
              </p:cNvPr>
              <p:cNvSpPr txBox="1"/>
              <p:nvPr/>
            </p:nvSpPr>
            <p:spPr>
              <a:xfrm>
                <a:off x="4339052" y="101432"/>
                <a:ext cx="2224070" cy="411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∫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≈200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μ</m:t>
                      </m:r>
                      <m:sSup>
                        <m:sSupPr>
                          <m:ctrlPr>
                            <a:rPr lang="en-US" sz="2000" b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C0E5A0-F4E5-675D-126A-A658C708E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052" y="101432"/>
                <a:ext cx="2224070" cy="411844"/>
              </a:xfrm>
              <a:prstGeom prst="rect">
                <a:avLst/>
              </a:prstGeom>
              <a:blipFill>
                <a:blip r:embed="rId7"/>
                <a:stretch>
                  <a:fillRect t="-3030" b="-2121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D9A603-83EA-1661-6AD3-2DD7E240F201}"/>
                  </a:ext>
                </a:extLst>
              </p:cNvPr>
              <p:cNvSpPr txBox="1"/>
              <p:nvPr/>
            </p:nvSpPr>
            <p:spPr>
              <a:xfrm>
                <a:off x="7318196" y="997436"/>
                <a:ext cx="1610184" cy="448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sz="2000" b="0" i="1" smtClean="0">
                              <a:solidFill>
                                <a:srgbClr val="1008F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1008F4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1008F4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solidFill>
                                    <a:srgbClr val="1008F4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part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solidFill>
                            <a:srgbClr val="1008F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≈16</m:t>
                      </m:r>
                    </m:oMath>
                  </m:oMathPara>
                </a14:m>
                <a:endParaRPr lang="en-CN" sz="2000" dirty="0">
                  <a:solidFill>
                    <a:srgbClr val="1008F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D9A603-83EA-1661-6AD3-2DD7E240F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196" y="997436"/>
                <a:ext cx="1610184" cy="448071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5750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80FB-230B-AB7D-DAEB-291D054DE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Saturation at high occupancy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0AE52-CB42-5619-01EE-FA6D9A83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82BB2-ED6F-F75F-59F9-5FC7BE6B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44</a:t>
            </a:fld>
            <a:endParaRPr kumimoji="1"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E409D-3B4D-DFB1-3B98-242D099BB45A}"/>
              </a:ext>
            </a:extLst>
          </p:cNvPr>
          <p:cNvSpPr txBox="1"/>
          <p:nvPr/>
        </p:nvSpPr>
        <p:spPr>
          <a:xfrm>
            <a:off x="8401878" y="69505"/>
            <a:ext cx="224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LHCb-INT-2020-004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F54F06-41CC-BD1D-1F19-531FB3910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13" t="22380" r="23368"/>
          <a:stretch/>
        </p:blipFill>
        <p:spPr>
          <a:xfrm>
            <a:off x="642919" y="4867140"/>
            <a:ext cx="579074" cy="60580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2C7F2E1-2B6B-026F-C698-2318196421AC}"/>
              </a:ext>
            </a:extLst>
          </p:cNvPr>
          <p:cNvGrpSpPr/>
          <p:nvPr/>
        </p:nvGrpSpPr>
        <p:grpSpPr>
          <a:xfrm>
            <a:off x="171194" y="810619"/>
            <a:ext cx="4841827" cy="4209011"/>
            <a:chOff x="179641" y="1358551"/>
            <a:chExt cx="4841827" cy="42090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27F150-EA87-95F0-4331-2BE7A661C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641" y="1802295"/>
              <a:ext cx="4841827" cy="364841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085687-C181-45D1-CEE6-71CB81400661}"/>
                </a:ext>
              </a:extLst>
            </p:cNvPr>
            <p:cNvSpPr txBox="1"/>
            <p:nvPr/>
          </p:nvSpPr>
          <p:spPr>
            <a:xfrm>
              <a:off x="1579280" y="1358551"/>
              <a:ext cx="2042547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Run1-2 (2010-18)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90202E-E405-DB24-25F6-66053B7B6584}"/>
                </a:ext>
              </a:extLst>
            </p:cNvPr>
            <p:cNvSpPr/>
            <p:nvPr/>
          </p:nvSpPr>
          <p:spPr>
            <a:xfrm>
              <a:off x="940903" y="3790120"/>
              <a:ext cx="360000" cy="109993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AB4719-6CCC-56C7-D7C7-8023AC09F709}"/>
                </a:ext>
              </a:extLst>
            </p:cNvPr>
            <p:cNvSpPr txBox="1"/>
            <p:nvPr/>
          </p:nvSpPr>
          <p:spPr>
            <a:xfrm>
              <a:off x="1694447" y="3957504"/>
              <a:ext cx="23246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Up to 60% centrality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A187BF3-9D76-EC10-3C0E-9F68BAD98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613" t="22380" r="23368"/>
            <a:stretch/>
          </p:blipFill>
          <p:spPr>
            <a:xfrm>
              <a:off x="3614914" y="4284250"/>
              <a:ext cx="579074" cy="60580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0A1B27B-0634-B051-5835-F15762C20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981" t="22380"/>
            <a:stretch/>
          </p:blipFill>
          <p:spPr>
            <a:xfrm>
              <a:off x="4187840" y="4284250"/>
              <a:ext cx="579074" cy="6058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487032C-8FB4-311E-94F4-9A80FA00F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981" t="22380"/>
            <a:stretch/>
          </p:blipFill>
          <p:spPr>
            <a:xfrm>
              <a:off x="1118479" y="4961762"/>
              <a:ext cx="579074" cy="6058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D5525F1-3629-6243-5FAC-BA4D7528D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613" t="22380" r="23368"/>
            <a:stretch/>
          </p:blipFill>
          <p:spPr>
            <a:xfrm>
              <a:off x="545553" y="1778605"/>
              <a:ext cx="579074" cy="6058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9934A-9031-8627-C87D-96437041F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981" t="22380"/>
            <a:stretch/>
          </p:blipFill>
          <p:spPr>
            <a:xfrm>
              <a:off x="1118479" y="1778605"/>
              <a:ext cx="579074" cy="60580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BE0A05E-0A14-058C-187A-E6287B129C25}"/>
              </a:ext>
            </a:extLst>
          </p:cNvPr>
          <p:cNvSpPr txBox="1"/>
          <p:nvPr/>
        </p:nvSpPr>
        <p:spPr>
          <a:xfrm>
            <a:off x="7029705" y="772602"/>
            <a:ext cx="182934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Run3 (2022-25)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49E768-48C8-7301-5A3E-190B98EFE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718" y="1326280"/>
            <a:ext cx="5301664" cy="32327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E9D3372-C05C-85D8-77A9-772404B7C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356" y="1933238"/>
            <a:ext cx="1996437" cy="14031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3B674C-CA07-56AF-FF87-C7F147A2B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128" y="4368170"/>
            <a:ext cx="3305903" cy="2014076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7146D9-AD8B-AFA4-AD40-BB6CF5E784A8}"/>
              </a:ext>
            </a:extLst>
          </p:cNvPr>
          <p:cNvCxnSpPr>
            <a:cxnSpLocks/>
          </p:cNvCxnSpPr>
          <p:nvPr/>
        </p:nvCxnSpPr>
        <p:spPr>
          <a:xfrm flipH="1">
            <a:off x="1292456" y="3706478"/>
            <a:ext cx="483181" cy="332740"/>
          </a:xfrm>
          <a:prstGeom prst="straightConnector1">
            <a:avLst/>
          </a:prstGeom>
          <a:ln w="22225">
            <a:solidFill>
              <a:srgbClr val="1008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841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1900-5E33-DDBF-52FC-CD5ACC77C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901" y="3032069"/>
            <a:ext cx="7988300" cy="558912"/>
          </a:xfrm>
        </p:spPr>
        <p:txBody>
          <a:bodyPr/>
          <a:lstStyle/>
          <a:p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prospects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13A1B-3242-6C42-2E8C-EEA70F4AF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BC70F-4E23-B2F0-BC69-26E51B5C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5226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34F0E-4189-6A9F-7E39-D8DFF0299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timeline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A2565-8002-C990-9575-A0E519E84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E72C38-8EB7-2C5C-46E3-3D31E0F3A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46</a:t>
            </a:fld>
            <a:endParaRPr kumimoji="1" lang="zh-CN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DF0AA7-D556-0D23-8298-DEEDB3E7E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574" y="3758839"/>
            <a:ext cx="1741612" cy="24567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22D5BA-E94A-0318-66C0-82A1DB661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0987"/>
            <a:ext cx="11390846" cy="29461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2BE3B4-9B2F-B791-DDD7-D5F9D6BCFAA7}"/>
              </a:ext>
            </a:extLst>
          </p:cNvPr>
          <p:cNvSpPr/>
          <p:nvPr/>
        </p:nvSpPr>
        <p:spPr>
          <a:xfrm>
            <a:off x="4228130" y="1379016"/>
            <a:ext cx="1284493" cy="255182"/>
          </a:xfrm>
          <a:prstGeom prst="rect">
            <a:avLst/>
          </a:prstGeom>
          <a:noFill/>
          <a:ln w="25400">
            <a:solidFill>
              <a:srgbClr val="100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11751C-E118-EE0F-9F21-A11ACDD42AFE}"/>
              </a:ext>
            </a:extLst>
          </p:cNvPr>
          <p:cNvSpPr/>
          <p:nvPr/>
        </p:nvSpPr>
        <p:spPr>
          <a:xfrm>
            <a:off x="44579" y="1389649"/>
            <a:ext cx="1284492" cy="255182"/>
          </a:xfrm>
          <a:prstGeom prst="rect">
            <a:avLst/>
          </a:prstGeom>
          <a:noFill/>
          <a:ln w="25400">
            <a:solidFill>
              <a:srgbClr val="100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32FA28-3ECF-ECFC-0E77-6E8A8C12F5BF}"/>
              </a:ext>
            </a:extLst>
          </p:cNvPr>
          <p:cNvSpPr/>
          <p:nvPr/>
        </p:nvSpPr>
        <p:spPr>
          <a:xfrm>
            <a:off x="9025005" y="1368383"/>
            <a:ext cx="1284493" cy="255182"/>
          </a:xfrm>
          <a:prstGeom prst="rect">
            <a:avLst/>
          </a:prstGeom>
          <a:noFill/>
          <a:ln w="25400">
            <a:solidFill>
              <a:srgbClr val="100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55980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1A406-D3F8-D0BC-E033-A1A301967D4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Run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3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detector: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5×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lumi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than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Run1-2</a:t>
                </a:r>
                <a:r>
                  <a:rPr lang="zh-CN" altLang="en-US" dirty="0"/>
                  <a:t> </a:t>
                </a:r>
                <a:endParaRPr lang="en-CN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1A406-D3F8-D0BC-E033-A1A301967D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22" t="-22222" b="-288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891B0-30A4-5221-7AC6-7D663804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FC1E9-193D-9C3F-9D8D-936AEDCB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47</a:t>
            </a:fld>
            <a:endParaRPr kumimoji="1" lang="zh-CN" alt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B54672-C25C-9275-2C34-CB77C6225E51}"/>
              </a:ext>
            </a:extLst>
          </p:cNvPr>
          <p:cNvGrpSpPr/>
          <p:nvPr/>
        </p:nvGrpSpPr>
        <p:grpSpPr>
          <a:xfrm>
            <a:off x="0" y="742231"/>
            <a:ext cx="10474947" cy="5554327"/>
            <a:chOff x="330022" y="684908"/>
            <a:chExt cx="10474947" cy="55543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D7C764-F511-B515-2EE8-080A54628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293" y="1029917"/>
              <a:ext cx="8524658" cy="50131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32FDF9-E3FC-16E6-CF98-5512CA9F94AE}"/>
                </a:ext>
              </a:extLst>
            </p:cNvPr>
            <p:cNvSpPr txBox="1"/>
            <p:nvPr/>
          </p:nvSpPr>
          <p:spPr>
            <a:xfrm>
              <a:off x="330022" y="2685254"/>
              <a:ext cx="1598515" cy="40011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Pixel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D26F04-3F05-CB70-D251-12B6CCB3C89D}"/>
                </a:ext>
              </a:extLst>
            </p:cNvPr>
            <p:cNvSpPr txBox="1"/>
            <p:nvPr/>
          </p:nvSpPr>
          <p:spPr>
            <a:xfrm>
              <a:off x="2592109" y="837676"/>
              <a:ext cx="2940228" cy="1015663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New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tracking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system</a:t>
              </a:r>
            </a:p>
            <a:p>
              <a:pPr algn="l"/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UT: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Silicon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strips</a:t>
              </a:r>
            </a:p>
            <a:p>
              <a:pPr algn="l"/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zh-C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SciFi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Scintillating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Fibers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6BB13E-C381-D903-CAB5-E3F30E626E12}"/>
                </a:ext>
              </a:extLst>
            </p:cNvPr>
            <p:cNvSpPr txBox="1"/>
            <p:nvPr/>
          </p:nvSpPr>
          <p:spPr>
            <a:xfrm>
              <a:off x="1859266" y="5027439"/>
              <a:ext cx="3466013" cy="1015663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Cherenkov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PID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</a:p>
            <a:p>
              <a:pPr algn="l"/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optical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system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RICH1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photon</a:t>
              </a:r>
              <a:r>
                <a: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detectors</a:t>
              </a:r>
              <a:endParaRPr lang="en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0E0605-088B-21A4-743D-E9BE197242E7}"/>
                </a:ext>
              </a:extLst>
            </p:cNvPr>
            <p:cNvSpPr txBox="1"/>
            <p:nvPr/>
          </p:nvSpPr>
          <p:spPr>
            <a:xfrm>
              <a:off x="6084190" y="684908"/>
              <a:ext cx="3510898" cy="70788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Calorimeter</a:t>
              </a:r>
            </a:p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L0,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new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Readout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throughput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691352E-1532-D01D-4C51-D5347C96BB50}"/>
                </a:ext>
              </a:extLst>
            </p:cNvPr>
            <p:cNvSpPr txBox="1"/>
            <p:nvPr/>
          </p:nvSpPr>
          <p:spPr>
            <a:xfrm>
              <a:off x="8085955" y="5531349"/>
              <a:ext cx="2719014" cy="70788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Muon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system</a:t>
              </a:r>
            </a:p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new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Readout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throughput</a:t>
              </a:r>
              <a:endParaRPr lang="en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698CCAF-F566-2711-5D30-36B17824E678}"/>
                </a:ext>
              </a:extLst>
            </p:cNvPr>
            <p:cNvCxnSpPr/>
            <p:nvPr/>
          </p:nvCxnSpPr>
          <p:spPr>
            <a:xfrm>
              <a:off x="1085098" y="3103891"/>
              <a:ext cx="254678" cy="35394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8E13CE6-34D1-5563-19E6-393CB0BD7A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9124" y="1885520"/>
              <a:ext cx="397515" cy="99978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8E9E148-4781-82DC-B77D-DB964962B9CC}"/>
                </a:ext>
              </a:extLst>
            </p:cNvPr>
            <p:cNvCxnSpPr>
              <a:cxnSpLocks/>
            </p:cNvCxnSpPr>
            <p:nvPr/>
          </p:nvCxnSpPr>
          <p:spPr>
            <a:xfrm>
              <a:off x="3592272" y="1914579"/>
              <a:ext cx="879085" cy="391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8D25CC1-5530-C1E1-53FB-C1FDE3C0C2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31989" y="4328898"/>
              <a:ext cx="247135" cy="69854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08EA827-4CD5-E99A-7925-23E867D279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6951" y="4585051"/>
              <a:ext cx="708418" cy="4423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D2B2697-0255-C515-DB8C-30C12FC56A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4941" y="1392794"/>
              <a:ext cx="284205" cy="49272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F370A19-6DCA-424C-41F4-093A27CB43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85955" y="5156462"/>
              <a:ext cx="530198" cy="34854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447AAFB-C2C3-402D-8CEC-BD3C5C9133A0}"/>
                  </a:ext>
                </a:extLst>
              </p:cNvPr>
              <p:cNvSpPr txBox="1"/>
              <p:nvPr/>
            </p:nvSpPr>
            <p:spPr>
              <a:xfrm>
                <a:off x="8205380" y="2992058"/>
                <a:ext cx="3409908" cy="9541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</a:t>
                </a:r>
                <a:r>
                  <a:rPr lang="zh-CN" altLang="en-US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software</a:t>
                </a:r>
                <a:r>
                  <a:rPr lang="zh-CN" altLang="en-US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trigger</a:t>
                </a:r>
              </a:p>
              <a:p>
                <a:pPr algn="l"/>
                <a:r>
                  <a:rPr lang="en-US" altLang="zh-CN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rgbClr val="1008F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zh-CN" altLang="en-US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  <a:r>
                  <a:rPr lang="zh-CN" altLang="en-US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speed</a:t>
                </a:r>
                <a:r>
                  <a:rPr lang="zh-CN" altLang="en-US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1008F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disk</a:t>
                </a:r>
                <a:endParaRPr lang="en-CN" sz="2800" dirty="0">
                  <a:solidFill>
                    <a:srgbClr val="1008F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447AAFB-C2C3-402D-8CEC-BD3C5C91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5380" y="2992058"/>
                <a:ext cx="3409908" cy="954107"/>
              </a:xfrm>
              <a:prstGeom prst="rect">
                <a:avLst/>
              </a:prstGeom>
              <a:blipFill>
                <a:blip r:embed="rId4"/>
                <a:stretch>
                  <a:fillRect l="-3717" t="-6579" r="-2974" b="-184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44791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35DB-4348-B2D5-0C13-007CF286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luminosity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6C15D-8F7C-C1A0-63EE-86BECBED6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11332630" cy="558913"/>
          </a:xfrm>
        </p:spPr>
        <p:txBody>
          <a:bodyPr/>
          <a:lstStyle/>
          <a:p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pileup,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multiplicity,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damage,</a:t>
            </a:r>
            <a:r>
              <a:rPr lang="zh-CN" altLang="en-US" dirty="0"/>
              <a:t> </a:t>
            </a:r>
            <a:r>
              <a:rPr lang="en-US" altLang="zh-CN" dirty="0"/>
              <a:t>computing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B4F6E-E70D-4ABD-45B2-58B56A633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711F0-AF10-34BE-7836-60D2AB12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48</a:t>
            </a:fld>
            <a:endParaRPr kumimoji="1" lang="zh-CN" alt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718210-78C4-DB1A-3D1B-3231F73E0D8D}"/>
              </a:ext>
            </a:extLst>
          </p:cNvPr>
          <p:cNvSpPr txBox="1">
            <a:spLocks/>
          </p:cNvSpPr>
          <p:nvPr/>
        </p:nvSpPr>
        <p:spPr>
          <a:xfrm>
            <a:off x="687854" y="1247680"/>
            <a:ext cx="7727275" cy="5589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granularity,</a:t>
            </a:r>
            <a:r>
              <a:rPr lang="zh-CN" altLang="en-US" dirty="0"/>
              <a:t> </a:t>
            </a:r>
            <a:r>
              <a:rPr lang="en-US" altLang="zh-CN" dirty="0"/>
              <a:t>timing</a:t>
            </a:r>
            <a:r>
              <a:rPr lang="zh-CN" altLang="en-US" dirty="0"/>
              <a:t> </a:t>
            </a:r>
            <a:r>
              <a:rPr lang="en-US" altLang="zh-CN" dirty="0"/>
              <a:t>information,</a:t>
            </a:r>
            <a:r>
              <a:rPr lang="zh-CN" altLang="en-US" dirty="0"/>
              <a:t> </a:t>
            </a:r>
            <a:r>
              <a:rPr lang="en-US" altLang="zh-CN" dirty="0"/>
              <a:t>GPUs/FPGAs</a:t>
            </a:r>
            <a:r>
              <a:rPr lang="zh-CN" altLang="en-US" dirty="0"/>
              <a:t> </a:t>
            </a:r>
            <a:r>
              <a:rPr lang="en-US" altLang="zh-CN" dirty="0"/>
              <a:t>…</a:t>
            </a:r>
            <a:endParaRPr lang="en-C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1B8F6-0E34-EBD9-41B8-71338D7A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686"/>
          <a:stretch/>
        </p:blipFill>
        <p:spPr>
          <a:xfrm>
            <a:off x="586332" y="1896268"/>
            <a:ext cx="3651416" cy="24980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FBE323-AD83-14F4-F878-432C02E99C89}"/>
              </a:ext>
            </a:extLst>
          </p:cNvPr>
          <p:cNvSpPr txBox="1"/>
          <p:nvPr/>
        </p:nvSpPr>
        <p:spPr>
          <a:xfrm>
            <a:off x="4457955" y="2991174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4D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19E5E-09F9-6FC8-9D43-93D8C316C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32"/>
          <a:stretch/>
        </p:blipFill>
        <p:spPr>
          <a:xfrm>
            <a:off x="521670" y="4106129"/>
            <a:ext cx="3480487" cy="2252732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ECE96980-D987-4DA4-0E14-DBF353E39A54}"/>
              </a:ext>
            </a:extLst>
          </p:cNvPr>
          <p:cNvSpPr/>
          <p:nvPr/>
        </p:nvSpPr>
        <p:spPr>
          <a:xfrm>
            <a:off x="4002157" y="2955235"/>
            <a:ext cx="824671" cy="2451652"/>
          </a:xfrm>
          <a:custGeom>
            <a:avLst/>
            <a:gdLst>
              <a:gd name="connsiteX0" fmla="*/ 225286 w 824671"/>
              <a:gd name="connsiteY0" fmla="*/ 0 h 2451652"/>
              <a:gd name="connsiteX1" fmla="*/ 821634 w 824671"/>
              <a:gd name="connsiteY1" fmla="*/ 1139687 h 2451652"/>
              <a:gd name="connsiteX2" fmla="*/ 0 w 824671"/>
              <a:gd name="connsiteY2" fmla="*/ 2451652 h 245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4671" h="2451652">
                <a:moveTo>
                  <a:pt x="225286" y="0"/>
                </a:moveTo>
                <a:cubicBezTo>
                  <a:pt x="542234" y="365539"/>
                  <a:pt x="859182" y="731078"/>
                  <a:pt x="821634" y="1139687"/>
                </a:cubicBezTo>
                <a:cubicBezTo>
                  <a:pt x="784086" y="1548296"/>
                  <a:pt x="94974" y="2195443"/>
                  <a:pt x="0" y="2451652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F03A90-BBF9-FE88-2744-D9770B95A561}"/>
              </a:ext>
            </a:extLst>
          </p:cNvPr>
          <p:cNvSpPr txBox="1"/>
          <p:nvPr/>
        </p:nvSpPr>
        <p:spPr>
          <a:xfrm>
            <a:off x="4414492" y="3827333"/>
            <a:ext cx="107593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dt=30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0B488F-C8EF-B4E7-25E9-1D81D87E4CED}"/>
              </a:ext>
            </a:extLst>
          </p:cNvPr>
          <p:cNvGrpSpPr/>
          <p:nvPr/>
        </p:nvGrpSpPr>
        <p:grpSpPr>
          <a:xfrm>
            <a:off x="6442354" y="1813150"/>
            <a:ext cx="3851013" cy="4475632"/>
            <a:chOff x="6253646" y="1813150"/>
            <a:chExt cx="3851013" cy="44756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093717B-48E0-B79B-945F-083ED3AF3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10"/>
            <a:stretch/>
          </p:blipFill>
          <p:spPr>
            <a:xfrm>
              <a:off x="6532590" y="1813150"/>
              <a:ext cx="3327027" cy="20714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7220EB-67BA-93D9-704E-9EC82260F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453"/>
            <a:stretch/>
          </p:blipFill>
          <p:spPr>
            <a:xfrm>
              <a:off x="6253646" y="3869638"/>
              <a:ext cx="3851013" cy="2419144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B963417-A4E9-43B6-48FD-B0ECC9AD17B7}"/>
              </a:ext>
            </a:extLst>
          </p:cNvPr>
          <p:cNvSpPr txBox="1"/>
          <p:nvPr/>
        </p:nvSpPr>
        <p:spPr>
          <a:xfrm>
            <a:off x="9058015" y="2545942"/>
            <a:ext cx="178446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5D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Calorimeter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685164-95D7-D170-750A-4272150BC77E}"/>
              </a:ext>
            </a:extLst>
          </p:cNvPr>
          <p:cNvSpPr txBox="1"/>
          <p:nvPr/>
        </p:nvSpPr>
        <p:spPr>
          <a:xfrm>
            <a:off x="8242653" y="2998444"/>
            <a:ext cx="1229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timing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C49559-91DF-84DF-9421-67882886D882}"/>
              </a:ext>
            </a:extLst>
          </p:cNvPr>
          <p:cNvSpPr txBox="1"/>
          <p:nvPr/>
        </p:nvSpPr>
        <p:spPr>
          <a:xfrm>
            <a:off x="8928380" y="1505256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endParaRPr lang="en-CN" sz="2000" dirty="0">
              <a:solidFill>
                <a:srgbClr val="1008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56E4F6-4EF6-3D29-D638-82C49787A028}"/>
                  </a:ext>
                </a:extLst>
              </p:cNvPr>
              <p:cNvSpPr txBox="1"/>
              <p:nvPr/>
            </p:nvSpPr>
            <p:spPr>
              <a:xfrm>
                <a:off x="7434469" y="1980804"/>
                <a:ext cx="1168461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𝛾𝛾</m:t>
                      </m:r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C56E4F6-4EF6-3D29-D638-82C49787A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469" y="1980804"/>
                <a:ext cx="1168461" cy="400110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1086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96E6D-EA44-1E3B-C352-8DBEF3CD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</a:t>
            </a:r>
            <a:endParaRPr lang="en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6679D2-2770-3011-282E-30D2FD3312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Flavor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physics</a:t>
                </a:r>
              </a:p>
              <a:p>
                <a:r>
                  <a:rPr lang="en-US" altLang="zh-CN" dirty="0"/>
                  <a:t>LHCb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-physics</a:t>
                </a:r>
              </a:p>
              <a:p>
                <a:r>
                  <a:rPr lang="en-US" altLang="zh-CN" dirty="0"/>
                  <a:t>LHCb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detector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data</a:t>
                </a:r>
              </a:p>
              <a:p>
                <a:r>
                  <a:rPr lang="en-US" altLang="zh-CN" dirty="0"/>
                  <a:t>RICH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PID</a:t>
                </a:r>
              </a:p>
              <a:p>
                <a:r>
                  <a:rPr lang="en-US" altLang="zh-CN" dirty="0"/>
                  <a:t>Calorimeter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PID</a:t>
                </a:r>
              </a:p>
              <a:p>
                <a:r>
                  <a:rPr lang="en-US" altLang="zh-CN" dirty="0"/>
                  <a:t>Muon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PID</a:t>
                </a:r>
              </a:p>
              <a:p>
                <a:r>
                  <a:rPr lang="en-US" altLang="zh-CN" dirty="0"/>
                  <a:t>Upgrade</a:t>
                </a:r>
              </a:p>
              <a:p>
                <a:endParaRPr lang="en-US" altLang="zh-CN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6679D2-2770-3011-282E-30D2FD3312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72" t="-160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27C0D-4B4C-3D3D-D155-7CCAEDC72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662406-94C4-03B2-51BC-F4B3D267D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49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C6AA8-A80F-C8F0-10EA-994EA4A8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913" y="3528756"/>
            <a:ext cx="9040018" cy="2341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B22CB-B62E-7E2D-8CDA-E3C078F78155}"/>
              </a:ext>
            </a:extLst>
          </p:cNvPr>
          <p:cNvSpPr txBox="1"/>
          <p:nvPr/>
        </p:nvSpPr>
        <p:spPr>
          <a:xfrm>
            <a:off x="4976037" y="2598972"/>
            <a:ext cx="3797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endParaRPr lang="en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935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0979-C9EE-FBE9-6E54-31BC3C95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Physics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LHCb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80D2D-08EC-D5DC-7882-F554A6E50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23" y="681173"/>
            <a:ext cx="5239611" cy="491056"/>
          </a:xfrm>
        </p:spPr>
        <p:txBody>
          <a:bodyPr/>
          <a:lstStyle/>
          <a:p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CKM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description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Nature?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AE5A0-8D17-05FC-B0E4-EEE19673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6043102"/>
            <a:ext cx="1298714" cy="345009"/>
          </a:xfrm>
        </p:spPr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1BF34E-0D27-AAE8-F067-450621AEF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</a:t>
            </a:fld>
            <a:endParaRPr kumimoji="1" lang="zh-CN" alt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2BB07F-1F43-F3F6-1F00-DAFD2FA5DD02}"/>
              </a:ext>
            </a:extLst>
          </p:cNvPr>
          <p:cNvGrpSpPr/>
          <p:nvPr/>
        </p:nvGrpSpPr>
        <p:grpSpPr>
          <a:xfrm>
            <a:off x="819934" y="681173"/>
            <a:ext cx="10700554" cy="3279797"/>
            <a:chOff x="755199" y="701393"/>
            <a:chExt cx="10700554" cy="327979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DF0B6B6-EC58-2D63-C3A8-0C306F5B04CC}"/>
                </a:ext>
              </a:extLst>
            </p:cNvPr>
            <p:cNvGrpSpPr/>
            <p:nvPr/>
          </p:nvGrpSpPr>
          <p:grpSpPr>
            <a:xfrm>
              <a:off x="755199" y="701393"/>
              <a:ext cx="10700554" cy="3279797"/>
              <a:chOff x="955921" y="362451"/>
              <a:chExt cx="10700554" cy="327979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A1054F0-7C90-409A-07BD-6262B512F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32882" y="861808"/>
                <a:ext cx="3125530" cy="278044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9DA6EF0-1577-876B-2E8E-98D2AB33A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5921" y="1137182"/>
                <a:ext cx="3374696" cy="228233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C76312C-F2DF-8D43-C2D4-589C41EEA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68753" y="362451"/>
                <a:ext cx="3287722" cy="77473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263A33-24DF-A974-0447-5745B0D55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780"/>
            <a:stretch/>
          </p:blipFill>
          <p:spPr>
            <a:xfrm>
              <a:off x="9073728" y="2924003"/>
              <a:ext cx="1813902" cy="73924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7C6FFC-E1E4-4E8A-203F-FB8D2DC1F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964" r="35198"/>
            <a:stretch/>
          </p:blipFill>
          <p:spPr>
            <a:xfrm>
              <a:off x="8951067" y="2133675"/>
              <a:ext cx="1989232" cy="82143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D217E8-C71B-E19B-E477-40CA7DC9B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727"/>
            <a:stretch/>
          </p:blipFill>
          <p:spPr>
            <a:xfrm>
              <a:off x="8863645" y="1548975"/>
              <a:ext cx="2076654" cy="816887"/>
            </a:xfrm>
            <a:prstGeom prst="rect">
              <a:avLst/>
            </a:prstGeom>
          </p:spPr>
        </p:pic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7AF08A2-62E9-2230-8CEF-6C62C01E6D71}"/>
              </a:ext>
            </a:extLst>
          </p:cNvPr>
          <p:cNvSpPr txBox="1">
            <a:spLocks/>
          </p:cNvSpPr>
          <p:nvPr/>
        </p:nvSpPr>
        <p:spPr>
          <a:xfrm>
            <a:off x="214198" y="3921048"/>
            <a:ext cx="5482697" cy="491056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CKM</a:t>
            </a:r>
            <a:r>
              <a:rPr lang="zh-CN" altLang="en-US" dirty="0"/>
              <a:t> </a:t>
            </a:r>
            <a:r>
              <a:rPr lang="en-US" altLang="zh-CN" dirty="0"/>
              <a:t>a complete</a:t>
            </a:r>
            <a:r>
              <a:rPr lang="zh-CN" altLang="en-US" dirty="0"/>
              <a:t> </a:t>
            </a:r>
            <a:r>
              <a:rPr lang="en-US" altLang="zh-CN" dirty="0"/>
              <a:t>description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Nature?</a:t>
            </a:r>
            <a:endParaRPr lang="en-C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2BA3C0-7641-20D6-5BE9-706409D193E0}"/>
              </a:ext>
            </a:extLst>
          </p:cNvPr>
          <p:cNvSpPr txBox="1"/>
          <p:nvPr/>
        </p:nvSpPr>
        <p:spPr>
          <a:xfrm>
            <a:off x="507216" y="1011314"/>
            <a:ext cx="5274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Global/over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constraints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matrix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266D80-97E5-A342-DFA8-C752C4AA56AF}"/>
              </a:ext>
            </a:extLst>
          </p:cNvPr>
          <p:cNvGrpSpPr/>
          <p:nvPr/>
        </p:nvGrpSpPr>
        <p:grpSpPr>
          <a:xfrm>
            <a:off x="2107580" y="1766737"/>
            <a:ext cx="3930305" cy="1763827"/>
            <a:chOff x="2107580" y="2072193"/>
            <a:chExt cx="3930305" cy="1763827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9EF3A19-F627-D005-C945-5647A3DA31DE}"/>
                </a:ext>
              </a:extLst>
            </p:cNvPr>
            <p:cNvCxnSpPr/>
            <p:nvPr/>
          </p:nvCxnSpPr>
          <p:spPr>
            <a:xfrm>
              <a:off x="3590693" y="2072193"/>
              <a:ext cx="1349297" cy="99759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F3E32F5-1F24-AEB4-C1A5-E555290887BE}"/>
                </a:ext>
              </a:extLst>
            </p:cNvPr>
            <p:cNvCxnSpPr>
              <a:cxnSpLocks/>
            </p:cNvCxnSpPr>
            <p:nvPr/>
          </p:nvCxnSpPr>
          <p:spPr>
            <a:xfrm>
              <a:off x="3884964" y="3128986"/>
              <a:ext cx="1055026" cy="1017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5AF6887-FC17-8EC9-3871-49F3F15F4AB6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 flipV="1">
              <a:off x="2107580" y="3212097"/>
              <a:ext cx="2875279" cy="62392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3FF52AC-6780-D84D-040C-222D311081D5}"/>
                    </a:ext>
                  </a:extLst>
                </p:cNvPr>
                <p:cNvSpPr txBox="1"/>
                <p:nvPr/>
              </p:nvSpPr>
              <p:spPr>
                <a:xfrm>
                  <a:off x="4982859" y="3040033"/>
                  <a:ext cx="1055026" cy="344128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square" lIns="72000" tIns="0" rIns="0" bIns="36000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en-US" altLang="zh-CN" sz="2000" b="1" i="1" u="sng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a14:m>
                  <a:r>
                    <a:rPr lang="en-US" altLang="zh-CN" sz="2000" b="1" u="sng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-quark</a:t>
                  </a:r>
                  <a:endParaRPr lang="en-CN" sz="20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3FF52AC-6780-D84D-040C-222D311081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2859" y="3040033"/>
                  <a:ext cx="1055026" cy="344128"/>
                </a:xfrm>
                <a:prstGeom prst="rect">
                  <a:avLst/>
                </a:prstGeom>
                <a:blipFill>
                  <a:blip r:embed="rId6"/>
                  <a:stretch>
                    <a:fillRect l="-2381" t="-21429" r="-7143" b="-32143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391F404-5B82-4C42-0E29-5E0F3291236A}"/>
              </a:ext>
            </a:extLst>
          </p:cNvPr>
          <p:cNvSpPr txBox="1"/>
          <p:nvPr/>
        </p:nvSpPr>
        <p:spPr>
          <a:xfrm>
            <a:off x="541096" y="4455275"/>
            <a:ext cx="4245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exist,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searched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zh-C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flavor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CPV/rare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predicted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CKM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EA7B9B8-092A-E0A9-2BEB-DA8C8C35C1A1}"/>
              </a:ext>
            </a:extLst>
          </p:cNvPr>
          <p:cNvSpPr txBox="1">
            <a:spLocks/>
          </p:cNvSpPr>
          <p:nvPr/>
        </p:nvSpPr>
        <p:spPr>
          <a:xfrm>
            <a:off x="5950246" y="3955636"/>
            <a:ext cx="4565040" cy="491056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863994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439992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2015988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591985" indent="-287998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Wingdings" pitchFamily="2" charset="2"/>
              <a:buChar char="v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Heavy</a:t>
            </a:r>
            <a:r>
              <a:rPr lang="zh-CN" altLang="en-US" dirty="0"/>
              <a:t> </a:t>
            </a:r>
            <a:r>
              <a:rPr lang="en-US" altLang="zh-CN" dirty="0"/>
              <a:t>ions</a:t>
            </a:r>
            <a:endParaRPr lang="en-CN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A24DC7-D20B-BD08-47CF-0F2FD28ED4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120"/>
          <a:stretch/>
        </p:blipFill>
        <p:spPr>
          <a:xfrm>
            <a:off x="8145019" y="4015869"/>
            <a:ext cx="2772596" cy="237224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DED6425-03CB-F9DD-6516-4D79EE621803}"/>
              </a:ext>
            </a:extLst>
          </p:cNvPr>
          <p:cNvSpPr txBox="1"/>
          <p:nvPr/>
        </p:nvSpPr>
        <p:spPr>
          <a:xfrm>
            <a:off x="8861575" y="4716079"/>
            <a:ext cx="22102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LHCb-PAPER-2022-007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7A2C7A9-6191-8E73-E445-74DCD0B67F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8650" y="5271135"/>
            <a:ext cx="1653254" cy="11400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0CA6A9-D97B-CC06-1003-CAD359876B12}"/>
                  </a:ext>
                </a:extLst>
              </p:cNvPr>
              <p:cNvSpPr txBox="1"/>
              <p:nvPr/>
            </p:nvSpPr>
            <p:spPr>
              <a:xfrm>
                <a:off x="1431608" y="5940425"/>
                <a:ext cx="43822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Heavy flavor: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quarks/hadrons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0CA6A9-D97B-CC06-1003-CAD359876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608" y="5940425"/>
                <a:ext cx="4382290" cy="400110"/>
              </a:xfrm>
              <a:prstGeom prst="rect">
                <a:avLst/>
              </a:prstGeom>
              <a:blipFill>
                <a:blip r:embed="rId10"/>
                <a:stretch>
                  <a:fillRect l="-1445" t="-6061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E6A42420-1805-7EBB-24CB-F0F1D2C81C99}"/>
              </a:ext>
            </a:extLst>
          </p:cNvPr>
          <p:cNvSpPr txBox="1"/>
          <p:nvPr/>
        </p:nvSpPr>
        <p:spPr>
          <a:xfrm>
            <a:off x="5713137" y="4260585"/>
            <a:ext cx="2737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Precisely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initial/final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zh-C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flavor</a:t>
            </a:r>
            <a:r>
              <a:rPr lang="zh-CN" alt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endParaRPr lang="en-CN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9429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23AB-A4CD-079D-14EF-638AA71A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305" y="2508346"/>
            <a:ext cx="9738976" cy="558912"/>
          </a:xfrm>
        </p:spPr>
        <p:txBody>
          <a:bodyPr/>
          <a:lstStyle/>
          <a:p>
            <a:r>
              <a:rPr lang="en-US" altLang="zh-CN" dirty="0"/>
              <a:t>Backup</a:t>
            </a:r>
            <a:r>
              <a:rPr lang="zh-CN" altLang="en-US" dirty="0"/>
              <a:t> </a:t>
            </a:r>
            <a:r>
              <a:rPr lang="en-US" altLang="zh-CN" dirty="0"/>
              <a:t>slides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29245-5945-8675-2BEE-676D20C63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14EC6-DBE7-DED9-C6A6-963C836A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50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60460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48743-4001-0F3C-2C82-7A72D9F0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Run3+4</a:t>
            </a:r>
            <a:r>
              <a:rPr lang="zh-CN" altLang="en-US" dirty="0"/>
              <a:t> </a:t>
            </a:r>
            <a:r>
              <a:rPr lang="en-US" altLang="zh-CN" dirty="0"/>
              <a:t>(2030,</a:t>
            </a:r>
            <a:r>
              <a:rPr lang="zh-CN" altLang="en-US" dirty="0"/>
              <a:t> </a:t>
            </a:r>
            <a:r>
              <a:rPr lang="en-US" altLang="zh-CN" dirty="0"/>
              <a:t>50</a:t>
            </a:r>
            <a:r>
              <a:rPr lang="zh-CN" altLang="en-US" dirty="0"/>
              <a:t> </a:t>
            </a:r>
            <a:r>
              <a:rPr lang="en-US" altLang="zh-CN" dirty="0"/>
              <a:t>fb-1)</a:t>
            </a:r>
            <a:r>
              <a:rPr lang="zh-CN" altLang="en-US" dirty="0"/>
              <a:t> </a:t>
            </a:r>
            <a:r>
              <a:rPr lang="en-US" altLang="zh-CN" dirty="0"/>
              <a:t>projections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93198-99FB-306D-C7FB-F67CCE009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E320C-8EB6-10E2-4AF2-CEE1B54F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51</a:t>
            </a:fld>
            <a:endParaRPr kumimoji="1" lang="zh-CN" altLang="en-US" dirty="0"/>
          </a:p>
        </p:txBody>
      </p:sp>
      <p:pic>
        <p:nvPicPr>
          <p:cNvPr id="27649" name="Picture 1" descr="page41image1441981744">
            <a:extLst>
              <a:ext uri="{FF2B5EF4-FFF2-40B4-BE49-F238E27FC236}">
                <a16:creationId xmlns:a16="http://schemas.microsoft.com/office/drawing/2014/main" id="{0C8D098C-FF37-FFD4-28F3-DF1C23B53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85" y="587529"/>
            <a:ext cx="10011905" cy="563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1343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B381-15F4-AFBE-430D-31782F86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64E62-27B2-CE1A-F48E-3D0ABBCD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pic>
        <p:nvPicPr>
          <p:cNvPr id="7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C50AB174-D225-FA74-EA44-3C63ABFF9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28107" r="-56"/>
          <a:stretch/>
        </p:blipFill>
        <p:spPr bwMode="auto">
          <a:xfrm>
            <a:off x="1296054" y="1257300"/>
            <a:ext cx="8779257" cy="45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1EE6AC-51D8-A647-5882-6F2C475E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E22BEB-CED1-3E46-86A2-CA7857D3372E}" type="slidenum">
              <a:rPr kumimoji="1" lang="zh-CN" altLang="en-US" smtClean="0"/>
              <a:pPr algn="r"/>
              <a:t>52</a:t>
            </a:fld>
            <a:endParaRPr kumimoji="1" lang="zh-CN" alt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E66778-8D08-B325-A0A2-EF2139E5F6F5}"/>
              </a:ext>
            </a:extLst>
          </p:cNvPr>
          <p:cNvGrpSpPr/>
          <p:nvPr/>
        </p:nvGrpSpPr>
        <p:grpSpPr>
          <a:xfrm>
            <a:off x="1296054" y="3140917"/>
            <a:ext cx="9411844" cy="348797"/>
            <a:chOff x="1510383" y="2663890"/>
            <a:chExt cx="7059207" cy="26161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5C17CEF-C43B-CA70-C0A4-23316294D0B5}"/>
                </a:ext>
              </a:extLst>
            </p:cNvPr>
            <p:cNvCxnSpPr/>
            <p:nvPr/>
          </p:nvCxnSpPr>
          <p:spPr>
            <a:xfrm>
              <a:off x="1510383" y="2796276"/>
              <a:ext cx="646771" cy="0"/>
            </a:xfrm>
            <a:prstGeom prst="straightConnector1">
              <a:avLst/>
            </a:prstGeom>
            <a:ln w="50800">
              <a:solidFill>
                <a:schemeClr val="accent5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FB21688-44CE-3545-7AB6-7B6DBD307AF4}"/>
                </a:ext>
              </a:extLst>
            </p:cNvPr>
            <p:cNvCxnSpPr/>
            <p:nvPr/>
          </p:nvCxnSpPr>
          <p:spPr>
            <a:xfrm flipH="1" flipV="1">
              <a:off x="2278019" y="2792156"/>
              <a:ext cx="6291571" cy="412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un 11">
              <a:extLst>
                <a:ext uri="{FF2B5EF4-FFF2-40B4-BE49-F238E27FC236}">
                  <a16:creationId xmlns:a16="http://schemas.microsoft.com/office/drawing/2014/main" id="{A24FA901-825E-6E8B-5E17-0B4DC91D0DA4}"/>
                </a:ext>
              </a:extLst>
            </p:cNvPr>
            <p:cNvSpPr/>
            <p:nvPr/>
          </p:nvSpPr>
          <p:spPr>
            <a:xfrm>
              <a:off x="2069840" y="2663890"/>
              <a:ext cx="256478" cy="261610"/>
            </a:xfrm>
            <a:prstGeom prst="sun">
              <a:avLst/>
            </a:prstGeom>
            <a:solidFill>
              <a:srgbClr val="FF0000"/>
            </a:solidFill>
            <a:ln>
              <a:solidFill>
                <a:schemeClr val="accent5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268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03D0F8-9F34-5287-73F8-BD219010FD01}"/>
                  </a:ext>
                </a:extLst>
              </p:cNvPr>
              <p:cNvSpPr txBox="1"/>
              <p:nvPr/>
            </p:nvSpPr>
            <p:spPr>
              <a:xfrm>
                <a:off x="858866" y="3660727"/>
                <a:ext cx="13356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C0000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𝒑𝒑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collision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03D0F8-9F34-5287-73F8-BD219010F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66" y="3660727"/>
                <a:ext cx="1335622" cy="369332"/>
              </a:xfrm>
              <a:prstGeom prst="rect">
                <a:avLst/>
              </a:prstGeom>
              <a:blipFill>
                <a:blip r:embed="rId4"/>
                <a:stretch>
                  <a:fillRect t="-6667" r="-2830" b="-2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DA76D17-CE51-2AAC-B686-775834639845}"/>
              </a:ext>
            </a:extLst>
          </p:cNvPr>
          <p:cNvGrpSpPr/>
          <p:nvPr/>
        </p:nvGrpSpPr>
        <p:grpSpPr>
          <a:xfrm>
            <a:off x="1445177" y="792832"/>
            <a:ext cx="4823472" cy="2721831"/>
            <a:chOff x="213686" y="1310089"/>
            <a:chExt cx="3617770" cy="20414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7CA41E5-52D6-F897-7670-9EB94763F94E}"/>
                    </a:ext>
                  </a:extLst>
                </p:cNvPr>
                <p:cNvSpPr/>
                <p:nvPr/>
              </p:nvSpPr>
              <p:spPr>
                <a:xfrm>
                  <a:off x="213686" y="1316376"/>
                  <a:ext cx="2165663" cy="900288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19050">
                  <a:solidFill>
                    <a:srgbClr val="2A00FF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zh-CN" b="1" dirty="0">
                      <a:solidFill>
                        <a:srgbClr val="0070C0"/>
                      </a:solidFill>
                      <a:latin typeface="Times New Roman" charset="0"/>
                      <a:cs typeface="Times New Roman" charset="0"/>
                    </a:rPr>
                    <a:t>Vertex reconstruction</a:t>
                  </a:r>
                </a:p>
                <a:p>
                  <a:pPr marL="143996" indent="-143996">
                    <a:buFont typeface="Arial" charset="0"/>
                    <a:buChar char="•"/>
                  </a:pPr>
                  <a:r>
                    <a:rPr kumimoji="1" lang="en-US" altLang="zh-CN" dirty="0">
                      <a:solidFill>
                        <a:srgbClr val="1008F4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Large</a:t>
                  </a:r>
                  <a:r>
                    <a:rPr kumimoji="1" lang="zh-CN" altLang="en-US" dirty="0">
                      <a:solidFill>
                        <a:srgbClr val="1008F4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dirty="0">
                      <a:solidFill>
                        <a:srgbClr val="1008F4"/>
                      </a:solidFill>
                      <a:latin typeface="Times New Roman" panose="02020603050405020304" pitchFamily="18" charset="0"/>
                      <a:ea typeface="Times New Roman" charset="0"/>
                      <a:cs typeface="Times New Roman" panose="02020603050405020304" pitchFamily="18" charset="0"/>
                    </a:rPr>
                    <a:t>boost</a:t>
                  </a:r>
                </a:p>
                <a:p>
                  <a:pPr marL="143996" indent="-143996">
                    <a:buFont typeface="Arial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IP</m:t>
                          </m:r>
                        </m:sub>
                      </m:sSub>
                      <m:r>
                        <a:rPr kumimoji="1" lang="en-US" altLang="zh-CN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~20</m:t>
                      </m:r>
                      <m:r>
                        <a:rPr kumimoji="1" lang="zh-CN" alt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μm</m:t>
                      </m:r>
                    </m:oMath>
                  </a14:m>
                  <a:endParaRPr kumimoji="1" lang="en-US" altLang="zh-CN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 marL="143996" indent="-143996">
                    <a:buFont typeface="Arial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𝜏</m:t>
                          </m:r>
                        </m:sub>
                      </m:sSub>
                      <m:r>
                        <a:rPr kumimoji="1" lang="en-US" altLang="zh-CN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~</m:t>
                      </m:r>
                      <m:r>
                        <a:rPr kumimoji="1" lang="en-US" altLang="zh-CN" i="1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45 </m:t>
                      </m:r>
                      <m:r>
                        <m:rPr>
                          <m:sty m:val="p"/>
                        </m:rPr>
                        <a:rPr kumimoji="1" lang="en-US" altLang="zh-CN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fs</m:t>
                      </m:r>
                      <m:r>
                        <a:rPr kumimoji="1" lang="en-US" i="1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</m:oMath>
                  </a14:m>
                  <a:r>
                    <a:rPr kumimoji="1" lang="zh-CN" altLang="en-US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dirty="0" err="1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w.r.t.</a:t>
                  </a:r>
                  <a:r>
                    <a:rPr kumimoji="1" lang="zh-CN" altLang="en-US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</m:sub>
                      </m:sSub>
                      <m:r>
                        <a:rPr kumimoji="1" lang="en-US" altLang="zh-CN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≈1.5</m:t>
                      </m:r>
                      <m:r>
                        <a:rPr kumimoji="1" lang="zh-CN" alt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</m:oMath>
                  </a14:m>
                  <a:r>
                    <a:rPr kumimoji="1" lang="en-US" altLang="zh-CN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ps</a:t>
                  </a: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7CA41E5-52D6-F897-7670-9EB94763F9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686" y="1316376"/>
                  <a:ext cx="2165663" cy="900288"/>
                </a:xfrm>
                <a:prstGeom prst="rect">
                  <a:avLst/>
                </a:prstGeom>
                <a:blipFill>
                  <a:blip r:embed="rId5"/>
                  <a:stretch>
                    <a:fillRect l="-1739" t="-2062" r="-870" b="-6186"/>
                  </a:stretch>
                </a:blipFill>
                <a:ln w="19050">
                  <a:solidFill>
                    <a:srgbClr val="2A00FF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C9C533-6306-8F35-AA99-0EC9C47AA63F}"/>
                </a:ext>
              </a:extLst>
            </p:cNvPr>
            <p:cNvSpPr/>
            <p:nvPr/>
          </p:nvSpPr>
          <p:spPr>
            <a:xfrm>
              <a:off x="595942" y="3066294"/>
              <a:ext cx="477983" cy="285263"/>
            </a:xfrm>
            <a:prstGeom prst="rect">
              <a:avLst/>
            </a:prstGeom>
            <a:ln w="25400">
              <a:solidFill>
                <a:srgbClr val="2A00FF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C80DD90-49BF-1038-E1B0-0BC51C496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8438" y="1310089"/>
              <a:ext cx="1403018" cy="873318"/>
            </a:xfrm>
            <a:prstGeom prst="rect">
              <a:avLst/>
            </a:prstGeom>
            <a:ln w="25400">
              <a:noFill/>
              <a:prstDash val="dash"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71DAFC-7467-4BB2-2AA5-912808736AD4}"/>
              </a:ext>
            </a:extLst>
          </p:cNvPr>
          <p:cNvGrpSpPr/>
          <p:nvPr/>
        </p:nvGrpSpPr>
        <p:grpSpPr>
          <a:xfrm>
            <a:off x="1526677" y="3134332"/>
            <a:ext cx="5233751" cy="3074512"/>
            <a:chOff x="371194" y="3208683"/>
            <a:chExt cx="3925494" cy="23059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3EE45C-F696-ED22-447D-612E0CD44468}"/>
                </a:ext>
              </a:extLst>
            </p:cNvPr>
            <p:cNvGrpSpPr/>
            <p:nvPr/>
          </p:nvGrpSpPr>
          <p:grpSpPr>
            <a:xfrm>
              <a:off x="371194" y="3208683"/>
              <a:ext cx="2859707" cy="2305990"/>
              <a:chOff x="371194" y="3208683"/>
              <a:chExt cx="2859707" cy="230599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7BDCF8A9-44CE-C706-6EF0-F599E6896E4F}"/>
                      </a:ext>
                    </a:extLst>
                  </p:cNvPr>
                  <p:cNvSpPr/>
                  <p:nvPr/>
                </p:nvSpPr>
                <p:spPr>
                  <a:xfrm>
                    <a:off x="371194" y="4580913"/>
                    <a:ext cx="2425150" cy="933760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25400">
                    <a:solidFill>
                      <a:schemeClr val="accent6">
                        <a:lumMod val="50000"/>
                      </a:schemeClr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kumimoji="1" lang="en-US" altLang="zh-CN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Track</a:t>
                    </a:r>
                    <a:r>
                      <a:rPr kumimoji="1" lang="zh-CN" altLang="en-US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reconstruction</a:t>
                    </a:r>
                  </a:p>
                  <a:p>
                    <a:pPr marL="84598" indent="-84598">
                      <a:buFont typeface="Arial" charset="0"/>
                      <a:buChar char="•"/>
                    </a:pPr>
                    <a:r>
                      <a:rPr kumimoji="1" lang="en-US" altLang="zh-CN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𝜖</m:t>
                        </m:r>
                        <m:d>
                          <m:dPr>
                            <m:ctrlP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n-US" altLang="zh-CN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Tracking</m:t>
                            </m:r>
                          </m:e>
                        </m:d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~96%</m:t>
                        </m:r>
                      </m:oMath>
                    </a14:m>
                    <a:r>
                      <a:rPr kumimoji="1" lang="en-US" altLang="zh-CN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</a:p>
                  <a:p>
                    <a:pPr marL="84598" indent="-84598">
                      <a:buFont typeface="Arial" charset="0"/>
                      <a:buChar char="•"/>
                    </a:pPr>
                    <a:r>
                      <a:rPr kumimoji="1" lang="en-US" altLang="zh-CN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fPr>
                          <m:num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𝛿</m:t>
                            </m:r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num>
                          <m:den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den>
                        </m:f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~</m:t>
                        </m:r>
                      </m:oMath>
                    </a14:m>
                    <a:r>
                      <a:rPr kumimoji="1" lang="en-US" altLang="zh-CN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0.5%-1% (5-200 GeV)</a:t>
                    </a:r>
                  </a:p>
                  <a:p>
                    <a:pPr marL="84598" indent="-84598">
                      <a:buFont typeface="Arial" charset="0"/>
                      <a:buChar char="•"/>
                    </a:pPr>
                    <a:r>
                      <a:rPr kumimoji="1" lang="zh-CN" altLang="en-US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𝜖</m:t>
                        </m:r>
                        <m:d>
                          <m:dPr>
                            <m:ctrlP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𝐽</m:t>
                                </m:r>
                                <m:r>
                                  <m:rPr>
                                    <m:lit/>
                                  </m:rPr>
                                  <a:rPr kumimoji="1" lang="en-US" altLang="zh-C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/</m:t>
                                </m:r>
                                <m:r>
                                  <a:rPr kumimoji="1" lang="en-US" altLang="zh-C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  <m:t>𝜓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≈15</m:t>
                        </m:r>
                      </m:oMath>
                    </a14:m>
                    <a:r>
                      <a:rPr kumimoji="1" lang="zh-CN" altLang="en-US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MeV</a:t>
                    </a:r>
                  </a:p>
                </p:txBody>
              </p:sp>
            </mc:Choice>
            <mc:Fallback xmlns=""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7BDCF8A9-44CE-C706-6EF0-F599E6896E4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194" y="4580913"/>
                    <a:ext cx="2425150" cy="93376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167" t="-980" b="-22549"/>
                    </a:stretch>
                  </a:blipFill>
                  <a:ln w="25400">
                    <a:solidFill>
                      <a:schemeClr val="accent6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4CFDB99-3997-DC2E-F8C7-1399489E4BE3}"/>
                  </a:ext>
                </a:extLst>
              </p:cNvPr>
              <p:cNvSpPr/>
              <p:nvPr/>
            </p:nvSpPr>
            <p:spPr>
              <a:xfrm>
                <a:off x="1434030" y="3208683"/>
                <a:ext cx="163052" cy="315437"/>
              </a:xfrm>
              <a:prstGeom prst="rect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2133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05FA65A-EB4F-FAAA-DD92-E9960C98C5F8}"/>
                  </a:ext>
                </a:extLst>
              </p:cNvPr>
              <p:cNvSpPr/>
              <p:nvPr/>
            </p:nvSpPr>
            <p:spPr>
              <a:xfrm>
                <a:off x="2796980" y="3237863"/>
                <a:ext cx="433921" cy="315437"/>
              </a:xfrm>
              <a:prstGeom prst="rect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2133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DBD35C-94C1-A35D-2FC1-72235ED96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63687" y="4678517"/>
              <a:ext cx="1633001" cy="800097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91BDC5-9D0B-E983-B8A5-2DA6BB61B7FE}"/>
              </a:ext>
            </a:extLst>
          </p:cNvPr>
          <p:cNvGrpSpPr/>
          <p:nvPr/>
        </p:nvGrpSpPr>
        <p:grpSpPr>
          <a:xfrm>
            <a:off x="6705838" y="861528"/>
            <a:ext cx="3142286" cy="2657227"/>
            <a:chOff x="4985858" y="1313930"/>
            <a:chExt cx="2356823" cy="19930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7EBE0AB-0339-886C-BC60-0BF4AFC600D5}"/>
                    </a:ext>
                  </a:extLst>
                </p:cNvPr>
                <p:cNvSpPr/>
                <p:nvPr/>
              </p:nvSpPr>
              <p:spPr>
                <a:xfrm>
                  <a:off x="4985858" y="1313930"/>
                  <a:ext cx="2356823" cy="69252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zh-CN" b="1" dirty="0">
                      <a:solidFill>
                        <a:srgbClr val="0070C0"/>
                      </a:solidFill>
                      <a:latin typeface="Times New Roman" charset="0"/>
                      <a:cs typeface="Times New Roman" charset="0"/>
                    </a:rPr>
                    <a:t>Muon</a:t>
                  </a:r>
                  <a:r>
                    <a:rPr kumimoji="1" lang="zh-CN" altLang="en-US" b="1" dirty="0">
                      <a:solidFill>
                        <a:srgbClr val="0070C0"/>
                      </a:solidFill>
                      <a:latin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b="1" dirty="0">
                      <a:solidFill>
                        <a:srgbClr val="0070C0"/>
                      </a:solidFill>
                      <a:latin typeface="Times New Roman" charset="0"/>
                      <a:cs typeface="Times New Roman" charset="0"/>
                    </a:rPr>
                    <a:t>identification</a:t>
                  </a:r>
                </a:p>
                <a:p>
                  <a:pPr marL="84598" indent="-84598">
                    <a:buFont typeface="Arial" charset="0"/>
                    <a:buChar char="•"/>
                  </a:pPr>
                  <a:r>
                    <a:rPr kumimoji="1" lang="en-US" altLang="zh-CN" dirty="0">
                      <a:solidFill>
                        <a:srgbClr val="C00000"/>
                      </a:solidFill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en-US" altLang="zh-CN" i="1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𝜖</m:t>
                      </m:r>
                      <m:d>
                        <m:dPr>
                          <m:ctrlP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</m:e>
                      </m:d>
                      <m:r>
                        <a:rPr kumimoji="1" lang="en-US" altLang="zh-CN" i="1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~9</m:t>
                      </m:r>
                      <m:r>
                        <a:rPr kumimoji="1" lang="en-US" altLang="zh-CN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7</m:t>
                      </m:r>
                      <m:r>
                        <a:rPr kumimoji="1" lang="en-US" altLang="zh-CN" i="1">
                          <a:solidFill>
                            <a:srgbClr val="C00000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%</m:t>
                      </m:r>
                    </m:oMath>
                  </a14:m>
                  <a:r>
                    <a:rPr kumimoji="1" lang="en-US" altLang="zh-CN" dirty="0">
                      <a:solidFill>
                        <a:srgbClr val="C00000"/>
                      </a:solidFill>
                      <a:ea typeface="Times New Roman" charset="0"/>
                      <a:cs typeface="Times New Roman" charset="0"/>
                    </a:rPr>
                    <a:t> </a:t>
                  </a:r>
                </a:p>
                <a:p>
                  <a:pPr marL="84598" indent="-84598">
                    <a:buFont typeface="Arial" charset="0"/>
                    <a:buChar char="•"/>
                  </a:pPr>
                  <a:r>
                    <a:rPr kumimoji="1" lang="zh-CN" altLang="en-US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dirty="0" err="1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MisID</a:t>
                  </a:r>
                  <a:r>
                    <a:rPr kumimoji="1" lang="zh-CN" altLang="en-US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:r>
                    <a:rPr kumimoji="1" lang="en-US" altLang="zh-CN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rate</a:t>
                  </a:r>
                  <a:r>
                    <a:rPr kumimoji="1" lang="zh-CN" altLang="en-US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𝜋</m:t>
                          </m:r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→</m:t>
                          </m:r>
                          <m:r>
                            <a:rPr kumimoji="1"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𝜇</m:t>
                          </m:r>
                        </m:e>
                      </m:d>
                      <m:r>
                        <a:rPr kumimoji="1" lang="en-US" altLang="zh-CN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~1−3%</m:t>
                      </m:r>
                    </m:oMath>
                  </a14:m>
                  <a:endParaRPr kumimoji="1" lang="en-US" altLang="zh-CN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7EBE0AB-0339-886C-BC60-0BF4AFC600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5858" y="1313930"/>
                  <a:ext cx="2356823" cy="692529"/>
                </a:xfrm>
                <a:prstGeom prst="rect">
                  <a:avLst/>
                </a:prstGeom>
                <a:blipFill>
                  <a:blip r:embed="rId9"/>
                  <a:stretch>
                    <a:fillRect l="-1200" t="-2667" b="-8000"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67BB2E-D64C-07B3-A763-0B113B9B3366}"/>
                </a:ext>
              </a:extLst>
            </p:cNvPr>
            <p:cNvSpPr/>
            <p:nvPr/>
          </p:nvSpPr>
          <p:spPr>
            <a:xfrm>
              <a:off x="5307874" y="2991505"/>
              <a:ext cx="1121932" cy="315437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N" sz="2133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83E2AAB-F53E-BDCC-276F-99AE833632F8}"/>
              </a:ext>
            </a:extLst>
          </p:cNvPr>
          <p:cNvGrpSpPr/>
          <p:nvPr/>
        </p:nvGrpSpPr>
        <p:grpSpPr>
          <a:xfrm>
            <a:off x="2604471" y="3101242"/>
            <a:ext cx="8554816" cy="2983387"/>
            <a:chOff x="1926370" y="3666929"/>
            <a:chExt cx="6416407" cy="223764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BC52EDA-B862-AF7E-2678-46879D40D828}"/>
                </a:ext>
              </a:extLst>
            </p:cNvPr>
            <p:cNvGrpSpPr/>
            <p:nvPr/>
          </p:nvGrpSpPr>
          <p:grpSpPr>
            <a:xfrm>
              <a:off x="1926370" y="3666929"/>
              <a:ext cx="6416407" cy="2237643"/>
              <a:chOff x="1926370" y="3666929"/>
              <a:chExt cx="6416407" cy="22376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108AD15F-DEBD-323A-BD03-6AA1507A083F}"/>
                      </a:ext>
                    </a:extLst>
                  </p:cNvPr>
                  <p:cNvSpPr/>
                  <p:nvPr/>
                </p:nvSpPr>
                <p:spPr>
                  <a:xfrm>
                    <a:off x="5311952" y="5212043"/>
                    <a:ext cx="3030825" cy="692529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25400">
                    <a:solidFill>
                      <a:srgbClr val="7030A0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kumimoji="1" lang="en-US" altLang="zh-CN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Hadron</a:t>
                    </a:r>
                    <a:r>
                      <a:rPr kumimoji="1" lang="zh-CN" altLang="en-US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b="1" dirty="0">
                        <a:solidFill>
                          <a:srgbClr val="0070C0"/>
                        </a:solidFill>
                        <a:latin typeface="Times New Roman" charset="0"/>
                        <a:cs typeface="Times New Roman" charset="0"/>
                      </a:rPr>
                      <a:t>identification</a:t>
                    </a:r>
                  </a:p>
                  <a:p>
                    <a:pPr marL="84598" indent="-84598">
                      <a:buFont typeface="Arial" charset="0"/>
                      <a:buChar char="•"/>
                    </a:pPr>
                    <a:r>
                      <a:rPr kumimoji="1" lang="en-US" altLang="zh-CN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𝜖</m:t>
                        </m:r>
                        <m:d>
                          <m:dPr>
                            <m:ctrlP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</m:e>
                        </m:d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𝜖</m:t>
                        </m:r>
                        <m:d>
                          <m:dPr>
                            <m:ctrlP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e>
                        </m:d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&gt;</m:t>
                        </m:r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9</m:t>
                        </m:r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%</m:t>
                        </m:r>
                      </m:oMath>
                    </a14:m>
                    <a:r>
                      <a:rPr kumimoji="1" lang="en-US" altLang="zh-CN" dirty="0">
                        <a:solidFill>
                          <a:srgbClr val="C00000"/>
                        </a:solidFill>
                        <a:ea typeface="Times New Roman" charset="0"/>
                        <a:cs typeface="Times New Roman" charset="0"/>
                      </a:rPr>
                      <a:t> </a:t>
                    </a:r>
                  </a:p>
                  <a:p>
                    <a:pPr marL="84598" indent="-84598">
                      <a:buFont typeface="Arial" charset="0"/>
                      <a:buChar char="•"/>
                    </a:pPr>
                    <a:r>
                      <a:rPr kumimoji="1" lang="zh-CN" altLang="en-US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dirty="0" err="1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MisID</a:t>
                    </a:r>
                    <a:r>
                      <a:rPr kumimoji="1" lang="zh-CN" altLang="en-US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rate</a:t>
                    </a:r>
                    <a:r>
                      <a:rPr kumimoji="1" lang="zh-CN" altLang="en-US" dirty="0">
                        <a:solidFill>
                          <a:srgbClr val="C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𝜋</m:t>
                            </m:r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→</m:t>
                            </m:r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𝐾</m:t>
                            </m:r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/</m:t>
                            </m:r>
                            <m:r>
                              <a:rPr kumimoji="1"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</m:e>
                        </m:d>
                        <m:r>
                          <a:rPr kumimoji="1"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&lt;5%</m:t>
                        </m:r>
                      </m:oMath>
                    </a14:m>
                    <a:endParaRPr kumimoji="1" lang="en-US" altLang="zh-CN" dirty="0">
                      <a:solidFill>
                        <a:srgbClr val="C00000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108AD15F-DEBD-323A-BD03-6AA1507A083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11952" y="5212043"/>
                    <a:ext cx="3030825" cy="69252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935" t="-1316" b="-7895"/>
                    </a:stretch>
                  </a:blipFill>
                  <a:ln w="254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AA7533D-A769-8142-4856-6280EF624DD8}"/>
                  </a:ext>
                </a:extLst>
              </p:cNvPr>
              <p:cNvSpPr/>
              <p:nvPr/>
            </p:nvSpPr>
            <p:spPr>
              <a:xfrm>
                <a:off x="3991652" y="3720927"/>
                <a:ext cx="534026" cy="315438"/>
              </a:xfrm>
              <a:prstGeom prst="rect">
                <a:avLst/>
              </a:prstGeom>
              <a:ln w="25400">
                <a:solidFill>
                  <a:srgbClr val="7030A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2133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E1D9874-81EF-9D95-CE96-6B0C5B4A4BA0}"/>
                  </a:ext>
                </a:extLst>
              </p:cNvPr>
              <p:cNvSpPr/>
              <p:nvPr/>
            </p:nvSpPr>
            <p:spPr>
              <a:xfrm>
                <a:off x="1926370" y="3666929"/>
                <a:ext cx="240495" cy="315438"/>
              </a:xfrm>
              <a:prstGeom prst="rect">
                <a:avLst/>
              </a:prstGeom>
              <a:ln w="25400">
                <a:solidFill>
                  <a:srgbClr val="7030A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2133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3704666-CC64-30CE-648D-50ABCEDFB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33130" y="4129987"/>
              <a:ext cx="1595502" cy="1082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05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B381-15F4-AFBE-430D-31782F86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RICH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detectors</a:t>
            </a:r>
            <a:endParaRPr lang="en-CN" dirty="0">
              <a:solidFill>
                <a:srgbClr val="C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64E62-27B2-CE1A-F48E-3D0ABBCD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pic>
        <p:nvPicPr>
          <p:cNvPr id="7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C50AB174-D225-FA74-EA44-3C63ABFF9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28107" r="15267"/>
          <a:stretch/>
        </p:blipFill>
        <p:spPr bwMode="auto">
          <a:xfrm>
            <a:off x="695126" y="1306281"/>
            <a:ext cx="8041972" cy="490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1EE6AC-51D8-A647-5882-6F2C475E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E22BEB-CED1-3E46-86A2-CA7857D3372E}" type="slidenum">
              <a:rPr kumimoji="1" lang="zh-CN" altLang="en-US" smtClean="0"/>
              <a:pPr algn="r"/>
              <a:t>53</a:t>
            </a:fld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4458F3-B877-DD0E-C0F1-BBD2C6BD8E93}"/>
                  </a:ext>
                </a:extLst>
              </p:cNvPr>
              <p:cNvSpPr txBox="1"/>
              <p:nvPr/>
            </p:nvSpPr>
            <p:spPr>
              <a:xfrm>
                <a:off x="599459" y="624674"/>
                <a:ext cx="6934527" cy="466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Identify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particles: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﻿</a:t>
                </a:r>
                <a:r>
                  <a:rPr lang="en-US" altLang="zh-CN" sz="24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CN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24458F3-B877-DD0E-C0F1-BBD2C6BD8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59" y="624674"/>
                <a:ext cx="6934527" cy="466281"/>
              </a:xfrm>
              <a:prstGeom prst="rect">
                <a:avLst/>
              </a:prstGeom>
              <a:blipFill>
                <a:blip r:embed="rId4"/>
                <a:stretch>
                  <a:fillRect l="-1463" t="-7895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爆炸形 1 14">
            <a:extLst>
              <a:ext uri="{FF2B5EF4-FFF2-40B4-BE49-F238E27FC236}">
                <a16:creationId xmlns:a16="http://schemas.microsoft.com/office/drawing/2014/main" id="{1139449A-B2BC-686A-2673-C8817EF63A13}"/>
              </a:ext>
            </a:extLst>
          </p:cNvPr>
          <p:cNvSpPr/>
          <p:nvPr/>
        </p:nvSpPr>
        <p:spPr bwMode="auto">
          <a:xfrm>
            <a:off x="1559912" y="3370476"/>
            <a:ext cx="368071" cy="400109"/>
          </a:xfrm>
          <a:prstGeom prst="irregularSeal1">
            <a:avLst/>
          </a:prstGeom>
          <a:noFill/>
          <a:ln w="22225">
            <a:solidFill>
              <a:srgbClr val="1008F4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 sz="2400" b="1" dirty="0">
              <a:solidFill>
                <a:schemeClr val="bg1"/>
              </a:solidFill>
              <a:latin typeface="Times New Roman" charset="0"/>
              <a:ea typeface="宋体" charset="-122"/>
              <a:cs typeface="Times New Roman" charset="0"/>
              <a:sym typeface="Times New Roman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AD1DE6-C65F-265F-EF5F-7E939268841B}"/>
              </a:ext>
            </a:extLst>
          </p:cNvPr>
          <p:cNvSpPr txBox="1"/>
          <p:nvPr/>
        </p:nvSpPr>
        <p:spPr>
          <a:xfrm>
            <a:off x="1180591" y="2862625"/>
            <a:ext cx="870751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B495E98-9853-5E48-7D1E-D6444EA42200}"/>
              </a:ext>
            </a:extLst>
          </p:cNvPr>
          <p:cNvSpPr/>
          <p:nvPr/>
        </p:nvSpPr>
        <p:spPr>
          <a:xfrm>
            <a:off x="1815548" y="2610678"/>
            <a:ext cx="1908313" cy="969300"/>
          </a:xfrm>
          <a:custGeom>
            <a:avLst/>
            <a:gdLst>
              <a:gd name="connsiteX0" fmla="*/ 0 w 1908313"/>
              <a:gd name="connsiteY0" fmla="*/ 927652 h 969300"/>
              <a:gd name="connsiteX1" fmla="*/ 742122 w 1908313"/>
              <a:gd name="connsiteY1" fmla="*/ 861392 h 969300"/>
              <a:gd name="connsiteX2" fmla="*/ 1908313 w 1908313"/>
              <a:gd name="connsiteY2" fmla="*/ 0 h 96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8313" h="969300">
                <a:moveTo>
                  <a:pt x="0" y="927652"/>
                </a:moveTo>
                <a:cubicBezTo>
                  <a:pt x="212035" y="971826"/>
                  <a:pt x="424070" y="1016001"/>
                  <a:pt x="742122" y="861392"/>
                </a:cubicBezTo>
                <a:cubicBezTo>
                  <a:pt x="1060174" y="706783"/>
                  <a:pt x="1720574" y="128104"/>
                  <a:pt x="1908313" y="0"/>
                </a:cubicBezTo>
              </a:path>
            </a:pathLst>
          </a:custGeom>
          <a:noFill/>
          <a:ln w="25400">
            <a:solidFill>
              <a:srgbClr val="000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3F1330-DB18-E144-DC28-5832F3AED8FF}"/>
              </a:ext>
            </a:extLst>
          </p:cNvPr>
          <p:cNvSpPr txBox="1"/>
          <p:nvPr/>
        </p:nvSpPr>
        <p:spPr>
          <a:xfrm>
            <a:off x="2783390" y="1718734"/>
            <a:ext cx="966931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8C19F6-C39E-B462-5ACC-5FC8177CC147}"/>
              </a:ext>
            </a:extLst>
          </p:cNvPr>
          <p:cNvSpPr txBox="1"/>
          <p:nvPr/>
        </p:nvSpPr>
        <p:spPr>
          <a:xfrm>
            <a:off x="4113014" y="1751924"/>
            <a:ext cx="1183850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T-stations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E47FC9-5541-3A40-1EBC-A46B0E0A5DB8}"/>
              </a:ext>
            </a:extLst>
          </p:cNvPr>
          <p:cNvCxnSpPr/>
          <p:nvPr/>
        </p:nvCxnSpPr>
        <p:spPr>
          <a:xfrm>
            <a:off x="4412362" y="4039954"/>
            <a:ext cx="782490" cy="193642"/>
          </a:xfrm>
          <a:prstGeom prst="line">
            <a:avLst/>
          </a:prstGeom>
          <a:ln w="25400">
            <a:solidFill>
              <a:srgbClr val="0000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46BFB1D-1E4B-2826-6DAC-1766D8AC06BC}"/>
              </a:ext>
            </a:extLst>
          </p:cNvPr>
          <p:cNvSpPr/>
          <p:nvPr/>
        </p:nvSpPr>
        <p:spPr>
          <a:xfrm>
            <a:off x="5934228" y="1863635"/>
            <a:ext cx="379374" cy="38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24A31D-C1C0-4735-B939-8C79DAAD2FF6}"/>
              </a:ext>
            </a:extLst>
          </p:cNvPr>
          <p:cNvSpPr/>
          <p:nvPr/>
        </p:nvSpPr>
        <p:spPr>
          <a:xfrm>
            <a:off x="6801895" y="1740885"/>
            <a:ext cx="379374" cy="387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6F58C33-58BC-7051-EDBE-09F34C5ADB81}"/>
              </a:ext>
            </a:extLst>
          </p:cNvPr>
          <p:cNvSpPr/>
          <p:nvPr/>
        </p:nvSpPr>
        <p:spPr>
          <a:xfrm rot="20644862">
            <a:off x="6076021" y="2923333"/>
            <a:ext cx="316309" cy="961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410C8C2-053C-6600-FF7B-F19A3F4C9E5E}"/>
              </a:ext>
            </a:extLst>
          </p:cNvPr>
          <p:cNvCxnSpPr>
            <a:cxnSpLocks/>
          </p:cNvCxnSpPr>
          <p:nvPr/>
        </p:nvCxnSpPr>
        <p:spPr>
          <a:xfrm>
            <a:off x="6039406" y="3965595"/>
            <a:ext cx="320294" cy="72000"/>
          </a:xfrm>
          <a:prstGeom prst="line">
            <a:avLst/>
          </a:prstGeom>
          <a:ln w="25400">
            <a:solidFill>
              <a:srgbClr val="1008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F552D50F-C9BE-2A82-BD6F-A131C3F459DB}"/>
              </a:ext>
            </a:extLst>
          </p:cNvPr>
          <p:cNvSpPr/>
          <p:nvPr/>
        </p:nvSpPr>
        <p:spPr>
          <a:xfrm>
            <a:off x="5566169" y="1236583"/>
            <a:ext cx="1510161" cy="603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8C7D4C-2992-9446-8996-77762DCC900D}"/>
              </a:ext>
            </a:extLst>
          </p:cNvPr>
          <p:cNvSpPr/>
          <p:nvPr/>
        </p:nvSpPr>
        <p:spPr>
          <a:xfrm rot="787448">
            <a:off x="6278241" y="4012492"/>
            <a:ext cx="959632" cy="2080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E28734-4B15-2E5C-B4C6-684634095479}"/>
              </a:ext>
            </a:extLst>
          </p:cNvPr>
          <p:cNvSpPr/>
          <p:nvPr/>
        </p:nvSpPr>
        <p:spPr>
          <a:xfrm rot="565555">
            <a:off x="6095237" y="4362976"/>
            <a:ext cx="316309" cy="961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C6FAC8D-6B34-B78B-7149-ED77135B888D}"/>
              </a:ext>
            </a:extLst>
          </p:cNvPr>
          <p:cNvSpPr/>
          <p:nvPr/>
        </p:nvSpPr>
        <p:spPr>
          <a:xfrm rot="21096961">
            <a:off x="6388112" y="3081128"/>
            <a:ext cx="959632" cy="3403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AAADEE9-DBA6-C63B-C784-F5664C0BFD6B}"/>
              </a:ext>
            </a:extLst>
          </p:cNvPr>
          <p:cNvCxnSpPr>
            <a:cxnSpLocks/>
          </p:cNvCxnSpPr>
          <p:nvPr/>
        </p:nvCxnSpPr>
        <p:spPr>
          <a:xfrm>
            <a:off x="6078541" y="3670101"/>
            <a:ext cx="907123" cy="108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F0EEB68-5AFB-5DCA-2473-111ED85B6FC6}"/>
              </a:ext>
            </a:extLst>
          </p:cNvPr>
          <p:cNvSpPr/>
          <p:nvPr/>
        </p:nvSpPr>
        <p:spPr>
          <a:xfrm>
            <a:off x="599459" y="1169543"/>
            <a:ext cx="5161579" cy="50460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5425293-FC9C-64BD-9C66-9802AAD97960}"/>
              </a:ext>
            </a:extLst>
          </p:cNvPr>
          <p:cNvSpPr txBox="1"/>
          <p:nvPr/>
        </p:nvSpPr>
        <p:spPr>
          <a:xfrm>
            <a:off x="5575484" y="1783950"/>
            <a:ext cx="821377" cy="400110"/>
          </a:xfrm>
          <a:prstGeom prst="rect">
            <a:avLst/>
          </a:prstGeom>
          <a:solidFill>
            <a:srgbClr val="EEEEEE"/>
          </a:solidFill>
        </p:spPr>
        <p:txBody>
          <a:bodyPr wrap="square" rIns="0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330C00E-C82D-C7BB-9BFC-213C6CDEF702}"/>
              </a:ext>
            </a:extLst>
          </p:cNvPr>
          <p:cNvGrpSpPr/>
          <p:nvPr/>
        </p:nvGrpSpPr>
        <p:grpSpPr>
          <a:xfrm>
            <a:off x="1785734" y="3023068"/>
            <a:ext cx="4253672" cy="942527"/>
            <a:chOff x="1826159" y="4039954"/>
            <a:chExt cx="4253672" cy="942527"/>
          </a:xfrm>
        </p:grpSpPr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66D4CF0-D26B-ED8E-1951-3CEC9B020EDC}"/>
                </a:ext>
              </a:extLst>
            </p:cNvPr>
            <p:cNvSpPr/>
            <p:nvPr/>
          </p:nvSpPr>
          <p:spPr>
            <a:xfrm>
              <a:off x="2435759" y="4039954"/>
              <a:ext cx="3644072" cy="702206"/>
            </a:xfrm>
            <a:custGeom>
              <a:avLst/>
              <a:gdLst>
                <a:gd name="connsiteX0" fmla="*/ 0 w 2849218"/>
                <a:gd name="connsiteY0" fmla="*/ 569843 h 702206"/>
                <a:gd name="connsiteX1" fmla="*/ 1417983 w 2849218"/>
                <a:gd name="connsiteY1" fmla="*/ 662609 h 702206"/>
                <a:gd name="connsiteX2" fmla="*/ 2849218 w 2849218"/>
                <a:gd name="connsiteY2" fmla="*/ 0 h 70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9218" h="702206">
                  <a:moveTo>
                    <a:pt x="0" y="569843"/>
                  </a:moveTo>
                  <a:cubicBezTo>
                    <a:pt x="471556" y="663713"/>
                    <a:pt x="943113" y="757583"/>
                    <a:pt x="1417983" y="662609"/>
                  </a:cubicBezTo>
                  <a:cubicBezTo>
                    <a:pt x="1892853" y="567635"/>
                    <a:pt x="2623931" y="99391"/>
                    <a:pt x="2849218" y="0"/>
                  </a:cubicBezTo>
                </a:path>
              </a:pathLst>
            </a:custGeom>
            <a:noFill/>
            <a:ln w="25400">
              <a:solidFill>
                <a:srgbClr val="000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1BA343B7-06CB-1303-B34B-E59160A0C067}"/>
                </a:ext>
              </a:extLst>
            </p:cNvPr>
            <p:cNvSpPr/>
            <p:nvPr/>
          </p:nvSpPr>
          <p:spPr>
            <a:xfrm>
              <a:off x="1826159" y="4381485"/>
              <a:ext cx="4242808" cy="600996"/>
            </a:xfrm>
            <a:custGeom>
              <a:avLst/>
              <a:gdLst>
                <a:gd name="connsiteX0" fmla="*/ 0 w 3405809"/>
                <a:gd name="connsiteY0" fmla="*/ 135547 h 453599"/>
                <a:gd name="connsiteX1" fmla="*/ 1126435 w 3405809"/>
                <a:gd name="connsiteY1" fmla="*/ 16278 h 453599"/>
                <a:gd name="connsiteX2" fmla="*/ 3405809 w 3405809"/>
                <a:gd name="connsiteY2" fmla="*/ 453599 h 45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05809" h="453599">
                  <a:moveTo>
                    <a:pt x="0" y="135547"/>
                  </a:moveTo>
                  <a:cubicBezTo>
                    <a:pt x="279400" y="49408"/>
                    <a:pt x="558800" y="-36731"/>
                    <a:pt x="1126435" y="16278"/>
                  </a:cubicBezTo>
                  <a:cubicBezTo>
                    <a:pt x="1694070" y="69287"/>
                    <a:pt x="2549939" y="261443"/>
                    <a:pt x="3405809" y="453599"/>
                  </a:cubicBezTo>
                </a:path>
              </a:pathLst>
            </a:custGeom>
            <a:noFill/>
            <a:ln w="25400">
              <a:solidFill>
                <a:srgbClr val="0000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0B165ECF-08A3-F926-4CC0-E789D8879989}"/>
              </a:ext>
            </a:extLst>
          </p:cNvPr>
          <p:cNvSpPr/>
          <p:nvPr/>
        </p:nvSpPr>
        <p:spPr>
          <a:xfrm>
            <a:off x="599459" y="1169543"/>
            <a:ext cx="6650310" cy="50460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C8186AE-81C3-D5C1-E0A5-5A8D901B5A51}"/>
              </a:ext>
            </a:extLst>
          </p:cNvPr>
          <p:cNvCxnSpPr>
            <a:cxnSpLocks/>
          </p:cNvCxnSpPr>
          <p:nvPr/>
        </p:nvCxnSpPr>
        <p:spPr>
          <a:xfrm>
            <a:off x="6950364" y="3771394"/>
            <a:ext cx="298602" cy="40862"/>
          </a:xfrm>
          <a:prstGeom prst="line">
            <a:avLst/>
          </a:prstGeom>
          <a:ln w="25400">
            <a:solidFill>
              <a:srgbClr val="0000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34">
            <a:extLst>
              <a:ext uri="{FF2B5EF4-FFF2-40B4-BE49-F238E27FC236}">
                <a16:creationId xmlns:a16="http://schemas.microsoft.com/office/drawing/2014/main" id="{D9A9DB97-731F-92E3-5EA7-25A3F127D3FC}"/>
              </a:ext>
            </a:extLst>
          </p:cNvPr>
          <p:cNvSpPr txBox="1"/>
          <p:nvPr/>
        </p:nvSpPr>
        <p:spPr>
          <a:xfrm>
            <a:off x="8283772" y="19242"/>
            <a:ext cx="242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387569AB-BFE5-9CCD-EA06-CB4EABFB6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5" t="28107" r="15267"/>
          <a:stretch/>
        </p:blipFill>
        <p:spPr bwMode="auto">
          <a:xfrm>
            <a:off x="6973321" y="1373321"/>
            <a:ext cx="1770348" cy="490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9359B6-5C42-891C-4090-F1527EF8EC4B}"/>
              </a:ext>
            </a:extLst>
          </p:cNvPr>
          <p:cNvSpPr txBox="1"/>
          <p:nvPr/>
        </p:nvSpPr>
        <p:spPr>
          <a:xfrm>
            <a:off x="6403432" y="1791680"/>
            <a:ext cx="821377" cy="400110"/>
          </a:xfrm>
          <a:prstGeom prst="rect">
            <a:avLst/>
          </a:prstGeom>
          <a:solidFill>
            <a:srgbClr val="EEEEEE"/>
          </a:solidFill>
        </p:spPr>
        <p:txBody>
          <a:bodyPr wrap="square" rIns="0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A7DF351-9DC5-04BD-62F3-CE75E3536AA5}"/>
              </a:ext>
            </a:extLst>
          </p:cNvPr>
          <p:cNvSpPr/>
          <p:nvPr/>
        </p:nvSpPr>
        <p:spPr>
          <a:xfrm>
            <a:off x="1908313" y="3469469"/>
            <a:ext cx="7020067" cy="541437"/>
          </a:xfrm>
          <a:custGeom>
            <a:avLst/>
            <a:gdLst>
              <a:gd name="connsiteX0" fmla="*/ 0 w 6334539"/>
              <a:gd name="connsiteY0" fmla="*/ 42357 h 479679"/>
              <a:gd name="connsiteX1" fmla="*/ 2279374 w 6334539"/>
              <a:gd name="connsiteY1" fmla="*/ 29105 h 479679"/>
              <a:gd name="connsiteX2" fmla="*/ 5353878 w 6334539"/>
              <a:gd name="connsiteY2" fmla="*/ 373661 h 479679"/>
              <a:gd name="connsiteX3" fmla="*/ 6334539 w 6334539"/>
              <a:gd name="connsiteY3" fmla="*/ 479679 h 47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4539" h="479679">
                <a:moveTo>
                  <a:pt x="0" y="42357"/>
                </a:moveTo>
                <a:cubicBezTo>
                  <a:pt x="693530" y="8122"/>
                  <a:pt x="1387061" y="-26112"/>
                  <a:pt x="2279374" y="29105"/>
                </a:cubicBezTo>
                <a:cubicBezTo>
                  <a:pt x="3171687" y="84322"/>
                  <a:pt x="5353878" y="373661"/>
                  <a:pt x="5353878" y="373661"/>
                </a:cubicBezTo>
                <a:lnTo>
                  <a:pt x="6334539" y="479679"/>
                </a:lnTo>
              </a:path>
            </a:pathLst>
          </a:custGeom>
          <a:noFill/>
          <a:ln w="25400">
            <a:solidFill>
              <a:srgbClr val="000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982457-49F6-A943-91AB-4500FF011306}"/>
              </a:ext>
            </a:extLst>
          </p:cNvPr>
          <p:cNvCxnSpPr>
            <a:cxnSpLocks/>
          </p:cNvCxnSpPr>
          <p:nvPr/>
        </p:nvCxnSpPr>
        <p:spPr>
          <a:xfrm>
            <a:off x="6037533" y="3663121"/>
            <a:ext cx="943130" cy="10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AE47-44AA-73AA-08A8-F9EB9194292A}"/>
              </a:ext>
            </a:extLst>
          </p:cNvPr>
          <p:cNvSpPr/>
          <p:nvPr/>
        </p:nvSpPr>
        <p:spPr>
          <a:xfrm>
            <a:off x="581983" y="1159228"/>
            <a:ext cx="8161686" cy="504606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82B0B7C-C797-8484-F6D0-3176A3393821}"/>
              </a:ext>
            </a:extLst>
          </p:cNvPr>
          <p:cNvSpPr/>
          <p:nvPr/>
        </p:nvSpPr>
        <p:spPr>
          <a:xfrm>
            <a:off x="7276950" y="1208824"/>
            <a:ext cx="1320654" cy="723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DE2352-CA6E-7442-5D5C-C1EC2B7A4828}"/>
              </a:ext>
            </a:extLst>
          </p:cNvPr>
          <p:cNvGrpSpPr/>
          <p:nvPr/>
        </p:nvGrpSpPr>
        <p:grpSpPr>
          <a:xfrm>
            <a:off x="5946813" y="1323289"/>
            <a:ext cx="2520648" cy="1396647"/>
            <a:chOff x="5946813" y="1323289"/>
            <a:chExt cx="2520648" cy="139664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112EC35-01FB-0357-A97B-2A39CAEA11D6}"/>
                </a:ext>
              </a:extLst>
            </p:cNvPr>
            <p:cNvSpPr txBox="1"/>
            <p:nvPr/>
          </p:nvSpPr>
          <p:spPr>
            <a:xfrm>
              <a:off x="7394502" y="1323289"/>
              <a:ext cx="1072959" cy="400110"/>
            </a:xfrm>
            <a:prstGeom prst="rect">
              <a:avLst/>
            </a:prstGeom>
            <a:solidFill>
              <a:srgbClr val="EEEEEE"/>
            </a:solidFill>
          </p:spPr>
          <p:txBody>
            <a:bodyPr wrap="square" rIns="0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0000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M1-M5</a:t>
              </a:r>
              <a:endParaRPr lang="en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C779C45-3EB0-A55A-D20D-D0C93BA050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6813" y="1722739"/>
              <a:ext cx="1743363" cy="99719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975CF4E-6C42-102F-FBE0-C7A6520F3A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01757" y="1751924"/>
              <a:ext cx="684819" cy="58233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222549A-C82B-0BE2-D083-F2A66524E2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4540" y="1725892"/>
              <a:ext cx="256714" cy="49163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154E4A4-13A8-1910-ED7E-02553706AA5D}"/>
                </a:ext>
              </a:extLst>
            </p:cNvPr>
            <p:cNvCxnSpPr>
              <a:cxnSpLocks/>
            </p:cNvCxnSpPr>
            <p:nvPr/>
          </p:nvCxnSpPr>
          <p:spPr>
            <a:xfrm>
              <a:off x="7709572" y="1725892"/>
              <a:ext cx="221410" cy="26584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5BE82BC-30FB-B308-B074-866B18DC1C03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89" y="1715577"/>
              <a:ext cx="543171" cy="18721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0F265B7-F8E0-93E4-A23F-EE40AEBC8907}"/>
              </a:ext>
            </a:extLst>
          </p:cNvPr>
          <p:cNvSpPr txBox="1"/>
          <p:nvPr/>
        </p:nvSpPr>
        <p:spPr>
          <a:xfrm>
            <a:off x="6162361" y="5621762"/>
            <a:ext cx="3098194" cy="400110"/>
          </a:xfrm>
          <a:prstGeom prst="rect">
            <a:avLst/>
          </a:prstGeom>
          <a:solidFill>
            <a:srgbClr val="EEEEEE"/>
          </a:solidFill>
        </p:spPr>
        <p:txBody>
          <a:bodyPr wrap="square" rIns="0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Calorimeter</a:t>
            </a:r>
            <a:r>
              <a:rPr lang="zh-CN" altLang="en-US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</a:t>
            </a:r>
            <a:r>
              <a:rPr lang="zh-CN" altLang="en-US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shielding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C9F2520-A378-E15D-B9C4-677139F1FF3E}"/>
              </a:ext>
            </a:extLst>
          </p:cNvPr>
          <p:cNvCxnSpPr>
            <a:cxnSpLocks/>
          </p:cNvCxnSpPr>
          <p:nvPr/>
        </p:nvCxnSpPr>
        <p:spPr>
          <a:xfrm flipH="1" flipV="1">
            <a:off x="6602529" y="4705223"/>
            <a:ext cx="728738" cy="96603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908BDC5-0457-4044-8C90-550D373530BF}"/>
              </a:ext>
            </a:extLst>
          </p:cNvPr>
          <p:cNvCxnSpPr>
            <a:cxnSpLocks/>
          </p:cNvCxnSpPr>
          <p:nvPr/>
        </p:nvCxnSpPr>
        <p:spPr>
          <a:xfrm flipH="1" flipV="1">
            <a:off x="7245531" y="5123617"/>
            <a:ext cx="85736" cy="55795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B317B1C-A730-0DC8-036E-7157C46320D0}"/>
              </a:ext>
            </a:extLst>
          </p:cNvPr>
          <p:cNvCxnSpPr>
            <a:cxnSpLocks/>
          </p:cNvCxnSpPr>
          <p:nvPr/>
        </p:nvCxnSpPr>
        <p:spPr>
          <a:xfrm flipV="1">
            <a:off x="7331267" y="5256262"/>
            <a:ext cx="338207" cy="4149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055121E-9A34-7096-82B4-C0BD47B1A56F}"/>
              </a:ext>
            </a:extLst>
          </p:cNvPr>
          <p:cNvCxnSpPr>
            <a:cxnSpLocks/>
          </p:cNvCxnSpPr>
          <p:nvPr/>
        </p:nvCxnSpPr>
        <p:spPr>
          <a:xfrm flipV="1">
            <a:off x="7320700" y="5305324"/>
            <a:ext cx="858407" cy="3659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FD6333-678D-9E19-9AC2-59550B703132}"/>
              </a:ext>
            </a:extLst>
          </p:cNvPr>
          <p:cNvSpPr txBox="1"/>
          <p:nvPr/>
        </p:nvSpPr>
        <p:spPr>
          <a:xfrm>
            <a:off x="2545072" y="2809963"/>
            <a:ext cx="527709" cy="400110"/>
          </a:xfrm>
          <a:prstGeom prst="rect">
            <a:avLst/>
          </a:prstGeom>
          <a:solidFill>
            <a:srgbClr val="EEEEEE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endParaRPr lang="en-CN" sz="2000" dirty="0">
              <a:solidFill>
                <a:srgbClr val="0000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113722-8454-78F0-4D3B-55892C7052E1}"/>
              </a:ext>
            </a:extLst>
          </p:cNvPr>
          <p:cNvGrpSpPr/>
          <p:nvPr/>
        </p:nvGrpSpPr>
        <p:grpSpPr>
          <a:xfrm>
            <a:off x="2028186" y="2276959"/>
            <a:ext cx="3882299" cy="2547316"/>
            <a:chOff x="2028186" y="2276959"/>
            <a:chExt cx="3882299" cy="254731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27FDED-168A-9E54-8FD3-1CED028577B4}"/>
                </a:ext>
              </a:extLst>
            </p:cNvPr>
            <p:cNvSpPr/>
            <p:nvPr/>
          </p:nvSpPr>
          <p:spPr>
            <a:xfrm>
              <a:off x="5038515" y="2276959"/>
              <a:ext cx="871970" cy="254731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B02238-62E3-BA0B-3E3B-D5EAB7A684BF}"/>
                </a:ext>
              </a:extLst>
            </p:cNvPr>
            <p:cNvSpPr/>
            <p:nvPr/>
          </p:nvSpPr>
          <p:spPr>
            <a:xfrm>
              <a:off x="2028186" y="2900462"/>
              <a:ext cx="527709" cy="133313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4720DB-6B11-4C3D-E0DD-975EF42D74D8}"/>
              </a:ext>
            </a:extLst>
          </p:cNvPr>
          <p:cNvGrpSpPr/>
          <p:nvPr/>
        </p:nvGrpSpPr>
        <p:grpSpPr>
          <a:xfrm>
            <a:off x="1883477" y="1872467"/>
            <a:ext cx="4061913" cy="1013085"/>
            <a:chOff x="1883477" y="1872467"/>
            <a:chExt cx="4061913" cy="101308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A2453A-1D46-4974-0A55-E75EAAD3745B}"/>
                </a:ext>
              </a:extLst>
            </p:cNvPr>
            <p:cNvSpPr txBox="1"/>
            <p:nvPr/>
          </p:nvSpPr>
          <p:spPr>
            <a:xfrm>
              <a:off x="1883477" y="2485442"/>
              <a:ext cx="926857" cy="400110"/>
            </a:xfrm>
            <a:prstGeom prst="rect">
              <a:avLst/>
            </a:prstGeom>
            <a:solidFill>
              <a:srgbClr val="EEEEEE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0000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RICH1</a:t>
              </a:r>
              <a:endParaRPr lang="en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33E58B-AE9A-06C2-0E27-719C3B0C7B47}"/>
                </a:ext>
              </a:extLst>
            </p:cNvPr>
            <p:cNvSpPr txBox="1"/>
            <p:nvPr/>
          </p:nvSpPr>
          <p:spPr>
            <a:xfrm>
              <a:off x="5018533" y="1872467"/>
              <a:ext cx="926857" cy="400110"/>
            </a:xfrm>
            <a:prstGeom prst="rect">
              <a:avLst/>
            </a:prstGeom>
            <a:solidFill>
              <a:srgbClr val="EEEEEE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0000F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RICH2</a:t>
              </a:r>
              <a:endParaRPr lang="en-CN" sz="2000" dirty="0">
                <a:solidFill>
                  <a:srgbClr val="0000F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32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117C6BE2-8C2B-0ABB-288A-2B0F0313D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4" t="51284" r="79608" b="29891"/>
          <a:stretch/>
        </p:blipFill>
        <p:spPr bwMode="auto">
          <a:xfrm>
            <a:off x="2067339" y="2888974"/>
            <a:ext cx="424070" cy="128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BC84946D-5C2C-8C2C-A44C-006C36FE5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7" t="42710" r="44658" b="22517"/>
          <a:stretch/>
        </p:blipFill>
        <p:spPr bwMode="auto">
          <a:xfrm>
            <a:off x="5062330" y="2303462"/>
            <a:ext cx="821635" cy="237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0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117D-FAE6-AF85-7182-BB344666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top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79875-A21A-1FA4-AF30-A0EE7B47B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244DF-0939-0FB3-7390-07BAD10EB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82F2D-88B4-6B54-3B73-3DF31AB8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54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26C3B-D106-9D40-1724-EBAEF28F3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37666" y="-345175"/>
            <a:ext cx="5608233" cy="798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612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F02E-31F6-525D-7788-E948A2CE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Mass</a:t>
            </a:r>
            <a:r>
              <a:rPr lang="zh-CN" altLang="en-US" dirty="0"/>
              <a:t> </a:t>
            </a:r>
            <a:r>
              <a:rPr lang="en-US" altLang="zh-CN" dirty="0"/>
              <a:t>resolutions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22461-D414-4ACC-1BE7-6EEFDFE95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529D1-48E9-3B2C-14FF-C0F5378C8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55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5927D-A0DF-EC74-FC21-BF5CB2D3F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90" y="787401"/>
            <a:ext cx="10748005" cy="495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86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243C6-343E-5C48-30DB-5E1DA440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Calorimeter</a:t>
            </a:r>
            <a:r>
              <a:rPr lang="zh-CN" altLang="en-US" dirty="0"/>
              <a:t> </a:t>
            </a:r>
            <a:r>
              <a:rPr lang="en-US" altLang="zh-CN"/>
              <a:t>modules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81F74-9F2F-74D4-2642-059613539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26C05-4397-851D-72B6-DC1C50ADC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A9FF3-96CE-3BF7-D49F-BD7B1FB27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56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E5DC36-346E-1B0E-23A8-26E9F40D7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044" y="650655"/>
            <a:ext cx="7772400" cy="51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94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7C1E-0D6D-6C38-E72E-0E4DBB40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Calorimeter</a:t>
            </a:r>
            <a:r>
              <a:rPr lang="zh-CN" altLang="en-US" dirty="0"/>
              <a:t> </a:t>
            </a:r>
            <a:r>
              <a:rPr lang="en-US" altLang="zh-CN" dirty="0"/>
              <a:t>regions</a:t>
            </a:r>
            <a:endParaRPr lang="en-C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28576C-FE88-A801-5AA0-435964D16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1764" y="1530910"/>
            <a:ext cx="5416759" cy="316036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87AB4-CAF7-A4D2-C05C-13BB4363A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CDAC5-7DFD-6D43-614B-8C4FB2F2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57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00C900-F8CC-B6F0-5BAC-FE3CCC05D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23" y="1470991"/>
            <a:ext cx="6008641" cy="347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0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D85E7-2752-590C-29C4-EED4BF70A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</a:t>
            </a:r>
            <a:r>
              <a:rPr lang="zh-CN" altLang="en-US" dirty="0"/>
              <a:t> </a:t>
            </a:r>
            <a:r>
              <a:rPr lang="en-US" altLang="zh-CN" dirty="0"/>
              <a:t>regions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776DD-9839-0B62-8074-326CAFB5A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1D0DD-5332-2E8C-07FF-F94F29AF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FA360-1E31-6FF8-7FCD-A96E0366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58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A3DFF0-2BEE-A5B3-155B-468204565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844" y="927651"/>
            <a:ext cx="6709290" cy="539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203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639BB-9254-B593-A6B1-F08C7994A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IsMuon</a:t>
            </a:r>
            <a:r>
              <a:rPr lang="zh-CN" altLang="en-US" dirty="0"/>
              <a:t> </a:t>
            </a:r>
            <a:r>
              <a:rPr lang="en-US" altLang="zh-CN" dirty="0"/>
              <a:t>efficiency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PDF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likelihood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60ED1-A233-1012-5B01-0EB69893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E7941-26FD-E284-B303-F1DA58C4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2BEB-CED1-3E46-86A2-CA7857D3372E}" type="slidenum">
              <a:rPr kumimoji="1" lang="zh-CN" altLang="en-US" smtClean="0"/>
              <a:pPr/>
              <a:t>59</a:t>
            </a:fld>
            <a:endParaRPr kumimoji="1" lang="zh-CN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39A536-5FA0-F880-B412-008C7D991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6" y="677145"/>
            <a:ext cx="5657585" cy="5365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550859-38FC-0689-3B56-31D50E848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470" y="1612621"/>
            <a:ext cx="5417896" cy="381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7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B381-15F4-AFBE-430D-31782F86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detect</a:t>
            </a:r>
            <a:r>
              <a:rPr lang="zh-CN" altLang="en-US" dirty="0"/>
              <a:t> </a:t>
            </a:r>
            <a:r>
              <a:rPr lang="en-US" altLang="zh-CN" dirty="0"/>
              <a:t>particles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64E62-27B2-CE1A-F48E-3D0ABBCD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1EE6AC-51D8-A647-5882-6F2C475E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E22BEB-CED1-3E46-86A2-CA7857D3372E}" type="slidenum">
              <a:rPr kumimoji="1" lang="zh-CN" altLang="en-US" smtClean="0"/>
              <a:pPr algn="r"/>
              <a:t>6</a:t>
            </a:fld>
            <a:endParaRPr kumimoji="1" lang="zh-CN" altLang="en-US" dirty="0"/>
          </a:p>
        </p:txBody>
      </p:sp>
      <p:pic>
        <p:nvPicPr>
          <p:cNvPr id="3" name="Picture 2" descr="decay_chart">
            <a:extLst>
              <a:ext uri="{FF2B5EF4-FFF2-40B4-BE49-F238E27FC236}">
                <a16:creationId xmlns:a16="http://schemas.microsoft.com/office/drawing/2014/main" id="{353D5017-076D-290F-E6B6-FB93D3C4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67" y="2303463"/>
            <a:ext cx="5326169" cy="37631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CDF8EF-7EB6-262C-C4E5-C05357F9740C}"/>
                  </a:ext>
                </a:extLst>
              </p:cNvPr>
              <p:cNvSpPr txBox="1"/>
              <p:nvPr/>
            </p:nvSpPr>
            <p:spPr>
              <a:xfrm>
                <a:off x="367990" y="652191"/>
                <a:ext cx="105642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unstable,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shortly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s)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after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production,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including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heavy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flavor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hadrons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CDF8EF-7EB6-262C-C4E5-C05357F97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90" y="652191"/>
                <a:ext cx="10564239" cy="400110"/>
              </a:xfrm>
              <a:prstGeom prst="rect">
                <a:avLst/>
              </a:prstGeom>
              <a:blipFill>
                <a:blip r:embed="rId4"/>
                <a:stretch>
                  <a:fillRect l="-480" t="-9091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C8BDFF-FC05-8F57-7016-582DD8D1FE79}"/>
                  </a:ext>
                </a:extLst>
              </p:cNvPr>
              <p:cNvSpPr txBox="1"/>
              <p:nvPr/>
            </p:nvSpPr>
            <p:spPr>
              <a:xfrm>
                <a:off x="367990" y="1107653"/>
                <a:ext cx="102199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those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live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“longer”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detector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dimension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∼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modern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spectrometers)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C8BDFF-FC05-8F57-7016-582DD8D1F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90" y="1107653"/>
                <a:ext cx="10219914" cy="400110"/>
              </a:xfrm>
              <a:prstGeom prst="rect">
                <a:avLst/>
              </a:prstGeom>
              <a:blipFill>
                <a:blip r:embed="rId5"/>
                <a:stretch>
                  <a:fillRect l="-496" t="-9375" r="-372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E59A8A-CE92-366D-6EE0-A1C313FC1080}"/>
                  </a:ext>
                </a:extLst>
              </p:cNvPr>
              <p:cNvSpPr txBox="1"/>
              <p:nvPr/>
            </p:nvSpPr>
            <p:spPr>
              <a:xfrm>
                <a:off x="966151" y="1640652"/>
                <a:ext cx="4553682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Charged: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anti-particles</a:t>
                </a:r>
                <a:endParaRPr lang="en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E59A8A-CE92-366D-6EE0-A1C313FC1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151" y="1640652"/>
                <a:ext cx="4553682" cy="400110"/>
              </a:xfrm>
              <a:prstGeom prst="rect">
                <a:avLst/>
              </a:prstGeom>
              <a:blipFill>
                <a:blip r:embed="rId6"/>
                <a:stretch>
                  <a:fillRect l="-1111" t="-9375" r="-556" b="-2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93B88DC-3E01-44F5-9CFC-C4A5CC0AB745}"/>
                  </a:ext>
                </a:extLst>
              </p:cNvPr>
              <p:cNvSpPr txBox="1"/>
              <p:nvPr/>
            </p:nvSpPr>
            <p:spPr>
              <a:xfrm>
                <a:off x="6210316" y="1614662"/>
                <a:ext cx="1723677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Neutral: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93B88DC-3E01-44F5-9CFC-C4A5CC0AB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316" y="1614662"/>
                <a:ext cx="1723677" cy="400110"/>
              </a:xfrm>
              <a:prstGeom prst="rect">
                <a:avLst/>
              </a:prstGeom>
              <a:blipFill>
                <a:blip r:embed="rId7"/>
                <a:stretch>
                  <a:fillRect l="-4412" t="-937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1D9C762C-99D3-6C15-B195-0AAD9951C359}"/>
              </a:ext>
            </a:extLst>
          </p:cNvPr>
          <p:cNvSpPr txBox="1"/>
          <p:nvPr/>
        </p:nvSpPr>
        <p:spPr>
          <a:xfrm>
            <a:off x="6538702" y="4152485"/>
            <a:ext cx="435087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Sub-detectors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technologies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discriminate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3A82F1-9FE9-B14D-3490-3F860D834FDB}"/>
              </a:ext>
            </a:extLst>
          </p:cNvPr>
          <p:cNvSpPr txBox="1"/>
          <p:nvPr/>
        </p:nvSpPr>
        <p:spPr>
          <a:xfrm>
            <a:off x="6538702" y="3064336"/>
            <a:ext cx="467022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(atomic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matter)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3A64BD-BD4F-3524-F9B4-CC573FA10AA7}"/>
              </a:ext>
            </a:extLst>
          </p:cNvPr>
          <p:cNvSpPr txBox="1"/>
          <p:nvPr/>
        </p:nvSpPr>
        <p:spPr>
          <a:xfrm>
            <a:off x="6581359" y="5240634"/>
            <a:ext cx="435087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spectrometers: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systems: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Tracker,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A09AB-8A2C-710D-3DB1-5AAD4AC4F88B}"/>
              </a:ext>
            </a:extLst>
          </p:cNvPr>
          <p:cNvSpPr txBox="1"/>
          <p:nvPr/>
        </p:nvSpPr>
        <p:spPr>
          <a:xfrm>
            <a:off x="8320573" y="1614662"/>
            <a:ext cx="319991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Neutrinos not discussed here </a:t>
            </a:r>
            <a:endParaRPr lang="en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69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B381-15F4-AFBE-430D-31782F86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detect</a:t>
            </a:r>
            <a:r>
              <a:rPr lang="zh-CN" altLang="en-US" dirty="0"/>
              <a:t> </a:t>
            </a:r>
            <a:r>
              <a:rPr lang="en-US" altLang="zh-CN" dirty="0"/>
              <a:t>particles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64E62-27B2-CE1A-F48E-3D0ABBCD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1EE6AC-51D8-A647-5882-6F2C475E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E22BEB-CED1-3E46-86A2-CA7857D3372E}" type="slidenum">
              <a:rPr kumimoji="1" lang="zh-CN" altLang="en-US" smtClean="0"/>
              <a:pPr algn="r"/>
              <a:t>7</a:t>
            </a:fld>
            <a:endParaRPr kumimoji="1" lang="zh-CN" altLang="en-US" dirty="0"/>
          </a:p>
        </p:txBody>
      </p:sp>
      <p:pic>
        <p:nvPicPr>
          <p:cNvPr id="3" name="Picture 2" descr="decay_chart">
            <a:extLst>
              <a:ext uri="{FF2B5EF4-FFF2-40B4-BE49-F238E27FC236}">
                <a16:creationId xmlns:a16="http://schemas.microsoft.com/office/drawing/2014/main" id="{353D5017-076D-290F-E6B6-FB93D3C4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67" y="2303463"/>
            <a:ext cx="5326169" cy="37631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CDF8EF-7EB6-262C-C4E5-C05357F9740C}"/>
                  </a:ext>
                </a:extLst>
              </p:cNvPr>
              <p:cNvSpPr txBox="1"/>
              <p:nvPr/>
            </p:nvSpPr>
            <p:spPr>
              <a:xfrm>
                <a:off x="367990" y="652191"/>
                <a:ext cx="105642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unstable,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shortly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s)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after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production,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including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heavy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flavor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hadrons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CDF8EF-7EB6-262C-C4E5-C05357F97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90" y="652191"/>
                <a:ext cx="10564239" cy="400110"/>
              </a:xfrm>
              <a:prstGeom prst="rect">
                <a:avLst/>
              </a:prstGeom>
              <a:blipFill>
                <a:blip r:embed="rId4"/>
                <a:stretch>
                  <a:fillRect l="-480" t="-9091" b="-2424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C8BDFF-FC05-8F57-7016-582DD8D1FE79}"/>
                  </a:ext>
                </a:extLst>
              </p:cNvPr>
              <p:cNvSpPr txBox="1"/>
              <p:nvPr/>
            </p:nvSpPr>
            <p:spPr>
              <a:xfrm>
                <a:off x="367990" y="1107653"/>
                <a:ext cx="102199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those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live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“longer”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detector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dimension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∼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modern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spectrometers)</a:t>
                </a:r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C8BDFF-FC05-8F57-7016-582DD8D1F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90" y="1107653"/>
                <a:ext cx="10219914" cy="400110"/>
              </a:xfrm>
              <a:prstGeom prst="rect">
                <a:avLst/>
              </a:prstGeom>
              <a:blipFill>
                <a:blip r:embed="rId5"/>
                <a:stretch>
                  <a:fillRect l="-496" t="-9375" r="-372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E59A8A-CE92-366D-6EE0-A1C313FC1080}"/>
                  </a:ext>
                </a:extLst>
              </p:cNvPr>
              <p:cNvSpPr txBox="1"/>
              <p:nvPr/>
            </p:nvSpPr>
            <p:spPr>
              <a:xfrm>
                <a:off x="966151" y="1640652"/>
                <a:ext cx="4553682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Charged: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anti-particles</a:t>
                </a:r>
                <a:endParaRPr lang="en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E59A8A-CE92-366D-6EE0-A1C313FC1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151" y="1640652"/>
                <a:ext cx="4553682" cy="400110"/>
              </a:xfrm>
              <a:prstGeom prst="rect">
                <a:avLst/>
              </a:prstGeom>
              <a:blipFill>
                <a:blip r:embed="rId6"/>
                <a:stretch>
                  <a:fillRect l="-1111" t="-9375" r="-556" b="-2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93B88DC-3E01-44F5-9CFC-C4A5CC0AB745}"/>
                  </a:ext>
                </a:extLst>
              </p:cNvPr>
              <p:cNvSpPr txBox="1"/>
              <p:nvPr/>
            </p:nvSpPr>
            <p:spPr>
              <a:xfrm>
                <a:off x="6776243" y="1629511"/>
                <a:ext cx="1723677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Neutral: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CN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93B88DC-3E01-44F5-9CFC-C4A5CC0AB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243" y="1629511"/>
                <a:ext cx="1723677" cy="400110"/>
              </a:xfrm>
              <a:prstGeom prst="rect">
                <a:avLst/>
              </a:prstGeom>
              <a:blipFill>
                <a:blip r:embed="rId7"/>
                <a:stretch>
                  <a:fillRect l="-3650" t="-9375" b="-2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B43A82F1-9FE9-B14D-3490-3F860D834FDB}"/>
              </a:ext>
            </a:extLst>
          </p:cNvPr>
          <p:cNvSpPr txBox="1"/>
          <p:nvPr/>
        </p:nvSpPr>
        <p:spPr>
          <a:xfrm>
            <a:off x="6735104" y="3293330"/>
            <a:ext cx="44350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(PID)</a:t>
            </a: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23C6E6-12A9-FB9B-1894-A306BFA907C5}"/>
              </a:ext>
            </a:extLst>
          </p:cNvPr>
          <p:cNvSpPr txBox="1"/>
          <p:nvPr/>
        </p:nvSpPr>
        <p:spPr>
          <a:xfrm>
            <a:off x="6735104" y="4374123"/>
            <a:ext cx="443509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of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83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B381-15F4-AFBE-430D-31782F86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64E62-27B2-CE1A-F48E-3D0ABBCD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pic>
        <p:nvPicPr>
          <p:cNvPr id="7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C50AB174-D225-FA74-EA44-3C63ABFF9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28107" r="-56"/>
          <a:stretch/>
        </p:blipFill>
        <p:spPr bwMode="auto">
          <a:xfrm>
            <a:off x="695126" y="1306281"/>
            <a:ext cx="9529309" cy="490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1EE6AC-51D8-A647-5882-6F2C475E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E22BEB-CED1-3E46-86A2-CA7857D3372E}" type="slidenum">
              <a:rPr kumimoji="1" lang="zh-CN" altLang="en-US" smtClean="0"/>
              <a:pPr algn="r"/>
              <a:t>8</a:t>
            </a:fld>
            <a:endParaRPr kumimoji="1" lang="zh-CN" altLang="en-US" dirty="0"/>
          </a:p>
        </p:txBody>
      </p:sp>
      <p:sp>
        <p:nvSpPr>
          <p:cNvPr id="25" name="TextBox 34">
            <a:extLst>
              <a:ext uri="{FF2B5EF4-FFF2-40B4-BE49-F238E27FC236}">
                <a16:creationId xmlns:a16="http://schemas.microsoft.com/office/drawing/2014/main" id="{EF12BE4E-CACD-3371-1817-8B15E2290B26}"/>
              </a:ext>
            </a:extLst>
          </p:cNvPr>
          <p:cNvSpPr txBox="1"/>
          <p:nvPr/>
        </p:nvSpPr>
        <p:spPr>
          <a:xfrm>
            <a:off x="8283772" y="19242"/>
            <a:ext cx="242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961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B381-15F4-AFBE-430D-31782F86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LHCb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64E62-27B2-CE1A-F48E-3D0ABBCD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27/Oct/2022</a:t>
            </a:r>
            <a:endParaRPr lang="en-US" dirty="0"/>
          </a:p>
        </p:txBody>
      </p:sp>
      <p:pic>
        <p:nvPicPr>
          <p:cNvPr id="7" name="Picture 4" descr="http://cds.cern.ch/record/1087860/files/gene-2008-002.jpg?subformat=icon-1440">
            <a:extLst>
              <a:ext uri="{FF2B5EF4-FFF2-40B4-BE49-F238E27FC236}">
                <a16:creationId xmlns:a16="http://schemas.microsoft.com/office/drawing/2014/main" id="{C50AB174-D225-FA74-EA44-3C63ABFF9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28107" r="84664"/>
          <a:stretch/>
        </p:blipFill>
        <p:spPr bwMode="auto">
          <a:xfrm>
            <a:off x="695127" y="1306281"/>
            <a:ext cx="1305484" cy="490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1EE6AC-51D8-A647-5882-6F2C475E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0E22BEB-CED1-3E46-86A2-CA7857D3372E}" type="slidenum">
              <a:rPr kumimoji="1" lang="zh-CN" altLang="en-US" smtClean="0"/>
              <a:pPr algn="r"/>
              <a:t>9</a:t>
            </a:fld>
            <a:endParaRPr kumimoji="1" lang="zh-CN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4458F3-B877-DD0E-C0F1-BBD2C6BD8E93}"/>
              </a:ext>
            </a:extLst>
          </p:cNvPr>
          <p:cNvSpPr txBox="1"/>
          <p:nvPr/>
        </p:nvSpPr>
        <p:spPr>
          <a:xfrm>
            <a:off x="599459" y="707878"/>
            <a:ext cx="762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arm: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angle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endParaRPr lang="en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8DA1B6C-B081-5BBF-4C3B-303877DF45FD}"/>
              </a:ext>
            </a:extLst>
          </p:cNvPr>
          <p:cNvCxnSpPr/>
          <p:nvPr/>
        </p:nvCxnSpPr>
        <p:spPr>
          <a:xfrm>
            <a:off x="680670" y="3575964"/>
            <a:ext cx="958078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EF1CF941-0BE4-ED3B-8029-4C1CB5DEC457}"/>
              </a:ext>
            </a:extLst>
          </p:cNvPr>
          <p:cNvCxnSpPr/>
          <p:nvPr/>
        </p:nvCxnSpPr>
        <p:spPr>
          <a:xfrm flipH="1" flipV="1">
            <a:off x="4369601" y="3568860"/>
            <a:ext cx="1305483" cy="1420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0D32A717-840B-9680-E39B-690A84EB77B8}"/>
              </a:ext>
            </a:extLst>
          </p:cNvPr>
          <p:cNvSpPr txBox="1"/>
          <p:nvPr/>
        </p:nvSpPr>
        <p:spPr>
          <a:xfrm>
            <a:off x="136024" y="3118903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Beam1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3A8769A-EDBA-D834-ECEF-B5934C62043F}"/>
              </a:ext>
            </a:extLst>
          </p:cNvPr>
          <p:cNvSpPr txBox="1"/>
          <p:nvPr/>
        </p:nvSpPr>
        <p:spPr>
          <a:xfrm>
            <a:off x="4931336" y="3072514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Beam2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28C18D93-08A3-C9EF-236F-140215FB5DE8}"/>
              </a:ext>
            </a:extLst>
          </p:cNvPr>
          <p:cNvCxnSpPr>
            <a:cxnSpLocks/>
          </p:cNvCxnSpPr>
          <p:nvPr/>
        </p:nvCxnSpPr>
        <p:spPr>
          <a:xfrm flipH="1" flipV="1">
            <a:off x="1808672" y="3632793"/>
            <a:ext cx="695128" cy="400109"/>
          </a:xfrm>
          <a:prstGeom prst="straightConnector1">
            <a:avLst/>
          </a:prstGeom>
          <a:ln w="38100">
            <a:solidFill>
              <a:srgbClr val="1008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爆炸形 1 14">
            <a:extLst>
              <a:ext uri="{FF2B5EF4-FFF2-40B4-BE49-F238E27FC236}">
                <a16:creationId xmlns:a16="http://schemas.microsoft.com/office/drawing/2014/main" id="{1139449A-B2BC-686A-2673-C8817EF63A13}"/>
              </a:ext>
            </a:extLst>
          </p:cNvPr>
          <p:cNvSpPr/>
          <p:nvPr/>
        </p:nvSpPr>
        <p:spPr bwMode="auto">
          <a:xfrm>
            <a:off x="1559912" y="3370476"/>
            <a:ext cx="368071" cy="400109"/>
          </a:xfrm>
          <a:prstGeom prst="irregularSeal1">
            <a:avLst/>
          </a:prstGeom>
          <a:noFill/>
          <a:ln w="22225">
            <a:solidFill>
              <a:srgbClr val="1008F4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 sz="2400" b="1" dirty="0">
              <a:solidFill>
                <a:schemeClr val="bg1"/>
              </a:solidFill>
              <a:latin typeface="Times New Roman" charset="0"/>
              <a:ea typeface="宋体" charset="-122"/>
              <a:cs typeface="Times New Roman" charset="0"/>
              <a:sym typeface="Times New Roman" charset="0"/>
            </a:endParaRPr>
          </a:p>
        </p:txBody>
      </p:sp>
      <p:cxnSp>
        <p:nvCxnSpPr>
          <p:cNvPr id="15" name="直接连接符 15">
            <a:extLst>
              <a:ext uri="{FF2B5EF4-FFF2-40B4-BE49-F238E27FC236}">
                <a16:creationId xmlns:a16="http://schemas.microsoft.com/office/drawing/2014/main" id="{D3018D49-55A5-227B-6F3E-13510331BCB8}"/>
              </a:ext>
            </a:extLst>
          </p:cNvPr>
          <p:cNvCxnSpPr/>
          <p:nvPr/>
        </p:nvCxnSpPr>
        <p:spPr>
          <a:xfrm>
            <a:off x="1851691" y="3575964"/>
            <a:ext cx="5556853" cy="0"/>
          </a:xfrm>
          <a:prstGeom prst="line">
            <a:avLst/>
          </a:prstGeom>
          <a:ln w="317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18EA15E-004F-2688-F799-30A3A32CD960}"/>
              </a:ext>
            </a:extLst>
          </p:cNvPr>
          <p:cNvSpPr txBox="1"/>
          <p:nvPr/>
        </p:nvSpPr>
        <p:spPr>
          <a:xfrm>
            <a:off x="2078800" y="4044206"/>
            <a:ext cx="2428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zh-CN" altLang="en-US" sz="2400" b="1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beams</a:t>
            </a:r>
            <a:r>
              <a:rPr lang="zh-CN" altLang="en-US" sz="2400" b="1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cross/collide</a:t>
            </a:r>
            <a:r>
              <a:rPr lang="zh-CN" altLang="en-US" sz="2400" b="1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1008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endParaRPr lang="en-CN" sz="2400" b="1" dirty="0">
              <a:solidFill>
                <a:srgbClr val="1008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5FEC3D-301A-44E1-0A38-F6AF50414D03}"/>
              </a:ext>
            </a:extLst>
          </p:cNvPr>
          <p:cNvCxnSpPr>
            <a:cxnSpLocks/>
          </p:cNvCxnSpPr>
          <p:nvPr/>
        </p:nvCxnSpPr>
        <p:spPr>
          <a:xfrm flipV="1">
            <a:off x="1901493" y="1446391"/>
            <a:ext cx="8107695" cy="207434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49A7EE-EE5D-3853-C605-64ECB876D423}"/>
              </a:ext>
            </a:extLst>
          </p:cNvPr>
          <p:cNvCxnSpPr>
            <a:cxnSpLocks/>
          </p:cNvCxnSpPr>
          <p:nvPr/>
        </p:nvCxnSpPr>
        <p:spPr>
          <a:xfrm>
            <a:off x="1755307" y="3591976"/>
            <a:ext cx="7481458" cy="1854667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AF8CE998-CB13-BEF2-E79D-F8993AE33D79}"/>
              </a:ext>
            </a:extLst>
          </p:cNvPr>
          <p:cNvSpPr>
            <a:spLocks noChangeAspect="1"/>
          </p:cNvSpPr>
          <p:nvPr/>
        </p:nvSpPr>
        <p:spPr>
          <a:xfrm rot="2387726">
            <a:off x="589303" y="-53327"/>
            <a:ext cx="7425686" cy="7425686"/>
          </a:xfrm>
          <a:prstGeom prst="arc">
            <a:avLst>
              <a:gd name="adj1" fmla="val 17675365"/>
              <a:gd name="adj2" fmla="val 20551467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CC4C72-C4BB-C7FB-33C8-4E9AC2793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448" y="919722"/>
            <a:ext cx="2391934" cy="2254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B7EEC9D-E5D5-A34E-3CCD-A2E6740282A2}"/>
                  </a:ext>
                </a:extLst>
              </p:cNvPr>
              <p:cNvSpPr txBox="1"/>
              <p:nvPr/>
            </p:nvSpPr>
            <p:spPr>
              <a:xfrm>
                <a:off x="2596670" y="1162099"/>
                <a:ext cx="42165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Pseudo-rapidity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w.r.t.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beam:</a:t>
                </a:r>
                <a:r>
                  <a:rPr lang="zh-CN" altLang="en-US" sz="20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2&lt;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&lt;5</m:t>
                    </m:r>
                  </m:oMath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B7EEC9D-E5D5-A34E-3CCD-A2E674028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670" y="1162099"/>
                <a:ext cx="4216539" cy="400110"/>
              </a:xfrm>
              <a:prstGeom prst="rect">
                <a:avLst/>
              </a:prstGeom>
              <a:blipFill>
                <a:blip r:embed="rId5"/>
                <a:stretch>
                  <a:fillRect l="-1502" t="-937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6AEF56D-775A-21FC-4B53-C27C5925DA79}"/>
                  </a:ext>
                </a:extLst>
              </p:cNvPr>
              <p:cNvSpPr txBox="1"/>
              <p:nvPr/>
            </p:nvSpPr>
            <p:spPr>
              <a:xfrm>
                <a:off x="8181468" y="3396172"/>
                <a:ext cx="2214568" cy="120847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±0.3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radian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25%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total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6AEF56D-775A-21FC-4B53-C27C5925D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468" y="3396172"/>
                <a:ext cx="2214568" cy="1208472"/>
              </a:xfrm>
              <a:prstGeom prst="rect">
                <a:avLst/>
              </a:prstGeom>
              <a:blipFill>
                <a:blip r:embed="rId6"/>
                <a:stretch>
                  <a:fillRect l="-1143" t="-4167" b="-1041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4">
            <a:extLst>
              <a:ext uri="{FF2B5EF4-FFF2-40B4-BE49-F238E27FC236}">
                <a16:creationId xmlns:a16="http://schemas.microsoft.com/office/drawing/2014/main" id="{F28B4016-227D-7BB6-C3CE-368D4BABB5DA}"/>
              </a:ext>
            </a:extLst>
          </p:cNvPr>
          <p:cNvSpPr txBox="1"/>
          <p:nvPr/>
        </p:nvSpPr>
        <p:spPr>
          <a:xfrm>
            <a:off x="8283772" y="19242"/>
            <a:ext cx="242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JINST 3 (2008) S08005</a:t>
            </a:r>
          </a:p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IJMPA 30 (2015) 1530022</a:t>
            </a:r>
            <a:endParaRPr kumimoji="1" lang="zh-CN" altLang="en-US" sz="1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05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000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57827</TotalTime>
  <Words>2504</Words>
  <Application>Microsoft Macintosh PowerPoint</Application>
  <PresentationFormat>Custom</PresentationFormat>
  <Paragraphs>548</Paragraphs>
  <Slides>59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DengXian</vt:lpstr>
      <vt:lpstr>Kaiti TC</vt:lpstr>
      <vt:lpstr>微软雅黑</vt:lpstr>
      <vt:lpstr>Arial</vt:lpstr>
      <vt:lpstr>Calibri</vt:lpstr>
      <vt:lpstr>Cambria Math</vt:lpstr>
      <vt:lpstr>Courier New</vt:lpstr>
      <vt:lpstr>Times New Roman</vt:lpstr>
      <vt:lpstr>Wingdings</vt:lpstr>
      <vt:lpstr>Office Theme</vt:lpstr>
      <vt:lpstr>公式</vt:lpstr>
      <vt:lpstr>Particle identification at LHCb</vt:lpstr>
      <vt:lpstr>The LHCb experiment</vt:lpstr>
      <vt:lpstr>A bit of flavor physics</vt:lpstr>
      <vt:lpstr>CP violation and CKM</vt:lpstr>
      <vt:lpstr>Physics at LHCb</vt:lpstr>
      <vt:lpstr>How to detect particles</vt:lpstr>
      <vt:lpstr>How to detect particles</vt:lpstr>
      <vt:lpstr>LHCb detector</vt:lpstr>
      <vt:lpstr>LHCb detector</vt:lpstr>
      <vt:lpstr>LHCb tracking detectors</vt:lpstr>
      <vt:lpstr>LHCb calorimeters</vt:lpstr>
      <vt:lpstr>LHCb muon detector</vt:lpstr>
      <vt:lpstr>Common setup</vt:lpstr>
      <vt:lpstr>LHCb cares about charged hadron species</vt:lpstr>
      <vt:lpstr>Identification of p^±, K^±, π^±  at LHCb</vt:lpstr>
      <vt:lpstr>A typical event reconstructed by LHCb (event display)</vt:lpstr>
      <vt:lpstr>A typical event reconstructed by LHCb (event display)</vt:lpstr>
      <vt:lpstr>LHCb data</vt:lpstr>
      <vt:lpstr>LHCb operated at lower luminosity</vt:lpstr>
      <vt:lpstr>LHCb tracking for charged particles</vt:lpstr>
      <vt:lpstr>Particle identification systems</vt:lpstr>
      <vt:lpstr>General ideas for charged hadron identification</vt:lpstr>
      <vt:lpstr>Cherenkov radiation</vt:lpstr>
      <vt:lpstr>Application of Cherenkov detector </vt:lpstr>
      <vt:lpstr>Two RICH detector at LHCb</vt:lpstr>
      <vt:lpstr>RICH operation</vt:lpstr>
      <vt:lpstr>But usually more dirty</vt:lpstr>
      <vt:lpstr>RICH PID reconstruction</vt:lpstr>
      <vt:lpstr>Reconstructed Cherenkov angle</vt:lpstr>
      <vt:lpstr>Cherenkov angle resolution</vt:lpstr>
      <vt:lpstr>Performances </vt:lpstr>
      <vt:lpstr>Performances</vt:lpstr>
      <vt:lpstr>LHCb calorimeter</vt:lpstr>
      <vt:lpstr>e^± ID with calorimeter</vt:lpstr>
      <vt:lpstr>e^± ID performance</vt:lpstr>
      <vt:lpstr>γ ID with calorimeter</vt:lpstr>
      <vt:lpstr>LHCb Muon system</vt:lpstr>
      <vt:lpstr>LHCb Muon PID</vt:lpstr>
      <vt:lpstr>Muon PID performance</vt:lpstr>
      <vt:lpstr>PID with full detector information </vt:lpstr>
      <vt:lpstr>Data driven PID calibration</vt:lpstr>
      <vt:lpstr>Beauty production in pPb</vt:lpstr>
      <vt:lpstr>Charm in PbPb</vt:lpstr>
      <vt:lpstr>Saturation at high occupancy</vt:lpstr>
      <vt:lpstr>Future prospects</vt:lpstr>
      <vt:lpstr>LHCb timeline</vt:lpstr>
      <vt:lpstr>Run 3 detector: 5× lumi than Run1-2 </vt:lpstr>
      <vt:lpstr>Challenges at high luminosity</vt:lpstr>
      <vt:lpstr>Conclusions</vt:lpstr>
      <vt:lpstr>Backup slides</vt:lpstr>
      <vt:lpstr>Run3+4 (2030, 50 fb-1) projections</vt:lpstr>
      <vt:lpstr>LHCb detector</vt:lpstr>
      <vt:lpstr>LHCb RICH detectors</vt:lpstr>
      <vt:lpstr>Detector top view</vt:lpstr>
      <vt:lpstr>Mass resolutions</vt:lpstr>
      <vt:lpstr>Calorimeter modules</vt:lpstr>
      <vt:lpstr>Calorimeter regions</vt:lpstr>
      <vt:lpstr>Muon regions</vt:lpstr>
      <vt:lpstr>IsMuon efficiency and PDF for likelihood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Yanxi Zhang</dc:creator>
  <cp:lastModifiedBy>zhang yanxi</cp:lastModifiedBy>
  <cp:revision>1753</cp:revision>
  <cp:lastPrinted>2022-06-13T02:29:22Z</cp:lastPrinted>
  <dcterms:created xsi:type="dcterms:W3CDTF">2015-12-03T12:56:11Z</dcterms:created>
  <dcterms:modified xsi:type="dcterms:W3CDTF">2022-10-27T12:15:26Z</dcterms:modified>
</cp:coreProperties>
</file>