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73" r:id="rId3"/>
    <p:sldId id="344" r:id="rId4"/>
    <p:sldId id="305" r:id="rId5"/>
    <p:sldId id="257" r:id="rId6"/>
    <p:sldId id="374" r:id="rId7"/>
    <p:sldId id="386" r:id="rId8"/>
    <p:sldId id="308" r:id="rId9"/>
    <p:sldId id="306" r:id="rId10"/>
    <p:sldId id="307" r:id="rId11"/>
    <p:sldId id="309" r:id="rId12"/>
    <p:sldId id="268" r:id="rId13"/>
    <p:sldId id="267" r:id="rId14"/>
    <p:sldId id="336" r:id="rId15"/>
    <p:sldId id="279" r:id="rId16"/>
    <p:sldId id="266" r:id="rId17"/>
    <p:sldId id="302" r:id="rId18"/>
    <p:sldId id="269" r:id="rId19"/>
    <p:sldId id="259" r:id="rId20"/>
    <p:sldId id="264" r:id="rId21"/>
    <p:sldId id="263" r:id="rId22"/>
    <p:sldId id="299" r:id="rId23"/>
    <p:sldId id="270" r:id="rId24"/>
    <p:sldId id="271" r:id="rId25"/>
    <p:sldId id="313" r:id="rId26"/>
    <p:sldId id="298" r:id="rId27"/>
    <p:sldId id="322" r:id="rId28"/>
    <p:sldId id="300" r:id="rId29"/>
    <p:sldId id="260" r:id="rId30"/>
    <p:sldId id="310" r:id="rId31"/>
    <p:sldId id="312" r:id="rId32"/>
    <p:sldId id="258" r:id="rId33"/>
    <p:sldId id="272" r:id="rId34"/>
    <p:sldId id="278" r:id="rId35"/>
    <p:sldId id="277" r:id="rId36"/>
    <p:sldId id="276" r:id="rId37"/>
    <p:sldId id="275" r:id="rId38"/>
    <p:sldId id="274" r:id="rId39"/>
    <p:sldId id="285" r:id="rId40"/>
    <p:sldId id="284" r:id="rId41"/>
    <p:sldId id="315" r:id="rId42"/>
    <p:sldId id="319" r:id="rId43"/>
    <p:sldId id="321" r:id="rId44"/>
    <p:sldId id="320" r:id="rId45"/>
    <p:sldId id="282" r:id="rId46"/>
    <p:sldId id="382" r:id="rId47"/>
    <p:sldId id="358" r:id="rId48"/>
    <p:sldId id="360" r:id="rId49"/>
    <p:sldId id="365" r:id="rId50"/>
    <p:sldId id="361" r:id="rId51"/>
    <p:sldId id="378" r:id="rId52"/>
    <p:sldId id="379" r:id="rId53"/>
    <p:sldId id="363" r:id="rId54"/>
    <p:sldId id="362" r:id="rId55"/>
    <p:sldId id="380" r:id="rId56"/>
    <p:sldId id="381" r:id="rId57"/>
    <p:sldId id="351" r:id="rId58"/>
    <p:sldId id="359" r:id="rId59"/>
    <p:sldId id="364" r:id="rId60"/>
    <p:sldId id="357" r:id="rId61"/>
    <p:sldId id="356" r:id="rId62"/>
    <p:sldId id="366" r:id="rId63"/>
    <p:sldId id="354" r:id="rId64"/>
    <p:sldId id="369" r:id="rId65"/>
    <p:sldId id="370" r:id="rId66"/>
    <p:sldId id="371" r:id="rId67"/>
    <p:sldId id="383" r:id="rId68"/>
    <p:sldId id="385" r:id="rId69"/>
    <p:sldId id="384" r:id="rId70"/>
    <p:sldId id="352" r:id="rId71"/>
    <p:sldId id="367" r:id="rId72"/>
    <p:sldId id="372" r:id="rId73"/>
    <p:sldId id="292" r:id="rId74"/>
    <p:sldId id="323" r:id="rId75"/>
    <p:sldId id="327" r:id="rId76"/>
    <p:sldId id="326" r:id="rId77"/>
    <p:sldId id="375" r:id="rId78"/>
    <p:sldId id="376" r:id="rId79"/>
    <p:sldId id="377"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CC"/>
    <a:srgbClr val="008000"/>
    <a:srgbClr val="FF0000"/>
    <a:srgbClr val="CCECFF"/>
    <a:srgbClr val="FFFFCC"/>
    <a:srgbClr val="CCFF99"/>
    <a:srgbClr val="A50021"/>
    <a:srgbClr val="0033CC"/>
    <a:srgbClr val="0033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55" autoAdjust="0"/>
    <p:restoredTop sz="94697" autoAdjust="0"/>
  </p:normalViewPr>
  <p:slideViewPr>
    <p:cSldViewPr>
      <p:cViewPr varScale="1">
        <p:scale>
          <a:sx n="65" d="100"/>
          <a:sy n="65" d="100"/>
        </p:scale>
        <p:origin x="-120" y="-132"/>
      </p:cViewPr>
      <p:guideLst>
        <p:guide orient="horz" pos="2160"/>
        <p:guide pos="2880"/>
      </p:guideLst>
    </p:cSldViewPr>
  </p:slideViewPr>
  <p:outlineViewPr>
    <p:cViewPr>
      <p:scale>
        <a:sx n="33" d="100"/>
        <a:sy n="33" d="100"/>
      </p:scale>
      <p:origin x="246" y="123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3/17/2005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3/17/2005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3/17/2005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3/17/2005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3/17/2005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695980"/>
            <a:ext cx="7391400" cy="646331"/>
          </a:xfrm>
          <a:prstGeom prst="rect">
            <a:avLst/>
          </a:prstGeom>
          <a:noFill/>
        </p:spPr>
        <p:txBody>
          <a:bodyPr wrap="square" rtlCol="0">
            <a:spAutoFit/>
          </a:bodyPr>
          <a:lstStyle/>
          <a:p>
            <a:r>
              <a:rPr lang="en-US" sz="3600" b="1" dirty="0" smtClean="0">
                <a:solidFill>
                  <a:srgbClr val="FF0000"/>
                </a:solidFill>
              </a:rPr>
              <a:t>Positioning in the Pasteur’s Quadrant:</a:t>
            </a:r>
            <a:endParaRPr lang="en-US" sz="3600" dirty="0">
              <a:solidFill>
                <a:srgbClr val="FF0000"/>
              </a:solidFill>
            </a:endParaRPr>
          </a:p>
        </p:txBody>
      </p:sp>
      <p:sp>
        <p:nvSpPr>
          <p:cNvPr id="5" name="TextBox 4"/>
          <p:cNvSpPr txBox="1"/>
          <p:nvPr/>
        </p:nvSpPr>
        <p:spPr>
          <a:xfrm>
            <a:off x="3581400" y="2800290"/>
            <a:ext cx="1600200" cy="400110"/>
          </a:xfrm>
          <a:prstGeom prst="rect">
            <a:avLst/>
          </a:prstGeom>
          <a:noFill/>
        </p:spPr>
        <p:txBody>
          <a:bodyPr wrap="square" rtlCol="0">
            <a:spAutoFit/>
          </a:bodyPr>
          <a:lstStyle/>
          <a:p>
            <a:r>
              <a:rPr lang="en-US" sz="2000" b="1" dirty="0" smtClean="0"/>
              <a:t>B.N. </a:t>
            </a:r>
            <a:r>
              <a:rPr lang="en-US" sz="2000" b="1" dirty="0" err="1" smtClean="0"/>
              <a:t>Jagatap</a:t>
            </a:r>
            <a:endParaRPr lang="en-US" sz="2000" b="1" dirty="0"/>
          </a:p>
        </p:txBody>
      </p:sp>
      <p:sp>
        <p:nvSpPr>
          <p:cNvPr id="6" name="TextBox 5"/>
          <p:cNvSpPr txBox="1"/>
          <p:nvPr/>
        </p:nvSpPr>
        <p:spPr>
          <a:xfrm>
            <a:off x="1447800" y="3128665"/>
            <a:ext cx="5791200" cy="707886"/>
          </a:xfrm>
          <a:prstGeom prst="rect">
            <a:avLst/>
          </a:prstGeom>
          <a:noFill/>
        </p:spPr>
        <p:txBody>
          <a:bodyPr wrap="square" rtlCol="0">
            <a:spAutoFit/>
          </a:bodyPr>
          <a:lstStyle/>
          <a:p>
            <a:pPr algn="ctr"/>
            <a:r>
              <a:rPr lang="en-US" sz="2000" b="1" dirty="0" smtClean="0"/>
              <a:t>Chemistry Group</a:t>
            </a:r>
          </a:p>
          <a:p>
            <a:pPr algn="ctr"/>
            <a:r>
              <a:rPr lang="en-US" sz="2000" b="1" dirty="0" err="1" smtClean="0"/>
              <a:t>Bhabha</a:t>
            </a:r>
            <a:r>
              <a:rPr lang="en-US" sz="2000" b="1" dirty="0" smtClean="0"/>
              <a:t> Atomic Research Centre</a:t>
            </a:r>
            <a:endParaRPr lang="en-US" sz="2000" b="1" dirty="0"/>
          </a:p>
        </p:txBody>
      </p:sp>
      <p:sp>
        <p:nvSpPr>
          <p:cNvPr id="8" name="TextBox 7"/>
          <p:cNvSpPr txBox="1"/>
          <p:nvPr/>
        </p:nvSpPr>
        <p:spPr>
          <a:xfrm>
            <a:off x="3429000" y="3810000"/>
            <a:ext cx="1905000" cy="400110"/>
          </a:xfrm>
          <a:prstGeom prst="rect">
            <a:avLst/>
          </a:prstGeom>
          <a:noFill/>
        </p:spPr>
        <p:txBody>
          <a:bodyPr wrap="square" rtlCol="0">
            <a:spAutoFit/>
          </a:bodyPr>
          <a:lstStyle/>
          <a:p>
            <a:r>
              <a:rPr lang="en-US" sz="2000" b="1" dirty="0" smtClean="0">
                <a:solidFill>
                  <a:srgbClr val="CC0099"/>
                </a:solidFill>
              </a:rPr>
              <a:t>bnj@barc.gov.in</a:t>
            </a:r>
            <a:endParaRPr lang="en-US" sz="2000" b="1" dirty="0">
              <a:solidFill>
                <a:srgbClr val="CC0099"/>
              </a:solidFill>
            </a:endParaRPr>
          </a:p>
        </p:txBody>
      </p:sp>
      <p:sp>
        <p:nvSpPr>
          <p:cNvPr id="12" name="TextBox 11"/>
          <p:cNvSpPr txBox="1"/>
          <p:nvPr/>
        </p:nvSpPr>
        <p:spPr>
          <a:xfrm>
            <a:off x="1066800" y="1381780"/>
            <a:ext cx="6858000" cy="523220"/>
          </a:xfrm>
          <a:prstGeom prst="rect">
            <a:avLst/>
          </a:prstGeom>
          <a:noFill/>
        </p:spPr>
        <p:txBody>
          <a:bodyPr wrap="square" rtlCol="0">
            <a:spAutoFit/>
          </a:bodyPr>
          <a:lstStyle/>
          <a:p>
            <a:r>
              <a:rPr lang="en-US" sz="2800" b="1" i="1" dirty="0" smtClean="0">
                <a:solidFill>
                  <a:srgbClr val="0000FF"/>
                </a:solidFill>
              </a:rPr>
              <a:t>Developing Science and Technology Together</a:t>
            </a:r>
            <a:endParaRPr lang="en-US" sz="2800" i="1" dirty="0">
              <a:solidFill>
                <a:srgbClr val="0000FF"/>
              </a:solidFill>
            </a:endParaRPr>
          </a:p>
        </p:txBody>
      </p:sp>
      <p:sp>
        <p:nvSpPr>
          <p:cNvPr id="7" name="TextBox 6"/>
          <p:cNvSpPr txBox="1"/>
          <p:nvPr/>
        </p:nvSpPr>
        <p:spPr>
          <a:xfrm>
            <a:off x="3200400" y="5181600"/>
            <a:ext cx="2362200" cy="461665"/>
          </a:xfrm>
          <a:prstGeom prst="rect">
            <a:avLst/>
          </a:prstGeom>
          <a:noFill/>
        </p:spPr>
        <p:txBody>
          <a:bodyPr wrap="square" rtlCol="0">
            <a:spAutoFit/>
          </a:bodyPr>
          <a:lstStyle/>
          <a:p>
            <a:r>
              <a:rPr lang="en-US" sz="2400" b="1" dirty="0" smtClean="0">
                <a:solidFill>
                  <a:srgbClr val="008000"/>
                </a:solidFill>
              </a:rPr>
              <a:t>ASET Colloquium</a:t>
            </a:r>
            <a:endParaRPr lang="en-US" sz="2400" b="1" dirty="0">
              <a:solidFill>
                <a:srgbClr val="008000"/>
              </a:solidFill>
            </a:endParaRPr>
          </a:p>
        </p:txBody>
      </p:sp>
      <p:sp>
        <p:nvSpPr>
          <p:cNvPr id="9" name="TextBox 8"/>
          <p:cNvSpPr txBox="1"/>
          <p:nvPr/>
        </p:nvSpPr>
        <p:spPr>
          <a:xfrm>
            <a:off x="3276600" y="5943600"/>
            <a:ext cx="2057400" cy="400110"/>
          </a:xfrm>
          <a:prstGeom prst="rect">
            <a:avLst/>
          </a:prstGeom>
          <a:noFill/>
        </p:spPr>
        <p:txBody>
          <a:bodyPr wrap="square" rtlCol="0">
            <a:spAutoFit/>
          </a:bodyPr>
          <a:lstStyle/>
          <a:p>
            <a:r>
              <a:rPr lang="en-US" sz="2000" b="1" dirty="0" smtClean="0"/>
              <a:t>January 01, 2015</a:t>
            </a:r>
            <a:endParaRPr lang="en-US" sz="2000" b="1" dirty="0"/>
          </a:p>
        </p:txBody>
      </p:sp>
      <p:sp>
        <p:nvSpPr>
          <p:cNvPr id="10" name="TextBox 9"/>
          <p:cNvSpPr txBox="1"/>
          <p:nvPr/>
        </p:nvSpPr>
        <p:spPr>
          <a:xfrm>
            <a:off x="1676400" y="5558135"/>
            <a:ext cx="5181600" cy="461665"/>
          </a:xfrm>
          <a:prstGeom prst="rect">
            <a:avLst/>
          </a:prstGeom>
          <a:noFill/>
        </p:spPr>
        <p:txBody>
          <a:bodyPr wrap="square" rtlCol="0">
            <a:spAutoFit/>
          </a:bodyPr>
          <a:lstStyle/>
          <a:p>
            <a:r>
              <a:rPr lang="en-US" sz="2400" b="1" dirty="0" smtClean="0">
                <a:solidFill>
                  <a:srgbClr val="008000"/>
                </a:solidFill>
              </a:rPr>
              <a:t>Tata Institute of Fundamental Research</a:t>
            </a:r>
            <a:endParaRPr lang="en-US" sz="2400" b="1" dirty="0">
              <a:solidFill>
                <a:srgbClr val="008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590800"/>
            <a:ext cx="7848600" cy="1107996"/>
          </a:xfrm>
          <a:prstGeom prst="rect">
            <a:avLst/>
          </a:prstGeom>
          <a:noFill/>
        </p:spPr>
        <p:txBody>
          <a:bodyPr wrap="square" rtlCol="0">
            <a:spAutoFit/>
          </a:bodyPr>
          <a:lstStyle/>
          <a:p>
            <a:pPr algn="just"/>
            <a:r>
              <a:rPr lang="en-US" sz="2200" b="1" i="1" dirty="0" smtClean="0"/>
              <a:t>The separation of research into ‘</a:t>
            </a:r>
            <a:r>
              <a:rPr lang="en-US" sz="2200" b="1" i="1" dirty="0" smtClean="0">
                <a:solidFill>
                  <a:srgbClr val="0000FF"/>
                </a:solidFill>
              </a:rPr>
              <a:t>Basic</a:t>
            </a:r>
            <a:r>
              <a:rPr lang="en-US" sz="2200" b="1" i="1" dirty="0" smtClean="0"/>
              <a:t>’ and ‘</a:t>
            </a:r>
            <a:r>
              <a:rPr lang="en-US" sz="2200" b="1" i="1" dirty="0" smtClean="0">
                <a:solidFill>
                  <a:srgbClr val="0000FF"/>
                </a:solidFill>
              </a:rPr>
              <a:t>Applied</a:t>
            </a:r>
            <a:r>
              <a:rPr lang="en-US" sz="2200" b="1" i="1" dirty="0" smtClean="0"/>
              <a:t>’ domains and </a:t>
            </a:r>
            <a:r>
              <a:rPr lang="en-US" sz="2200" b="1" i="1" dirty="0" smtClean="0">
                <a:solidFill>
                  <a:srgbClr val="0000FF"/>
                </a:solidFill>
              </a:rPr>
              <a:t>their interrelationship</a:t>
            </a:r>
            <a:r>
              <a:rPr lang="en-US" sz="2200" b="1" i="1" dirty="0" smtClean="0"/>
              <a:t> was discussed for the first time in this famous report.</a:t>
            </a:r>
          </a:p>
        </p:txBody>
      </p:sp>
      <p:sp>
        <p:nvSpPr>
          <p:cNvPr id="4" name="TextBox 3"/>
          <p:cNvSpPr txBox="1"/>
          <p:nvPr/>
        </p:nvSpPr>
        <p:spPr>
          <a:xfrm>
            <a:off x="1143000" y="5257800"/>
            <a:ext cx="7696200" cy="707886"/>
          </a:xfrm>
          <a:prstGeom prst="rect">
            <a:avLst/>
          </a:prstGeom>
          <a:noFill/>
        </p:spPr>
        <p:txBody>
          <a:bodyPr wrap="square" rtlCol="0">
            <a:spAutoFit/>
          </a:bodyPr>
          <a:lstStyle/>
          <a:p>
            <a:pPr algn="just"/>
            <a:r>
              <a:rPr lang="en-US" sz="2000" i="1" dirty="0" smtClean="0">
                <a:solidFill>
                  <a:srgbClr val="008000"/>
                </a:solidFill>
              </a:rPr>
              <a:t>Dr. </a:t>
            </a:r>
            <a:r>
              <a:rPr lang="en-US" sz="2000" i="1" dirty="0" err="1" smtClean="0">
                <a:solidFill>
                  <a:srgbClr val="008000"/>
                </a:solidFill>
              </a:rPr>
              <a:t>Vannevar</a:t>
            </a:r>
            <a:r>
              <a:rPr lang="en-US" sz="2000" i="1" dirty="0" smtClean="0">
                <a:solidFill>
                  <a:srgbClr val="008000"/>
                </a:solidFill>
              </a:rPr>
              <a:t> Bush was </a:t>
            </a:r>
            <a:r>
              <a:rPr lang="en-US" sz="2000" b="1" i="1" dirty="0" smtClean="0">
                <a:solidFill>
                  <a:srgbClr val="008000"/>
                </a:solidFill>
              </a:rPr>
              <a:t>Director, Office of Scientific Research and Development, USA</a:t>
            </a:r>
            <a:r>
              <a:rPr lang="en-US" sz="2000" i="1" dirty="0" smtClean="0">
                <a:solidFill>
                  <a:srgbClr val="008000"/>
                </a:solidFill>
              </a:rPr>
              <a:t>, during the World War II.</a:t>
            </a:r>
            <a:endParaRPr lang="en-US" sz="2000" i="1" dirty="0">
              <a:solidFill>
                <a:srgbClr val="008000"/>
              </a:solidFill>
            </a:endParaRPr>
          </a:p>
        </p:txBody>
      </p:sp>
      <p:sp>
        <p:nvSpPr>
          <p:cNvPr id="5" name="Rectangle 4"/>
          <p:cNvSpPr/>
          <p:nvPr/>
        </p:nvSpPr>
        <p:spPr>
          <a:xfrm>
            <a:off x="1066800" y="685800"/>
            <a:ext cx="7620000" cy="461665"/>
          </a:xfrm>
          <a:prstGeom prst="rect">
            <a:avLst/>
          </a:prstGeom>
        </p:spPr>
        <p:txBody>
          <a:bodyPr wrap="square">
            <a:spAutoFit/>
          </a:bodyPr>
          <a:lstStyle/>
          <a:p>
            <a:r>
              <a:rPr lang="en-US" sz="2400" b="1" dirty="0" smtClean="0">
                <a:solidFill>
                  <a:srgbClr val="FF0000"/>
                </a:solidFill>
              </a:rPr>
              <a:t>Science </a:t>
            </a:r>
            <a:r>
              <a:rPr lang="en-US" sz="2400" b="1" dirty="0" smtClean="0">
                <a:solidFill>
                  <a:srgbClr val="FF0000"/>
                </a:solidFill>
                <a:sym typeface="Symbol"/>
              </a:rPr>
              <a:t> the Endless Frontier: A report to the President</a:t>
            </a:r>
            <a:endParaRPr lang="en-US" sz="2400" dirty="0"/>
          </a:p>
        </p:txBody>
      </p:sp>
      <p:sp>
        <p:nvSpPr>
          <p:cNvPr id="6" name="TextBox 5"/>
          <p:cNvSpPr txBox="1"/>
          <p:nvPr/>
        </p:nvSpPr>
        <p:spPr>
          <a:xfrm>
            <a:off x="2286000" y="1219200"/>
            <a:ext cx="4495800" cy="430887"/>
          </a:xfrm>
          <a:prstGeom prst="rect">
            <a:avLst/>
          </a:prstGeom>
          <a:noFill/>
        </p:spPr>
        <p:txBody>
          <a:bodyPr wrap="square" rtlCol="0">
            <a:spAutoFit/>
          </a:bodyPr>
          <a:lstStyle/>
          <a:p>
            <a:r>
              <a:rPr lang="en-US" sz="2200" b="1" dirty="0" smtClean="0">
                <a:solidFill>
                  <a:srgbClr val="008000"/>
                </a:solidFill>
              </a:rPr>
              <a:t>By  Dr. </a:t>
            </a:r>
            <a:r>
              <a:rPr lang="en-US" sz="2200" b="1" dirty="0" err="1" smtClean="0">
                <a:solidFill>
                  <a:srgbClr val="008000"/>
                </a:solidFill>
              </a:rPr>
              <a:t>Vennevar</a:t>
            </a:r>
            <a:r>
              <a:rPr lang="en-US" sz="2200" b="1" dirty="0" smtClean="0">
                <a:solidFill>
                  <a:srgbClr val="008000"/>
                </a:solidFill>
              </a:rPr>
              <a:t> Bush (July 15, 1945)</a:t>
            </a:r>
            <a:endParaRPr lang="en-US" sz="2200" b="1" dirty="0">
              <a:solidFill>
                <a:srgbClr val="008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7620000" cy="400110"/>
          </a:xfrm>
          <a:prstGeom prst="rect">
            <a:avLst/>
          </a:prstGeom>
        </p:spPr>
        <p:txBody>
          <a:bodyPr wrap="square">
            <a:spAutoFit/>
          </a:bodyPr>
          <a:lstStyle/>
          <a:p>
            <a:r>
              <a:rPr lang="en-US" sz="2000" b="1" dirty="0" smtClean="0">
                <a:solidFill>
                  <a:srgbClr val="FF0000"/>
                </a:solidFill>
              </a:rPr>
              <a:t>Science </a:t>
            </a:r>
            <a:r>
              <a:rPr lang="en-US" sz="2000" b="1" dirty="0" smtClean="0">
                <a:solidFill>
                  <a:srgbClr val="FF0000"/>
                </a:solidFill>
                <a:sym typeface="Symbol"/>
              </a:rPr>
              <a:t> the Endless Frontier: A report to the President</a:t>
            </a:r>
            <a:endParaRPr lang="en-US" sz="2000" dirty="0"/>
          </a:p>
        </p:txBody>
      </p:sp>
      <p:sp>
        <p:nvSpPr>
          <p:cNvPr id="5" name="TextBox 4"/>
          <p:cNvSpPr txBox="1"/>
          <p:nvPr/>
        </p:nvSpPr>
        <p:spPr>
          <a:xfrm>
            <a:off x="152400" y="457200"/>
            <a:ext cx="4495800" cy="369332"/>
          </a:xfrm>
          <a:prstGeom prst="rect">
            <a:avLst/>
          </a:prstGeom>
          <a:noFill/>
        </p:spPr>
        <p:txBody>
          <a:bodyPr wrap="square" rtlCol="0">
            <a:spAutoFit/>
          </a:bodyPr>
          <a:lstStyle/>
          <a:p>
            <a:r>
              <a:rPr lang="en-US" b="1" dirty="0" smtClean="0">
                <a:solidFill>
                  <a:srgbClr val="008000"/>
                </a:solidFill>
              </a:rPr>
              <a:t>By  Dr. </a:t>
            </a:r>
            <a:r>
              <a:rPr lang="en-US" b="1" dirty="0" err="1" smtClean="0">
                <a:solidFill>
                  <a:srgbClr val="008000"/>
                </a:solidFill>
              </a:rPr>
              <a:t>Vennevar</a:t>
            </a:r>
            <a:r>
              <a:rPr lang="en-US" b="1" dirty="0" smtClean="0">
                <a:solidFill>
                  <a:srgbClr val="008000"/>
                </a:solidFill>
              </a:rPr>
              <a:t> Bush (July 15, 1945)</a:t>
            </a:r>
            <a:endParaRPr lang="en-US" b="1" dirty="0">
              <a:solidFill>
                <a:srgbClr val="008000"/>
              </a:solidFill>
            </a:endParaRPr>
          </a:p>
        </p:txBody>
      </p:sp>
      <p:sp>
        <p:nvSpPr>
          <p:cNvPr id="7" name="TextBox 6"/>
          <p:cNvSpPr txBox="1"/>
          <p:nvPr/>
        </p:nvSpPr>
        <p:spPr>
          <a:xfrm>
            <a:off x="152400" y="990600"/>
            <a:ext cx="8763000" cy="707886"/>
          </a:xfrm>
          <a:prstGeom prst="rect">
            <a:avLst/>
          </a:prstGeom>
          <a:noFill/>
        </p:spPr>
        <p:txBody>
          <a:bodyPr wrap="square" rtlCol="0">
            <a:spAutoFit/>
          </a:bodyPr>
          <a:lstStyle/>
          <a:p>
            <a:pPr algn="just"/>
            <a:r>
              <a:rPr lang="en-US" sz="2000" dirty="0" smtClean="0"/>
              <a:t>The report was in response to </a:t>
            </a:r>
            <a:r>
              <a:rPr lang="en-US" sz="2000" b="1" dirty="0" smtClean="0">
                <a:solidFill>
                  <a:srgbClr val="00B050"/>
                </a:solidFill>
              </a:rPr>
              <a:t>President Roosevelt’s letter </a:t>
            </a:r>
            <a:r>
              <a:rPr lang="en-US" sz="2000" dirty="0" smtClean="0"/>
              <a:t>(November 17, 1944)  which contained 4 questions:</a:t>
            </a:r>
            <a:endParaRPr lang="en-US" sz="2000" dirty="0"/>
          </a:p>
        </p:txBody>
      </p:sp>
      <p:grpSp>
        <p:nvGrpSpPr>
          <p:cNvPr id="17" name="Group 16"/>
          <p:cNvGrpSpPr/>
          <p:nvPr/>
        </p:nvGrpSpPr>
        <p:grpSpPr>
          <a:xfrm>
            <a:off x="444710" y="4456506"/>
            <a:ext cx="8291254" cy="2200933"/>
            <a:chOff x="444710" y="4456506"/>
            <a:chExt cx="8291254" cy="2200933"/>
          </a:xfrm>
        </p:grpSpPr>
        <p:sp>
          <p:nvSpPr>
            <p:cNvPr id="8" name="TextBox 7"/>
            <p:cNvSpPr txBox="1"/>
            <p:nvPr/>
          </p:nvSpPr>
          <p:spPr>
            <a:xfrm>
              <a:off x="658764" y="4456506"/>
              <a:ext cx="8077200" cy="707886"/>
            </a:xfrm>
            <a:prstGeom prst="rect">
              <a:avLst/>
            </a:prstGeom>
            <a:noFill/>
          </p:spPr>
          <p:txBody>
            <a:bodyPr wrap="square" rtlCol="0">
              <a:spAutoFit/>
            </a:bodyPr>
            <a:lstStyle/>
            <a:p>
              <a:r>
                <a:rPr lang="en-US" sz="2000" i="1" dirty="0" smtClean="0">
                  <a:solidFill>
                    <a:srgbClr val="FF0000"/>
                  </a:solidFill>
                </a:rPr>
                <a:t>What can government do  </a:t>
              </a:r>
              <a:r>
                <a:rPr lang="en-US" sz="2000" b="1" i="1" dirty="0" smtClean="0">
                  <a:solidFill>
                    <a:srgbClr val="FF0000"/>
                  </a:solidFill>
                </a:rPr>
                <a:t>now and in the future </a:t>
              </a:r>
              <a:r>
                <a:rPr lang="en-US" sz="2000" i="1" dirty="0" smtClean="0">
                  <a:solidFill>
                    <a:srgbClr val="FF0000"/>
                  </a:solidFill>
                </a:rPr>
                <a:t>to aid </a:t>
              </a:r>
              <a:r>
                <a:rPr lang="en-US" sz="2000" b="1" i="1" dirty="0" smtClean="0">
                  <a:solidFill>
                    <a:srgbClr val="FF0000"/>
                  </a:solidFill>
                </a:rPr>
                <a:t>research activity </a:t>
              </a:r>
              <a:r>
                <a:rPr lang="en-US" sz="2000" i="1" dirty="0" smtClean="0">
                  <a:solidFill>
                    <a:srgbClr val="FF0000"/>
                  </a:solidFill>
                </a:rPr>
                <a:t>by public and private organizations?</a:t>
              </a:r>
              <a:endParaRPr lang="en-US" sz="2000" i="1" dirty="0">
                <a:solidFill>
                  <a:srgbClr val="FF0000"/>
                </a:solidFill>
              </a:endParaRPr>
            </a:p>
          </p:txBody>
        </p:sp>
        <p:sp>
          <p:nvSpPr>
            <p:cNvPr id="9" name="TextBox 8"/>
            <p:cNvSpPr txBox="1"/>
            <p:nvPr/>
          </p:nvSpPr>
          <p:spPr>
            <a:xfrm>
              <a:off x="656304" y="5334000"/>
              <a:ext cx="8077200" cy="1323439"/>
            </a:xfrm>
            <a:prstGeom prst="rect">
              <a:avLst/>
            </a:prstGeom>
            <a:noFill/>
          </p:spPr>
          <p:txBody>
            <a:bodyPr wrap="square" rtlCol="0">
              <a:spAutoFit/>
            </a:bodyPr>
            <a:lstStyle/>
            <a:p>
              <a:pPr algn="just"/>
              <a:r>
                <a:rPr lang="en-US" sz="2000" i="1" dirty="0" smtClean="0">
                  <a:solidFill>
                    <a:srgbClr val="CC0099"/>
                  </a:solidFill>
                </a:rPr>
                <a:t>Can an </a:t>
              </a:r>
              <a:r>
                <a:rPr lang="en-US" sz="2000" b="1" i="1" dirty="0" smtClean="0">
                  <a:solidFill>
                    <a:srgbClr val="CC0099"/>
                  </a:solidFill>
                </a:rPr>
                <a:t>effective</a:t>
              </a:r>
              <a:r>
                <a:rPr lang="en-US" sz="2000" i="1" dirty="0" smtClean="0">
                  <a:solidFill>
                    <a:srgbClr val="CC0099"/>
                  </a:solidFill>
                </a:rPr>
                <a:t> </a:t>
              </a:r>
              <a:r>
                <a:rPr lang="en-US" sz="2000" b="1" i="1" dirty="0" err="1" smtClean="0">
                  <a:solidFill>
                    <a:srgbClr val="CC0099"/>
                  </a:solidFill>
                </a:rPr>
                <a:t>programme</a:t>
              </a:r>
              <a:r>
                <a:rPr lang="en-US" sz="2000" i="1" dirty="0" smtClean="0">
                  <a:solidFill>
                    <a:srgbClr val="CC0099"/>
                  </a:solidFill>
                </a:rPr>
                <a:t> be proposed for </a:t>
              </a:r>
              <a:r>
                <a:rPr lang="en-US" sz="2000" b="1" i="1" dirty="0" smtClean="0">
                  <a:solidFill>
                    <a:srgbClr val="CC0099"/>
                  </a:solidFill>
                </a:rPr>
                <a:t>discovering and developing scientific talent</a:t>
              </a:r>
              <a:r>
                <a:rPr lang="en-US" sz="2000" i="1" dirty="0" smtClean="0">
                  <a:solidFill>
                    <a:srgbClr val="CC0099"/>
                  </a:solidFill>
                </a:rPr>
                <a:t> in American youth so that the continuing </a:t>
              </a:r>
              <a:r>
                <a:rPr lang="en-US" sz="2000" b="1" i="1" dirty="0" smtClean="0">
                  <a:solidFill>
                    <a:srgbClr val="CC0099"/>
                  </a:solidFill>
                </a:rPr>
                <a:t>future of scientific research </a:t>
              </a:r>
              <a:r>
                <a:rPr lang="en-US" sz="2000" i="1" dirty="0" smtClean="0">
                  <a:solidFill>
                    <a:srgbClr val="CC0099"/>
                  </a:solidFill>
                </a:rPr>
                <a:t>in the country may be assured on a level </a:t>
              </a:r>
              <a:r>
                <a:rPr lang="en-US" sz="2000" b="1" i="1" dirty="0" smtClean="0">
                  <a:solidFill>
                    <a:srgbClr val="CC0099"/>
                  </a:solidFill>
                </a:rPr>
                <a:t>comparable to </a:t>
              </a:r>
              <a:r>
                <a:rPr lang="en-US" sz="2000" i="1" dirty="0" smtClean="0">
                  <a:solidFill>
                    <a:srgbClr val="CC0099"/>
                  </a:solidFill>
                </a:rPr>
                <a:t>what has been done </a:t>
              </a:r>
              <a:r>
                <a:rPr lang="en-US" sz="2000" b="1" i="1" dirty="0" smtClean="0">
                  <a:solidFill>
                    <a:srgbClr val="CC0099"/>
                  </a:solidFill>
                </a:rPr>
                <a:t>during the war?</a:t>
              </a:r>
              <a:endParaRPr lang="en-US" sz="2000" b="1" i="1" dirty="0">
                <a:solidFill>
                  <a:srgbClr val="CC0099"/>
                </a:solidFill>
              </a:endParaRPr>
            </a:p>
          </p:txBody>
        </p:sp>
        <p:sp>
          <p:nvSpPr>
            <p:cNvPr id="10" name="Oval 9"/>
            <p:cNvSpPr/>
            <p:nvPr/>
          </p:nvSpPr>
          <p:spPr>
            <a:xfrm>
              <a:off x="457442" y="4613784"/>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4710" y="546870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439992" y="2057400"/>
            <a:ext cx="8323008" cy="2142530"/>
            <a:chOff x="439992" y="2057400"/>
            <a:chExt cx="8323008" cy="2142530"/>
          </a:xfrm>
        </p:grpSpPr>
        <p:sp>
          <p:nvSpPr>
            <p:cNvPr id="12" name="Rectangle 11"/>
            <p:cNvSpPr/>
            <p:nvPr/>
          </p:nvSpPr>
          <p:spPr>
            <a:xfrm>
              <a:off x="609600" y="2057400"/>
              <a:ext cx="8153400" cy="923330"/>
            </a:xfrm>
            <a:prstGeom prst="rect">
              <a:avLst/>
            </a:prstGeom>
          </p:spPr>
          <p:txBody>
            <a:bodyPr wrap="square">
              <a:spAutoFit/>
            </a:bodyPr>
            <a:lstStyle/>
            <a:p>
              <a:pPr algn="just"/>
              <a:r>
                <a:rPr lang="en-US" i="1" dirty="0" smtClean="0">
                  <a:solidFill>
                    <a:srgbClr val="0000FF"/>
                  </a:solidFill>
                </a:rPr>
                <a:t>What can be done, </a:t>
              </a:r>
              <a:r>
                <a:rPr lang="en-US" b="1" i="1" dirty="0" smtClean="0">
                  <a:solidFill>
                    <a:srgbClr val="0000FF"/>
                  </a:solidFill>
                </a:rPr>
                <a:t>consistent with military security</a:t>
              </a:r>
              <a:r>
                <a:rPr lang="en-US" i="1" dirty="0" smtClean="0">
                  <a:solidFill>
                    <a:srgbClr val="0000FF"/>
                  </a:solidFill>
                </a:rPr>
                <a:t>, and with the prior approval of the military authorities, to make known to the world as soon as possible the </a:t>
              </a:r>
              <a:r>
                <a:rPr lang="en-US" b="1" i="1" dirty="0" smtClean="0">
                  <a:solidFill>
                    <a:srgbClr val="0000FF"/>
                  </a:solidFill>
                </a:rPr>
                <a:t>contributions</a:t>
              </a:r>
              <a:r>
                <a:rPr lang="en-US" i="1" dirty="0" smtClean="0">
                  <a:solidFill>
                    <a:srgbClr val="0000FF"/>
                  </a:solidFill>
                </a:rPr>
                <a:t> which have been made during </a:t>
              </a:r>
              <a:r>
                <a:rPr lang="en-US" b="1" i="1" dirty="0" smtClean="0">
                  <a:solidFill>
                    <a:srgbClr val="0000FF"/>
                  </a:solidFill>
                </a:rPr>
                <a:t>our war effort to scientific knowledge</a:t>
              </a:r>
              <a:r>
                <a:rPr lang="en-US" i="1" dirty="0" smtClean="0">
                  <a:solidFill>
                    <a:srgbClr val="0000FF"/>
                  </a:solidFill>
                </a:rPr>
                <a:t>?</a:t>
              </a:r>
            </a:p>
          </p:txBody>
        </p:sp>
        <p:sp>
          <p:nvSpPr>
            <p:cNvPr id="13" name="Rectangle 12"/>
            <p:cNvSpPr/>
            <p:nvPr/>
          </p:nvSpPr>
          <p:spPr>
            <a:xfrm>
              <a:off x="609600" y="3276600"/>
              <a:ext cx="8153400" cy="923330"/>
            </a:xfrm>
            <a:prstGeom prst="rect">
              <a:avLst/>
            </a:prstGeom>
          </p:spPr>
          <p:txBody>
            <a:bodyPr wrap="square">
              <a:spAutoFit/>
            </a:bodyPr>
            <a:lstStyle/>
            <a:p>
              <a:pPr algn="just"/>
              <a:r>
                <a:rPr lang="en-US" i="1" dirty="0" smtClean="0">
                  <a:solidFill>
                    <a:srgbClr val="008000"/>
                  </a:solidFill>
                </a:rPr>
                <a:t>With particular reference to the </a:t>
              </a:r>
              <a:r>
                <a:rPr lang="en-US" b="1" i="1" dirty="0" smtClean="0">
                  <a:solidFill>
                    <a:srgbClr val="008000"/>
                  </a:solidFill>
                </a:rPr>
                <a:t>war of science against disease</a:t>
              </a:r>
              <a:r>
                <a:rPr lang="en-US" i="1" dirty="0" smtClean="0">
                  <a:solidFill>
                    <a:srgbClr val="008000"/>
                  </a:solidFill>
                </a:rPr>
                <a:t>, what can be done now to </a:t>
              </a:r>
              <a:r>
                <a:rPr lang="en-US" b="1" i="1" dirty="0" smtClean="0">
                  <a:solidFill>
                    <a:srgbClr val="008000"/>
                  </a:solidFill>
                </a:rPr>
                <a:t>organize a program </a:t>
              </a:r>
              <a:r>
                <a:rPr lang="en-US" i="1" dirty="0" smtClean="0">
                  <a:solidFill>
                    <a:srgbClr val="008000"/>
                  </a:solidFill>
                </a:rPr>
                <a:t>for continuing in the future the work which has been done in </a:t>
              </a:r>
              <a:r>
                <a:rPr lang="en-US" b="1" i="1" dirty="0" smtClean="0">
                  <a:solidFill>
                    <a:srgbClr val="008000"/>
                  </a:solidFill>
                </a:rPr>
                <a:t>medicine and related sciences</a:t>
              </a:r>
              <a:r>
                <a:rPr lang="en-US" i="1" dirty="0" smtClean="0">
                  <a:solidFill>
                    <a:srgbClr val="008000"/>
                  </a:solidFill>
                </a:rPr>
                <a:t>? </a:t>
              </a:r>
              <a:endParaRPr lang="en-US" i="1" dirty="0">
                <a:solidFill>
                  <a:srgbClr val="008000"/>
                </a:solidFill>
              </a:endParaRPr>
            </a:p>
          </p:txBody>
        </p:sp>
        <p:sp>
          <p:nvSpPr>
            <p:cNvPr id="14" name="Oval 13"/>
            <p:cNvSpPr/>
            <p:nvPr/>
          </p:nvSpPr>
          <p:spPr>
            <a:xfrm>
              <a:off x="441960" y="220980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39992" y="342900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304800"/>
            <a:ext cx="8077200" cy="3300413"/>
            <a:chOff x="533400" y="304800"/>
            <a:chExt cx="8077200" cy="3300413"/>
          </a:xfrm>
        </p:grpSpPr>
        <p:sp>
          <p:nvSpPr>
            <p:cNvPr id="2" name="TextBox 1"/>
            <p:cNvSpPr txBox="1"/>
            <p:nvPr/>
          </p:nvSpPr>
          <p:spPr>
            <a:xfrm>
              <a:off x="2667000" y="304800"/>
              <a:ext cx="3505200" cy="461665"/>
            </a:xfrm>
            <a:prstGeom prst="rect">
              <a:avLst/>
            </a:prstGeom>
            <a:noFill/>
          </p:spPr>
          <p:txBody>
            <a:bodyPr wrap="square" rtlCol="0">
              <a:spAutoFit/>
            </a:bodyPr>
            <a:lstStyle/>
            <a:p>
              <a:r>
                <a:rPr lang="en-US" sz="2400" b="1" dirty="0" smtClean="0"/>
                <a:t>Summary of Bush Report</a:t>
              </a:r>
              <a:endParaRPr lang="en-US" sz="2400" b="1" dirty="0"/>
            </a:p>
          </p:txBody>
        </p:sp>
        <p:sp>
          <p:nvSpPr>
            <p:cNvPr id="3" name="TextBox 2"/>
            <p:cNvSpPr txBox="1"/>
            <p:nvPr/>
          </p:nvSpPr>
          <p:spPr>
            <a:xfrm>
              <a:off x="533400" y="1143000"/>
              <a:ext cx="8077200" cy="2462213"/>
            </a:xfrm>
            <a:prstGeom prst="rect">
              <a:avLst/>
            </a:prstGeom>
            <a:noFill/>
          </p:spPr>
          <p:txBody>
            <a:bodyPr wrap="square" rtlCol="0">
              <a:spAutoFit/>
            </a:bodyPr>
            <a:lstStyle/>
            <a:p>
              <a:pPr algn="just"/>
              <a:r>
                <a:rPr lang="en-US" sz="2200" b="1" dirty="0" smtClean="0"/>
                <a:t>“Progress in war against disease depend upon the </a:t>
              </a:r>
              <a:r>
                <a:rPr lang="en-US" sz="2200" b="1" dirty="0" smtClean="0">
                  <a:solidFill>
                    <a:srgbClr val="FF0000"/>
                  </a:solidFill>
                </a:rPr>
                <a:t>flow of scientific knowledge</a:t>
              </a:r>
              <a:r>
                <a:rPr lang="en-US" sz="2200" b="1" dirty="0" smtClean="0"/>
                <a:t>. New products, new industry and more jobs require </a:t>
              </a:r>
              <a:r>
                <a:rPr lang="en-US" sz="2200" b="1" dirty="0" smtClean="0">
                  <a:solidFill>
                    <a:srgbClr val="0000FF"/>
                  </a:solidFill>
                </a:rPr>
                <a:t>continuous additions to knowledge of the laws of nature </a:t>
              </a:r>
              <a:r>
                <a:rPr lang="en-US" sz="2200" b="1" dirty="0" smtClean="0"/>
                <a:t>and the application of that knowledge to practical purposes. Similarly our defense against aggression </a:t>
              </a:r>
              <a:r>
                <a:rPr lang="en-US" sz="2200" b="1" dirty="0" smtClean="0">
                  <a:solidFill>
                    <a:srgbClr val="0000FF"/>
                  </a:solidFill>
                </a:rPr>
                <a:t>demands new knowledge</a:t>
              </a:r>
              <a:r>
                <a:rPr lang="en-US" sz="2200" b="1" dirty="0" smtClean="0"/>
                <a:t> so that we can develop new weapons. </a:t>
              </a:r>
              <a:r>
                <a:rPr lang="en-US" sz="2200" b="1" dirty="0" smtClean="0">
                  <a:solidFill>
                    <a:srgbClr val="FF0000"/>
                  </a:solidFill>
                </a:rPr>
                <a:t>This essential new knowledge can be obtained only through basic scientific research.</a:t>
              </a:r>
              <a:endParaRPr lang="en-US" sz="2200" b="1" dirty="0">
                <a:solidFill>
                  <a:srgbClr val="FF0000"/>
                </a:solidFill>
              </a:endParaRPr>
            </a:p>
          </p:txBody>
        </p:sp>
      </p:grpSp>
      <p:sp>
        <p:nvSpPr>
          <p:cNvPr id="4" name="TextBox 3"/>
          <p:cNvSpPr txBox="1"/>
          <p:nvPr/>
        </p:nvSpPr>
        <p:spPr>
          <a:xfrm>
            <a:off x="533400" y="3962400"/>
            <a:ext cx="8077200" cy="2462213"/>
          </a:xfrm>
          <a:prstGeom prst="rect">
            <a:avLst/>
          </a:prstGeom>
          <a:noFill/>
        </p:spPr>
        <p:txBody>
          <a:bodyPr wrap="square" rtlCol="0">
            <a:spAutoFit/>
          </a:bodyPr>
          <a:lstStyle/>
          <a:p>
            <a:pPr algn="just"/>
            <a:r>
              <a:rPr lang="en-US" sz="2200" b="1" dirty="0" smtClean="0"/>
              <a:t>The publicly and privately supported colleges, universities and research institutes are the </a:t>
            </a:r>
            <a:r>
              <a:rPr lang="en-US" sz="2200" b="1" dirty="0" err="1" smtClean="0">
                <a:solidFill>
                  <a:srgbClr val="0000FF"/>
                </a:solidFill>
              </a:rPr>
              <a:t>centres</a:t>
            </a:r>
            <a:r>
              <a:rPr lang="en-US" sz="2200" b="1" dirty="0" smtClean="0">
                <a:solidFill>
                  <a:srgbClr val="0000FF"/>
                </a:solidFill>
              </a:rPr>
              <a:t> of basic research</a:t>
            </a:r>
            <a:r>
              <a:rPr lang="en-US" sz="2200" b="1" dirty="0" smtClean="0"/>
              <a:t>. They are the wellsprings of </a:t>
            </a:r>
            <a:r>
              <a:rPr lang="en-US" sz="2200" b="1" dirty="0" smtClean="0">
                <a:solidFill>
                  <a:srgbClr val="0000FF"/>
                </a:solidFill>
              </a:rPr>
              <a:t>knowledge and understanding</a:t>
            </a:r>
            <a:r>
              <a:rPr lang="en-US" sz="2200" b="1" dirty="0" smtClean="0"/>
              <a:t>. As long as they are vigorous and healthy and their </a:t>
            </a:r>
            <a:r>
              <a:rPr lang="en-US" sz="2200" b="1" dirty="0" smtClean="0">
                <a:solidFill>
                  <a:srgbClr val="0000FF"/>
                </a:solidFill>
              </a:rPr>
              <a:t>scientists are free to pursue truth wherever it may lead</a:t>
            </a:r>
            <a:r>
              <a:rPr lang="en-US" sz="2200" b="1" dirty="0" smtClean="0"/>
              <a:t>, there will be a flow of scientific knowledge to those who can apply it to practical problems in the government, in industry or elsewhere.”</a:t>
            </a:r>
            <a:endParaRPr lang="en-US"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039850"/>
            <a:ext cx="8077200" cy="1446550"/>
          </a:xfrm>
          <a:prstGeom prst="rect">
            <a:avLst/>
          </a:prstGeom>
          <a:noFill/>
        </p:spPr>
        <p:txBody>
          <a:bodyPr wrap="square" rtlCol="0">
            <a:spAutoFit/>
          </a:bodyPr>
          <a:lstStyle/>
          <a:p>
            <a:pPr algn="just"/>
            <a:r>
              <a:rPr lang="en-US" sz="2200" b="1" dirty="0" smtClean="0">
                <a:solidFill>
                  <a:srgbClr val="FF0000"/>
                </a:solidFill>
              </a:rPr>
              <a:t>“A nation which depends upon others for its new scientific knowledge will be slow in its industrial progress and weak in its competitive position in the world trade, regardless of its mechanical skills.”</a:t>
            </a:r>
            <a:endParaRPr lang="en-US" sz="2200" b="1" dirty="0">
              <a:solidFill>
                <a:srgbClr val="FF0000"/>
              </a:solidFill>
            </a:endParaRPr>
          </a:p>
        </p:txBody>
      </p:sp>
      <p:grpSp>
        <p:nvGrpSpPr>
          <p:cNvPr id="5" name="Group 4"/>
          <p:cNvGrpSpPr/>
          <p:nvPr/>
        </p:nvGrpSpPr>
        <p:grpSpPr>
          <a:xfrm>
            <a:off x="533400" y="228600"/>
            <a:ext cx="8382000" cy="3048000"/>
            <a:chOff x="533400" y="228600"/>
            <a:chExt cx="8382000" cy="3048000"/>
          </a:xfrm>
        </p:grpSpPr>
        <p:sp>
          <p:nvSpPr>
            <p:cNvPr id="2" name="TextBox 1"/>
            <p:cNvSpPr txBox="1"/>
            <p:nvPr/>
          </p:nvSpPr>
          <p:spPr>
            <a:xfrm>
              <a:off x="533400" y="1491496"/>
              <a:ext cx="8077200" cy="1785104"/>
            </a:xfrm>
            <a:prstGeom prst="rect">
              <a:avLst/>
            </a:prstGeom>
            <a:noFill/>
          </p:spPr>
          <p:txBody>
            <a:bodyPr wrap="square" rtlCol="0">
              <a:spAutoFit/>
            </a:bodyPr>
            <a:lstStyle/>
            <a:p>
              <a:pPr algn="just"/>
              <a:r>
                <a:rPr lang="en-US" sz="2200" b="1" dirty="0" smtClean="0">
                  <a:solidFill>
                    <a:srgbClr val="008000"/>
                  </a:solidFill>
                </a:rPr>
                <a:t>“Scientific progress on a broad front results from free play of free intellectuals, working on subjects of their own choice in the manner dictated by their curiosity for exploration of unknown. Freedom of inquiry be preserved under any plan for Governmental support of science…….”</a:t>
              </a:r>
              <a:endParaRPr lang="en-US" sz="2200" b="1" dirty="0">
                <a:solidFill>
                  <a:srgbClr val="008000"/>
                </a:solidFill>
              </a:endParaRPr>
            </a:p>
          </p:txBody>
        </p:sp>
        <p:sp>
          <p:nvSpPr>
            <p:cNvPr id="4" name="TextBox 3"/>
            <p:cNvSpPr txBox="1"/>
            <p:nvPr/>
          </p:nvSpPr>
          <p:spPr>
            <a:xfrm>
              <a:off x="5410200" y="228600"/>
              <a:ext cx="3505200" cy="461665"/>
            </a:xfrm>
            <a:prstGeom prst="rect">
              <a:avLst/>
            </a:prstGeom>
            <a:noFill/>
          </p:spPr>
          <p:txBody>
            <a:bodyPr wrap="square" rtlCol="0">
              <a:spAutoFit/>
            </a:bodyPr>
            <a:lstStyle/>
            <a:p>
              <a:r>
                <a:rPr lang="en-US" sz="2400" b="1" i="1" dirty="0" smtClean="0"/>
                <a:t>Summary of Bush Report</a:t>
              </a:r>
              <a:endParaRPr lang="en-US" sz="2400" b="1"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76200"/>
            <a:ext cx="4343400" cy="461665"/>
          </a:xfrm>
          <a:prstGeom prst="rect">
            <a:avLst/>
          </a:prstGeom>
          <a:noFill/>
        </p:spPr>
        <p:txBody>
          <a:bodyPr wrap="square" rtlCol="0">
            <a:spAutoFit/>
          </a:bodyPr>
          <a:lstStyle/>
          <a:p>
            <a:r>
              <a:rPr lang="en-US" sz="2400" b="1" dirty="0" smtClean="0"/>
              <a:t>Scientific Policy Resolution 1958</a:t>
            </a:r>
            <a:endParaRPr lang="en-US" sz="2400" b="1" dirty="0"/>
          </a:p>
        </p:txBody>
      </p:sp>
      <p:grpSp>
        <p:nvGrpSpPr>
          <p:cNvPr id="5" name="Group 4"/>
          <p:cNvGrpSpPr/>
          <p:nvPr/>
        </p:nvGrpSpPr>
        <p:grpSpPr>
          <a:xfrm>
            <a:off x="228600" y="736937"/>
            <a:ext cx="8259096" cy="2717126"/>
            <a:chOff x="228600" y="736937"/>
            <a:chExt cx="8259096" cy="2717126"/>
          </a:xfrm>
        </p:grpSpPr>
        <p:sp>
          <p:nvSpPr>
            <p:cNvPr id="6" name="TextBox 5"/>
            <p:cNvSpPr txBox="1"/>
            <p:nvPr/>
          </p:nvSpPr>
          <p:spPr>
            <a:xfrm>
              <a:off x="533400" y="736937"/>
              <a:ext cx="7924800" cy="1015663"/>
            </a:xfrm>
            <a:prstGeom prst="rect">
              <a:avLst/>
            </a:prstGeom>
            <a:noFill/>
          </p:spPr>
          <p:txBody>
            <a:bodyPr wrap="square" rtlCol="0">
              <a:spAutoFit/>
            </a:bodyPr>
            <a:lstStyle/>
            <a:p>
              <a:pPr algn="just"/>
              <a:r>
                <a:rPr lang="en-US" sz="2000" b="1" dirty="0" smtClean="0">
                  <a:solidFill>
                    <a:srgbClr val="0066FF"/>
                  </a:solidFill>
                </a:rPr>
                <a:t>Key to the national prosperity lies in effective combination of three factors: </a:t>
              </a:r>
              <a:r>
                <a:rPr lang="en-US" sz="2000" b="1" u="sng" dirty="0" smtClean="0">
                  <a:solidFill>
                    <a:srgbClr val="0066FF"/>
                  </a:solidFill>
                </a:rPr>
                <a:t>Technology, Material and Capital</a:t>
              </a:r>
              <a:r>
                <a:rPr lang="en-US" sz="2000" b="1" dirty="0" smtClean="0">
                  <a:solidFill>
                    <a:srgbClr val="0066FF"/>
                  </a:solidFill>
                </a:rPr>
                <a:t>. The first is far important since it can make up for the deficiency in other two.</a:t>
              </a:r>
              <a:endParaRPr lang="en-US" sz="2000" b="1" dirty="0">
                <a:solidFill>
                  <a:srgbClr val="0066FF"/>
                </a:solidFill>
              </a:endParaRPr>
            </a:p>
          </p:txBody>
        </p:sp>
        <p:sp>
          <p:nvSpPr>
            <p:cNvPr id="7" name="TextBox 6"/>
            <p:cNvSpPr txBox="1"/>
            <p:nvPr/>
          </p:nvSpPr>
          <p:spPr>
            <a:xfrm>
              <a:off x="533400" y="1905000"/>
              <a:ext cx="7924800" cy="400110"/>
            </a:xfrm>
            <a:prstGeom prst="rect">
              <a:avLst/>
            </a:prstGeom>
            <a:noFill/>
          </p:spPr>
          <p:txBody>
            <a:bodyPr wrap="square" rtlCol="0">
              <a:spAutoFit/>
            </a:bodyPr>
            <a:lstStyle/>
            <a:p>
              <a:r>
                <a:rPr lang="en-US" sz="2000" b="1" dirty="0" smtClean="0">
                  <a:solidFill>
                    <a:srgbClr val="9900CC"/>
                  </a:solidFill>
                </a:rPr>
                <a:t>Technology can only grow out of </a:t>
              </a:r>
              <a:r>
                <a:rPr lang="en-US" sz="2000" b="1" u="sng" dirty="0" smtClean="0">
                  <a:solidFill>
                    <a:srgbClr val="9900CC"/>
                  </a:solidFill>
                </a:rPr>
                <a:t>study of science and its applications</a:t>
              </a:r>
              <a:r>
                <a:rPr lang="en-US" sz="2000" b="1" dirty="0" smtClean="0">
                  <a:solidFill>
                    <a:srgbClr val="9900CC"/>
                  </a:solidFill>
                </a:rPr>
                <a:t>.</a:t>
              </a:r>
              <a:endParaRPr lang="en-US" sz="2000" b="1" dirty="0">
                <a:solidFill>
                  <a:srgbClr val="9900CC"/>
                </a:solidFill>
              </a:endParaRPr>
            </a:p>
          </p:txBody>
        </p:sp>
        <p:sp>
          <p:nvSpPr>
            <p:cNvPr id="8" name="TextBox 7"/>
            <p:cNvSpPr txBox="1"/>
            <p:nvPr/>
          </p:nvSpPr>
          <p:spPr>
            <a:xfrm>
              <a:off x="562896" y="2438400"/>
              <a:ext cx="7924800" cy="1015663"/>
            </a:xfrm>
            <a:prstGeom prst="rect">
              <a:avLst/>
            </a:prstGeom>
            <a:noFill/>
          </p:spPr>
          <p:txBody>
            <a:bodyPr wrap="square" rtlCol="0">
              <a:spAutoFit/>
            </a:bodyPr>
            <a:lstStyle/>
            <a:p>
              <a:pPr algn="just"/>
              <a:r>
                <a:rPr lang="en-US" sz="2000" b="1" dirty="0" smtClean="0"/>
                <a:t>Science has not only radically altered man’s material environment, but also has provided </a:t>
              </a:r>
              <a:r>
                <a:rPr lang="en-US" sz="2000" b="1" u="sng" dirty="0" smtClean="0"/>
                <a:t>new tools of thought and extended man’s mental horizon</a:t>
              </a:r>
              <a:r>
                <a:rPr lang="en-US" sz="2000" b="1" dirty="0" smtClean="0"/>
                <a:t>.</a:t>
              </a:r>
              <a:endParaRPr lang="en-US" sz="2000" b="1" dirty="0"/>
            </a:p>
          </p:txBody>
        </p:sp>
        <p:sp>
          <p:nvSpPr>
            <p:cNvPr id="9" name="Oval 8"/>
            <p:cNvSpPr/>
            <p:nvPr/>
          </p:nvSpPr>
          <p:spPr>
            <a:xfrm>
              <a:off x="228600" y="838200"/>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28600" y="1987038"/>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2364" y="253966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28600" y="3505200"/>
            <a:ext cx="8276304" cy="2124908"/>
            <a:chOff x="228600" y="3505200"/>
            <a:chExt cx="8276304" cy="2124908"/>
          </a:xfrm>
        </p:grpSpPr>
        <p:sp>
          <p:nvSpPr>
            <p:cNvPr id="13" name="TextBox 12"/>
            <p:cNvSpPr txBox="1"/>
            <p:nvPr/>
          </p:nvSpPr>
          <p:spPr>
            <a:xfrm>
              <a:off x="565356" y="3505200"/>
              <a:ext cx="7924800" cy="707886"/>
            </a:xfrm>
            <a:prstGeom prst="rect">
              <a:avLst/>
            </a:prstGeom>
            <a:noFill/>
          </p:spPr>
          <p:txBody>
            <a:bodyPr wrap="square" rtlCol="0">
              <a:spAutoFit/>
            </a:bodyPr>
            <a:lstStyle/>
            <a:p>
              <a:pPr algn="just"/>
              <a:r>
                <a:rPr lang="en-US" sz="2000" b="1" dirty="0" smtClean="0">
                  <a:solidFill>
                    <a:srgbClr val="FF0000"/>
                  </a:solidFill>
                </a:rPr>
                <a:t>Scientific approach and methods, and use of scientific knowledge is essential to the </a:t>
              </a:r>
              <a:r>
                <a:rPr lang="en-US" sz="2000" b="1" u="sng" dirty="0" smtClean="0">
                  <a:solidFill>
                    <a:srgbClr val="FF0000"/>
                  </a:solidFill>
                </a:rPr>
                <a:t>idea of a welfare state</a:t>
              </a:r>
              <a:r>
                <a:rPr lang="en-US" sz="2000" b="1" dirty="0" smtClean="0">
                  <a:solidFill>
                    <a:srgbClr val="FF0000"/>
                  </a:solidFill>
                </a:rPr>
                <a:t>.</a:t>
              </a:r>
              <a:endParaRPr lang="en-US" sz="2000" b="1" dirty="0">
                <a:solidFill>
                  <a:srgbClr val="FF0000"/>
                </a:solidFill>
              </a:endParaRPr>
            </a:p>
          </p:txBody>
        </p:sp>
        <p:sp>
          <p:nvSpPr>
            <p:cNvPr id="14" name="TextBox 13"/>
            <p:cNvSpPr txBox="1"/>
            <p:nvPr/>
          </p:nvSpPr>
          <p:spPr>
            <a:xfrm>
              <a:off x="577644" y="4343400"/>
              <a:ext cx="7924800" cy="384721"/>
            </a:xfrm>
            <a:prstGeom prst="rect">
              <a:avLst/>
            </a:prstGeom>
            <a:noFill/>
          </p:spPr>
          <p:txBody>
            <a:bodyPr wrap="square" rtlCol="0">
              <a:spAutoFit/>
            </a:bodyPr>
            <a:lstStyle/>
            <a:p>
              <a:r>
                <a:rPr lang="en-US" sz="1900" b="1" dirty="0" smtClean="0">
                  <a:solidFill>
                    <a:srgbClr val="008000"/>
                  </a:solidFill>
                </a:rPr>
                <a:t>Scientifically </a:t>
              </a:r>
              <a:r>
                <a:rPr lang="en-US" sz="1900" b="1" u="sng" dirty="0" smtClean="0">
                  <a:solidFill>
                    <a:srgbClr val="008000"/>
                  </a:solidFill>
                </a:rPr>
                <a:t>trained human resource </a:t>
              </a:r>
              <a:r>
                <a:rPr lang="en-US" sz="1900" b="1" dirty="0" smtClean="0">
                  <a:solidFill>
                    <a:srgbClr val="008000"/>
                  </a:solidFill>
                </a:rPr>
                <a:t>can become an </a:t>
              </a:r>
              <a:r>
                <a:rPr lang="en-US" sz="1900" b="1" u="sng" dirty="0" smtClean="0">
                  <a:solidFill>
                    <a:srgbClr val="008000"/>
                  </a:solidFill>
                </a:rPr>
                <a:t>asset</a:t>
              </a:r>
              <a:r>
                <a:rPr lang="en-US" sz="1900" b="1" dirty="0" smtClean="0">
                  <a:solidFill>
                    <a:srgbClr val="008000"/>
                  </a:solidFill>
                </a:rPr>
                <a:t>. </a:t>
              </a:r>
              <a:endParaRPr lang="en-US" sz="1900" b="1" dirty="0">
                <a:solidFill>
                  <a:srgbClr val="008000"/>
                </a:solidFill>
              </a:endParaRPr>
            </a:p>
          </p:txBody>
        </p:sp>
        <p:sp>
          <p:nvSpPr>
            <p:cNvPr id="15" name="Oval 14"/>
            <p:cNvSpPr/>
            <p:nvPr/>
          </p:nvSpPr>
          <p:spPr>
            <a:xfrm>
              <a:off x="228600" y="3603486"/>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245808" y="4452474"/>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80104" y="4953000"/>
              <a:ext cx="7924800" cy="677108"/>
            </a:xfrm>
            <a:prstGeom prst="rect">
              <a:avLst/>
            </a:prstGeom>
            <a:noFill/>
          </p:spPr>
          <p:txBody>
            <a:bodyPr wrap="square" rtlCol="0">
              <a:spAutoFit/>
            </a:bodyPr>
            <a:lstStyle/>
            <a:p>
              <a:pPr algn="just"/>
              <a:r>
                <a:rPr lang="en-US" sz="1900" b="1" dirty="0" smtClean="0"/>
                <a:t>We need to </a:t>
              </a:r>
              <a:r>
                <a:rPr lang="en-US" sz="1900" b="1" u="sng" dirty="0" smtClean="0"/>
                <a:t>bridge the gap </a:t>
              </a:r>
              <a:r>
                <a:rPr lang="en-US" sz="1900" b="1" dirty="0" smtClean="0"/>
                <a:t>between us and the advanced nations with most </a:t>
              </a:r>
              <a:r>
                <a:rPr lang="en-US" sz="1900" b="1" u="sng" dirty="0" smtClean="0"/>
                <a:t>vigorous measures </a:t>
              </a:r>
              <a:r>
                <a:rPr lang="en-US" sz="1900" b="1" dirty="0" smtClean="0"/>
                <a:t>and putting forward our </a:t>
              </a:r>
              <a:r>
                <a:rPr lang="en-US" sz="1900" b="1" u="sng" dirty="0" smtClean="0"/>
                <a:t>utmost efforts</a:t>
              </a:r>
              <a:r>
                <a:rPr lang="en-US" sz="1900" b="1" dirty="0" smtClean="0"/>
                <a:t>.    </a:t>
              </a:r>
              <a:endParaRPr lang="en-US" sz="1900" b="1" dirty="0"/>
            </a:p>
          </p:txBody>
        </p:sp>
        <p:sp>
          <p:nvSpPr>
            <p:cNvPr id="18" name="Oval 17"/>
            <p:cNvSpPr/>
            <p:nvPr/>
          </p:nvSpPr>
          <p:spPr>
            <a:xfrm>
              <a:off x="248268" y="5062074"/>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245808" y="5791200"/>
            <a:ext cx="8256636" cy="1015663"/>
            <a:chOff x="245808" y="5791200"/>
            <a:chExt cx="8256636" cy="1015663"/>
          </a:xfrm>
        </p:grpSpPr>
        <p:sp>
          <p:nvSpPr>
            <p:cNvPr id="20" name="TextBox 19"/>
            <p:cNvSpPr txBox="1"/>
            <p:nvPr/>
          </p:nvSpPr>
          <p:spPr>
            <a:xfrm>
              <a:off x="577644" y="5791200"/>
              <a:ext cx="7924800" cy="1015663"/>
            </a:xfrm>
            <a:prstGeom prst="rect">
              <a:avLst/>
            </a:prstGeom>
            <a:noFill/>
          </p:spPr>
          <p:txBody>
            <a:bodyPr wrap="square" rtlCol="0">
              <a:spAutoFit/>
            </a:bodyPr>
            <a:lstStyle/>
            <a:p>
              <a:pPr algn="just"/>
              <a:r>
                <a:rPr lang="en-US" sz="2000" b="1" i="1" dirty="0" smtClean="0">
                  <a:solidFill>
                    <a:srgbClr val="FF0000"/>
                  </a:solidFill>
                </a:rPr>
                <a:t>It is inherent obligation of a great country like India with its traditions of scholarship, original thinking and great cultural heritage to participate fully in the march of science.    </a:t>
              </a:r>
              <a:endParaRPr lang="en-US" sz="2000" b="1" i="1" dirty="0">
                <a:solidFill>
                  <a:srgbClr val="FF0000"/>
                </a:solidFill>
              </a:endParaRPr>
            </a:p>
          </p:txBody>
        </p:sp>
        <p:sp>
          <p:nvSpPr>
            <p:cNvPr id="21" name="Oval 20"/>
            <p:cNvSpPr/>
            <p:nvPr/>
          </p:nvSpPr>
          <p:spPr>
            <a:xfrm>
              <a:off x="245808" y="5900274"/>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4603897"/>
            <a:ext cx="2438400" cy="523220"/>
          </a:xfrm>
          <a:prstGeom prst="rect">
            <a:avLst/>
          </a:prstGeom>
          <a:noFill/>
        </p:spPr>
        <p:txBody>
          <a:bodyPr wrap="square" rtlCol="0">
            <a:spAutoFit/>
          </a:bodyPr>
          <a:lstStyle/>
          <a:p>
            <a:r>
              <a:rPr lang="en-US" sz="2800" b="1" dirty="0" smtClean="0">
                <a:solidFill>
                  <a:srgbClr val="CC0099"/>
                </a:solidFill>
              </a:rPr>
              <a:t>Basic Research</a:t>
            </a:r>
            <a:endParaRPr lang="en-US" sz="2800" b="1" dirty="0">
              <a:solidFill>
                <a:srgbClr val="CC0099"/>
              </a:solidFill>
            </a:endParaRPr>
          </a:p>
        </p:txBody>
      </p:sp>
      <p:sp>
        <p:nvSpPr>
          <p:cNvPr id="5" name="TextBox 4"/>
          <p:cNvSpPr txBox="1"/>
          <p:nvPr/>
        </p:nvSpPr>
        <p:spPr>
          <a:xfrm>
            <a:off x="4800600" y="4572000"/>
            <a:ext cx="4114800" cy="523220"/>
          </a:xfrm>
          <a:prstGeom prst="rect">
            <a:avLst/>
          </a:prstGeom>
          <a:noFill/>
        </p:spPr>
        <p:txBody>
          <a:bodyPr wrap="square" rtlCol="0">
            <a:spAutoFit/>
          </a:bodyPr>
          <a:lstStyle/>
          <a:p>
            <a:r>
              <a:rPr lang="en-US" sz="2800" b="1" dirty="0" smtClean="0">
                <a:solidFill>
                  <a:srgbClr val="990000"/>
                </a:solidFill>
              </a:rPr>
              <a:t>Technology Development</a:t>
            </a:r>
            <a:endParaRPr lang="en-US" sz="2800" b="1" dirty="0">
              <a:solidFill>
                <a:srgbClr val="990000"/>
              </a:solidFill>
            </a:endParaRPr>
          </a:p>
        </p:txBody>
      </p:sp>
      <p:sp>
        <p:nvSpPr>
          <p:cNvPr id="6" name="Right Arrow 5"/>
          <p:cNvSpPr/>
          <p:nvPr/>
        </p:nvSpPr>
        <p:spPr>
          <a:xfrm>
            <a:off x="3505200" y="460389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66800" y="6248400"/>
            <a:ext cx="8001000" cy="400110"/>
          </a:xfrm>
          <a:prstGeom prst="rect">
            <a:avLst/>
          </a:prstGeom>
          <a:noFill/>
        </p:spPr>
        <p:txBody>
          <a:bodyPr wrap="square" rtlCol="0">
            <a:spAutoFit/>
          </a:bodyPr>
          <a:lstStyle/>
          <a:p>
            <a:r>
              <a:rPr lang="en-US" sz="2000" b="1" i="1" dirty="0" smtClean="0">
                <a:solidFill>
                  <a:srgbClr val="00B050"/>
                </a:solidFill>
              </a:rPr>
              <a:t>This linear model became the backbone of science &amp; Technology planning </a:t>
            </a:r>
            <a:endParaRPr lang="en-US" sz="2000" b="1" i="1" dirty="0">
              <a:solidFill>
                <a:srgbClr val="00B050"/>
              </a:solidFill>
            </a:endParaRPr>
          </a:p>
        </p:txBody>
      </p:sp>
      <p:sp>
        <p:nvSpPr>
          <p:cNvPr id="8" name="TextBox 7"/>
          <p:cNvSpPr txBox="1"/>
          <p:nvPr/>
        </p:nvSpPr>
        <p:spPr>
          <a:xfrm>
            <a:off x="685800" y="1676400"/>
            <a:ext cx="7696200" cy="461665"/>
          </a:xfrm>
          <a:prstGeom prst="rect">
            <a:avLst/>
          </a:prstGeom>
          <a:noFill/>
        </p:spPr>
        <p:txBody>
          <a:bodyPr wrap="square" rtlCol="0">
            <a:spAutoFit/>
          </a:bodyPr>
          <a:lstStyle/>
          <a:p>
            <a:r>
              <a:rPr lang="en-US" sz="2400" b="1" dirty="0" smtClean="0">
                <a:solidFill>
                  <a:srgbClr val="0000FF"/>
                </a:solidFill>
              </a:rPr>
              <a:t>Basic research </a:t>
            </a:r>
            <a:r>
              <a:rPr lang="en-US" sz="2400" b="1" dirty="0" smtClean="0"/>
              <a:t>= </a:t>
            </a:r>
            <a:r>
              <a:rPr lang="en-US" sz="2400" b="1" i="1" dirty="0" smtClean="0"/>
              <a:t>Curiosity driven research</a:t>
            </a:r>
            <a:endParaRPr lang="en-US" sz="2400" b="1" i="1" dirty="0"/>
          </a:p>
        </p:txBody>
      </p:sp>
      <p:sp>
        <p:nvSpPr>
          <p:cNvPr id="9" name="TextBox 8"/>
          <p:cNvSpPr txBox="1"/>
          <p:nvPr/>
        </p:nvSpPr>
        <p:spPr>
          <a:xfrm>
            <a:off x="533400" y="2667000"/>
            <a:ext cx="8153400" cy="830997"/>
          </a:xfrm>
          <a:prstGeom prst="rect">
            <a:avLst/>
          </a:prstGeom>
          <a:noFill/>
        </p:spPr>
        <p:txBody>
          <a:bodyPr wrap="square" rtlCol="0">
            <a:spAutoFit/>
          </a:bodyPr>
          <a:lstStyle/>
          <a:p>
            <a:r>
              <a:rPr lang="en-US" sz="2400" b="1" dirty="0" smtClean="0">
                <a:solidFill>
                  <a:srgbClr val="0000FF"/>
                </a:solidFill>
              </a:rPr>
              <a:t>Applied  research </a:t>
            </a:r>
            <a:r>
              <a:rPr lang="en-US" sz="2400" b="1" dirty="0" smtClean="0"/>
              <a:t>= </a:t>
            </a:r>
            <a:r>
              <a:rPr lang="en-US" sz="2400" b="1" i="1" dirty="0" smtClean="0"/>
              <a:t>Application oriented research arising from</a:t>
            </a:r>
          </a:p>
          <a:p>
            <a:r>
              <a:rPr lang="en-US" sz="2400" b="1" i="1" dirty="0" smtClean="0"/>
              <a:t>                                    advances in basic research</a:t>
            </a:r>
            <a:endParaRPr lang="en-US" sz="2400" b="1" i="1" dirty="0"/>
          </a:p>
        </p:txBody>
      </p:sp>
      <p:sp>
        <p:nvSpPr>
          <p:cNvPr id="10" name="TextBox 9"/>
          <p:cNvSpPr txBox="1"/>
          <p:nvPr/>
        </p:nvSpPr>
        <p:spPr>
          <a:xfrm>
            <a:off x="2743200" y="533400"/>
            <a:ext cx="3886200" cy="523220"/>
          </a:xfrm>
          <a:prstGeom prst="rect">
            <a:avLst/>
          </a:prstGeom>
          <a:noFill/>
        </p:spPr>
        <p:txBody>
          <a:bodyPr wrap="square" rtlCol="0">
            <a:spAutoFit/>
          </a:bodyPr>
          <a:lstStyle/>
          <a:p>
            <a:r>
              <a:rPr lang="en-US" sz="2800" b="1" dirty="0" smtClean="0">
                <a:solidFill>
                  <a:srgbClr val="FF0000"/>
                </a:solidFill>
              </a:rPr>
              <a:t>Abstract of Bush Report</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609600"/>
            <a:ext cx="6324600" cy="1077218"/>
          </a:xfrm>
          <a:prstGeom prst="rect">
            <a:avLst/>
          </a:prstGeom>
          <a:noFill/>
        </p:spPr>
        <p:txBody>
          <a:bodyPr wrap="square" rtlCol="0">
            <a:spAutoFit/>
          </a:bodyPr>
          <a:lstStyle/>
          <a:p>
            <a:pPr algn="ctr"/>
            <a:r>
              <a:rPr lang="en-US" sz="3200" b="1" dirty="0" smtClean="0">
                <a:solidFill>
                  <a:srgbClr val="0000FF"/>
                </a:solidFill>
              </a:rPr>
              <a:t>Why this premise in Bush’s Report: </a:t>
            </a:r>
            <a:r>
              <a:rPr lang="en-US" sz="3200" b="1" dirty="0" smtClean="0">
                <a:solidFill>
                  <a:srgbClr val="C00000"/>
                </a:solidFill>
              </a:rPr>
              <a:t>Science, the Endless frontier</a:t>
            </a:r>
            <a:endParaRPr lang="en-US" sz="3200" b="1" dirty="0">
              <a:solidFill>
                <a:srgbClr val="C00000"/>
              </a:solidFill>
            </a:endParaRPr>
          </a:p>
        </p:txBody>
      </p:sp>
      <p:sp>
        <p:nvSpPr>
          <p:cNvPr id="3" name="TextBox 2"/>
          <p:cNvSpPr txBox="1"/>
          <p:nvPr/>
        </p:nvSpPr>
        <p:spPr>
          <a:xfrm>
            <a:off x="1295400" y="2895600"/>
            <a:ext cx="4343400" cy="523220"/>
          </a:xfrm>
          <a:prstGeom prst="rect">
            <a:avLst/>
          </a:prstGeom>
          <a:noFill/>
        </p:spPr>
        <p:txBody>
          <a:bodyPr wrap="square" rtlCol="0">
            <a:spAutoFit/>
          </a:bodyPr>
          <a:lstStyle/>
          <a:p>
            <a:r>
              <a:rPr lang="en-US" sz="2800" b="1" dirty="0" smtClean="0">
                <a:solidFill>
                  <a:srgbClr val="CC0099"/>
                </a:solidFill>
              </a:rPr>
              <a:t>Experience of World War II</a:t>
            </a:r>
            <a:endParaRPr lang="en-US" sz="2800" b="1" dirty="0">
              <a:solidFill>
                <a:srgbClr val="CC0099"/>
              </a:solidFill>
            </a:endParaRPr>
          </a:p>
        </p:txBody>
      </p:sp>
      <p:sp>
        <p:nvSpPr>
          <p:cNvPr id="4" name="TextBox 3"/>
          <p:cNvSpPr txBox="1"/>
          <p:nvPr/>
        </p:nvSpPr>
        <p:spPr>
          <a:xfrm>
            <a:off x="1295400" y="4191000"/>
            <a:ext cx="5486400" cy="523220"/>
          </a:xfrm>
          <a:prstGeom prst="rect">
            <a:avLst/>
          </a:prstGeom>
          <a:noFill/>
        </p:spPr>
        <p:txBody>
          <a:bodyPr wrap="square" rtlCol="0">
            <a:spAutoFit/>
          </a:bodyPr>
          <a:lstStyle/>
          <a:p>
            <a:r>
              <a:rPr lang="en-US" sz="2800" b="1" dirty="0" smtClean="0">
                <a:solidFill>
                  <a:srgbClr val="008000"/>
                </a:solidFill>
              </a:rPr>
              <a:t>Ideological Baggage from History  </a:t>
            </a:r>
            <a:endParaRPr lang="en-US" sz="2800" b="1" dirty="0">
              <a:solidFill>
                <a:srgbClr val="008000"/>
              </a:solidFill>
            </a:endParaRPr>
          </a:p>
        </p:txBody>
      </p:sp>
      <p:sp>
        <p:nvSpPr>
          <p:cNvPr id="5" name="Oval 4"/>
          <p:cNvSpPr/>
          <p:nvPr/>
        </p:nvSpPr>
        <p:spPr>
          <a:xfrm>
            <a:off x="838200" y="30937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38200" y="43891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600" y="152400"/>
            <a:ext cx="3581400" cy="461665"/>
          </a:xfrm>
          <a:prstGeom prst="rect">
            <a:avLst/>
          </a:prstGeom>
          <a:noFill/>
        </p:spPr>
        <p:txBody>
          <a:bodyPr wrap="square" rtlCol="0">
            <a:spAutoFit/>
          </a:bodyPr>
          <a:lstStyle/>
          <a:p>
            <a:r>
              <a:rPr lang="en-US" sz="2400" b="1" dirty="0" smtClean="0">
                <a:solidFill>
                  <a:srgbClr val="008000"/>
                </a:solidFill>
              </a:rPr>
              <a:t>Experience of World War II</a:t>
            </a:r>
            <a:endParaRPr lang="en-US" sz="2400" b="1" dirty="0">
              <a:solidFill>
                <a:srgbClr val="008000"/>
              </a:solidFill>
            </a:endParaRPr>
          </a:p>
        </p:txBody>
      </p:sp>
      <p:sp>
        <p:nvSpPr>
          <p:cNvPr id="5" name="TextBox 4"/>
          <p:cNvSpPr txBox="1"/>
          <p:nvPr/>
        </p:nvSpPr>
        <p:spPr>
          <a:xfrm>
            <a:off x="457200" y="914400"/>
            <a:ext cx="4724400" cy="400110"/>
          </a:xfrm>
          <a:prstGeom prst="rect">
            <a:avLst/>
          </a:prstGeom>
          <a:noFill/>
        </p:spPr>
        <p:txBody>
          <a:bodyPr wrap="square" rtlCol="0">
            <a:spAutoFit/>
          </a:bodyPr>
          <a:lstStyle/>
          <a:p>
            <a:r>
              <a:rPr lang="en-US" sz="2000" b="1" dirty="0" smtClean="0">
                <a:solidFill>
                  <a:srgbClr val="FF0000"/>
                </a:solidFill>
              </a:rPr>
              <a:t>1932      Discovery of neutron</a:t>
            </a:r>
            <a:endParaRPr lang="en-US" sz="2000" b="1" dirty="0">
              <a:solidFill>
                <a:srgbClr val="FF0000"/>
              </a:solidFill>
            </a:endParaRPr>
          </a:p>
        </p:txBody>
      </p:sp>
      <p:sp>
        <p:nvSpPr>
          <p:cNvPr id="6" name="TextBox 5"/>
          <p:cNvSpPr txBox="1"/>
          <p:nvPr/>
        </p:nvSpPr>
        <p:spPr>
          <a:xfrm>
            <a:off x="518652" y="1295400"/>
            <a:ext cx="4724400" cy="381000"/>
          </a:xfrm>
          <a:prstGeom prst="rect">
            <a:avLst/>
          </a:prstGeom>
          <a:noFill/>
        </p:spPr>
        <p:txBody>
          <a:bodyPr wrap="square" rtlCol="0">
            <a:spAutoFit/>
          </a:bodyPr>
          <a:lstStyle/>
          <a:p>
            <a:r>
              <a:rPr lang="en-US" b="1" dirty="0" smtClean="0">
                <a:solidFill>
                  <a:srgbClr val="0000FF"/>
                </a:solidFill>
              </a:rPr>
              <a:t>1933      Discovery of nuclear force</a:t>
            </a:r>
            <a:endParaRPr lang="en-US" b="1" dirty="0">
              <a:solidFill>
                <a:srgbClr val="0000FF"/>
              </a:solidFill>
            </a:endParaRPr>
          </a:p>
        </p:txBody>
      </p:sp>
      <p:sp>
        <p:nvSpPr>
          <p:cNvPr id="7" name="TextBox 6"/>
          <p:cNvSpPr txBox="1"/>
          <p:nvPr/>
        </p:nvSpPr>
        <p:spPr>
          <a:xfrm>
            <a:off x="516192" y="1676400"/>
            <a:ext cx="4724400" cy="381000"/>
          </a:xfrm>
          <a:prstGeom prst="rect">
            <a:avLst/>
          </a:prstGeom>
          <a:noFill/>
        </p:spPr>
        <p:txBody>
          <a:bodyPr wrap="square" rtlCol="0">
            <a:spAutoFit/>
          </a:bodyPr>
          <a:lstStyle/>
          <a:p>
            <a:r>
              <a:rPr lang="en-US" b="1" dirty="0" smtClean="0">
                <a:solidFill>
                  <a:srgbClr val="0000FF"/>
                </a:solidFill>
              </a:rPr>
              <a:t>1934      Discovery of artificial radioactivity</a:t>
            </a:r>
            <a:endParaRPr lang="en-US" b="1" dirty="0">
              <a:solidFill>
                <a:srgbClr val="0000FF"/>
              </a:solidFill>
            </a:endParaRPr>
          </a:p>
        </p:txBody>
      </p:sp>
      <p:sp>
        <p:nvSpPr>
          <p:cNvPr id="8" name="TextBox 7"/>
          <p:cNvSpPr txBox="1"/>
          <p:nvPr/>
        </p:nvSpPr>
        <p:spPr>
          <a:xfrm>
            <a:off x="533400" y="2057400"/>
            <a:ext cx="4724400" cy="381000"/>
          </a:xfrm>
          <a:prstGeom prst="rect">
            <a:avLst/>
          </a:prstGeom>
          <a:noFill/>
        </p:spPr>
        <p:txBody>
          <a:bodyPr wrap="square" rtlCol="0">
            <a:spAutoFit/>
          </a:bodyPr>
          <a:lstStyle/>
          <a:p>
            <a:r>
              <a:rPr lang="en-US" b="1" dirty="0" smtClean="0">
                <a:solidFill>
                  <a:srgbClr val="0000FF"/>
                </a:solidFill>
              </a:rPr>
              <a:t>1935      Mass/binding energy formula</a:t>
            </a:r>
            <a:endParaRPr lang="en-US" b="1" dirty="0">
              <a:solidFill>
                <a:srgbClr val="0000FF"/>
              </a:solidFill>
            </a:endParaRPr>
          </a:p>
        </p:txBody>
      </p:sp>
      <p:sp>
        <p:nvSpPr>
          <p:cNvPr id="9" name="TextBox 8"/>
          <p:cNvSpPr txBox="1"/>
          <p:nvPr/>
        </p:nvSpPr>
        <p:spPr>
          <a:xfrm>
            <a:off x="533400" y="2438400"/>
            <a:ext cx="4724400" cy="381000"/>
          </a:xfrm>
          <a:prstGeom prst="rect">
            <a:avLst/>
          </a:prstGeom>
          <a:noFill/>
        </p:spPr>
        <p:txBody>
          <a:bodyPr wrap="square" rtlCol="0">
            <a:spAutoFit/>
          </a:bodyPr>
          <a:lstStyle/>
          <a:p>
            <a:r>
              <a:rPr lang="en-US" b="1" dirty="0" smtClean="0">
                <a:solidFill>
                  <a:srgbClr val="0000FF"/>
                </a:solidFill>
              </a:rPr>
              <a:t>1936      Compound nucleus model</a:t>
            </a:r>
            <a:endParaRPr lang="en-US" b="1" dirty="0">
              <a:solidFill>
                <a:srgbClr val="0000FF"/>
              </a:solidFill>
            </a:endParaRPr>
          </a:p>
        </p:txBody>
      </p:sp>
      <p:sp>
        <p:nvSpPr>
          <p:cNvPr id="10" name="TextBox 9"/>
          <p:cNvSpPr txBox="1"/>
          <p:nvPr/>
        </p:nvSpPr>
        <p:spPr>
          <a:xfrm>
            <a:off x="533400" y="2819400"/>
            <a:ext cx="4724400" cy="381000"/>
          </a:xfrm>
          <a:prstGeom prst="rect">
            <a:avLst/>
          </a:prstGeom>
          <a:noFill/>
        </p:spPr>
        <p:txBody>
          <a:bodyPr wrap="square" rtlCol="0">
            <a:spAutoFit/>
          </a:bodyPr>
          <a:lstStyle/>
          <a:p>
            <a:r>
              <a:rPr lang="en-US" b="1" dirty="0" smtClean="0">
                <a:solidFill>
                  <a:srgbClr val="0000FF"/>
                </a:solidFill>
              </a:rPr>
              <a:t>1937      Liquid drop model</a:t>
            </a:r>
            <a:endParaRPr lang="en-US" b="1" dirty="0">
              <a:solidFill>
                <a:srgbClr val="0000FF"/>
              </a:solidFill>
            </a:endParaRPr>
          </a:p>
        </p:txBody>
      </p:sp>
      <p:sp>
        <p:nvSpPr>
          <p:cNvPr id="11" name="TextBox 10"/>
          <p:cNvSpPr txBox="1"/>
          <p:nvPr/>
        </p:nvSpPr>
        <p:spPr>
          <a:xfrm>
            <a:off x="533400" y="3138948"/>
            <a:ext cx="5334000" cy="369332"/>
          </a:xfrm>
          <a:prstGeom prst="rect">
            <a:avLst/>
          </a:prstGeom>
          <a:noFill/>
        </p:spPr>
        <p:txBody>
          <a:bodyPr wrap="square" rtlCol="0">
            <a:spAutoFit/>
          </a:bodyPr>
          <a:lstStyle/>
          <a:p>
            <a:r>
              <a:rPr lang="en-US" b="1" dirty="0" smtClean="0">
                <a:solidFill>
                  <a:srgbClr val="0000FF"/>
                </a:solidFill>
              </a:rPr>
              <a:t>1938      Theory of energy production in stars (fusion)</a:t>
            </a:r>
            <a:endParaRPr lang="en-US" b="1" dirty="0">
              <a:solidFill>
                <a:srgbClr val="0000FF"/>
              </a:solidFill>
            </a:endParaRPr>
          </a:p>
        </p:txBody>
      </p:sp>
      <p:sp>
        <p:nvSpPr>
          <p:cNvPr id="12" name="TextBox 11"/>
          <p:cNvSpPr txBox="1"/>
          <p:nvPr/>
        </p:nvSpPr>
        <p:spPr>
          <a:xfrm>
            <a:off x="521112" y="3475704"/>
            <a:ext cx="6078792" cy="369332"/>
          </a:xfrm>
          <a:prstGeom prst="rect">
            <a:avLst/>
          </a:prstGeom>
          <a:noFill/>
        </p:spPr>
        <p:txBody>
          <a:bodyPr wrap="square" rtlCol="0">
            <a:spAutoFit/>
          </a:bodyPr>
          <a:lstStyle/>
          <a:p>
            <a:r>
              <a:rPr lang="en-US" b="1" dirty="0" smtClean="0">
                <a:solidFill>
                  <a:srgbClr val="0000FF"/>
                </a:solidFill>
              </a:rPr>
              <a:t>1939      Fission of uranium</a:t>
            </a:r>
            <a:endParaRPr lang="en-US" b="1" dirty="0">
              <a:solidFill>
                <a:srgbClr val="0000FF"/>
              </a:solidFill>
            </a:endParaRPr>
          </a:p>
        </p:txBody>
      </p:sp>
      <p:sp>
        <p:nvSpPr>
          <p:cNvPr id="13" name="TextBox 12"/>
          <p:cNvSpPr txBox="1"/>
          <p:nvPr/>
        </p:nvSpPr>
        <p:spPr>
          <a:xfrm>
            <a:off x="533400" y="3810000"/>
            <a:ext cx="6078792" cy="369332"/>
          </a:xfrm>
          <a:prstGeom prst="rect">
            <a:avLst/>
          </a:prstGeom>
          <a:noFill/>
        </p:spPr>
        <p:txBody>
          <a:bodyPr wrap="square" rtlCol="0">
            <a:spAutoFit/>
          </a:bodyPr>
          <a:lstStyle/>
          <a:p>
            <a:r>
              <a:rPr lang="en-US" b="1" dirty="0" smtClean="0">
                <a:solidFill>
                  <a:srgbClr val="0000FF"/>
                </a:solidFill>
              </a:rPr>
              <a:t>1939      Idea of uranium bomb</a:t>
            </a:r>
            <a:endParaRPr lang="en-US" b="1" dirty="0">
              <a:solidFill>
                <a:srgbClr val="0000FF"/>
              </a:solidFill>
            </a:endParaRPr>
          </a:p>
        </p:txBody>
      </p:sp>
      <p:sp>
        <p:nvSpPr>
          <p:cNvPr id="14" name="TextBox 13"/>
          <p:cNvSpPr txBox="1"/>
          <p:nvPr/>
        </p:nvSpPr>
        <p:spPr>
          <a:xfrm>
            <a:off x="530940" y="4114800"/>
            <a:ext cx="6078792" cy="369332"/>
          </a:xfrm>
          <a:prstGeom prst="rect">
            <a:avLst/>
          </a:prstGeom>
          <a:noFill/>
        </p:spPr>
        <p:txBody>
          <a:bodyPr wrap="square" rtlCol="0">
            <a:spAutoFit/>
          </a:bodyPr>
          <a:lstStyle/>
          <a:p>
            <a:r>
              <a:rPr lang="en-US" b="1" dirty="0" smtClean="0">
                <a:solidFill>
                  <a:srgbClr val="0000FF"/>
                </a:solidFill>
              </a:rPr>
              <a:t>1941      Discovery of new element, </a:t>
            </a:r>
            <a:r>
              <a:rPr lang="en-US" b="1" dirty="0" err="1" smtClean="0">
                <a:solidFill>
                  <a:srgbClr val="0000FF"/>
                </a:solidFill>
              </a:rPr>
              <a:t>Pu</a:t>
            </a:r>
            <a:endParaRPr lang="en-US" b="1" dirty="0">
              <a:solidFill>
                <a:srgbClr val="0000FF"/>
              </a:solidFill>
            </a:endParaRPr>
          </a:p>
        </p:txBody>
      </p:sp>
      <p:sp>
        <p:nvSpPr>
          <p:cNvPr id="15" name="TextBox 14"/>
          <p:cNvSpPr txBox="1"/>
          <p:nvPr/>
        </p:nvSpPr>
        <p:spPr>
          <a:xfrm>
            <a:off x="518652" y="4953000"/>
            <a:ext cx="6078792" cy="400110"/>
          </a:xfrm>
          <a:prstGeom prst="rect">
            <a:avLst/>
          </a:prstGeom>
          <a:noFill/>
        </p:spPr>
        <p:txBody>
          <a:bodyPr wrap="square" rtlCol="0">
            <a:spAutoFit/>
          </a:bodyPr>
          <a:lstStyle/>
          <a:p>
            <a:r>
              <a:rPr lang="en-US" sz="2000" b="1" dirty="0" smtClean="0">
                <a:solidFill>
                  <a:srgbClr val="FF0000"/>
                </a:solidFill>
              </a:rPr>
              <a:t>1941      Manhattan Project</a:t>
            </a:r>
            <a:endParaRPr lang="en-US" sz="2000" b="1" dirty="0">
              <a:solidFill>
                <a:srgbClr val="FF0000"/>
              </a:solidFill>
            </a:endParaRPr>
          </a:p>
        </p:txBody>
      </p:sp>
      <p:sp>
        <p:nvSpPr>
          <p:cNvPr id="16" name="TextBox 15"/>
          <p:cNvSpPr txBox="1"/>
          <p:nvPr/>
        </p:nvSpPr>
        <p:spPr>
          <a:xfrm>
            <a:off x="548148" y="5380704"/>
            <a:ext cx="5090652" cy="369332"/>
          </a:xfrm>
          <a:prstGeom prst="rect">
            <a:avLst/>
          </a:prstGeom>
          <a:noFill/>
        </p:spPr>
        <p:txBody>
          <a:bodyPr wrap="square" rtlCol="0">
            <a:spAutoFit/>
          </a:bodyPr>
          <a:lstStyle/>
          <a:p>
            <a:r>
              <a:rPr lang="en-US" b="1" dirty="0" smtClean="0">
                <a:solidFill>
                  <a:srgbClr val="008000"/>
                </a:solidFill>
              </a:rPr>
              <a:t>1942      Construction of isotope separation facility</a:t>
            </a:r>
            <a:endParaRPr lang="en-US" b="1" dirty="0">
              <a:solidFill>
                <a:srgbClr val="008000"/>
              </a:solidFill>
            </a:endParaRPr>
          </a:p>
        </p:txBody>
      </p:sp>
      <p:sp>
        <p:nvSpPr>
          <p:cNvPr id="17" name="TextBox 16"/>
          <p:cNvSpPr txBox="1"/>
          <p:nvPr/>
        </p:nvSpPr>
        <p:spPr>
          <a:xfrm>
            <a:off x="548148" y="5791200"/>
            <a:ext cx="4724400" cy="369332"/>
          </a:xfrm>
          <a:prstGeom prst="rect">
            <a:avLst/>
          </a:prstGeom>
          <a:noFill/>
        </p:spPr>
        <p:txBody>
          <a:bodyPr wrap="square" rtlCol="0">
            <a:spAutoFit/>
          </a:bodyPr>
          <a:lstStyle/>
          <a:p>
            <a:r>
              <a:rPr lang="en-US" b="1" dirty="0" smtClean="0">
                <a:solidFill>
                  <a:srgbClr val="008000"/>
                </a:solidFill>
              </a:rPr>
              <a:t>1942      Fermi’s nuclear pile</a:t>
            </a:r>
            <a:endParaRPr lang="en-US" b="1" dirty="0">
              <a:solidFill>
                <a:srgbClr val="008000"/>
              </a:solidFill>
            </a:endParaRPr>
          </a:p>
        </p:txBody>
      </p:sp>
      <p:sp>
        <p:nvSpPr>
          <p:cNvPr id="18" name="TextBox 17"/>
          <p:cNvSpPr txBox="1"/>
          <p:nvPr/>
        </p:nvSpPr>
        <p:spPr>
          <a:xfrm>
            <a:off x="548148" y="6154372"/>
            <a:ext cx="4358148" cy="369332"/>
          </a:xfrm>
          <a:prstGeom prst="rect">
            <a:avLst/>
          </a:prstGeom>
          <a:noFill/>
        </p:spPr>
        <p:txBody>
          <a:bodyPr wrap="square" rtlCol="0">
            <a:spAutoFit/>
          </a:bodyPr>
          <a:lstStyle/>
          <a:p>
            <a:r>
              <a:rPr lang="en-US" b="1" dirty="0" smtClean="0">
                <a:solidFill>
                  <a:srgbClr val="008000"/>
                </a:solidFill>
              </a:rPr>
              <a:t>1945      Nuclear Bomb</a:t>
            </a:r>
            <a:endParaRPr lang="en-US" b="1" dirty="0">
              <a:solidFill>
                <a:srgbClr val="008000"/>
              </a:solidFill>
            </a:endParaRPr>
          </a:p>
        </p:txBody>
      </p:sp>
      <p:sp>
        <p:nvSpPr>
          <p:cNvPr id="19" name="TextBox 18"/>
          <p:cNvSpPr txBox="1"/>
          <p:nvPr/>
        </p:nvSpPr>
        <p:spPr>
          <a:xfrm>
            <a:off x="6629400" y="2514600"/>
            <a:ext cx="2362200" cy="523220"/>
          </a:xfrm>
          <a:prstGeom prst="rect">
            <a:avLst/>
          </a:prstGeom>
          <a:noFill/>
        </p:spPr>
        <p:txBody>
          <a:bodyPr wrap="square" rtlCol="0">
            <a:spAutoFit/>
          </a:bodyPr>
          <a:lstStyle/>
          <a:p>
            <a:r>
              <a:rPr lang="en-US" sz="2800" b="1" dirty="0" smtClean="0">
                <a:solidFill>
                  <a:srgbClr val="990099"/>
                </a:solidFill>
              </a:rPr>
              <a:t>Basic Research</a:t>
            </a:r>
            <a:endParaRPr lang="en-US" sz="2800" b="1" dirty="0">
              <a:solidFill>
                <a:srgbClr val="990099"/>
              </a:solidFill>
            </a:endParaRPr>
          </a:p>
        </p:txBody>
      </p:sp>
      <p:sp>
        <p:nvSpPr>
          <p:cNvPr id="20" name="Right Brace 19"/>
          <p:cNvSpPr/>
          <p:nvPr/>
        </p:nvSpPr>
        <p:spPr>
          <a:xfrm>
            <a:off x="6096000" y="1066800"/>
            <a:ext cx="304800" cy="33528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6142704" y="4953000"/>
            <a:ext cx="228600" cy="16002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6781800" y="5496580"/>
            <a:ext cx="1905000" cy="523220"/>
          </a:xfrm>
          <a:prstGeom prst="rect">
            <a:avLst/>
          </a:prstGeom>
          <a:noFill/>
        </p:spPr>
        <p:txBody>
          <a:bodyPr wrap="square" rtlCol="0">
            <a:spAutoFit/>
          </a:bodyPr>
          <a:lstStyle/>
          <a:p>
            <a:r>
              <a:rPr lang="en-US" sz="2800" b="1" dirty="0" smtClean="0">
                <a:solidFill>
                  <a:srgbClr val="000099"/>
                </a:solidFill>
              </a:rPr>
              <a:t>Technology</a:t>
            </a:r>
            <a:endParaRPr lang="en-US" sz="2800" b="1" dirty="0">
              <a:solidFill>
                <a:srgbClr val="000099"/>
              </a:solidFill>
            </a:endParaRPr>
          </a:p>
        </p:txBody>
      </p:sp>
      <p:sp>
        <p:nvSpPr>
          <p:cNvPr id="23" name="Down Arrow 22"/>
          <p:cNvSpPr/>
          <p:nvPr/>
        </p:nvSpPr>
        <p:spPr>
          <a:xfrm>
            <a:off x="7391400" y="3581400"/>
            <a:ext cx="6096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828800"/>
            <a:ext cx="7620000" cy="3293209"/>
          </a:xfrm>
          <a:prstGeom prst="rect">
            <a:avLst/>
          </a:prstGeom>
          <a:noFill/>
        </p:spPr>
        <p:txBody>
          <a:bodyPr wrap="square" rtlCol="0">
            <a:spAutoFit/>
          </a:bodyPr>
          <a:lstStyle/>
          <a:p>
            <a:pPr algn="just">
              <a:spcAft>
                <a:spcPts val="600"/>
              </a:spcAft>
            </a:pPr>
            <a:r>
              <a:rPr lang="en-US" sz="2200" b="1" i="1" dirty="0" smtClean="0"/>
              <a:t>Science was to be fostered and nurtured as leading to the improvement of man’s lot on earth by facilitating technological invention. </a:t>
            </a:r>
          </a:p>
          <a:p>
            <a:pPr algn="just">
              <a:spcAft>
                <a:spcPts val="600"/>
              </a:spcAft>
            </a:pPr>
            <a:r>
              <a:rPr lang="en-US" sz="2200" b="1" i="1" dirty="0" smtClean="0">
                <a:solidFill>
                  <a:srgbClr val="0000FF"/>
                </a:solidFill>
              </a:rPr>
              <a:t>The Royal Society does not intend to stop at some particular benefit but goes to the root of all novel investigations. </a:t>
            </a:r>
          </a:p>
          <a:p>
            <a:pPr algn="just"/>
            <a:r>
              <a:rPr lang="en-US" sz="2200" b="1" i="1" dirty="0" smtClean="0"/>
              <a:t>Further, those experiments which do not bring with them immediate gain are not to be condemned for as the noble Bacon had declared, </a:t>
            </a:r>
            <a:r>
              <a:rPr lang="en-US" sz="2200" b="1" i="1" dirty="0" smtClean="0">
                <a:solidFill>
                  <a:srgbClr val="FF0000"/>
                </a:solidFill>
              </a:rPr>
              <a:t>experiments on light ultimately conduce to a whole troop of inventions useful to the life and state of man.</a:t>
            </a:r>
            <a:endParaRPr lang="en-US" sz="2200" b="1" i="1" dirty="0">
              <a:solidFill>
                <a:srgbClr val="FF0000"/>
              </a:solidFill>
            </a:endParaRPr>
          </a:p>
        </p:txBody>
      </p:sp>
      <p:sp>
        <p:nvSpPr>
          <p:cNvPr id="5" name="TextBox 4"/>
          <p:cNvSpPr txBox="1"/>
          <p:nvPr/>
        </p:nvSpPr>
        <p:spPr>
          <a:xfrm>
            <a:off x="685800" y="757535"/>
            <a:ext cx="6781800" cy="461665"/>
          </a:xfrm>
          <a:prstGeom prst="rect">
            <a:avLst/>
          </a:prstGeom>
          <a:noFill/>
        </p:spPr>
        <p:txBody>
          <a:bodyPr wrap="square" rtlCol="0">
            <a:spAutoFit/>
          </a:bodyPr>
          <a:lstStyle/>
          <a:p>
            <a:r>
              <a:rPr lang="en-US" sz="2400" b="1" i="1" dirty="0" smtClean="0">
                <a:solidFill>
                  <a:srgbClr val="008000"/>
                </a:solidFill>
              </a:rPr>
              <a:t>Foundation of the Royal Society (17</a:t>
            </a:r>
            <a:r>
              <a:rPr lang="en-US" sz="2400" b="1" i="1" baseline="30000" dirty="0" smtClean="0">
                <a:solidFill>
                  <a:srgbClr val="008000"/>
                </a:solidFill>
              </a:rPr>
              <a:t>th</a:t>
            </a:r>
            <a:r>
              <a:rPr lang="en-US" sz="2400" b="1" i="1" dirty="0" smtClean="0">
                <a:solidFill>
                  <a:srgbClr val="008000"/>
                </a:solidFill>
              </a:rPr>
              <a:t> Century)</a:t>
            </a:r>
            <a:endParaRPr lang="en-US" sz="2400" b="1" i="1" dirty="0">
              <a:solidFill>
                <a:srgbClr val="008000"/>
              </a:solidFill>
            </a:endParaRPr>
          </a:p>
        </p:txBody>
      </p:sp>
      <p:sp>
        <p:nvSpPr>
          <p:cNvPr id="6" name="TextBox 5"/>
          <p:cNvSpPr txBox="1"/>
          <p:nvPr/>
        </p:nvSpPr>
        <p:spPr>
          <a:xfrm>
            <a:off x="1676400" y="5638800"/>
            <a:ext cx="6629400" cy="400110"/>
          </a:xfrm>
          <a:prstGeom prst="rect">
            <a:avLst/>
          </a:prstGeom>
          <a:noFill/>
        </p:spPr>
        <p:txBody>
          <a:bodyPr wrap="square" rtlCol="0">
            <a:spAutoFit/>
          </a:bodyPr>
          <a:lstStyle/>
          <a:p>
            <a:r>
              <a:rPr lang="en-US" sz="2000" b="1" dirty="0" smtClean="0"/>
              <a:t>Robert K. Merton</a:t>
            </a:r>
            <a:endParaRPr lang="en-US" sz="2000" b="1" dirty="0"/>
          </a:p>
        </p:txBody>
      </p:sp>
      <p:sp>
        <p:nvSpPr>
          <p:cNvPr id="7" name="TextBox 6"/>
          <p:cNvSpPr txBox="1"/>
          <p:nvPr/>
        </p:nvSpPr>
        <p:spPr>
          <a:xfrm>
            <a:off x="1676400" y="6031468"/>
            <a:ext cx="7239000" cy="400110"/>
          </a:xfrm>
          <a:prstGeom prst="rect">
            <a:avLst/>
          </a:prstGeom>
          <a:noFill/>
        </p:spPr>
        <p:txBody>
          <a:bodyPr wrap="square" rtlCol="0">
            <a:spAutoFit/>
          </a:bodyPr>
          <a:lstStyle/>
          <a:p>
            <a:r>
              <a:rPr lang="en-US" sz="2000" b="1" i="1" dirty="0" smtClean="0"/>
              <a:t>“Science, Technology and Society in Seventeenth Century England”</a:t>
            </a:r>
            <a:endParaRPr lang="en-US" sz="2000" b="1" i="1" dirty="0"/>
          </a:p>
        </p:txBody>
      </p:sp>
      <p:sp>
        <p:nvSpPr>
          <p:cNvPr id="8" name="TextBox 7"/>
          <p:cNvSpPr txBox="1"/>
          <p:nvPr/>
        </p:nvSpPr>
        <p:spPr>
          <a:xfrm>
            <a:off x="6477000" y="87868"/>
            <a:ext cx="2514600" cy="400110"/>
          </a:xfrm>
          <a:prstGeom prst="rect">
            <a:avLst/>
          </a:prstGeom>
          <a:noFill/>
        </p:spPr>
        <p:txBody>
          <a:bodyPr wrap="square" rtlCol="0">
            <a:spAutoFit/>
          </a:bodyPr>
          <a:lstStyle/>
          <a:p>
            <a:r>
              <a:rPr lang="en-US" sz="2000" b="1" i="1" dirty="0" smtClean="0"/>
              <a:t>Ideological baggage</a:t>
            </a:r>
            <a:endParaRPr lang="en-US" sz="2000" b="1"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90600"/>
            <a:ext cx="7696200" cy="3631763"/>
          </a:xfrm>
          <a:prstGeom prst="rect">
            <a:avLst/>
          </a:prstGeom>
          <a:noFill/>
        </p:spPr>
        <p:txBody>
          <a:bodyPr wrap="square" rtlCol="0">
            <a:spAutoFit/>
          </a:bodyPr>
          <a:lstStyle/>
          <a:p>
            <a:pPr algn="just">
              <a:spcAft>
                <a:spcPts val="600"/>
              </a:spcAft>
            </a:pPr>
            <a:r>
              <a:rPr lang="en-US" sz="2200" b="1" i="1" dirty="0" smtClean="0"/>
              <a:t>“</a:t>
            </a:r>
            <a:r>
              <a:rPr lang="en-US" sz="2200" b="1" i="1" dirty="0" smtClean="0">
                <a:solidFill>
                  <a:srgbClr val="FF0000"/>
                </a:solidFill>
              </a:rPr>
              <a:t>The republic of science </a:t>
            </a:r>
            <a:r>
              <a:rPr lang="en-US" sz="2200" b="1" i="1" dirty="0" smtClean="0"/>
              <a:t>is a society of explorers in which scientists </a:t>
            </a:r>
            <a:r>
              <a:rPr lang="en-US" sz="2200" b="1" i="1" dirty="0" smtClean="0">
                <a:solidFill>
                  <a:srgbClr val="CC0099"/>
                </a:solidFill>
              </a:rPr>
              <a:t>freely making their own choices of problems and pursuing them in the light of their own personal judgment</a:t>
            </a:r>
            <a:r>
              <a:rPr lang="en-US" sz="2200" b="1" i="1" dirty="0" smtClean="0"/>
              <a:t>, are working under self-coordination of independent initiatives guided by an invisible hand towards the joint discovery of a hidden scheme of things. </a:t>
            </a:r>
          </a:p>
          <a:p>
            <a:pPr algn="just">
              <a:spcAft>
                <a:spcPts val="600"/>
              </a:spcAft>
            </a:pPr>
            <a:r>
              <a:rPr lang="en-US" sz="2200" b="1" i="1" dirty="0" smtClean="0"/>
              <a:t>Any attempt by external authority to interfere with the coordination of science poses a threat to scientific progress. </a:t>
            </a:r>
          </a:p>
          <a:p>
            <a:pPr algn="just"/>
            <a:r>
              <a:rPr lang="en-US" sz="2200" b="1" i="1" dirty="0" smtClean="0">
                <a:solidFill>
                  <a:srgbClr val="0000FF"/>
                </a:solidFill>
              </a:rPr>
              <a:t>The aspiration of guiding progress of science into socially beneficial channel was an impossible and nonsensical aim.”</a:t>
            </a:r>
            <a:endParaRPr lang="en-US" sz="2200" b="1" i="1" dirty="0">
              <a:solidFill>
                <a:srgbClr val="0000FF"/>
              </a:solidFill>
            </a:endParaRPr>
          </a:p>
        </p:txBody>
      </p:sp>
      <p:sp>
        <p:nvSpPr>
          <p:cNvPr id="3" name="TextBox 2"/>
          <p:cNvSpPr txBox="1"/>
          <p:nvPr/>
        </p:nvSpPr>
        <p:spPr>
          <a:xfrm>
            <a:off x="1676400" y="5193268"/>
            <a:ext cx="1905000" cy="400110"/>
          </a:xfrm>
          <a:prstGeom prst="rect">
            <a:avLst/>
          </a:prstGeom>
          <a:noFill/>
        </p:spPr>
        <p:txBody>
          <a:bodyPr wrap="square" rtlCol="0">
            <a:spAutoFit/>
          </a:bodyPr>
          <a:lstStyle/>
          <a:p>
            <a:r>
              <a:rPr lang="en-US" sz="2000" b="1" i="1" dirty="0" smtClean="0"/>
              <a:t>Michael Polanyi</a:t>
            </a:r>
            <a:endParaRPr lang="en-US" sz="2000" b="1" i="1" dirty="0"/>
          </a:p>
        </p:txBody>
      </p:sp>
      <p:sp>
        <p:nvSpPr>
          <p:cNvPr id="4" name="TextBox 3"/>
          <p:cNvSpPr txBox="1"/>
          <p:nvPr/>
        </p:nvSpPr>
        <p:spPr>
          <a:xfrm>
            <a:off x="1524000" y="5574268"/>
            <a:ext cx="7315200" cy="400110"/>
          </a:xfrm>
          <a:prstGeom prst="rect">
            <a:avLst/>
          </a:prstGeom>
          <a:noFill/>
        </p:spPr>
        <p:txBody>
          <a:bodyPr wrap="square" rtlCol="0">
            <a:spAutoFit/>
          </a:bodyPr>
          <a:lstStyle/>
          <a:p>
            <a:r>
              <a:rPr lang="en-US" sz="2000" b="1" i="1" dirty="0" smtClean="0"/>
              <a:t>“The Republic of Science. The Political and Economic Theory”, Vol.1</a:t>
            </a:r>
            <a:endParaRPr lang="en-US" sz="2000" b="1" i="1" dirty="0"/>
          </a:p>
        </p:txBody>
      </p:sp>
      <p:sp>
        <p:nvSpPr>
          <p:cNvPr id="5" name="TextBox 4"/>
          <p:cNvSpPr txBox="1"/>
          <p:nvPr/>
        </p:nvSpPr>
        <p:spPr>
          <a:xfrm>
            <a:off x="6781800" y="87868"/>
            <a:ext cx="2209800" cy="369332"/>
          </a:xfrm>
          <a:prstGeom prst="rect">
            <a:avLst/>
          </a:prstGeom>
          <a:noFill/>
        </p:spPr>
        <p:txBody>
          <a:bodyPr wrap="square" rtlCol="0">
            <a:spAutoFit/>
          </a:bodyPr>
          <a:lstStyle/>
          <a:p>
            <a:r>
              <a:rPr lang="en-US" b="1" i="1" dirty="0" smtClean="0">
                <a:solidFill>
                  <a:srgbClr val="008000"/>
                </a:solidFill>
              </a:rPr>
              <a:t>Ideological baggage</a:t>
            </a:r>
            <a:endParaRPr lang="en-US" b="1" i="1" dirty="0">
              <a:solidFill>
                <a:srgbClr val="008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10200" y="1443335"/>
            <a:ext cx="3581400" cy="461665"/>
          </a:xfrm>
          <a:prstGeom prst="rect">
            <a:avLst/>
          </a:prstGeom>
          <a:noFill/>
        </p:spPr>
        <p:txBody>
          <a:bodyPr wrap="square" rtlCol="0">
            <a:spAutoFit/>
          </a:bodyPr>
          <a:lstStyle/>
          <a:p>
            <a:r>
              <a:rPr lang="en-US" sz="2400" b="1" dirty="0" smtClean="0"/>
              <a:t>India’s World Rank in 2015</a:t>
            </a:r>
            <a:endParaRPr lang="en-US" sz="2400" b="1" dirty="0"/>
          </a:p>
        </p:txBody>
      </p:sp>
      <p:sp>
        <p:nvSpPr>
          <p:cNvPr id="5" name="TextBox 4"/>
          <p:cNvSpPr txBox="1"/>
          <p:nvPr/>
        </p:nvSpPr>
        <p:spPr>
          <a:xfrm>
            <a:off x="765630" y="5562600"/>
            <a:ext cx="2209800" cy="461665"/>
          </a:xfrm>
          <a:prstGeom prst="rect">
            <a:avLst/>
          </a:prstGeom>
          <a:noFill/>
        </p:spPr>
        <p:txBody>
          <a:bodyPr wrap="square" rtlCol="0">
            <a:spAutoFit/>
          </a:bodyPr>
          <a:lstStyle/>
          <a:p>
            <a:r>
              <a:rPr lang="en-US" sz="2400" b="1" dirty="0" smtClean="0">
                <a:solidFill>
                  <a:srgbClr val="0000FF"/>
                </a:solidFill>
              </a:rPr>
              <a:t>GDP per capita</a:t>
            </a:r>
            <a:endParaRPr lang="en-US" sz="2400" b="1" dirty="0">
              <a:solidFill>
                <a:srgbClr val="0000FF"/>
              </a:solidFill>
            </a:endParaRPr>
          </a:p>
        </p:txBody>
      </p:sp>
      <p:sp>
        <p:nvSpPr>
          <p:cNvPr id="6" name="TextBox 5"/>
          <p:cNvSpPr txBox="1"/>
          <p:nvPr/>
        </p:nvSpPr>
        <p:spPr>
          <a:xfrm>
            <a:off x="7010400" y="5562600"/>
            <a:ext cx="762000" cy="461665"/>
          </a:xfrm>
          <a:prstGeom prst="rect">
            <a:avLst/>
          </a:prstGeom>
          <a:noFill/>
        </p:spPr>
        <p:txBody>
          <a:bodyPr wrap="square" rtlCol="0">
            <a:spAutoFit/>
          </a:bodyPr>
          <a:lstStyle/>
          <a:p>
            <a:r>
              <a:rPr lang="en-US" sz="2400" b="1" dirty="0" smtClean="0">
                <a:solidFill>
                  <a:srgbClr val="0000FF"/>
                </a:solidFill>
              </a:rPr>
              <a:t>164</a:t>
            </a:r>
            <a:endParaRPr lang="en-US" sz="2400" b="1" dirty="0">
              <a:solidFill>
                <a:srgbClr val="0000FF"/>
              </a:solidFill>
            </a:endParaRPr>
          </a:p>
        </p:txBody>
      </p:sp>
      <p:sp>
        <p:nvSpPr>
          <p:cNvPr id="7" name="TextBox 6"/>
          <p:cNvSpPr txBox="1"/>
          <p:nvPr/>
        </p:nvSpPr>
        <p:spPr>
          <a:xfrm>
            <a:off x="791028" y="4872335"/>
            <a:ext cx="2971800" cy="461665"/>
          </a:xfrm>
          <a:prstGeom prst="rect">
            <a:avLst/>
          </a:prstGeom>
          <a:noFill/>
        </p:spPr>
        <p:txBody>
          <a:bodyPr wrap="square" rtlCol="0">
            <a:spAutoFit/>
          </a:bodyPr>
          <a:lstStyle/>
          <a:p>
            <a:r>
              <a:rPr lang="en-US" sz="2400" b="1" dirty="0" smtClean="0">
                <a:solidFill>
                  <a:srgbClr val="FF0000"/>
                </a:solidFill>
              </a:rPr>
              <a:t>Patents per capita</a:t>
            </a:r>
            <a:endParaRPr lang="en-US" sz="2400" b="1" dirty="0">
              <a:solidFill>
                <a:srgbClr val="FF0000"/>
              </a:solidFill>
            </a:endParaRPr>
          </a:p>
        </p:txBody>
      </p:sp>
      <p:sp>
        <p:nvSpPr>
          <p:cNvPr id="8" name="TextBox 7"/>
          <p:cNvSpPr txBox="1"/>
          <p:nvPr/>
        </p:nvSpPr>
        <p:spPr>
          <a:xfrm>
            <a:off x="6934200" y="4867870"/>
            <a:ext cx="762000" cy="461665"/>
          </a:xfrm>
          <a:prstGeom prst="rect">
            <a:avLst/>
          </a:prstGeom>
          <a:noFill/>
        </p:spPr>
        <p:txBody>
          <a:bodyPr wrap="square" rtlCol="0">
            <a:spAutoFit/>
          </a:bodyPr>
          <a:lstStyle/>
          <a:p>
            <a:r>
              <a:rPr lang="en-US" sz="2400" b="1" dirty="0" smtClean="0">
                <a:solidFill>
                  <a:srgbClr val="FF0000"/>
                </a:solidFill>
              </a:rPr>
              <a:t>   20</a:t>
            </a:r>
            <a:endParaRPr lang="en-US" sz="2400" b="1" dirty="0">
              <a:solidFill>
                <a:srgbClr val="FF0000"/>
              </a:solidFill>
            </a:endParaRPr>
          </a:p>
        </p:txBody>
      </p:sp>
      <p:sp>
        <p:nvSpPr>
          <p:cNvPr id="9" name="TextBox 8"/>
          <p:cNvSpPr txBox="1"/>
          <p:nvPr/>
        </p:nvSpPr>
        <p:spPr>
          <a:xfrm>
            <a:off x="762000" y="2891135"/>
            <a:ext cx="3962400" cy="461665"/>
          </a:xfrm>
          <a:prstGeom prst="rect">
            <a:avLst/>
          </a:prstGeom>
          <a:noFill/>
        </p:spPr>
        <p:txBody>
          <a:bodyPr wrap="square" rtlCol="0">
            <a:spAutoFit/>
          </a:bodyPr>
          <a:lstStyle/>
          <a:p>
            <a:r>
              <a:rPr lang="en-US" sz="2400" b="1" dirty="0" smtClean="0">
                <a:solidFill>
                  <a:srgbClr val="008000"/>
                </a:solidFill>
              </a:rPr>
              <a:t>Human development index</a:t>
            </a:r>
            <a:endParaRPr lang="en-US" sz="2400" b="1" dirty="0">
              <a:solidFill>
                <a:srgbClr val="008000"/>
              </a:solidFill>
            </a:endParaRPr>
          </a:p>
        </p:txBody>
      </p:sp>
      <p:sp>
        <p:nvSpPr>
          <p:cNvPr id="10" name="TextBox 9"/>
          <p:cNvSpPr txBox="1"/>
          <p:nvPr/>
        </p:nvSpPr>
        <p:spPr>
          <a:xfrm>
            <a:off x="6844352" y="2819400"/>
            <a:ext cx="914400" cy="461665"/>
          </a:xfrm>
          <a:prstGeom prst="rect">
            <a:avLst/>
          </a:prstGeom>
          <a:noFill/>
        </p:spPr>
        <p:txBody>
          <a:bodyPr wrap="square" rtlCol="0">
            <a:spAutoFit/>
          </a:bodyPr>
          <a:lstStyle/>
          <a:p>
            <a:r>
              <a:rPr lang="en-US" sz="2400" b="1" dirty="0" smtClean="0">
                <a:solidFill>
                  <a:srgbClr val="008000"/>
                </a:solidFill>
              </a:rPr>
              <a:t>  135</a:t>
            </a:r>
            <a:endParaRPr lang="en-US" sz="2400" b="1" dirty="0">
              <a:solidFill>
                <a:srgbClr val="008000"/>
              </a:solidFill>
            </a:endParaRPr>
          </a:p>
        </p:txBody>
      </p:sp>
      <p:sp>
        <p:nvSpPr>
          <p:cNvPr id="11" name="TextBox 10"/>
          <p:cNvSpPr txBox="1"/>
          <p:nvPr/>
        </p:nvSpPr>
        <p:spPr>
          <a:xfrm>
            <a:off x="762000" y="3653135"/>
            <a:ext cx="3962400" cy="461665"/>
          </a:xfrm>
          <a:prstGeom prst="rect">
            <a:avLst/>
          </a:prstGeom>
          <a:noFill/>
        </p:spPr>
        <p:txBody>
          <a:bodyPr wrap="square" rtlCol="0">
            <a:spAutoFit/>
          </a:bodyPr>
          <a:lstStyle/>
          <a:p>
            <a:r>
              <a:rPr lang="en-US" sz="2400" b="1" dirty="0" smtClean="0">
                <a:solidFill>
                  <a:srgbClr val="C00000"/>
                </a:solidFill>
              </a:rPr>
              <a:t>Most innovative country</a:t>
            </a:r>
            <a:endParaRPr lang="en-US" sz="2400" b="1" dirty="0">
              <a:solidFill>
                <a:srgbClr val="C00000"/>
              </a:solidFill>
            </a:endParaRPr>
          </a:p>
        </p:txBody>
      </p:sp>
      <p:sp>
        <p:nvSpPr>
          <p:cNvPr id="12" name="TextBox 11"/>
          <p:cNvSpPr txBox="1"/>
          <p:nvPr/>
        </p:nvSpPr>
        <p:spPr>
          <a:xfrm>
            <a:off x="7086600" y="3729335"/>
            <a:ext cx="685800" cy="461665"/>
          </a:xfrm>
          <a:prstGeom prst="rect">
            <a:avLst/>
          </a:prstGeom>
          <a:noFill/>
        </p:spPr>
        <p:txBody>
          <a:bodyPr wrap="square" rtlCol="0">
            <a:spAutoFit/>
          </a:bodyPr>
          <a:lstStyle/>
          <a:p>
            <a:r>
              <a:rPr lang="en-US" sz="2400" b="1" dirty="0" smtClean="0">
                <a:solidFill>
                  <a:srgbClr val="C00000"/>
                </a:solidFill>
              </a:rPr>
              <a:t> 81</a:t>
            </a:r>
            <a:endParaRPr lang="en-US" sz="2400" b="1" dirty="0">
              <a:solidFill>
                <a:srgbClr val="C00000"/>
              </a:solidFill>
            </a:endParaRPr>
          </a:p>
        </p:txBody>
      </p:sp>
      <p:sp>
        <p:nvSpPr>
          <p:cNvPr id="13" name="TextBox 12"/>
          <p:cNvSpPr txBox="1"/>
          <p:nvPr/>
        </p:nvSpPr>
        <p:spPr>
          <a:xfrm>
            <a:off x="762000" y="4034135"/>
            <a:ext cx="2895600" cy="461665"/>
          </a:xfrm>
          <a:prstGeom prst="rect">
            <a:avLst/>
          </a:prstGeom>
          <a:noFill/>
        </p:spPr>
        <p:txBody>
          <a:bodyPr wrap="square" rtlCol="0">
            <a:spAutoFit/>
          </a:bodyPr>
          <a:lstStyle/>
          <a:p>
            <a:r>
              <a:rPr lang="en-US" sz="2400" b="1" i="1" dirty="0" smtClean="0"/>
              <a:t>(Bloomberg ranking)</a:t>
            </a:r>
            <a:endParaRPr lang="en-US" sz="2400" b="1" i="1" dirty="0"/>
          </a:p>
        </p:txBody>
      </p:sp>
      <p:sp>
        <p:nvSpPr>
          <p:cNvPr id="14" name="TextBox 13"/>
          <p:cNvSpPr txBox="1"/>
          <p:nvPr/>
        </p:nvSpPr>
        <p:spPr>
          <a:xfrm>
            <a:off x="762000" y="2052935"/>
            <a:ext cx="4800600" cy="461665"/>
          </a:xfrm>
          <a:prstGeom prst="rect">
            <a:avLst/>
          </a:prstGeom>
          <a:noFill/>
        </p:spPr>
        <p:txBody>
          <a:bodyPr wrap="square" rtlCol="0">
            <a:spAutoFit/>
          </a:bodyPr>
          <a:lstStyle/>
          <a:p>
            <a:r>
              <a:rPr lang="en-US" sz="2400" b="1" dirty="0" smtClean="0">
                <a:solidFill>
                  <a:srgbClr val="008000"/>
                </a:solidFill>
              </a:rPr>
              <a:t>Publications (scientific/technical)</a:t>
            </a:r>
            <a:endParaRPr lang="en-US" sz="2400" b="1" dirty="0">
              <a:solidFill>
                <a:srgbClr val="008000"/>
              </a:solidFill>
            </a:endParaRPr>
          </a:p>
        </p:txBody>
      </p:sp>
      <p:sp>
        <p:nvSpPr>
          <p:cNvPr id="15" name="TextBox 14"/>
          <p:cNvSpPr txBox="1"/>
          <p:nvPr/>
        </p:nvSpPr>
        <p:spPr>
          <a:xfrm>
            <a:off x="6934200" y="2048470"/>
            <a:ext cx="762000" cy="461665"/>
          </a:xfrm>
          <a:prstGeom prst="rect">
            <a:avLst/>
          </a:prstGeom>
          <a:noFill/>
        </p:spPr>
        <p:txBody>
          <a:bodyPr wrap="square" rtlCol="0">
            <a:spAutoFit/>
          </a:bodyPr>
          <a:lstStyle/>
          <a:p>
            <a:r>
              <a:rPr lang="en-US" sz="2400" b="1" dirty="0" smtClean="0">
                <a:solidFill>
                  <a:srgbClr val="008000"/>
                </a:solidFill>
              </a:rPr>
              <a:t>   06</a:t>
            </a:r>
            <a:endParaRPr lang="en-US" sz="2400" b="1" dirty="0">
              <a:solidFill>
                <a:srgbClr val="008000"/>
              </a:solidFill>
            </a:endParaRPr>
          </a:p>
        </p:txBody>
      </p:sp>
      <p:sp>
        <p:nvSpPr>
          <p:cNvPr id="16" name="TextBox 15"/>
          <p:cNvSpPr txBox="1"/>
          <p:nvPr/>
        </p:nvSpPr>
        <p:spPr>
          <a:xfrm>
            <a:off x="1524000" y="381000"/>
            <a:ext cx="6172200" cy="584775"/>
          </a:xfrm>
          <a:prstGeom prst="rect">
            <a:avLst/>
          </a:prstGeom>
          <a:noFill/>
        </p:spPr>
        <p:txBody>
          <a:bodyPr wrap="square" rtlCol="0">
            <a:spAutoFit/>
          </a:bodyPr>
          <a:lstStyle/>
          <a:p>
            <a:r>
              <a:rPr lang="en-US" sz="3200" b="1" i="1" dirty="0" smtClean="0">
                <a:solidFill>
                  <a:srgbClr val="FF0000"/>
                </a:solidFill>
              </a:rPr>
              <a:t>How do we understand this Data?</a:t>
            </a:r>
            <a:endParaRPr lang="en-US" sz="3200" b="1" i="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85800" y="304800"/>
            <a:ext cx="8001000" cy="3383578"/>
            <a:chOff x="685800" y="304800"/>
            <a:chExt cx="8001000" cy="3383578"/>
          </a:xfrm>
        </p:grpSpPr>
        <p:sp>
          <p:nvSpPr>
            <p:cNvPr id="2" name="TextBox 1"/>
            <p:cNvSpPr txBox="1"/>
            <p:nvPr/>
          </p:nvSpPr>
          <p:spPr>
            <a:xfrm>
              <a:off x="685800" y="914400"/>
              <a:ext cx="7848600" cy="2200602"/>
            </a:xfrm>
            <a:prstGeom prst="rect">
              <a:avLst/>
            </a:prstGeom>
            <a:noFill/>
          </p:spPr>
          <p:txBody>
            <a:bodyPr wrap="square" rtlCol="0">
              <a:spAutoFit/>
            </a:bodyPr>
            <a:lstStyle/>
            <a:p>
              <a:pPr algn="just">
                <a:spcAft>
                  <a:spcPts val="600"/>
                </a:spcAft>
              </a:pPr>
              <a:r>
                <a:rPr lang="en-US" sz="2200" b="1" dirty="0" smtClean="0"/>
                <a:t>“Preference should be given to the applied sciences over the basic, curiosity driven research and that there is no moral boundary between the production of knowledge and its applications. </a:t>
              </a:r>
            </a:p>
            <a:p>
              <a:pPr algn="just"/>
              <a:r>
                <a:rPr lang="en-US" sz="2200" b="1" dirty="0" smtClean="0">
                  <a:solidFill>
                    <a:srgbClr val="0000FF"/>
                  </a:solidFill>
                </a:rPr>
                <a:t>Science is an instrument of social transformation and emancipation and should be rooted in practical life.”</a:t>
              </a:r>
              <a:endParaRPr lang="en-US" sz="2200" b="1" dirty="0">
                <a:solidFill>
                  <a:srgbClr val="0000FF"/>
                </a:solidFill>
              </a:endParaRPr>
            </a:p>
          </p:txBody>
        </p:sp>
        <p:sp>
          <p:nvSpPr>
            <p:cNvPr id="3" name="TextBox 2"/>
            <p:cNvSpPr txBox="1"/>
            <p:nvPr/>
          </p:nvSpPr>
          <p:spPr>
            <a:xfrm>
              <a:off x="2895600" y="3288268"/>
              <a:ext cx="5638800" cy="400110"/>
            </a:xfrm>
            <a:prstGeom prst="rect">
              <a:avLst/>
            </a:prstGeom>
            <a:noFill/>
          </p:spPr>
          <p:txBody>
            <a:bodyPr wrap="square" rtlCol="0">
              <a:spAutoFit/>
            </a:bodyPr>
            <a:lstStyle/>
            <a:p>
              <a:r>
                <a:rPr lang="en-US" sz="2000" b="1" dirty="0" smtClean="0"/>
                <a:t>J.D. Bernal, The Social Foundation of Science (1939)</a:t>
              </a:r>
              <a:endParaRPr lang="en-US" sz="2000" b="1" dirty="0"/>
            </a:p>
          </p:txBody>
        </p:sp>
        <p:sp>
          <p:nvSpPr>
            <p:cNvPr id="6" name="TextBox 5"/>
            <p:cNvSpPr txBox="1"/>
            <p:nvPr/>
          </p:nvSpPr>
          <p:spPr>
            <a:xfrm>
              <a:off x="4267200" y="304800"/>
              <a:ext cx="4419600" cy="461665"/>
            </a:xfrm>
            <a:prstGeom prst="rect">
              <a:avLst/>
            </a:prstGeom>
            <a:noFill/>
          </p:spPr>
          <p:txBody>
            <a:bodyPr wrap="square" rtlCol="0">
              <a:spAutoFit/>
            </a:bodyPr>
            <a:lstStyle/>
            <a:p>
              <a:r>
                <a:rPr lang="en-US" sz="2400" b="1" i="1" dirty="0" smtClean="0">
                  <a:solidFill>
                    <a:srgbClr val="FF0000"/>
                  </a:solidFill>
                </a:rPr>
                <a:t>There were other voices too……..</a:t>
              </a:r>
              <a:endParaRPr lang="en-US" sz="2400" b="1" i="1" dirty="0">
                <a:solidFill>
                  <a:srgbClr val="FF0000"/>
                </a:solidFill>
              </a:endParaRPr>
            </a:p>
          </p:txBody>
        </p:sp>
      </p:grpSp>
      <p:grpSp>
        <p:nvGrpSpPr>
          <p:cNvPr id="13" name="Group 12"/>
          <p:cNvGrpSpPr/>
          <p:nvPr/>
        </p:nvGrpSpPr>
        <p:grpSpPr>
          <a:xfrm>
            <a:off x="762000" y="3886200"/>
            <a:ext cx="8305800" cy="2697778"/>
            <a:chOff x="762000" y="3886200"/>
            <a:chExt cx="8305800" cy="2697778"/>
          </a:xfrm>
        </p:grpSpPr>
        <p:grpSp>
          <p:nvGrpSpPr>
            <p:cNvPr id="10" name="Group 9"/>
            <p:cNvGrpSpPr/>
            <p:nvPr/>
          </p:nvGrpSpPr>
          <p:grpSpPr>
            <a:xfrm>
              <a:off x="768284" y="4114800"/>
              <a:ext cx="8299516" cy="2469178"/>
              <a:chOff x="768284" y="4114800"/>
              <a:chExt cx="8299516" cy="2469178"/>
            </a:xfrm>
          </p:grpSpPr>
          <p:sp>
            <p:nvSpPr>
              <p:cNvPr id="7" name="TextBox 6"/>
              <p:cNvSpPr txBox="1"/>
              <p:nvPr/>
            </p:nvSpPr>
            <p:spPr>
              <a:xfrm>
                <a:off x="768284" y="4114800"/>
                <a:ext cx="7918515" cy="1785104"/>
              </a:xfrm>
              <a:prstGeom prst="rect">
                <a:avLst/>
              </a:prstGeom>
              <a:noFill/>
            </p:spPr>
            <p:txBody>
              <a:bodyPr wrap="square" rtlCol="0">
                <a:spAutoFit/>
              </a:bodyPr>
              <a:lstStyle/>
              <a:p>
                <a:pPr algn="just"/>
                <a:r>
                  <a:rPr lang="en-US" sz="2200" b="1" dirty="0" smtClean="0">
                    <a:solidFill>
                      <a:srgbClr val="FF0000"/>
                    </a:solidFill>
                  </a:rPr>
                  <a:t>“Science should be judged by its utility broadly</a:t>
                </a:r>
                <a:r>
                  <a:rPr lang="en-US" sz="2200" b="1" dirty="0" smtClean="0"/>
                  <a:t>. Construed scientific freedom is legitimately limited by governmental research policies and </a:t>
                </a:r>
                <a:r>
                  <a:rPr lang="en-US" sz="2200" b="1" dirty="0" smtClean="0">
                    <a:solidFill>
                      <a:srgbClr val="CC0099"/>
                    </a:solidFill>
                  </a:rPr>
                  <a:t>disinterestedness should be replaced by a comprehensive ethical obligation towards the production and applications beneficial to society.”</a:t>
                </a:r>
                <a:endParaRPr lang="en-US" sz="2200" b="1" dirty="0">
                  <a:solidFill>
                    <a:srgbClr val="CC0099"/>
                  </a:solidFill>
                </a:endParaRPr>
              </a:p>
            </p:txBody>
          </p:sp>
          <p:sp>
            <p:nvSpPr>
              <p:cNvPr id="8" name="TextBox 7"/>
              <p:cNvSpPr txBox="1"/>
              <p:nvPr/>
            </p:nvSpPr>
            <p:spPr>
              <a:xfrm>
                <a:off x="838200" y="6183868"/>
                <a:ext cx="8229600" cy="400110"/>
              </a:xfrm>
              <a:prstGeom prst="rect">
                <a:avLst/>
              </a:prstGeom>
              <a:noFill/>
            </p:spPr>
            <p:txBody>
              <a:bodyPr wrap="square" rtlCol="0">
                <a:spAutoFit/>
              </a:bodyPr>
              <a:lstStyle/>
              <a:p>
                <a:r>
                  <a:rPr lang="en-US" sz="2000" b="1" dirty="0" smtClean="0"/>
                  <a:t>Jon Dewey, ‘The Supreme Intellectual Obligation’, Science 79 (1934) 240-243</a:t>
                </a:r>
                <a:endParaRPr lang="en-US" sz="2000" b="1" dirty="0"/>
              </a:p>
            </p:txBody>
          </p:sp>
        </p:grpSp>
        <p:cxnSp>
          <p:nvCxnSpPr>
            <p:cNvPr id="12" name="Straight Connector 11"/>
            <p:cNvCxnSpPr/>
            <p:nvPr/>
          </p:nvCxnSpPr>
          <p:spPr>
            <a:xfrm>
              <a:off x="762000" y="3886200"/>
              <a:ext cx="71628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304800"/>
            <a:ext cx="4724400" cy="584775"/>
          </a:xfrm>
          <a:prstGeom prst="rect">
            <a:avLst/>
          </a:prstGeom>
          <a:noFill/>
        </p:spPr>
        <p:txBody>
          <a:bodyPr wrap="square" rtlCol="0">
            <a:spAutoFit/>
          </a:bodyPr>
          <a:lstStyle/>
          <a:p>
            <a:r>
              <a:rPr lang="en-US" sz="3200" b="1" dirty="0" smtClean="0">
                <a:solidFill>
                  <a:srgbClr val="FF0000"/>
                </a:solidFill>
              </a:rPr>
              <a:t>Analyzing the Bush Model</a:t>
            </a:r>
            <a:endParaRPr lang="en-US" sz="3200" b="1" dirty="0">
              <a:solidFill>
                <a:srgbClr val="FF0000"/>
              </a:solidFill>
            </a:endParaRPr>
          </a:p>
        </p:txBody>
      </p:sp>
      <p:sp>
        <p:nvSpPr>
          <p:cNvPr id="3" name="TextBox 2"/>
          <p:cNvSpPr txBox="1"/>
          <p:nvPr/>
        </p:nvSpPr>
        <p:spPr>
          <a:xfrm>
            <a:off x="838200" y="1336357"/>
            <a:ext cx="8077200" cy="492443"/>
          </a:xfrm>
          <a:prstGeom prst="rect">
            <a:avLst/>
          </a:prstGeom>
          <a:noFill/>
        </p:spPr>
        <p:txBody>
          <a:bodyPr wrap="square" rtlCol="0">
            <a:spAutoFit/>
          </a:bodyPr>
          <a:lstStyle/>
          <a:p>
            <a:r>
              <a:rPr lang="en-US" sz="2600" b="1" dirty="0" smtClean="0">
                <a:solidFill>
                  <a:srgbClr val="0000FF"/>
                </a:solidFill>
              </a:rPr>
              <a:t>Basic research as pre-requisite for technology innovation</a:t>
            </a:r>
            <a:endParaRPr lang="en-US" sz="2600" b="1" dirty="0">
              <a:solidFill>
                <a:srgbClr val="0000FF"/>
              </a:solidFill>
            </a:endParaRPr>
          </a:p>
        </p:txBody>
      </p:sp>
      <p:sp>
        <p:nvSpPr>
          <p:cNvPr id="4" name="TextBox 3"/>
          <p:cNvSpPr txBox="1"/>
          <p:nvPr/>
        </p:nvSpPr>
        <p:spPr>
          <a:xfrm>
            <a:off x="1905000" y="2750403"/>
            <a:ext cx="6934200" cy="830997"/>
          </a:xfrm>
          <a:prstGeom prst="rect">
            <a:avLst/>
          </a:prstGeom>
          <a:noFill/>
        </p:spPr>
        <p:txBody>
          <a:bodyPr wrap="square" rtlCol="0">
            <a:spAutoFit/>
          </a:bodyPr>
          <a:lstStyle/>
          <a:p>
            <a:pPr algn="just"/>
            <a:r>
              <a:rPr lang="en-US" sz="2400" b="1" i="1" dirty="0" smtClean="0">
                <a:solidFill>
                  <a:srgbClr val="CC0099"/>
                </a:solidFill>
              </a:rPr>
              <a:t>Specific idea emerging from basic research is the inspiration and source of technological innovation</a:t>
            </a:r>
            <a:endParaRPr lang="en-US" sz="2400" b="1" i="1" dirty="0">
              <a:solidFill>
                <a:srgbClr val="CC0099"/>
              </a:solidFill>
            </a:endParaRPr>
          </a:p>
        </p:txBody>
      </p:sp>
      <p:sp>
        <p:nvSpPr>
          <p:cNvPr id="5" name="TextBox 4"/>
          <p:cNvSpPr txBox="1"/>
          <p:nvPr/>
        </p:nvSpPr>
        <p:spPr>
          <a:xfrm>
            <a:off x="1905000" y="4514671"/>
            <a:ext cx="6934200" cy="1200329"/>
          </a:xfrm>
          <a:prstGeom prst="rect">
            <a:avLst/>
          </a:prstGeom>
          <a:noFill/>
        </p:spPr>
        <p:txBody>
          <a:bodyPr wrap="square" rtlCol="0">
            <a:spAutoFit/>
          </a:bodyPr>
          <a:lstStyle/>
          <a:p>
            <a:pPr algn="just"/>
            <a:r>
              <a:rPr lang="en-US" sz="2400" b="1" i="1" dirty="0" smtClean="0">
                <a:solidFill>
                  <a:srgbClr val="008000"/>
                </a:solidFill>
              </a:rPr>
              <a:t>Cumulative output of basic research is essentially a source that can be mined by applied scientists and engineers for the purpose of innovation</a:t>
            </a:r>
            <a:endParaRPr lang="en-US" sz="2400" b="1" i="1" dirty="0">
              <a:solidFill>
                <a:srgbClr val="008000"/>
              </a:solidFill>
            </a:endParaRPr>
          </a:p>
        </p:txBody>
      </p:sp>
      <p:sp>
        <p:nvSpPr>
          <p:cNvPr id="6" name="TextBox 5"/>
          <p:cNvSpPr txBox="1"/>
          <p:nvPr/>
        </p:nvSpPr>
        <p:spPr>
          <a:xfrm>
            <a:off x="533400" y="2800290"/>
            <a:ext cx="1066800" cy="400110"/>
          </a:xfrm>
          <a:prstGeom prst="rect">
            <a:avLst/>
          </a:prstGeom>
          <a:noFill/>
        </p:spPr>
        <p:txBody>
          <a:bodyPr wrap="square" rtlCol="0">
            <a:spAutoFit/>
          </a:bodyPr>
          <a:lstStyle/>
          <a:p>
            <a:r>
              <a:rPr lang="en-US" sz="2000" b="1" dirty="0" smtClean="0"/>
              <a:t>View-1:</a:t>
            </a:r>
            <a:endParaRPr lang="en-US" sz="2000" b="1" dirty="0"/>
          </a:p>
        </p:txBody>
      </p:sp>
      <p:sp>
        <p:nvSpPr>
          <p:cNvPr id="7" name="TextBox 6"/>
          <p:cNvSpPr txBox="1"/>
          <p:nvPr/>
        </p:nvSpPr>
        <p:spPr>
          <a:xfrm>
            <a:off x="533400" y="4549148"/>
            <a:ext cx="1066800" cy="400110"/>
          </a:xfrm>
          <a:prstGeom prst="rect">
            <a:avLst/>
          </a:prstGeom>
          <a:noFill/>
        </p:spPr>
        <p:txBody>
          <a:bodyPr wrap="square" rtlCol="0">
            <a:spAutoFit/>
          </a:bodyPr>
          <a:lstStyle/>
          <a:p>
            <a:r>
              <a:rPr lang="en-US" sz="2000" b="1" dirty="0" smtClean="0"/>
              <a:t>View-2:</a:t>
            </a:r>
            <a:endParaRPr lang="en-US" sz="2000" b="1" dirty="0"/>
          </a:p>
        </p:txBody>
      </p:sp>
      <p:sp>
        <p:nvSpPr>
          <p:cNvPr id="9" name="Oval 8"/>
          <p:cNvSpPr/>
          <p:nvPr/>
        </p:nvSpPr>
        <p:spPr>
          <a:xfrm>
            <a:off x="457200" y="148875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28600"/>
            <a:ext cx="7315200" cy="830997"/>
          </a:xfrm>
          <a:prstGeom prst="rect">
            <a:avLst/>
          </a:prstGeom>
          <a:noFill/>
        </p:spPr>
        <p:txBody>
          <a:bodyPr wrap="square" rtlCol="0">
            <a:spAutoFit/>
          </a:bodyPr>
          <a:lstStyle/>
          <a:p>
            <a:pPr algn="ctr"/>
            <a:r>
              <a:rPr lang="en-US" sz="2400" b="1" dirty="0" smtClean="0">
                <a:solidFill>
                  <a:srgbClr val="003399"/>
                </a:solidFill>
              </a:rPr>
              <a:t>Current Information and Communication Technology &amp; Nobel Prizes in Physics</a:t>
            </a:r>
            <a:endParaRPr lang="en-US" sz="2400" b="1" dirty="0">
              <a:solidFill>
                <a:srgbClr val="003399"/>
              </a:solidFill>
            </a:endParaRPr>
          </a:p>
        </p:txBody>
      </p:sp>
      <p:sp>
        <p:nvSpPr>
          <p:cNvPr id="12" name="TextBox 11"/>
          <p:cNvSpPr txBox="1"/>
          <p:nvPr/>
        </p:nvSpPr>
        <p:spPr>
          <a:xfrm>
            <a:off x="395748" y="5392372"/>
            <a:ext cx="3642852" cy="369332"/>
          </a:xfrm>
          <a:prstGeom prst="rect">
            <a:avLst/>
          </a:prstGeom>
          <a:noFill/>
        </p:spPr>
        <p:txBody>
          <a:bodyPr wrap="square" rtlCol="0">
            <a:spAutoFit/>
          </a:bodyPr>
          <a:lstStyle/>
          <a:p>
            <a:r>
              <a:rPr lang="en-US" i="1" dirty="0" smtClean="0"/>
              <a:t>Discovery of the quantum hall effect</a:t>
            </a:r>
            <a:endParaRPr lang="en-US" i="1" dirty="0"/>
          </a:p>
        </p:txBody>
      </p:sp>
      <p:sp>
        <p:nvSpPr>
          <p:cNvPr id="20" name="TextBox 19"/>
          <p:cNvSpPr txBox="1"/>
          <p:nvPr/>
        </p:nvSpPr>
        <p:spPr>
          <a:xfrm>
            <a:off x="5334000" y="5638800"/>
            <a:ext cx="2743200" cy="954107"/>
          </a:xfrm>
          <a:prstGeom prst="rect">
            <a:avLst/>
          </a:prstGeom>
          <a:noFill/>
        </p:spPr>
        <p:txBody>
          <a:bodyPr wrap="square" rtlCol="0">
            <a:spAutoFit/>
          </a:bodyPr>
          <a:lstStyle/>
          <a:p>
            <a:pPr algn="ctr"/>
            <a:r>
              <a:rPr lang="en-US" sz="2800" b="1" i="1" dirty="0" smtClean="0">
                <a:solidFill>
                  <a:srgbClr val="FF0000"/>
                </a:solidFill>
              </a:rPr>
              <a:t>Communication Technology</a:t>
            </a:r>
            <a:endParaRPr lang="en-US" sz="2800" b="1" i="1" dirty="0">
              <a:solidFill>
                <a:srgbClr val="FF0000"/>
              </a:solidFill>
            </a:endParaRPr>
          </a:p>
        </p:txBody>
      </p:sp>
      <p:grpSp>
        <p:nvGrpSpPr>
          <p:cNvPr id="33" name="Group 32"/>
          <p:cNvGrpSpPr/>
          <p:nvPr/>
        </p:nvGrpSpPr>
        <p:grpSpPr>
          <a:xfrm>
            <a:off x="381000" y="1447800"/>
            <a:ext cx="3810000" cy="1447800"/>
            <a:chOff x="381000" y="1295400"/>
            <a:chExt cx="3810000" cy="1447800"/>
          </a:xfrm>
        </p:grpSpPr>
        <p:sp>
          <p:nvSpPr>
            <p:cNvPr id="5" name="TextBox 4"/>
            <p:cNvSpPr txBox="1"/>
            <p:nvPr/>
          </p:nvSpPr>
          <p:spPr>
            <a:xfrm>
              <a:off x="381000" y="1371600"/>
              <a:ext cx="1828800" cy="369332"/>
            </a:xfrm>
            <a:prstGeom prst="rect">
              <a:avLst/>
            </a:prstGeom>
            <a:noFill/>
          </p:spPr>
          <p:txBody>
            <a:bodyPr wrap="square" rtlCol="0">
              <a:spAutoFit/>
            </a:bodyPr>
            <a:lstStyle/>
            <a:p>
              <a:r>
                <a:rPr lang="en-US" b="1" dirty="0" smtClean="0">
                  <a:solidFill>
                    <a:srgbClr val="FF0000"/>
                  </a:solidFill>
                </a:rPr>
                <a:t>1956 Nobel Prize</a:t>
              </a:r>
              <a:endParaRPr lang="en-US" b="1" dirty="0">
                <a:solidFill>
                  <a:srgbClr val="FF0000"/>
                </a:solidFill>
              </a:endParaRPr>
            </a:p>
          </p:txBody>
        </p:sp>
        <p:sp>
          <p:nvSpPr>
            <p:cNvPr id="6" name="TextBox 5"/>
            <p:cNvSpPr txBox="1"/>
            <p:nvPr/>
          </p:nvSpPr>
          <p:spPr>
            <a:xfrm>
              <a:off x="381000" y="1664112"/>
              <a:ext cx="3657600" cy="646331"/>
            </a:xfrm>
            <a:prstGeom prst="rect">
              <a:avLst/>
            </a:prstGeom>
            <a:noFill/>
          </p:spPr>
          <p:txBody>
            <a:bodyPr wrap="square" rtlCol="0">
              <a:spAutoFit/>
            </a:bodyPr>
            <a:lstStyle/>
            <a:p>
              <a:r>
                <a:rPr lang="en-US" i="1" dirty="0" smtClean="0"/>
                <a:t>Discovery of transistor and invention of bipolar junction transistor</a:t>
              </a:r>
              <a:endParaRPr lang="en-US" i="1" dirty="0"/>
            </a:p>
          </p:txBody>
        </p:sp>
        <p:sp>
          <p:nvSpPr>
            <p:cNvPr id="7" name="TextBox 6"/>
            <p:cNvSpPr txBox="1"/>
            <p:nvPr/>
          </p:nvSpPr>
          <p:spPr>
            <a:xfrm>
              <a:off x="395748" y="2290920"/>
              <a:ext cx="3170904" cy="369332"/>
            </a:xfrm>
            <a:prstGeom prst="rect">
              <a:avLst/>
            </a:prstGeom>
            <a:noFill/>
          </p:spPr>
          <p:txBody>
            <a:bodyPr wrap="square" rtlCol="0">
              <a:spAutoFit/>
            </a:bodyPr>
            <a:lstStyle/>
            <a:p>
              <a:r>
                <a:rPr lang="en-US" b="1" dirty="0" smtClean="0">
                  <a:solidFill>
                    <a:srgbClr val="008000"/>
                  </a:solidFill>
                </a:rPr>
                <a:t>Shockley, Bardeen and Brattain</a:t>
              </a:r>
              <a:endParaRPr lang="en-US" b="1" dirty="0">
                <a:solidFill>
                  <a:srgbClr val="008000"/>
                </a:solidFill>
              </a:endParaRPr>
            </a:p>
          </p:txBody>
        </p:sp>
        <p:sp>
          <p:nvSpPr>
            <p:cNvPr id="22" name="Rectangle 21"/>
            <p:cNvSpPr/>
            <p:nvPr/>
          </p:nvSpPr>
          <p:spPr>
            <a:xfrm>
              <a:off x="381000" y="1295400"/>
              <a:ext cx="38100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381000" y="3352800"/>
            <a:ext cx="3810000" cy="1295400"/>
            <a:chOff x="381000" y="3124200"/>
            <a:chExt cx="3810000" cy="1295400"/>
          </a:xfrm>
        </p:grpSpPr>
        <p:sp>
          <p:nvSpPr>
            <p:cNvPr id="8" name="TextBox 7"/>
            <p:cNvSpPr txBox="1"/>
            <p:nvPr/>
          </p:nvSpPr>
          <p:spPr>
            <a:xfrm>
              <a:off x="381000" y="3135868"/>
              <a:ext cx="1828800" cy="369332"/>
            </a:xfrm>
            <a:prstGeom prst="rect">
              <a:avLst/>
            </a:prstGeom>
            <a:noFill/>
          </p:spPr>
          <p:txBody>
            <a:bodyPr wrap="square" rtlCol="0">
              <a:spAutoFit/>
            </a:bodyPr>
            <a:lstStyle/>
            <a:p>
              <a:r>
                <a:rPr lang="en-US" b="1" dirty="0" smtClean="0">
                  <a:solidFill>
                    <a:srgbClr val="0000FF"/>
                  </a:solidFill>
                </a:rPr>
                <a:t>1964 Nobel Prize</a:t>
              </a:r>
              <a:endParaRPr lang="en-US" b="1" dirty="0">
                <a:solidFill>
                  <a:srgbClr val="0000FF"/>
                </a:solidFill>
              </a:endParaRPr>
            </a:p>
          </p:txBody>
        </p:sp>
        <p:sp>
          <p:nvSpPr>
            <p:cNvPr id="9" name="TextBox 8"/>
            <p:cNvSpPr txBox="1"/>
            <p:nvPr/>
          </p:nvSpPr>
          <p:spPr>
            <a:xfrm>
              <a:off x="395748" y="3413632"/>
              <a:ext cx="3566652" cy="646331"/>
            </a:xfrm>
            <a:prstGeom prst="rect">
              <a:avLst/>
            </a:prstGeom>
            <a:noFill/>
          </p:spPr>
          <p:txBody>
            <a:bodyPr wrap="square" rtlCol="0">
              <a:spAutoFit/>
            </a:bodyPr>
            <a:lstStyle/>
            <a:p>
              <a:r>
                <a:rPr lang="en-US" i="1" dirty="0" smtClean="0"/>
                <a:t>Discovery of quantum electronics and invention of lasers and masers</a:t>
              </a:r>
              <a:endParaRPr lang="en-US" i="1" dirty="0"/>
            </a:p>
          </p:txBody>
        </p:sp>
        <p:sp>
          <p:nvSpPr>
            <p:cNvPr id="10" name="TextBox 9"/>
            <p:cNvSpPr txBox="1"/>
            <p:nvPr/>
          </p:nvSpPr>
          <p:spPr>
            <a:xfrm>
              <a:off x="381000" y="3996196"/>
              <a:ext cx="3018504" cy="369332"/>
            </a:xfrm>
            <a:prstGeom prst="rect">
              <a:avLst/>
            </a:prstGeom>
            <a:noFill/>
          </p:spPr>
          <p:txBody>
            <a:bodyPr wrap="square" rtlCol="0">
              <a:spAutoFit/>
            </a:bodyPr>
            <a:lstStyle/>
            <a:p>
              <a:r>
                <a:rPr lang="en-US" b="1" dirty="0" smtClean="0">
                  <a:solidFill>
                    <a:srgbClr val="008000"/>
                  </a:solidFill>
                </a:rPr>
                <a:t>Townes, Basov and Prokhorov </a:t>
              </a:r>
              <a:endParaRPr lang="en-US" b="1" dirty="0">
                <a:solidFill>
                  <a:srgbClr val="008000"/>
                </a:solidFill>
              </a:endParaRPr>
            </a:p>
          </p:txBody>
        </p:sp>
        <p:sp>
          <p:nvSpPr>
            <p:cNvPr id="23" name="Rectangle 22"/>
            <p:cNvSpPr/>
            <p:nvPr/>
          </p:nvSpPr>
          <p:spPr>
            <a:xfrm>
              <a:off x="381000" y="3124200"/>
              <a:ext cx="381000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81000" y="5085112"/>
            <a:ext cx="3810000" cy="1163288"/>
            <a:chOff x="381000" y="4932712"/>
            <a:chExt cx="3810000" cy="1163288"/>
          </a:xfrm>
        </p:grpSpPr>
        <p:sp>
          <p:nvSpPr>
            <p:cNvPr id="11" name="TextBox 10"/>
            <p:cNvSpPr txBox="1"/>
            <p:nvPr/>
          </p:nvSpPr>
          <p:spPr>
            <a:xfrm>
              <a:off x="381000" y="4932712"/>
              <a:ext cx="1828800" cy="369332"/>
            </a:xfrm>
            <a:prstGeom prst="rect">
              <a:avLst/>
            </a:prstGeom>
            <a:noFill/>
          </p:spPr>
          <p:txBody>
            <a:bodyPr wrap="square" rtlCol="0">
              <a:spAutoFit/>
            </a:bodyPr>
            <a:lstStyle/>
            <a:p>
              <a:r>
                <a:rPr lang="en-US" b="1" dirty="0" smtClean="0">
                  <a:solidFill>
                    <a:srgbClr val="CC0099"/>
                  </a:solidFill>
                </a:rPr>
                <a:t>1985 Nobel Prize</a:t>
              </a:r>
              <a:endParaRPr lang="en-US" b="1" dirty="0">
                <a:solidFill>
                  <a:srgbClr val="CC0099"/>
                </a:solidFill>
              </a:endParaRPr>
            </a:p>
          </p:txBody>
        </p:sp>
        <p:sp>
          <p:nvSpPr>
            <p:cNvPr id="13" name="TextBox 12"/>
            <p:cNvSpPr txBox="1"/>
            <p:nvPr/>
          </p:nvSpPr>
          <p:spPr>
            <a:xfrm>
              <a:off x="398208" y="5562600"/>
              <a:ext cx="990600" cy="369332"/>
            </a:xfrm>
            <a:prstGeom prst="rect">
              <a:avLst/>
            </a:prstGeom>
            <a:noFill/>
          </p:spPr>
          <p:txBody>
            <a:bodyPr wrap="square" rtlCol="0">
              <a:spAutoFit/>
            </a:bodyPr>
            <a:lstStyle/>
            <a:p>
              <a:r>
                <a:rPr lang="en-US" b="1" dirty="0" smtClean="0">
                  <a:solidFill>
                    <a:srgbClr val="008000"/>
                  </a:solidFill>
                </a:rPr>
                <a:t>Klitzing </a:t>
              </a:r>
              <a:endParaRPr lang="en-US" b="1" dirty="0">
                <a:solidFill>
                  <a:srgbClr val="008000"/>
                </a:solidFill>
              </a:endParaRPr>
            </a:p>
          </p:txBody>
        </p:sp>
        <p:sp>
          <p:nvSpPr>
            <p:cNvPr id="24" name="Rectangle 23"/>
            <p:cNvSpPr/>
            <p:nvPr/>
          </p:nvSpPr>
          <p:spPr>
            <a:xfrm>
              <a:off x="381000" y="4953000"/>
              <a:ext cx="38100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5334000" y="1447800"/>
            <a:ext cx="3657600" cy="1600200"/>
            <a:chOff x="5410200" y="1295400"/>
            <a:chExt cx="3657600" cy="1600200"/>
          </a:xfrm>
        </p:grpSpPr>
        <p:sp>
          <p:nvSpPr>
            <p:cNvPr id="14" name="TextBox 13"/>
            <p:cNvSpPr txBox="1"/>
            <p:nvPr/>
          </p:nvSpPr>
          <p:spPr>
            <a:xfrm>
              <a:off x="5410200" y="1295400"/>
              <a:ext cx="1828800" cy="369332"/>
            </a:xfrm>
            <a:prstGeom prst="rect">
              <a:avLst/>
            </a:prstGeom>
            <a:noFill/>
          </p:spPr>
          <p:txBody>
            <a:bodyPr wrap="square" rtlCol="0">
              <a:spAutoFit/>
            </a:bodyPr>
            <a:lstStyle/>
            <a:p>
              <a:r>
                <a:rPr lang="en-US" b="1" dirty="0" smtClean="0">
                  <a:solidFill>
                    <a:srgbClr val="990099"/>
                  </a:solidFill>
                </a:rPr>
                <a:t>2000 Nobel Prize</a:t>
              </a:r>
              <a:endParaRPr lang="en-US" b="1" dirty="0">
                <a:solidFill>
                  <a:srgbClr val="990099"/>
                </a:solidFill>
              </a:endParaRPr>
            </a:p>
          </p:txBody>
        </p:sp>
        <p:sp>
          <p:nvSpPr>
            <p:cNvPr id="15" name="TextBox 14"/>
            <p:cNvSpPr txBox="1"/>
            <p:nvPr/>
          </p:nvSpPr>
          <p:spPr>
            <a:xfrm>
              <a:off x="5424948" y="1573164"/>
              <a:ext cx="3642852" cy="923330"/>
            </a:xfrm>
            <a:prstGeom prst="rect">
              <a:avLst/>
            </a:prstGeom>
            <a:noFill/>
          </p:spPr>
          <p:txBody>
            <a:bodyPr wrap="square" rtlCol="0">
              <a:spAutoFit/>
            </a:bodyPr>
            <a:lstStyle/>
            <a:p>
              <a:r>
                <a:rPr lang="en-US" i="1" dirty="0" smtClean="0"/>
                <a:t>Invention of semiconductor </a:t>
              </a:r>
              <a:r>
                <a:rPr lang="en-US" i="1" dirty="0" err="1" smtClean="0"/>
                <a:t>heterostructure</a:t>
              </a:r>
              <a:r>
                <a:rPr lang="en-US" i="1" dirty="0" smtClean="0"/>
                <a:t> and invention of integrated circuit </a:t>
              </a:r>
              <a:endParaRPr lang="en-US" i="1" dirty="0"/>
            </a:p>
          </p:txBody>
        </p:sp>
        <p:sp>
          <p:nvSpPr>
            <p:cNvPr id="16" name="TextBox 15"/>
            <p:cNvSpPr txBox="1"/>
            <p:nvPr/>
          </p:nvSpPr>
          <p:spPr>
            <a:xfrm>
              <a:off x="5424948" y="2442700"/>
              <a:ext cx="2514600" cy="369332"/>
            </a:xfrm>
            <a:prstGeom prst="rect">
              <a:avLst/>
            </a:prstGeom>
            <a:noFill/>
          </p:spPr>
          <p:txBody>
            <a:bodyPr wrap="square" rtlCol="0">
              <a:spAutoFit/>
            </a:bodyPr>
            <a:lstStyle/>
            <a:p>
              <a:r>
                <a:rPr lang="en-US" b="1" dirty="0" err="1" smtClean="0">
                  <a:solidFill>
                    <a:srgbClr val="008000"/>
                  </a:solidFill>
                </a:rPr>
                <a:t>Alferov</a:t>
              </a:r>
              <a:r>
                <a:rPr lang="en-US" b="1" dirty="0" smtClean="0">
                  <a:solidFill>
                    <a:srgbClr val="008000"/>
                  </a:solidFill>
                </a:rPr>
                <a:t>, </a:t>
              </a:r>
              <a:r>
                <a:rPr lang="en-US" b="1" dirty="0" err="1" smtClean="0">
                  <a:solidFill>
                    <a:srgbClr val="008000"/>
                  </a:solidFill>
                </a:rPr>
                <a:t>Kroemer</a:t>
              </a:r>
              <a:r>
                <a:rPr lang="en-US" b="1" dirty="0" smtClean="0">
                  <a:solidFill>
                    <a:srgbClr val="008000"/>
                  </a:solidFill>
                </a:rPr>
                <a:t>, </a:t>
              </a:r>
              <a:r>
                <a:rPr lang="en-US" b="1" dirty="0" err="1" smtClean="0">
                  <a:solidFill>
                    <a:srgbClr val="008000"/>
                  </a:solidFill>
                </a:rPr>
                <a:t>Kilby</a:t>
              </a:r>
              <a:r>
                <a:rPr lang="en-US" b="1" dirty="0" smtClean="0">
                  <a:solidFill>
                    <a:srgbClr val="008000"/>
                  </a:solidFill>
                </a:rPr>
                <a:t> </a:t>
              </a:r>
              <a:endParaRPr lang="en-US" b="1" dirty="0">
                <a:solidFill>
                  <a:srgbClr val="008000"/>
                </a:solidFill>
              </a:endParaRPr>
            </a:p>
          </p:txBody>
        </p:sp>
        <p:sp>
          <p:nvSpPr>
            <p:cNvPr id="25" name="Rectangle 24"/>
            <p:cNvSpPr/>
            <p:nvPr/>
          </p:nvSpPr>
          <p:spPr>
            <a:xfrm>
              <a:off x="5410200" y="1295400"/>
              <a:ext cx="358140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334000" y="3352800"/>
            <a:ext cx="3581400" cy="1401096"/>
            <a:chOff x="5410200" y="3399504"/>
            <a:chExt cx="3581400" cy="1401096"/>
          </a:xfrm>
        </p:grpSpPr>
        <p:sp>
          <p:nvSpPr>
            <p:cNvPr id="17" name="TextBox 16"/>
            <p:cNvSpPr txBox="1"/>
            <p:nvPr/>
          </p:nvSpPr>
          <p:spPr>
            <a:xfrm>
              <a:off x="5456904" y="3399504"/>
              <a:ext cx="1828800" cy="369332"/>
            </a:xfrm>
            <a:prstGeom prst="rect">
              <a:avLst/>
            </a:prstGeom>
            <a:noFill/>
          </p:spPr>
          <p:txBody>
            <a:bodyPr wrap="square" rtlCol="0">
              <a:spAutoFit/>
            </a:bodyPr>
            <a:lstStyle/>
            <a:p>
              <a:r>
                <a:rPr lang="en-US" b="1" dirty="0" smtClean="0">
                  <a:solidFill>
                    <a:srgbClr val="FF0066"/>
                  </a:solidFill>
                </a:rPr>
                <a:t>2009 Nobel Prize</a:t>
              </a:r>
              <a:endParaRPr lang="en-US" b="1" dirty="0">
                <a:solidFill>
                  <a:srgbClr val="FF0066"/>
                </a:solidFill>
              </a:endParaRPr>
            </a:p>
          </p:txBody>
        </p:sp>
        <p:sp>
          <p:nvSpPr>
            <p:cNvPr id="18" name="TextBox 17"/>
            <p:cNvSpPr txBox="1"/>
            <p:nvPr/>
          </p:nvSpPr>
          <p:spPr>
            <a:xfrm>
              <a:off x="5471652" y="3706764"/>
              <a:ext cx="3490452" cy="646331"/>
            </a:xfrm>
            <a:prstGeom prst="rect">
              <a:avLst/>
            </a:prstGeom>
            <a:noFill/>
          </p:spPr>
          <p:txBody>
            <a:bodyPr wrap="square" rtlCol="0">
              <a:spAutoFit/>
            </a:bodyPr>
            <a:lstStyle/>
            <a:p>
              <a:r>
                <a:rPr lang="en-US" i="1" dirty="0" smtClean="0"/>
                <a:t>Invention of fiber optic waveguides and the invention of CCD</a:t>
              </a:r>
              <a:endParaRPr lang="en-US" i="1" dirty="0"/>
            </a:p>
          </p:txBody>
        </p:sp>
        <p:sp>
          <p:nvSpPr>
            <p:cNvPr id="19" name="TextBox 18"/>
            <p:cNvSpPr txBox="1"/>
            <p:nvPr/>
          </p:nvSpPr>
          <p:spPr>
            <a:xfrm>
              <a:off x="5488860" y="4333572"/>
              <a:ext cx="2514600" cy="369332"/>
            </a:xfrm>
            <a:prstGeom prst="rect">
              <a:avLst/>
            </a:prstGeom>
            <a:noFill/>
          </p:spPr>
          <p:txBody>
            <a:bodyPr wrap="square" rtlCol="0">
              <a:spAutoFit/>
            </a:bodyPr>
            <a:lstStyle/>
            <a:p>
              <a:r>
                <a:rPr lang="en-US" b="1" dirty="0" smtClean="0">
                  <a:solidFill>
                    <a:srgbClr val="008000"/>
                  </a:solidFill>
                </a:rPr>
                <a:t>Kao, Boyle, Smith</a:t>
              </a:r>
              <a:endParaRPr lang="en-US" b="1" dirty="0">
                <a:solidFill>
                  <a:srgbClr val="008000"/>
                </a:solidFill>
              </a:endParaRPr>
            </a:p>
          </p:txBody>
        </p:sp>
        <p:sp>
          <p:nvSpPr>
            <p:cNvPr id="26" name="Rectangle 25"/>
            <p:cNvSpPr/>
            <p:nvPr/>
          </p:nvSpPr>
          <p:spPr>
            <a:xfrm>
              <a:off x="5410200" y="3414252"/>
              <a:ext cx="3581400" cy="13863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ight Arrow 26"/>
          <p:cNvSpPr/>
          <p:nvPr/>
        </p:nvSpPr>
        <p:spPr>
          <a:xfrm>
            <a:off x="4419600" y="61722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2400000">
            <a:off x="4497961" y="5698219"/>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3600000">
            <a:off x="4747187" y="5312215"/>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5400000">
            <a:off x="5143500" y="50673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5400000">
            <a:off x="5600700" y="50673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 y="452735"/>
            <a:ext cx="8839200" cy="1380530"/>
            <a:chOff x="152400" y="452735"/>
            <a:chExt cx="8839200" cy="1380530"/>
          </a:xfrm>
        </p:grpSpPr>
        <p:sp>
          <p:nvSpPr>
            <p:cNvPr id="5" name="TextBox 4"/>
            <p:cNvSpPr txBox="1"/>
            <p:nvPr/>
          </p:nvSpPr>
          <p:spPr>
            <a:xfrm>
              <a:off x="381000" y="452735"/>
              <a:ext cx="8610600" cy="492443"/>
            </a:xfrm>
            <a:prstGeom prst="rect">
              <a:avLst/>
            </a:prstGeom>
            <a:noFill/>
          </p:spPr>
          <p:txBody>
            <a:bodyPr wrap="square" rtlCol="0">
              <a:spAutoFit/>
            </a:bodyPr>
            <a:lstStyle/>
            <a:p>
              <a:r>
                <a:rPr lang="en-US" sz="2600" b="1" dirty="0" smtClean="0">
                  <a:solidFill>
                    <a:srgbClr val="FF0000"/>
                  </a:solidFill>
                </a:rPr>
                <a:t>Basic science is performed without thought of practical ends</a:t>
              </a:r>
              <a:endParaRPr lang="en-US" sz="2600" b="1" dirty="0">
                <a:solidFill>
                  <a:srgbClr val="FF0000"/>
                </a:solidFill>
              </a:endParaRPr>
            </a:p>
          </p:txBody>
        </p:sp>
        <p:sp>
          <p:nvSpPr>
            <p:cNvPr id="6" name="TextBox 5"/>
            <p:cNvSpPr txBox="1"/>
            <p:nvPr/>
          </p:nvSpPr>
          <p:spPr>
            <a:xfrm>
              <a:off x="1219200" y="1371600"/>
              <a:ext cx="7467600" cy="461665"/>
            </a:xfrm>
            <a:prstGeom prst="rect">
              <a:avLst/>
            </a:prstGeom>
            <a:noFill/>
          </p:spPr>
          <p:txBody>
            <a:bodyPr wrap="square" rtlCol="0">
              <a:spAutoFit/>
            </a:bodyPr>
            <a:lstStyle/>
            <a:p>
              <a:r>
                <a:rPr lang="en-US" sz="2400" b="1" i="1" dirty="0" smtClean="0">
                  <a:solidFill>
                    <a:srgbClr val="008000"/>
                  </a:solidFill>
                </a:rPr>
                <a:t>This has been taken as a definition.</a:t>
              </a:r>
              <a:endParaRPr lang="en-US" sz="2400" b="1" i="1" dirty="0">
                <a:solidFill>
                  <a:srgbClr val="008000"/>
                </a:solidFill>
              </a:endParaRPr>
            </a:p>
          </p:txBody>
        </p:sp>
        <p:sp>
          <p:nvSpPr>
            <p:cNvPr id="10" name="Oval 9"/>
            <p:cNvSpPr/>
            <p:nvPr/>
          </p:nvSpPr>
          <p:spPr>
            <a:xfrm>
              <a:off x="152400" y="63958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1219200" y="2209800"/>
            <a:ext cx="7467600" cy="1631216"/>
          </a:xfrm>
          <a:prstGeom prst="rect">
            <a:avLst/>
          </a:prstGeom>
          <a:noFill/>
        </p:spPr>
        <p:txBody>
          <a:bodyPr wrap="square" rtlCol="0">
            <a:spAutoFit/>
          </a:bodyPr>
          <a:lstStyle/>
          <a:p>
            <a:pPr algn="just"/>
            <a:r>
              <a:rPr lang="en-US" sz="2800" b="1" i="1" dirty="0" smtClean="0"/>
              <a:t>This also came to mean that </a:t>
            </a:r>
          </a:p>
          <a:p>
            <a:pPr algn="just"/>
            <a:endParaRPr lang="en-US" sz="2400" b="1" i="1" dirty="0" smtClean="0">
              <a:solidFill>
                <a:srgbClr val="008000"/>
              </a:solidFill>
            </a:endParaRPr>
          </a:p>
          <a:p>
            <a:pPr algn="just"/>
            <a:r>
              <a:rPr lang="en-US" sz="2400" b="1" dirty="0" smtClean="0">
                <a:sym typeface="Symbol"/>
              </a:rPr>
              <a:t></a:t>
            </a:r>
            <a:r>
              <a:rPr lang="en-US" sz="2400" b="1" i="1" dirty="0" smtClean="0">
                <a:solidFill>
                  <a:srgbClr val="008000"/>
                </a:solidFill>
                <a:sym typeface="Symbol"/>
              </a:rPr>
              <a:t> </a:t>
            </a:r>
            <a:r>
              <a:rPr lang="en-US" sz="2400" b="1" i="1" dirty="0" smtClean="0">
                <a:solidFill>
                  <a:srgbClr val="0000FF"/>
                </a:solidFill>
              </a:rPr>
              <a:t>there is an inherent tension between basic and applied sciences</a:t>
            </a:r>
            <a:endParaRPr lang="en-US" sz="2400" b="1" i="1" dirty="0">
              <a:solidFill>
                <a:srgbClr val="0000FF"/>
              </a:solidFill>
            </a:endParaRPr>
          </a:p>
        </p:txBody>
      </p:sp>
      <p:sp>
        <p:nvSpPr>
          <p:cNvPr id="15" name="TextBox 14"/>
          <p:cNvSpPr txBox="1"/>
          <p:nvPr/>
        </p:nvSpPr>
        <p:spPr>
          <a:xfrm>
            <a:off x="1219200" y="4278868"/>
            <a:ext cx="7467600" cy="830997"/>
          </a:xfrm>
          <a:prstGeom prst="rect">
            <a:avLst/>
          </a:prstGeom>
          <a:noFill/>
        </p:spPr>
        <p:txBody>
          <a:bodyPr wrap="square" rtlCol="0">
            <a:spAutoFit/>
          </a:bodyPr>
          <a:lstStyle/>
          <a:p>
            <a:pPr algn="just"/>
            <a:r>
              <a:rPr lang="en-US" sz="2400" b="1" dirty="0" smtClean="0">
                <a:sym typeface="Symbol"/>
              </a:rPr>
              <a:t></a:t>
            </a:r>
            <a:r>
              <a:rPr lang="en-US" sz="2400" b="1" i="1" dirty="0" smtClean="0">
                <a:solidFill>
                  <a:srgbClr val="008000"/>
                </a:solidFill>
                <a:sym typeface="Symbol"/>
              </a:rPr>
              <a:t> </a:t>
            </a:r>
            <a:r>
              <a:rPr lang="en-US" sz="2400" b="1" i="1" dirty="0" smtClean="0">
                <a:solidFill>
                  <a:srgbClr val="CC00CC"/>
                </a:solidFill>
                <a:sym typeface="Symbol"/>
              </a:rPr>
              <a:t>a</a:t>
            </a:r>
            <a:r>
              <a:rPr lang="en-US" sz="2400" b="1" i="1" dirty="0" smtClean="0">
                <a:solidFill>
                  <a:srgbClr val="CC00CC"/>
                </a:solidFill>
              </a:rPr>
              <a:t>n attempt to mix pure and applied research is sure to result in applied driving out the pure</a:t>
            </a:r>
            <a:endParaRPr lang="en-US" sz="2400" b="1" i="1" dirty="0">
              <a:solidFill>
                <a:srgbClr val="CC00CC"/>
              </a:solidFill>
            </a:endParaRPr>
          </a:p>
        </p:txBody>
      </p:sp>
      <p:sp>
        <p:nvSpPr>
          <p:cNvPr id="8" name="TextBox 7"/>
          <p:cNvSpPr txBox="1"/>
          <p:nvPr/>
        </p:nvSpPr>
        <p:spPr>
          <a:xfrm>
            <a:off x="381000" y="5597604"/>
            <a:ext cx="8610600" cy="1107996"/>
          </a:xfrm>
          <a:prstGeom prst="rect">
            <a:avLst/>
          </a:prstGeom>
          <a:noFill/>
        </p:spPr>
        <p:txBody>
          <a:bodyPr wrap="square" rtlCol="0">
            <a:spAutoFit/>
          </a:bodyPr>
          <a:lstStyle/>
          <a:p>
            <a:pPr algn="just"/>
            <a:r>
              <a:rPr lang="en-US" sz="2200" i="1" dirty="0" smtClean="0"/>
              <a:t>Bush made it clear that the defining characteristics of basic research is its </a:t>
            </a:r>
            <a:r>
              <a:rPr lang="en-US" sz="2200" b="1" i="1" dirty="0" smtClean="0"/>
              <a:t>attempt to find more general physical and natural laws to push back the frontiers of fundamental understanding.</a:t>
            </a:r>
            <a:endParaRPr lang="en-US" sz="22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04800" y="3295471"/>
            <a:ext cx="8534400" cy="3356015"/>
            <a:chOff x="304800" y="3295471"/>
            <a:chExt cx="8534400" cy="3356015"/>
          </a:xfrm>
        </p:grpSpPr>
        <p:sp>
          <p:nvSpPr>
            <p:cNvPr id="7" name="TextBox 6"/>
            <p:cNvSpPr txBox="1"/>
            <p:nvPr/>
          </p:nvSpPr>
          <p:spPr>
            <a:xfrm>
              <a:off x="381000" y="3429000"/>
              <a:ext cx="1676400" cy="830997"/>
            </a:xfrm>
            <a:prstGeom prst="rect">
              <a:avLst/>
            </a:prstGeom>
            <a:noFill/>
            <a:ln>
              <a:solidFill>
                <a:schemeClr val="tx1"/>
              </a:solidFill>
            </a:ln>
          </p:spPr>
          <p:txBody>
            <a:bodyPr wrap="square" rtlCol="0">
              <a:spAutoFit/>
            </a:bodyPr>
            <a:lstStyle/>
            <a:p>
              <a:pPr algn="ctr"/>
              <a:r>
                <a:rPr lang="en-US" sz="2400" b="1" dirty="0" smtClean="0">
                  <a:solidFill>
                    <a:srgbClr val="0000FF"/>
                  </a:solidFill>
                </a:rPr>
                <a:t>Basic research</a:t>
              </a:r>
              <a:endParaRPr lang="en-US" sz="2400" b="1" dirty="0">
                <a:solidFill>
                  <a:srgbClr val="0000FF"/>
                </a:solidFill>
              </a:endParaRPr>
            </a:p>
          </p:txBody>
        </p:sp>
        <p:sp>
          <p:nvSpPr>
            <p:cNvPr id="8" name="TextBox 7"/>
            <p:cNvSpPr txBox="1"/>
            <p:nvPr/>
          </p:nvSpPr>
          <p:spPr>
            <a:xfrm>
              <a:off x="3352800" y="3295471"/>
              <a:ext cx="1676400" cy="1200329"/>
            </a:xfrm>
            <a:prstGeom prst="rect">
              <a:avLst/>
            </a:prstGeom>
            <a:noFill/>
            <a:ln>
              <a:solidFill>
                <a:schemeClr val="tx1"/>
              </a:solidFill>
            </a:ln>
          </p:spPr>
          <p:txBody>
            <a:bodyPr wrap="square" rtlCol="0">
              <a:spAutoFit/>
            </a:bodyPr>
            <a:lstStyle/>
            <a:p>
              <a:pPr algn="ctr"/>
              <a:r>
                <a:rPr lang="en-US" sz="2400" b="1" dirty="0" smtClean="0">
                  <a:solidFill>
                    <a:srgbClr val="C00000"/>
                  </a:solidFill>
                </a:rPr>
                <a:t>New Scientific knowledge</a:t>
              </a:r>
              <a:endParaRPr lang="en-US" sz="2400" b="1" dirty="0">
                <a:solidFill>
                  <a:srgbClr val="C00000"/>
                </a:solidFill>
              </a:endParaRPr>
            </a:p>
          </p:txBody>
        </p:sp>
        <p:sp>
          <p:nvSpPr>
            <p:cNvPr id="9" name="TextBox 8"/>
            <p:cNvSpPr txBox="1"/>
            <p:nvPr/>
          </p:nvSpPr>
          <p:spPr>
            <a:xfrm>
              <a:off x="4800600" y="4884003"/>
              <a:ext cx="2286000" cy="830997"/>
            </a:xfrm>
            <a:prstGeom prst="rect">
              <a:avLst/>
            </a:prstGeom>
            <a:noFill/>
            <a:ln>
              <a:solidFill>
                <a:schemeClr val="tx1"/>
              </a:solidFill>
            </a:ln>
          </p:spPr>
          <p:txBody>
            <a:bodyPr wrap="square" rtlCol="0">
              <a:spAutoFit/>
            </a:bodyPr>
            <a:lstStyle/>
            <a:p>
              <a:pPr algn="ctr"/>
              <a:r>
                <a:rPr lang="en-US" sz="2400" b="1" dirty="0" smtClean="0">
                  <a:solidFill>
                    <a:srgbClr val="008000"/>
                  </a:solidFill>
                </a:rPr>
                <a:t>Interested and capable agency</a:t>
              </a:r>
              <a:endParaRPr lang="en-US" sz="2400" b="1" dirty="0">
                <a:solidFill>
                  <a:srgbClr val="008000"/>
                </a:solidFill>
              </a:endParaRPr>
            </a:p>
          </p:txBody>
        </p:sp>
        <p:sp>
          <p:nvSpPr>
            <p:cNvPr id="10" name="TextBox 9"/>
            <p:cNvSpPr txBox="1"/>
            <p:nvPr/>
          </p:nvSpPr>
          <p:spPr>
            <a:xfrm>
              <a:off x="6781800" y="3429000"/>
              <a:ext cx="1752600" cy="830997"/>
            </a:xfrm>
            <a:prstGeom prst="rect">
              <a:avLst/>
            </a:prstGeom>
            <a:noFill/>
            <a:ln>
              <a:solidFill>
                <a:schemeClr val="tx1"/>
              </a:solidFill>
            </a:ln>
          </p:spPr>
          <p:txBody>
            <a:bodyPr wrap="square" rtlCol="0">
              <a:spAutoFit/>
            </a:bodyPr>
            <a:lstStyle/>
            <a:p>
              <a:pPr algn="ctr"/>
              <a:r>
                <a:rPr lang="en-US" sz="2400" b="1" dirty="0" smtClean="0">
                  <a:solidFill>
                    <a:srgbClr val="FF0000"/>
                  </a:solidFill>
                </a:rPr>
                <a:t>Technology Generation</a:t>
              </a:r>
              <a:endParaRPr lang="en-US" sz="2400" b="1" dirty="0">
                <a:solidFill>
                  <a:srgbClr val="FF0000"/>
                </a:solidFill>
              </a:endParaRPr>
            </a:p>
          </p:txBody>
        </p:sp>
        <p:sp>
          <p:nvSpPr>
            <p:cNvPr id="11" name="Right Arrow 10"/>
            <p:cNvSpPr/>
            <p:nvPr/>
          </p:nvSpPr>
          <p:spPr>
            <a:xfrm>
              <a:off x="2286000" y="3657600"/>
              <a:ext cx="8382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486400" y="3657600"/>
              <a:ext cx="990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5410200" y="4267200"/>
              <a:ext cx="484632"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4800" y="5943600"/>
              <a:ext cx="8534400" cy="707886"/>
            </a:xfrm>
            <a:prstGeom prst="rect">
              <a:avLst/>
            </a:prstGeom>
            <a:noFill/>
          </p:spPr>
          <p:txBody>
            <a:bodyPr wrap="square" rtlCol="0">
              <a:spAutoFit/>
            </a:bodyPr>
            <a:lstStyle/>
            <a:p>
              <a:r>
                <a:rPr lang="en-US" sz="2000" b="1" i="1" dirty="0" smtClean="0"/>
                <a:t>In the absence of ‘</a:t>
              </a:r>
              <a:r>
                <a:rPr lang="en-US" sz="2000" b="1" i="1" dirty="0" smtClean="0">
                  <a:solidFill>
                    <a:srgbClr val="008000"/>
                  </a:solidFill>
                </a:rPr>
                <a:t>those who can apply</a:t>
              </a:r>
              <a:r>
                <a:rPr lang="en-US" sz="2000" b="1" i="1" dirty="0" smtClean="0"/>
                <a:t>’ the basic research can not be converted to technology.</a:t>
              </a:r>
              <a:endParaRPr lang="en-US" sz="2000" b="1" i="1" dirty="0"/>
            </a:p>
          </p:txBody>
        </p:sp>
      </p:grpSp>
      <p:grpSp>
        <p:nvGrpSpPr>
          <p:cNvPr id="16" name="Group 15"/>
          <p:cNvGrpSpPr/>
          <p:nvPr/>
        </p:nvGrpSpPr>
        <p:grpSpPr>
          <a:xfrm>
            <a:off x="426720" y="304800"/>
            <a:ext cx="8412480" cy="2514600"/>
            <a:chOff x="426720" y="304800"/>
            <a:chExt cx="8412480" cy="2514600"/>
          </a:xfrm>
        </p:grpSpPr>
        <p:sp>
          <p:nvSpPr>
            <p:cNvPr id="4" name="TextBox 3"/>
            <p:cNvSpPr txBox="1"/>
            <p:nvPr/>
          </p:nvSpPr>
          <p:spPr>
            <a:xfrm>
              <a:off x="762000" y="304800"/>
              <a:ext cx="8077200" cy="892552"/>
            </a:xfrm>
            <a:prstGeom prst="rect">
              <a:avLst/>
            </a:prstGeom>
            <a:noFill/>
          </p:spPr>
          <p:txBody>
            <a:bodyPr wrap="square" rtlCol="0">
              <a:spAutoFit/>
            </a:bodyPr>
            <a:lstStyle/>
            <a:p>
              <a:pPr algn="just"/>
              <a:r>
                <a:rPr lang="en-US" sz="2600" b="1" dirty="0" smtClean="0">
                  <a:solidFill>
                    <a:srgbClr val="FF0000"/>
                  </a:solidFill>
                </a:rPr>
                <a:t>Converting knowledge to practical use is not scientists’ responsibility</a:t>
              </a:r>
              <a:endParaRPr lang="en-US" sz="2600" b="1" dirty="0">
                <a:solidFill>
                  <a:srgbClr val="FF0000"/>
                </a:solidFill>
              </a:endParaRPr>
            </a:p>
          </p:txBody>
        </p:sp>
        <p:sp>
          <p:nvSpPr>
            <p:cNvPr id="5" name="TextBox 4"/>
            <p:cNvSpPr txBox="1"/>
            <p:nvPr/>
          </p:nvSpPr>
          <p:spPr>
            <a:xfrm>
              <a:off x="838200" y="1372850"/>
              <a:ext cx="7924800" cy="1446550"/>
            </a:xfrm>
            <a:prstGeom prst="rect">
              <a:avLst/>
            </a:prstGeom>
            <a:noFill/>
          </p:spPr>
          <p:txBody>
            <a:bodyPr wrap="square" rtlCol="0">
              <a:spAutoFit/>
            </a:bodyPr>
            <a:lstStyle/>
            <a:p>
              <a:pPr algn="just"/>
              <a:r>
                <a:rPr lang="en-US" sz="2200" i="1" dirty="0" smtClean="0"/>
                <a:t>“ As long as the scientists are free to pursue truth wherever it may lead, there will be new scientific knowledge to those </a:t>
              </a:r>
              <a:r>
                <a:rPr lang="en-US" sz="2200" b="1" i="1" dirty="0" smtClean="0">
                  <a:solidFill>
                    <a:srgbClr val="0000FF"/>
                  </a:solidFill>
                </a:rPr>
                <a:t>who can apply it to practical problems</a:t>
              </a:r>
              <a:r>
                <a:rPr lang="en-US" sz="2200" i="1" dirty="0" smtClean="0"/>
                <a:t> in the government, in industry or elsewhere…..”</a:t>
              </a:r>
              <a:endParaRPr lang="en-US" sz="2200" i="1" dirty="0"/>
            </a:p>
          </p:txBody>
        </p:sp>
        <p:sp>
          <p:nvSpPr>
            <p:cNvPr id="15" name="Oval 14"/>
            <p:cNvSpPr/>
            <p:nvPr/>
          </p:nvSpPr>
          <p:spPr>
            <a:xfrm>
              <a:off x="426720" y="5029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1524000" y="1752600"/>
            <a:ext cx="6172200" cy="461665"/>
          </a:xfrm>
          <a:prstGeom prst="rect">
            <a:avLst/>
          </a:prstGeom>
          <a:noFill/>
          <a:ln w="9525">
            <a:noFill/>
            <a:miter lim="800000"/>
            <a:headEnd/>
            <a:tailEnd/>
          </a:ln>
        </p:spPr>
        <p:txBody>
          <a:bodyPr wrap="square">
            <a:spAutoFit/>
          </a:bodyPr>
          <a:lstStyle/>
          <a:p>
            <a:r>
              <a:rPr lang="en-US" sz="2400" b="1" dirty="0">
                <a:solidFill>
                  <a:srgbClr val="FF0000"/>
                </a:solidFill>
                <a:latin typeface="Arial" charset="0"/>
                <a:cs typeface="Arial" charset="0"/>
              </a:rPr>
              <a:t>Schawlow &amp; Townes @ Bell Laboratories</a:t>
            </a:r>
          </a:p>
        </p:txBody>
      </p:sp>
      <p:sp>
        <p:nvSpPr>
          <p:cNvPr id="5" name="TextBox 5"/>
          <p:cNvSpPr txBox="1">
            <a:spLocks noChangeArrowheads="1"/>
          </p:cNvSpPr>
          <p:nvPr/>
        </p:nvSpPr>
        <p:spPr bwMode="auto">
          <a:xfrm>
            <a:off x="685800" y="3048000"/>
            <a:ext cx="7924800" cy="2568717"/>
          </a:xfrm>
          <a:prstGeom prst="rect">
            <a:avLst/>
          </a:prstGeom>
          <a:noFill/>
          <a:ln w="9525">
            <a:noFill/>
            <a:miter lim="800000"/>
            <a:headEnd/>
            <a:tailEnd/>
          </a:ln>
        </p:spPr>
        <p:txBody>
          <a:bodyPr>
            <a:spAutoFit/>
          </a:bodyPr>
          <a:lstStyle/>
          <a:p>
            <a:pPr algn="just">
              <a:lnSpc>
                <a:spcPct val="150000"/>
              </a:lnSpc>
            </a:pPr>
            <a:r>
              <a:rPr lang="en-US" sz="2200" b="1" i="1" dirty="0">
                <a:latin typeface="Arial" charset="0"/>
                <a:cs typeface="Arial" charset="0"/>
              </a:rPr>
              <a:t>“Neither man was planning on inventing a device that would revolutionized a number of industries, from communications to medicine. </a:t>
            </a:r>
            <a:r>
              <a:rPr lang="en-US" sz="2200" b="1" i="1" dirty="0">
                <a:solidFill>
                  <a:srgbClr val="0000FF"/>
                </a:solidFill>
                <a:latin typeface="Arial" charset="0"/>
                <a:cs typeface="Arial" charset="0"/>
              </a:rPr>
              <a:t>They had something more straightforward in mind, developing a device to help them study molecular structure.” </a:t>
            </a:r>
          </a:p>
        </p:txBody>
      </p:sp>
      <p:sp>
        <p:nvSpPr>
          <p:cNvPr id="6" name="Rectangle 5"/>
          <p:cNvSpPr/>
          <p:nvPr/>
        </p:nvSpPr>
        <p:spPr>
          <a:xfrm>
            <a:off x="1600200" y="6019800"/>
            <a:ext cx="7086600" cy="4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304800" y="304800"/>
            <a:ext cx="5410200" cy="461665"/>
          </a:xfrm>
          <a:prstGeom prst="rect">
            <a:avLst/>
          </a:prstGeom>
          <a:noFill/>
        </p:spPr>
        <p:txBody>
          <a:bodyPr wrap="square" rtlCol="0">
            <a:spAutoFit/>
          </a:bodyPr>
          <a:lstStyle/>
          <a:p>
            <a:r>
              <a:rPr lang="en-US" sz="2400" b="1" i="1" dirty="0" smtClean="0"/>
              <a:t>Example: </a:t>
            </a:r>
            <a:r>
              <a:rPr lang="en-US" sz="2400" b="1" i="1" dirty="0" smtClean="0">
                <a:solidFill>
                  <a:srgbClr val="008000"/>
                </a:solidFill>
              </a:rPr>
              <a:t>Invention of MASER &amp; LASER</a:t>
            </a:r>
            <a:endParaRPr lang="en-US" sz="2400" b="1" i="1" dirty="0">
              <a:solidFill>
                <a:srgbClr val="008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838200" y="1219200"/>
            <a:ext cx="838200" cy="400050"/>
          </a:xfrm>
          <a:prstGeom prst="rect">
            <a:avLst/>
          </a:prstGeom>
          <a:noFill/>
          <a:ln w="9525">
            <a:noFill/>
            <a:miter lim="800000"/>
            <a:headEnd/>
            <a:tailEnd/>
          </a:ln>
        </p:spPr>
        <p:txBody>
          <a:bodyPr>
            <a:spAutoFit/>
          </a:bodyPr>
          <a:lstStyle/>
          <a:p>
            <a:r>
              <a:rPr lang="en-US" sz="2000" b="1">
                <a:latin typeface="Arial" charset="0"/>
                <a:cs typeface="Arial" charset="0"/>
              </a:rPr>
              <a:t>1960</a:t>
            </a:r>
          </a:p>
        </p:txBody>
      </p:sp>
      <p:sp>
        <p:nvSpPr>
          <p:cNvPr id="5" name="TextBox 5"/>
          <p:cNvSpPr txBox="1">
            <a:spLocks noChangeArrowheads="1"/>
          </p:cNvSpPr>
          <p:nvPr/>
        </p:nvSpPr>
        <p:spPr bwMode="auto">
          <a:xfrm>
            <a:off x="1905000" y="1219200"/>
            <a:ext cx="5943600" cy="400050"/>
          </a:xfrm>
          <a:prstGeom prst="rect">
            <a:avLst/>
          </a:prstGeom>
          <a:noFill/>
          <a:ln w="9525">
            <a:noFill/>
            <a:miter lim="800000"/>
            <a:headEnd/>
            <a:tailEnd/>
          </a:ln>
        </p:spPr>
        <p:txBody>
          <a:bodyPr>
            <a:spAutoFit/>
          </a:bodyPr>
          <a:lstStyle/>
          <a:p>
            <a:r>
              <a:rPr lang="en-US" sz="2000" b="1" dirty="0">
                <a:solidFill>
                  <a:srgbClr val="FF3399"/>
                </a:solidFill>
                <a:latin typeface="Arial" charset="0"/>
                <a:cs typeface="Arial" charset="0"/>
              </a:rPr>
              <a:t>Invention of Ruby </a:t>
            </a:r>
            <a:r>
              <a:rPr lang="en-US" sz="2000" b="1" dirty="0" smtClean="0">
                <a:solidFill>
                  <a:srgbClr val="FF3399"/>
                </a:solidFill>
                <a:latin typeface="Arial" charset="0"/>
                <a:cs typeface="Arial" charset="0"/>
              </a:rPr>
              <a:t>laser by </a:t>
            </a:r>
            <a:r>
              <a:rPr lang="en-US" sz="2000" b="1" dirty="0" err="1" smtClean="0">
                <a:solidFill>
                  <a:srgbClr val="FF3399"/>
                </a:solidFill>
                <a:latin typeface="Arial" charset="0"/>
                <a:cs typeface="Arial" charset="0"/>
              </a:rPr>
              <a:t>Maiman</a:t>
            </a:r>
            <a:endParaRPr lang="en-US" sz="2000" b="1" dirty="0">
              <a:solidFill>
                <a:srgbClr val="FF3399"/>
              </a:solidFill>
              <a:latin typeface="Arial" charset="0"/>
              <a:cs typeface="Arial" charset="0"/>
            </a:endParaRPr>
          </a:p>
        </p:txBody>
      </p:sp>
      <p:sp>
        <p:nvSpPr>
          <p:cNvPr id="6" name="TextBox 6"/>
          <p:cNvSpPr txBox="1">
            <a:spLocks noChangeArrowheads="1"/>
          </p:cNvSpPr>
          <p:nvPr/>
        </p:nvSpPr>
        <p:spPr bwMode="auto">
          <a:xfrm>
            <a:off x="838200" y="1752600"/>
            <a:ext cx="838200" cy="400050"/>
          </a:xfrm>
          <a:prstGeom prst="rect">
            <a:avLst/>
          </a:prstGeom>
          <a:noFill/>
          <a:ln w="9525">
            <a:noFill/>
            <a:miter lim="800000"/>
            <a:headEnd/>
            <a:tailEnd/>
          </a:ln>
        </p:spPr>
        <p:txBody>
          <a:bodyPr>
            <a:spAutoFit/>
          </a:bodyPr>
          <a:lstStyle/>
          <a:p>
            <a:r>
              <a:rPr lang="en-US" sz="2000" b="1">
                <a:latin typeface="Arial" charset="0"/>
                <a:cs typeface="Arial" charset="0"/>
              </a:rPr>
              <a:t>1962</a:t>
            </a:r>
          </a:p>
        </p:txBody>
      </p:sp>
      <p:sp>
        <p:nvSpPr>
          <p:cNvPr id="7" name="TextBox 7"/>
          <p:cNvSpPr txBox="1">
            <a:spLocks noChangeArrowheads="1"/>
          </p:cNvSpPr>
          <p:nvPr/>
        </p:nvSpPr>
        <p:spPr bwMode="auto">
          <a:xfrm>
            <a:off x="1920875" y="1752600"/>
            <a:ext cx="5943600" cy="400050"/>
          </a:xfrm>
          <a:prstGeom prst="rect">
            <a:avLst/>
          </a:prstGeom>
          <a:noFill/>
          <a:ln w="9525">
            <a:noFill/>
            <a:miter lim="800000"/>
            <a:headEnd/>
            <a:tailEnd/>
          </a:ln>
        </p:spPr>
        <p:txBody>
          <a:bodyPr>
            <a:spAutoFit/>
          </a:bodyPr>
          <a:lstStyle/>
          <a:p>
            <a:r>
              <a:rPr lang="en-US" sz="2000" b="1">
                <a:solidFill>
                  <a:srgbClr val="0000FF"/>
                </a:solidFill>
                <a:latin typeface="Arial" charset="0"/>
                <a:cs typeface="Arial" charset="0"/>
              </a:rPr>
              <a:t>First medical application by Goldman</a:t>
            </a:r>
          </a:p>
        </p:txBody>
      </p:sp>
      <p:sp>
        <p:nvSpPr>
          <p:cNvPr id="8" name="TextBox 9"/>
          <p:cNvSpPr txBox="1">
            <a:spLocks noChangeArrowheads="1"/>
          </p:cNvSpPr>
          <p:nvPr/>
        </p:nvSpPr>
        <p:spPr bwMode="auto">
          <a:xfrm>
            <a:off x="1935163" y="2190750"/>
            <a:ext cx="7056437" cy="400050"/>
          </a:xfrm>
          <a:prstGeom prst="rect">
            <a:avLst/>
          </a:prstGeom>
          <a:noFill/>
          <a:ln w="9525">
            <a:noFill/>
            <a:miter lim="800000"/>
            <a:headEnd/>
            <a:tailEnd/>
          </a:ln>
        </p:spPr>
        <p:txBody>
          <a:bodyPr>
            <a:spAutoFit/>
          </a:bodyPr>
          <a:lstStyle/>
          <a:p>
            <a:r>
              <a:rPr lang="en-US" sz="2000" b="1" dirty="0">
                <a:solidFill>
                  <a:srgbClr val="008000"/>
                </a:solidFill>
                <a:latin typeface="Arial" charset="0"/>
                <a:cs typeface="Arial" charset="0"/>
              </a:rPr>
              <a:t>Laser breakdown spectroscopy for chemical analysis</a:t>
            </a:r>
          </a:p>
        </p:txBody>
      </p:sp>
      <p:sp>
        <p:nvSpPr>
          <p:cNvPr id="9" name="TextBox 10"/>
          <p:cNvSpPr txBox="1">
            <a:spLocks noChangeArrowheads="1"/>
          </p:cNvSpPr>
          <p:nvPr/>
        </p:nvSpPr>
        <p:spPr bwMode="auto">
          <a:xfrm>
            <a:off x="838200" y="2830513"/>
            <a:ext cx="838200" cy="400050"/>
          </a:xfrm>
          <a:prstGeom prst="rect">
            <a:avLst/>
          </a:prstGeom>
          <a:noFill/>
          <a:ln w="9525">
            <a:noFill/>
            <a:miter lim="800000"/>
            <a:headEnd/>
            <a:tailEnd/>
          </a:ln>
        </p:spPr>
        <p:txBody>
          <a:bodyPr>
            <a:spAutoFit/>
          </a:bodyPr>
          <a:lstStyle/>
          <a:p>
            <a:r>
              <a:rPr lang="en-US" sz="2000" b="1">
                <a:latin typeface="Arial" charset="0"/>
                <a:cs typeface="Arial" charset="0"/>
              </a:rPr>
              <a:t>1964</a:t>
            </a:r>
          </a:p>
        </p:txBody>
      </p:sp>
      <p:sp>
        <p:nvSpPr>
          <p:cNvPr id="10" name="TextBox 11"/>
          <p:cNvSpPr txBox="1">
            <a:spLocks noChangeArrowheads="1"/>
          </p:cNvSpPr>
          <p:nvPr/>
        </p:nvSpPr>
        <p:spPr bwMode="auto">
          <a:xfrm>
            <a:off x="1951038" y="2800350"/>
            <a:ext cx="7056437" cy="400050"/>
          </a:xfrm>
          <a:prstGeom prst="rect">
            <a:avLst/>
          </a:prstGeom>
          <a:noFill/>
          <a:ln w="9525">
            <a:noFill/>
            <a:miter lim="800000"/>
            <a:headEnd/>
            <a:tailEnd/>
          </a:ln>
        </p:spPr>
        <p:txBody>
          <a:bodyPr>
            <a:spAutoFit/>
          </a:bodyPr>
          <a:lstStyle/>
          <a:p>
            <a:r>
              <a:rPr lang="en-US" sz="2000" b="1">
                <a:solidFill>
                  <a:srgbClr val="CC3300"/>
                </a:solidFill>
                <a:latin typeface="Arial" charset="0"/>
                <a:cs typeface="Arial" charset="0"/>
              </a:rPr>
              <a:t>Laser range finder</a:t>
            </a:r>
          </a:p>
        </p:txBody>
      </p:sp>
      <p:sp>
        <p:nvSpPr>
          <p:cNvPr id="11" name="TextBox 12"/>
          <p:cNvSpPr txBox="1">
            <a:spLocks noChangeArrowheads="1"/>
          </p:cNvSpPr>
          <p:nvPr/>
        </p:nvSpPr>
        <p:spPr bwMode="auto">
          <a:xfrm>
            <a:off x="838200" y="3303588"/>
            <a:ext cx="838200" cy="400050"/>
          </a:xfrm>
          <a:prstGeom prst="rect">
            <a:avLst/>
          </a:prstGeom>
          <a:noFill/>
          <a:ln w="9525">
            <a:noFill/>
            <a:miter lim="800000"/>
            <a:headEnd/>
            <a:tailEnd/>
          </a:ln>
        </p:spPr>
        <p:txBody>
          <a:bodyPr>
            <a:spAutoFit/>
          </a:bodyPr>
          <a:lstStyle/>
          <a:p>
            <a:r>
              <a:rPr lang="en-US" sz="2000" b="1">
                <a:latin typeface="Arial" charset="0"/>
                <a:cs typeface="Arial" charset="0"/>
              </a:rPr>
              <a:t>1968</a:t>
            </a:r>
          </a:p>
        </p:txBody>
      </p:sp>
      <p:sp>
        <p:nvSpPr>
          <p:cNvPr id="12" name="TextBox 13"/>
          <p:cNvSpPr txBox="1">
            <a:spLocks noChangeArrowheads="1"/>
          </p:cNvSpPr>
          <p:nvPr/>
        </p:nvSpPr>
        <p:spPr bwMode="auto">
          <a:xfrm>
            <a:off x="1951038" y="3303588"/>
            <a:ext cx="7056437" cy="400050"/>
          </a:xfrm>
          <a:prstGeom prst="rect">
            <a:avLst/>
          </a:prstGeom>
          <a:noFill/>
          <a:ln w="9525">
            <a:noFill/>
            <a:miter lim="800000"/>
            <a:headEnd/>
            <a:tailEnd/>
          </a:ln>
        </p:spPr>
        <p:txBody>
          <a:bodyPr>
            <a:spAutoFit/>
          </a:bodyPr>
          <a:lstStyle/>
          <a:p>
            <a:r>
              <a:rPr lang="en-US" sz="2000" b="1">
                <a:solidFill>
                  <a:srgbClr val="0000FF"/>
                </a:solidFill>
                <a:latin typeface="Arial" charset="0"/>
                <a:cs typeface="Arial" charset="0"/>
              </a:rPr>
              <a:t>Refractive eye surgery</a:t>
            </a:r>
          </a:p>
        </p:txBody>
      </p:sp>
      <p:sp>
        <p:nvSpPr>
          <p:cNvPr id="13" name="TextBox 14"/>
          <p:cNvSpPr txBox="1">
            <a:spLocks noChangeArrowheads="1"/>
          </p:cNvSpPr>
          <p:nvPr/>
        </p:nvSpPr>
        <p:spPr bwMode="auto">
          <a:xfrm>
            <a:off x="838200" y="3867150"/>
            <a:ext cx="838200" cy="400050"/>
          </a:xfrm>
          <a:prstGeom prst="rect">
            <a:avLst/>
          </a:prstGeom>
          <a:noFill/>
          <a:ln w="9525">
            <a:noFill/>
            <a:miter lim="800000"/>
            <a:headEnd/>
            <a:tailEnd/>
          </a:ln>
        </p:spPr>
        <p:txBody>
          <a:bodyPr>
            <a:spAutoFit/>
          </a:bodyPr>
          <a:lstStyle/>
          <a:p>
            <a:r>
              <a:rPr lang="en-US" sz="2000" b="1">
                <a:latin typeface="Arial" charset="0"/>
                <a:cs typeface="Arial" charset="0"/>
              </a:rPr>
              <a:t>1969</a:t>
            </a:r>
          </a:p>
        </p:txBody>
      </p:sp>
      <p:sp>
        <p:nvSpPr>
          <p:cNvPr id="14" name="TextBox 15"/>
          <p:cNvSpPr txBox="1">
            <a:spLocks noChangeArrowheads="1"/>
          </p:cNvSpPr>
          <p:nvPr/>
        </p:nvSpPr>
        <p:spPr bwMode="auto">
          <a:xfrm>
            <a:off x="1965325" y="3867150"/>
            <a:ext cx="7056438" cy="400050"/>
          </a:xfrm>
          <a:prstGeom prst="rect">
            <a:avLst/>
          </a:prstGeom>
          <a:noFill/>
          <a:ln w="9525">
            <a:noFill/>
            <a:miter lim="800000"/>
            <a:headEnd/>
            <a:tailEnd/>
          </a:ln>
        </p:spPr>
        <p:txBody>
          <a:bodyPr>
            <a:spAutoFit/>
          </a:bodyPr>
          <a:lstStyle/>
          <a:p>
            <a:r>
              <a:rPr lang="en-US" sz="2000" b="1" dirty="0">
                <a:solidFill>
                  <a:srgbClr val="FF0000"/>
                </a:solidFill>
                <a:latin typeface="Arial" charset="0"/>
                <a:cs typeface="Arial" charset="0"/>
              </a:rPr>
              <a:t>Apollo 11 : Distance between earth and moon</a:t>
            </a:r>
          </a:p>
        </p:txBody>
      </p:sp>
      <p:sp>
        <p:nvSpPr>
          <p:cNvPr id="15" name="TextBox 16"/>
          <p:cNvSpPr txBox="1">
            <a:spLocks noChangeArrowheads="1"/>
          </p:cNvSpPr>
          <p:nvPr/>
        </p:nvSpPr>
        <p:spPr bwMode="auto">
          <a:xfrm>
            <a:off x="822325" y="4857750"/>
            <a:ext cx="838200" cy="400050"/>
          </a:xfrm>
          <a:prstGeom prst="rect">
            <a:avLst/>
          </a:prstGeom>
          <a:noFill/>
          <a:ln w="9525">
            <a:noFill/>
            <a:miter lim="800000"/>
            <a:headEnd/>
            <a:tailEnd/>
          </a:ln>
        </p:spPr>
        <p:txBody>
          <a:bodyPr>
            <a:spAutoFit/>
          </a:bodyPr>
          <a:lstStyle/>
          <a:p>
            <a:r>
              <a:rPr lang="en-US" sz="2000" b="1" dirty="0">
                <a:latin typeface="Arial" charset="0"/>
                <a:cs typeface="Arial" charset="0"/>
              </a:rPr>
              <a:t>1974</a:t>
            </a:r>
          </a:p>
        </p:txBody>
      </p:sp>
      <p:sp>
        <p:nvSpPr>
          <p:cNvPr id="16" name="TextBox 17"/>
          <p:cNvSpPr txBox="1">
            <a:spLocks noChangeArrowheads="1"/>
          </p:cNvSpPr>
          <p:nvPr/>
        </p:nvSpPr>
        <p:spPr bwMode="auto">
          <a:xfrm>
            <a:off x="1949244" y="4857750"/>
            <a:ext cx="4511675" cy="400050"/>
          </a:xfrm>
          <a:prstGeom prst="rect">
            <a:avLst/>
          </a:prstGeom>
          <a:noFill/>
          <a:ln w="9525">
            <a:noFill/>
            <a:miter lim="800000"/>
            <a:headEnd/>
            <a:tailEnd/>
          </a:ln>
        </p:spPr>
        <p:txBody>
          <a:bodyPr wrap="square">
            <a:spAutoFit/>
          </a:bodyPr>
          <a:lstStyle/>
          <a:p>
            <a:r>
              <a:rPr lang="en-US" sz="2000" b="1" dirty="0">
                <a:solidFill>
                  <a:srgbClr val="003399"/>
                </a:solidFill>
                <a:latin typeface="Arial" charset="0"/>
                <a:cs typeface="Arial" charset="0"/>
              </a:rPr>
              <a:t>Super market bar code</a:t>
            </a:r>
          </a:p>
        </p:txBody>
      </p:sp>
      <p:sp>
        <p:nvSpPr>
          <p:cNvPr id="17" name="TextBox 18"/>
          <p:cNvSpPr txBox="1">
            <a:spLocks noChangeArrowheads="1"/>
          </p:cNvSpPr>
          <p:nvPr/>
        </p:nvSpPr>
        <p:spPr bwMode="auto">
          <a:xfrm>
            <a:off x="457200" y="304800"/>
            <a:ext cx="8382000" cy="461665"/>
          </a:xfrm>
          <a:prstGeom prst="rect">
            <a:avLst/>
          </a:prstGeom>
          <a:noFill/>
          <a:ln w="9525">
            <a:noFill/>
            <a:miter lim="800000"/>
            <a:headEnd/>
            <a:tailEnd/>
          </a:ln>
        </p:spPr>
        <p:txBody>
          <a:bodyPr wrap="square">
            <a:spAutoFit/>
          </a:bodyPr>
          <a:lstStyle/>
          <a:p>
            <a:r>
              <a:rPr lang="en-US" sz="2400" b="1" dirty="0" smtClean="0">
                <a:solidFill>
                  <a:srgbClr val="0000FF"/>
                </a:solidFill>
                <a:latin typeface="Arial" charset="0"/>
                <a:cs typeface="Arial" charset="0"/>
              </a:rPr>
              <a:t>‘</a:t>
            </a:r>
            <a:r>
              <a:rPr lang="en-US" sz="2400" b="1" dirty="0" smtClean="0">
                <a:solidFill>
                  <a:srgbClr val="CC0099"/>
                </a:solidFill>
                <a:latin typeface="Arial" charset="0"/>
                <a:cs typeface="Arial" charset="0"/>
              </a:rPr>
              <a:t>Those who can apply</a:t>
            </a:r>
            <a:r>
              <a:rPr lang="en-US" sz="2400" b="1" dirty="0" smtClean="0">
                <a:solidFill>
                  <a:srgbClr val="0000FF"/>
                </a:solidFill>
                <a:latin typeface="Arial" charset="0"/>
                <a:cs typeface="Arial" charset="0"/>
              </a:rPr>
              <a:t>’ made the uses of lasers possible</a:t>
            </a:r>
            <a:endParaRPr lang="en-US" sz="2400" b="1" dirty="0">
              <a:solidFill>
                <a:srgbClr val="0000FF"/>
              </a:solidFill>
              <a:latin typeface="Arial" charset="0"/>
              <a:cs typeface="Arial" charset="0"/>
            </a:endParaRPr>
          </a:p>
        </p:txBody>
      </p:sp>
      <p:sp>
        <p:nvSpPr>
          <p:cNvPr id="18" name="TextBox 19"/>
          <p:cNvSpPr txBox="1">
            <a:spLocks noChangeArrowheads="1"/>
          </p:cNvSpPr>
          <p:nvPr/>
        </p:nvSpPr>
        <p:spPr bwMode="auto">
          <a:xfrm>
            <a:off x="822325" y="5391150"/>
            <a:ext cx="838200" cy="400050"/>
          </a:xfrm>
          <a:prstGeom prst="rect">
            <a:avLst/>
          </a:prstGeom>
          <a:noFill/>
          <a:ln w="9525">
            <a:noFill/>
            <a:miter lim="800000"/>
            <a:headEnd/>
            <a:tailEnd/>
          </a:ln>
        </p:spPr>
        <p:txBody>
          <a:bodyPr>
            <a:spAutoFit/>
          </a:bodyPr>
          <a:lstStyle/>
          <a:p>
            <a:r>
              <a:rPr lang="en-US" sz="2000" b="1">
                <a:latin typeface="Arial" charset="0"/>
                <a:cs typeface="Arial" charset="0"/>
              </a:rPr>
              <a:t>1978</a:t>
            </a:r>
          </a:p>
        </p:txBody>
      </p:sp>
      <p:sp>
        <p:nvSpPr>
          <p:cNvPr id="19" name="TextBox 20"/>
          <p:cNvSpPr txBox="1">
            <a:spLocks noChangeArrowheads="1"/>
          </p:cNvSpPr>
          <p:nvPr/>
        </p:nvSpPr>
        <p:spPr bwMode="auto">
          <a:xfrm>
            <a:off x="1999075" y="5391150"/>
            <a:ext cx="5273675" cy="400050"/>
          </a:xfrm>
          <a:prstGeom prst="rect">
            <a:avLst/>
          </a:prstGeom>
          <a:noFill/>
          <a:ln w="9525">
            <a:noFill/>
            <a:miter lim="800000"/>
            <a:headEnd/>
            <a:tailEnd/>
          </a:ln>
        </p:spPr>
        <p:txBody>
          <a:bodyPr>
            <a:spAutoFit/>
          </a:bodyPr>
          <a:lstStyle/>
          <a:p>
            <a:r>
              <a:rPr lang="en-US" sz="2000" b="1" dirty="0">
                <a:solidFill>
                  <a:srgbClr val="00B050"/>
                </a:solidFill>
                <a:latin typeface="Arial" charset="0"/>
                <a:cs typeface="Arial" charset="0"/>
              </a:rPr>
              <a:t>Laser disc player</a:t>
            </a:r>
          </a:p>
        </p:txBody>
      </p:sp>
      <p:sp>
        <p:nvSpPr>
          <p:cNvPr id="20" name="TextBox 21"/>
          <p:cNvSpPr txBox="1">
            <a:spLocks noChangeArrowheads="1"/>
          </p:cNvSpPr>
          <p:nvPr/>
        </p:nvSpPr>
        <p:spPr bwMode="auto">
          <a:xfrm>
            <a:off x="3276600" y="4267200"/>
            <a:ext cx="3886200" cy="369332"/>
          </a:xfrm>
          <a:prstGeom prst="rect">
            <a:avLst/>
          </a:prstGeom>
          <a:noFill/>
          <a:ln w="9525">
            <a:noFill/>
            <a:miter lim="800000"/>
            <a:headEnd/>
            <a:tailEnd/>
          </a:ln>
        </p:spPr>
        <p:txBody>
          <a:bodyPr wrap="square">
            <a:spAutoFit/>
          </a:bodyPr>
          <a:lstStyle/>
          <a:p>
            <a:r>
              <a:rPr lang="en-US" b="1" i="1" dirty="0">
                <a:latin typeface="Arial" charset="0"/>
                <a:cs typeface="Arial" charset="0"/>
              </a:rPr>
              <a:t>Measured to an accuracy of 3 cm</a:t>
            </a:r>
          </a:p>
        </p:txBody>
      </p:sp>
      <p:sp>
        <p:nvSpPr>
          <p:cNvPr id="21" name="TextBox 22"/>
          <p:cNvSpPr txBox="1">
            <a:spLocks noChangeArrowheads="1"/>
          </p:cNvSpPr>
          <p:nvPr/>
        </p:nvSpPr>
        <p:spPr bwMode="auto">
          <a:xfrm>
            <a:off x="2438400" y="6172200"/>
            <a:ext cx="6553200" cy="461665"/>
          </a:xfrm>
          <a:prstGeom prst="rect">
            <a:avLst/>
          </a:prstGeom>
          <a:noFill/>
          <a:ln w="9525">
            <a:noFill/>
            <a:miter lim="800000"/>
            <a:headEnd/>
            <a:tailEnd/>
          </a:ln>
        </p:spPr>
        <p:txBody>
          <a:bodyPr wrap="square">
            <a:spAutoFit/>
          </a:bodyPr>
          <a:lstStyle/>
          <a:p>
            <a:r>
              <a:rPr lang="en-US" sz="2400" b="1" i="1" dirty="0">
                <a:solidFill>
                  <a:srgbClr val="CC00CC"/>
                </a:solidFill>
                <a:latin typeface="Arial" charset="0"/>
                <a:cs typeface="Arial" charset="0"/>
              </a:rPr>
              <a:t>Today laser is a multi-billion dollar industry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457200"/>
            <a:ext cx="7086600" cy="523220"/>
          </a:xfrm>
          <a:prstGeom prst="rect">
            <a:avLst/>
          </a:prstGeom>
          <a:noFill/>
        </p:spPr>
        <p:txBody>
          <a:bodyPr wrap="square" rtlCol="0">
            <a:spAutoFit/>
          </a:bodyPr>
          <a:lstStyle/>
          <a:p>
            <a:r>
              <a:rPr lang="en-US" sz="2800" b="1" u="sng" dirty="0" smtClean="0">
                <a:solidFill>
                  <a:srgbClr val="A50021"/>
                </a:solidFill>
              </a:rPr>
              <a:t>R&amp;D Spending in US is under three categories</a:t>
            </a:r>
            <a:endParaRPr lang="en-US" sz="2800" b="1" u="sng" dirty="0">
              <a:solidFill>
                <a:srgbClr val="A50021"/>
              </a:solidFill>
            </a:endParaRPr>
          </a:p>
        </p:txBody>
      </p:sp>
      <p:sp>
        <p:nvSpPr>
          <p:cNvPr id="5" name="TextBox 4"/>
          <p:cNvSpPr txBox="1"/>
          <p:nvPr/>
        </p:nvSpPr>
        <p:spPr>
          <a:xfrm>
            <a:off x="304800" y="1600200"/>
            <a:ext cx="2286000" cy="461665"/>
          </a:xfrm>
          <a:prstGeom prst="rect">
            <a:avLst/>
          </a:prstGeom>
          <a:solidFill>
            <a:srgbClr val="FFFF00"/>
          </a:solidFill>
        </p:spPr>
        <p:txBody>
          <a:bodyPr wrap="square" rtlCol="0">
            <a:spAutoFit/>
          </a:bodyPr>
          <a:lstStyle/>
          <a:p>
            <a:r>
              <a:rPr lang="en-US" sz="2400" b="1" dirty="0" smtClean="0">
                <a:solidFill>
                  <a:srgbClr val="0033CC"/>
                </a:solidFill>
              </a:rPr>
              <a:t>Basic Research</a:t>
            </a:r>
            <a:endParaRPr lang="en-US" sz="2400" b="1" dirty="0">
              <a:solidFill>
                <a:srgbClr val="0033CC"/>
              </a:solidFill>
            </a:endParaRPr>
          </a:p>
        </p:txBody>
      </p:sp>
      <p:sp>
        <p:nvSpPr>
          <p:cNvPr id="6" name="TextBox 5"/>
          <p:cNvSpPr txBox="1"/>
          <p:nvPr/>
        </p:nvSpPr>
        <p:spPr>
          <a:xfrm>
            <a:off x="1219200" y="2286000"/>
            <a:ext cx="7239000" cy="430887"/>
          </a:xfrm>
          <a:prstGeom prst="rect">
            <a:avLst/>
          </a:prstGeom>
          <a:noFill/>
        </p:spPr>
        <p:txBody>
          <a:bodyPr wrap="square" rtlCol="0">
            <a:spAutoFit/>
          </a:bodyPr>
          <a:lstStyle/>
          <a:p>
            <a:r>
              <a:rPr lang="en-US" sz="2200" b="1" i="1" dirty="0" smtClean="0"/>
              <a:t>Advancing knowledge and understanding.</a:t>
            </a:r>
            <a:endParaRPr lang="en-US" sz="2200" b="1" i="1" dirty="0"/>
          </a:p>
        </p:txBody>
      </p:sp>
      <p:sp>
        <p:nvSpPr>
          <p:cNvPr id="7" name="TextBox 6"/>
          <p:cNvSpPr txBox="1"/>
          <p:nvPr/>
        </p:nvSpPr>
        <p:spPr>
          <a:xfrm>
            <a:off x="304800" y="3333690"/>
            <a:ext cx="2819400" cy="461665"/>
          </a:xfrm>
          <a:prstGeom prst="rect">
            <a:avLst/>
          </a:prstGeom>
          <a:solidFill>
            <a:srgbClr val="CCFF99"/>
          </a:solidFill>
        </p:spPr>
        <p:txBody>
          <a:bodyPr wrap="square" rtlCol="0">
            <a:spAutoFit/>
          </a:bodyPr>
          <a:lstStyle/>
          <a:p>
            <a:r>
              <a:rPr lang="en-US" sz="2400" b="1" dirty="0" smtClean="0">
                <a:solidFill>
                  <a:srgbClr val="008000"/>
                </a:solidFill>
              </a:rPr>
              <a:t>Applied Research</a:t>
            </a:r>
            <a:endParaRPr lang="en-US" sz="2400" b="1" dirty="0">
              <a:solidFill>
                <a:srgbClr val="008000"/>
              </a:solidFill>
            </a:endParaRPr>
          </a:p>
        </p:txBody>
      </p:sp>
      <p:sp>
        <p:nvSpPr>
          <p:cNvPr id="8" name="TextBox 7"/>
          <p:cNvSpPr txBox="1"/>
          <p:nvPr/>
        </p:nvSpPr>
        <p:spPr>
          <a:xfrm>
            <a:off x="1219200" y="4019490"/>
            <a:ext cx="7239000" cy="430887"/>
          </a:xfrm>
          <a:prstGeom prst="rect">
            <a:avLst/>
          </a:prstGeom>
          <a:noFill/>
        </p:spPr>
        <p:txBody>
          <a:bodyPr wrap="square" rtlCol="0">
            <a:spAutoFit/>
          </a:bodyPr>
          <a:lstStyle/>
          <a:p>
            <a:r>
              <a:rPr lang="en-US" sz="2200" b="1" i="1" dirty="0" smtClean="0"/>
              <a:t>Deciding which discoveries can become products.</a:t>
            </a:r>
            <a:endParaRPr lang="en-US" sz="2200" b="1" i="1" dirty="0"/>
          </a:p>
        </p:txBody>
      </p:sp>
      <p:sp>
        <p:nvSpPr>
          <p:cNvPr id="9" name="TextBox 8"/>
          <p:cNvSpPr txBox="1"/>
          <p:nvPr/>
        </p:nvSpPr>
        <p:spPr>
          <a:xfrm>
            <a:off x="304800" y="5086290"/>
            <a:ext cx="3505200" cy="461665"/>
          </a:xfrm>
          <a:prstGeom prst="rect">
            <a:avLst/>
          </a:prstGeom>
          <a:solidFill>
            <a:srgbClr val="CCECFF"/>
          </a:solidFill>
        </p:spPr>
        <p:txBody>
          <a:bodyPr wrap="square" rtlCol="0">
            <a:spAutoFit/>
          </a:bodyPr>
          <a:lstStyle/>
          <a:p>
            <a:r>
              <a:rPr lang="en-US" sz="2400" b="1" dirty="0" smtClean="0">
                <a:solidFill>
                  <a:srgbClr val="FF0000"/>
                </a:solidFill>
              </a:rPr>
              <a:t>Developmental Research</a:t>
            </a:r>
            <a:endParaRPr lang="en-US" sz="2400" b="1" dirty="0">
              <a:solidFill>
                <a:srgbClr val="FF0000"/>
              </a:solidFill>
            </a:endParaRPr>
          </a:p>
        </p:txBody>
      </p:sp>
      <p:sp>
        <p:nvSpPr>
          <p:cNvPr id="10" name="TextBox 9"/>
          <p:cNvSpPr txBox="1"/>
          <p:nvPr/>
        </p:nvSpPr>
        <p:spPr>
          <a:xfrm>
            <a:off x="1219200" y="5772090"/>
            <a:ext cx="7696200" cy="430887"/>
          </a:xfrm>
          <a:prstGeom prst="rect">
            <a:avLst/>
          </a:prstGeom>
          <a:noFill/>
        </p:spPr>
        <p:txBody>
          <a:bodyPr wrap="square" rtlCol="0">
            <a:spAutoFit/>
          </a:bodyPr>
          <a:lstStyle/>
          <a:p>
            <a:r>
              <a:rPr lang="en-US" sz="2200" b="1" i="1" dirty="0" smtClean="0"/>
              <a:t>Developing these discovered technologies into actual products.</a:t>
            </a:r>
            <a:endParaRPr lang="en-US" sz="2200" b="1"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33400" y="5562600"/>
            <a:ext cx="8382000" cy="1147465"/>
            <a:chOff x="533400" y="5562600"/>
            <a:chExt cx="8382000" cy="1147465"/>
          </a:xfrm>
        </p:grpSpPr>
        <p:sp>
          <p:nvSpPr>
            <p:cNvPr id="13" name="TextBox 12"/>
            <p:cNvSpPr txBox="1"/>
            <p:nvPr/>
          </p:nvSpPr>
          <p:spPr>
            <a:xfrm>
              <a:off x="533400" y="5562600"/>
              <a:ext cx="8229600" cy="430887"/>
            </a:xfrm>
            <a:prstGeom prst="rect">
              <a:avLst/>
            </a:prstGeom>
            <a:noFill/>
          </p:spPr>
          <p:txBody>
            <a:bodyPr wrap="square" rtlCol="0">
              <a:spAutoFit/>
            </a:bodyPr>
            <a:lstStyle/>
            <a:p>
              <a:r>
                <a:rPr lang="en-US" sz="2200" b="1" i="1" dirty="0" smtClean="0">
                  <a:solidFill>
                    <a:srgbClr val="FF0000"/>
                  </a:solidFill>
                </a:rPr>
                <a:t>Advantage of the basic research cannot be harnessed by that country</a:t>
              </a:r>
              <a:endParaRPr lang="en-US" sz="2200" b="1" i="1" dirty="0">
                <a:solidFill>
                  <a:srgbClr val="FF0000"/>
                </a:solidFill>
              </a:endParaRPr>
            </a:p>
          </p:txBody>
        </p:sp>
        <p:sp>
          <p:nvSpPr>
            <p:cNvPr id="14" name="TextBox 13"/>
            <p:cNvSpPr txBox="1"/>
            <p:nvPr/>
          </p:nvSpPr>
          <p:spPr>
            <a:xfrm>
              <a:off x="3276600" y="6248400"/>
              <a:ext cx="5638800" cy="461665"/>
            </a:xfrm>
            <a:prstGeom prst="rect">
              <a:avLst/>
            </a:prstGeom>
            <a:noFill/>
          </p:spPr>
          <p:txBody>
            <a:bodyPr wrap="square" rtlCol="0">
              <a:spAutoFit/>
            </a:bodyPr>
            <a:lstStyle/>
            <a:p>
              <a:r>
                <a:rPr lang="en-US" sz="2400" b="1" i="1" dirty="0" smtClean="0">
                  <a:solidFill>
                    <a:srgbClr val="008000"/>
                  </a:solidFill>
                </a:rPr>
                <a:t>“Knowledge is global, technology is local”</a:t>
              </a:r>
              <a:endParaRPr lang="en-US" sz="2400" b="1" i="1" dirty="0">
                <a:solidFill>
                  <a:srgbClr val="008000"/>
                </a:solidFill>
              </a:endParaRPr>
            </a:p>
          </p:txBody>
        </p:sp>
      </p:grpSp>
      <p:grpSp>
        <p:nvGrpSpPr>
          <p:cNvPr id="17" name="Group 16"/>
          <p:cNvGrpSpPr/>
          <p:nvPr/>
        </p:nvGrpSpPr>
        <p:grpSpPr>
          <a:xfrm>
            <a:off x="304800" y="381000"/>
            <a:ext cx="8382000" cy="5070396"/>
            <a:chOff x="304800" y="381000"/>
            <a:chExt cx="8382000" cy="5070396"/>
          </a:xfrm>
        </p:grpSpPr>
        <p:sp>
          <p:nvSpPr>
            <p:cNvPr id="4" name="TextBox 3"/>
            <p:cNvSpPr txBox="1"/>
            <p:nvPr/>
          </p:nvSpPr>
          <p:spPr>
            <a:xfrm>
              <a:off x="381000" y="514529"/>
              <a:ext cx="1676400" cy="830997"/>
            </a:xfrm>
            <a:prstGeom prst="rect">
              <a:avLst/>
            </a:prstGeom>
            <a:noFill/>
            <a:ln>
              <a:solidFill>
                <a:schemeClr val="tx1"/>
              </a:solidFill>
            </a:ln>
          </p:spPr>
          <p:txBody>
            <a:bodyPr wrap="square" rtlCol="0">
              <a:spAutoFit/>
            </a:bodyPr>
            <a:lstStyle/>
            <a:p>
              <a:pPr algn="ctr"/>
              <a:r>
                <a:rPr lang="en-US" sz="2400" b="1" dirty="0" smtClean="0">
                  <a:solidFill>
                    <a:srgbClr val="0000FF"/>
                  </a:solidFill>
                </a:rPr>
                <a:t>Basic research</a:t>
              </a:r>
              <a:endParaRPr lang="en-US" sz="2400" b="1" dirty="0">
                <a:solidFill>
                  <a:srgbClr val="0000FF"/>
                </a:solidFill>
              </a:endParaRPr>
            </a:p>
          </p:txBody>
        </p:sp>
        <p:sp>
          <p:nvSpPr>
            <p:cNvPr id="5" name="TextBox 4"/>
            <p:cNvSpPr txBox="1"/>
            <p:nvPr/>
          </p:nvSpPr>
          <p:spPr>
            <a:xfrm>
              <a:off x="3352800" y="381000"/>
              <a:ext cx="1676400" cy="1200329"/>
            </a:xfrm>
            <a:prstGeom prst="rect">
              <a:avLst/>
            </a:prstGeom>
            <a:noFill/>
            <a:ln>
              <a:solidFill>
                <a:schemeClr val="tx1"/>
              </a:solidFill>
            </a:ln>
          </p:spPr>
          <p:txBody>
            <a:bodyPr wrap="square" rtlCol="0">
              <a:spAutoFit/>
            </a:bodyPr>
            <a:lstStyle/>
            <a:p>
              <a:pPr algn="ctr"/>
              <a:r>
                <a:rPr lang="en-US" sz="2400" b="1" dirty="0" smtClean="0">
                  <a:solidFill>
                    <a:srgbClr val="C00000"/>
                  </a:solidFill>
                </a:rPr>
                <a:t>New Scientific knowledge</a:t>
              </a:r>
              <a:endParaRPr lang="en-US" sz="2400" b="1" dirty="0">
                <a:solidFill>
                  <a:srgbClr val="C00000"/>
                </a:solidFill>
              </a:endParaRPr>
            </a:p>
          </p:txBody>
        </p:sp>
        <p:sp>
          <p:nvSpPr>
            <p:cNvPr id="6" name="TextBox 5"/>
            <p:cNvSpPr txBox="1"/>
            <p:nvPr/>
          </p:nvSpPr>
          <p:spPr>
            <a:xfrm>
              <a:off x="4800600" y="1969532"/>
              <a:ext cx="2286000" cy="830997"/>
            </a:xfrm>
            <a:prstGeom prst="rect">
              <a:avLst/>
            </a:prstGeom>
            <a:noFill/>
            <a:ln>
              <a:solidFill>
                <a:schemeClr val="tx1"/>
              </a:solidFill>
            </a:ln>
          </p:spPr>
          <p:txBody>
            <a:bodyPr wrap="square" rtlCol="0">
              <a:spAutoFit/>
            </a:bodyPr>
            <a:lstStyle/>
            <a:p>
              <a:pPr algn="ctr"/>
              <a:r>
                <a:rPr lang="en-US" sz="2400" b="1" dirty="0" smtClean="0">
                  <a:solidFill>
                    <a:srgbClr val="008000"/>
                  </a:solidFill>
                </a:rPr>
                <a:t>Interested and capable agency</a:t>
              </a:r>
              <a:endParaRPr lang="en-US" sz="2400" b="1" dirty="0">
                <a:solidFill>
                  <a:srgbClr val="008000"/>
                </a:solidFill>
              </a:endParaRPr>
            </a:p>
          </p:txBody>
        </p:sp>
        <p:sp>
          <p:nvSpPr>
            <p:cNvPr id="7" name="TextBox 6"/>
            <p:cNvSpPr txBox="1"/>
            <p:nvPr/>
          </p:nvSpPr>
          <p:spPr>
            <a:xfrm>
              <a:off x="6781800" y="514529"/>
              <a:ext cx="1752600" cy="830997"/>
            </a:xfrm>
            <a:prstGeom prst="rect">
              <a:avLst/>
            </a:prstGeom>
            <a:noFill/>
            <a:ln>
              <a:solidFill>
                <a:schemeClr val="tx1"/>
              </a:solidFill>
            </a:ln>
          </p:spPr>
          <p:txBody>
            <a:bodyPr wrap="square" rtlCol="0">
              <a:spAutoFit/>
            </a:bodyPr>
            <a:lstStyle/>
            <a:p>
              <a:pPr algn="ctr"/>
              <a:r>
                <a:rPr lang="en-US" sz="2400" b="1" dirty="0" smtClean="0">
                  <a:solidFill>
                    <a:srgbClr val="FF0000"/>
                  </a:solidFill>
                </a:rPr>
                <a:t>Technology Generation</a:t>
              </a:r>
              <a:endParaRPr lang="en-US" sz="2400" b="1" dirty="0">
                <a:solidFill>
                  <a:srgbClr val="FF0000"/>
                </a:solidFill>
              </a:endParaRPr>
            </a:p>
          </p:txBody>
        </p:sp>
        <p:sp>
          <p:nvSpPr>
            <p:cNvPr id="8" name="Right Arrow 7"/>
            <p:cNvSpPr/>
            <p:nvPr/>
          </p:nvSpPr>
          <p:spPr>
            <a:xfrm>
              <a:off x="2286000" y="743129"/>
              <a:ext cx="8382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486400" y="743129"/>
              <a:ext cx="990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5410200" y="1352729"/>
              <a:ext cx="484632"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3400" y="3124200"/>
              <a:ext cx="8077200" cy="1107996"/>
            </a:xfrm>
            <a:prstGeom prst="rect">
              <a:avLst/>
            </a:prstGeom>
            <a:noFill/>
          </p:spPr>
          <p:txBody>
            <a:bodyPr wrap="square" rtlCol="0">
              <a:spAutoFit/>
            </a:bodyPr>
            <a:lstStyle/>
            <a:p>
              <a:pPr algn="just"/>
              <a:r>
                <a:rPr lang="en-US" sz="2200" i="1" dirty="0" smtClean="0"/>
                <a:t>And suppose the ‘</a:t>
              </a:r>
              <a:r>
                <a:rPr lang="en-US" sz="2200" b="1" i="1" dirty="0" smtClean="0">
                  <a:solidFill>
                    <a:srgbClr val="008000"/>
                  </a:solidFill>
                </a:rPr>
                <a:t>interested and capable agency</a:t>
              </a:r>
              <a:r>
                <a:rPr lang="en-US" sz="2200" i="1" dirty="0" smtClean="0"/>
                <a:t>’ happens to be </a:t>
              </a:r>
              <a:r>
                <a:rPr lang="en-US" sz="2200" b="1" i="1" dirty="0" smtClean="0"/>
                <a:t>from the country other than the one which has funded the basic research</a:t>
              </a:r>
              <a:r>
                <a:rPr lang="en-US" sz="2200" i="1" dirty="0" smtClean="0"/>
                <a:t>?</a:t>
              </a:r>
            </a:p>
          </p:txBody>
        </p:sp>
        <p:sp>
          <p:nvSpPr>
            <p:cNvPr id="12" name="Rectangle 11"/>
            <p:cNvSpPr/>
            <p:nvPr/>
          </p:nvSpPr>
          <p:spPr>
            <a:xfrm>
              <a:off x="533400" y="4343400"/>
              <a:ext cx="8153400" cy="1107996"/>
            </a:xfrm>
            <a:prstGeom prst="rect">
              <a:avLst/>
            </a:prstGeom>
          </p:spPr>
          <p:txBody>
            <a:bodyPr wrap="square">
              <a:spAutoFit/>
            </a:bodyPr>
            <a:lstStyle/>
            <a:p>
              <a:pPr algn="just"/>
              <a:r>
                <a:rPr lang="en-US" sz="2200" i="1" dirty="0" smtClean="0"/>
                <a:t>Or ‘</a:t>
              </a:r>
              <a:r>
                <a:rPr lang="en-US" sz="2200" b="1" i="1" dirty="0" smtClean="0">
                  <a:solidFill>
                    <a:srgbClr val="008000"/>
                  </a:solidFill>
                </a:rPr>
                <a:t>the interested and capable agency</a:t>
              </a:r>
              <a:r>
                <a:rPr lang="en-US" sz="2200" i="1" dirty="0" smtClean="0"/>
                <a:t>’ in the country funding the basic research </a:t>
              </a:r>
              <a:r>
                <a:rPr lang="en-US" sz="2200" b="1" i="1" dirty="0" smtClean="0"/>
                <a:t>is late in the race to convert basic research to technology</a:t>
              </a:r>
              <a:r>
                <a:rPr lang="en-US" sz="2200" i="1" dirty="0" smtClean="0"/>
                <a:t>?</a:t>
              </a:r>
            </a:p>
          </p:txBody>
        </p:sp>
        <p:sp>
          <p:nvSpPr>
            <p:cNvPr id="15" name="Oval 14"/>
            <p:cNvSpPr/>
            <p:nvPr/>
          </p:nvSpPr>
          <p:spPr>
            <a:xfrm>
              <a:off x="304800" y="32766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19790" y="448031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6720" y="457200"/>
            <a:ext cx="8260080" cy="4724400"/>
            <a:chOff x="426720" y="457200"/>
            <a:chExt cx="8260080" cy="4724400"/>
          </a:xfrm>
        </p:grpSpPr>
        <p:sp>
          <p:nvSpPr>
            <p:cNvPr id="2" name="TextBox 1"/>
            <p:cNvSpPr txBox="1"/>
            <p:nvPr/>
          </p:nvSpPr>
          <p:spPr>
            <a:xfrm>
              <a:off x="838200" y="457200"/>
              <a:ext cx="7848600" cy="954107"/>
            </a:xfrm>
            <a:prstGeom prst="rect">
              <a:avLst/>
            </a:prstGeom>
            <a:noFill/>
          </p:spPr>
          <p:txBody>
            <a:bodyPr wrap="square" rtlCol="0">
              <a:spAutoFit/>
            </a:bodyPr>
            <a:lstStyle/>
            <a:p>
              <a:r>
                <a:rPr lang="en-US" sz="2800" b="1" dirty="0" smtClean="0">
                  <a:solidFill>
                    <a:srgbClr val="FF0000"/>
                  </a:solidFill>
                </a:rPr>
                <a:t>Nation will capture the technological benefits of its investment in science</a:t>
              </a:r>
              <a:endParaRPr lang="en-US" sz="2800" b="1" dirty="0">
                <a:solidFill>
                  <a:srgbClr val="FF0000"/>
                </a:solidFill>
              </a:endParaRPr>
            </a:p>
          </p:txBody>
        </p:sp>
        <p:sp>
          <p:nvSpPr>
            <p:cNvPr id="3" name="TextBox 2"/>
            <p:cNvSpPr txBox="1"/>
            <p:nvPr/>
          </p:nvSpPr>
          <p:spPr>
            <a:xfrm>
              <a:off x="914400" y="2362200"/>
              <a:ext cx="7467600" cy="1200329"/>
            </a:xfrm>
            <a:prstGeom prst="rect">
              <a:avLst/>
            </a:prstGeom>
            <a:noFill/>
          </p:spPr>
          <p:txBody>
            <a:bodyPr wrap="square" rtlCol="0">
              <a:spAutoFit/>
            </a:bodyPr>
            <a:lstStyle/>
            <a:p>
              <a:pPr algn="just"/>
              <a:r>
                <a:rPr lang="en-US" sz="2400" dirty="0" smtClean="0">
                  <a:solidFill>
                    <a:srgbClr val="0000FF"/>
                  </a:solidFill>
                </a:rPr>
                <a:t>Can we tell the society that a heavy investment in basic sciences would produce the technology to handle a full spectrum of society’s needs? </a:t>
              </a:r>
              <a:endParaRPr lang="en-US" sz="2400" dirty="0">
                <a:solidFill>
                  <a:srgbClr val="0000FF"/>
                </a:solidFill>
              </a:endParaRPr>
            </a:p>
          </p:txBody>
        </p:sp>
        <p:sp>
          <p:nvSpPr>
            <p:cNvPr id="4" name="Rectangle 3"/>
            <p:cNvSpPr/>
            <p:nvPr/>
          </p:nvSpPr>
          <p:spPr>
            <a:xfrm>
              <a:off x="914400" y="4350603"/>
              <a:ext cx="7620000" cy="830997"/>
            </a:xfrm>
            <a:prstGeom prst="rect">
              <a:avLst/>
            </a:prstGeom>
          </p:spPr>
          <p:txBody>
            <a:bodyPr wrap="square">
              <a:spAutoFit/>
            </a:bodyPr>
            <a:lstStyle/>
            <a:p>
              <a:pPr algn="just"/>
              <a:r>
                <a:rPr lang="en-US" sz="2400" b="1" i="1" dirty="0" smtClean="0"/>
                <a:t>This can not be done since the basic research is </a:t>
              </a:r>
              <a:r>
                <a:rPr lang="en-US" sz="2400" b="1" i="1" dirty="0" smtClean="0">
                  <a:solidFill>
                    <a:srgbClr val="FF0000"/>
                  </a:solidFill>
                </a:rPr>
                <a:t>curiosity based</a:t>
              </a:r>
              <a:r>
                <a:rPr lang="en-US" sz="2400" b="1" i="1" dirty="0" smtClean="0"/>
                <a:t> and has no practical thought embedded in it.</a:t>
              </a:r>
              <a:endParaRPr lang="en-US" sz="2400" b="1" i="1" dirty="0"/>
            </a:p>
          </p:txBody>
        </p:sp>
        <p:sp>
          <p:nvSpPr>
            <p:cNvPr id="6" name="Oval 5"/>
            <p:cNvSpPr/>
            <p:nvPr/>
          </p:nvSpPr>
          <p:spPr>
            <a:xfrm>
              <a:off x="426720" y="63783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107950" y="1295400"/>
          <a:ext cx="8928100" cy="4724400"/>
        </p:xfrm>
        <a:graphic>
          <a:graphicData uri="http://schemas.openxmlformats.org/presentationml/2006/ole">
            <p:oleObj spid="_x0000_s1026" name="Acrobat Document" r:id="rId3" imgW="6786000" imgH="3591000" progId="AcroExch.Document.7">
              <p:embed/>
            </p:oleObj>
          </a:graphicData>
        </a:graphic>
      </p:graphicFrame>
      <p:sp>
        <p:nvSpPr>
          <p:cNvPr id="5" name="TextBox 4"/>
          <p:cNvSpPr txBox="1"/>
          <p:nvPr/>
        </p:nvSpPr>
        <p:spPr>
          <a:xfrm>
            <a:off x="609600" y="228600"/>
            <a:ext cx="7848600" cy="954107"/>
          </a:xfrm>
          <a:prstGeom prst="rect">
            <a:avLst/>
          </a:prstGeom>
          <a:noFill/>
        </p:spPr>
        <p:txBody>
          <a:bodyPr wrap="square" rtlCol="0">
            <a:spAutoFit/>
          </a:bodyPr>
          <a:lstStyle/>
          <a:p>
            <a:pPr algn="just"/>
            <a:r>
              <a:rPr lang="en-US" sz="2800" b="1" i="1" dirty="0" smtClean="0">
                <a:solidFill>
                  <a:srgbClr val="0000FF"/>
                </a:solidFill>
              </a:rPr>
              <a:t>How long will it take India to overtake other large economies in per capita GDP?</a:t>
            </a:r>
            <a:endParaRPr lang="en-US" sz="2800" b="1" i="1" dirty="0">
              <a:solidFill>
                <a:srgbClr val="0000FF"/>
              </a:solidFill>
            </a:endParaRPr>
          </a:p>
        </p:txBody>
      </p:sp>
      <p:sp>
        <p:nvSpPr>
          <p:cNvPr id="6" name="TextBox 5"/>
          <p:cNvSpPr txBox="1"/>
          <p:nvPr/>
        </p:nvSpPr>
        <p:spPr>
          <a:xfrm>
            <a:off x="381000" y="6324600"/>
            <a:ext cx="8534400" cy="369332"/>
          </a:xfrm>
          <a:prstGeom prst="rect">
            <a:avLst/>
          </a:prstGeom>
          <a:noFill/>
        </p:spPr>
        <p:txBody>
          <a:bodyPr wrap="square" rtlCol="0">
            <a:spAutoFit/>
          </a:bodyPr>
          <a:lstStyle/>
          <a:p>
            <a:r>
              <a:rPr lang="en-US" b="1" i="1" dirty="0" smtClean="0"/>
              <a:t>Assumptions: (1) Indian economy grows at 8%  (2) Other economies remain stagnant</a:t>
            </a:r>
            <a:endParaRPr lang="en-US" b="1"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449759"/>
            <a:ext cx="8305800" cy="1692532"/>
            <a:chOff x="457200" y="449759"/>
            <a:chExt cx="8305800" cy="1692532"/>
          </a:xfrm>
        </p:grpSpPr>
        <p:sp>
          <p:nvSpPr>
            <p:cNvPr id="5" name="TextBox 4"/>
            <p:cNvSpPr txBox="1"/>
            <p:nvPr/>
          </p:nvSpPr>
          <p:spPr>
            <a:xfrm>
              <a:off x="762000" y="449759"/>
              <a:ext cx="8001000" cy="1107996"/>
            </a:xfrm>
            <a:prstGeom prst="rect">
              <a:avLst/>
            </a:prstGeom>
            <a:noFill/>
          </p:spPr>
          <p:txBody>
            <a:bodyPr wrap="square" rtlCol="0">
              <a:spAutoFit/>
            </a:bodyPr>
            <a:lstStyle/>
            <a:p>
              <a:pPr algn="just">
                <a:spcAft>
                  <a:spcPts val="600"/>
                </a:spcAft>
              </a:pPr>
              <a:r>
                <a:rPr lang="en-US" sz="2200" b="1" dirty="0" smtClean="0"/>
                <a:t>Following Bush’s assumption - ‘</a:t>
              </a:r>
              <a:r>
                <a:rPr lang="en-US" sz="2200" b="1" dirty="0" smtClean="0">
                  <a:solidFill>
                    <a:srgbClr val="FF0000"/>
                  </a:solidFill>
                </a:rPr>
                <a:t>Nation will capture the technological benefits of its investment in science</a:t>
              </a:r>
              <a:r>
                <a:rPr lang="en-US" sz="2200" b="1" dirty="0" smtClean="0"/>
                <a:t>’, USA invested heavily in basic research . </a:t>
              </a:r>
            </a:p>
          </p:txBody>
        </p:sp>
        <p:sp>
          <p:nvSpPr>
            <p:cNvPr id="6" name="TextBox 5"/>
            <p:cNvSpPr txBox="1"/>
            <p:nvPr/>
          </p:nvSpPr>
          <p:spPr>
            <a:xfrm>
              <a:off x="762000" y="1711404"/>
              <a:ext cx="8001000" cy="430887"/>
            </a:xfrm>
            <a:prstGeom prst="rect">
              <a:avLst/>
            </a:prstGeom>
            <a:noFill/>
          </p:spPr>
          <p:txBody>
            <a:bodyPr wrap="square" rtlCol="0">
              <a:spAutoFit/>
            </a:bodyPr>
            <a:lstStyle/>
            <a:p>
              <a:pPr algn="just">
                <a:spcAft>
                  <a:spcPts val="600"/>
                </a:spcAft>
              </a:pPr>
              <a:r>
                <a:rPr lang="en-US" sz="2200" b="1" i="1" dirty="0" smtClean="0">
                  <a:solidFill>
                    <a:srgbClr val="0000FF"/>
                  </a:solidFill>
                </a:rPr>
                <a:t>Landing of Sputnik in 1957 heavily damaged this assumption. </a:t>
              </a:r>
            </a:p>
          </p:txBody>
        </p:sp>
        <p:sp>
          <p:nvSpPr>
            <p:cNvPr id="7" name="Oval 6"/>
            <p:cNvSpPr/>
            <p:nvPr/>
          </p:nvSpPr>
          <p:spPr>
            <a:xfrm>
              <a:off x="457200" y="56338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2" descr="C:\Documents and Settings\Dr BNJ\My Documents\My Pictures\p11-188.jpg"/>
          <p:cNvPicPr>
            <a:picLocks noChangeAspect="1" noChangeArrowheads="1"/>
          </p:cNvPicPr>
          <p:nvPr/>
        </p:nvPicPr>
        <p:blipFill>
          <a:blip r:embed="rId2" cstate="print"/>
          <a:srcRect/>
          <a:stretch>
            <a:fillRect/>
          </a:stretch>
        </p:blipFill>
        <p:spPr bwMode="auto">
          <a:xfrm>
            <a:off x="914400" y="2514600"/>
            <a:ext cx="2895600" cy="3719816"/>
          </a:xfrm>
          <a:prstGeom prst="rect">
            <a:avLst/>
          </a:prstGeom>
          <a:noFill/>
        </p:spPr>
      </p:pic>
      <p:sp>
        <p:nvSpPr>
          <p:cNvPr id="14" name="Rectangle 13"/>
          <p:cNvSpPr/>
          <p:nvPr/>
        </p:nvSpPr>
        <p:spPr>
          <a:xfrm>
            <a:off x="1295400" y="6248400"/>
            <a:ext cx="1996059" cy="369332"/>
          </a:xfrm>
          <a:prstGeom prst="rect">
            <a:avLst/>
          </a:prstGeom>
        </p:spPr>
        <p:txBody>
          <a:bodyPr wrap="none">
            <a:spAutoFit/>
          </a:bodyPr>
          <a:lstStyle/>
          <a:p>
            <a:pPr lvl="0" algn="ctr" fontAlgn="base">
              <a:spcBef>
                <a:spcPct val="0"/>
              </a:spcBef>
              <a:spcAft>
                <a:spcPts val="1200"/>
              </a:spcAft>
            </a:pPr>
            <a:r>
              <a:rPr lang="en-US" b="1" dirty="0" smtClean="0">
                <a:latin typeface="Arial" charset="0"/>
              </a:rPr>
              <a:t>'What was that?‘</a:t>
            </a:r>
          </a:p>
        </p:txBody>
      </p:sp>
      <p:sp>
        <p:nvSpPr>
          <p:cNvPr id="15" name="Rectangle 1"/>
          <p:cNvSpPr>
            <a:spLocks noChangeArrowheads="1"/>
          </p:cNvSpPr>
          <p:nvPr/>
        </p:nvSpPr>
        <p:spPr bwMode="auto">
          <a:xfrm>
            <a:off x="4267200" y="4267200"/>
            <a:ext cx="44196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US" b="0" i="1" u="none" strike="noStrike" cap="none" normalizeH="0" baseline="0" dirty="0" smtClean="0">
                <a:ln>
                  <a:noFill/>
                </a:ln>
                <a:solidFill>
                  <a:schemeClr val="tx1"/>
                </a:solidFill>
                <a:effectLst/>
                <a:latin typeface="Arial" charset="0"/>
              </a:rPr>
              <a:t>Cartoon reaction to Sputnik I.</a:t>
            </a:r>
            <a:br>
              <a:rPr kumimoji="0" lang="en-US" b="0" i="1" u="none" strike="noStrike" cap="none" normalizeH="0" baseline="0" dirty="0" smtClean="0">
                <a:ln>
                  <a:noFill/>
                </a:ln>
                <a:solidFill>
                  <a:schemeClr val="tx1"/>
                </a:solidFill>
                <a:effectLst/>
                <a:latin typeface="Arial" charset="0"/>
              </a:rPr>
            </a:br>
            <a:r>
              <a:rPr kumimoji="0" lang="en-US" b="0" i="1" u="none" strike="noStrike" cap="none" normalizeH="0" baseline="0" dirty="0" smtClean="0">
                <a:ln>
                  <a:noFill/>
                </a:ln>
                <a:solidFill>
                  <a:schemeClr val="tx1"/>
                </a:solidFill>
                <a:effectLst/>
                <a:latin typeface="Arial" charset="0"/>
              </a:rPr>
              <a:t>(</a:t>
            </a:r>
            <a:r>
              <a:rPr lang="en-US" i="1" dirty="0" smtClean="0">
                <a:latin typeface="Arial" charset="0"/>
              </a:rPr>
              <a:t>By </a:t>
            </a:r>
            <a:r>
              <a:rPr kumimoji="0" lang="en-US" b="0" i="1" u="none" strike="noStrike" cap="none" normalizeH="0" baseline="0" dirty="0" smtClean="0">
                <a:ln>
                  <a:noFill/>
                </a:ln>
                <a:solidFill>
                  <a:schemeClr val="tx1"/>
                </a:solidFill>
                <a:effectLst/>
                <a:latin typeface="Arial" charset="0"/>
              </a:rPr>
              <a:t>Thomas Flannery, </a:t>
            </a:r>
            <a:r>
              <a:rPr kumimoji="0" lang="en-US" sz="2000" b="0" i="1" u="none" strike="noStrike" cap="none" normalizeH="0" baseline="0" dirty="0" smtClean="0">
                <a:ln>
                  <a:noFill/>
                </a:ln>
                <a:solidFill>
                  <a:schemeClr val="tx1"/>
                </a:solidFill>
                <a:effectLst/>
                <a:latin typeface="Arial" charset="0"/>
              </a:rPr>
              <a:t>Baltimore</a:t>
            </a:r>
            <a:r>
              <a:rPr kumimoji="0" lang="en-US" b="0" i="1" u="none" strike="noStrike" cap="none" normalizeH="0" baseline="0" dirty="0" smtClean="0">
                <a:ln>
                  <a:noFill/>
                </a:ln>
                <a:solidFill>
                  <a:schemeClr val="tx1"/>
                </a:solidFill>
                <a:effectLst/>
                <a:latin typeface="Arial" charset="0"/>
              </a:rPr>
              <a:t> Sun.)</a:t>
            </a:r>
            <a:endParaRPr kumimoji="0" lang="en-US" b="0"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457200"/>
            <a:ext cx="8001000" cy="769441"/>
          </a:xfrm>
          <a:prstGeom prst="rect">
            <a:avLst/>
          </a:prstGeom>
          <a:noFill/>
        </p:spPr>
        <p:txBody>
          <a:bodyPr wrap="square" rtlCol="0">
            <a:spAutoFit/>
          </a:bodyPr>
          <a:lstStyle/>
          <a:p>
            <a:pPr algn="just">
              <a:spcAft>
                <a:spcPts val="600"/>
              </a:spcAft>
            </a:pPr>
            <a:r>
              <a:rPr lang="en-US" sz="2200" b="1" dirty="0" smtClean="0">
                <a:solidFill>
                  <a:srgbClr val="0000FF"/>
                </a:solidFill>
              </a:rPr>
              <a:t>Sixty years ago, Japan made greatest industrial strides while they continued to be behind US and Europe in basic sciences  </a:t>
            </a:r>
          </a:p>
        </p:txBody>
      </p:sp>
      <p:sp>
        <p:nvSpPr>
          <p:cNvPr id="6" name="TextBox 5"/>
          <p:cNvSpPr txBox="1"/>
          <p:nvPr/>
        </p:nvSpPr>
        <p:spPr>
          <a:xfrm>
            <a:off x="685800" y="4800600"/>
            <a:ext cx="7924800" cy="1446550"/>
          </a:xfrm>
          <a:prstGeom prst="rect">
            <a:avLst/>
          </a:prstGeom>
          <a:noFill/>
        </p:spPr>
        <p:txBody>
          <a:bodyPr wrap="square" rtlCol="0">
            <a:spAutoFit/>
          </a:bodyPr>
          <a:lstStyle/>
          <a:p>
            <a:pPr algn="just"/>
            <a:r>
              <a:rPr lang="en-US" sz="2200" b="1" i="1" dirty="0" smtClean="0">
                <a:solidFill>
                  <a:srgbClr val="FF0000"/>
                </a:solidFill>
              </a:rPr>
              <a:t>Bush assumption- </a:t>
            </a:r>
            <a:r>
              <a:rPr lang="en-US" sz="2200" i="1" dirty="0" smtClean="0"/>
              <a:t>‘</a:t>
            </a:r>
            <a:r>
              <a:rPr lang="en-US" sz="2200" b="1" i="1" dirty="0" smtClean="0"/>
              <a:t>A nation which depends upon others for its new scientific knowledge will be slow in its industrial progress and weak in its competitive position is the world trade regardless of its mechanical skill</a:t>
            </a:r>
            <a:r>
              <a:rPr lang="en-US" sz="2200" i="1" dirty="0" smtClean="0"/>
              <a:t>’ </a:t>
            </a:r>
            <a:r>
              <a:rPr lang="en-US" sz="2200" b="1" i="1" dirty="0" smtClean="0">
                <a:solidFill>
                  <a:srgbClr val="FF0000"/>
                </a:solidFill>
              </a:rPr>
              <a:t>became untenable</a:t>
            </a:r>
            <a:r>
              <a:rPr lang="en-US" sz="2200" i="1" dirty="0" smtClean="0"/>
              <a:t>. </a:t>
            </a:r>
            <a:endParaRPr lang="en-US" sz="2200" i="1" dirty="0"/>
          </a:p>
        </p:txBody>
      </p:sp>
      <p:sp>
        <p:nvSpPr>
          <p:cNvPr id="7" name="Oval 6"/>
          <p:cNvSpPr/>
          <p:nvPr/>
        </p:nvSpPr>
        <p:spPr>
          <a:xfrm>
            <a:off x="381000" y="58656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6" name="Picture 2" descr="C:\Documents and Settings\Dr BNJ\My Documents\My Pictures\800px-Amberley_TV.jpg"/>
          <p:cNvPicPr>
            <a:picLocks noChangeAspect="1" noChangeArrowheads="1"/>
          </p:cNvPicPr>
          <p:nvPr/>
        </p:nvPicPr>
        <p:blipFill>
          <a:blip r:embed="rId2" cstate="print"/>
          <a:srcRect/>
          <a:stretch>
            <a:fillRect/>
          </a:stretch>
        </p:blipFill>
        <p:spPr bwMode="auto">
          <a:xfrm>
            <a:off x="762000" y="1825228"/>
            <a:ext cx="2362200" cy="1771650"/>
          </a:xfrm>
          <a:prstGeom prst="rect">
            <a:avLst/>
          </a:prstGeom>
          <a:noFill/>
        </p:spPr>
      </p:pic>
      <p:pic>
        <p:nvPicPr>
          <p:cNvPr id="62467" name="Picture 3" descr="C:\Documents and Settings\Dr BNJ\My Documents\My Pictures\800px-1966_Datsun_Sunny_01.jpg"/>
          <p:cNvPicPr>
            <a:picLocks noChangeAspect="1" noChangeArrowheads="1"/>
          </p:cNvPicPr>
          <p:nvPr/>
        </p:nvPicPr>
        <p:blipFill>
          <a:blip r:embed="rId3" cstate="print"/>
          <a:srcRect l="1758" r="3320"/>
          <a:stretch>
            <a:fillRect/>
          </a:stretch>
        </p:blipFill>
        <p:spPr bwMode="auto">
          <a:xfrm>
            <a:off x="3214689" y="1825228"/>
            <a:ext cx="2957512" cy="1752600"/>
          </a:xfrm>
          <a:prstGeom prst="rect">
            <a:avLst/>
          </a:prstGeom>
          <a:noFill/>
        </p:spPr>
      </p:pic>
      <p:sp>
        <p:nvSpPr>
          <p:cNvPr id="10" name="TextBox 9"/>
          <p:cNvSpPr txBox="1"/>
          <p:nvPr/>
        </p:nvSpPr>
        <p:spPr>
          <a:xfrm>
            <a:off x="762000" y="3593068"/>
            <a:ext cx="2362200" cy="369332"/>
          </a:xfrm>
          <a:prstGeom prst="rect">
            <a:avLst/>
          </a:prstGeom>
          <a:noFill/>
        </p:spPr>
        <p:txBody>
          <a:bodyPr wrap="square" rtlCol="0">
            <a:spAutoFit/>
          </a:bodyPr>
          <a:lstStyle/>
          <a:p>
            <a:r>
              <a:rPr lang="en-US" dirty="0" smtClean="0"/>
              <a:t>Japanese made TV sets</a:t>
            </a:r>
            <a:endParaRPr lang="en-US" dirty="0"/>
          </a:p>
        </p:txBody>
      </p:sp>
      <p:sp>
        <p:nvSpPr>
          <p:cNvPr id="11" name="TextBox 10"/>
          <p:cNvSpPr txBox="1"/>
          <p:nvPr/>
        </p:nvSpPr>
        <p:spPr>
          <a:xfrm>
            <a:off x="3962400" y="3577828"/>
            <a:ext cx="1447800" cy="369332"/>
          </a:xfrm>
          <a:prstGeom prst="rect">
            <a:avLst/>
          </a:prstGeom>
          <a:noFill/>
        </p:spPr>
        <p:txBody>
          <a:bodyPr wrap="square" rtlCol="0">
            <a:spAutoFit/>
          </a:bodyPr>
          <a:lstStyle/>
          <a:p>
            <a:r>
              <a:rPr lang="en-US" dirty="0" smtClean="0"/>
              <a:t>Nissan Sunny</a:t>
            </a:r>
            <a:endParaRPr lang="en-US" dirty="0"/>
          </a:p>
        </p:txBody>
      </p:sp>
      <p:pic>
        <p:nvPicPr>
          <p:cNvPr id="62468" name="Picture 4" descr="C:\Documents and Settings\Dr BNJ\My Documents\My Pictures\Kisarazu-port.jpg"/>
          <p:cNvPicPr>
            <a:picLocks noChangeAspect="1" noChangeArrowheads="1"/>
          </p:cNvPicPr>
          <p:nvPr/>
        </p:nvPicPr>
        <p:blipFill>
          <a:blip r:embed="rId4" cstate="print"/>
          <a:srcRect/>
          <a:stretch>
            <a:fillRect/>
          </a:stretch>
        </p:blipFill>
        <p:spPr bwMode="auto">
          <a:xfrm>
            <a:off x="6248400" y="1825228"/>
            <a:ext cx="2286000" cy="1714500"/>
          </a:xfrm>
          <a:prstGeom prst="rect">
            <a:avLst/>
          </a:prstGeom>
          <a:noFill/>
        </p:spPr>
      </p:pic>
      <p:sp>
        <p:nvSpPr>
          <p:cNvPr id="13" name="TextBox 12"/>
          <p:cNvSpPr txBox="1"/>
          <p:nvPr/>
        </p:nvSpPr>
        <p:spPr>
          <a:xfrm>
            <a:off x="6477000" y="3532108"/>
            <a:ext cx="2057400" cy="369332"/>
          </a:xfrm>
          <a:prstGeom prst="rect">
            <a:avLst/>
          </a:prstGeom>
          <a:noFill/>
        </p:spPr>
        <p:txBody>
          <a:bodyPr wrap="square" rtlCol="0">
            <a:spAutoFit/>
          </a:bodyPr>
          <a:lstStyle/>
          <a:p>
            <a:r>
              <a:rPr lang="en-US" dirty="0" smtClean="0"/>
              <a:t>Nippon steel plant</a:t>
            </a:r>
            <a:endParaRPr lang="en-US" dirty="0"/>
          </a:p>
        </p:txBody>
      </p:sp>
      <p:sp>
        <p:nvSpPr>
          <p:cNvPr id="14" name="TextBox 13"/>
          <p:cNvSpPr txBox="1"/>
          <p:nvPr/>
        </p:nvSpPr>
        <p:spPr>
          <a:xfrm>
            <a:off x="3810000" y="1447800"/>
            <a:ext cx="1828800" cy="369332"/>
          </a:xfrm>
          <a:prstGeom prst="rect">
            <a:avLst/>
          </a:prstGeom>
          <a:noFill/>
        </p:spPr>
        <p:txBody>
          <a:bodyPr wrap="square" rtlCol="0">
            <a:spAutoFit/>
          </a:bodyPr>
          <a:lstStyle/>
          <a:p>
            <a:pPr algn="ctr"/>
            <a:r>
              <a:rPr lang="en-US" dirty="0" smtClean="0"/>
              <a:t>1960s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33400" y="228600"/>
            <a:ext cx="8153400" cy="3109556"/>
            <a:chOff x="533400" y="228600"/>
            <a:chExt cx="8153400" cy="3109556"/>
          </a:xfrm>
        </p:grpSpPr>
        <p:sp>
          <p:nvSpPr>
            <p:cNvPr id="7" name="TextBox 6"/>
            <p:cNvSpPr txBox="1"/>
            <p:nvPr/>
          </p:nvSpPr>
          <p:spPr>
            <a:xfrm>
              <a:off x="533400" y="2507159"/>
              <a:ext cx="8153400" cy="830997"/>
            </a:xfrm>
            <a:prstGeom prst="rect">
              <a:avLst/>
            </a:prstGeom>
            <a:noFill/>
          </p:spPr>
          <p:txBody>
            <a:bodyPr wrap="square" rtlCol="0">
              <a:spAutoFit/>
            </a:bodyPr>
            <a:lstStyle/>
            <a:p>
              <a:pPr algn="just"/>
              <a:r>
                <a:rPr lang="en-US" sz="2400" dirty="0" smtClean="0"/>
                <a:t>Bush report is a </a:t>
              </a:r>
              <a:r>
                <a:rPr lang="en-US" sz="2400" b="1" dirty="0" smtClean="0"/>
                <a:t>linear and unidirectional model </a:t>
              </a:r>
              <a:r>
                <a:rPr lang="en-US" sz="2400" dirty="0" smtClean="0"/>
                <a:t>of knowledge creation and application</a:t>
              </a:r>
              <a:endParaRPr lang="en-US" sz="2400" dirty="0"/>
            </a:p>
          </p:txBody>
        </p:sp>
        <p:grpSp>
          <p:nvGrpSpPr>
            <p:cNvPr id="12" name="Group 11"/>
            <p:cNvGrpSpPr/>
            <p:nvPr/>
          </p:nvGrpSpPr>
          <p:grpSpPr>
            <a:xfrm>
              <a:off x="533400" y="228600"/>
              <a:ext cx="8153400" cy="1886129"/>
              <a:chOff x="533400" y="228600"/>
              <a:chExt cx="8153400" cy="1886129"/>
            </a:xfrm>
          </p:grpSpPr>
          <p:sp>
            <p:nvSpPr>
              <p:cNvPr id="2" name="TextBox 1"/>
              <p:cNvSpPr txBox="1"/>
              <p:nvPr/>
            </p:nvSpPr>
            <p:spPr>
              <a:xfrm>
                <a:off x="533400" y="1047929"/>
                <a:ext cx="1676400" cy="830997"/>
              </a:xfrm>
              <a:prstGeom prst="rect">
                <a:avLst/>
              </a:prstGeom>
              <a:noFill/>
              <a:ln>
                <a:solidFill>
                  <a:schemeClr val="tx1"/>
                </a:solidFill>
              </a:ln>
            </p:spPr>
            <p:txBody>
              <a:bodyPr wrap="square" rtlCol="0">
                <a:spAutoFit/>
              </a:bodyPr>
              <a:lstStyle/>
              <a:p>
                <a:pPr algn="ctr"/>
                <a:r>
                  <a:rPr lang="en-US" sz="2400" b="1" dirty="0" smtClean="0"/>
                  <a:t>Basic research</a:t>
                </a:r>
                <a:endParaRPr lang="en-US" sz="2400" b="1" dirty="0"/>
              </a:p>
            </p:txBody>
          </p:sp>
          <p:sp>
            <p:nvSpPr>
              <p:cNvPr id="3" name="TextBox 2"/>
              <p:cNvSpPr txBox="1"/>
              <p:nvPr/>
            </p:nvSpPr>
            <p:spPr>
              <a:xfrm>
                <a:off x="3505200" y="914400"/>
                <a:ext cx="1676400" cy="1200329"/>
              </a:xfrm>
              <a:prstGeom prst="rect">
                <a:avLst/>
              </a:prstGeom>
              <a:noFill/>
              <a:ln>
                <a:solidFill>
                  <a:schemeClr val="tx1"/>
                </a:solidFill>
              </a:ln>
            </p:spPr>
            <p:txBody>
              <a:bodyPr wrap="square" rtlCol="0">
                <a:spAutoFit/>
              </a:bodyPr>
              <a:lstStyle/>
              <a:p>
                <a:pPr algn="ctr"/>
                <a:r>
                  <a:rPr lang="en-US" sz="2400" b="1" dirty="0" smtClean="0"/>
                  <a:t>New Scientific knowledge</a:t>
                </a:r>
                <a:endParaRPr lang="en-US" sz="2400" b="1" dirty="0"/>
              </a:p>
            </p:txBody>
          </p:sp>
          <p:sp>
            <p:nvSpPr>
              <p:cNvPr id="4" name="TextBox 3"/>
              <p:cNvSpPr txBox="1"/>
              <p:nvPr/>
            </p:nvSpPr>
            <p:spPr>
              <a:xfrm>
                <a:off x="6934200" y="1047929"/>
                <a:ext cx="1752600" cy="830997"/>
              </a:xfrm>
              <a:prstGeom prst="rect">
                <a:avLst/>
              </a:prstGeom>
              <a:noFill/>
              <a:ln>
                <a:solidFill>
                  <a:schemeClr val="tx1"/>
                </a:solidFill>
              </a:ln>
            </p:spPr>
            <p:txBody>
              <a:bodyPr wrap="square" rtlCol="0">
                <a:spAutoFit/>
              </a:bodyPr>
              <a:lstStyle/>
              <a:p>
                <a:pPr algn="ctr"/>
                <a:r>
                  <a:rPr lang="en-US" sz="2400" b="1" dirty="0" smtClean="0"/>
                  <a:t>Technology Generation</a:t>
                </a:r>
                <a:endParaRPr lang="en-US" sz="2400" b="1" dirty="0"/>
              </a:p>
            </p:txBody>
          </p:sp>
          <p:sp>
            <p:nvSpPr>
              <p:cNvPr id="5" name="Right Arrow 4"/>
              <p:cNvSpPr/>
              <p:nvPr/>
            </p:nvSpPr>
            <p:spPr>
              <a:xfrm>
                <a:off x="2438400" y="1276529"/>
                <a:ext cx="8382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638800" y="1276529"/>
                <a:ext cx="9906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228600"/>
                <a:ext cx="5943600" cy="523220"/>
              </a:xfrm>
              <a:prstGeom prst="rect">
                <a:avLst/>
              </a:prstGeom>
              <a:noFill/>
            </p:spPr>
            <p:txBody>
              <a:bodyPr wrap="square" rtlCol="0">
                <a:spAutoFit/>
              </a:bodyPr>
              <a:lstStyle/>
              <a:p>
                <a:r>
                  <a:rPr lang="en-US" sz="2800" b="1" i="1" dirty="0" smtClean="0">
                    <a:solidFill>
                      <a:srgbClr val="FF0000"/>
                    </a:solidFill>
                  </a:rPr>
                  <a:t>Long and short of the whole thing:</a:t>
                </a:r>
                <a:endParaRPr lang="en-US" sz="2800" b="1" i="1" dirty="0">
                  <a:solidFill>
                    <a:srgbClr val="FF0000"/>
                  </a:solidFill>
                </a:endParaRPr>
              </a:p>
            </p:txBody>
          </p:sp>
        </p:grpSp>
      </p:grpSp>
      <p:grpSp>
        <p:nvGrpSpPr>
          <p:cNvPr id="14" name="Group 13"/>
          <p:cNvGrpSpPr/>
          <p:nvPr/>
        </p:nvGrpSpPr>
        <p:grpSpPr>
          <a:xfrm>
            <a:off x="533400" y="3573959"/>
            <a:ext cx="8153400" cy="2983706"/>
            <a:chOff x="533400" y="3573959"/>
            <a:chExt cx="8153400" cy="2983706"/>
          </a:xfrm>
        </p:grpSpPr>
        <p:sp>
          <p:nvSpPr>
            <p:cNvPr id="9" name="TextBox 8"/>
            <p:cNvSpPr txBox="1"/>
            <p:nvPr/>
          </p:nvSpPr>
          <p:spPr>
            <a:xfrm>
              <a:off x="533400" y="5024735"/>
              <a:ext cx="8153400" cy="461665"/>
            </a:xfrm>
            <a:prstGeom prst="rect">
              <a:avLst/>
            </a:prstGeom>
            <a:noFill/>
          </p:spPr>
          <p:txBody>
            <a:bodyPr wrap="square" rtlCol="0">
              <a:spAutoFit/>
            </a:bodyPr>
            <a:lstStyle/>
            <a:p>
              <a:r>
                <a:rPr lang="en-US" sz="2400" b="1" dirty="0" smtClean="0"/>
                <a:t>It’s validity has been often questioned.</a:t>
              </a:r>
              <a:endParaRPr lang="en-US" sz="2400" b="1" dirty="0"/>
            </a:p>
          </p:txBody>
        </p:sp>
        <p:sp>
          <p:nvSpPr>
            <p:cNvPr id="10" name="TextBox 9"/>
            <p:cNvSpPr txBox="1"/>
            <p:nvPr/>
          </p:nvSpPr>
          <p:spPr>
            <a:xfrm>
              <a:off x="4876800" y="6096000"/>
              <a:ext cx="3733800" cy="461665"/>
            </a:xfrm>
            <a:prstGeom prst="rect">
              <a:avLst/>
            </a:prstGeom>
            <a:noFill/>
          </p:spPr>
          <p:txBody>
            <a:bodyPr wrap="square" rtlCol="0">
              <a:spAutoFit/>
            </a:bodyPr>
            <a:lstStyle/>
            <a:p>
              <a:pPr algn="just"/>
              <a:r>
                <a:rPr lang="en-US" sz="2400" b="1" i="1" dirty="0" smtClean="0">
                  <a:solidFill>
                    <a:srgbClr val="FF0000"/>
                  </a:solidFill>
                </a:rPr>
                <a:t>What is the new thinking?</a:t>
              </a:r>
              <a:endParaRPr lang="en-US" sz="2400" b="1" i="1" dirty="0">
                <a:solidFill>
                  <a:srgbClr val="FF0000"/>
                </a:solidFill>
              </a:endParaRPr>
            </a:p>
          </p:txBody>
        </p:sp>
        <p:sp>
          <p:nvSpPr>
            <p:cNvPr id="11" name="TextBox 10"/>
            <p:cNvSpPr txBox="1"/>
            <p:nvPr/>
          </p:nvSpPr>
          <p:spPr>
            <a:xfrm>
              <a:off x="533400" y="3573959"/>
              <a:ext cx="8153400" cy="1200329"/>
            </a:xfrm>
            <a:prstGeom prst="rect">
              <a:avLst/>
            </a:prstGeom>
            <a:noFill/>
          </p:spPr>
          <p:txBody>
            <a:bodyPr wrap="square" rtlCol="0">
              <a:spAutoFit/>
            </a:bodyPr>
            <a:lstStyle/>
            <a:p>
              <a:pPr algn="just"/>
              <a:r>
                <a:rPr lang="en-US" sz="2400" i="1" dirty="0" smtClean="0">
                  <a:solidFill>
                    <a:srgbClr val="0000FF"/>
                  </a:solidFill>
                </a:rPr>
                <a:t>It was formulated following the international experience of world war II and its technological culmination in the detonation of two atomic bombs on Japan. </a:t>
              </a:r>
              <a:endParaRPr lang="en-US" sz="2400" i="1"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676400"/>
            <a:ext cx="6629400" cy="461665"/>
          </a:xfrm>
          <a:prstGeom prst="rect">
            <a:avLst/>
          </a:prstGeom>
          <a:noFill/>
        </p:spPr>
        <p:txBody>
          <a:bodyPr wrap="square" rtlCol="0">
            <a:spAutoFit/>
          </a:bodyPr>
          <a:lstStyle/>
          <a:p>
            <a:r>
              <a:rPr lang="en-US" sz="2400" b="1" dirty="0" smtClean="0">
                <a:solidFill>
                  <a:srgbClr val="0000FF"/>
                </a:solidFill>
              </a:rPr>
              <a:t>Is Basic Research always curiosity driven ? </a:t>
            </a:r>
            <a:endParaRPr lang="en-US" sz="2400" b="1" dirty="0">
              <a:solidFill>
                <a:srgbClr val="0000FF"/>
              </a:solidFill>
            </a:endParaRPr>
          </a:p>
        </p:txBody>
      </p:sp>
      <p:sp>
        <p:nvSpPr>
          <p:cNvPr id="3" name="TextBox 2"/>
          <p:cNvSpPr txBox="1"/>
          <p:nvPr/>
        </p:nvSpPr>
        <p:spPr>
          <a:xfrm>
            <a:off x="1143000" y="4053245"/>
            <a:ext cx="6781800" cy="461665"/>
          </a:xfrm>
          <a:prstGeom prst="rect">
            <a:avLst/>
          </a:prstGeom>
          <a:noFill/>
        </p:spPr>
        <p:txBody>
          <a:bodyPr wrap="square" rtlCol="0">
            <a:spAutoFit/>
          </a:bodyPr>
          <a:lstStyle/>
          <a:p>
            <a:r>
              <a:rPr lang="en-US" sz="2400" b="1" dirty="0" smtClean="0">
                <a:solidFill>
                  <a:srgbClr val="008000"/>
                </a:solidFill>
              </a:rPr>
              <a:t>Does Technology Generation Follow Linear Model? </a:t>
            </a:r>
            <a:endParaRPr lang="en-US" sz="2400" b="1" dirty="0">
              <a:solidFill>
                <a:srgbClr val="008000"/>
              </a:solidFill>
            </a:endParaRPr>
          </a:p>
        </p:txBody>
      </p:sp>
      <p:sp>
        <p:nvSpPr>
          <p:cNvPr id="4" name="TextBox 3"/>
          <p:cNvSpPr txBox="1"/>
          <p:nvPr/>
        </p:nvSpPr>
        <p:spPr>
          <a:xfrm>
            <a:off x="2514600" y="381000"/>
            <a:ext cx="3962400" cy="523220"/>
          </a:xfrm>
          <a:prstGeom prst="rect">
            <a:avLst/>
          </a:prstGeom>
          <a:noFill/>
        </p:spPr>
        <p:txBody>
          <a:bodyPr wrap="square" rtlCol="0">
            <a:spAutoFit/>
          </a:bodyPr>
          <a:lstStyle/>
          <a:p>
            <a:r>
              <a:rPr lang="en-US" sz="2800" b="1" dirty="0" smtClean="0">
                <a:solidFill>
                  <a:srgbClr val="FF0000"/>
                </a:solidFill>
              </a:rPr>
              <a:t>Two Pertinent Questions </a:t>
            </a:r>
            <a:endParaRPr lang="en-US" sz="2800" b="1" dirty="0">
              <a:solidFill>
                <a:srgbClr val="FF0000"/>
              </a:solidFill>
            </a:endParaRPr>
          </a:p>
        </p:txBody>
      </p:sp>
      <p:sp>
        <p:nvSpPr>
          <p:cNvPr id="5" name="TextBox 4"/>
          <p:cNvSpPr txBox="1"/>
          <p:nvPr/>
        </p:nvSpPr>
        <p:spPr>
          <a:xfrm>
            <a:off x="3200400" y="6019800"/>
            <a:ext cx="5257800" cy="430887"/>
          </a:xfrm>
          <a:prstGeom prst="rect">
            <a:avLst/>
          </a:prstGeom>
          <a:noFill/>
        </p:spPr>
        <p:txBody>
          <a:bodyPr wrap="square" rtlCol="0">
            <a:spAutoFit/>
          </a:bodyPr>
          <a:lstStyle/>
          <a:p>
            <a:r>
              <a:rPr lang="en-US" sz="2200" b="1" i="1" dirty="0" smtClean="0">
                <a:solidFill>
                  <a:srgbClr val="FF0000"/>
                </a:solidFill>
              </a:rPr>
              <a:t>What does the history of science tell us?</a:t>
            </a:r>
            <a:endParaRPr lang="en-US" sz="2200" b="1" i="1" dirty="0">
              <a:solidFill>
                <a:srgbClr val="FF0000"/>
              </a:solidFill>
            </a:endParaRPr>
          </a:p>
        </p:txBody>
      </p:sp>
      <p:sp>
        <p:nvSpPr>
          <p:cNvPr id="6" name="TextBox 5"/>
          <p:cNvSpPr txBox="1"/>
          <p:nvPr/>
        </p:nvSpPr>
        <p:spPr>
          <a:xfrm>
            <a:off x="1981200" y="2286000"/>
            <a:ext cx="6477000" cy="1107996"/>
          </a:xfrm>
          <a:prstGeom prst="rect">
            <a:avLst/>
          </a:prstGeom>
          <a:noFill/>
        </p:spPr>
        <p:txBody>
          <a:bodyPr wrap="square" rtlCol="0">
            <a:spAutoFit/>
          </a:bodyPr>
          <a:lstStyle/>
          <a:p>
            <a:pPr algn="just"/>
            <a:r>
              <a:rPr lang="en-US" sz="2200" i="1" dirty="0" smtClean="0"/>
              <a:t>Is priority to work of the head over the work of hand and thus to the creation of scientific knowledge over technical expertise is justified?</a:t>
            </a:r>
            <a:endParaRPr lang="en-US" sz="2200" i="1" dirty="0"/>
          </a:p>
        </p:txBody>
      </p:sp>
      <p:sp>
        <p:nvSpPr>
          <p:cNvPr id="7" name="TextBox 6"/>
          <p:cNvSpPr txBox="1"/>
          <p:nvPr/>
        </p:nvSpPr>
        <p:spPr>
          <a:xfrm>
            <a:off x="1981200" y="4702314"/>
            <a:ext cx="6477000" cy="430887"/>
          </a:xfrm>
          <a:prstGeom prst="rect">
            <a:avLst/>
          </a:prstGeom>
          <a:noFill/>
        </p:spPr>
        <p:txBody>
          <a:bodyPr wrap="square" rtlCol="0">
            <a:spAutoFit/>
          </a:bodyPr>
          <a:lstStyle/>
          <a:p>
            <a:pPr algn="just"/>
            <a:r>
              <a:rPr lang="en-US" sz="2200" i="1" dirty="0" smtClean="0"/>
              <a:t>Whether understanding always precedes invention?</a:t>
            </a:r>
            <a:endParaRPr lang="en-US" sz="2200" i="1" dirty="0"/>
          </a:p>
        </p:txBody>
      </p:sp>
      <p:sp>
        <p:nvSpPr>
          <p:cNvPr id="8" name="Oval 7"/>
          <p:cNvSpPr/>
          <p:nvPr/>
        </p:nvSpPr>
        <p:spPr>
          <a:xfrm>
            <a:off x="655320" y="18288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5800" y="41605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6720" y="609600"/>
            <a:ext cx="8336280" cy="1523494"/>
            <a:chOff x="426720" y="609600"/>
            <a:chExt cx="8336280" cy="1523494"/>
          </a:xfrm>
        </p:grpSpPr>
        <p:sp>
          <p:nvSpPr>
            <p:cNvPr id="2" name="TextBox 1"/>
            <p:cNvSpPr txBox="1"/>
            <p:nvPr/>
          </p:nvSpPr>
          <p:spPr>
            <a:xfrm>
              <a:off x="762000" y="609600"/>
              <a:ext cx="8001000" cy="1523494"/>
            </a:xfrm>
            <a:prstGeom prst="rect">
              <a:avLst/>
            </a:prstGeom>
            <a:noFill/>
          </p:spPr>
          <p:txBody>
            <a:bodyPr wrap="square" rtlCol="0">
              <a:spAutoFit/>
            </a:bodyPr>
            <a:lstStyle/>
            <a:p>
              <a:pPr algn="just">
                <a:spcAft>
                  <a:spcPts val="600"/>
                </a:spcAft>
              </a:pPr>
              <a:r>
                <a:rPr lang="en-US" sz="2400" b="1" dirty="0" smtClean="0">
                  <a:solidFill>
                    <a:srgbClr val="FF0000"/>
                  </a:solidFill>
                </a:rPr>
                <a:t>James Watt invented his steam engine before the laws of thermodynamics were postulated.</a:t>
              </a:r>
            </a:p>
            <a:p>
              <a:pPr algn="just"/>
              <a:r>
                <a:rPr lang="en-US" sz="2000" i="1" dirty="0" smtClean="0"/>
                <a:t>In fact, the science of thermodynamics owes a great deal to the steam engine.</a:t>
              </a:r>
              <a:endParaRPr lang="en-US" sz="2000" i="1" dirty="0"/>
            </a:p>
          </p:txBody>
        </p:sp>
        <p:sp>
          <p:nvSpPr>
            <p:cNvPr id="5" name="Oval 4"/>
            <p:cNvSpPr/>
            <p:nvPr/>
          </p:nvSpPr>
          <p:spPr>
            <a:xfrm>
              <a:off x="426720" y="7620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42210" y="2438400"/>
            <a:ext cx="8320790" cy="3846969"/>
            <a:chOff x="442210" y="2438400"/>
            <a:chExt cx="8320790" cy="3846969"/>
          </a:xfrm>
        </p:grpSpPr>
        <p:sp>
          <p:nvSpPr>
            <p:cNvPr id="3" name="TextBox 2"/>
            <p:cNvSpPr txBox="1"/>
            <p:nvPr/>
          </p:nvSpPr>
          <p:spPr>
            <a:xfrm>
              <a:off x="762000" y="2438400"/>
              <a:ext cx="8001000" cy="1569660"/>
            </a:xfrm>
            <a:prstGeom prst="rect">
              <a:avLst/>
            </a:prstGeom>
            <a:noFill/>
          </p:spPr>
          <p:txBody>
            <a:bodyPr wrap="square" rtlCol="0">
              <a:spAutoFit/>
            </a:bodyPr>
            <a:lstStyle/>
            <a:p>
              <a:pPr algn="just"/>
              <a:r>
                <a:rPr lang="en-US" sz="2400" b="1" dirty="0" smtClean="0">
                  <a:solidFill>
                    <a:srgbClr val="0000FF"/>
                  </a:solidFill>
                </a:rPr>
                <a:t>Rise of microbiology in late 19</a:t>
              </a:r>
              <a:r>
                <a:rPr lang="en-US" sz="2400" b="1" baseline="30000" dirty="0" smtClean="0">
                  <a:solidFill>
                    <a:srgbClr val="0000FF"/>
                  </a:solidFill>
                </a:rPr>
                <a:t>th</a:t>
              </a:r>
              <a:r>
                <a:rPr lang="en-US" sz="2400" b="1" dirty="0" smtClean="0">
                  <a:solidFill>
                    <a:srgbClr val="0000FF"/>
                  </a:solidFill>
                </a:rPr>
                <a:t> century is an example of development of a whole new branch of science because of consideration of use and not only the quest of fundamental understanding.</a:t>
              </a:r>
              <a:endParaRPr lang="en-US" sz="2400" b="1" dirty="0">
                <a:solidFill>
                  <a:srgbClr val="0000FF"/>
                </a:solidFill>
              </a:endParaRPr>
            </a:p>
          </p:txBody>
        </p:sp>
        <p:sp>
          <p:nvSpPr>
            <p:cNvPr id="4" name="TextBox 3"/>
            <p:cNvSpPr txBox="1"/>
            <p:nvPr/>
          </p:nvSpPr>
          <p:spPr>
            <a:xfrm>
              <a:off x="762000" y="4038600"/>
              <a:ext cx="8001000" cy="2246769"/>
            </a:xfrm>
            <a:prstGeom prst="rect">
              <a:avLst/>
            </a:prstGeom>
            <a:noFill/>
          </p:spPr>
          <p:txBody>
            <a:bodyPr wrap="square" rtlCol="0">
              <a:spAutoFit/>
            </a:bodyPr>
            <a:lstStyle/>
            <a:p>
              <a:pPr algn="just"/>
              <a:r>
                <a:rPr lang="en-US" sz="2000" i="1" dirty="0" smtClean="0"/>
                <a:t>Louis Pasteur wanted to understand the </a:t>
              </a:r>
              <a:r>
                <a:rPr lang="en-US" sz="2000" b="1" i="1" dirty="0" smtClean="0"/>
                <a:t>process of disease </a:t>
              </a:r>
              <a:r>
                <a:rPr lang="en-US" sz="2000" i="1" dirty="0" smtClean="0"/>
                <a:t>at the most fundamental level as well as the other microbiological processes that he discovered, but he wanted to deal with </a:t>
              </a:r>
              <a:r>
                <a:rPr lang="en-US" sz="2000" b="1" i="1" dirty="0" smtClean="0"/>
                <a:t>silk worms</a:t>
              </a:r>
              <a:r>
                <a:rPr lang="en-US" sz="2000" i="1" dirty="0" smtClean="0"/>
                <a:t>, </a:t>
              </a:r>
              <a:r>
                <a:rPr lang="en-US" sz="2000" b="1" i="1" dirty="0" smtClean="0"/>
                <a:t>cholera in chicken</a:t>
              </a:r>
              <a:r>
                <a:rPr lang="en-US" sz="2000" i="1" dirty="0" smtClean="0"/>
                <a:t>, </a:t>
              </a:r>
              <a:r>
                <a:rPr lang="en-US" sz="2000" b="1" i="1" dirty="0" smtClean="0"/>
                <a:t>spoilage of milk</a:t>
              </a:r>
              <a:r>
                <a:rPr lang="en-US" sz="2000" i="1" dirty="0" smtClean="0"/>
                <a:t>, </a:t>
              </a:r>
              <a:r>
                <a:rPr lang="en-US" sz="2000" b="1" i="1" dirty="0" smtClean="0"/>
                <a:t>vine and vinegar</a:t>
              </a:r>
              <a:r>
                <a:rPr lang="en-US" sz="2000" i="1" dirty="0" smtClean="0"/>
                <a:t>, and </a:t>
              </a:r>
              <a:r>
                <a:rPr lang="en-US" sz="2000" b="1" i="1" dirty="0" smtClean="0"/>
                <a:t>rabies in people</a:t>
              </a:r>
              <a:r>
                <a:rPr lang="en-US" sz="2000" i="1" dirty="0" smtClean="0"/>
                <a:t>.</a:t>
              </a:r>
            </a:p>
            <a:p>
              <a:pPr algn="just"/>
              <a:endParaRPr lang="en-US" sz="2000" i="1" dirty="0" smtClean="0"/>
            </a:p>
            <a:p>
              <a:pPr algn="just"/>
              <a:r>
                <a:rPr lang="en-US" sz="2000" b="1" i="1" dirty="0" smtClean="0">
                  <a:solidFill>
                    <a:srgbClr val="008000"/>
                  </a:solidFill>
                </a:rPr>
                <a:t>Pasteur never did a study that was not applied while he laid out a whole fresh branch of science.</a:t>
              </a:r>
              <a:endParaRPr lang="en-US" sz="2000" b="1" i="1" dirty="0">
                <a:solidFill>
                  <a:srgbClr val="008000"/>
                </a:solidFill>
              </a:endParaRPr>
            </a:p>
          </p:txBody>
        </p:sp>
        <p:sp>
          <p:nvSpPr>
            <p:cNvPr id="6" name="Oval 5"/>
            <p:cNvSpPr/>
            <p:nvPr/>
          </p:nvSpPr>
          <p:spPr>
            <a:xfrm>
              <a:off x="442210" y="25903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57200" y="304800"/>
            <a:ext cx="8305800" cy="1897797"/>
            <a:chOff x="457200" y="304800"/>
            <a:chExt cx="8305800" cy="1897797"/>
          </a:xfrm>
        </p:grpSpPr>
        <p:sp>
          <p:nvSpPr>
            <p:cNvPr id="2" name="TextBox 1"/>
            <p:cNvSpPr txBox="1"/>
            <p:nvPr/>
          </p:nvSpPr>
          <p:spPr>
            <a:xfrm>
              <a:off x="762000" y="1371600"/>
              <a:ext cx="8001000" cy="830997"/>
            </a:xfrm>
            <a:prstGeom prst="rect">
              <a:avLst/>
            </a:prstGeom>
            <a:noFill/>
          </p:spPr>
          <p:txBody>
            <a:bodyPr wrap="square" rtlCol="0">
              <a:spAutoFit/>
            </a:bodyPr>
            <a:lstStyle/>
            <a:p>
              <a:pPr algn="just">
                <a:spcAft>
                  <a:spcPts val="600"/>
                </a:spcAft>
              </a:pPr>
              <a:r>
                <a:rPr lang="en-US" sz="2400" b="1" dirty="0" smtClean="0">
                  <a:solidFill>
                    <a:srgbClr val="0000FF"/>
                  </a:solidFill>
                </a:rPr>
                <a:t>Lord Kelvin believed that physics was profoundly industrial and inspired in substantial part by the need of empire.</a:t>
              </a:r>
            </a:p>
          </p:txBody>
        </p:sp>
        <p:sp>
          <p:nvSpPr>
            <p:cNvPr id="5" name="TextBox 4"/>
            <p:cNvSpPr txBox="1"/>
            <p:nvPr/>
          </p:nvSpPr>
          <p:spPr>
            <a:xfrm>
              <a:off x="762000" y="304800"/>
              <a:ext cx="8001000" cy="830997"/>
            </a:xfrm>
            <a:prstGeom prst="rect">
              <a:avLst/>
            </a:prstGeom>
            <a:noFill/>
          </p:spPr>
          <p:txBody>
            <a:bodyPr wrap="square" rtlCol="0">
              <a:spAutoFit/>
            </a:bodyPr>
            <a:lstStyle/>
            <a:p>
              <a:pPr algn="just">
                <a:spcAft>
                  <a:spcPts val="600"/>
                </a:spcAft>
              </a:pPr>
              <a:r>
                <a:rPr lang="en-US" sz="2400" b="1" dirty="0" smtClean="0">
                  <a:solidFill>
                    <a:srgbClr val="C00000"/>
                  </a:solidFill>
                </a:rPr>
                <a:t>Thomas Edison was a pure applied scientist driven to solve practical problem. </a:t>
              </a:r>
            </a:p>
          </p:txBody>
        </p:sp>
        <p:sp>
          <p:nvSpPr>
            <p:cNvPr id="8" name="Oval 7"/>
            <p:cNvSpPr/>
            <p:nvPr/>
          </p:nvSpPr>
          <p:spPr>
            <a:xfrm>
              <a:off x="457200" y="4572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72190" y="15240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87180" y="2438400"/>
            <a:ext cx="8275820" cy="2659797"/>
            <a:chOff x="487180" y="2438400"/>
            <a:chExt cx="8275820" cy="2659797"/>
          </a:xfrm>
        </p:grpSpPr>
        <p:sp>
          <p:nvSpPr>
            <p:cNvPr id="3" name="TextBox 2"/>
            <p:cNvSpPr txBox="1"/>
            <p:nvPr/>
          </p:nvSpPr>
          <p:spPr>
            <a:xfrm>
              <a:off x="762000" y="2438400"/>
              <a:ext cx="8001000" cy="1569660"/>
            </a:xfrm>
            <a:prstGeom prst="rect">
              <a:avLst/>
            </a:prstGeom>
            <a:noFill/>
          </p:spPr>
          <p:txBody>
            <a:bodyPr wrap="square" rtlCol="0">
              <a:spAutoFit/>
            </a:bodyPr>
            <a:lstStyle/>
            <a:p>
              <a:pPr algn="just">
                <a:spcAft>
                  <a:spcPts val="600"/>
                </a:spcAft>
              </a:pPr>
              <a:r>
                <a:rPr lang="en-US" sz="2400" b="1" dirty="0" smtClean="0">
                  <a:solidFill>
                    <a:srgbClr val="FF0000"/>
                  </a:solidFill>
                </a:rPr>
                <a:t>The work of synthetic organic chemists (Germans and Americans) over the turn of the 19</a:t>
              </a:r>
              <a:r>
                <a:rPr lang="en-US" sz="2400" b="1" baseline="30000" dirty="0" smtClean="0">
                  <a:solidFill>
                    <a:srgbClr val="FF0000"/>
                  </a:solidFill>
                </a:rPr>
                <a:t>th</a:t>
              </a:r>
              <a:r>
                <a:rPr lang="en-US" sz="2400" b="1" dirty="0" smtClean="0">
                  <a:solidFill>
                    <a:srgbClr val="FF0000"/>
                  </a:solidFill>
                </a:rPr>
                <a:t> century as they laid down the basics of chemical dye industry and later pharmaceutical.</a:t>
              </a:r>
            </a:p>
          </p:txBody>
        </p:sp>
        <p:sp>
          <p:nvSpPr>
            <p:cNvPr id="4" name="TextBox 3"/>
            <p:cNvSpPr txBox="1"/>
            <p:nvPr/>
          </p:nvSpPr>
          <p:spPr>
            <a:xfrm>
              <a:off x="762000" y="4267200"/>
              <a:ext cx="8001000" cy="830997"/>
            </a:xfrm>
            <a:prstGeom prst="rect">
              <a:avLst/>
            </a:prstGeom>
            <a:noFill/>
          </p:spPr>
          <p:txBody>
            <a:bodyPr wrap="square" rtlCol="0">
              <a:spAutoFit/>
            </a:bodyPr>
            <a:lstStyle/>
            <a:p>
              <a:pPr algn="just">
                <a:spcAft>
                  <a:spcPts val="600"/>
                </a:spcAft>
              </a:pPr>
              <a:r>
                <a:rPr lang="en-US" sz="2400" b="1" dirty="0" smtClean="0">
                  <a:solidFill>
                    <a:srgbClr val="0000FF"/>
                  </a:solidFill>
                </a:rPr>
                <a:t>Study of Earth Science is always influenced by natural disasters and economic gains.</a:t>
              </a:r>
            </a:p>
          </p:txBody>
        </p:sp>
        <p:sp>
          <p:nvSpPr>
            <p:cNvPr id="10" name="Oval 9"/>
            <p:cNvSpPr/>
            <p:nvPr/>
          </p:nvSpPr>
          <p:spPr>
            <a:xfrm>
              <a:off x="487180" y="257656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7180" y="44196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489680" y="5181600"/>
            <a:ext cx="8273320" cy="1569660"/>
            <a:chOff x="489680" y="5181600"/>
            <a:chExt cx="8273320" cy="1569660"/>
          </a:xfrm>
        </p:grpSpPr>
        <p:sp>
          <p:nvSpPr>
            <p:cNvPr id="7" name="TextBox 6"/>
            <p:cNvSpPr txBox="1"/>
            <p:nvPr/>
          </p:nvSpPr>
          <p:spPr>
            <a:xfrm>
              <a:off x="762000" y="5181600"/>
              <a:ext cx="8001000" cy="1569660"/>
            </a:xfrm>
            <a:prstGeom prst="rect">
              <a:avLst/>
            </a:prstGeom>
            <a:noFill/>
          </p:spPr>
          <p:txBody>
            <a:bodyPr wrap="square" rtlCol="0">
              <a:spAutoFit/>
            </a:bodyPr>
            <a:lstStyle/>
            <a:p>
              <a:pPr algn="just">
                <a:spcAft>
                  <a:spcPts val="600"/>
                </a:spcAft>
              </a:pPr>
              <a:r>
                <a:rPr lang="en-US" sz="2400" b="1" dirty="0" smtClean="0">
                  <a:solidFill>
                    <a:srgbClr val="008000"/>
                  </a:solidFill>
                </a:rPr>
                <a:t>Irvin Langmuir was fascinated by the surfaces of the electronic components that were manufactured by General Electric. His work led to the whole discipline of ‘Surface Physics’.</a:t>
              </a:r>
            </a:p>
          </p:txBody>
        </p:sp>
        <p:sp>
          <p:nvSpPr>
            <p:cNvPr id="12" name="Oval 11"/>
            <p:cNvSpPr/>
            <p:nvPr/>
          </p:nvSpPr>
          <p:spPr>
            <a:xfrm>
              <a:off x="489680" y="534849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971871"/>
            <a:ext cx="7848600" cy="1200329"/>
          </a:xfrm>
          <a:prstGeom prst="rect">
            <a:avLst/>
          </a:prstGeom>
          <a:noFill/>
        </p:spPr>
        <p:txBody>
          <a:bodyPr wrap="square" rtlCol="0">
            <a:spAutoFit/>
          </a:bodyPr>
          <a:lstStyle/>
          <a:p>
            <a:pPr algn="just"/>
            <a:r>
              <a:rPr lang="en-US" sz="2400" b="1" dirty="0" smtClean="0">
                <a:solidFill>
                  <a:srgbClr val="FF0000"/>
                </a:solidFill>
              </a:rPr>
              <a:t>Therefore, the linear model of relationship between basic research and technology development (as proposed by Bush) is no longer valid. </a:t>
            </a:r>
            <a:endParaRPr lang="en-US" sz="2400" b="1" dirty="0">
              <a:solidFill>
                <a:srgbClr val="FF0000"/>
              </a:solidFill>
            </a:endParaRPr>
          </a:p>
        </p:txBody>
      </p:sp>
      <p:sp>
        <p:nvSpPr>
          <p:cNvPr id="3" name="TextBox 2"/>
          <p:cNvSpPr txBox="1"/>
          <p:nvPr/>
        </p:nvSpPr>
        <p:spPr>
          <a:xfrm>
            <a:off x="2057400" y="381000"/>
            <a:ext cx="5181600" cy="523220"/>
          </a:xfrm>
          <a:prstGeom prst="rect">
            <a:avLst/>
          </a:prstGeom>
          <a:noFill/>
        </p:spPr>
        <p:txBody>
          <a:bodyPr wrap="square" rtlCol="0">
            <a:spAutoFit/>
          </a:bodyPr>
          <a:lstStyle/>
          <a:p>
            <a:pPr algn="just">
              <a:spcAft>
                <a:spcPts val="600"/>
              </a:spcAft>
            </a:pPr>
            <a:r>
              <a:rPr lang="en-US" sz="2800" b="1" dirty="0" smtClean="0">
                <a:solidFill>
                  <a:srgbClr val="FF0000"/>
                </a:solidFill>
              </a:rPr>
              <a:t>Summary of these observations:</a:t>
            </a:r>
          </a:p>
        </p:txBody>
      </p:sp>
      <p:sp>
        <p:nvSpPr>
          <p:cNvPr id="4" name="TextBox 3"/>
          <p:cNvSpPr txBox="1"/>
          <p:nvPr/>
        </p:nvSpPr>
        <p:spPr>
          <a:xfrm>
            <a:off x="762000" y="1474113"/>
            <a:ext cx="8001000" cy="830997"/>
          </a:xfrm>
          <a:prstGeom prst="rect">
            <a:avLst/>
          </a:prstGeom>
          <a:noFill/>
        </p:spPr>
        <p:txBody>
          <a:bodyPr wrap="square" rtlCol="0">
            <a:spAutoFit/>
          </a:bodyPr>
          <a:lstStyle/>
          <a:p>
            <a:pPr algn="just">
              <a:spcAft>
                <a:spcPts val="600"/>
              </a:spcAft>
            </a:pPr>
            <a:r>
              <a:rPr lang="en-US" sz="2400" b="1" dirty="0" smtClean="0">
                <a:solidFill>
                  <a:srgbClr val="0000FF"/>
                </a:solidFill>
              </a:rPr>
              <a:t>The trajectories of basic research and technology development profoundly influence each other.</a:t>
            </a:r>
          </a:p>
        </p:txBody>
      </p:sp>
      <p:sp>
        <p:nvSpPr>
          <p:cNvPr id="5" name="TextBox 4"/>
          <p:cNvSpPr txBox="1"/>
          <p:nvPr/>
        </p:nvSpPr>
        <p:spPr>
          <a:xfrm>
            <a:off x="762000" y="2590800"/>
            <a:ext cx="8001000" cy="830997"/>
          </a:xfrm>
          <a:prstGeom prst="rect">
            <a:avLst/>
          </a:prstGeom>
          <a:noFill/>
        </p:spPr>
        <p:txBody>
          <a:bodyPr wrap="square" rtlCol="0">
            <a:spAutoFit/>
          </a:bodyPr>
          <a:lstStyle/>
          <a:p>
            <a:pPr algn="just">
              <a:spcAft>
                <a:spcPts val="600"/>
              </a:spcAft>
            </a:pPr>
            <a:r>
              <a:rPr lang="en-US" sz="2400" b="1" dirty="0" smtClean="0">
                <a:solidFill>
                  <a:srgbClr val="008000"/>
                </a:solidFill>
              </a:rPr>
              <a:t>Every science discipline has its modern form, in part, as a user inspired research.</a:t>
            </a:r>
          </a:p>
        </p:txBody>
      </p:sp>
      <p:sp>
        <p:nvSpPr>
          <p:cNvPr id="6" name="TextBox 5"/>
          <p:cNvSpPr txBox="1"/>
          <p:nvPr/>
        </p:nvSpPr>
        <p:spPr>
          <a:xfrm>
            <a:off x="762000" y="3741003"/>
            <a:ext cx="8001000" cy="830997"/>
          </a:xfrm>
          <a:prstGeom prst="rect">
            <a:avLst/>
          </a:prstGeom>
          <a:noFill/>
        </p:spPr>
        <p:txBody>
          <a:bodyPr wrap="square" rtlCol="0">
            <a:spAutoFit/>
          </a:bodyPr>
          <a:lstStyle/>
          <a:p>
            <a:pPr algn="just">
              <a:spcAft>
                <a:spcPts val="600"/>
              </a:spcAft>
            </a:pPr>
            <a:r>
              <a:rPr lang="en-US" sz="2400" b="1" dirty="0" smtClean="0">
                <a:solidFill>
                  <a:srgbClr val="CC0099"/>
                </a:solidFill>
              </a:rPr>
              <a:t>21</a:t>
            </a:r>
            <a:r>
              <a:rPr lang="en-US" sz="2400" b="1" baseline="30000" dirty="0" smtClean="0">
                <a:solidFill>
                  <a:srgbClr val="CC0099"/>
                </a:solidFill>
              </a:rPr>
              <a:t>st</a:t>
            </a:r>
            <a:r>
              <a:rPr lang="en-US" sz="2400" b="1" dirty="0" smtClean="0">
                <a:solidFill>
                  <a:srgbClr val="CC0099"/>
                </a:solidFill>
              </a:rPr>
              <a:t> Century trend: </a:t>
            </a:r>
            <a:r>
              <a:rPr lang="en-US" sz="2400" b="1" i="1" dirty="0" smtClean="0">
                <a:solidFill>
                  <a:srgbClr val="CC0099"/>
                </a:solidFill>
              </a:rPr>
              <a:t>More and more science is technology based, and more and more technology is science based. </a:t>
            </a:r>
          </a:p>
        </p:txBody>
      </p:sp>
      <p:sp>
        <p:nvSpPr>
          <p:cNvPr id="7" name="Oval 6"/>
          <p:cNvSpPr/>
          <p:nvPr/>
        </p:nvSpPr>
        <p:spPr>
          <a:xfrm>
            <a:off x="457200" y="16002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72190" y="27127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7180" y="38557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7180" y="51511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19201" y="1383268"/>
            <a:ext cx="7696198" cy="4720174"/>
            <a:chOff x="1219201" y="1383268"/>
            <a:chExt cx="7696198" cy="4720174"/>
          </a:xfrm>
        </p:grpSpPr>
        <p:sp>
          <p:nvSpPr>
            <p:cNvPr id="8" name="Rectangle 7"/>
            <p:cNvSpPr/>
            <p:nvPr/>
          </p:nvSpPr>
          <p:spPr>
            <a:xfrm>
              <a:off x="3886200" y="1817132"/>
              <a:ext cx="73152" cy="426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3810001" y="1359932"/>
              <a:ext cx="76199" cy="5257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35992" y="3766376"/>
              <a:ext cx="2379407" cy="400110"/>
            </a:xfrm>
            <a:prstGeom prst="rect">
              <a:avLst/>
            </a:prstGeom>
            <a:noFill/>
          </p:spPr>
          <p:txBody>
            <a:bodyPr wrap="square" rtlCol="0">
              <a:spAutoFit/>
            </a:bodyPr>
            <a:lstStyle/>
            <a:p>
              <a:r>
                <a:rPr lang="en-US" sz="2000" b="1" i="1" dirty="0" smtClean="0">
                  <a:solidFill>
                    <a:srgbClr val="0000FF"/>
                  </a:solidFill>
                </a:rPr>
                <a:t>Consideration of use</a:t>
              </a:r>
              <a:endParaRPr lang="en-US" sz="2000" b="1" i="1" dirty="0">
                <a:solidFill>
                  <a:srgbClr val="0000FF"/>
                </a:solidFill>
              </a:endParaRPr>
            </a:p>
          </p:txBody>
        </p:sp>
        <p:sp>
          <p:nvSpPr>
            <p:cNvPr id="11" name="TextBox 10"/>
            <p:cNvSpPr txBox="1"/>
            <p:nvPr/>
          </p:nvSpPr>
          <p:spPr>
            <a:xfrm>
              <a:off x="1752601" y="1383268"/>
              <a:ext cx="4267200" cy="400110"/>
            </a:xfrm>
            <a:prstGeom prst="rect">
              <a:avLst/>
            </a:prstGeom>
            <a:noFill/>
          </p:spPr>
          <p:txBody>
            <a:bodyPr wrap="square" rtlCol="0">
              <a:spAutoFit/>
            </a:bodyPr>
            <a:lstStyle/>
            <a:p>
              <a:r>
                <a:rPr lang="en-US" sz="2000" b="1" i="1" dirty="0" smtClean="0">
                  <a:solidFill>
                    <a:srgbClr val="FF0000"/>
                  </a:solidFill>
                </a:rPr>
                <a:t>Quest for fundamental Understanding</a:t>
              </a:r>
              <a:endParaRPr lang="en-US" sz="2000" b="1" i="1" dirty="0">
                <a:solidFill>
                  <a:srgbClr val="FF0000"/>
                </a:solidFill>
              </a:endParaRPr>
            </a:p>
          </p:txBody>
        </p:sp>
        <p:sp>
          <p:nvSpPr>
            <p:cNvPr id="12" name="TextBox 11"/>
            <p:cNvSpPr txBox="1"/>
            <p:nvPr/>
          </p:nvSpPr>
          <p:spPr>
            <a:xfrm>
              <a:off x="3276601" y="1828800"/>
              <a:ext cx="609600" cy="400110"/>
            </a:xfrm>
            <a:prstGeom prst="rect">
              <a:avLst/>
            </a:prstGeom>
            <a:noFill/>
          </p:spPr>
          <p:txBody>
            <a:bodyPr wrap="square" rtlCol="0">
              <a:spAutoFit/>
            </a:bodyPr>
            <a:lstStyle/>
            <a:p>
              <a:r>
                <a:rPr lang="en-US" sz="2000" b="1" i="1" dirty="0" smtClean="0"/>
                <a:t>YES</a:t>
              </a:r>
              <a:endParaRPr lang="en-US" sz="2000" b="1" i="1" dirty="0"/>
            </a:p>
          </p:txBody>
        </p:sp>
        <p:sp>
          <p:nvSpPr>
            <p:cNvPr id="13" name="TextBox 12"/>
            <p:cNvSpPr txBox="1"/>
            <p:nvPr/>
          </p:nvSpPr>
          <p:spPr>
            <a:xfrm>
              <a:off x="3352801" y="5703332"/>
              <a:ext cx="533400" cy="400110"/>
            </a:xfrm>
            <a:prstGeom prst="rect">
              <a:avLst/>
            </a:prstGeom>
            <a:noFill/>
          </p:spPr>
          <p:txBody>
            <a:bodyPr wrap="square" rtlCol="0">
              <a:spAutoFit/>
            </a:bodyPr>
            <a:lstStyle/>
            <a:p>
              <a:r>
                <a:rPr lang="en-US" sz="2000" b="1" i="1" dirty="0" smtClean="0"/>
                <a:t>NO</a:t>
              </a:r>
              <a:endParaRPr lang="en-US" sz="2000" b="1" i="1" dirty="0"/>
            </a:p>
          </p:txBody>
        </p:sp>
        <p:sp>
          <p:nvSpPr>
            <p:cNvPr id="14" name="TextBox 13"/>
            <p:cNvSpPr txBox="1"/>
            <p:nvPr/>
          </p:nvSpPr>
          <p:spPr>
            <a:xfrm>
              <a:off x="5562601" y="3962400"/>
              <a:ext cx="609600" cy="400110"/>
            </a:xfrm>
            <a:prstGeom prst="rect">
              <a:avLst/>
            </a:prstGeom>
            <a:noFill/>
          </p:spPr>
          <p:txBody>
            <a:bodyPr wrap="square" rtlCol="0">
              <a:spAutoFit/>
            </a:bodyPr>
            <a:lstStyle/>
            <a:p>
              <a:r>
                <a:rPr lang="en-US" sz="2000" b="1" i="1" dirty="0" smtClean="0"/>
                <a:t>YES</a:t>
              </a:r>
              <a:endParaRPr lang="en-US" sz="2000" b="1" i="1" dirty="0"/>
            </a:p>
          </p:txBody>
        </p:sp>
        <p:sp>
          <p:nvSpPr>
            <p:cNvPr id="15" name="TextBox 14"/>
            <p:cNvSpPr txBox="1"/>
            <p:nvPr/>
          </p:nvSpPr>
          <p:spPr>
            <a:xfrm>
              <a:off x="1981201" y="3950732"/>
              <a:ext cx="533400" cy="400110"/>
            </a:xfrm>
            <a:prstGeom prst="rect">
              <a:avLst/>
            </a:prstGeom>
            <a:noFill/>
          </p:spPr>
          <p:txBody>
            <a:bodyPr wrap="square" rtlCol="0">
              <a:spAutoFit/>
            </a:bodyPr>
            <a:lstStyle/>
            <a:p>
              <a:r>
                <a:rPr lang="en-US" sz="2000" b="1" i="1" dirty="0" smtClean="0"/>
                <a:t>NO</a:t>
              </a:r>
              <a:endParaRPr lang="en-US" sz="2000" b="1" i="1" dirty="0"/>
            </a:p>
          </p:txBody>
        </p:sp>
      </p:grpSp>
      <p:grpSp>
        <p:nvGrpSpPr>
          <p:cNvPr id="27" name="Group 26"/>
          <p:cNvGrpSpPr/>
          <p:nvPr/>
        </p:nvGrpSpPr>
        <p:grpSpPr>
          <a:xfrm>
            <a:off x="838200" y="2560022"/>
            <a:ext cx="2743200" cy="888088"/>
            <a:chOff x="838200" y="2560022"/>
            <a:chExt cx="2743200" cy="888088"/>
          </a:xfrm>
        </p:grpSpPr>
        <p:sp>
          <p:nvSpPr>
            <p:cNvPr id="16" name="TextBox 15"/>
            <p:cNvSpPr txBox="1"/>
            <p:nvPr/>
          </p:nvSpPr>
          <p:spPr>
            <a:xfrm>
              <a:off x="838200" y="2560022"/>
              <a:ext cx="2743200" cy="461665"/>
            </a:xfrm>
            <a:prstGeom prst="rect">
              <a:avLst/>
            </a:prstGeom>
            <a:noFill/>
          </p:spPr>
          <p:txBody>
            <a:bodyPr wrap="square" rtlCol="0">
              <a:spAutoFit/>
            </a:bodyPr>
            <a:lstStyle/>
            <a:p>
              <a:r>
                <a:rPr lang="en-US" sz="2400" b="1" dirty="0" smtClean="0">
                  <a:solidFill>
                    <a:srgbClr val="CC0099"/>
                  </a:solidFill>
                </a:rPr>
                <a:t>Pure Basic Research</a:t>
              </a:r>
              <a:endParaRPr lang="en-US" sz="2400" b="1" dirty="0">
                <a:solidFill>
                  <a:srgbClr val="CC0099"/>
                </a:solidFill>
              </a:endParaRPr>
            </a:p>
          </p:txBody>
        </p:sp>
        <p:sp>
          <p:nvSpPr>
            <p:cNvPr id="17" name="TextBox 16"/>
            <p:cNvSpPr txBox="1"/>
            <p:nvPr/>
          </p:nvSpPr>
          <p:spPr>
            <a:xfrm>
              <a:off x="1752600" y="3048000"/>
              <a:ext cx="914400" cy="400110"/>
            </a:xfrm>
            <a:prstGeom prst="rect">
              <a:avLst/>
            </a:prstGeom>
            <a:noFill/>
          </p:spPr>
          <p:txBody>
            <a:bodyPr wrap="square" rtlCol="0">
              <a:spAutoFit/>
            </a:bodyPr>
            <a:lstStyle/>
            <a:p>
              <a:r>
                <a:rPr lang="en-US" sz="2000" b="1" dirty="0" smtClean="0"/>
                <a:t>(Bohr)</a:t>
              </a:r>
              <a:endParaRPr lang="en-US" sz="2000" b="1" dirty="0"/>
            </a:p>
          </p:txBody>
        </p:sp>
      </p:grpSp>
      <p:grpSp>
        <p:nvGrpSpPr>
          <p:cNvPr id="28" name="Group 27"/>
          <p:cNvGrpSpPr/>
          <p:nvPr/>
        </p:nvGrpSpPr>
        <p:grpSpPr>
          <a:xfrm>
            <a:off x="4343400" y="2579132"/>
            <a:ext cx="3886199" cy="849868"/>
            <a:chOff x="4343400" y="2579132"/>
            <a:chExt cx="3886199" cy="849868"/>
          </a:xfrm>
        </p:grpSpPr>
        <p:sp>
          <p:nvSpPr>
            <p:cNvPr id="18" name="TextBox 17"/>
            <p:cNvSpPr txBox="1"/>
            <p:nvPr/>
          </p:nvSpPr>
          <p:spPr>
            <a:xfrm>
              <a:off x="4343400" y="2579132"/>
              <a:ext cx="3886199" cy="461665"/>
            </a:xfrm>
            <a:prstGeom prst="rect">
              <a:avLst/>
            </a:prstGeom>
            <a:noFill/>
          </p:spPr>
          <p:txBody>
            <a:bodyPr wrap="square" rtlCol="0">
              <a:spAutoFit/>
            </a:bodyPr>
            <a:lstStyle/>
            <a:p>
              <a:r>
                <a:rPr lang="en-US" sz="2400" b="1" dirty="0" smtClean="0">
                  <a:solidFill>
                    <a:srgbClr val="008000"/>
                  </a:solidFill>
                </a:rPr>
                <a:t>User inspired Basic Research</a:t>
              </a:r>
              <a:endParaRPr lang="en-US" sz="2400" b="1" dirty="0">
                <a:solidFill>
                  <a:srgbClr val="008000"/>
                </a:solidFill>
              </a:endParaRPr>
            </a:p>
          </p:txBody>
        </p:sp>
        <p:sp>
          <p:nvSpPr>
            <p:cNvPr id="19" name="TextBox 18"/>
            <p:cNvSpPr txBox="1"/>
            <p:nvPr/>
          </p:nvSpPr>
          <p:spPr>
            <a:xfrm>
              <a:off x="5410200" y="3028890"/>
              <a:ext cx="1143000" cy="400110"/>
            </a:xfrm>
            <a:prstGeom prst="rect">
              <a:avLst/>
            </a:prstGeom>
            <a:noFill/>
          </p:spPr>
          <p:txBody>
            <a:bodyPr wrap="square" rtlCol="0">
              <a:spAutoFit/>
            </a:bodyPr>
            <a:lstStyle/>
            <a:p>
              <a:r>
                <a:rPr lang="en-US" sz="2000" b="1" dirty="0" smtClean="0"/>
                <a:t>(Pasteur)</a:t>
              </a:r>
              <a:endParaRPr lang="en-US" sz="2000" b="1" dirty="0"/>
            </a:p>
          </p:txBody>
        </p:sp>
      </p:grpSp>
      <p:grpSp>
        <p:nvGrpSpPr>
          <p:cNvPr id="29" name="Group 28"/>
          <p:cNvGrpSpPr/>
          <p:nvPr/>
        </p:nvGrpSpPr>
        <p:grpSpPr>
          <a:xfrm>
            <a:off x="4495800" y="4712732"/>
            <a:ext cx="3276599" cy="868978"/>
            <a:chOff x="4495800" y="4712732"/>
            <a:chExt cx="3276599" cy="868978"/>
          </a:xfrm>
        </p:grpSpPr>
        <p:sp>
          <p:nvSpPr>
            <p:cNvPr id="20" name="TextBox 19"/>
            <p:cNvSpPr txBox="1"/>
            <p:nvPr/>
          </p:nvSpPr>
          <p:spPr>
            <a:xfrm>
              <a:off x="4495800" y="4712732"/>
              <a:ext cx="3276599" cy="461665"/>
            </a:xfrm>
            <a:prstGeom prst="rect">
              <a:avLst/>
            </a:prstGeom>
            <a:noFill/>
          </p:spPr>
          <p:txBody>
            <a:bodyPr wrap="square" rtlCol="0">
              <a:spAutoFit/>
            </a:bodyPr>
            <a:lstStyle/>
            <a:p>
              <a:r>
                <a:rPr lang="en-US" sz="2400" b="1" dirty="0" smtClean="0">
                  <a:solidFill>
                    <a:srgbClr val="990000"/>
                  </a:solidFill>
                </a:rPr>
                <a:t>Pure applied Research</a:t>
              </a:r>
              <a:endParaRPr lang="en-US" sz="2400" b="1" dirty="0">
                <a:solidFill>
                  <a:srgbClr val="990000"/>
                </a:solidFill>
              </a:endParaRPr>
            </a:p>
          </p:txBody>
        </p:sp>
        <p:sp>
          <p:nvSpPr>
            <p:cNvPr id="21" name="TextBox 20"/>
            <p:cNvSpPr txBox="1"/>
            <p:nvPr/>
          </p:nvSpPr>
          <p:spPr>
            <a:xfrm>
              <a:off x="5257800" y="5181600"/>
              <a:ext cx="1143000" cy="400110"/>
            </a:xfrm>
            <a:prstGeom prst="rect">
              <a:avLst/>
            </a:prstGeom>
            <a:noFill/>
          </p:spPr>
          <p:txBody>
            <a:bodyPr wrap="square" rtlCol="0">
              <a:spAutoFit/>
            </a:bodyPr>
            <a:lstStyle/>
            <a:p>
              <a:r>
                <a:rPr lang="en-US" sz="2000" b="1" dirty="0" smtClean="0"/>
                <a:t>(Edison)</a:t>
              </a:r>
              <a:endParaRPr lang="en-US" sz="2000" b="1" dirty="0"/>
            </a:p>
          </p:txBody>
        </p:sp>
      </p:grpSp>
      <p:sp>
        <p:nvSpPr>
          <p:cNvPr id="22" name="TextBox 21"/>
          <p:cNvSpPr txBox="1"/>
          <p:nvPr/>
        </p:nvSpPr>
        <p:spPr>
          <a:xfrm>
            <a:off x="2473691" y="4788932"/>
            <a:ext cx="421910" cy="707886"/>
          </a:xfrm>
          <a:prstGeom prst="rect">
            <a:avLst/>
          </a:prstGeom>
          <a:noFill/>
        </p:spPr>
        <p:txBody>
          <a:bodyPr wrap="none" rtlCol="0">
            <a:spAutoFit/>
          </a:bodyPr>
          <a:lstStyle/>
          <a:p>
            <a:r>
              <a:rPr lang="en-US" sz="4000" dirty="0" smtClean="0"/>
              <a:t>?</a:t>
            </a:r>
            <a:endParaRPr lang="en-US" sz="4000" dirty="0"/>
          </a:p>
        </p:txBody>
      </p:sp>
      <p:grpSp>
        <p:nvGrpSpPr>
          <p:cNvPr id="30" name="Group 29"/>
          <p:cNvGrpSpPr/>
          <p:nvPr/>
        </p:nvGrpSpPr>
        <p:grpSpPr>
          <a:xfrm>
            <a:off x="304800" y="224135"/>
            <a:ext cx="8458200" cy="6469797"/>
            <a:chOff x="304800" y="224135"/>
            <a:chExt cx="8458200" cy="6469797"/>
          </a:xfrm>
        </p:grpSpPr>
        <p:sp>
          <p:nvSpPr>
            <p:cNvPr id="2" name="TextBox 1"/>
            <p:cNvSpPr txBox="1"/>
            <p:nvPr/>
          </p:nvSpPr>
          <p:spPr>
            <a:xfrm>
              <a:off x="2438400" y="224135"/>
              <a:ext cx="4495800" cy="461665"/>
            </a:xfrm>
            <a:prstGeom prst="rect">
              <a:avLst/>
            </a:prstGeom>
            <a:noFill/>
          </p:spPr>
          <p:txBody>
            <a:bodyPr wrap="square" rtlCol="0">
              <a:spAutoFit/>
            </a:bodyPr>
            <a:lstStyle/>
            <a:p>
              <a:pPr algn="just">
                <a:spcAft>
                  <a:spcPts val="600"/>
                </a:spcAft>
              </a:pPr>
              <a:r>
                <a:rPr lang="en-US" sz="2200" b="1" dirty="0" smtClean="0"/>
                <a:t>A new Model of Scientific </a:t>
              </a:r>
              <a:r>
                <a:rPr lang="en-US" sz="2400" b="1" dirty="0" smtClean="0"/>
                <a:t>Research</a:t>
              </a:r>
            </a:p>
          </p:txBody>
        </p:sp>
        <p:sp>
          <p:nvSpPr>
            <p:cNvPr id="3" name="TextBox 2"/>
            <p:cNvSpPr txBox="1"/>
            <p:nvPr/>
          </p:nvSpPr>
          <p:spPr>
            <a:xfrm>
              <a:off x="3200400" y="635913"/>
              <a:ext cx="2438400" cy="430887"/>
            </a:xfrm>
            <a:prstGeom prst="rect">
              <a:avLst/>
            </a:prstGeom>
            <a:noFill/>
          </p:spPr>
          <p:txBody>
            <a:bodyPr wrap="square" rtlCol="0">
              <a:spAutoFit/>
            </a:bodyPr>
            <a:lstStyle/>
            <a:p>
              <a:pPr algn="just">
                <a:spcAft>
                  <a:spcPts val="600"/>
                </a:spcAft>
              </a:pPr>
              <a:r>
                <a:rPr lang="en-US" sz="2200" b="1" dirty="0" smtClean="0">
                  <a:solidFill>
                    <a:srgbClr val="0000FF"/>
                  </a:solidFill>
                </a:rPr>
                <a:t>Pasteur’s Quadrant</a:t>
              </a:r>
            </a:p>
          </p:txBody>
        </p:sp>
        <p:sp>
          <p:nvSpPr>
            <p:cNvPr id="23" name="TextBox 22"/>
            <p:cNvSpPr txBox="1"/>
            <p:nvPr/>
          </p:nvSpPr>
          <p:spPr>
            <a:xfrm>
              <a:off x="304800" y="6324600"/>
              <a:ext cx="8458200" cy="369332"/>
            </a:xfrm>
            <a:prstGeom prst="rect">
              <a:avLst/>
            </a:prstGeom>
            <a:noFill/>
          </p:spPr>
          <p:txBody>
            <a:bodyPr wrap="square" rtlCol="0">
              <a:spAutoFit/>
            </a:bodyPr>
            <a:lstStyle/>
            <a:p>
              <a:r>
                <a:rPr lang="en-US" dirty="0" smtClean="0"/>
                <a:t>Donald E. Stokes, </a:t>
              </a:r>
              <a:r>
                <a:rPr lang="en-US" i="1" dirty="0" smtClean="0"/>
                <a:t>Pasteur’s Quadrant: Basic Science and Technological Innovation </a:t>
              </a:r>
              <a:r>
                <a:rPr lang="en-US" dirty="0" smtClean="0"/>
                <a:t>(1997).</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4799" y="1359932"/>
            <a:ext cx="73152" cy="472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5400000">
            <a:off x="4038600" y="902732"/>
            <a:ext cx="76199" cy="5257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62200" y="457200"/>
            <a:ext cx="4267200" cy="400110"/>
          </a:xfrm>
          <a:prstGeom prst="rect">
            <a:avLst/>
          </a:prstGeom>
          <a:noFill/>
        </p:spPr>
        <p:txBody>
          <a:bodyPr wrap="square" rtlCol="0">
            <a:spAutoFit/>
          </a:bodyPr>
          <a:lstStyle/>
          <a:p>
            <a:r>
              <a:rPr lang="en-US" sz="2000" b="1" i="1" dirty="0" smtClean="0">
                <a:solidFill>
                  <a:srgbClr val="FF0000"/>
                </a:solidFill>
              </a:rPr>
              <a:t>Quest for fundamental Understanding</a:t>
            </a:r>
            <a:endParaRPr lang="en-US" sz="2000" b="1" i="1" dirty="0">
              <a:solidFill>
                <a:srgbClr val="FF0000"/>
              </a:solidFill>
            </a:endParaRPr>
          </a:p>
        </p:txBody>
      </p:sp>
      <p:sp>
        <p:nvSpPr>
          <p:cNvPr id="5" name="TextBox 4"/>
          <p:cNvSpPr txBox="1"/>
          <p:nvPr/>
        </p:nvSpPr>
        <p:spPr>
          <a:xfrm>
            <a:off x="3886200" y="914400"/>
            <a:ext cx="609600" cy="369332"/>
          </a:xfrm>
          <a:prstGeom prst="rect">
            <a:avLst/>
          </a:prstGeom>
          <a:noFill/>
        </p:spPr>
        <p:txBody>
          <a:bodyPr wrap="square" rtlCol="0">
            <a:spAutoFit/>
          </a:bodyPr>
          <a:lstStyle/>
          <a:p>
            <a:r>
              <a:rPr lang="en-US" b="1" i="1" dirty="0" smtClean="0"/>
              <a:t>YES</a:t>
            </a:r>
            <a:endParaRPr lang="en-US" b="1" i="1" dirty="0"/>
          </a:p>
        </p:txBody>
      </p:sp>
      <p:sp>
        <p:nvSpPr>
          <p:cNvPr id="6" name="TextBox 5"/>
          <p:cNvSpPr txBox="1"/>
          <p:nvPr/>
        </p:nvSpPr>
        <p:spPr>
          <a:xfrm>
            <a:off x="3886200" y="6183868"/>
            <a:ext cx="533400" cy="369332"/>
          </a:xfrm>
          <a:prstGeom prst="rect">
            <a:avLst/>
          </a:prstGeom>
          <a:noFill/>
        </p:spPr>
        <p:txBody>
          <a:bodyPr wrap="square" rtlCol="0">
            <a:spAutoFit/>
          </a:bodyPr>
          <a:lstStyle/>
          <a:p>
            <a:r>
              <a:rPr lang="en-US" b="1" i="1" dirty="0" smtClean="0"/>
              <a:t>NO</a:t>
            </a:r>
            <a:endParaRPr lang="en-US" b="1" i="1" dirty="0"/>
          </a:p>
        </p:txBody>
      </p:sp>
      <p:sp>
        <p:nvSpPr>
          <p:cNvPr id="7" name="TextBox 6"/>
          <p:cNvSpPr txBox="1"/>
          <p:nvPr/>
        </p:nvSpPr>
        <p:spPr>
          <a:xfrm>
            <a:off x="5943600" y="3581400"/>
            <a:ext cx="609600" cy="369332"/>
          </a:xfrm>
          <a:prstGeom prst="rect">
            <a:avLst/>
          </a:prstGeom>
          <a:noFill/>
        </p:spPr>
        <p:txBody>
          <a:bodyPr wrap="square" rtlCol="0">
            <a:spAutoFit/>
          </a:bodyPr>
          <a:lstStyle/>
          <a:p>
            <a:r>
              <a:rPr lang="en-US" b="1" i="1" dirty="0" smtClean="0"/>
              <a:t>YES</a:t>
            </a:r>
            <a:endParaRPr lang="en-US" b="1" i="1" dirty="0"/>
          </a:p>
        </p:txBody>
      </p:sp>
      <p:sp>
        <p:nvSpPr>
          <p:cNvPr id="8" name="TextBox 7"/>
          <p:cNvSpPr txBox="1"/>
          <p:nvPr/>
        </p:nvSpPr>
        <p:spPr>
          <a:xfrm>
            <a:off x="838200" y="3352800"/>
            <a:ext cx="533400" cy="369332"/>
          </a:xfrm>
          <a:prstGeom prst="rect">
            <a:avLst/>
          </a:prstGeom>
          <a:noFill/>
        </p:spPr>
        <p:txBody>
          <a:bodyPr wrap="square" rtlCol="0">
            <a:spAutoFit/>
          </a:bodyPr>
          <a:lstStyle/>
          <a:p>
            <a:r>
              <a:rPr lang="en-US" b="1" i="1" dirty="0" smtClean="0"/>
              <a:t>NO</a:t>
            </a:r>
            <a:endParaRPr lang="en-US" b="1" i="1" dirty="0"/>
          </a:p>
        </p:txBody>
      </p:sp>
      <p:sp>
        <p:nvSpPr>
          <p:cNvPr id="9" name="TextBox 8"/>
          <p:cNvSpPr txBox="1"/>
          <p:nvPr/>
        </p:nvSpPr>
        <p:spPr>
          <a:xfrm>
            <a:off x="1219200" y="1371600"/>
            <a:ext cx="2362200" cy="400110"/>
          </a:xfrm>
          <a:prstGeom prst="rect">
            <a:avLst/>
          </a:prstGeom>
          <a:noFill/>
        </p:spPr>
        <p:txBody>
          <a:bodyPr wrap="square" rtlCol="0">
            <a:spAutoFit/>
          </a:bodyPr>
          <a:lstStyle/>
          <a:p>
            <a:r>
              <a:rPr lang="en-US" sz="2000" b="1" dirty="0" smtClean="0">
                <a:solidFill>
                  <a:srgbClr val="CC0099"/>
                </a:solidFill>
              </a:rPr>
              <a:t>Pure Basic Research</a:t>
            </a:r>
            <a:endParaRPr lang="en-US" sz="2000" b="1" dirty="0">
              <a:solidFill>
                <a:srgbClr val="CC0099"/>
              </a:solidFill>
            </a:endParaRPr>
          </a:p>
        </p:txBody>
      </p:sp>
      <p:sp>
        <p:nvSpPr>
          <p:cNvPr id="10" name="TextBox 9"/>
          <p:cNvSpPr txBox="1"/>
          <p:nvPr/>
        </p:nvSpPr>
        <p:spPr>
          <a:xfrm>
            <a:off x="1981200" y="1676400"/>
            <a:ext cx="914400" cy="400110"/>
          </a:xfrm>
          <a:prstGeom prst="rect">
            <a:avLst/>
          </a:prstGeom>
          <a:noFill/>
        </p:spPr>
        <p:txBody>
          <a:bodyPr wrap="square" rtlCol="0">
            <a:spAutoFit/>
          </a:bodyPr>
          <a:lstStyle/>
          <a:p>
            <a:r>
              <a:rPr lang="en-US" sz="2000" b="1" dirty="0" smtClean="0"/>
              <a:t>(Bohr)</a:t>
            </a:r>
            <a:endParaRPr lang="en-US" sz="2000" b="1" dirty="0"/>
          </a:p>
        </p:txBody>
      </p:sp>
      <p:sp>
        <p:nvSpPr>
          <p:cNvPr id="11" name="TextBox 10"/>
          <p:cNvSpPr txBox="1"/>
          <p:nvPr/>
        </p:nvSpPr>
        <p:spPr>
          <a:xfrm>
            <a:off x="4572000" y="1371600"/>
            <a:ext cx="3352800" cy="400110"/>
          </a:xfrm>
          <a:prstGeom prst="rect">
            <a:avLst/>
          </a:prstGeom>
          <a:noFill/>
        </p:spPr>
        <p:txBody>
          <a:bodyPr wrap="square" rtlCol="0">
            <a:spAutoFit/>
          </a:bodyPr>
          <a:lstStyle/>
          <a:p>
            <a:r>
              <a:rPr lang="en-US" sz="2000" b="1" dirty="0" smtClean="0">
                <a:solidFill>
                  <a:srgbClr val="008000"/>
                </a:solidFill>
              </a:rPr>
              <a:t>User inspired Basic Research</a:t>
            </a:r>
            <a:endParaRPr lang="en-US" sz="2000" b="1" dirty="0">
              <a:solidFill>
                <a:srgbClr val="008000"/>
              </a:solidFill>
            </a:endParaRPr>
          </a:p>
        </p:txBody>
      </p:sp>
      <p:sp>
        <p:nvSpPr>
          <p:cNvPr id="12" name="TextBox 11"/>
          <p:cNvSpPr txBox="1"/>
          <p:nvPr/>
        </p:nvSpPr>
        <p:spPr>
          <a:xfrm>
            <a:off x="5562600" y="1676400"/>
            <a:ext cx="1143000" cy="400110"/>
          </a:xfrm>
          <a:prstGeom prst="rect">
            <a:avLst/>
          </a:prstGeom>
          <a:noFill/>
        </p:spPr>
        <p:txBody>
          <a:bodyPr wrap="square" rtlCol="0">
            <a:spAutoFit/>
          </a:bodyPr>
          <a:lstStyle/>
          <a:p>
            <a:r>
              <a:rPr lang="en-US" sz="2000" b="1" dirty="0" smtClean="0"/>
              <a:t>(Pasteur)</a:t>
            </a:r>
            <a:endParaRPr lang="en-US" sz="2000" b="1" dirty="0"/>
          </a:p>
        </p:txBody>
      </p:sp>
      <p:sp>
        <p:nvSpPr>
          <p:cNvPr id="13" name="TextBox 12"/>
          <p:cNvSpPr txBox="1"/>
          <p:nvPr/>
        </p:nvSpPr>
        <p:spPr>
          <a:xfrm>
            <a:off x="4800600" y="4114800"/>
            <a:ext cx="2590800" cy="400110"/>
          </a:xfrm>
          <a:prstGeom prst="rect">
            <a:avLst/>
          </a:prstGeom>
          <a:noFill/>
        </p:spPr>
        <p:txBody>
          <a:bodyPr wrap="square" rtlCol="0">
            <a:spAutoFit/>
          </a:bodyPr>
          <a:lstStyle/>
          <a:p>
            <a:r>
              <a:rPr lang="en-US" sz="2000" b="1" dirty="0" smtClean="0">
                <a:solidFill>
                  <a:srgbClr val="C00000"/>
                </a:solidFill>
              </a:rPr>
              <a:t>Pure applied Research</a:t>
            </a:r>
            <a:endParaRPr lang="en-US" sz="2000" b="1" dirty="0">
              <a:solidFill>
                <a:srgbClr val="C00000"/>
              </a:solidFill>
            </a:endParaRPr>
          </a:p>
        </p:txBody>
      </p:sp>
      <p:sp>
        <p:nvSpPr>
          <p:cNvPr id="14" name="TextBox 13"/>
          <p:cNvSpPr txBox="1"/>
          <p:nvPr/>
        </p:nvSpPr>
        <p:spPr>
          <a:xfrm>
            <a:off x="5486400" y="4552890"/>
            <a:ext cx="1143000" cy="400110"/>
          </a:xfrm>
          <a:prstGeom prst="rect">
            <a:avLst/>
          </a:prstGeom>
          <a:noFill/>
        </p:spPr>
        <p:txBody>
          <a:bodyPr wrap="square" rtlCol="0">
            <a:spAutoFit/>
          </a:bodyPr>
          <a:lstStyle/>
          <a:p>
            <a:r>
              <a:rPr lang="en-US" sz="2000" b="1" dirty="0" smtClean="0"/>
              <a:t>(Edison)</a:t>
            </a:r>
            <a:endParaRPr lang="en-US" sz="2000" b="1" dirty="0"/>
          </a:p>
        </p:txBody>
      </p:sp>
      <p:sp>
        <p:nvSpPr>
          <p:cNvPr id="16" name="TextBox 15"/>
          <p:cNvSpPr txBox="1"/>
          <p:nvPr/>
        </p:nvSpPr>
        <p:spPr>
          <a:xfrm>
            <a:off x="1447800" y="2133600"/>
            <a:ext cx="2514600" cy="646331"/>
          </a:xfrm>
          <a:prstGeom prst="rect">
            <a:avLst/>
          </a:prstGeom>
          <a:noFill/>
        </p:spPr>
        <p:txBody>
          <a:bodyPr wrap="square" rtlCol="0">
            <a:spAutoFit/>
          </a:bodyPr>
          <a:lstStyle/>
          <a:p>
            <a:r>
              <a:rPr lang="en-US" b="1" i="1" dirty="0" smtClean="0">
                <a:solidFill>
                  <a:srgbClr val="CC0099"/>
                </a:solidFill>
              </a:rPr>
              <a:t>Curiosity driven, pure voyage to discovery</a:t>
            </a:r>
            <a:endParaRPr lang="en-US" b="1" i="1" dirty="0">
              <a:solidFill>
                <a:srgbClr val="CC0099"/>
              </a:solidFill>
            </a:endParaRPr>
          </a:p>
        </p:txBody>
      </p:sp>
      <p:sp>
        <p:nvSpPr>
          <p:cNvPr id="17" name="TextBox 16"/>
          <p:cNvSpPr txBox="1"/>
          <p:nvPr/>
        </p:nvSpPr>
        <p:spPr>
          <a:xfrm>
            <a:off x="4267200" y="2133600"/>
            <a:ext cx="4267200" cy="923330"/>
          </a:xfrm>
          <a:prstGeom prst="rect">
            <a:avLst/>
          </a:prstGeom>
          <a:noFill/>
        </p:spPr>
        <p:txBody>
          <a:bodyPr wrap="square" rtlCol="0">
            <a:spAutoFit/>
          </a:bodyPr>
          <a:lstStyle/>
          <a:p>
            <a:pPr algn="just"/>
            <a:r>
              <a:rPr lang="en-US" b="1" i="1" dirty="0" smtClean="0">
                <a:solidFill>
                  <a:srgbClr val="008000"/>
                </a:solidFill>
              </a:rPr>
              <a:t>Work that locates the centre of research is an area of basic scientific ignorance that lies at the heart of a social problem</a:t>
            </a:r>
            <a:endParaRPr lang="en-US" b="1" i="1" dirty="0">
              <a:solidFill>
                <a:srgbClr val="008000"/>
              </a:solidFill>
            </a:endParaRPr>
          </a:p>
        </p:txBody>
      </p:sp>
      <p:sp>
        <p:nvSpPr>
          <p:cNvPr id="18" name="TextBox 17"/>
          <p:cNvSpPr txBox="1"/>
          <p:nvPr/>
        </p:nvSpPr>
        <p:spPr>
          <a:xfrm>
            <a:off x="6629400" y="3276600"/>
            <a:ext cx="2362200" cy="400110"/>
          </a:xfrm>
          <a:prstGeom prst="rect">
            <a:avLst/>
          </a:prstGeom>
          <a:noFill/>
        </p:spPr>
        <p:txBody>
          <a:bodyPr wrap="square" rtlCol="0">
            <a:spAutoFit/>
          </a:bodyPr>
          <a:lstStyle/>
          <a:p>
            <a:r>
              <a:rPr lang="en-US" sz="2000" b="1" i="1" dirty="0" smtClean="0">
                <a:solidFill>
                  <a:srgbClr val="003399"/>
                </a:solidFill>
              </a:rPr>
              <a:t>Consideration of use</a:t>
            </a:r>
            <a:endParaRPr lang="en-US" sz="2000" b="1" i="1" dirty="0">
              <a:solidFill>
                <a:srgbClr val="003399"/>
              </a:solidFill>
            </a:endParaRPr>
          </a:p>
        </p:txBody>
      </p:sp>
      <p:sp>
        <p:nvSpPr>
          <p:cNvPr id="19" name="TextBox 18"/>
          <p:cNvSpPr txBox="1"/>
          <p:nvPr/>
        </p:nvSpPr>
        <p:spPr>
          <a:xfrm>
            <a:off x="4572000" y="5181600"/>
            <a:ext cx="3505200" cy="646331"/>
          </a:xfrm>
          <a:prstGeom prst="rect">
            <a:avLst/>
          </a:prstGeom>
          <a:noFill/>
        </p:spPr>
        <p:txBody>
          <a:bodyPr wrap="square" rtlCol="0">
            <a:spAutoFit/>
          </a:bodyPr>
          <a:lstStyle/>
          <a:p>
            <a:r>
              <a:rPr lang="en-US" b="1" i="1" dirty="0" smtClean="0">
                <a:solidFill>
                  <a:srgbClr val="C00000"/>
                </a:solidFill>
              </a:rPr>
              <a:t>Inventor driven to solve a practical problem</a:t>
            </a:r>
            <a:endParaRPr lang="en-US" b="1" i="1" dirty="0">
              <a:solidFill>
                <a:srgbClr val="C00000"/>
              </a:solidFill>
            </a:endParaRPr>
          </a:p>
        </p:txBody>
      </p:sp>
      <p:sp>
        <p:nvSpPr>
          <p:cNvPr id="21" name="TextBox 20"/>
          <p:cNvSpPr txBox="1"/>
          <p:nvPr/>
        </p:nvSpPr>
        <p:spPr>
          <a:xfrm>
            <a:off x="0" y="0"/>
            <a:ext cx="1447800" cy="830997"/>
          </a:xfrm>
          <a:prstGeom prst="rect">
            <a:avLst/>
          </a:prstGeom>
          <a:noFill/>
        </p:spPr>
        <p:txBody>
          <a:bodyPr wrap="square" rtlCol="0">
            <a:spAutoFit/>
          </a:bodyPr>
          <a:lstStyle/>
          <a:p>
            <a:pPr algn="just">
              <a:spcAft>
                <a:spcPts val="600"/>
              </a:spcAft>
            </a:pPr>
            <a:r>
              <a:rPr lang="en-US" sz="2400" b="1" dirty="0" smtClean="0"/>
              <a:t>Pasteur’s Quadrant</a:t>
            </a:r>
          </a:p>
        </p:txBody>
      </p:sp>
      <p:grpSp>
        <p:nvGrpSpPr>
          <p:cNvPr id="23" name="Group 22"/>
          <p:cNvGrpSpPr/>
          <p:nvPr/>
        </p:nvGrpSpPr>
        <p:grpSpPr>
          <a:xfrm>
            <a:off x="304800" y="4114800"/>
            <a:ext cx="3733800" cy="1713131"/>
            <a:chOff x="457200" y="4114800"/>
            <a:chExt cx="3733800" cy="1713131"/>
          </a:xfrm>
        </p:grpSpPr>
        <p:sp>
          <p:nvSpPr>
            <p:cNvPr id="15" name="TextBox 14"/>
            <p:cNvSpPr txBox="1"/>
            <p:nvPr/>
          </p:nvSpPr>
          <p:spPr>
            <a:xfrm>
              <a:off x="2438400" y="4114800"/>
              <a:ext cx="421910" cy="707886"/>
            </a:xfrm>
            <a:prstGeom prst="rect">
              <a:avLst/>
            </a:prstGeom>
            <a:noFill/>
          </p:spPr>
          <p:txBody>
            <a:bodyPr wrap="none" rtlCol="0">
              <a:spAutoFit/>
            </a:bodyPr>
            <a:lstStyle/>
            <a:p>
              <a:r>
                <a:rPr lang="en-US" sz="4000" dirty="0" smtClean="0"/>
                <a:t>?</a:t>
              </a:r>
              <a:endParaRPr lang="en-US" sz="4000" dirty="0"/>
            </a:p>
          </p:txBody>
        </p:sp>
        <p:sp>
          <p:nvSpPr>
            <p:cNvPr id="20" name="TextBox 19"/>
            <p:cNvSpPr txBox="1"/>
            <p:nvPr/>
          </p:nvSpPr>
          <p:spPr>
            <a:xfrm>
              <a:off x="1219200" y="4800600"/>
              <a:ext cx="2667000" cy="400110"/>
            </a:xfrm>
            <a:prstGeom prst="rect">
              <a:avLst/>
            </a:prstGeom>
            <a:noFill/>
          </p:spPr>
          <p:txBody>
            <a:bodyPr wrap="square" rtlCol="0">
              <a:spAutoFit/>
            </a:bodyPr>
            <a:lstStyle/>
            <a:p>
              <a:r>
                <a:rPr lang="en-US" sz="2000" b="1" i="1" dirty="0" smtClean="0"/>
                <a:t>Science to what end?</a:t>
              </a:r>
              <a:endParaRPr lang="en-US" sz="2000" b="1" i="1" dirty="0"/>
            </a:p>
          </p:txBody>
        </p:sp>
        <p:sp>
          <p:nvSpPr>
            <p:cNvPr id="22" name="TextBox 21"/>
            <p:cNvSpPr txBox="1"/>
            <p:nvPr/>
          </p:nvSpPr>
          <p:spPr>
            <a:xfrm>
              <a:off x="457200" y="5181600"/>
              <a:ext cx="3733800" cy="646331"/>
            </a:xfrm>
            <a:prstGeom prst="rect">
              <a:avLst/>
            </a:prstGeom>
            <a:noFill/>
          </p:spPr>
          <p:txBody>
            <a:bodyPr wrap="square" rtlCol="0">
              <a:spAutoFit/>
            </a:bodyPr>
            <a:lstStyle/>
            <a:p>
              <a:pPr algn="ctr"/>
              <a:r>
                <a:rPr lang="en-US" b="1" i="1" dirty="0" smtClean="0"/>
                <a:t>End goals other than curiosity or application</a:t>
              </a:r>
              <a:endParaRPr lang="en-US" b="1"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4800600"/>
            <a:ext cx="7467600" cy="1938992"/>
          </a:xfrm>
          <a:prstGeom prst="rect">
            <a:avLst/>
          </a:prstGeom>
          <a:noFill/>
        </p:spPr>
        <p:txBody>
          <a:bodyPr wrap="square" rtlCol="0">
            <a:spAutoFit/>
          </a:bodyPr>
          <a:lstStyle/>
          <a:p>
            <a:pPr algn="just"/>
            <a:r>
              <a:rPr lang="en-US" sz="2400" dirty="0" smtClean="0"/>
              <a:t>“</a:t>
            </a:r>
            <a:r>
              <a:rPr lang="en-US" sz="2400" b="1" i="1" dirty="0" smtClean="0">
                <a:solidFill>
                  <a:srgbClr val="008000"/>
                </a:solidFill>
              </a:rPr>
              <a:t>Stokes’s analysis will, one hopes, finally lay to rest the unhelpful separation between basic and applied research that has misinformed science policy for decades</a:t>
            </a:r>
            <a:r>
              <a:rPr lang="en-US" sz="2400" dirty="0" smtClean="0"/>
              <a:t>”  </a:t>
            </a:r>
          </a:p>
          <a:p>
            <a:pPr algn="just"/>
            <a:endParaRPr lang="en-US" sz="2400" dirty="0" smtClean="0"/>
          </a:p>
          <a:p>
            <a:pPr algn="r"/>
            <a:r>
              <a:rPr lang="en-US" sz="2400" b="1" dirty="0" smtClean="0"/>
              <a:t>George E. Brown Jr. US Congressman</a:t>
            </a:r>
            <a:endParaRPr lang="en-US" sz="2400" b="1" dirty="0"/>
          </a:p>
        </p:txBody>
      </p:sp>
      <p:grpSp>
        <p:nvGrpSpPr>
          <p:cNvPr id="8" name="Group 7"/>
          <p:cNvGrpSpPr/>
          <p:nvPr/>
        </p:nvGrpSpPr>
        <p:grpSpPr>
          <a:xfrm>
            <a:off x="152400" y="178713"/>
            <a:ext cx="8229600" cy="4088487"/>
            <a:chOff x="152400" y="178713"/>
            <a:chExt cx="8229600" cy="4088487"/>
          </a:xfrm>
        </p:grpSpPr>
        <p:sp>
          <p:nvSpPr>
            <p:cNvPr id="2" name="TextBox 1"/>
            <p:cNvSpPr txBox="1"/>
            <p:nvPr/>
          </p:nvSpPr>
          <p:spPr>
            <a:xfrm>
              <a:off x="152400" y="178713"/>
              <a:ext cx="3505200" cy="523220"/>
            </a:xfrm>
            <a:prstGeom prst="rect">
              <a:avLst/>
            </a:prstGeom>
            <a:noFill/>
          </p:spPr>
          <p:txBody>
            <a:bodyPr wrap="square" rtlCol="0">
              <a:spAutoFit/>
            </a:bodyPr>
            <a:lstStyle/>
            <a:p>
              <a:pPr algn="just">
                <a:spcAft>
                  <a:spcPts val="600"/>
                </a:spcAft>
              </a:pPr>
              <a:r>
                <a:rPr lang="en-US" sz="2800" b="1" dirty="0" smtClean="0">
                  <a:solidFill>
                    <a:srgbClr val="FF0000"/>
                  </a:solidFill>
                </a:rPr>
                <a:t>Pasteur’s Quadrant</a:t>
              </a:r>
            </a:p>
          </p:txBody>
        </p:sp>
        <p:sp>
          <p:nvSpPr>
            <p:cNvPr id="3" name="TextBox 2"/>
            <p:cNvSpPr txBox="1"/>
            <p:nvPr/>
          </p:nvSpPr>
          <p:spPr>
            <a:xfrm>
              <a:off x="914400" y="1143000"/>
              <a:ext cx="7467600" cy="1569660"/>
            </a:xfrm>
            <a:prstGeom prst="rect">
              <a:avLst/>
            </a:prstGeom>
            <a:noFill/>
          </p:spPr>
          <p:txBody>
            <a:bodyPr wrap="square" rtlCol="0">
              <a:spAutoFit/>
            </a:bodyPr>
            <a:lstStyle/>
            <a:p>
              <a:pPr algn="just"/>
              <a:r>
                <a:rPr lang="en-US" sz="2400" dirty="0" smtClean="0">
                  <a:solidFill>
                    <a:srgbClr val="0000FF"/>
                  </a:solidFill>
                </a:rPr>
                <a:t>Expands the </a:t>
              </a:r>
              <a:r>
                <a:rPr lang="en-US" sz="2400" b="1" dirty="0" smtClean="0">
                  <a:solidFill>
                    <a:srgbClr val="0000FF"/>
                  </a:solidFill>
                </a:rPr>
                <a:t>linear one-dimensional model </a:t>
              </a:r>
              <a:r>
                <a:rPr lang="en-US" sz="2400" dirty="0" smtClean="0">
                  <a:solidFill>
                    <a:srgbClr val="0000FF"/>
                  </a:solidFill>
                </a:rPr>
                <a:t>by a </a:t>
              </a:r>
              <a:r>
                <a:rPr lang="en-US" sz="2400" b="1" dirty="0" smtClean="0">
                  <a:solidFill>
                    <a:srgbClr val="0000FF"/>
                  </a:solidFill>
                </a:rPr>
                <a:t>two-dimensional plane</a:t>
              </a:r>
              <a:r>
                <a:rPr lang="en-US" sz="2400" dirty="0" smtClean="0">
                  <a:solidFill>
                    <a:srgbClr val="0000FF"/>
                  </a:solidFill>
                </a:rPr>
                <a:t> that seeks to replace the idea of the unsullied quest for knowledge with a desire to solve a practical problem. </a:t>
              </a:r>
              <a:endParaRPr lang="en-US" sz="2400" dirty="0">
                <a:solidFill>
                  <a:srgbClr val="0000FF"/>
                </a:solidFill>
              </a:endParaRPr>
            </a:p>
          </p:txBody>
        </p:sp>
        <p:sp>
          <p:nvSpPr>
            <p:cNvPr id="4" name="TextBox 3"/>
            <p:cNvSpPr txBox="1"/>
            <p:nvPr/>
          </p:nvSpPr>
          <p:spPr>
            <a:xfrm>
              <a:off x="914400" y="3066871"/>
              <a:ext cx="7467600" cy="1200329"/>
            </a:xfrm>
            <a:prstGeom prst="rect">
              <a:avLst/>
            </a:prstGeom>
            <a:noFill/>
          </p:spPr>
          <p:txBody>
            <a:bodyPr wrap="square" rtlCol="0">
              <a:spAutoFit/>
            </a:bodyPr>
            <a:lstStyle/>
            <a:p>
              <a:pPr algn="just"/>
              <a:r>
                <a:rPr lang="en-US" sz="2400" dirty="0" smtClean="0"/>
                <a:t>The model excited many in the science policy and academic communities, who believed it would free them form the </a:t>
              </a:r>
              <a:r>
                <a:rPr lang="en-US" sz="2400" b="1" dirty="0" smtClean="0"/>
                <a:t>binders of the linear model</a:t>
              </a:r>
              <a:r>
                <a:rPr lang="en-US" sz="2400" dirty="0" smtClean="0"/>
                <a:t>.</a:t>
              </a:r>
              <a:endParaRPr lang="en-US" sz="2400" dirty="0"/>
            </a:p>
          </p:txBody>
        </p:sp>
        <p:sp>
          <p:nvSpPr>
            <p:cNvPr id="6" name="Oval 5"/>
            <p:cNvSpPr/>
            <p:nvPr/>
          </p:nvSpPr>
          <p:spPr>
            <a:xfrm>
              <a:off x="457200" y="12649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3400" y="32461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r BNJ\My Documents\My Pictures\Picture2.jpg"/>
          <p:cNvPicPr>
            <a:picLocks noChangeAspect="1" noChangeArrowheads="1"/>
          </p:cNvPicPr>
          <p:nvPr/>
        </p:nvPicPr>
        <p:blipFill>
          <a:blip r:embed="rId2" cstate="print"/>
          <a:srcRect l="15309" t="6627" r="15309" b="7941"/>
          <a:stretch>
            <a:fillRect/>
          </a:stretch>
        </p:blipFill>
        <p:spPr bwMode="auto">
          <a:xfrm>
            <a:off x="533400" y="762000"/>
            <a:ext cx="5031544" cy="4955308"/>
          </a:xfrm>
          <a:prstGeom prst="rect">
            <a:avLst/>
          </a:prstGeom>
          <a:noFill/>
        </p:spPr>
      </p:pic>
      <p:sp>
        <p:nvSpPr>
          <p:cNvPr id="5" name="TextBox 4"/>
          <p:cNvSpPr txBox="1"/>
          <p:nvPr/>
        </p:nvSpPr>
        <p:spPr>
          <a:xfrm>
            <a:off x="2971800" y="228600"/>
            <a:ext cx="3581400" cy="461665"/>
          </a:xfrm>
          <a:prstGeom prst="rect">
            <a:avLst/>
          </a:prstGeom>
          <a:noFill/>
        </p:spPr>
        <p:txBody>
          <a:bodyPr wrap="square" rtlCol="0">
            <a:spAutoFit/>
          </a:bodyPr>
          <a:lstStyle/>
          <a:p>
            <a:r>
              <a:rPr lang="en-US" sz="2400" b="1" dirty="0" smtClean="0">
                <a:solidFill>
                  <a:srgbClr val="0000FF"/>
                </a:solidFill>
              </a:rPr>
              <a:t>Indian Economy: 2014-15</a:t>
            </a:r>
            <a:endParaRPr lang="en-US" sz="2400" b="1" dirty="0">
              <a:solidFill>
                <a:srgbClr val="0000FF"/>
              </a:solidFill>
            </a:endParaRPr>
          </a:p>
        </p:txBody>
      </p:sp>
      <p:sp>
        <p:nvSpPr>
          <p:cNvPr id="8" name="TextBox 7"/>
          <p:cNvSpPr txBox="1"/>
          <p:nvPr/>
        </p:nvSpPr>
        <p:spPr>
          <a:xfrm>
            <a:off x="76200" y="5791200"/>
            <a:ext cx="5410200" cy="923330"/>
          </a:xfrm>
          <a:prstGeom prst="rect">
            <a:avLst/>
          </a:prstGeom>
          <a:noFill/>
        </p:spPr>
        <p:txBody>
          <a:bodyPr wrap="square" rtlCol="0">
            <a:spAutoFit/>
          </a:bodyPr>
          <a:lstStyle/>
          <a:p>
            <a:r>
              <a:rPr lang="en-US" i="1" dirty="0" smtClean="0"/>
              <a:t>‘</a:t>
            </a:r>
            <a:r>
              <a:rPr lang="en-US" i="1" dirty="0" smtClean="0">
                <a:solidFill>
                  <a:srgbClr val="008000"/>
                </a:solidFill>
              </a:rPr>
              <a:t>GDP </a:t>
            </a:r>
            <a:r>
              <a:rPr lang="en-US" i="1" dirty="0" err="1" smtClean="0">
                <a:solidFill>
                  <a:srgbClr val="008000"/>
                </a:solidFill>
              </a:rPr>
              <a:t>Sectorial</a:t>
            </a:r>
            <a:r>
              <a:rPr lang="en-US" i="1" dirty="0" smtClean="0">
                <a:solidFill>
                  <a:srgbClr val="008000"/>
                </a:solidFill>
              </a:rPr>
              <a:t> Growth Rates: What is Driving Economy</a:t>
            </a:r>
            <a:r>
              <a:rPr lang="en-US" i="1" dirty="0" smtClean="0"/>
              <a:t>’, by J.G. </a:t>
            </a:r>
            <a:r>
              <a:rPr lang="en-US" i="1" dirty="0" err="1" smtClean="0"/>
              <a:t>Rajakumar</a:t>
            </a:r>
            <a:r>
              <a:rPr lang="en-US" i="1" dirty="0" smtClean="0"/>
              <a:t> and Anita </a:t>
            </a:r>
            <a:r>
              <a:rPr lang="en-US" i="1" dirty="0" err="1" smtClean="0"/>
              <a:t>Shetty</a:t>
            </a:r>
            <a:endParaRPr lang="en-US" i="1" dirty="0" smtClean="0"/>
          </a:p>
          <a:p>
            <a:r>
              <a:rPr lang="en-US" i="1" dirty="0" smtClean="0">
                <a:solidFill>
                  <a:srgbClr val="0000FF"/>
                </a:solidFill>
              </a:rPr>
              <a:t>Economic &amp; Political Weekly, Feb.28, 2015</a:t>
            </a:r>
            <a:endParaRPr lang="en-US" i="1" dirty="0">
              <a:solidFill>
                <a:srgbClr val="0000FF"/>
              </a:solidFill>
            </a:endParaRPr>
          </a:p>
        </p:txBody>
      </p:sp>
      <p:grpSp>
        <p:nvGrpSpPr>
          <p:cNvPr id="10" name="Group 9"/>
          <p:cNvGrpSpPr/>
          <p:nvPr/>
        </p:nvGrpSpPr>
        <p:grpSpPr>
          <a:xfrm>
            <a:off x="6019800" y="2590800"/>
            <a:ext cx="2743200" cy="2442865"/>
            <a:chOff x="6019800" y="2590800"/>
            <a:chExt cx="2743200" cy="2442865"/>
          </a:xfrm>
        </p:grpSpPr>
        <p:pic>
          <p:nvPicPr>
            <p:cNvPr id="6" name="Picture 2" descr="H:\13.jpg"/>
            <p:cNvPicPr>
              <a:picLocks noChangeAspect="1" noChangeArrowheads="1"/>
            </p:cNvPicPr>
            <p:nvPr/>
          </p:nvPicPr>
          <p:blipFill>
            <a:blip r:embed="rId3" cstate="print"/>
            <a:srcRect/>
            <a:stretch>
              <a:fillRect/>
            </a:stretch>
          </p:blipFill>
          <p:spPr bwMode="auto">
            <a:xfrm>
              <a:off x="6019800" y="2590800"/>
              <a:ext cx="2743200" cy="1252728"/>
            </a:xfrm>
            <a:prstGeom prst="rect">
              <a:avLst/>
            </a:prstGeom>
            <a:noFill/>
          </p:spPr>
        </p:pic>
        <p:sp>
          <p:nvSpPr>
            <p:cNvPr id="7" name="TextBox 6"/>
            <p:cNvSpPr txBox="1"/>
            <p:nvPr/>
          </p:nvSpPr>
          <p:spPr>
            <a:xfrm>
              <a:off x="6400800" y="4038600"/>
              <a:ext cx="2209800" cy="461665"/>
            </a:xfrm>
            <a:prstGeom prst="rect">
              <a:avLst/>
            </a:prstGeom>
            <a:noFill/>
          </p:spPr>
          <p:txBody>
            <a:bodyPr wrap="square" rtlCol="0">
              <a:spAutoFit/>
            </a:bodyPr>
            <a:lstStyle/>
            <a:p>
              <a:r>
                <a:rPr lang="en-US" sz="2400" b="1" i="1" dirty="0" smtClean="0">
                  <a:solidFill>
                    <a:srgbClr val="0000FF"/>
                  </a:solidFill>
                </a:rPr>
                <a:t>“Make in India”</a:t>
              </a:r>
              <a:endParaRPr lang="en-US" sz="2400" b="1" i="1" dirty="0">
                <a:solidFill>
                  <a:srgbClr val="0000FF"/>
                </a:solidFill>
              </a:endParaRPr>
            </a:p>
          </p:txBody>
        </p:sp>
        <p:sp>
          <p:nvSpPr>
            <p:cNvPr id="9" name="TextBox 8"/>
            <p:cNvSpPr txBox="1"/>
            <p:nvPr/>
          </p:nvSpPr>
          <p:spPr>
            <a:xfrm>
              <a:off x="6477000" y="4572000"/>
              <a:ext cx="1981200" cy="461665"/>
            </a:xfrm>
            <a:prstGeom prst="rect">
              <a:avLst/>
            </a:prstGeom>
            <a:noFill/>
          </p:spPr>
          <p:txBody>
            <a:bodyPr wrap="square" rtlCol="0">
              <a:spAutoFit/>
            </a:bodyPr>
            <a:lstStyle/>
            <a:p>
              <a:r>
                <a:rPr lang="en-US" sz="2400" b="1" i="1" dirty="0" smtClean="0">
                  <a:solidFill>
                    <a:srgbClr val="C00000"/>
                  </a:solidFill>
                </a:rPr>
                <a:t>“Lab to Land”</a:t>
              </a:r>
              <a:endParaRPr lang="en-US" sz="2400" b="1" i="1" dirty="0">
                <a:solidFill>
                  <a:srgbClr val="C00000"/>
                </a:solidFill>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5638800" cy="523220"/>
          </a:xfrm>
          <a:prstGeom prst="rect">
            <a:avLst/>
          </a:prstGeom>
          <a:noFill/>
        </p:spPr>
        <p:txBody>
          <a:bodyPr wrap="square" rtlCol="0">
            <a:spAutoFit/>
          </a:bodyPr>
          <a:lstStyle/>
          <a:p>
            <a:r>
              <a:rPr lang="en-US" sz="2800" b="1" dirty="0" smtClean="0">
                <a:solidFill>
                  <a:srgbClr val="0000FF"/>
                </a:solidFill>
              </a:rPr>
              <a:t>Basic Premise of Pasteur Quadrant</a:t>
            </a:r>
            <a:endParaRPr lang="en-US" sz="2800" b="1" dirty="0">
              <a:solidFill>
                <a:srgbClr val="0000FF"/>
              </a:solidFill>
            </a:endParaRPr>
          </a:p>
        </p:txBody>
      </p:sp>
      <p:sp>
        <p:nvSpPr>
          <p:cNvPr id="3" name="TextBox 2"/>
          <p:cNvSpPr txBox="1"/>
          <p:nvPr/>
        </p:nvSpPr>
        <p:spPr>
          <a:xfrm>
            <a:off x="762000" y="1295400"/>
            <a:ext cx="8382000" cy="830997"/>
          </a:xfrm>
          <a:prstGeom prst="rect">
            <a:avLst/>
          </a:prstGeom>
          <a:noFill/>
        </p:spPr>
        <p:txBody>
          <a:bodyPr wrap="square" rtlCol="0">
            <a:spAutoFit/>
          </a:bodyPr>
          <a:lstStyle/>
          <a:p>
            <a:r>
              <a:rPr lang="en-US" sz="2400" i="1" dirty="0" smtClean="0"/>
              <a:t>The motivation of the researcher at the time of the work decides the outcome of research. </a:t>
            </a:r>
            <a:endParaRPr lang="en-US" sz="2400" i="1" dirty="0"/>
          </a:p>
        </p:txBody>
      </p:sp>
      <p:grpSp>
        <p:nvGrpSpPr>
          <p:cNvPr id="13" name="Group 12"/>
          <p:cNvGrpSpPr/>
          <p:nvPr/>
        </p:nvGrpSpPr>
        <p:grpSpPr>
          <a:xfrm>
            <a:off x="457200" y="2514600"/>
            <a:ext cx="8686800" cy="4034373"/>
            <a:chOff x="457200" y="2514600"/>
            <a:chExt cx="8686800" cy="4034373"/>
          </a:xfrm>
        </p:grpSpPr>
        <p:sp>
          <p:nvSpPr>
            <p:cNvPr id="4" name="TextBox 3"/>
            <p:cNvSpPr txBox="1"/>
            <p:nvPr/>
          </p:nvSpPr>
          <p:spPr>
            <a:xfrm>
              <a:off x="457200" y="2514600"/>
              <a:ext cx="8686800" cy="523220"/>
            </a:xfrm>
            <a:prstGeom prst="rect">
              <a:avLst/>
            </a:prstGeom>
            <a:noFill/>
          </p:spPr>
          <p:txBody>
            <a:bodyPr wrap="square" rtlCol="0">
              <a:spAutoFit/>
            </a:bodyPr>
            <a:lstStyle/>
            <a:p>
              <a:r>
                <a:rPr lang="en-US" sz="2800" b="1" i="1" dirty="0" smtClean="0">
                  <a:solidFill>
                    <a:srgbClr val="FF0000"/>
                  </a:solidFill>
                </a:rPr>
                <a:t>By an large, this motivation is dependent on the factors:</a:t>
              </a:r>
              <a:endParaRPr lang="en-US" sz="2800" b="1" i="1" dirty="0">
                <a:solidFill>
                  <a:srgbClr val="FF0000"/>
                </a:solidFill>
              </a:endParaRPr>
            </a:p>
          </p:txBody>
        </p:sp>
        <p:sp>
          <p:nvSpPr>
            <p:cNvPr id="5" name="TextBox 4"/>
            <p:cNvSpPr txBox="1"/>
            <p:nvPr/>
          </p:nvSpPr>
          <p:spPr>
            <a:xfrm>
              <a:off x="762000" y="3505200"/>
              <a:ext cx="7696200" cy="430887"/>
            </a:xfrm>
            <a:prstGeom prst="rect">
              <a:avLst/>
            </a:prstGeom>
            <a:noFill/>
          </p:spPr>
          <p:txBody>
            <a:bodyPr wrap="square" rtlCol="0">
              <a:spAutoFit/>
            </a:bodyPr>
            <a:lstStyle/>
            <a:p>
              <a:r>
                <a:rPr lang="en-US" sz="2200" b="1" dirty="0" smtClean="0">
                  <a:solidFill>
                    <a:srgbClr val="008000"/>
                  </a:solidFill>
                </a:rPr>
                <a:t>How the system of innovation is organized?</a:t>
              </a:r>
              <a:endParaRPr lang="en-US" sz="2200" b="1" dirty="0">
                <a:solidFill>
                  <a:srgbClr val="008000"/>
                </a:solidFill>
              </a:endParaRPr>
            </a:p>
          </p:txBody>
        </p:sp>
        <p:sp>
          <p:nvSpPr>
            <p:cNvPr id="6" name="TextBox 5"/>
            <p:cNvSpPr txBox="1"/>
            <p:nvPr/>
          </p:nvSpPr>
          <p:spPr>
            <a:xfrm>
              <a:off x="762000" y="4114800"/>
              <a:ext cx="7696200" cy="430887"/>
            </a:xfrm>
            <a:prstGeom prst="rect">
              <a:avLst/>
            </a:prstGeom>
            <a:noFill/>
          </p:spPr>
          <p:txBody>
            <a:bodyPr wrap="square" rtlCol="0">
              <a:spAutoFit/>
            </a:bodyPr>
            <a:lstStyle/>
            <a:p>
              <a:r>
                <a:rPr lang="en-US" sz="2200" b="1" dirty="0" smtClean="0">
                  <a:solidFill>
                    <a:srgbClr val="CC0099"/>
                  </a:solidFill>
                </a:rPr>
                <a:t>What causes them to be organized as they have been?</a:t>
              </a:r>
              <a:endParaRPr lang="en-US" sz="2200" b="1" dirty="0">
                <a:solidFill>
                  <a:srgbClr val="CC0099"/>
                </a:solidFill>
              </a:endParaRPr>
            </a:p>
          </p:txBody>
        </p:sp>
        <p:sp>
          <p:nvSpPr>
            <p:cNvPr id="7" name="TextBox 6"/>
            <p:cNvSpPr txBox="1"/>
            <p:nvPr/>
          </p:nvSpPr>
          <p:spPr>
            <a:xfrm>
              <a:off x="762000" y="4828401"/>
              <a:ext cx="8153400" cy="769441"/>
            </a:xfrm>
            <a:prstGeom prst="rect">
              <a:avLst/>
            </a:prstGeom>
            <a:noFill/>
          </p:spPr>
          <p:txBody>
            <a:bodyPr wrap="square" rtlCol="0">
              <a:spAutoFit/>
            </a:bodyPr>
            <a:lstStyle/>
            <a:p>
              <a:r>
                <a:rPr lang="en-US" sz="2200" b="1" dirty="0" smtClean="0">
                  <a:solidFill>
                    <a:srgbClr val="FF0000"/>
                  </a:solidFill>
                </a:rPr>
                <a:t>What values, norms and structural factors that have been related to the success and failure of these social systems of innovations?</a:t>
              </a:r>
              <a:endParaRPr lang="en-US" sz="2200" b="1" dirty="0">
                <a:solidFill>
                  <a:srgbClr val="FF0000"/>
                </a:solidFill>
              </a:endParaRPr>
            </a:p>
          </p:txBody>
        </p:sp>
        <p:sp>
          <p:nvSpPr>
            <p:cNvPr id="8" name="TextBox 7"/>
            <p:cNvSpPr txBox="1"/>
            <p:nvPr/>
          </p:nvSpPr>
          <p:spPr>
            <a:xfrm>
              <a:off x="791496" y="5779532"/>
              <a:ext cx="7696200" cy="769441"/>
            </a:xfrm>
            <a:prstGeom prst="rect">
              <a:avLst/>
            </a:prstGeom>
            <a:noFill/>
          </p:spPr>
          <p:txBody>
            <a:bodyPr wrap="square" rtlCol="0">
              <a:spAutoFit/>
            </a:bodyPr>
            <a:lstStyle/>
            <a:p>
              <a:pPr algn="just"/>
              <a:r>
                <a:rPr lang="en-US" sz="2200" b="1" dirty="0" smtClean="0">
                  <a:solidFill>
                    <a:srgbClr val="008000"/>
                  </a:solidFill>
                </a:rPr>
                <a:t>How the systems inter-relate and respond to environmental changes?</a:t>
              </a:r>
              <a:endParaRPr lang="en-US" sz="2200" b="1" dirty="0">
                <a:solidFill>
                  <a:srgbClr val="008000"/>
                </a:solidFill>
              </a:endParaRPr>
            </a:p>
          </p:txBody>
        </p:sp>
        <p:sp>
          <p:nvSpPr>
            <p:cNvPr id="9" name="Oval 8"/>
            <p:cNvSpPr/>
            <p:nvPr/>
          </p:nvSpPr>
          <p:spPr>
            <a:xfrm>
              <a:off x="457200" y="36271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8450" y="42367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7200" y="49225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7200" y="591312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2399" y="1752600"/>
            <a:ext cx="73152" cy="4724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5400000">
            <a:off x="3886200" y="1295400"/>
            <a:ext cx="76199" cy="5257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81200" y="971490"/>
            <a:ext cx="4267200" cy="400110"/>
          </a:xfrm>
          <a:prstGeom prst="rect">
            <a:avLst/>
          </a:prstGeom>
          <a:noFill/>
        </p:spPr>
        <p:txBody>
          <a:bodyPr wrap="square" rtlCol="0">
            <a:spAutoFit/>
          </a:bodyPr>
          <a:lstStyle/>
          <a:p>
            <a:r>
              <a:rPr lang="en-US" sz="2000" b="1" i="1" dirty="0" smtClean="0">
                <a:solidFill>
                  <a:srgbClr val="FF0000"/>
                </a:solidFill>
              </a:rPr>
              <a:t>Quest for fundamental Understanding</a:t>
            </a:r>
            <a:endParaRPr lang="en-US" sz="2000" b="1" i="1" dirty="0">
              <a:solidFill>
                <a:srgbClr val="FF0000"/>
              </a:solidFill>
            </a:endParaRPr>
          </a:p>
        </p:txBody>
      </p:sp>
      <p:sp>
        <p:nvSpPr>
          <p:cNvPr id="7" name="TextBox 6"/>
          <p:cNvSpPr txBox="1"/>
          <p:nvPr/>
        </p:nvSpPr>
        <p:spPr>
          <a:xfrm>
            <a:off x="3733800" y="1383268"/>
            <a:ext cx="609600" cy="369332"/>
          </a:xfrm>
          <a:prstGeom prst="rect">
            <a:avLst/>
          </a:prstGeom>
          <a:noFill/>
        </p:spPr>
        <p:txBody>
          <a:bodyPr wrap="square" rtlCol="0">
            <a:spAutoFit/>
          </a:bodyPr>
          <a:lstStyle/>
          <a:p>
            <a:r>
              <a:rPr lang="en-US" b="1" i="1" dirty="0" smtClean="0"/>
              <a:t>YES</a:t>
            </a:r>
            <a:endParaRPr lang="en-US" b="1" i="1" dirty="0"/>
          </a:p>
        </p:txBody>
      </p:sp>
      <p:sp>
        <p:nvSpPr>
          <p:cNvPr id="8" name="TextBox 7"/>
          <p:cNvSpPr txBox="1"/>
          <p:nvPr/>
        </p:nvSpPr>
        <p:spPr>
          <a:xfrm>
            <a:off x="3733800" y="6412468"/>
            <a:ext cx="533400" cy="369332"/>
          </a:xfrm>
          <a:prstGeom prst="rect">
            <a:avLst/>
          </a:prstGeom>
          <a:noFill/>
        </p:spPr>
        <p:txBody>
          <a:bodyPr wrap="square" rtlCol="0">
            <a:spAutoFit/>
          </a:bodyPr>
          <a:lstStyle/>
          <a:p>
            <a:r>
              <a:rPr lang="en-US" b="1" i="1" dirty="0" smtClean="0"/>
              <a:t>NO</a:t>
            </a:r>
            <a:endParaRPr lang="en-US" b="1" i="1" dirty="0"/>
          </a:p>
        </p:txBody>
      </p:sp>
      <p:sp>
        <p:nvSpPr>
          <p:cNvPr id="9" name="TextBox 8"/>
          <p:cNvSpPr txBox="1"/>
          <p:nvPr/>
        </p:nvSpPr>
        <p:spPr>
          <a:xfrm>
            <a:off x="5791200" y="3974068"/>
            <a:ext cx="609600" cy="369332"/>
          </a:xfrm>
          <a:prstGeom prst="rect">
            <a:avLst/>
          </a:prstGeom>
          <a:noFill/>
        </p:spPr>
        <p:txBody>
          <a:bodyPr wrap="square" rtlCol="0">
            <a:spAutoFit/>
          </a:bodyPr>
          <a:lstStyle/>
          <a:p>
            <a:r>
              <a:rPr lang="en-US" b="1" i="1" dirty="0" smtClean="0"/>
              <a:t>YES</a:t>
            </a:r>
            <a:endParaRPr lang="en-US" b="1" i="1" dirty="0"/>
          </a:p>
        </p:txBody>
      </p:sp>
      <p:sp>
        <p:nvSpPr>
          <p:cNvPr id="10" name="TextBox 9"/>
          <p:cNvSpPr txBox="1"/>
          <p:nvPr/>
        </p:nvSpPr>
        <p:spPr>
          <a:xfrm>
            <a:off x="685800" y="3745468"/>
            <a:ext cx="533400" cy="369332"/>
          </a:xfrm>
          <a:prstGeom prst="rect">
            <a:avLst/>
          </a:prstGeom>
          <a:noFill/>
        </p:spPr>
        <p:txBody>
          <a:bodyPr wrap="square" rtlCol="0">
            <a:spAutoFit/>
          </a:bodyPr>
          <a:lstStyle/>
          <a:p>
            <a:r>
              <a:rPr lang="en-US" b="1" i="1" dirty="0" smtClean="0"/>
              <a:t>NO</a:t>
            </a:r>
            <a:endParaRPr lang="en-US" b="1" i="1" dirty="0"/>
          </a:p>
        </p:txBody>
      </p:sp>
      <p:sp>
        <p:nvSpPr>
          <p:cNvPr id="11" name="TextBox 10"/>
          <p:cNvSpPr txBox="1"/>
          <p:nvPr/>
        </p:nvSpPr>
        <p:spPr>
          <a:xfrm>
            <a:off x="1066800" y="2184737"/>
            <a:ext cx="2362200" cy="400110"/>
          </a:xfrm>
          <a:prstGeom prst="rect">
            <a:avLst/>
          </a:prstGeom>
          <a:noFill/>
        </p:spPr>
        <p:txBody>
          <a:bodyPr wrap="square" rtlCol="0">
            <a:spAutoFit/>
          </a:bodyPr>
          <a:lstStyle/>
          <a:p>
            <a:r>
              <a:rPr lang="en-US" sz="2000" b="1" dirty="0" smtClean="0">
                <a:solidFill>
                  <a:srgbClr val="CC0099"/>
                </a:solidFill>
              </a:rPr>
              <a:t>Pure Basic Research</a:t>
            </a:r>
            <a:endParaRPr lang="en-US" sz="2000" b="1" dirty="0">
              <a:solidFill>
                <a:srgbClr val="CC0099"/>
              </a:solidFill>
            </a:endParaRPr>
          </a:p>
        </p:txBody>
      </p:sp>
      <p:sp>
        <p:nvSpPr>
          <p:cNvPr id="12" name="TextBox 11"/>
          <p:cNvSpPr txBox="1"/>
          <p:nvPr/>
        </p:nvSpPr>
        <p:spPr>
          <a:xfrm>
            <a:off x="1828800" y="2489537"/>
            <a:ext cx="914400" cy="400110"/>
          </a:xfrm>
          <a:prstGeom prst="rect">
            <a:avLst/>
          </a:prstGeom>
          <a:noFill/>
        </p:spPr>
        <p:txBody>
          <a:bodyPr wrap="square" rtlCol="0">
            <a:spAutoFit/>
          </a:bodyPr>
          <a:lstStyle/>
          <a:p>
            <a:r>
              <a:rPr lang="en-US" sz="2000" b="1" dirty="0" smtClean="0"/>
              <a:t>(Bohr)</a:t>
            </a:r>
            <a:endParaRPr lang="en-US" sz="2000" b="1" dirty="0"/>
          </a:p>
        </p:txBody>
      </p:sp>
      <p:sp>
        <p:nvSpPr>
          <p:cNvPr id="13" name="TextBox 12"/>
          <p:cNvSpPr txBox="1"/>
          <p:nvPr/>
        </p:nvSpPr>
        <p:spPr>
          <a:xfrm>
            <a:off x="4419600" y="1983938"/>
            <a:ext cx="3352800" cy="400110"/>
          </a:xfrm>
          <a:prstGeom prst="rect">
            <a:avLst/>
          </a:prstGeom>
          <a:noFill/>
        </p:spPr>
        <p:txBody>
          <a:bodyPr wrap="square" rtlCol="0">
            <a:spAutoFit/>
          </a:bodyPr>
          <a:lstStyle/>
          <a:p>
            <a:r>
              <a:rPr lang="en-US" sz="2000" b="1" dirty="0" smtClean="0">
                <a:solidFill>
                  <a:srgbClr val="008000"/>
                </a:solidFill>
              </a:rPr>
              <a:t>User inspired Basic Research</a:t>
            </a:r>
            <a:endParaRPr lang="en-US" sz="2000" b="1" dirty="0">
              <a:solidFill>
                <a:srgbClr val="008000"/>
              </a:solidFill>
            </a:endParaRPr>
          </a:p>
        </p:txBody>
      </p:sp>
      <p:sp>
        <p:nvSpPr>
          <p:cNvPr id="14" name="TextBox 13"/>
          <p:cNvSpPr txBox="1"/>
          <p:nvPr/>
        </p:nvSpPr>
        <p:spPr>
          <a:xfrm>
            <a:off x="5410200" y="2288738"/>
            <a:ext cx="1143000" cy="400110"/>
          </a:xfrm>
          <a:prstGeom prst="rect">
            <a:avLst/>
          </a:prstGeom>
          <a:noFill/>
        </p:spPr>
        <p:txBody>
          <a:bodyPr wrap="square" rtlCol="0">
            <a:spAutoFit/>
          </a:bodyPr>
          <a:lstStyle/>
          <a:p>
            <a:r>
              <a:rPr lang="en-US" sz="2000" b="1" dirty="0" smtClean="0"/>
              <a:t>(Pasteur)</a:t>
            </a:r>
            <a:endParaRPr lang="en-US" sz="2000" b="1" dirty="0"/>
          </a:p>
        </p:txBody>
      </p:sp>
      <p:sp>
        <p:nvSpPr>
          <p:cNvPr id="15" name="TextBox 14"/>
          <p:cNvSpPr txBox="1"/>
          <p:nvPr/>
        </p:nvSpPr>
        <p:spPr>
          <a:xfrm>
            <a:off x="4648200" y="4507468"/>
            <a:ext cx="2590800" cy="400110"/>
          </a:xfrm>
          <a:prstGeom prst="rect">
            <a:avLst/>
          </a:prstGeom>
          <a:noFill/>
        </p:spPr>
        <p:txBody>
          <a:bodyPr wrap="square" rtlCol="0">
            <a:spAutoFit/>
          </a:bodyPr>
          <a:lstStyle/>
          <a:p>
            <a:r>
              <a:rPr lang="en-US" sz="2000" b="1" dirty="0" smtClean="0">
                <a:solidFill>
                  <a:srgbClr val="C00000"/>
                </a:solidFill>
              </a:rPr>
              <a:t>Pure applied Research</a:t>
            </a:r>
            <a:endParaRPr lang="en-US" sz="2000" b="1" dirty="0">
              <a:solidFill>
                <a:srgbClr val="C00000"/>
              </a:solidFill>
            </a:endParaRPr>
          </a:p>
        </p:txBody>
      </p:sp>
      <p:sp>
        <p:nvSpPr>
          <p:cNvPr id="16" name="TextBox 15"/>
          <p:cNvSpPr txBox="1"/>
          <p:nvPr/>
        </p:nvSpPr>
        <p:spPr>
          <a:xfrm>
            <a:off x="5334000" y="4945558"/>
            <a:ext cx="1143000" cy="400110"/>
          </a:xfrm>
          <a:prstGeom prst="rect">
            <a:avLst/>
          </a:prstGeom>
          <a:noFill/>
        </p:spPr>
        <p:txBody>
          <a:bodyPr wrap="square" rtlCol="0">
            <a:spAutoFit/>
          </a:bodyPr>
          <a:lstStyle/>
          <a:p>
            <a:r>
              <a:rPr lang="en-US" sz="2000" b="1" dirty="0" smtClean="0"/>
              <a:t>(Edison)</a:t>
            </a:r>
            <a:endParaRPr lang="en-US" sz="2000" b="1" dirty="0"/>
          </a:p>
        </p:txBody>
      </p:sp>
      <p:sp>
        <p:nvSpPr>
          <p:cNvPr id="17" name="TextBox 16"/>
          <p:cNvSpPr txBox="1"/>
          <p:nvPr/>
        </p:nvSpPr>
        <p:spPr>
          <a:xfrm>
            <a:off x="1295400" y="2946737"/>
            <a:ext cx="2514600" cy="646331"/>
          </a:xfrm>
          <a:prstGeom prst="rect">
            <a:avLst/>
          </a:prstGeom>
          <a:noFill/>
        </p:spPr>
        <p:txBody>
          <a:bodyPr wrap="square" rtlCol="0">
            <a:spAutoFit/>
          </a:bodyPr>
          <a:lstStyle/>
          <a:p>
            <a:r>
              <a:rPr lang="en-US" i="1" dirty="0" smtClean="0">
                <a:solidFill>
                  <a:srgbClr val="CC0099"/>
                </a:solidFill>
              </a:rPr>
              <a:t>Curiosity driven, pure voyage to discovery</a:t>
            </a:r>
            <a:endParaRPr lang="en-US" i="1" dirty="0">
              <a:solidFill>
                <a:srgbClr val="CC0099"/>
              </a:solidFill>
            </a:endParaRPr>
          </a:p>
        </p:txBody>
      </p:sp>
      <p:sp>
        <p:nvSpPr>
          <p:cNvPr id="18" name="TextBox 17"/>
          <p:cNvSpPr txBox="1"/>
          <p:nvPr/>
        </p:nvSpPr>
        <p:spPr>
          <a:xfrm>
            <a:off x="4114800" y="2745938"/>
            <a:ext cx="4267200" cy="923330"/>
          </a:xfrm>
          <a:prstGeom prst="rect">
            <a:avLst/>
          </a:prstGeom>
          <a:noFill/>
        </p:spPr>
        <p:txBody>
          <a:bodyPr wrap="square" rtlCol="0">
            <a:spAutoFit/>
          </a:bodyPr>
          <a:lstStyle/>
          <a:p>
            <a:pPr algn="just"/>
            <a:r>
              <a:rPr lang="en-US" i="1" dirty="0" smtClean="0">
                <a:solidFill>
                  <a:srgbClr val="008000"/>
                </a:solidFill>
              </a:rPr>
              <a:t>Work that locates the centre of research is an area of basic scientific ignorance that lies at the heart of a social problem</a:t>
            </a:r>
            <a:endParaRPr lang="en-US" i="1" dirty="0">
              <a:solidFill>
                <a:srgbClr val="008000"/>
              </a:solidFill>
            </a:endParaRPr>
          </a:p>
        </p:txBody>
      </p:sp>
      <p:sp>
        <p:nvSpPr>
          <p:cNvPr id="19" name="TextBox 18"/>
          <p:cNvSpPr txBox="1"/>
          <p:nvPr/>
        </p:nvSpPr>
        <p:spPr>
          <a:xfrm>
            <a:off x="6629400" y="3714690"/>
            <a:ext cx="2514600" cy="400110"/>
          </a:xfrm>
          <a:prstGeom prst="rect">
            <a:avLst/>
          </a:prstGeom>
          <a:noFill/>
        </p:spPr>
        <p:txBody>
          <a:bodyPr wrap="square" rtlCol="0">
            <a:spAutoFit/>
          </a:bodyPr>
          <a:lstStyle/>
          <a:p>
            <a:r>
              <a:rPr lang="en-US" sz="2000" b="1" i="1" dirty="0" smtClean="0">
                <a:solidFill>
                  <a:srgbClr val="003399"/>
                </a:solidFill>
              </a:rPr>
              <a:t>Consideration of use</a:t>
            </a:r>
            <a:endParaRPr lang="en-US" sz="2000" b="1" i="1" dirty="0">
              <a:solidFill>
                <a:srgbClr val="003399"/>
              </a:solidFill>
            </a:endParaRPr>
          </a:p>
        </p:txBody>
      </p:sp>
      <p:sp>
        <p:nvSpPr>
          <p:cNvPr id="20" name="TextBox 19"/>
          <p:cNvSpPr txBox="1"/>
          <p:nvPr/>
        </p:nvSpPr>
        <p:spPr>
          <a:xfrm>
            <a:off x="4267200" y="5357336"/>
            <a:ext cx="4343400" cy="369332"/>
          </a:xfrm>
          <a:prstGeom prst="rect">
            <a:avLst/>
          </a:prstGeom>
          <a:noFill/>
        </p:spPr>
        <p:txBody>
          <a:bodyPr wrap="square" rtlCol="0">
            <a:spAutoFit/>
          </a:bodyPr>
          <a:lstStyle/>
          <a:p>
            <a:r>
              <a:rPr lang="en-US" i="1" dirty="0" smtClean="0">
                <a:solidFill>
                  <a:srgbClr val="C00000"/>
                </a:solidFill>
              </a:rPr>
              <a:t>Inventor driven to solve a practical problem</a:t>
            </a:r>
            <a:endParaRPr lang="en-US" i="1" dirty="0">
              <a:solidFill>
                <a:srgbClr val="C00000"/>
              </a:solidFill>
            </a:endParaRPr>
          </a:p>
        </p:txBody>
      </p:sp>
      <p:grpSp>
        <p:nvGrpSpPr>
          <p:cNvPr id="22" name="Group 21"/>
          <p:cNvGrpSpPr/>
          <p:nvPr/>
        </p:nvGrpSpPr>
        <p:grpSpPr>
          <a:xfrm>
            <a:off x="152400" y="4126468"/>
            <a:ext cx="3733800" cy="1713131"/>
            <a:chOff x="457200" y="4114800"/>
            <a:chExt cx="3733800" cy="1713131"/>
          </a:xfrm>
        </p:grpSpPr>
        <p:sp>
          <p:nvSpPr>
            <p:cNvPr id="23" name="TextBox 22"/>
            <p:cNvSpPr txBox="1"/>
            <p:nvPr/>
          </p:nvSpPr>
          <p:spPr>
            <a:xfrm>
              <a:off x="2438400" y="4114800"/>
              <a:ext cx="421910" cy="707886"/>
            </a:xfrm>
            <a:prstGeom prst="rect">
              <a:avLst/>
            </a:prstGeom>
            <a:noFill/>
          </p:spPr>
          <p:txBody>
            <a:bodyPr wrap="none" rtlCol="0">
              <a:spAutoFit/>
            </a:bodyPr>
            <a:lstStyle/>
            <a:p>
              <a:r>
                <a:rPr lang="en-US" sz="4000" dirty="0" smtClean="0"/>
                <a:t>?</a:t>
              </a:r>
              <a:endParaRPr lang="en-US" sz="4000" dirty="0"/>
            </a:p>
          </p:txBody>
        </p:sp>
        <p:sp>
          <p:nvSpPr>
            <p:cNvPr id="24" name="TextBox 23"/>
            <p:cNvSpPr txBox="1"/>
            <p:nvPr/>
          </p:nvSpPr>
          <p:spPr>
            <a:xfrm>
              <a:off x="1219200" y="4800600"/>
              <a:ext cx="2667000" cy="400110"/>
            </a:xfrm>
            <a:prstGeom prst="rect">
              <a:avLst/>
            </a:prstGeom>
            <a:noFill/>
          </p:spPr>
          <p:txBody>
            <a:bodyPr wrap="square" rtlCol="0">
              <a:spAutoFit/>
            </a:bodyPr>
            <a:lstStyle/>
            <a:p>
              <a:r>
                <a:rPr lang="en-US" sz="2000" b="1" i="1" dirty="0" smtClean="0"/>
                <a:t>Science to what end?</a:t>
              </a:r>
              <a:endParaRPr lang="en-US" sz="2000" b="1" i="1" dirty="0"/>
            </a:p>
          </p:txBody>
        </p:sp>
        <p:sp>
          <p:nvSpPr>
            <p:cNvPr id="25" name="TextBox 24"/>
            <p:cNvSpPr txBox="1"/>
            <p:nvPr/>
          </p:nvSpPr>
          <p:spPr>
            <a:xfrm>
              <a:off x="457200" y="5181600"/>
              <a:ext cx="3733800" cy="646331"/>
            </a:xfrm>
            <a:prstGeom prst="rect">
              <a:avLst/>
            </a:prstGeom>
            <a:noFill/>
          </p:spPr>
          <p:txBody>
            <a:bodyPr wrap="square" rtlCol="0">
              <a:spAutoFit/>
            </a:bodyPr>
            <a:lstStyle/>
            <a:p>
              <a:pPr algn="ctr"/>
              <a:r>
                <a:rPr lang="en-US" i="1" dirty="0" smtClean="0"/>
                <a:t>End goals other than curiosity or application</a:t>
              </a:r>
              <a:endParaRPr lang="en-US" i="1" dirty="0"/>
            </a:p>
          </p:txBody>
        </p:sp>
      </p:grpSp>
      <p:sp>
        <p:nvSpPr>
          <p:cNvPr id="26" name="TextBox 25"/>
          <p:cNvSpPr txBox="1"/>
          <p:nvPr/>
        </p:nvSpPr>
        <p:spPr>
          <a:xfrm>
            <a:off x="1752600" y="152400"/>
            <a:ext cx="6096000" cy="461665"/>
          </a:xfrm>
          <a:prstGeom prst="rect">
            <a:avLst/>
          </a:prstGeom>
          <a:noFill/>
        </p:spPr>
        <p:txBody>
          <a:bodyPr wrap="square" rtlCol="0">
            <a:spAutoFit/>
          </a:bodyPr>
          <a:lstStyle/>
          <a:p>
            <a:r>
              <a:rPr lang="en-US" sz="2400" b="1" i="1" u="sng" dirty="0" smtClean="0"/>
              <a:t>Environment and positioning of a researcher</a:t>
            </a:r>
            <a:endParaRPr lang="en-US" sz="2400" b="1" i="1" u="sng"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10201" y="0"/>
            <a:ext cx="6462199" cy="66784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1143000"/>
            <a:ext cx="7239000" cy="4343400"/>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1600" y="1524000"/>
            <a:ext cx="6934200" cy="3293209"/>
          </a:xfrm>
          <a:prstGeom prst="rect">
            <a:avLst/>
          </a:prstGeom>
          <a:noFill/>
        </p:spPr>
        <p:txBody>
          <a:bodyPr wrap="square" rtlCol="0">
            <a:spAutoFit/>
          </a:bodyPr>
          <a:lstStyle/>
          <a:p>
            <a:pPr algn="ctr"/>
            <a:r>
              <a:rPr lang="en-US" sz="4400" dirty="0" smtClean="0">
                <a:solidFill>
                  <a:srgbClr val="CCFF99"/>
                </a:solidFill>
                <a:latin typeface="Times New Roman" pitchFamily="18" charset="0"/>
                <a:cs typeface="Times New Roman" pitchFamily="18" charset="0"/>
              </a:rPr>
              <a:t>Pasteur’s Quadrant</a:t>
            </a:r>
          </a:p>
          <a:p>
            <a:pPr algn="ctr"/>
            <a:endParaRPr lang="en-US" dirty="0" smtClean="0">
              <a:solidFill>
                <a:srgbClr val="CCFF99"/>
              </a:solidFill>
              <a:latin typeface="Times New Roman" pitchFamily="18" charset="0"/>
              <a:cs typeface="Times New Roman" pitchFamily="18" charset="0"/>
            </a:endParaRPr>
          </a:p>
          <a:p>
            <a:pPr algn="ctr"/>
            <a:r>
              <a:rPr lang="en-US" sz="3600" dirty="0" smtClean="0">
                <a:solidFill>
                  <a:srgbClr val="CCFF99"/>
                </a:solidFill>
                <a:latin typeface="Times New Roman" pitchFamily="18" charset="0"/>
                <a:cs typeface="Times New Roman" pitchFamily="18" charset="0"/>
              </a:rPr>
              <a:t>Coupling Knowledge with Action</a:t>
            </a:r>
          </a:p>
          <a:p>
            <a:pPr algn="ctr"/>
            <a:endParaRPr lang="en-US" sz="3600" dirty="0" smtClean="0">
              <a:solidFill>
                <a:srgbClr val="CCFF99"/>
              </a:solidFill>
              <a:latin typeface="Times New Roman" pitchFamily="18" charset="0"/>
              <a:cs typeface="Times New Roman" pitchFamily="18" charset="0"/>
            </a:endParaRPr>
          </a:p>
          <a:p>
            <a:pPr algn="ctr"/>
            <a:endParaRPr lang="en-US" dirty="0" smtClean="0">
              <a:solidFill>
                <a:srgbClr val="CCFF99"/>
              </a:solidFill>
              <a:latin typeface="Times New Roman" pitchFamily="18" charset="0"/>
              <a:cs typeface="Times New Roman" pitchFamily="18" charset="0"/>
            </a:endParaRPr>
          </a:p>
          <a:p>
            <a:pPr algn="ctr"/>
            <a:r>
              <a:rPr lang="en-US" sz="2800" dirty="0" smtClean="0">
                <a:solidFill>
                  <a:srgbClr val="CCFF99"/>
                </a:solidFill>
                <a:latin typeface="Times New Roman" pitchFamily="18" charset="0"/>
                <a:cs typeface="Times New Roman" pitchFamily="18" charset="0"/>
              </a:rPr>
              <a:t>John R. </a:t>
            </a:r>
            <a:r>
              <a:rPr lang="en-US" sz="2800" dirty="0" err="1" smtClean="0">
                <a:solidFill>
                  <a:srgbClr val="CCFF99"/>
                </a:solidFill>
                <a:latin typeface="Times New Roman" pitchFamily="18" charset="0"/>
                <a:cs typeface="Times New Roman" pitchFamily="18" charset="0"/>
              </a:rPr>
              <a:t>Feussner</a:t>
            </a:r>
            <a:r>
              <a:rPr lang="en-US" sz="2800" dirty="0" smtClean="0">
                <a:solidFill>
                  <a:srgbClr val="CCFF99"/>
                </a:solidFill>
                <a:latin typeface="Times New Roman" pitchFamily="18" charset="0"/>
                <a:cs typeface="Times New Roman" pitchFamily="18" charset="0"/>
              </a:rPr>
              <a:t> M.D.  MPH</a:t>
            </a:r>
          </a:p>
          <a:p>
            <a:pPr algn="ctr"/>
            <a:r>
              <a:rPr lang="en-US" sz="2800" dirty="0" smtClean="0">
                <a:solidFill>
                  <a:srgbClr val="CCFF99"/>
                </a:solidFill>
                <a:latin typeface="Times New Roman" pitchFamily="18" charset="0"/>
                <a:cs typeface="Times New Roman" pitchFamily="18" charset="0"/>
              </a:rPr>
              <a:t>Medical University of South Carolina</a:t>
            </a:r>
            <a:endParaRPr lang="en-US" sz="2800" dirty="0">
              <a:solidFill>
                <a:srgbClr val="CCFF9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r="6816"/>
          <a:stretch>
            <a:fillRect/>
          </a:stretch>
        </p:blipFill>
        <p:spPr bwMode="auto">
          <a:xfrm>
            <a:off x="200025" y="990600"/>
            <a:ext cx="8890000" cy="335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962400" y="1905000"/>
            <a:ext cx="4343400" cy="16764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124200" y="228600"/>
            <a:ext cx="2743200" cy="461665"/>
          </a:xfrm>
          <a:prstGeom prst="rect">
            <a:avLst/>
          </a:prstGeom>
          <a:noFill/>
        </p:spPr>
        <p:txBody>
          <a:bodyPr wrap="square" rtlCol="0">
            <a:spAutoFit/>
          </a:bodyPr>
          <a:lstStyle/>
          <a:p>
            <a:r>
              <a:rPr lang="en-US" sz="2400" b="1" dirty="0" smtClean="0">
                <a:solidFill>
                  <a:srgbClr val="FF0000"/>
                </a:solidFill>
              </a:rPr>
              <a:t>Experience at Hand</a:t>
            </a:r>
            <a:endParaRPr lang="en-US" sz="2400" b="1" dirty="0">
              <a:solidFill>
                <a:srgbClr val="FF0000"/>
              </a:solidFill>
            </a:endParaRPr>
          </a:p>
        </p:txBody>
      </p:sp>
      <p:sp>
        <p:nvSpPr>
          <p:cNvPr id="50" name="TextBox 49"/>
          <p:cNvSpPr txBox="1"/>
          <p:nvPr/>
        </p:nvSpPr>
        <p:spPr>
          <a:xfrm>
            <a:off x="1600200" y="609600"/>
            <a:ext cx="6019800" cy="430887"/>
          </a:xfrm>
          <a:prstGeom prst="rect">
            <a:avLst/>
          </a:prstGeom>
          <a:noFill/>
        </p:spPr>
        <p:txBody>
          <a:bodyPr wrap="square" rtlCol="0">
            <a:spAutoFit/>
          </a:bodyPr>
          <a:lstStyle/>
          <a:p>
            <a:r>
              <a:rPr lang="en-US" sz="2200" dirty="0" smtClean="0">
                <a:solidFill>
                  <a:srgbClr val="0000FF"/>
                </a:solidFill>
              </a:rPr>
              <a:t>Chemistry Group, </a:t>
            </a:r>
            <a:r>
              <a:rPr lang="en-US" sz="2200" dirty="0" err="1" smtClean="0">
                <a:solidFill>
                  <a:srgbClr val="0000FF"/>
                </a:solidFill>
              </a:rPr>
              <a:t>Bhabha</a:t>
            </a:r>
            <a:r>
              <a:rPr lang="en-US" sz="2200" dirty="0" smtClean="0">
                <a:solidFill>
                  <a:srgbClr val="0000FF"/>
                </a:solidFill>
              </a:rPr>
              <a:t> Atomic Research Centre</a:t>
            </a:r>
            <a:endParaRPr lang="en-US" sz="2200" dirty="0">
              <a:solidFill>
                <a:srgbClr val="0000FF"/>
              </a:solidFill>
            </a:endParaRPr>
          </a:p>
        </p:txBody>
      </p:sp>
      <p:grpSp>
        <p:nvGrpSpPr>
          <p:cNvPr id="51" name="Group 50"/>
          <p:cNvGrpSpPr/>
          <p:nvPr/>
        </p:nvGrpSpPr>
        <p:grpSpPr>
          <a:xfrm>
            <a:off x="685800" y="1295400"/>
            <a:ext cx="7865807" cy="4591110"/>
            <a:chOff x="838200" y="1885890"/>
            <a:chExt cx="7865807" cy="4591110"/>
          </a:xfrm>
        </p:grpSpPr>
        <p:grpSp>
          <p:nvGrpSpPr>
            <p:cNvPr id="52" name="Group 6"/>
            <p:cNvGrpSpPr/>
            <p:nvPr/>
          </p:nvGrpSpPr>
          <p:grpSpPr>
            <a:xfrm>
              <a:off x="1752600" y="1885890"/>
              <a:ext cx="6951407" cy="4591110"/>
              <a:chOff x="1752600" y="1512332"/>
              <a:chExt cx="6951407" cy="4591110"/>
            </a:xfrm>
          </p:grpSpPr>
          <p:sp>
            <p:nvSpPr>
              <p:cNvPr id="63" name="Rectangle 7"/>
              <p:cNvSpPr/>
              <p:nvPr/>
            </p:nvSpPr>
            <p:spPr>
              <a:xfrm>
                <a:off x="3886200" y="2121932"/>
                <a:ext cx="76200" cy="367671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rot="5400000">
                <a:off x="3895756" y="1826688"/>
                <a:ext cx="57088" cy="434339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6324600" y="3798332"/>
                <a:ext cx="2379407" cy="400110"/>
              </a:xfrm>
              <a:prstGeom prst="rect">
                <a:avLst/>
              </a:prstGeom>
              <a:noFill/>
            </p:spPr>
            <p:txBody>
              <a:bodyPr wrap="square" rtlCol="0">
                <a:spAutoFit/>
              </a:bodyPr>
              <a:lstStyle/>
              <a:p>
                <a:r>
                  <a:rPr lang="en-US" sz="2000" b="1" i="1" dirty="0" smtClean="0">
                    <a:solidFill>
                      <a:srgbClr val="0000FF"/>
                    </a:solidFill>
                  </a:rPr>
                  <a:t>Consideration of use</a:t>
                </a:r>
                <a:endParaRPr lang="en-US" sz="2000" b="1" i="1" dirty="0">
                  <a:solidFill>
                    <a:srgbClr val="0000FF"/>
                  </a:solidFill>
                </a:endParaRPr>
              </a:p>
            </p:txBody>
          </p:sp>
          <p:sp>
            <p:nvSpPr>
              <p:cNvPr id="66" name="TextBox 65"/>
              <p:cNvSpPr txBox="1"/>
              <p:nvPr/>
            </p:nvSpPr>
            <p:spPr>
              <a:xfrm>
                <a:off x="1981200" y="1512332"/>
                <a:ext cx="4267200" cy="400110"/>
              </a:xfrm>
              <a:prstGeom prst="rect">
                <a:avLst/>
              </a:prstGeom>
              <a:noFill/>
            </p:spPr>
            <p:txBody>
              <a:bodyPr wrap="square" rtlCol="0">
                <a:spAutoFit/>
              </a:bodyPr>
              <a:lstStyle/>
              <a:p>
                <a:r>
                  <a:rPr lang="en-US" sz="2000" b="1" i="1" dirty="0" smtClean="0">
                    <a:solidFill>
                      <a:srgbClr val="FF0000"/>
                    </a:solidFill>
                  </a:rPr>
                  <a:t>Quest for fundamental Understanding</a:t>
                </a:r>
                <a:endParaRPr lang="en-US" sz="2000" b="1" i="1" dirty="0">
                  <a:solidFill>
                    <a:srgbClr val="FF0000"/>
                  </a:solidFill>
                </a:endParaRPr>
              </a:p>
            </p:txBody>
          </p:sp>
          <p:sp>
            <p:nvSpPr>
              <p:cNvPr id="67" name="TextBox 66"/>
              <p:cNvSpPr txBox="1"/>
              <p:nvPr/>
            </p:nvSpPr>
            <p:spPr>
              <a:xfrm>
                <a:off x="3276601" y="1828800"/>
                <a:ext cx="609600" cy="400110"/>
              </a:xfrm>
              <a:prstGeom prst="rect">
                <a:avLst/>
              </a:prstGeom>
              <a:noFill/>
            </p:spPr>
            <p:txBody>
              <a:bodyPr wrap="square" rtlCol="0">
                <a:spAutoFit/>
              </a:bodyPr>
              <a:lstStyle/>
              <a:p>
                <a:r>
                  <a:rPr lang="en-US" sz="2000" b="1" i="1" dirty="0" smtClean="0"/>
                  <a:t>YES</a:t>
                </a:r>
                <a:endParaRPr lang="en-US" sz="2000" b="1" i="1" dirty="0"/>
              </a:p>
            </p:txBody>
          </p:sp>
          <p:sp>
            <p:nvSpPr>
              <p:cNvPr id="68" name="TextBox 67"/>
              <p:cNvSpPr txBox="1"/>
              <p:nvPr/>
            </p:nvSpPr>
            <p:spPr>
              <a:xfrm>
                <a:off x="3352801" y="5703332"/>
                <a:ext cx="533400" cy="400110"/>
              </a:xfrm>
              <a:prstGeom prst="rect">
                <a:avLst/>
              </a:prstGeom>
              <a:noFill/>
            </p:spPr>
            <p:txBody>
              <a:bodyPr wrap="square" rtlCol="0">
                <a:spAutoFit/>
              </a:bodyPr>
              <a:lstStyle/>
              <a:p>
                <a:r>
                  <a:rPr lang="en-US" sz="2000" b="1" i="1" dirty="0" smtClean="0"/>
                  <a:t>NO</a:t>
                </a:r>
                <a:endParaRPr lang="en-US" sz="2000" b="1" i="1" dirty="0"/>
              </a:p>
            </p:txBody>
          </p:sp>
          <p:sp>
            <p:nvSpPr>
              <p:cNvPr id="69" name="TextBox 68"/>
              <p:cNvSpPr txBox="1"/>
              <p:nvPr/>
            </p:nvSpPr>
            <p:spPr>
              <a:xfrm>
                <a:off x="5562601" y="3962400"/>
                <a:ext cx="609600" cy="400110"/>
              </a:xfrm>
              <a:prstGeom prst="rect">
                <a:avLst/>
              </a:prstGeom>
              <a:noFill/>
            </p:spPr>
            <p:txBody>
              <a:bodyPr wrap="square" rtlCol="0">
                <a:spAutoFit/>
              </a:bodyPr>
              <a:lstStyle/>
              <a:p>
                <a:r>
                  <a:rPr lang="en-US" sz="2000" b="1" i="1" dirty="0" smtClean="0"/>
                  <a:t>YES</a:t>
                </a:r>
                <a:endParaRPr lang="en-US" sz="2000" b="1" i="1" dirty="0"/>
              </a:p>
            </p:txBody>
          </p:sp>
          <p:sp>
            <p:nvSpPr>
              <p:cNvPr id="70" name="TextBox 69"/>
              <p:cNvSpPr txBox="1"/>
              <p:nvPr/>
            </p:nvSpPr>
            <p:spPr>
              <a:xfrm>
                <a:off x="1981201" y="3950732"/>
                <a:ext cx="533400" cy="400110"/>
              </a:xfrm>
              <a:prstGeom prst="rect">
                <a:avLst/>
              </a:prstGeom>
              <a:noFill/>
            </p:spPr>
            <p:txBody>
              <a:bodyPr wrap="square" rtlCol="0">
                <a:spAutoFit/>
              </a:bodyPr>
              <a:lstStyle/>
              <a:p>
                <a:r>
                  <a:rPr lang="en-US" sz="2000" b="1" i="1" dirty="0" smtClean="0"/>
                  <a:t>NO</a:t>
                </a:r>
                <a:endParaRPr lang="en-US" sz="2000" b="1" i="1" dirty="0"/>
              </a:p>
            </p:txBody>
          </p:sp>
        </p:grpSp>
        <p:grpSp>
          <p:nvGrpSpPr>
            <p:cNvPr id="53" name="Group 15"/>
            <p:cNvGrpSpPr/>
            <p:nvPr/>
          </p:nvGrpSpPr>
          <p:grpSpPr>
            <a:xfrm>
              <a:off x="838200" y="2933580"/>
              <a:ext cx="2743200" cy="888088"/>
              <a:chOff x="838200" y="2560022"/>
              <a:chExt cx="2743200" cy="888088"/>
            </a:xfrm>
          </p:grpSpPr>
          <p:sp>
            <p:nvSpPr>
              <p:cNvPr id="61" name="TextBox 60"/>
              <p:cNvSpPr txBox="1"/>
              <p:nvPr/>
            </p:nvSpPr>
            <p:spPr>
              <a:xfrm>
                <a:off x="838200" y="2560022"/>
                <a:ext cx="2743200" cy="461665"/>
              </a:xfrm>
              <a:prstGeom prst="rect">
                <a:avLst/>
              </a:prstGeom>
              <a:noFill/>
            </p:spPr>
            <p:txBody>
              <a:bodyPr wrap="square" rtlCol="0">
                <a:spAutoFit/>
              </a:bodyPr>
              <a:lstStyle/>
              <a:p>
                <a:r>
                  <a:rPr lang="en-US" sz="2400" b="1" dirty="0" smtClean="0">
                    <a:solidFill>
                      <a:srgbClr val="CC0099"/>
                    </a:solidFill>
                  </a:rPr>
                  <a:t>Pure Basic Research</a:t>
                </a:r>
                <a:endParaRPr lang="en-US" sz="2400" b="1" dirty="0">
                  <a:solidFill>
                    <a:srgbClr val="CC0099"/>
                  </a:solidFill>
                </a:endParaRPr>
              </a:p>
            </p:txBody>
          </p:sp>
          <p:sp>
            <p:nvSpPr>
              <p:cNvPr id="62" name="TextBox 61"/>
              <p:cNvSpPr txBox="1"/>
              <p:nvPr/>
            </p:nvSpPr>
            <p:spPr>
              <a:xfrm>
                <a:off x="1752600" y="3048000"/>
                <a:ext cx="914400" cy="400110"/>
              </a:xfrm>
              <a:prstGeom prst="rect">
                <a:avLst/>
              </a:prstGeom>
              <a:noFill/>
            </p:spPr>
            <p:txBody>
              <a:bodyPr wrap="square" rtlCol="0">
                <a:spAutoFit/>
              </a:bodyPr>
              <a:lstStyle/>
              <a:p>
                <a:r>
                  <a:rPr lang="en-US" sz="2000" b="1" dirty="0" smtClean="0"/>
                  <a:t>(Bohr)</a:t>
                </a:r>
                <a:endParaRPr lang="en-US" sz="2000" b="1" dirty="0"/>
              </a:p>
            </p:txBody>
          </p:sp>
        </p:grpSp>
        <p:grpSp>
          <p:nvGrpSpPr>
            <p:cNvPr id="54" name="Group 18"/>
            <p:cNvGrpSpPr/>
            <p:nvPr/>
          </p:nvGrpSpPr>
          <p:grpSpPr>
            <a:xfrm>
              <a:off x="4343400" y="2952690"/>
              <a:ext cx="3886199" cy="849868"/>
              <a:chOff x="4343400" y="2579132"/>
              <a:chExt cx="3886199" cy="849868"/>
            </a:xfrm>
          </p:grpSpPr>
          <p:sp>
            <p:nvSpPr>
              <p:cNvPr id="59" name="TextBox 58"/>
              <p:cNvSpPr txBox="1"/>
              <p:nvPr/>
            </p:nvSpPr>
            <p:spPr>
              <a:xfrm>
                <a:off x="4343400" y="2579132"/>
                <a:ext cx="3886199" cy="461665"/>
              </a:xfrm>
              <a:prstGeom prst="rect">
                <a:avLst/>
              </a:prstGeom>
              <a:noFill/>
            </p:spPr>
            <p:txBody>
              <a:bodyPr wrap="square" rtlCol="0">
                <a:spAutoFit/>
              </a:bodyPr>
              <a:lstStyle/>
              <a:p>
                <a:r>
                  <a:rPr lang="en-US" sz="2400" b="1" dirty="0" smtClean="0">
                    <a:solidFill>
                      <a:srgbClr val="008000"/>
                    </a:solidFill>
                  </a:rPr>
                  <a:t>User inspired Basic Research</a:t>
                </a:r>
                <a:endParaRPr lang="en-US" sz="2400" b="1" dirty="0">
                  <a:solidFill>
                    <a:srgbClr val="008000"/>
                  </a:solidFill>
                </a:endParaRPr>
              </a:p>
            </p:txBody>
          </p:sp>
          <p:sp>
            <p:nvSpPr>
              <p:cNvPr id="60" name="TextBox 59"/>
              <p:cNvSpPr txBox="1"/>
              <p:nvPr/>
            </p:nvSpPr>
            <p:spPr>
              <a:xfrm>
                <a:off x="5410200" y="3028890"/>
                <a:ext cx="1143000" cy="400110"/>
              </a:xfrm>
              <a:prstGeom prst="rect">
                <a:avLst/>
              </a:prstGeom>
              <a:noFill/>
            </p:spPr>
            <p:txBody>
              <a:bodyPr wrap="square" rtlCol="0">
                <a:spAutoFit/>
              </a:bodyPr>
              <a:lstStyle/>
              <a:p>
                <a:r>
                  <a:rPr lang="en-US" sz="2000" b="1" dirty="0" smtClean="0"/>
                  <a:t>(Pasteur)</a:t>
                </a:r>
                <a:endParaRPr lang="en-US" sz="2000" b="1" dirty="0"/>
              </a:p>
            </p:txBody>
          </p:sp>
        </p:grpSp>
        <p:grpSp>
          <p:nvGrpSpPr>
            <p:cNvPr id="55" name="Group 21"/>
            <p:cNvGrpSpPr/>
            <p:nvPr/>
          </p:nvGrpSpPr>
          <p:grpSpPr>
            <a:xfrm>
              <a:off x="4495800" y="5086290"/>
              <a:ext cx="3276599" cy="868978"/>
              <a:chOff x="4495800" y="4712732"/>
              <a:chExt cx="3276599" cy="868978"/>
            </a:xfrm>
          </p:grpSpPr>
          <p:sp>
            <p:nvSpPr>
              <p:cNvPr id="57" name="TextBox 56"/>
              <p:cNvSpPr txBox="1"/>
              <p:nvPr/>
            </p:nvSpPr>
            <p:spPr>
              <a:xfrm>
                <a:off x="4495800" y="4712732"/>
                <a:ext cx="3276599" cy="461665"/>
              </a:xfrm>
              <a:prstGeom prst="rect">
                <a:avLst/>
              </a:prstGeom>
              <a:noFill/>
            </p:spPr>
            <p:txBody>
              <a:bodyPr wrap="square" rtlCol="0">
                <a:spAutoFit/>
              </a:bodyPr>
              <a:lstStyle/>
              <a:p>
                <a:r>
                  <a:rPr lang="en-US" sz="2400" b="1" dirty="0" smtClean="0">
                    <a:solidFill>
                      <a:srgbClr val="990000"/>
                    </a:solidFill>
                  </a:rPr>
                  <a:t>Pure applied Research</a:t>
                </a:r>
                <a:endParaRPr lang="en-US" sz="2400" b="1" dirty="0">
                  <a:solidFill>
                    <a:srgbClr val="990000"/>
                  </a:solidFill>
                </a:endParaRPr>
              </a:p>
            </p:txBody>
          </p:sp>
          <p:sp>
            <p:nvSpPr>
              <p:cNvPr id="58" name="TextBox 57"/>
              <p:cNvSpPr txBox="1"/>
              <p:nvPr/>
            </p:nvSpPr>
            <p:spPr>
              <a:xfrm>
                <a:off x="5257800" y="5181600"/>
                <a:ext cx="1143000" cy="400110"/>
              </a:xfrm>
              <a:prstGeom prst="rect">
                <a:avLst/>
              </a:prstGeom>
              <a:noFill/>
            </p:spPr>
            <p:txBody>
              <a:bodyPr wrap="square" rtlCol="0">
                <a:spAutoFit/>
              </a:bodyPr>
              <a:lstStyle/>
              <a:p>
                <a:r>
                  <a:rPr lang="en-US" sz="2000" b="1" dirty="0" smtClean="0"/>
                  <a:t>(Edison)</a:t>
                </a:r>
                <a:endParaRPr lang="en-US" sz="2000" b="1" dirty="0"/>
              </a:p>
            </p:txBody>
          </p:sp>
        </p:grpSp>
        <p:sp>
          <p:nvSpPr>
            <p:cNvPr id="56" name="TextBox 55"/>
            <p:cNvSpPr txBox="1"/>
            <p:nvPr/>
          </p:nvSpPr>
          <p:spPr>
            <a:xfrm>
              <a:off x="2473691" y="5162490"/>
              <a:ext cx="421910" cy="707886"/>
            </a:xfrm>
            <a:prstGeom prst="rect">
              <a:avLst/>
            </a:prstGeom>
            <a:noFill/>
          </p:spPr>
          <p:txBody>
            <a:bodyPr wrap="none" rtlCol="0">
              <a:spAutoFit/>
            </a:bodyPr>
            <a:lstStyle/>
            <a:p>
              <a:r>
                <a:rPr lang="en-US" sz="4000" dirty="0" smtClean="0"/>
                <a:t>?</a:t>
              </a:r>
              <a:endParaRPr lang="en-US" sz="4000" dirty="0"/>
            </a:p>
          </p:txBody>
        </p:sp>
      </p:grpSp>
      <p:sp>
        <p:nvSpPr>
          <p:cNvPr id="71" name="Rectangle 70"/>
          <p:cNvSpPr/>
          <p:nvPr/>
        </p:nvSpPr>
        <p:spPr>
          <a:xfrm>
            <a:off x="228600" y="6135469"/>
            <a:ext cx="8686800" cy="646331"/>
          </a:xfrm>
          <a:prstGeom prst="rect">
            <a:avLst/>
          </a:prstGeom>
        </p:spPr>
        <p:txBody>
          <a:bodyPr wrap="square">
            <a:spAutoFit/>
          </a:bodyPr>
          <a:lstStyle/>
          <a:p>
            <a:r>
              <a:rPr lang="en-US" i="1" dirty="0" smtClean="0"/>
              <a:t>Defining characteristics of basic research is its </a:t>
            </a:r>
            <a:r>
              <a:rPr lang="en-US" b="1" i="1" dirty="0" smtClean="0"/>
              <a:t>attempt to find more general physical and natural laws to push back the frontiers of fundamental understanding</a:t>
            </a:r>
            <a:endParaRPr lang="en-US" dirty="0"/>
          </a:p>
        </p:txBody>
      </p:sp>
      <p:sp>
        <p:nvSpPr>
          <p:cNvPr id="26" name="Rectangle 25"/>
          <p:cNvSpPr/>
          <p:nvPr/>
        </p:nvSpPr>
        <p:spPr>
          <a:xfrm>
            <a:off x="1524000" y="1981200"/>
            <a:ext cx="2133600" cy="4572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914400" y="2288738"/>
            <a:ext cx="7696200" cy="570413"/>
          </a:xfrm>
          <a:prstGeom prst="rect">
            <a:avLst/>
          </a:prstGeom>
          <a:noFill/>
          <a:ln w="9525">
            <a:noFill/>
            <a:miter lim="800000"/>
            <a:headEnd/>
            <a:tailEnd/>
          </a:ln>
        </p:spPr>
        <p:txBody>
          <a:bodyPr wrap="square">
            <a:spAutoFit/>
          </a:bodyPr>
          <a:lstStyle/>
          <a:p>
            <a:pPr marL="341313" indent="-341313">
              <a:lnSpc>
                <a:spcPct val="130000"/>
              </a:lnSpc>
              <a:spcBef>
                <a:spcPct val="85000"/>
              </a:spcBef>
            </a:pPr>
            <a:r>
              <a:rPr lang="en-US" sz="2600" b="1" dirty="0" smtClean="0">
                <a:solidFill>
                  <a:srgbClr val="FF0000"/>
                </a:solidFill>
                <a:latin typeface="Calibri" pitchFamily="34" charset="0"/>
                <a:cs typeface="Arial" pitchFamily="34" charset="0"/>
              </a:rPr>
              <a:t>Technology development is for satisfying </a:t>
            </a:r>
            <a:r>
              <a:rPr lang="en-US" sz="2600" b="1" dirty="0">
                <a:solidFill>
                  <a:srgbClr val="FF0000"/>
                </a:solidFill>
                <a:latin typeface="Calibri" pitchFamily="34" charset="0"/>
                <a:cs typeface="Arial" pitchFamily="34" charset="0"/>
              </a:rPr>
              <a:t>a need</a:t>
            </a:r>
            <a:r>
              <a:rPr lang="en-US" sz="2600" b="1" dirty="0" smtClean="0">
                <a:solidFill>
                  <a:srgbClr val="FF0000"/>
                </a:solidFill>
                <a:latin typeface="Calibri" pitchFamily="34" charset="0"/>
                <a:cs typeface="Arial" pitchFamily="34" charset="0"/>
              </a:rPr>
              <a:t>.</a:t>
            </a:r>
            <a:endParaRPr lang="en-US" sz="2600" b="1" dirty="0">
              <a:solidFill>
                <a:srgbClr val="FF0000"/>
              </a:solidFill>
              <a:latin typeface="Calibri" pitchFamily="34" charset="0"/>
              <a:cs typeface="Arial" pitchFamily="34" charset="0"/>
            </a:endParaRPr>
          </a:p>
        </p:txBody>
      </p:sp>
      <p:sp>
        <p:nvSpPr>
          <p:cNvPr id="5" name="Text Box 213"/>
          <p:cNvSpPr txBox="1">
            <a:spLocks noChangeArrowheads="1"/>
          </p:cNvSpPr>
          <p:nvPr/>
        </p:nvSpPr>
        <p:spPr bwMode="auto">
          <a:xfrm>
            <a:off x="939800" y="3736538"/>
            <a:ext cx="7823200" cy="1292662"/>
          </a:xfrm>
          <a:prstGeom prst="rect">
            <a:avLst/>
          </a:prstGeom>
          <a:noFill/>
          <a:ln w="9525">
            <a:noFill/>
            <a:miter lim="800000"/>
            <a:headEnd/>
            <a:tailEnd/>
          </a:ln>
        </p:spPr>
        <p:txBody>
          <a:bodyPr wrap="square">
            <a:spAutoFit/>
          </a:bodyPr>
          <a:lstStyle/>
          <a:p>
            <a:pPr marL="58738" indent="-58738" algn="just">
              <a:spcBef>
                <a:spcPts val="0"/>
              </a:spcBef>
            </a:pPr>
            <a:r>
              <a:rPr lang="en-US" sz="2600" b="1" dirty="0">
                <a:solidFill>
                  <a:srgbClr val="008000"/>
                </a:solidFill>
                <a:latin typeface="Calibri" pitchFamily="34" charset="0"/>
                <a:cs typeface="Arial" pitchFamily="34" charset="0"/>
              </a:rPr>
              <a:t>Technology diffusion </a:t>
            </a:r>
            <a:r>
              <a:rPr lang="en-US" sz="2600" b="1" dirty="0" smtClean="0">
                <a:solidFill>
                  <a:srgbClr val="008000"/>
                </a:solidFill>
                <a:latin typeface="Calibri" pitchFamily="34" charset="0"/>
                <a:cs typeface="Arial" pitchFamily="34" charset="0"/>
              </a:rPr>
              <a:t>is spreading of </a:t>
            </a:r>
            <a:r>
              <a:rPr lang="en-US" sz="2600" b="1" dirty="0">
                <a:solidFill>
                  <a:srgbClr val="008000"/>
                </a:solidFill>
                <a:latin typeface="Calibri" pitchFamily="34" charset="0"/>
                <a:cs typeface="Arial" pitchFamily="34" charset="0"/>
              </a:rPr>
              <a:t>technological knowledge related to specific innovation of interest to </a:t>
            </a:r>
            <a:r>
              <a:rPr lang="en-US" sz="2600" b="1" dirty="0" smtClean="0">
                <a:solidFill>
                  <a:srgbClr val="008000"/>
                </a:solidFill>
                <a:latin typeface="Calibri" pitchFamily="34" charset="0"/>
                <a:cs typeface="Arial" pitchFamily="34" charset="0"/>
              </a:rPr>
              <a:t>the population.</a:t>
            </a:r>
            <a:endParaRPr lang="en-US" sz="2600" b="1" dirty="0">
              <a:solidFill>
                <a:srgbClr val="008000"/>
              </a:solidFill>
              <a:latin typeface="Calibri" pitchFamily="34" charset="0"/>
              <a:cs typeface="Arial" pitchFamily="34" charset="0"/>
            </a:endParaRPr>
          </a:p>
        </p:txBody>
      </p:sp>
      <p:sp>
        <p:nvSpPr>
          <p:cNvPr id="6" name="Oval 5"/>
          <p:cNvSpPr/>
          <p:nvPr/>
        </p:nvSpPr>
        <p:spPr>
          <a:xfrm>
            <a:off x="609600" y="2458071"/>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348" y="3920894"/>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4000" y="457200"/>
            <a:ext cx="6096000" cy="523220"/>
          </a:xfrm>
          <a:prstGeom prst="rect">
            <a:avLst/>
          </a:prstGeom>
          <a:noFill/>
        </p:spPr>
        <p:txBody>
          <a:bodyPr wrap="square" rtlCol="0">
            <a:spAutoFit/>
          </a:bodyPr>
          <a:lstStyle/>
          <a:p>
            <a:r>
              <a:rPr lang="en-US" sz="2800" b="1" dirty="0" smtClean="0">
                <a:solidFill>
                  <a:srgbClr val="0000FF"/>
                </a:solidFill>
                <a:latin typeface="Calibri" pitchFamily="34" charset="0"/>
              </a:rPr>
              <a:t>Technology Development and Diffusion</a:t>
            </a:r>
            <a:endParaRPr lang="en-US" sz="2800" b="1" dirty="0">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381000"/>
            <a:ext cx="8686800" cy="2819400"/>
            <a:chOff x="228600" y="3962400"/>
            <a:chExt cx="8686800" cy="2819400"/>
          </a:xfrm>
        </p:grpSpPr>
        <p:sp>
          <p:nvSpPr>
            <p:cNvPr id="3" name="Rectangle 2"/>
            <p:cNvSpPr/>
            <p:nvPr/>
          </p:nvSpPr>
          <p:spPr>
            <a:xfrm>
              <a:off x="228600" y="3962400"/>
              <a:ext cx="8686800" cy="2819400"/>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ChangeArrowheads="1"/>
            </p:cNvSpPr>
            <p:nvPr/>
          </p:nvSpPr>
          <p:spPr bwMode="auto">
            <a:xfrm>
              <a:off x="990600" y="3962400"/>
              <a:ext cx="7309758" cy="43088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FF0000"/>
                  </a:solidFill>
                  <a:effectLst/>
                  <a:ea typeface="Times New Roman" pitchFamily="18" charset="0"/>
                  <a:cs typeface="Times New Roman" pitchFamily="18" charset="0"/>
                </a:rPr>
                <a:t>Passive Catalytic </a:t>
              </a:r>
              <a:r>
                <a:rPr kumimoji="0" lang="en-US" sz="2200" b="1" i="0" u="none" strike="noStrike" cap="none" normalizeH="0" baseline="0" dirty="0" err="1" smtClean="0">
                  <a:ln>
                    <a:noFill/>
                  </a:ln>
                  <a:solidFill>
                    <a:srgbClr val="FF0000"/>
                  </a:solidFill>
                  <a:effectLst/>
                  <a:ea typeface="Times New Roman" pitchFamily="18" charset="0"/>
                  <a:cs typeface="Times New Roman" pitchFamily="18" charset="0"/>
                </a:rPr>
                <a:t>Recombiner</a:t>
              </a:r>
              <a:r>
                <a:rPr kumimoji="0" lang="en-US" sz="2200" b="1" i="0" u="none" strike="noStrike" cap="none" normalizeH="0" baseline="0" dirty="0" smtClean="0">
                  <a:ln>
                    <a:noFill/>
                  </a:ln>
                  <a:solidFill>
                    <a:srgbClr val="FF0000"/>
                  </a:solidFill>
                  <a:effectLst/>
                  <a:ea typeface="Times New Roman" pitchFamily="18" charset="0"/>
                  <a:cs typeface="Times New Roman" pitchFamily="18" charset="0"/>
                </a:rPr>
                <a:t> Device for Hydrogen Mitigation</a:t>
              </a:r>
              <a:endParaRPr kumimoji="0" lang="en-US" sz="2200" b="0" i="0" u="none" strike="noStrike" cap="none" normalizeH="0" baseline="0" dirty="0" smtClean="0">
                <a:ln>
                  <a:noFill/>
                </a:ln>
                <a:solidFill>
                  <a:srgbClr val="FF0000"/>
                </a:solidFill>
                <a:effectLst/>
              </a:endParaRPr>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4572000"/>
              <a:ext cx="4754955" cy="1792987"/>
            </a:xfrm>
            <a:prstGeom prst="rect">
              <a:avLst/>
            </a:prstGeom>
            <a:noFill/>
          </p:spPr>
        </p:pic>
        <p:sp>
          <p:nvSpPr>
            <p:cNvPr id="6" name="Rectangle 5"/>
            <p:cNvSpPr/>
            <p:nvPr/>
          </p:nvSpPr>
          <p:spPr>
            <a:xfrm>
              <a:off x="5638800" y="4495800"/>
              <a:ext cx="2590800" cy="1323439"/>
            </a:xfrm>
            <a:prstGeom prst="rect">
              <a:avLst/>
            </a:prstGeom>
          </p:spPr>
          <p:txBody>
            <a:bodyPr wrap="square">
              <a:spAutoFit/>
            </a:bodyPr>
            <a:lstStyle/>
            <a:p>
              <a:pPr algn="ctr"/>
              <a:r>
                <a:rPr lang="en-US" sz="2000" b="1" i="1" dirty="0" smtClean="0">
                  <a:solidFill>
                    <a:srgbClr val="0033CC"/>
                  </a:solidFill>
                </a:rPr>
                <a:t>Technology transferred to M/s Electronic Corporation of India Ltd.</a:t>
              </a:r>
              <a:endParaRPr lang="en-US" sz="2000" b="1" i="1" dirty="0">
                <a:solidFill>
                  <a:srgbClr val="0033CC"/>
                </a:solidFill>
              </a:endParaRPr>
            </a:p>
          </p:txBody>
        </p:sp>
      </p:grpSp>
      <p:sp>
        <p:nvSpPr>
          <p:cNvPr id="7" name="TextBox 6"/>
          <p:cNvSpPr txBox="1"/>
          <p:nvPr/>
        </p:nvSpPr>
        <p:spPr>
          <a:xfrm>
            <a:off x="5410200" y="2401669"/>
            <a:ext cx="3276600" cy="646331"/>
          </a:xfrm>
          <a:prstGeom prst="rect">
            <a:avLst/>
          </a:prstGeom>
          <a:noFill/>
        </p:spPr>
        <p:txBody>
          <a:bodyPr wrap="square" rtlCol="0">
            <a:spAutoFit/>
          </a:bodyPr>
          <a:lstStyle/>
          <a:p>
            <a:pPr algn="ctr"/>
            <a:r>
              <a:rPr lang="en-US" b="1" dirty="0" smtClean="0"/>
              <a:t>Safety device under severe nuclear  accident conditions</a:t>
            </a:r>
            <a:endParaRPr lang="en-US" b="1" dirty="0"/>
          </a:p>
        </p:txBody>
      </p:sp>
      <p:grpSp>
        <p:nvGrpSpPr>
          <p:cNvPr id="8" name="Group 7"/>
          <p:cNvGrpSpPr/>
          <p:nvPr/>
        </p:nvGrpSpPr>
        <p:grpSpPr>
          <a:xfrm>
            <a:off x="228600" y="3657600"/>
            <a:ext cx="8686800" cy="2971800"/>
            <a:chOff x="228600" y="3657600"/>
            <a:chExt cx="8686800" cy="2971800"/>
          </a:xfrm>
        </p:grpSpPr>
        <p:sp>
          <p:nvSpPr>
            <p:cNvPr id="9" name="Rectangle 8"/>
            <p:cNvSpPr/>
            <p:nvPr/>
          </p:nvSpPr>
          <p:spPr>
            <a:xfrm>
              <a:off x="228600" y="3657600"/>
              <a:ext cx="8686800" cy="297180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F:\Alpha Sensor Articles\Detector images\DSCN3459.JPG"/>
            <p:cNvPicPr/>
            <p:nvPr/>
          </p:nvPicPr>
          <p:blipFill>
            <a:blip r:embed="rId3" cstate="print"/>
            <a:srcRect t="18519" b="13360"/>
            <a:stretch>
              <a:fillRect/>
            </a:stretch>
          </p:blipFill>
          <p:spPr bwMode="auto">
            <a:xfrm>
              <a:off x="457200" y="4343400"/>
              <a:ext cx="2438400" cy="1743075"/>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3352800" y="4572000"/>
              <a:ext cx="5410200" cy="1200329"/>
            </a:xfrm>
            <a:prstGeom prst="rect">
              <a:avLst/>
            </a:prstGeom>
          </p:spPr>
          <p:txBody>
            <a:bodyPr wrap="square">
              <a:spAutoFit/>
            </a:bodyPr>
            <a:lstStyle/>
            <a:p>
              <a:pPr lvl="0" algn="just" fontAlgn="base">
                <a:spcBef>
                  <a:spcPct val="0"/>
                </a:spcBef>
                <a:spcAft>
                  <a:spcPts val="600"/>
                </a:spcAft>
              </a:pPr>
              <a:r>
                <a:rPr lang="en-US" b="1" dirty="0" smtClean="0"/>
                <a:t>Diamond film based alpha radiation detector is developed for measuring plutonium and uranium-233 in the concentration range 1-1000 </a:t>
              </a:r>
              <a:r>
                <a:rPr lang="en-US" b="1" dirty="0" err="1" smtClean="0"/>
                <a:t>ppm</a:t>
              </a:r>
              <a:r>
                <a:rPr lang="en-US" b="1" dirty="0" smtClean="0"/>
                <a:t> in corrosive liquids. </a:t>
              </a:r>
            </a:p>
          </p:txBody>
        </p:sp>
        <p:sp>
          <p:nvSpPr>
            <p:cNvPr id="12" name="TextBox 11"/>
            <p:cNvSpPr txBox="1"/>
            <p:nvPr/>
          </p:nvSpPr>
          <p:spPr>
            <a:xfrm>
              <a:off x="3962400" y="3957935"/>
              <a:ext cx="4800600" cy="461665"/>
            </a:xfrm>
            <a:prstGeom prst="rect">
              <a:avLst/>
            </a:prstGeom>
            <a:noFill/>
          </p:spPr>
          <p:txBody>
            <a:bodyPr wrap="square" rtlCol="0">
              <a:spAutoFit/>
            </a:bodyPr>
            <a:lstStyle/>
            <a:p>
              <a:r>
                <a:rPr lang="en-US" sz="2400" b="1" dirty="0" smtClean="0">
                  <a:solidFill>
                    <a:srgbClr val="0033CC"/>
                  </a:solidFill>
                </a:rPr>
                <a:t>Diamond film based alpha detector</a:t>
              </a:r>
              <a:endParaRPr lang="en-US" sz="2400" b="1" dirty="0">
                <a:solidFill>
                  <a:srgbClr val="0033CC"/>
                </a:solidFill>
              </a:endParaRPr>
            </a:p>
          </p:txBody>
        </p:sp>
        <p:sp>
          <p:nvSpPr>
            <p:cNvPr id="13" name="Rectangle 12"/>
            <p:cNvSpPr/>
            <p:nvPr/>
          </p:nvSpPr>
          <p:spPr>
            <a:xfrm>
              <a:off x="3352800" y="5845314"/>
              <a:ext cx="5334000" cy="707886"/>
            </a:xfrm>
            <a:prstGeom prst="rect">
              <a:avLst/>
            </a:prstGeom>
          </p:spPr>
          <p:txBody>
            <a:bodyPr wrap="square">
              <a:spAutoFit/>
            </a:bodyPr>
            <a:lstStyle/>
            <a:p>
              <a:pPr algn="just"/>
              <a:r>
                <a:rPr lang="en-US" sz="2000" b="1" i="1" dirty="0" smtClean="0">
                  <a:solidFill>
                    <a:srgbClr val="C00000"/>
                  </a:solidFill>
                </a:rPr>
                <a:t>Important technology input for the back end fuel cycle</a:t>
              </a:r>
              <a:endParaRPr lang="en-US" sz="2000" b="1" i="1" dirty="0">
                <a:solidFill>
                  <a:srgbClr val="C00000"/>
                </a:solidFill>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228600"/>
            <a:ext cx="8686800" cy="2971800"/>
            <a:chOff x="228600" y="152400"/>
            <a:chExt cx="8686800" cy="2971800"/>
          </a:xfrm>
        </p:grpSpPr>
        <p:sp>
          <p:nvSpPr>
            <p:cNvPr id="5" name="Rectangle 4"/>
            <p:cNvSpPr/>
            <p:nvPr/>
          </p:nvSpPr>
          <p:spPr>
            <a:xfrm>
              <a:off x="228600" y="152400"/>
              <a:ext cx="8686800" cy="29718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05400" y="228600"/>
              <a:ext cx="2590800" cy="461665"/>
            </a:xfrm>
            <a:prstGeom prst="rect">
              <a:avLst/>
            </a:prstGeom>
            <a:noFill/>
          </p:spPr>
          <p:txBody>
            <a:bodyPr wrap="square" rtlCol="0">
              <a:spAutoFit/>
            </a:bodyPr>
            <a:lstStyle/>
            <a:p>
              <a:r>
                <a:rPr lang="en-US" sz="2400" b="1" dirty="0" smtClean="0"/>
                <a:t>Reduction Catalyst</a:t>
              </a:r>
              <a:endParaRPr lang="en-US" sz="2400" b="1"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9111" r="36539" b="4026"/>
            <a:stretch/>
          </p:blipFill>
          <p:spPr bwMode="auto">
            <a:xfrm>
              <a:off x="685800" y="533400"/>
              <a:ext cx="1371600" cy="2399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2362200" y="914400"/>
              <a:ext cx="6324600" cy="923330"/>
            </a:xfrm>
            <a:prstGeom prst="rect">
              <a:avLst/>
            </a:prstGeom>
          </p:spPr>
          <p:txBody>
            <a:bodyPr wrap="square">
              <a:spAutoFit/>
            </a:bodyPr>
            <a:lstStyle/>
            <a:p>
              <a:pPr algn="just"/>
              <a:r>
                <a:rPr lang="en-US" b="1" dirty="0" smtClean="0">
                  <a:solidFill>
                    <a:srgbClr val="0033CC"/>
                  </a:solidFill>
                </a:rPr>
                <a:t>Pt/ZrO</a:t>
              </a:r>
              <a:r>
                <a:rPr lang="en-US" b="1" baseline="-25000" dirty="0" smtClean="0">
                  <a:solidFill>
                    <a:srgbClr val="0033CC"/>
                  </a:solidFill>
                </a:rPr>
                <a:t>2</a:t>
              </a:r>
              <a:r>
                <a:rPr lang="en-US" b="1" dirty="0" smtClean="0">
                  <a:solidFill>
                    <a:srgbClr val="0033CC"/>
                  </a:solidFill>
                </a:rPr>
                <a:t> catalyst is developed which gives 99% conversion of U(VI) to U(IV) in 7 hours. </a:t>
              </a:r>
              <a:r>
                <a:rPr lang="en-US" b="1" dirty="0" err="1" smtClean="0">
                  <a:solidFill>
                    <a:srgbClr val="0033CC"/>
                  </a:solidFill>
                </a:rPr>
                <a:t>Performamnce</a:t>
              </a:r>
              <a:r>
                <a:rPr lang="en-US" b="1" dirty="0" smtClean="0">
                  <a:solidFill>
                    <a:srgbClr val="0033CC"/>
                  </a:solidFill>
                </a:rPr>
                <a:t> is comparable to the currently used commercial Pt/SiO</a:t>
              </a:r>
              <a:r>
                <a:rPr lang="en-US" b="1" baseline="-25000" dirty="0" smtClean="0">
                  <a:solidFill>
                    <a:srgbClr val="0033CC"/>
                  </a:solidFill>
                </a:rPr>
                <a:t>2</a:t>
              </a:r>
              <a:r>
                <a:rPr lang="en-US" b="1" dirty="0" smtClean="0">
                  <a:solidFill>
                    <a:srgbClr val="0033CC"/>
                  </a:solidFill>
                </a:rPr>
                <a:t> catalyst.</a:t>
              </a:r>
              <a:endParaRPr lang="en-US" b="1" dirty="0">
                <a:solidFill>
                  <a:srgbClr val="0033CC"/>
                </a:solidFill>
              </a:endParaRPr>
            </a:p>
          </p:txBody>
        </p:sp>
        <p:sp>
          <p:nvSpPr>
            <p:cNvPr id="9" name="Rectangle 8"/>
            <p:cNvSpPr/>
            <p:nvPr/>
          </p:nvSpPr>
          <p:spPr>
            <a:xfrm>
              <a:off x="2362200" y="2209800"/>
              <a:ext cx="6096000" cy="707886"/>
            </a:xfrm>
            <a:prstGeom prst="rect">
              <a:avLst/>
            </a:prstGeom>
          </p:spPr>
          <p:txBody>
            <a:bodyPr wrap="square">
              <a:spAutoFit/>
            </a:bodyPr>
            <a:lstStyle/>
            <a:p>
              <a:pPr algn="just"/>
              <a:r>
                <a:rPr lang="en-US" sz="2000" b="1" i="1" dirty="0" smtClean="0">
                  <a:solidFill>
                    <a:srgbClr val="C00000"/>
                  </a:solidFill>
                </a:rPr>
                <a:t>Production at kg level achieved in collaboration with M/s Monarch Catalyst</a:t>
              </a:r>
              <a:endParaRPr lang="en-US" sz="2000" b="1" i="1" dirty="0">
                <a:solidFill>
                  <a:srgbClr val="C00000"/>
                </a:solidFill>
              </a:endParaRPr>
            </a:p>
          </p:txBody>
        </p:sp>
      </p:grpSp>
      <p:grpSp>
        <p:nvGrpSpPr>
          <p:cNvPr id="10" name="Group 9"/>
          <p:cNvGrpSpPr/>
          <p:nvPr/>
        </p:nvGrpSpPr>
        <p:grpSpPr>
          <a:xfrm>
            <a:off x="228600" y="3581400"/>
            <a:ext cx="8686800" cy="3048000"/>
            <a:chOff x="228600" y="152400"/>
            <a:chExt cx="8686800" cy="3048000"/>
          </a:xfrm>
        </p:grpSpPr>
        <p:sp>
          <p:nvSpPr>
            <p:cNvPr id="11" name="Rectangle 10"/>
            <p:cNvSpPr/>
            <p:nvPr/>
          </p:nvSpPr>
          <p:spPr>
            <a:xfrm>
              <a:off x="228600" y="152400"/>
              <a:ext cx="8686800" cy="3048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SC02273.JPG"/>
            <p:cNvPicPr/>
            <p:nvPr/>
          </p:nvPicPr>
          <p:blipFill>
            <a:blip r:embed="rId3" cstate="print"/>
            <a:srcRect l="6250" t="59374" b="28125"/>
            <a:stretch>
              <a:fillRect/>
            </a:stretch>
          </p:blipFill>
          <p:spPr>
            <a:xfrm>
              <a:off x="533400" y="609600"/>
              <a:ext cx="4114800" cy="1447800"/>
            </a:xfrm>
            <a:prstGeom prst="roundRect">
              <a:avLst>
                <a:gd name="adj" fmla="val 8594"/>
              </a:avLst>
            </a:prstGeom>
            <a:solidFill>
              <a:srgbClr val="FFFFFF">
                <a:shade val="85000"/>
              </a:srgbClr>
            </a:solidFill>
            <a:ln>
              <a:noFill/>
            </a:ln>
            <a:effectLst>
              <a:outerShdw blurRad="50800" dist="50800" dir="5400000" algn="ctr" rotWithShape="0">
                <a:srgbClr val="000000">
                  <a:alpha val="0"/>
                </a:srgbClr>
              </a:outerShdw>
              <a:reflection blurRad="12700" stA="38000" endPos="28000" dist="5000" dir="5400000" sy="-100000" algn="bl" rotWithShape="0"/>
            </a:effectLst>
          </p:spPr>
        </p:pic>
        <p:sp>
          <p:nvSpPr>
            <p:cNvPr id="13" name="Text Box 4"/>
            <p:cNvSpPr txBox="1">
              <a:spLocks noChangeArrowheads="1"/>
            </p:cNvSpPr>
            <p:nvPr/>
          </p:nvSpPr>
          <p:spPr bwMode="auto">
            <a:xfrm>
              <a:off x="1676400" y="2133600"/>
              <a:ext cx="2133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dirty="0" smtClean="0"/>
                <a:t>Germanium  ingot (</a:t>
              </a:r>
              <a:r>
                <a:rPr kumimoji="0" lang="en-US" sz="1600" b="1" i="0" u="none" strike="noStrike" cap="none" normalizeH="0" baseline="0" dirty="0" smtClean="0">
                  <a:ln>
                    <a:noFill/>
                  </a:ln>
                  <a:solidFill>
                    <a:schemeClr val="tx1"/>
                  </a:solidFill>
                  <a:effectLst/>
                </a:rPr>
                <a:t>8N)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endParaRPr>
            </a:p>
          </p:txBody>
        </p:sp>
      </p:grpSp>
      <p:sp>
        <p:nvSpPr>
          <p:cNvPr id="14" name="Rectangle 13"/>
          <p:cNvSpPr>
            <a:spLocks noChangeArrowheads="1"/>
          </p:cNvSpPr>
          <p:nvPr/>
        </p:nvSpPr>
        <p:spPr bwMode="auto">
          <a:xfrm>
            <a:off x="5486400" y="3733800"/>
            <a:ext cx="3095143"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cs typeface="Times New Roman" pitchFamily="18" charset="0"/>
              </a:rPr>
              <a:t>Ultra-pure Germanium</a:t>
            </a:r>
            <a:endParaRPr kumimoji="0" lang="en-US" sz="2400" b="0" i="0" u="none" strike="noStrike" cap="none" normalizeH="0" baseline="0" dirty="0" smtClean="0">
              <a:ln>
                <a:noFill/>
              </a:ln>
              <a:solidFill>
                <a:srgbClr val="FF0000"/>
              </a:solidFill>
              <a:effectLst/>
            </a:endParaRPr>
          </a:p>
        </p:txBody>
      </p:sp>
      <p:sp>
        <p:nvSpPr>
          <p:cNvPr id="15" name="Rectangle 14"/>
          <p:cNvSpPr/>
          <p:nvPr/>
        </p:nvSpPr>
        <p:spPr>
          <a:xfrm>
            <a:off x="5029200" y="4648200"/>
            <a:ext cx="3657600" cy="1846659"/>
          </a:xfrm>
          <a:prstGeom prst="rect">
            <a:avLst/>
          </a:prstGeom>
        </p:spPr>
        <p:txBody>
          <a:bodyPr wrap="square">
            <a:spAutoFit/>
          </a:bodyPr>
          <a:lstStyle/>
          <a:p>
            <a:pPr algn="just"/>
            <a:r>
              <a:rPr lang="en-US" b="1" i="1" dirty="0" smtClean="0">
                <a:latin typeface="Calibri" pitchFamily="34" charset="0"/>
                <a:ea typeface="Times New Roman" pitchFamily="18" charset="0"/>
                <a:cs typeface="Times New Roman" pitchFamily="18" charset="0"/>
              </a:rPr>
              <a:t>Germanium of purity 99.999999% (8N) is developed.</a:t>
            </a:r>
          </a:p>
          <a:p>
            <a:pPr algn="just"/>
            <a:endParaRPr lang="en-US" b="1" i="1" dirty="0" smtClean="0">
              <a:latin typeface="Calibri" pitchFamily="34" charset="0"/>
              <a:ea typeface="Times New Roman" pitchFamily="18" charset="0"/>
              <a:cs typeface="Times New Roman" pitchFamily="18" charset="0"/>
            </a:endParaRPr>
          </a:p>
          <a:p>
            <a:pPr algn="just"/>
            <a:r>
              <a:rPr lang="en-US" sz="2000" b="1" i="1" dirty="0" smtClean="0">
                <a:latin typeface="Calibri" pitchFamily="34" charset="0"/>
                <a:ea typeface="Times New Roman" pitchFamily="18" charset="0"/>
                <a:cs typeface="Times New Roman" pitchFamily="18" charset="0"/>
              </a:rPr>
              <a:t>2 kg of ultrapure material has been delivered for detector development</a:t>
            </a:r>
            <a:r>
              <a:rPr lang="en-US" b="1" i="1" dirty="0" smtClean="0">
                <a:latin typeface="Calibri" pitchFamily="34" charset="0"/>
                <a:ea typeface="Times New Roman" pitchFamily="18" charset="0"/>
                <a:cs typeface="Times New Roman" pitchFamily="18" charset="0"/>
              </a:rPr>
              <a:t>. </a:t>
            </a:r>
            <a:endParaRPr lang="en-US" b="1"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886200"/>
            <a:ext cx="8686800" cy="2743200"/>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152400"/>
            <a:ext cx="8686800" cy="35052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C:\Documents and Settings\Dr BNJ\Desktop\Current\DSC03958.JPG"/>
          <p:cNvPicPr/>
          <p:nvPr/>
        </p:nvPicPr>
        <p:blipFill>
          <a:blip r:embed="rId2" cstate="print"/>
          <a:srcRect/>
          <a:stretch>
            <a:fillRect/>
          </a:stretch>
        </p:blipFill>
        <p:spPr bwMode="auto">
          <a:xfrm>
            <a:off x="304800" y="2286000"/>
            <a:ext cx="2743200" cy="1219200"/>
          </a:xfrm>
          <a:prstGeom prst="rect">
            <a:avLst/>
          </a:prstGeom>
          <a:noFill/>
          <a:ln w="9525">
            <a:noFill/>
            <a:miter lim="800000"/>
            <a:headEnd/>
            <a:tailEnd/>
          </a:ln>
        </p:spPr>
      </p:pic>
      <p:sp>
        <p:nvSpPr>
          <p:cNvPr id="7" name="TextBox 6"/>
          <p:cNvSpPr txBox="1"/>
          <p:nvPr/>
        </p:nvSpPr>
        <p:spPr>
          <a:xfrm>
            <a:off x="3505200" y="1219200"/>
            <a:ext cx="5181600" cy="923330"/>
          </a:xfrm>
          <a:prstGeom prst="rect">
            <a:avLst/>
          </a:prstGeom>
          <a:noFill/>
        </p:spPr>
        <p:txBody>
          <a:bodyPr wrap="square" rtlCol="0">
            <a:spAutoFit/>
          </a:bodyPr>
          <a:lstStyle/>
          <a:p>
            <a:pPr algn="just"/>
            <a:r>
              <a:rPr lang="en-US" b="1" i="1" dirty="0" smtClean="0">
                <a:ea typeface="Times New Roman" pitchFamily="18" charset="0"/>
                <a:cs typeface="Times New Roman" pitchFamily="18" charset="0"/>
              </a:rPr>
              <a:t>The technology of these detectors is developed based on polymers like polystyrene/polyvinyl toluene along with organic fluorescence additives. </a:t>
            </a:r>
            <a:endParaRPr lang="en-US" b="1" i="1" dirty="0"/>
          </a:p>
        </p:txBody>
      </p:sp>
      <p:sp>
        <p:nvSpPr>
          <p:cNvPr id="8" name="Rectangle 7"/>
          <p:cNvSpPr/>
          <p:nvPr/>
        </p:nvSpPr>
        <p:spPr>
          <a:xfrm>
            <a:off x="3581400" y="2362200"/>
            <a:ext cx="5029200" cy="646331"/>
          </a:xfrm>
          <a:prstGeom prst="rect">
            <a:avLst/>
          </a:prstGeom>
        </p:spPr>
        <p:txBody>
          <a:bodyPr wrap="square">
            <a:spAutoFit/>
          </a:bodyPr>
          <a:lstStyle/>
          <a:p>
            <a:pPr lvl="0" algn="just" fontAlgn="base">
              <a:spcBef>
                <a:spcPct val="0"/>
              </a:spcBef>
              <a:spcAft>
                <a:spcPct val="0"/>
              </a:spcAft>
            </a:pPr>
            <a:r>
              <a:rPr lang="en-US" b="1" i="1" dirty="0" smtClean="0">
                <a:ea typeface="Times New Roman" pitchFamily="18" charset="0"/>
                <a:cs typeface="Times New Roman" pitchFamily="18" charset="0"/>
              </a:rPr>
              <a:t>The performance of the monitor is comparable to that of the imported ones.</a:t>
            </a:r>
          </a:p>
        </p:txBody>
      </p:sp>
      <p:sp>
        <p:nvSpPr>
          <p:cNvPr id="9" name="Rectangle 1"/>
          <p:cNvSpPr>
            <a:spLocks noChangeArrowheads="1"/>
          </p:cNvSpPr>
          <p:nvPr/>
        </p:nvSpPr>
        <p:spPr bwMode="auto">
          <a:xfrm>
            <a:off x="3505200" y="300335"/>
            <a:ext cx="518206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Plastic Scintillation Radiation Detectors</a:t>
            </a:r>
            <a:endParaRPr kumimoji="0" lang="en-US" sz="2400" b="0" i="0" u="none" strike="noStrike" cap="none" normalizeH="0" baseline="0" dirty="0" smtClean="0">
              <a:ln>
                <a:noFill/>
              </a:ln>
              <a:solidFill>
                <a:srgbClr val="FF0000"/>
              </a:solidFill>
              <a:effectLst/>
              <a:latin typeface="Arial" pitchFamily="34" charset="0"/>
            </a:endParaRPr>
          </a:p>
        </p:txBody>
      </p:sp>
      <p:sp>
        <p:nvSpPr>
          <p:cNvPr id="10" name="Rectangle 9"/>
          <p:cNvSpPr>
            <a:spLocks noChangeArrowheads="1"/>
          </p:cNvSpPr>
          <p:nvPr/>
        </p:nvSpPr>
        <p:spPr bwMode="auto">
          <a:xfrm>
            <a:off x="4114800" y="4114800"/>
            <a:ext cx="457529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cs typeface="Times New Roman" pitchFamily="18" charset="0"/>
              </a:rPr>
              <a:t>Sealing</a:t>
            </a:r>
            <a:r>
              <a:rPr kumimoji="0" lang="en-US" sz="2400" b="1" i="0" u="none" strike="noStrike" cap="none" normalizeH="0" dirty="0" smtClean="0">
                <a:ln>
                  <a:noFill/>
                </a:ln>
                <a:solidFill>
                  <a:srgbClr val="FF0000"/>
                </a:solidFill>
                <a:effectLst/>
                <a:cs typeface="Times New Roman" pitchFamily="18" charset="0"/>
              </a:rPr>
              <a:t> of leak in MAPP end shield</a:t>
            </a:r>
            <a:endParaRPr kumimoji="0" lang="en-US" sz="2400" b="0" i="0" u="none" strike="noStrike" cap="none" normalizeH="0" baseline="0" dirty="0" smtClean="0">
              <a:ln>
                <a:noFill/>
              </a:ln>
              <a:solidFill>
                <a:srgbClr val="FF0000"/>
              </a:solidFill>
              <a:effectLst/>
            </a:endParaRPr>
          </a:p>
        </p:txBody>
      </p:sp>
      <p:sp>
        <p:nvSpPr>
          <p:cNvPr id="11" name="TextBox 10"/>
          <p:cNvSpPr txBox="1"/>
          <p:nvPr/>
        </p:nvSpPr>
        <p:spPr>
          <a:xfrm>
            <a:off x="4724400" y="4800600"/>
            <a:ext cx="3276600" cy="369332"/>
          </a:xfrm>
          <a:prstGeom prst="rect">
            <a:avLst/>
          </a:prstGeom>
          <a:noFill/>
        </p:spPr>
        <p:txBody>
          <a:bodyPr wrap="square" rtlCol="0">
            <a:spAutoFit/>
          </a:bodyPr>
          <a:lstStyle/>
          <a:p>
            <a:r>
              <a:rPr lang="en-US" b="1" dirty="0" smtClean="0"/>
              <a:t>Use of magnetite </a:t>
            </a:r>
            <a:r>
              <a:rPr lang="en-US" b="1" dirty="0" err="1" smtClean="0"/>
              <a:t>nano</a:t>
            </a:r>
            <a:r>
              <a:rPr lang="en-US" b="1" dirty="0" smtClean="0"/>
              <a:t> particles</a:t>
            </a:r>
            <a:endParaRPr lang="en-US" b="1" dirty="0"/>
          </a:p>
        </p:txBody>
      </p:sp>
      <p:pic>
        <p:nvPicPr>
          <p:cNvPr id="12" name="Picture 11"/>
          <p:cNvPicPr/>
          <p:nvPr/>
        </p:nvPicPr>
        <p:blipFill>
          <a:blip r:embed="rId3"/>
          <a:srcRect r="50078"/>
          <a:stretch>
            <a:fillRect/>
          </a:stretch>
        </p:blipFill>
        <p:spPr bwMode="auto">
          <a:xfrm>
            <a:off x="304800" y="457200"/>
            <a:ext cx="1371600" cy="1600200"/>
          </a:xfrm>
          <a:prstGeom prst="rect">
            <a:avLst/>
          </a:prstGeom>
          <a:noFill/>
          <a:ln w="9525">
            <a:noFill/>
            <a:miter lim="800000"/>
            <a:headEnd/>
            <a:tailEnd/>
          </a:ln>
        </p:spPr>
      </p:pic>
      <p:pic>
        <p:nvPicPr>
          <p:cNvPr id="13" name="Picture 12"/>
          <p:cNvPicPr/>
          <p:nvPr/>
        </p:nvPicPr>
        <p:blipFill>
          <a:blip r:embed="rId3"/>
          <a:srcRect l="49594" r="1963"/>
          <a:stretch>
            <a:fillRect/>
          </a:stretch>
        </p:blipFill>
        <p:spPr bwMode="auto">
          <a:xfrm>
            <a:off x="1752600" y="457200"/>
            <a:ext cx="1295400" cy="1600200"/>
          </a:xfrm>
          <a:prstGeom prst="rect">
            <a:avLst/>
          </a:prstGeom>
          <a:noFill/>
          <a:ln w="9525">
            <a:noFill/>
            <a:miter lim="800000"/>
            <a:headEnd/>
            <a:tailEnd/>
          </a:ln>
        </p:spPr>
      </p:pic>
      <p:pic>
        <p:nvPicPr>
          <p:cNvPr id="14" name="Picture 3"/>
          <p:cNvPicPr>
            <a:picLocks noChangeAspect="1" noChangeArrowheads="1"/>
          </p:cNvPicPr>
          <p:nvPr/>
        </p:nvPicPr>
        <p:blipFill>
          <a:blip r:embed="rId4"/>
          <a:srcRect/>
          <a:stretch>
            <a:fillRect/>
          </a:stretch>
        </p:blipFill>
        <p:spPr bwMode="auto">
          <a:xfrm>
            <a:off x="228600" y="4191000"/>
            <a:ext cx="3361997" cy="20574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178004"/>
            <a:ext cx="8001000" cy="1169551"/>
          </a:xfrm>
          <a:prstGeom prst="rect">
            <a:avLst/>
          </a:prstGeom>
          <a:noFill/>
        </p:spPr>
        <p:txBody>
          <a:bodyPr wrap="square" rtlCol="0">
            <a:spAutoFit/>
          </a:bodyPr>
          <a:lstStyle/>
          <a:p>
            <a:pPr algn="just"/>
            <a:r>
              <a:rPr lang="en-US" sz="2200" b="1" dirty="0" smtClean="0"/>
              <a:t>The literature on economic development and growth have long argued that </a:t>
            </a:r>
            <a:r>
              <a:rPr lang="en-US" sz="2400" b="1" i="1" dirty="0" smtClean="0">
                <a:solidFill>
                  <a:srgbClr val="0000FF"/>
                </a:solidFill>
              </a:rPr>
              <a:t>technology is a major component of long-run economic growth of increased productivity</a:t>
            </a:r>
            <a:r>
              <a:rPr lang="en-US" sz="2200" b="1" i="1" dirty="0" smtClean="0">
                <a:solidFill>
                  <a:srgbClr val="0000FF"/>
                </a:solidFill>
              </a:rPr>
              <a:t>. </a:t>
            </a:r>
            <a:endParaRPr lang="en-US" sz="2200" b="1" i="1" dirty="0">
              <a:solidFill>
                <a:srgbClr val="0000FF"/>
              </a:solidFill>
            </a:endParaRPr>
          </a:p>
        </p:txBody>
      </p:sp>
      <p:sp>
        <p:nvSpPr>
          <p:cNvPr id="3" name="TextBox 2"/>
          <p:cNvSpPr txBox="1"/>
          <p:nvPr/>
        </p:nvSpPr>
        <p:spPr>
          <a:xfrm>
            <a:off x="1295400" y="4527756"/>
            <a:ext cx="7162800" cy="369332"/>
          </a:xfrm>
          <a:prstGeom prst="rect">
            <a:avLst/>
          </a:prstGeom>
          <a:noFill/>
        </p:spPr>
        <p:txBody>
          <a:bodyPr wrap="square" rtlCol="0">
            <a:spAutoFit/>
          </a:bodyPr>
          <a:lstStyle/>
          <a:p>
            <a:r>
              <a:rPr lang="en-US" dirty="0" smtClean="0"/>
              <a:t>J. </a:t>
            </a:r>
            <a:r>
              <a:rPr lang="en-US" dirty="0" err="1" smtClean="0"/>
              <a:t>Schumpter</a:t>
            </a:r>
            <a:r>
              <a:rPr lang="en-US" dirty="0" smtClean="0"/>
              <a:t>, ‘</a:t>
            </a:r>
            <a:r>
              <a:rPr lang="en-US" b="1" i="1" dirty="0" smtClean="0"/>
              <a:t>The Theory of Economic Development</a:t>
            </a:r>
            <a:r>
              <a:rPr lang="en-US" dirty="0" smtClean="0"/>
              <a:t>’, Cambridge (1934).</a:t>
            </a:r>
            <a:endParaRPr lang="en-US" dirty="0"/>
          </a:p>
        </p:txBody>
      </p:sp>
      <p:sp>
        <p:nvSpPr>
          <p:cNvPr id="5" name="TextBox 4"/>
          <p:cNvSpPr txBox="1"/>
          <p:nvPr/>
        </p:nvSpPr>
        <p:spPr>
          <a:xfrm>
            <a:off x="1295400" y="5791200"/>
            <a:ext cx="7391400" cy="646331"/>
          </a:xfrm>
          <a:prstGeom prst="rect">
            <a:avLst/>
          </a:prstGeom>
          <a:noFill/>
        </p:spPr>
        <p:txBody>
          <a:bodyPr wrap="square" rtlCol="0">
            <a:spAutoFit/>
          </a:bodyPr>
          <a:lstStyle/>
          <a:p>
            <a:r>
              <a:rPr lang="en-US" dirty="0" smtClean="0"/>
              <a:t>C. Freeman, ‘</a:t>
            </a:r>
            <a:r>
              <a:rPr lang="en-US" b="1" i="1" dirty="0" smtClean="0"/>
              <a:t>The Economics of Hope</a:t>
            </a:r>
            <a:r>
              <a:rPr lang="en-US" b="1" dirty="0" smtClean="0"/>
              <a:t>’</a:t>
            </a:r>
            <a:r>
              <a:rPr lang="en-US" dirty="0" smtClean="0"/>
              <a:t>, Essays on </a:t>
            </a:r>
            <a:r>
              <a:rPr lang="en-US" i="1" dirty="0" smtClean="0"/>
              <a:t>Technical Change, Economic Growth and the Environment</a:t>
            </a:r>
            <a:r>
              <a:rPr lang="en-US" dirty="0" smtClean="0"/>
              <a:t>’, Pinter, London (1992).</a:t>
            </a:r>
            <a:endParaRPr lang="en-US" dirty="0"/>
          </a:p>
        </p:txBody>
      </p:sp>
      <p:sp>
        <p:nvSpPr>
          <p:cNvPr id="6" name="TextBox 5"/>
          <p:cNvSpPr txBox="1"/>
          <p:nvPr/>
        </p:nvSpPr>
        <p:spPr>
          <a:xfrm>
            <a:off x="685800" y="2549604"/>
            <a:ext cx="7954780" cy="1169551"/>
          </a:xfrm>
          <a:prstGeom prst="rect">
            <a:avLst/>
          </a:prstGeom>
          <a:noFill/>
        </p:spPr>
        <p:txBody>
          <a:bodyPr wrap="square" rtlCol="0">
            <a:spAutoFit/>
          </a:bodyPr>
          <a:lstStyle/>
          <a:p>
            <a:pPr algn="just"/>
            <a:r>
              <a:rPr lang="en-US" sz="2200" b="1" dirty="0" smtClean="0"/>
              <a:t>Scholars have called for a concerted effort in </a:t>
            </a:r>
            <a:r>
              <a:rPr lang="en-US" sz="2400" b="1" i="1" dirty="0" smtClean="0">
                <a:solidFill>
                  <a:srgbClr val="FF0000"/>
                </a:solidFill>
              </a:rPr>
              <a:t>promoting technological research and the background science</a:t>
            </a:r>
            <a:r>
              <a:rPr lang="en-US" sz="2200" b="1" dirty="0" smtClean="0"/>
              <a:t> to consolidate and develop research findings.</a:t>
            </a:r>
            <a:endParaRPr lang="en-US" sz="2200" b="1" dirty="0"/>
          </a:p>
        </p:txBody>
      </p:sp>
      <p:sp>
        <p:nvSpPr>
          <p:cNvPr id="10" name="TextBox 9"/>
          <p:cNvSpPr txBox="1"/>
          <p:nvPr/>
        </p:nvSpPr>
        <p:spPr>
          <a:xfrm>
            <a:off x="1265904" y="5029200"/>
            <a:ext cx="7315200" cy="646331"/>
          </a:xfrm>
          <a:prstGeom prst="rect">
            <a:avLst/>
          </a:prstGeom>
          <a:noFill/>
        </p:spPr>
        <p:txBody>
          <a:bodyPr wrap="square" rtlCol="0">
            <a:spAutoFit/>
          </a:bodyPr>
          <a:lstStyle/>
          <a:p>
            <a:r>
              <a:rPr lang="en-US" dirty="0" smtClean="0"/>
              <a:t>C. </a:t>
            </a:r>
            <a:r>
              <a:rPr lang="en-US" dirty="0" err="1" smtClean="0"/>
              <a:t>Futardo</a:t>
            </a:r>
            <a:r>
              <a:rPr lang="en-US" dirty="0" smtClean="0"/>
              <a:t>, ‘</a:t>
            </a:r>
            <a:r>
              <a:rPr lang="en-US" b="1" i="1" dirty="0" smtClean="0"/>
              <a:t>Economic Development of Latin America, Historical Background and Contemporary Problems</a:t>
            </a:r>
            <a:r>
              <a:rPr lang="en-US" dirty="0" smtClean="0"/>
              <a:t>’, Cambridge University Press (1970).</a:t>
            </a:r>
            <a:endParaRPr lang="en-US" dirty="0"/>
          </a:p>
        </p:txBody>
      </p:sp>
      <p:sp>
        <p:nvSpPr>
          <p:cNvPr id="8" name="TextBox 7"/>
          <p:cNvSpPr txBox="1"/>
          <p:nvPr/>
        </p:nvSpPr>
        <p:spPr>
          <a:xfrm>
            <a:off x="685800" y="228600"/>
            <a:ext cx="5029200" cy="523220"/>
          </a:xfrm>
          <a:prstGeom prst="rect">
            <a:avLst/>
          </a:prstGeom>
          <a:noFill/>
        </p:spPr>
        <p:txBody>
          <a:bodyPr wrap="square" rtlCol="0">
            <a:spAutoFit/>
          </a:bodyPr>
          <a:lstStyle/>
          <a:p>
            <a:r>
              <a:rPr lang="en-US" sz="2800" b="1" dirty="0" smtClean="0">
                <a:solidFill>
                  <a:srgbClr val="FF0000"/>
                </a:solidFill>
              </a:rPr>
              <a:t>What Economist Say…………</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t="7852" b="11780"/>
          <a:stretch>
            <a:fillRect/>
          </a:stretch>
        </p:blipFill>
        <p:spPr bwMode="auto">
          <a:xfrm>
            <a:off x="457200" y="788503"/>
            <a:ext cx="3048000" cy="4267200"/>
          </a:xfrm>
          <a:prstGeom prst="rect">
            <a:avLst/>
          </a:prstGeom>
          <a:noFill/>
          <a:ln w="9525">
            <a:noFill/>
            <a:miter lim="800000"/>
            <a:headEnd/>
            <a:tailEnd/>
          </a:ln>
        </p:spPr>
      </p:pic>
      <p:sp>
        <p:nvSpPr>
          <p:cNvPr id="5" name="Rectangle 1"/>
          <p:cNvSpPr>
            <a:spLocks noChangeArrowheads="1"/>
          </p:cNvSpPr>
          <p:nvPr/>
        </p:nvSpPr>
        <p:spPr bwMode="auto">
          <a:xfrm>
            <a:off x="1676400" y="152400"/>
            <a:ext cx="583627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C00000"/>
                </a:solidFill>
                <a:effectLst/>
                <a:ea typeface="Times New Roman" pitchFamily="18" charset="0"/>
                <a:cs typeface="Times New Roman" pitchFamily="18" charset="0"/>
              </a:rPr>
              <a:t>Nitric oxide releasing wound dressing </a:t>
            </a:r>
            <a:endParaRPr kumimoji="0" lang="en-US" sz="2800" b="0" i="0" u="none" strike="noStrike" cap="none" normalizeH="0" baseline="0" dirty="0" smtClean="0">
              <a:ln>
                <a:noFill/>
              </a:ln>
              <a:solidFill>
                <a:srgbClr val="C00000"/>
              </a:solidFill>
              <a:effectLst/>
            </a:endParaRPr>
          </a:p>
        </p:txBody>
      </p:sp>
      <p:pic>
        <p:nvPicPr>
          <p:cNvPr id="6" name="Picture 5" descr="Compilation"/>
          <p:cNvPicPr>
            <a:picLocks noChangeAspect="1" noChangeArrowheads="1"/>
          </p:cNvPicPr>
          <p:nvPr/>
        </p:nvPicPr>
        <p:blipFill>
          <a:blip r:embed="rId3" cstate="print"/>
          <a:srcRect/>
          <a:stretch>
            <a:fillRect/>
          </a:stretch>
        </p:blipFill>
        <p:spPr bwMode="auto">
          <a:xfrm>
            <a:off x="3733800" y="2687116"/>
            <a:ext cx="4233741" cy="2368587"/>
          </a:xfrm>
          <a:prstGeom prst="rect">
            <a:avLst/>
          </a:prstGeom>
          <a:noFill/>
          <a:ln w="9525">
            <a:noFill/>
            <a:miter lim="800000"/>
            <a:headEnd/>
            <a:tailEnd/>
          </a:ln>
        </p:spPr>
      </p:pic>
      <p:sp>
        <p:nvSpPr>
          <p:cNvPr id="7" name="Rectangle 6"/>
          <p:cNvSpPr/>
          <p:nvPr/>
        </p:nvSpPr>
        <p:spPr>
          <a:xfrm>
            <a:off x="381000" y="5181600"/>
            <a:ext cx="8382000" cy="1015663"/>
          </a:xfrm>
          <a:prstGeom prst="rect">
            <a:avLst/>
          </a:prstGeom>
        </p:spPr>
        <p:txBody>
          <a:bodyPr wrap="square">
            <a:spAutoFit/>
          </a:bodyPr>
          <a:lstStyle/>
          <a:p>
            <a:pPr algn="just"/>
            <a:r>
              <a:rPr lang="en-US" sz="2000" i="1" dirty="0" smtClean="0"/>
              <a:t>The dressing is very effective against a broad spectrum of infection-causing microbes. The dressing is found effective against chronic and non-healing wounds including </a:t>
            </a:r>
            <a:r>
              <a:rPr lang="en-US" sz="2000" i="1" dirty="0" err="1" smtClean="0"/>
              <a:t>diabatic</a:t>
            </a:r>
            <a:r>
              <a:rPr lang="en-US" sz="2000" i="1" dirty="0" smtClean="0"/>
              <a:t> wounds</a:t>
            </a:r>
            <a:endParaRPr lang="en-US" sz="2000" i="1" dirty="0"/>
          </a:p>
        </p:txBody>
      </p:sp>
      <p:sp>
        <p:nvSpPr>
          <p:cNvPr id="8" name="Rectangle 7"/>
          <p:cNvSpPr/>
          <p:nvPr/>
        </p:nvSpPr>
        <p:spPr>
          <a:xfrm>
            <a:off x="2057400" y="6305490"/>
            <a:ext cx="7010400" cy="400110"/>
          </a:xfrm>
          <a:prstGeom prst="rect">
            <a:avLst/>
          </a:prstGeom>
        </p:spPr>
        <p:txBody>
          <a:bodyPr wrap="square">
            <a:spAutoFit/>
          </a:bodyPr>
          <a:lstStyle/>
          <a:p>
            <a:pPr algn="just"/>
            <a:r>
              <a:rPr lang="en-US" sz="2000" b="1" i="1" dirty="0" smtClean="0">
                <a:solidFill>
                  <a:srgbClr val="0033CC"/>
                </a:solidFill>
              </a:rPr>
              <a:t>Technology transferred to M/s </a:t>
            </a:r>
            <a:r>
              <a:rPr lang="en-US" sz="2000" b="1" i="1" dirty="0" err="1" smtClean="0">
                <a:solidFill>
                  <a:srgbClr val="0033CC"/>
                </a:solidFill>
              </a:rPr>
              <a:t>Cologen</a:t>
            </a:r>
            <a:r>
              <a:rPr lang="en-US" sz="2000" b="1" i="1" dirty="0" smtClean="0">
                <a:solidFill>
                  <a:srgbClr val="0033CC"/>
                </a:solidFill>
              </a:rPr>
              <a:t> Healthcare, </a:t>
            </a:r>
            <a:r>
              <a:rPr lang="en-US" sz="2000" b="1" i="1" dirty="0" err="1" smtClean="0">
                <a:solidFill>
                  <a:srgbClr val="0033CC"/>
                </a:solidFill>
              </a:rPr>
              <a:t>Tamilnadu</a:t>
            </a:r>
            <a:endParaRPr lang="en-US" sz="2000" b="1" i="1" dirty="0">
              <a:solidFill>
                <a:srgbClr val="0033CC"/>
              </a:solidFill>
            </a:endParaRPr>
          </a:p>
        </p:txBody>
      </p:sp>
      <p:pic>
        <p:nvPicPr>
          <p:cNvPr id="9" name="Picture 8"/>
          <p:cNvPicPr>
            <a:picLocks noChangeAspect="1"/>
          </p:cNvPicPr>
          <p:nvPr/>
        </p:nvPicPr>
        <p:blipFill>
          <a:blip r:embed="rId4" cstate="print"/>
          <a:stretch>
            <a:fillRect/>
          </a:stretch>
        </p:blipFill>
        <p:spPr>
          <a:xfrm>
            <a:off x="3733800" y="685800"/>
            <a:ext cx="4191000" cy="185530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886200" y="1295400"/>
            <a:ext cx="4953000" cy="4149015"/>
          </a:xfrm>
          <a:prstGeom prst="rect">
            <a:avLst/>
          </a:prstGeom>
        </p:spPr>
      </p:pic>
      <p:sp>
        <p:nvSpPr>
          <p:cNvPr id="5" name="Content Placeholder 5"/>
          <p:cNvSpPr txBox="1">
            <a:spLocks/>
          </p:cNvSpPr>
          <p:nvPr/>
        </p:nvSpPr>
        <p:spPr bwMode="auto">
          <a:xfrm>
            <a:off x="381000" y="1752600"/>
            <a:ext cx="3276600" cy="2819400"/>
          </a:xfrm>
          <a:prstGeom prst="rect">
            <a:avLst/>
          </a:prstGeom>
          <a:solidFill>
            <a:schemeClr val="bg1"/>
          </a:solidFill>
          <a:ln>
            <a:noFill/>
          </a:ln>
          <a:extLst/>
        </p:spPr>
        <p:txBody>
          <a:bodyPr/>
          <a:lstStyle>
            <a:lvl1pPr marL="1228474" indent="-1228474" algn="l" rtl="0" eaLnBrk="0" fontAlgn="base" hangingPunct="0">
              <a:spcBef>
                <a:spcPct val="20000"/>
              </a:spcBef>
              <a:spcAft>
                <a:spcPct val="0"/>
              </a:spcAft>
              <a:buFont typeface="Arial" panose="020B0604020202020204" pitchFamily="34" charset="0"/>
              <a:buChar char="•"/>
              <a:defRPr sz="11464" kern="1200">
                <a:solidFill>
                  <a:schemeClr val="tx1"/>
                </a:solidFill>
                <a:latin typeface="+mn-lt"/>
                <a:ea typeface="+mn-ea"/>
                <a:cs typeface="+mn-cs"/>
              </a:defRPr>
            </a:lvl1pPr>
            <a:lvl2pPr marL="2661693" indent="-1023728" algn="l" rtl="0" eaLnBrk="0" fontAlgn="base" hangingPunct="0">
              <a:spcBef>
                <a:spcPct val="20000"/>
              </a:spcBef>
              <a:spcAft>
                <a:spcPct val="0"/>
              </a:spcAft>
              <a:buFont typeface="Arial" panose="020B0604020202020204" pitchFamily="34" charset="0"/>
              <a:buChar char="–"/>
              <a:defRPr sz="10031" kern="1200">
                <a:solidFill>
                  <a:schemeClr val="tx1"/>
                </a:solidFill>
                <a:latin typeface="+mn-lt"/>
                <a:ea typeface="+mn-ea"/>
                <a:cs typeface="+mn-cs"/>
              </a:defRPr>
            </a:lvl2pPr>
            <a:lvl3pPr marL="4094912" indent="-818982" algn="l" rtl="0" eaLnBrk="0" fontAlgn="base" hangingPunct="0">
              <a:spcBef>
                <a:spcPct val="20000"/>
              </a:spcBef>
              <a:spcAft>
                <a:spcPct val="0"/>
              </a:spcAft>
              <a:buFont typeface="Arial" panose="020B0604020202020204" pitchFamily="34" charset="0"/>
              <a:buChar char="•"/>
              <a:defRPr sz="8598" kern="1200">
                <a:solidFill>
                  <a:schemeClr val="tx1"/>
                </a:solidFill>
                <a:latin typeface="+mn-lt"/>
                <a:ea typeface="+mn-ea"/>
                <a:cs typeface="+mn-cs"/>
              </a:defRPr>
            </a:lvl3pPr>
            <a:lvl4pPr marL="5732877" indent="-818982" algn="l" rtl="0" eaLnBrk="0" fontAlgn="base" hangingPunct="0">
              <a:spcBef>
                <a:spcPct val="20000"/>
              </a:spcBef>
              <a:spcAft>
                <a:spcPct val="0"/>
              </a:spcAft>
              <a:buFont typeface="Arial" panose="020B0604020202020204" pitchFamily="34" charset="0"/>
              <a:buChar char="–"/>
              <a:defRPr sz="7165" kern="1200">
                <a:solidFill>
                  <a:schemeClr val="tx1"/>
                </a:solidFill>
                <a:latin typeface="+mn-lt"/>
                <a:ea typeface="+mn-ea"/>
                <a:cs typeface="+mn-cs"/>
              </a:defRPr>
            </a:lvl4pPr>
            <a:lvl5pPr marL="7370841" indent="-818982" algn="l" rtl="0" eaLnBrk="0" fontAlgn="base" hangingPunct="0">
              <a:spcBef>
                <a:spcPct val="20000"/>
              </a:spcBef>
              <a:spcAft>
                <a:spcPct val="0"/>
              </a:spcAft>
              <a:buFont typeface="Arial" panose="020B0604020202020204" pitchFamily="34" charset="0"/>
              <a:buChar char="»"/>
              <a:defRPr sz="7165" kern="1200">
                <a:solidFill>
                  <a:schemeClr val="tx1"/>
                </a:solidFill>
                <a:latin typeface="+mn-lt"/>
                <a:ea typeface="+mn-ea"/>
                <a:cs typeface="+mn-cs"/>
              </a:defRPr>
            </a:lvl5pPr>
            <a:lvl6pPr marL="9008806" indent="-818982" algn="l" defTabSz="3275929" rtl="0" eaLnBrk="1" latinLnBrk="0" hangingPunct="1">
              <a:spcBef>
                <a:spcPct val="20000"/>
              </a:spcBef>
              <a:buFont typeface="Arial" pitchFamily="34" charset="0"/>
              <a:buChar char="•"/>
              <a:defRPr sz="7165" kern="1200">
                <a:solidFill>
                  <a:schemeClr val="tx1"/>
                </a:solidFill>
                <a:latin typeface="+mn-lt"/>
                <a:ea typeface="+mn-ea"/>
                <a:cs typeface="+mn-cs"/>
              </a:defRPr>
            </a:lvl6pPr>
            <a:lvl7pPr marL="10646771" indent="-818982" algn="l" defTabSz="3275929" rtl="0" eaLnBrk="1" latinLnBrk="0" hangingPunct="1">
              <a:spcBef>
                <a:spcPct val="20000"/>
              </a:spcBef>
              <a:buFont typeface="Arial" pitchFamily="34" charset="0"/>
              <a:buChar char="•"/>
              <a:defRPr sz="7165" kern="1200">
                <a:solidFill>
                  <a:schemeClr val="tx1"/>
                </a:solidFill>
                <a:latin typeface="+mn-lt"/>
                <a:ea typeface="+mn-ea"/>
                <a:cs typeface="+mn-cs"/>
              </a:defRPr>
            </a:lvl7pPr>
            <a:lvl8pPr marL="12284735" indent="-818982" algn="l" defTabSz="3275929" rtl="0" eaLnBrk="1" latinLnBrk="0" hangingPunct="1">
              <a:spcBef>
                <a:spcPct val="20000"/>
              </a:spcBef>
              <a:buFont typeface="Arial" pitchFamily="34" charset="0"/>
              <a:buChar char="•"/>
              <a:defRPr sz="7165" kern="1200">
                <a:solidFill>
                  <a:schemeClr val="tx1"/>
                </a:solidFill>
                <a:latin typeface="+mn-lt"/>
                <a:ea typeface="+mn-ea"/>
                <a:cs typeface="+mn-cs"/>
              </a:defRPr>
            </a:lvl8pPr>
            <a:lvl9pPr marL="13922700" indent="-818982" algn="l" defTabSz="3275929" rtl="0" eaLnBrk="1" latinLnBrk="0" hangingPunct="1">
              <a:spcBef>
                <a:spcPct val="20000"/>
              </a:spcBef>
              <a:buFont typeface="Arial" pitchFamily="34" charset="0"/>
              <a:buChar char="•"/>
              <a:defRPr sz="7165" kern="1200">
                <a:solidFill>
                  <a:schemeClr val="tx1"/>
                </a:solidFill>
                <a:latin typeface="+mn-lt"/>
                <a:ea typeface="+mn-ea"/>
                <a:cs typeface="+mn-cs"/>
              </a:defRPr>
            </a:lvl9pPr>
          </a:lstStyle>
          <a:p>
            <a:pPr marL="263525" indent="-263525" eaLnBrk="1" hangingPunct="1">
              <a:spcAft>
                <a:spcPts val="600"/>
              </a:spcAft>
              <a:buClr>
                <a:srgbClr val="FF0000"/>
              </a:buClr>
              <a:buFont typeface="Wingdings" panose="05000000000000000000" pitchFamily="2" charset="2"/>
              <a:buChar char="q"/>
              <a:tabLst>
                <a:tab pos="892175" algn="l"/>
              </a:tabLst>
              <a:defRPr/>
            </a:pPr>
            <a:r>
              <a:rPr lang="en-IN" altLang="en-US" sz="1800" b="1" dirty="0" smtClean="0"/>
              <a:t>Powerful </a:t>
            </a:r>
            <a:r>
              <a:rPr lang="en-IN" altLang="en-US" sz="1800" b="1" dirty="0" err="1" smtClean="0"/>
              <a:t>microbiocide</a:t>
            </a:r>
            <a:endParaRPr lang="en-IN" altLang="en-US" sz="1800" b="1" dirty="0" smtClean="0"/>
          </a:p>
          <a:p>
            <a:pPr marL="263525" indent="-263525" eaLnBrk="1" hangingPunct="1">
              <a:spcAft>
                <a:spcPts val="600"/>
              </a:spcAft>
              <a:buClr>
                <a:srgbClr val="FF0000"/>
              </a:buClr>
              <a:buFont typeface="Wingdings" panose="05000000000000000000" pitchFamily="2" charset="2"/>
              <a:buChar char="q"/>
              <a:tabLst>
                <a:tab pos="892175" algn="l"/>
              </a:tabLst>
              <a:defRPr/>
            </a:pPr>
            <a:r>
              <a:rPr lang="en-IN" altLang="en-US" sz="1800" b="1" dirty="0" smtClean="0"/>
              <a:t>Can penetrate wound biofilm and kill the microbes </a:t>
            </a:r>
          </a:p>
          <a:p>
            <a:pPr marL="263525" indent="-263525" eaLnBrk="1" hangingPunct="1">
              <a:spcAft>
                <a:spcPts val="600"/>
              </a:spcAft>
              <a:buClr>
                <a:srgbClr val="FF0000"/>
              </a:buClr>
              <a:buFont typeface="Wingdings" panose="05000000000000000000" pitchFamily="2" charset="2"/>
              <a:buChar char="q"/>
              <a:tabLst>
                <a:tab pos="892175" algn="l"/>
              </a:tabLst>
              <a:defRPr/>
            </a:pPr>
            <a:r>
              <a:rPr lang="en-US" altLang="en-US" sz="1800" b="1" dirty="0" smtClean="0"/>
              <a:t>Does </a:t>
            </a:r>
            <a:r>
              <a:rPr lang="en-US" altLang="en-US" sz="1800" b="1" dirty="0"/>
              <a:t>not promote </a:t>
            </a:r>
            <a:r>
              <a:rPr lang="en-US" altLang="en-US" sz="1800" b="1" dirty="0" smtClean="0"/>
              <a:t>resistance buildup in microbes</a:t>
            </a:r>
          </a:p>
          <a:p>
            <a:pPr marL="263525" indent="-263525" eaLnBrk="1" hangingPunct="1">
              <a:spcAft>
                <a:spcPts val="600"/>
              </a:spcAft>
              <a:buClr>
                <a:srgbClr val="FF0000"/>
              </a:buClr>
              <a:buFont typeface="Wingdings" panose="05000000000000000000" pitchFamily="2" charset="2"/>
              <a:buChar char="q"/>
              <a:tabLst>
                <a:tab pos="892175" algn="l"/>
              </a:tabLst>
              <a:defRPr/>
            </a:pPr>
            <a:r>
              <a:rPr lang="en-IN" altLang="en-US" sz="1800" b="1" dirty="0" smtClean="0"/>
              <a:t>Has broad-spectrum activity</a:t>
            </a:r>
          </a:p>
          <a:p>
            <a:pPr marL="263525" indent="-263525" eaLnBrk="1" hangingPunct="1">
              <a:buClr>
                <a:srgbClr val="FF0000"/>
              </a:buClr>
              <a:buFont typeface="Wingdings" panose="05000000000000000000" pitchFamily="2" charset="2"/>
              <a:buChar char="q"/>
              <a:tabLst>
                <a:tab pos="892175" algn="l"/>
              </a:tabLst>
              <a:defRPr/>
            </a:pPr>
            <a:r>
              <a:rPr lang="en-IN" altLang="en-US" sz="1800" b="1" dirty="0" smtClean="0"/>
              <a:t>Helps in vasodilation and angiogenesis</a:t>
            </a:r>
          </a:p>
        </p:txBody>
      </p:sp>
      <p:sp>
        <p:nvSpPr>
          <p:cNvPr id="6" name="TextBox 5"/>
          <p:cNvSpPr txBox="1"/>
          <p:nvPr/>
        </p:nvSpPr>
        <p:spPr>
          <a:xfrm>
            <a:off x="1524000" y="152400"/>
            <a:ext cx="5791200" cy="461665"/>
          </a:xfrm>
          <a:prstGeom prst="rect">
            <a:avLst/>
          </a:prstGeom>
          <a:noFill/>
        </p:spPr>
        <p:txBody>
          <a:bodyPr wrap="square" rtlCol="0">
            <a:spAutoFit/>
          </a:bodyPr>
          <a:lstStyle/>
          <a:p>
            <a:r>
              <a:rPr lang="en-US" sz="2400" b="1" dirty="0" smtClean="0">
                <a:solidFill>
                  <a:srgbClr val="FF0000"/>
                </a:solidFill>
              </a:rPr>
              <a:t>Nitric Oxide (NO) Releasing Wound Dressing</a:t>
            </a:r>
            <a:endParaRPr lang="en-US" sz="2400" b="1" dirty="0">
              <a:solidFill>
                <a:srgbClr val="FF0000"/>
              </a:solidFill>
            </a:endParaRPr>
          </a:p>
        </p:txBody>
      </p:sp>
      <p:sp>
        <p:nvSpPr>
          <p:cNvPr id="7" name="TextBox 6"/>
          <p:cNvSpPr txBox="1"/>
          <p:nvPr/>
        </p:nvSpPr>
        <p:spPr>
          <a:xfrm>
            <a:off x="990600" y="685800"/>
            <a:ext cx="6781800" cy="400110"/>
          </a:xfrm>
          <a:prstGeom prst="rect">
            <a:avLst/>
          </a:prstGeom>
          <a:noFill/>
        </p:spPr>
        <p:txBody>
          <a:bodyPr wrap="square" rtlCol="0">
            <a:spAutoFit/>
          </a:bodyPr>
          <a:lstStyle/>
          <a:p>
            <a:r>
              <a:rPr lang="en-US" sz="2000" b="1" i="1" dirty="0" smtClean="0">
                <a:solidFill>
                  <a:srgbClr val="0000FF"/>
                </a:solidFill>
              </a:rPr>
              <a:t>Essential Features of NO in bacterial killing and wound healing </a:t>
            </a:r>
            <a:endParaRPr lang="en-US" sz="2000" b="1" i="1" dirty="0">
              <a:solidFill>
                <a:srgbClr val="0000FF"/>
              </a:solidFill>
            </a:endParaRPr>
          </a:p>
        </p:txBody>
      </p:sp>
      <p:sp>
        <p:nvSpPr>
          <p:cNvPr id="8" name="TextBox 7"/>
          <p:cNvSpPr txBox="1"/>
          <p:nvPr/>
        </p:nvSpPr>
        <p:spPr>
          <a:xfrm>
            <a:off x="1524000" y="5562600"/>
            <a:ext cx="6248400" cy="1092607"/>
          </a:xfrm>
          <a:prstGeom prst="rect">
            <a:avLst/>
          </a:prstGeom>
          <a:noFill/>
        </p:spPr>
        <p:txBody>
          <a:bodyPr wrap="square" rtlCol="0">
            <a:spAutoFit/>
          </a:bodyPr>
          <a:lstStyle/>
          <a:p>
            <a:pPr algn="ctr"/>
            <a:r>
              <a:rPr lang="en-IN" b="1" dirty="0" smtClean="0">
                <a:solidFill>
                  <a:srgbClr val="CC3399"/>
                </a:solidFill>
              </a:rPr>
              <a:t>NO delivering creams (popular method to deliver NOx) setbacks</a:t>
            </a:r>
          </a:p>
          <a:p>
            <a:pPr marL="342900" indent="-342900">
              <a:buAutoNum type="arabicPeriod"/>
            </a:pPr>
            <a:r>
              <a:rPr lang="en-IN" sz="1500" dirty="0" smtClean="0"/>
              <a:t>Instantaneous release of NO</a:t>
            </a:r>
          </a:p>
          <a:p>
            <a:pPr marL="342900" indent="-342900">
              <a:buAutoNum type="arabicPeriod"/>
            </a:pPr>
            <a:r>
              <a:rPr lang="en-IN" sz="1500" dirty="0" smtClean="0"/>
              <a:t>Debridement required daily, adds agony to the patients </a:t>
            </a:r>
          </a:p>
          <a:p>
            <a:pPr marL="342900" indent="-342900">
              <a:buAutoNum type="arabicPeriod"/>
            </a:pPr>
            <a:r>
              <a:rPr lang="en-IN" sz="1500" dirty="0" smtClean="0"/>
              <a:t>Care-giver cannot see the progress in wound healing</a:t>
            </a:r>
            <a:endParaRPr lang="en-IN" sz="15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26" y="417877"/>
            <a:ext cx="9042574" cy="1569660"/>
          </a:xfrm>
          <a:prstGeom prst="rect">
            <a:avLst/>
          </a:prstGeom>
          <a:solidFill>
            <a:schemeClr val="bg1">
              <a:lumMod val="95000"/>
            </a:schemeClr>
          </a:solidFill>
        </p:spPr>
        <p:txBody>
          <a:bodyPr wrap="square">
            <a:spAutoFit/>
          </a:bodyPr>
          <a:lstStyle/>
          <a:p>
            <a:endParaRPr lang="en-IN" sz="2400" b="1" dirty="0">
              <a:solidFill>
                <a:schemeClr val="accent1">
                  <a:lumMod val="50000"/>
                </a:schemeClr>
              </a:solidFill>
            </a:endParaRPr>
          </a:p>
          <a:p>
            <a:endParaRPr lang="en-IN" sz="2400" b="1" dirty="0" smtClean="0">
              <a:solidFill>
                <a:schemeClr val="accent1">
                  <a:lumMod val="50000"/>
                </a:schemeClr>
              </a:solidFill>
            </a:endParaRPr>
          </a:p>
          <a:p>
            <a:endParaRPr lang="en-IN" sz="2400" b="1" dirty="0">
              <a:solidFill>
                <a:schemeClr val="accent1">
                  <a:lumMod val="50000"/>
                </a:schemeClr>
              </a:solidFill>
            </a:endParaRPr>
          </a:p>
          <a:p>
            <a:endParaRPr lang="en-IN" sz="2400" b="1" dirty="0" smtClean="0">
              <a:solidFill>
                <a:schemeClr val="accent1">
                  <a:lumMod val="50000"/>
                </a:schemeClr>
              </a:solidFill>
            </a:endParaRPr>
          </a:p>
        </p:txBody>
      </p:sp>
      <p:grpSp>
        <p:nvGrpSpPr>
          <p:cNvPr id="5" name="Group 4"/>
          <p:cNvGrpSpPr/>
          <p:nvPr/>
        </p:nvGrpSpPr>
        <p:grpSpPr>
          <a:xfrm>
            <a:off x="0" y="0"/>
            <a:ext cx="9041398" cy="1957864"/>
            <a:chOff x="0" y="0"/>
            <a:chExt cx="9041398" cy="1957864"/>
          </a:xfrm>
        </p:grpSpPr>
        <p:pic>
          <p:nvPicPr>
            <p:cNvPr id="6" name="Picture 5"/>
            <p:cNvPicPr>
              <a:picLocks noChangeAspect="1"/>
            </p:cNvPicPr>
            <p:nvPr/>
          </p:nvPicPr>
          <p:blipFill rotWithShape="1">
            <a:blip r:embed="rId2"/>
            <a:srcRect l="5576" t="12980" r="5645" b="10790"/>
            <a:stretch/>
          </p:blipFill>
          <p:spPr>
            <a:xfrm>
              <a:off x="2410495" y="519883"/>
              <a:ext cx="1731004" cy="1339268"/>
            </a:xfrm>
            <a:prstGeom prst="rect">
              <a:avLst/>
            </a:prstGeom>
          </p:spPr>
        </p:pic>
        <p:pic>
          <p:nvPicPr>
            <p:cNvPr id="7" name="Picture 6"/>
            <p:cNvPicPr>
              <a:picLocks noChangeAspect="1"/>
            </p:cNvPicPr>
            <p:nvPr/>
          </p:nvPicPr>
          <p:blipFill>
            <a:blip r:embed="rId3" cstate="print"/>
            <a:stretch>
              <a:fillRect/>
            </a:stretch>
          </p:blipFill>
          <p:spPr>
            <a:xfrm>
              <a:off x="4193031" y="381000"/>
              <a:ext cx="3557042" cy="1574658"/>
            </a:xfrm>
            <a:prstGeom prst="rect">
              <a:avLst/>
            </a:prstGeom>
          </p:spPr>
        </p:pic>
        <p:sp>
          <p:nvSpPr>
            <p:cNvPr id="8" name="Rectangle 7"/>
            <p:cNvSpPr/>
            <p:nvPr/>
          </p:nvSpPr>
          <p:spPr>
            <a:xfrm>
              <a:off x="7780819" y="466823"/>
              <a:ext cx="1260579" cy="1323439"/>
            </a:xfrm>
            <a:prstGeom prst="rect">
              <a:avLst/>
            </a:prstGeom>
            <a:solidFill>
              <a:schemeClr val="bg1">
                <a:lumMod val="95000"/>
              </a:schemeClr>
            </a:solidFill>
          </p:spPr>
          <p:txBody>
            <a:bodyPr wrap="square">
              <a:spAutoFit/>
            </a:bodyPr>
            <a:lstStyle/>
            <a:p>
              <a:r>
                <a:rPr lang="en-US" sz="1600" b="1" cap="all" dirty="0" smtClean="0">
                  <a:solidFill>
                    <a:srgbClr val="0D417A"/>
                  </a:solidFill>
                </a:rPr>
                <a:t>ANIMAL TRIALS of the </a:t>
              </a:r>
              <a:r>
                <a:rPr lang="en-US" sz="1600" b="1" cap="all" dirty="0" err="1" smtClean="0">
                  <a:solidFill>
                    <a:srgbClr val="0D417A"/>
                  </a:solidFill>
                </a:rPr>
                <a:t>no</a:t>
              </a:r>
              <a:r>
                <a:rPr lang="en-US" sz="1600" b="1" dirty="0" err="1" smtClean="0">
                  <a:solidFill>
                    <a:srgbClr val="0D417A"/>
                  </a:solidFill>
                </a:rPr>
                <a:t>x</a:t>
              </a:r>
              <a:r>
                <a:rPr lang="en-US" sz="1600" b="1" dirty="0" smtClean="0">
                  <a:solidFill>
                    <a:srgbClr val="0D417A"/>
                  </a:solidFill>
                </a:rPr>
                <a:t> </a:t>
              </a:r>
              <a:r>
                <a:rPr lang="en-US" sz="1600" b="1" cap="all" dirty="0" smtClean="0">
                  <a:solidFill>
                    <a:srgbClr val="0D417A"/>
                  </a:solidFill>
                </a:rPr>
                <a:t>releasing dressing</a:t>
              </a:r>
              <a:endParaRPr lang="en-IN" sz="1600" b="1" cap="all" dirty="0">
                <a:solidFill>
                  <a:srgbClr val="0D417A"/>
                </a:solidFill>
              </a:endParaRPr>
            </a:p>
          </p:txBody>
        </p:sp>
        <p:sp>
          <p:nvSpPr>
            <p:cNvPr id="9" name="TextBox 8"/>
            <p:cNvSpPr txBox="1"/>
            <p:nvPr/>
          </p:nvSpPr>
          <p:spPr>
            <a:xfrm>
              <a:off x="161745" y="457200"/>
              <a:ext cx="2419008" cy="738664"/>
            </a:xfrm>
            <a:prstGeom prst="rect">
              <a:avLst/>
            </a:prstGeom>
            <a:noFill/>
          </p:spPr>
          <p:txBody>
            <a:bodyPr wrap="square" rtlCol="0">
              <a:spAutoFit/>
            </a:bodyPr>
            <a:lstStyle/>
            <a:p>
              <a:r>
                <a:rPr lang="en-IN" sz="1400" b="1" dirty="0" smtClean="0">
                  <a:solidFill>
                    <a:srgbClr val="FF0000"/>
                  </a:solidFill>
                </a:rPr>
                <a:t>NO releasing dressing developed that overcomes the setbacks</a:t>
              </a:r>
              <a:endParaRPr lang="en-IN" sz="1400" b="1" dirty="0">
                <a:solidFill>
                  <a:srgbClr val="FF0000"/>
                </a:solidFill>
              </a:endParaRPr>
            </a:p>
          </p:txBody>
        </p:sp>
        <p:sp>
          <p:nvSpPr>
            <p:cNvPr id="10" name="Explosion 2 9"/>
            <p:cNvSpPr/>
            <p:nvPr/>
          </p:nvSpPr>
          <p:spPr>
            <a:xfrm>
              <a:off x="0" y="0"/>
              <a:ext cx="2374900" cy="48455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Phase: 1</a:t>
              </a:r>
              <a:endParaRPr lang="en-IN" b="1" dirty="0">
                <a:solidFill>
                  <a:schemeClr val="tx1"/>
                </a:solidFill>
              </a:endParaRPr>
            </a:p>
          </p:txBody>
        </p:sp>
        <p:sp>
          <p:nvSpPr>
            <p:cNvPr id="11" name="Rectangle 10"/>
            <p:cNvSpPr/>
            <p:nvPr/>
          </p:nvSpPr>
          <p:spPr>
            <a:xfrm>
              <a:off x="152400" y="1219200"/>
              <a:ext cx="2068807" cy="738664"/>
            </a:xfrm>
            <a:prstGeom prst="rect">
              <a:avLst/>
            </a:prstGeom>
            <a:solidFill>
              <a:schemeClr val="bg1">
                <a:lumMod val="95000"/>
              </a:schemeClr>
            </a:solidFill>
            <a:ln w="19050">
              <a:noFill/>
            </a:ln>
          </p:spPr>
          <p:txBody>
            <a:bodyPr wrap="square">
              <a:spAutoFit/>
            </a:bodyPr>
            <a:lstStyle/>
            <a:p>
              <a:r>
                <a:rPr lang="en-US" sz="1400" b="1" dirty="0" smtClean="0">
                  <a:cs typeface="Arial" charset="0"/>
                </a:rPr>
                <a:t>Indian patent applied for;</a:t>
              </a:r>
            </a:p>
            <a:p>
              <a:r>
                <a:rPr lang="en-US" sz="1400" b="1" dirty="0" smtClean="0">
                  <a:cs typeface="Arial" charset="0"/>
                </a:rPr>
                <a:t> application no: 3026/MUM/2013. </a:t>
              </a:r>
              <a:endParaRPr lang="en-IN" sz="1400" b="1" dirty="0"/>
            </a:p>
          </p:txBody>
        </p:sp>
      </p:grpSp>
      <p:grpSp>
        <p:nvGrpSpPr>
          <p:cNvPr id="12" name="Group 11"/>
          <p:cNvGrpSpPr/>
          <p:nvPr/>
        </p:nvGrpSpPr>
        <p:grpSpPr>
          <a:xfrm>
            <a:off x="0" y="5334000"/>
            <a:ext cx="9067800" cy="1143000"/>
            <a:chOff x="0" y="5334000"/>
            <a:chExt cx="9067800" cy="1143000"/>
          </a:xfrm>
        </p:grpSpPr>
        <p:sp>
          <p:nvSpPr>
            <p:cNvPr id="13" name="Explosion 2 12"/>
            <p:cNvSpPr/>
            <p:nvPr/>
          </p:nvSpPr>
          <p:spPr>
            <a:xfrm>
              <a:off x="0" y="5334000"/>
              <a:ext cx="2349077" cy="46808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Phase: 3</a:t>
              </a:r>
              <a:endParaRPr lang="en-IN" b="1" dirty="0">
                <a:solidFill>
                  <a:schemeClr val="tx1"/>
                </a:solidFill>
              </a:endParaRPr>
            </a:p>
          </p:txBody>
        </p:sp>
        <p:sp>
          <p:nvSpPr>
            <p:cNvPr id="14" name="Rectangle 13"/>
            <p:cNvSpPr/>
            <p:nvPr/>
          </p:nvSpPr>
          <p:spPr>
            <a:xfrm>
              <a:off x="152400" y="5830669"/>
              <a:ext cx="8915400" cy="646331"/>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pPr marL="285750" indent="-285750">
                <a:buFont typeface="Wingdings" panose="05000000000000000000" pitchFamily="2" charset="2"/>
                <a:buChar char="q"/>
                <a:defRPr/>
              </a:pPr>
              <a:r>
                <a:rPr lang="en-US" b="1" dirty="0" smtClean="0">
                  <a:solidFill>
                    <a:schemeClr val="tx1"/>
                  </a:solidFill>
                  <a:cs typeface="Arial" charset="0"/>
                </a:rPr>
                <a:t>Incubation successfully completed and closed</a:t>
              </a:r>
            </a:p>
            <a:p>
              <a:pPr marL="285750" indent="-285750">
                <a:buFont typeface="Wingdings" panose="05000000000000000000" pitchFamily="2" charset="2"/>
                <a:buChar char="q"/>
                <a:defRPr/>
              </a:pPr>
              <a:r>
                <a:rPr lang="en-US" b="1" dirty="0" smtClean="0">
                  <a:solidFill>
                    <a:schemeClr val="tx1"/>
                  </a:solidFill>
                  <a:cs typeface="Arial" charset="0"/>
                </a:rPr>
                <a:t>Know-how </a:t>
              </a:r>
              <a:r>
                <a:rPr lang="en-US" b="1" dirty="0">
                  <a:solidFill>
                    <a:schemeClr val="tx1"/>
                  </a:solidFill>
                  <a:cs typeface="Arial" charset="0"/>
                </a:rPr>
                <a:t>transferred to </a:t>
              </a:r>
              <a:r>
                <a:rPr lang="en-US" b="1" dirty="0" smtClean="0">
                  <a:solidFill>
                    <a:schemeClr val="tx1"/>
                  </a:solidFill>
                  <a:cs typeface="Arial" charset="0"/>
                </a:rPr>
                <a:t>M/s </a:t>
              </a:r>
              <a:r>
                <a:rPr lang="en-US" b="1" dirty="0" err="1">
                  <a:solidFill>
                    <a:schemeClr val="tx1"/>
                  </a:solidFill>
                  <a:cs typeface="Arial" charset="0"/>
                </a:rPr>
                <a:t>Cologenesis</a:t>
              </a:r>
              <a:r>
                <a:rPr lang="en-US" b="1" dirty="0">
                  <a:solidFill>
                    <a:schemeClr val="tx1"/>
                  </a:solidFill>
                  <a:cs typeface="Arial" charset="0"/>
                </a:rPr>
                <a:t> Health Care </a:t>
              </a:r>
              <a:r>
                <a:rPr lang="en-US" b="1" dirty="0" err="1">
                  <a:solidFill>
                    <a:schemeClr val="tx1"/>
                  </a:solidFill>
                  <a:cs typeface="Arial" charset="0"/>
                </a:rPr>
                <a:t>Pvt</a:t>
              </a:r>
              <a:r>
                <a:rPr lang="en-US" b="1" dirty="0">
                  <a:solidFill>
                    <a:schemeClr val="tx1"/>
                  </a:solidFill>
                  <a:cs typeface="Arial" charset="0"/>
                </a:rPr>
                <a:t> ltd, </a:t>
              </a:r>
              <a:r>
                <a:rPr lang="en-US" b="1" dirty="0" smtClean="0">
                  <a:solidFill>
                    <a:schemeClr val="tx1"/>
                  </a:solidFill>
                  <a:cs typeface="Arial" charset="0"/>
                </a:rPr>
                <a:t>for 2 y on exclusive basis</a:t>
              </a:r>
              <a:endParaRPr lang="en-IN" b="1" dirty="0">
                <a:solidFill>
                  <a:schemeClr val="tx1"/>
                </a:solidFill>
              </a:endParaRPr>
            </a:p>
          </p:txBody>
        </p:sp>
      </p:grpSp>
      <p:grpSp>
        <p:nvGrpSpPr>
          <p:cNvPr id="15" name="Group 14"/>
          <p:cNvGrpSpPr/>
          <p:nvPr/>
        </p:nvGrpSpPr>
        <p:grpSpPr>
          <a:xfrm>
            <a:off x="0" y="2133600"/>
            <a:ext cx="8877300" cy="3119121"/>
            <a:chOff x="0" y="2133600"/>
            <a:chExt cx="8877300" cy="3119121"/>
          </a:xfrm>
        </p:grpSpPr>
        <p:sp>
          <p:nvSpPr>
            <p:cNvPr id="16" name="TextBox 15"/>
            <p:cNvSpPr txBox="1"/>
            <p:nvPr/>
          </p:nvSpPr>
          <p:spPr>
            <a:xfrm>
              <a:off x="2286000" y="2133600"/>
              <a:ext cx="6194003" cy="369332"/>
            </a:xfrm>
            <a:prstGeom prst="rect">
              <a:avLst/>
            </a:prstGeom>
            <a:noFill/>
          </p:spPr>
          <p:txBody>
            <a:bodyPr wrap="none" rtlCol="0">
              <a:spAutoFit/>
            </a:bodyPr>
            <a:lstStyle/>
            <a:p>
              <a:r>
                <a:rPr lang="en-IN" b="1" dirty="0" smtClean="0">
                  <a:solidFill>
                    <a:srgbClr val="FF0000"/>
                  </a:solidFill>
                </a:rPr>
                <a:t>Technology incubated with M/s </a:t>
              </a:r>
              <a:r>
                <a:rPr lang="en-IN" b="1" dirty="0" err="1" smtClean="0">
                  <a:solidFill>
                    <a:srgbClr val="FF0000"/>
                  </a:solidFill>
                </a:rPr>
                <a:t>Cologenesis</a:t>
              </a:r>
              <a:r>
                <a:rPr lang="en-IN" b="1" dirty="0" smtClean="0">
                  <a:solidFill>
                    <a:srgbClr val="FF0000"/>
                  </a:solidFill>
                </a:rPr>
                <a:t> HealthCare </a:t>
              </a:r>
              <a:r>
                <a:rPr lang="en-IN" b="1" dirty="0" err="1">
                  <a:solidFill>
                    <a:srgbClr val="FF0000"/>
                  </a:solidFill>
                </a:rPr>
                <a:t>P</a:t>
              </a:r>
              <a:r>
                <a:rPr lang="en-IN" b="1" dirty="0" err="1" smtClean="0">
                  <a:solidFill>
                    <a:srgbClr val="FF0000"/>
                  </a:solidFill>
                </a:rPr>
                <a:t>vt</a:t>
              </a:r>
              <a:r>
                <a:rPr lang="en-IN" b="1" dirty="0" smtClean="0">
                  <a:solidFill>
                    <a:srgbClr val="FF0000"/>
                  </a:solidFill>
                </a:rPr>
                <a:t> Ltd</a:t>
              </a:r>
              <a:endParaRPr lang="en-IN" b="1" dirty="0">
                <a:solidFill>
                  <a:srgbClr val="FF0000"/>
                </a:solidFill>
              </a:endParaRPr>
            </a:p>
          </p:txBody>
        </p:sp>
        <p:sp>
          <p:nvSpPr>
            <p:cNvPr id="17" name="Explosion 2 16"/>
            <p:cNvSpPr/>
            <p:nvPr/>
          </p:nvSpPr>
          <p:spPr>
            <a:xfrm>
              <a:off x="0" y="2133600"/>
              <a:ext cx="2357271" cy="457169"/>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Phase: 2</a:t>
              </a:r>
              <a:endParaRPr lang="en-IN" b="1" dirty="0">
                <a:solidFill>
                  <a:schemeClr val="tx1"/>
                </a:solidFill>
              </a:endParaRPr>
            </a:p>
          </p:txBody>
        </p:sp>
        <p:sp>
          <p:nvSpPr>
            <p:cNvPr id="18" name="TextBox 17"/>
            <p:cNvSpPr txBox="1"/>
            <p:nvPr/>
          </p:nvSpPr>
          <p:spPr>
            <a:xfrm>
              <a:off x="152400" y="2590800"/>
              <a:ext cx="6172200" cy="1323439"/>
            </a:xfrm>
            <a:prstGeom prst="rect">
              <a:avLst/>
            </a:prstGeom>
            <a:noFill/>
            <a:ln>
              <a:noFill/>
            </a:ln>
          </p:spPr>
          <p:txBody>
            <a:bodyPr wrap="square" rtlCol="0">
              <a:spAutoFit/>
            </a:bodyPr>
            <a:lstStyle/>
            <a:p>
              <a:r>
                <a:rPr lang="en-IN" sz="1600" b="1" dirty="0" smtClean="0">
                  <a:solidFill>
                    <a:srgbClr val="0000FF"/>
                  </a:solidFill>
                </a:rPr>
                <a:t>Under incubation:</a:t>
              </a:r>
            </a:p>
            <a:p>
              <a:pPr marL="285750" lvl="0" indent="-285750">
                <a:buFont typeface="Courier New" panose="02070309020205020404" pitchFamily="49" charset="0"/>
                <a:buChar char="o"/>
              </a:pPr>
              <a:r>
                <a:rPr lang="en-IN" sz="1600" b="1" dirty="0" smtClean="0"/>
                <a:t>Base material changed to collagen for better homeostasis</a:t>
              </a:r>
              <a:endParaRPr lang="en-IN" sz="1600" b="1" dirty="0"/>
            </a:p>
            <a:p>
              <a:pPr marL="285750" lvl="0" indent="-285750">
                <a:buFont typeface="Courier New" panose="02070309020205020404" pitchFamily="49" charset="0"/>
                <a:buChar char="o"/>
              </a:pPr>
              <a:r>
                <a:rPr lang="en-US" sz="1600" b="1" dirty="0" smtClean="0"/>
                <a:t>NO release time decreased from </a:t>
              </a:r>
              <a:r>
                <a:rPr lang="en-US" sz="1600" b="1" dirty="0"/>
                <a:t>10 to 2 </a:t>
              </a:r>
              <a:r>
                <a:rPr lang="en-US" sz="1600" b="1" dirty="0" smtClean="0"/>
                <a:t>min.</a:t>
              </a:r>
              <a:endParaRPr lang="en-IN" sz="1600" b="1" dirty="0"/>
            </a:p>
            <a:p>
              <a:pPr marL="285750" lvl="0" indent="-285750">
                <a:buFont typeface="Courier New" panose="02070309020205020404" pitchFamily="49" charset="0"/>
                <a:buChar char="o"/>
              </a:pPr>
              <a:r>
                <a:rPr lang="en-US" sz="1600" b="1" dirty="0" smtClean="0"/>
                <a:t>Aesthetic </a:t>
              </a:r>
              <a:r>
                <a:rPr lang="en-US" sz="1600" b="1" dirty="0"/>
                <a:t>appeal of the </a:t>
              </a:r>
              <a:r>
                <a:rPr lang="en-US" sz="1600" b="1" dirty="0" smtClean="0"/>
                <a:t>finished product enhanced.</a:t>
              </a:r>
              <a:endParaRPr lang="en-IN" sz="1600" b="1" dirty="0"/>
            </a:p>
            <a:p>
              <a:pPr marL="285750" lvl="0" indent="-285750">
                <a:buFont typeface="Courier New" panose="02070309020205020404" pitchFamily="49" charset="0"/>
                <a:buChar char="o"/>
              </a:pPr>
              <a:r>
                <a:rPr lang="en-US" sz="1600" b="1" dirty="0" smtClean="0"/>
                <a:t>Human case </a:t>
              </a:r>
              <a:r>
                <a:rPr lang="en-US" sz="1600" b="1" dirty="0"/>
                <a:t>studies </a:t>
              </a:r>
              <a:r>
                <a:rPr lang="en-US" sz="1600" b="1" dirty="0" smtClean="0"/>
                <a:t> conducted to </a:t>
              </a:r>
              <a:r>
                <a:rPr lang="en-US" sz="1600" b="1" dirty="0"/>
                <a:t>test the efficacy of this product</a:t>
              </a:r>
              <a:r>
                <a:rPr lang="en-US" sz="1600" b="1" dirty="0" smtClean="0"/>
                <a:t>.</a:t>
              </a:r>
              <a:endParaRPr lang="en-IN" sz="1600" b="1" dirty="0"/>
            </a:p>
          </p:txBody>
        </p:sp>
        <p:pic>
          <p:nvPicPr>
            <p:cNvPr id="19" name="Picture 18"/>
            <p:cNvPicPr>
              <a:picLocks noChangeAspect="1"/>
            </p:cNvPicPr>
            <p:nvPr/>
          </p:nvPicPr>
          <p:blipFill>
            <a:blip r:embed="rId4" cstate="print"/>
            <a:stretch>
              <a:fillRect/>
            </a:stretch>
          </p:blipFill>
          <p:spPr>
            <a:xfrm>
              <a:off x="6350000" y="2514600"/>
              <a:ext cx="2514600" cy="1504891"/>
            </a:xfrm>
            <a:prstGeom prst="rect">
              <a:avLst/>
            </a:prstGeom>
          </p:spPr>
        </p:pic>
        <p:pic>
          <p:nvPicPr>
            <p:cNvPr id="20" name="Picture 7" descr="Compilation"/>
            <p:cNvPicPr>
              <a:picLocks noChangeAspect="1" noChangeArrowheads="1"/>
            </p:cNvPicPr>
            <p:nvPr/>
          </p:nvPicPr>
          <p:blipFill>
            <a:blip r:embed="rId5" cstate="print"/>
            <a:srcRect r="48850" b="51429"/>
            <a:stretch>
              <a:fillRect/>
            </a:stretch>
          </p:blipFill>
          <p:spPr bwMode="auto">
            <a:xfrm>
              <a:off x="200810" y="4064001"/>
              <a:ext cx="2237590" cy="1188720"/>
            </a:xfrm>
            <a:prstGeom prst="rect">
              <a:avLst/>
            </a:prstGeom>
            <a:noFill/>
            <a:ln w="9525">
              <a:noFill/>
              <a:miter lim="800000"/>
              <a:headEnd/>
              <a:tailEnd/>
            </a:ln>
          </p:spPr>
        </p:pic>
        <p:pic>
          <p:nvPicPr>
            <p:cNvPr id="21" name="Picture 7" descr="Compilation"/>
            <p:cNvPicPr>
              <a:picLocks noChangeAspect="1" noChangeArrowheads="1"/>
            </p:cNvPicPr>
            <p:nvPr/>
          </p:nvPicPr>
          <p:blipFill>
            <a:blip r:embed="rId6" cstate="print"/>
            <a:srcRect l="51150" t="48571"/>
            <a:stretch>
              <a:fillRect/>
            </a:stretch>
          </p:blipFill>
          <p:spPr bwMode="auto">
            <a:xfrm>
              <a:off x="6859058" y="4064001"/>
              <a:ext cx="2018242" cy="1188720"/>
            </a:xfrm>
            <a:prstGeom prst="rect">
              <a:avLst/>
            </a:prstGeom>
            <a:noFill/>
            <a:ln w="9525">
              <a:noFill/>
              <a:miter lim="800000"/>
              <a:headEnd/>
              <a:tailEnd/>
            </a:ln>
          </p:spPr>
        </p:pic>
        <p:pic>
          <p:nvPicPr>
            <p:cNvPr id="22" name="Picture 7" descr="Compilation"/>
            <p:cNvPicPr>
              <a:picLocks noChangeAspect="1" noChangeArrowheads="1"/>
            </p:cNvPicPr>
            <p:nvPr/>
          </p:nvPicPr>
          <p:blipFill>
            <a:blip r:embed="rId5" cstate="print"/>
            <a:srcRect l="51150" b="51429"/>
            <a:stretch>
              <a:fillRect/>
            </a:stretch>
          </p:blipFill>
          <p:spPr bwMode="auto">
            <a:xfrm>
              <a:off x="2473137" y="4064000"/>
              <a:ext cx="2136963" cy="1188720"/>
            </a:xfrm>
            <a:prstGeom prst="rect">
              <a:avLst/>
            </a:prstGeom>
            <a:noFill/>
            <a:ln w="9525">
              <a:noFill/>
              <a:miter lim="800000"/>
              <a:headEnd/>
              <a:tailEnd/>
            </a:ln>
          </p:spPr>
        </p:pic>
        <p:pic>
          <p:nvPicPr>
            <p:cNvPr id="23" name="Picture 7" descr="Compilation"/>
            <p:cNvPicPr>
              <a:picLocks noChangeAspect="1" noChangeArrowheads="1"/>
            </p:cNvPicPr>
            <p:nvPr/>
          </p:nvPicPr>
          <p:blipFill>
            <a:blip r:embed="rId5" cstate="print"/>
            <a:srcRect t="48571" r="47953" b="2857"/>
            <a:stretch>
              <a:fillRect/>
            </a:stretch>
          </p:blipFill>
          <p:spPr bwMode="auto">
            <a:xfrm>
              <a:off x="4568488" y="4064000"/>
              <a:ext cx="2276812" cy="118872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010400" cy="685800"/>
          </a:xfrm>
        </p:spPr>
        <p:txBody>
          <a:bodyPr>
            <a:normAutofit/>
          </a:bodyPr>
          <a:lstStyle/>
          <a:p>
            <a:pPr>
              <a:defRPr/>
            </a:pPr>
            <a:r>
              <a:rPr lang="en-US" sz="3200" b="1" dirty="0" smtClean="0"/>
              <a:t>Market Size</a:t>
            </a:r>
            <a:endParaRPr lang="en-US" sz="3200" b="1" dirty="0"/>
          </a:p>
        </p:txBody>
      </p:sp>
      <p:sp>
        <p:nvSpPr>
          <p:cNvPr id="3" name="Content Placeholder 3"/>
          <p:cNvSpPr>
            <a:spLocks noGrp="1"/>
          </p:cNvSpPr>
          <p:nvPr>
            <p:ph idx="1"/>
          </p:nvPr>
        </p:nvSpPr>
        <p:spPr>
          <a:xfrm>
            <a:off x="457200" y="1447800"/>
            <a:ext cx="8229600" cy="4267200"/>
          </a:xfrm>
        </p:spPr>
        <p:txBody>
          <a:bodyPr rtlCol="0">
            <a:normAutofit lnSpcReduction="10000"/>
          </a:bodyPr>
          <a:lstStyle/>
          <a:p>
            <a:pPr marL="274320" indent="-274320" algn="just" eaLnBrk="1" fontAlgn="auto" hangingPunct="1">
              <a:spcAft>
                <a:spcPts val="0"/>
              </a:spcAft>
              <a:buFont typeface="Wingdings" pitchFamily="2" charset="2"/>
              <a:buNone/>
              <a:defRPr/>
            </a:pPr>
            <a:r>
              <a:rPr lang="en-US" b="1" dirty="0" smtClean="0">
                <a:solidFill>
                  <a:schemeClr val="tx1">
                    <a:lumMod val="75000"/>
                    <a:lumOff val="25000"/>
                  </a:schemeClr>
                </a:solidFill>
                <a:effectLst>
                  <a:outerShdw blurRad="38100" dist="38100" dir="2700000" algn="tl">
                    <a:srgbClr val="000000">
                      <a:alpha val="43137"/>
                    </a:srgbClr>
                  </a:outerShdw>
                </a:effectLst>
                <a:latin typeface="Bell MT" pitchFamily="18" charset="0"/>
                <a:cs typeface="Times New Roman" pitchFamily="18" charset="0"/>
              </a:rPr>
              <a:t>	</a:t>
            </a:r>
            <a:r>
              <a:rPr lang="en-US" sz="3600" dirty="0" smtClean="0">
                <a:solidFill>
                  <a:srgbClr val="006699"/>
                </a:solidFill>
                <a:latin typeface="Times New Roman" pitchFamily="18" charset="0"/>
              </a:rPr>
              <a:t>	</a:t>
            </a:r>
            <a:r>
              <a:rPr lang="en-US" sz="2800" b="1" dirty="0" smtClean="0">
                <a:solidFill>
                  <a:srgbClr val="0000FF"/>
                </a:solidFill>
              </a:rPr>
              <a:t>“The demand for advanced wound care products is expected to rise over the next 10 years, driven by increase in chronic wounds. This can be attributed to an aging population and lifestyle related disorders such as diabetes and obesity. Visiongain predicts the total advanced wound care market to be worth $16.3bn in 2023.”</a:t>
            </a:r>
          </a:p>
          <a:p>
            <a:pPr marL="274320" indent="-274320" algn="just" eaLnBrk="1" fontAlgn="auto" hangingPunct="1">
              <a:spcAft>
                <a:spcPts val="0"/>
              </a:spcAft>
              <a:buFont typeface="Wingdings" pitchFamily="2" charset="2"/>
              <a:buNone/>
              <a:defRPr/>
            </a:pPr>
            <a:endParaRPr lang="en-US" sz="2800" b="1" dirty="0" smtClean="0"/>
          </a:p>
          <a:p>
            <a:pPr marL="274320" indent="-274320" eaLnBrk="1" fontAlgn="auto" hangingPunct="1">
              <a:spcAft>
                <a:spcPts val="0"/>
              </a:spcAft>
              <a:buFont typeface="Wingdings" pitchFamily="2" charset="2"/>
              <a:buNone/>
              <a:defRPr/>
            </a:pPr>
            <a:r>
              <a:rPr lang="en-US" sz="2000" dirty="0" smtClean="0">
                <a:solidFill>
                  <a:srgbClr val="006699"/>
                </a:solidFill>
                <a:latin typeface="Times New Roman" pitchFamily="18" charset="0"/>
              </a:rPr>
              <a:t>     </a:t>
            </a:r>
            <a:r>
              <a:rPr lang="en-US" sz="2000" dirty="0" err="1" smtClean="0">
                <a:solidFill>
                  <a:srgbClr val="006699"/>
                </a:solidFill>
                <a:latin typeface="Times New Roman" pitchFamily="18" charset="0"/>
              </a:rPr>
              <a:t>Ref:http</a:t>
            </a:r>
            <a:r>
              <a:rPr lang="en-US" sz="2000" dirty="0" smtClean="0">
                <a:solidFill>
                  <a:srgbClr val="006699"/>
                </a:solidFill>
                <a:latin typeface="Times New Roman" pitchFamily="18" charset="0"/>
              </a:rPr>
              <a:t>://finance.yahoo.com/news/advanced-wound-care-world-market-120200209.html </a:t>
            </a:r>
          </a:p>
          <a:p>
            <a:pPr marL="274320" indent="-274320" eaLnBrk="1" fontAlgn="auto" hangingPunct="1">
              <a:spcAft>
                <a:spcPts val="0"/>
              </a:spcAft>
              <a:defRPr/>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3581400" y="228600"/>
            <a:ext cx="1981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ea typeface="Calibri" pitchFamily="34" charset="0"/>
                <a:cs typeface="Times New Roman" pitchFamily="18" charset="0"/>
              </a:rPr>
              <a:t>TURBOVITA</a:t>
            </a:r>
            <a:endParaRPr kumimoji="0" lang="en-US" sz="2800" b="0" i="0" u="none" strike="noStrike" cap="none" normalizeH="0" baseline="0" dirty="0" smtClean="0">
              <a:ln>
                <a:noFill/>
              </a:ln>
              <a:solidFill>
                <a:srgbClr val="FF0000"/>
              </a:solidFill>
              <a:effectLst/>
            </a:endParaRPr>
          </a:p>
        </p:txBody>
      </p:sp>
      <p:sp>
        <p:nvSpPr>
          <p:cNvPr id="12" name="Rectangle 11"/>
          <p:cNvSpPr/>
          <p:nvPr/>
        </p:nvSpPr>
        <p:spPr>
          <a:xfrm>
            <a:off x="457200" y="685800"/>
            <a:ext cx="8305800" cy="830997"/>
          </a:xfrm>
          <a:prstGeom prst="rect">
            <a:avLst/>
          </a:prstGeom>
        </p:spPr>
        <p:txBody>
          <a:bodyPr wrap="square">
            <a:spAutoFit/>
          </a:bodyPr>
          <a:lstStyle/>
          <a:p>
            <a:pPr algn="ctr"/>
            <a:r>
              <a:rPr lang="en-US" sz="2400" b="1" dirty="0" smtClean="0">
                <a:solidFill>
                  <a:srgbClr val="0000FF"/>
                </a:solidFill>
                <a:ea typeface="Calibri" pitchFamily="34" charset="0"/>
                <a:cs typeface="Times New Roman" pitchFamily="18" charset="0"/>
              </a:rPr>
              <a:t>High Protein Nutritional Supplement Designed to Provide Health Benefits of </a:t>
            </a:r>
            <a:r>
              <a:rPr lang="en-US" sz="2400" b="1" dirty="0" err="1" smtClean="0">
                <a:solidFill>
                  <a:srgbClr val="0000FF"/>
                </a:solidFill>
                <a:ea typeface="Calibri" pitchFamily="34" charset="0"/>
                <a:cs typeface="Times New Roman" pitchFamily="18" charset="0"/>
              </a:rPr>
              <a:t>Curcumin</a:t>
            </a:r>
            <a:r>
              <a:rPr lang="en-US" sz="2400" b="1" dirty="0" smtClean="0">
                <a:solidFill>
                  <a:srgbClr val="0000FF"/>
                </a:solidFill>
                <a:ea typeface="Calibri" pitchFamily="34" charset="0"/>
                <a:cs typeface="Times New Roman" pitchFamily="18" charset="0"/>
              </a:rPr>
              <a:t> </a:t>
            </a:r>
            <a:endParaRPr lang="en-US" sz="2400" b="1" dirty="0">
              <a:solidFill>
                <a:srgbClr val="0000FF"/>
              </a:solidFill>
            </a:endParaRPr>
          </a:p>
        </p:txBody>
      </p:sp>
      <p:pic>
        <p:nvPicPr>
          <p:cNvPr id="13" name="Picture 12" descr="Bottle1.JPG"/>
          <p:cNvPicPr/>
          <p:nvPr/>
        </p:nvPicPr>
        <p:blipFill>
          <a:blip r:embed="rId2" cstate="print"/>
          <a:srcRect l="33299" t="5600" r="32500" b="7733"/>
          <a:stretch>
            <a:fillRect/>
          </a:stretch>
        </p:blipFill>
        <p:spPr bwMode="auto">
          <a:xfrm>
            <a:off x="1295400" y="1676400"/>
            <a:ext cx="2819400" cy="3200400"/>
          </a:xfrm>
          <a:prstGeom prst="rect">
            <a:avLst/>
          </a:prstGeom>
          <a:noFill/>
          <a:ln w="9525">
            <a:noFill/>
            <a:miter lim="800000"/>
            <a:headEnd/>
            <a:tailEnd/>
          </a:ln>
        </p:spPr>
      </p:pic>
      <p:pic>
        <p:nvPicPr>
          <p:cNvPr id="14" name="Picture 13" descr="Brochure1.JPG"/>
          <p:cNvPicPr/>
          <p:nvPr/>
        </p:nvPicPr>
        <p:blipFill>
          <a:blip r:embed="rId3" cstate="print"/>
          <a:srcRect l="27525" t="4401" r="24182" b="3334"/>
          <a:stretch>
            <a:fillRect/>
          </a:stretch>
        </p:blipFill>
        <p:spPr bwMode="auto">
          <a:xfrm rot="60000">
            <a:off x="4671073" y="1775675"/>
            <a:ext cx="2671189" cy="3078050"/>
          </a:xfrm>
          <a:prstGeom prst="rect">
            <a:avLst/>
          </a:prstGeom>
          <a:noFill/>
          <a:ln w="9525">
            <a:noFill/>
            <a:miter lim="800000"/>
            <a:headEnd/>
            <a:tailEnd/>
          </a:ln>
        </p:spPr>
      </p:pic>
      <p:sp>
        <p:nvSpPr>
          <p:cNvPr id="15" name="Rectangle 14"/>
          <p:cNvSpPr/>
          <p:nvPr/>
        </p:nvSpPr>
        <p:spPr>
          <a:xfrm>
            <a:off x="685800" y="5029200"/>
            <a:ext cx="8077200" cy="1015663"/>
          </a:xfrm>
          <a:prstGeom prst="rect">
            <a:avLst/>
          </a:prstGeom>
        </p:spPr>
        <p:txBody>
          <a:bodyPr wrap="square">
            <a:spAutoFit/>
          </a:bodyPr>
          <a:lstStyle/>
          <a:p>
            <a:pPr lvl="0" algn="just" fontAlgn="base">
              <a:spcBef>
                <a:spcPct val="0"/>
              </a:spcBef>
              <a:spcAft>
                <a:spcPct val="0"/>
              </a:spcAft>
            </a:pPr>
            <a:r>
              <a:rPr lang="en-US" sz="2000" b="1" i="1" dirty="0" smtClean="0"/>
              <a:t>A single serving of </a:t>
            </a:r>
            <a:r>
              <a:rPr lang="en-US" sz="2000" b="1" i="1" dirty="0" err="1" smtClean="0"/>
              <a:t>Turbovita</a:t>
            </a:r>
            <a:r>
              <a:rPr lang="en-US" sz="2000" b="1" i="1" dirty="0" smtClean="0"/>
              <a:t> provides about 100 mg of available </a:t>
            </a:r>
            <a:r>
              <a:rPr lang="en-US" sz="2000" b="1" i="1" dirty="0" err="1" smtClean="0"/>
              <a:t>curcumin</a:t>
            </a:r>
            <a:r>
              <a:rPr lang="en-US" sz="2000" b="1" i="1" dirty="0" smtClean="0"/>
              <a:t>. The regular consumption of </a:t>
            </a:r>
            <a:r>
              <a:rPr lang="en-US" sz="2000" b="1" i="1" dirty="0" err="1" smtClean="0"/>
              <a:t>Turbovita</a:t>
            </a:r>
            <a:r>
              <a:rPr lang="en-US" sz="2000" b="1" i="1" dirty="0" smtClean="0"/>
              <a:t>, a source of </a:t>
            </a:r>
            <a:r>
              <a:rPr lang="en-US" sz="2000" b="1" i="1" dirty="0" err="1" smtClean="0"/>
              <a:t>bioavailable</a:t>
            </a:r>
            <a:r>
              <a:rPr lang="en-US" sz="2000" b="1" i="1" dirty="0" smtClean="0"/>
              <a:t> </a:t>
            </a:r>
            <a:r>
              <a:rPr lang="en-US" sz="2000" b="1" i="1" dirty="0" err="1" smtClean="0"/>
              <a:t>curcumin</a:t>
            </a:r>
            <a:r>
              <a:rPr lang="en-US" sz="2000" b="1" i="1" dirty="0" smtClean="0"/>
              <a:t> is beneficial for human health. </a:t>
            </a:r>
          </a:p>
        </p:txBody>
      </p:sp>
      <p:sp>
        <p:nvSpPr>
          <p:cNvPr id="16" name="Rectangle 15"/>
          <p:cNvSpPr/>
          <p:nvPr/>
        </p:nvSpPr>
        <p:spPr>
          <a:xfrm>
            <a:off x="2286000" y="6243935"/>
            <a:ext cx="6705600" cy="461665"/>
          </a:xfrm>
          <a:prstGeom prst="rect">
            <a:avLst/>
          </a:prstGeom>
        </p:spPr>
        <p:txBody>
          <a:bodyPr wrap="square">
            <a:spAutoFit/>
          </a:bodyPr>
          <a:lstStyle/>
          <a:p>
            <a:pPr algn="ctr"/>
            <a:r>
              <a:rPr lang="en-US" sz="2400" b="1" i="1" dirty="0" smtClean="0">
                <a:solidFill>
                  <a:srgbClr val="CC0099"/>
                </a:solidFill>
              </a:rPr>
              <a:t>Product developed for </a:t>
            </a:r>
            <a:r>
              <a:rPr lang="en-US" sz="2400" b="1" i="1" dirty="0" err="1" smtClean="0">
                <a:solidFill>
                  <a:srgbClr val="CC0099"/>
                </a:solidFill>
              </a:rPr>
              <a:t>Veena</a:t>
            </a:r>
            <a:r>
              <a:rPr lang="en-US" sz="2400" b="1" i="1" dirty="0" smtClean="0">
                <a:solidFill>
                  <a:srgbClr val="CC0099"/>
                </a:solidFill>
              </a:rPr>
              <a:t> Industries, Nagpur</a:t>
            </a:r>
            <a:endParaRPr lang="en-US" sz="2400" b="1" i="1" dirty="0">
              <a:solidFill>
                <a:srgbClr val="CC0099"/>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ChangeArrowheads="1"/>
          </p:cNvSpPr>
          <p:nvPr/>
        </p:nvSpPr>
        <p:spPr bwMode="auto">
          <a:xfrm>
            <a:off x="2133600" y="914400"/>
            <a:ext cx="4876800" cy="400110"/>
          </a:xfrm>
          <a:prstGeom prst="rect">
            <a:avLst/>
          </a:prstGeom>
          <a:noFill/>
          <a:ln w="9525">
            <a:noFill/>
            <a:miter lim="800000"/>
            <a:headEnd/>
            <a:tailEnd/>
          </a:ln>
        </p:spPr>
        <p:txBody>
          <a:bodyPr wrap="square">
            <a:spAutoFit/>
          </a:bodyPr>
          <a:lstStyle/>
          <a:p>
            <a:r>
              <a:rPr lang="en-IN" sz="2000" b="1" dirty="0"/>
              <a:t>(An age old medicine with modern solution) </a:t>
            </a:r>
            <a:endParaRPr lang="en-IN" sz="2000" dirty="0"/>
          </a:p>
        </p:txBody>
      </p:sp>
      <p:pic>
        <p:nvPicPr>
          <p:cNvPr id="5" name="Picture 2" descr="C:\Documents and Settings\TCMEMBER\My Documents\My Pictures\turovita1.JPG"/>
          <p:cNvPicPr>
            <a:picLocks noChangeAspect="1" noChangeArrowheads="1"/>
          </p:cNvPicPr>
          <p:nvPr/>
        </p:nvPicPr>
        <p:blipFill>
          <a:blip r:embed="rId2"/>
          <a:srcRect/>
          <a:stretch>
            <a:fillRect/>
          </a:stretch>
        </p:blipFill>
        <p:spPr bwMode="auto">
          <a:xfrm>
            <a:off x="533400" y="1428824"/>
            <a:ext cx="7467600" cy="4362376"/>
          </a:xfrm>
          <a:prstGeom prst="rect">
            <a:avLst/>
          </a:prstGeom>
          <a:noFill/>
        </p:spPr>
      </p:pic>
      <p:sp>
        <p:nvSpPr>
          <p:cNvPr id="6" name="Rectangle 5"/>
          <p:cNvSpPr/>
          <p:nvPr/>
        </p:nvSpPr>
        <p:spPr>
          <a:xfrm>
            <a:off x="304800" y="6073914"/>
            <a:ext cx="8686800" cy="707886"/>
          </a:xfrm>
          <a:prstGeom prst="rect">
            <a:avLst/>
          </a:prstGeom>
          <a:noFill/>
        </p:spPr>
        <p:txBody>
          <a:bodyPr wrap="square">
            <a:spAutoFit/>
          </a:bodyPr>
          <a:lstStyle/>
          <a:p>
            <a:pPr algn="ctr">
              <a:defRPr/>
            </a:pPr>
            <a:r>
              <a:rPr lang="en-US" sz="2000" b="1" i="1" dirty="0" err="1" smtClean="0">
                <a:solidFill>
                  <a:srgbClr val="FF0000"/>
                </a:solidFill>
                <a:latin typeface="+mj-lt"/>
              </a:rPr>
              <a:t>Turbovita</a:t>
            </a:r>
            <a:r>
              <a:rPr lang="en-US" sz="2000" b="1" i="1" dirty="0" smtClean="0">
                <a:solidFill>
                  <a:srgbClr val="FF0000"/>
                </a:solidFill>
                <a:latin typeface="+mj-lt"/>
              </a:rPr>
              <a:t> is developed </a:t>
            </a:r>
            <a:r>
              <a:rPr lang="en-US" sz="2000" b="1" i="1" dirty="0">
                <a:solidFill>
                  <a:srgbClr val="FF0000"/>
                </a:solidFill>
                <a:latin typeface="+mj-lt"/>
              </a:rPr>
              <a:t>in collaboration with M/s </a:t>
            </a:r>
            <a:r>
              <a:rPr lang="en-US" sz="2000" b="1" i="1" dirty="0" err="1">
                <a:solidFill>
                  <a:srgbClr val="FF0000"/>
                </a:solidFill>
                <a:latin typeface="+mj-lt"/>
              </a:rPr>
              <a:t>Veena</a:t>
            </a:r>
            <a:r>
              <a:rPr lang="en-US" sz="2000" b="1" i="1" dirty="0">
                <a:solidFill>
                  <a:srgbClr val="FF0000"/>
                </a:solidFill>
                <a:latin typeface="+mj-lt"/>
              </a:rPr>
              <a:t> Industries, Nagpur, under BARC incubation of  technologies. </a:t>
            </a:r>
          </a:p>
        </p:txBody>
      </p:sp>
      <p:sp>
        <p:nvSpPr>
          <p:cNvPr id="7" name="TextBox 6"/>
          <p:cNvSpPr txBox="1"/>
          <p:nvPr/>
        </p:nvSpPr>
        <p:spPr>
          <a:xfrm>
            <a:off x="1600200" y="381000"/>
            <a:ext cx="5867400" cy="461665"/>
          </a:xfrm>
          <a:prstGeom prst="rect">
            <a:avLst/>
          </a:prstGeom>
          <a:noFill/>
        </p:spPr>
        <p:txBody>
          <a:bodyPr wrap="square" rtlCol="0">
            <a:spAutoFit/>
          </a:bodyPr>
          <a:lstStyle/>
          <a:p>
            <a:r>
              <a:rPr lang="en-US" sz="2400" b="1" dirty="0" smtClean="0">
                <a:solidFill>
                  <a:srgbClr val="0000FF"/>
                </a:solidFill>
              </a:rPr>
              <a:t>Development of </a:t>
            </a:r>
            <a:r>
              <a:rPr lang="en-US" sz="2400" b="1" dirty="0" err="1" smtClean="0">
                <a:solidFill>
                  <a:srgbClr val="0000FF"/>
                </a:solidFill>
              </a:rPr>
              <a:t>Neutraceutical</a:t>
            </a:r>
            <a:r>
              <a:rPr lang="en-US" sz="2400" b="1" dirty="0" smtClean="0">
                <a:solidFill>
                  <a:srgbClr val="0000FF"/>
                </a:solidFill>
              </a:rPr>
              <a:t>: TURBOVITA</a:t>
            </a:r>
            <a:endParaRPr lang="en-US" sz="2400" b="1" dirty="0">
              <a:solidFill>
                <a:srgbClr val="0000FF"/>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TCMEMBER\My Documents\My Pictures\TURBOVITA3.bmp"/>
          <p:cNvPicPr>
            <a:picLocks noChangeAspect="1" noChangeArrowheads="1"/>
          </p:cNvPicPr>
          <p:nvPr/>
        </p:nvPicPr>
        <p:blipFill>
          <a:blip r:embed="rId2" cstate="print"/>
          <a:srcRect/>
          <a:stretch>
            <a:fillRect/>
          </a:stretch>
        </p:blipFill>
        <p:spPr bwMode="auto">
          <a:xfrm>
            <a:off x="3200400" y="685800"/>
            <a:ext cx="5105400" cy="3549005"/>
          </a:xfrm>
          <a:prstGeom prst="rect">
            <a:avLst/>
          </a:prstGeom>
          <a:noFill/>
        </p:spPr>
      </p:pic>
      <p:sp>
        <p:nvSpPr>
          <p:cNvPr id="5" name="Rectangle 29"/>
          <p:cNvSpPr>
            <a:spLocks noChangeArrowheads="1"/>
          </p:cNvSpPr>
          <p:nvPr/>
        </p:nvSpPr>
        <p:spPr bwMode="auto">
          <a:xfrm>
            <a:off x="249005" y="304800"/>
            <a:ext cx="2341795" cy="4801314"/>
          </a:xfrm>
          <a:prstGeom prst="rect">
            <a:avLst/>
          </a:prstGeom>
          <a:noFill/>
          <a:ln w="19050">
            <a:noFill/>
            <a:miter lim="800000"/>
            <a:headEnd/>
            <a:tailEnd/>
          </a:ln>
          <a:effectLst/>
        </p:spPr>
        <p:txBody>
          <a:bodyPr wrap="none" anchor="ctr">
            <a:spAutoFit/>
          </a:bodyPr>
          <a:lstStyle/>
          <a:p>
            <a:pPr algn="just" eaLnBrk="0" hangingPunct="0">
              <a:defRPr/>
            </a:pPr>
            <a:r>
              <a:rPr lang="en-US" b="1" dirty="0">
                <a:solidFill>
                  <a:schemeClr val="tx2"/>
                </a:solidFill>
                <a:latin typeface="+mn-lt"/>
                <a:ea typeface="Calibri" pitchFamily="34" charset="0"/>
                <a:cs typeface="Arial" pitchFamily="34" charset="0"/>
              </a:rPr>
              <a:t>Turmeric extract</a:t>
            </a:r>
          </a:p>
          <a:p>
            <a:pPr algn="just" eaLnBrk="0" hangingPunct="0">
              <a:defRPr/>
            </a:pPr>
            <a:r>
              <a:rPr lang="en-US" b="1" dirty="0" err="1">
                <a:solidFill>
                  <a:schemeClr val="tx2"/>
                </a:solidFill>
                <a:latin typeface="+mn-lt"/>
                <a:ea typeface="Calibri" pitchFamily="34" charset="0"/>
                <a:cs typeface="Arial" pitchFamily="34" charset="0"/>
              </a:rPr>
              <a:t>Curcuminoids</a:t>
            </a:r>
            <a:endParaRPr lang="en-US" b="1" dirty="0">
              <a:solidFill>
                <a:schemeClr val="tx2"/>
              </a:solidFill>
              <a:latin typeface="+mn-lt"/>
              <a:ea typeface="Calibri" pitchFamily="34" charset="0"/>
              <a:cs typeface="Arial" pitchFamily="34" charset="0"/>
            </a:endParaRPr>
          </a:p>
          <a:p>
            <a:pPr algn="just" eaLnBrk="0" hangingPunct="0">
              <a:defRPr/>
            </a:pPr>
            <a:r>
              <a:rPr lang="en-US" b="1" dirty="0">
                <a:solidFill>
                  <a:schemeClr val="tx2"/>
                </a:solidFill>
                <a:latin typeface="+mn-lt"/>
                <a:ea typeface="Calibri" pitchFamily="34" charset="0"/>
                <a:cs typeface="Arial" pitchFamily="34" charset="0"/>
              </a:rPr>
              <a:t>Soya Protein Isolate </a:t>
            </a:r>
          </a:p>
          <a:p>
            <a:pPr algn="just" eaLnBrk="0" hangingPunct="0">
              <a:defRPr/>
            </a:pPr>
            <a:r>
              <a:rPr lang="en-US" b="1" dirty="0">
                <a:solidFill>
                  <a:schemeClr val="tx2"/>
                </a:solidFill>
                <a:latin typeface="+mn-lt"/>
                <a:ea typeface="Calibri" pitchFamily="34" charset="0"/>
                <a:cs typeface="Arial" pitchFamily="34" charset="0"/>
              </a:rPr>
              <a:t>Whey Protein Isolate </a:t>
            </a:r>
          </a:p>
          <a:p>
            <a:pPr algn="just" eaLnBrk="0" hangingPunct="0">
              <a:defRPr/>
            </a:pPr>
            <a:r>
              <a:rPr lang="en-US" b="1" dirty="0">
                <a:solidFill>
                  <a:schemeClr val="tx2"/>
                </a:solidFill>
                <a:latin typeface="+mn-lt"/>
                <a:ea typeface="Calibri" pitchFamily="34" charset="0"/>
                <a:cs typeface="Arial" pitchFamily="34" charset="0"/>
              </a:rPr>
              <a:t>Calcium </a:t>
            </a:r>
            <a:r>
              <a:rPr lang="en-US" b="1" dirty="0" err="1">
                <a:solidFill>
                  <a:schemeClr val="tx2"/>
                </a:solidFill>
                <a:latin typeface="+mn-lt"/>
                <a:ea typeface="Calibri" pitchFamily="34" charset="0"/>
                <a:cs typeface="Arial" pitchFamily="34" charset="0"/>
              </a:rPr>
              <a:t>Cassinate</a:t>
            </a:r>
            <a:endParaRPr lang="en-US" b="1" dirty="0">
              <a:solidFill>
                <a:schemeClr val="tx2"/>
              </a:solidFill>
              <a:latin typeface="+mn-lt"/>
              <a:ea typeface="Calibri" pitchFamily="34" charset="0"/>
              <a:cs typeface="Arial" pitchFamily="34" charset="0"/>
            </a:endParaRPr>
          </a:p>
          <a:p>
            <a:pPr algn="just" eaLnBrk="0" hangingPunct="0">
              <a:defRPr/>
            </a:pPr>
            <a:r>
              <a:rPr lang="en-US" b="1" dirty="0">
                <a:solidFill>
                  <a:schemeClr val="tx2"/>
                </a:solidFill>
                <a:latin typeface="+mn-lt"/>
                <a:ea typeface="Calibri" pitchFamily="34" charset="0"/>
                <a:cs typeface="Arial" pitchFamily="34" charset="0"/>
              </a:rPr>
              <a:t> Dextrose</a:t>
            </a:r>
          </a:p>
          <a:p>
            <a:pPr algn="just" eaLnBrk="0" hangingPunct="0">
              <a:defRPr/>
            </a:pPr>
            <a:r>
              <a:rPr lang="en-US" b="1" dirty="0">
                <a:solidFill>
                  <a:schemeClr val="tx2"/>
                </a:solidFill>
                <a:latin typeface="+mn-lt"/>
                <a:ea typeface="Calibri" pitchFamily="34" charset="0"/>
                <a:cs typeface="Arial" pitchFamily="34" charset="0"/>
              </a:rPr>
              <a:t> </a:t>
            </a:r>
            <a:r>
              <a:rPr lang="en-US" b="1" dirty="0" err="1">
                <a:solidFill>
                  <a:schemeClr val="tx2"/>
                </a:solidFill>
                <a:latin typeface="+mn-lt"/>
                <a:ea typeface="Calibri" pitchFamily="34" charset="0"/>
                <a:cs typeface="Arial" pitchFamily="34" charset="0"/>
              </a:rPr>
              <a:t>Inulin</a:t>
            </a:r>
            <a:endParaRPr lang="en-US" b="1" dirty="0">
              <a:solidFill>
                <a:schemeClr val="tx2"/>
              </a:solidFill>
              <a:latin typeface="+mn-lt"/>
              <a:ea typeface="Calibri" pitchFamily="34" charset="0"/>
              <a:cs typeface="Arial" pitchFamily="34" charset="0"/>
            </a:endParaRPr>
          </a:p>
          <a:p>
            <a:pPr algn="just" eaLnBrk="0" hangingPunct="0">
              <a:defRPr/>
            </a:pPr>
            <a:r>
              <a:rPr lang="en-US" b="1" dirty="0">
                <a:solidFill>
                  <a:schemeClr val="tx2"/>
                </a:solidFill>
                <a:latin typeface="+mn-lt"/>
                <a:ea typeface="Calibri" pitchFamily="34" charset="0"/>
                <a:cs typeface="Arial" pitchFamily="34" charset="0"/>
              </a:rPr>
              <a:t> </a:t>
            </a:r>
            <a:r>
              <a:rPr lang="en-US" b="1" dirty="0" err="1">
                <a:solidFill>
                  <a:schemeClr val="tx2"/>
                </a:solidFill>
                <a:latin typeface="+mn-lt"/>
                <a:ea typeface="Calibri" pitchFamily="34" charset="0"/>
                <a:cs typeface="Arial" pitchFamily="34" charset="0"/>
              </a:rPr>
              <a:t>Maltodextrin</a:t>
            </a:r>
            <a:r>
              <a:rPr lang="en-US" b="1" dirty="0">
                <a:solidFill>
                  <a:schemeClr val="tx2"/>
                </a:solidFill>
                <a:latin typeface="+mn-lt"/>
                <a:ea typeface="Calibri" pitchFamily="34" charset="0"/>
                <a:cs typeface="Arial" pitchFamily="34" charset="0"/>
              </a:rPr>
              <a:t> </a:t>
            </a:r>
          </a:p>
          <a:p>
            <a:pPr algn="just" eaLnBrk="0" hangingPunct="0">
              <a:defRPr/>
            </a:pPr>
            <a:r>
              <a:rPr lang="en-US" b="1" dirty="0">
                <a:solidFill>
                  <a:schemeClr val="tx2"/>
                </a:solidFill>
                <a:latin typeface="+mn-lt"/>
                <a:ea typeface="Calibri" pitchFamily="34" charset="0"/>
                <a:cs typeface="Arial" pitchFamily="34" charset="0"/>
              </a:rPr>
              <a:t>Cocoa Powder </a:t>
            </a:r>
          </a:p>
          <a:p>
            <a:pPr algn="just" eaLnBrk="0" hangingPunct="0">
              <a:defRPr/>
            </a:pPr>
            <a:r>
              <a:rPr lang="en-US" b="1" dirty="0">
                <a:solidFill>
                  <a:schemeClr val="tx2"/>
                </a:solidFill>
                <a:latin typeface="+mn-lt"/>
                <a:ea typeface="Calibri" pitchFamily="34" charset="0"/>
                <a:cs typeface="Arial" pitchFamily="34" charset="0"/>
              </a:rPr>
              <a:t>Soluble </a:t>
            </a:r>
            <a:r>
              <a:rPr lang="en-US" b="1" dirty="0" err="1">
                <a:solidFill>
                  <a:schemeClr val="tx2"/>
                </a:solidFill>
                <a:latin typeface="+mn-lt"/>
                <a:ea typeface="Calibri" pitchFamily="34" charset="0"/>
                <a:cs typeface="Arial" pitchFamily="34" charset="0"/>
              </a:rPr>
              <a:t>fibre</a:t>
            </a:r>
            <a:r>
              <a:rPr lang="en-US" b="1" dirty="0">
                <a:solidFill>
                  <a:schemeClr val="tx2"/>
                </a:solidFill>
                <a:latin typeface="+mn-lt"/>
                <a:ea typeface="Calibri" pitchFamily="34" charset="0"/>
                <a:cs typeface="Arial" pitchFamily="34" charset="0"/>
              </a:rPr>
              <a:t> </a:t>
            </a:r>
          </a:p>
          <a:p>
            <a:pPr algn="just" eaLnBrk="0" hangingPunct="0">
              <a:defRPr/>
            </a:pPr>
            <a:r>
              <a:rPr lang="en-US" b="1" dirty="0">
                <a:solidFill>
                  <a:schemeClr val="tx2"/>
                </a:solidFill>
                <a:latin typeface="+mn-lt"/>
                <a:ea typeface="Calibri" pitchFamily="34" charset="0"/>
                <a:cs typeface="Arial" pitchFamily="34" charset="0"/>
              </a:rPr>
              <a:t>Soya Lecithin</a:t>
            </a:r>
          </a:p>
          <a:p>
            <a:pPr algn="just" eaLnBrk="0" hangingPunct="0">
              <a:defRPr/>
            </a:pPr>
            <a:r>
              <a:rPr lang="en-US" b="1" dirty="0">
                <a:solidFill>
                  <a:schemeClr val="tx2"/>
                </a:solidFill>
                <a:latin typeface="+mn-lt"/>
                <a:ea typeface="Calibri" pitchFamily="34" charset="0"/>
                <a:cs typeface="Arial" pitchFamily="34" charset="0"/>
              </a:rPr>
              <a:t>Vitamin-A-D-E-K </a:t>
            </a:r>
          </a:p>
          <a:p>
            <a:pPr algn="just" eaLnBrk="0" hangingPunct="0">
              <a:defRPr/>
            </a:pPr>
            <a:r>
              <a:rPr lang="en-US" b="1" dirty="0">
                <a:solidFill>
                  <a:schemeClr val="tx2"/>
                </a:solidFill>
                <a:latin typeface="+mn-lt"/>
                <a:ea typeface="Calibri" pitchFamily="34" charset="0"/>
                <a:cs typeface="Arial" pitchFamily="34" charset="0"/>
              </a:rPr>
              <a:t>B-Group Vitamin </a:t>
            </a:r>
          </a:p>
          <a:p>
            <a:pPr algn="just" eaLnBrk="0" hangingPunct="0">
              <a:defRPr/>
            </a:pPr>
            <a:r>
              <a:rPr lang="en-US" b="1" dirty="0">
                <a:solidFill>
                  <a:schemeClr val="tx2"/>
                </a:solidFill>
                <a:latin typeface="+mn-lt"/>
                <a:ea typeface="Calibri" pitchFamily="34" charset="0"/>
                <a:cs typeface="Arial" pitchFamily="34" charset="0"/>
              </a:rPr>
              <a:t>Vitamin-C </a:t>
            </a:r>
          </a:p>
          <a:p>
            <a:pPr algn="just" eaLnBrk="0" hangingPunct="0">
              <a:defRPr/>
            </a:pPr>
            <a:r>
              <a:rPr lang="en-US" b="1" dirty="0">
                <a:solidFill>
                  <a:schemeClr val="tx2"/>
                </a:solidFill>
                <a:latin typeface="+mn-lt"/>
                <a:ea typeface="Calibri" pitchFamily="34" charset="0"/>
                <a:cs typeface="Arial" pitchFamily="34" charset="0"/>
              </a:rPr>
              <a:t>Tri-calcium Phosphate </a:t>
            </a:r>
          </a:p>
          <a:p>
            <a:pPr algn="just" eaLnBrk="0" hangingPunct="0">
              <a:defRPr/>
            </a:pPr>
            <a:r>
              <a:rPr lang="en-US" b="1" dirty="0">
                <a:solidFill>
                  <a:schemeClr val="tx2"/>
                </a:solidFill>
                <a:latin typeface="+mn-lt"/>
                <a:ea typeface="Calibri" pitchFamily="34" charset="0"/>
                <a:cs typeface="Arial" pitchFamily="34" charset="0"/>
              </a:rPr>
              <a:t>Silicon dioxide</a:t>
            </a:r>
          </a:p>
          <a:p>
            <a:pPr algn="just" eaLnBrk="0" hangingPunct="0">
              <a:defRPr/>
            </a:pPr>
            <a:r>
              <a:rPr lang="en-US" b="1" dirty="0">
                <a:solidFill>
                  <a:schemeClr val="tx2"/>
                </a:solidFill>
                <a:latin typeface="+mn-lt"/>
                <a:ea typeface="Calibri" pitchFamily="34" charset="0"/>
                <a:cs typeface="Arial" pitchFamily="34" charset="0"/>
              </a:rPr>
              <a:t> Pectin</a:t>
            </a:r>
            <a:endParaRPr lang="en-US" b="1" dirty="0">
              <a:solidFill>
                <a:schemeClr val="tx2"/>
              </a:solidFill>
              <a:latin typeface="+mn-lt"/>
              <a:cs typeface="Arial" pitchFamily="34" charset="0"/>
            </a:endParaRPr>
          </a:p>
        </p:txBody>
      </p:sp>
      <p:sp>
        <p:nvSpPr>
          <p:cNvPr id="6" name="Rectangle 5"/>
          <p:cNvSpPr/>
          <p:nvPr/>
        </p:nvSpPr>
        <p:spPr>
          <a:xfrm>
            <a:off x="2831370" y="152400"/>
            <a:ext cx="1664430" cy="461665"/>
          </a:xfrm>
          <a:prstGeom prst="rect">
            <a:avLst/>
          </a:prstGeom>
        </p:spPr>
        <p:txBody>
          <a:bodyPr wrap="none">
            <a:spAutoFit/>
          </a:bodyPr>
          <a:lstStyle/>
          <a:p>
            <a:pPr algn="ctr" defTabSz="3762024" fontAlgn="auto">
              <a:spcBef>
                <a:spcPts val="0"/>
              </a:spcBef>
              <a:spcAft>
                <a:spcPts val="0"/>
              </a:spcAft>
              <a:defRPr/>
            </a:pPr>
            <a:r>
              <a:rPr lang="en-US" sz="2400" b="1" i="1" cap="all" dirty="0" err="1" smtClean="0">
                <a:solidFill>
                  <a:srgbClr val="FF0000"/>
                </a:solidFill>
              </a:rPr>
              <a:t>Turbovita</a:t>
            </a:r>
            <a:endParaRPr lang="en-US" sz="2400" b="1" i="1" cap="all" dirty="0">
              <a:solidFill>
                <a:srgbClr val="FF0000"/>
              </a:solidFill>
            </a:endParaRPr>
          </a:p>
        </p:txBody>
      </p:sp>
      <p:grpSp>
        <p:nvGrpSpPr>
          <p:cNvPr id="7" name="Group 6"/>
          <p:cNvGrpSpPr/>
          <p:nvPr/>
        </p:nvGrpSpPr>
        <p:grpSpPr>
          <a:xfrm>
            <a:off x="1828800" y="4419600"/>
            <a:ext cx="6001004" cy="2209800"/>
            <a:chOff x="1828800" y="4419600"/>
            <a:chExt cx="6001004" cy="2209800"/>
          </a:xfrm>
        </p:grpSpPr>
        <p:pic>
          <p:nvPicPr>
            <p:cNvPr id="8" name="Picture 7" descr="Bottle1.JPG"/>
            <p:cNvPicPr/>
            <p:nvPr/>
          </p:nvPicPr>
          <p:blipFill>
            <a:blip r:embed="rId3" cstate="print"/>
            <a:srcRect l="33299" t="5600" r="32500" b="7733"/>
            <a:stretch>
              <a:fillRect/>
            </a:stretch>
          </p:blipFill>
          <p:spPr bwMode="auto">
            <a:xfrm>
              <a:off x="4419600" y="4419600"/>
              <a:ext cx="1676400" cy="2209800"/>
            </a:xfrm>
            <a:prstGeom prst="rect">
              <a:avLst/>
            </a:prstGeom>
            <a:noFill/>
            <a:ln w="9525">
              <a:noFill/>
              <a:miter lim="800000"/>
              <a:headEnd/>
              <a:tailEnd/>
            </a:ln>
          </p:spPr>
        </p:pic>
        <p:pic>
          <p:nvPicPr>
            <p:cNvPr id="9" name="Picture 8" descr="Brochure1.JPG"/>
            <p:cNvPicPr/>
            <p:nvPr/>
          </p:nvPicPr>
          <p:blipFill>
            <a:blip r:embed="rId4" cstate="print"/>
            <a:srcRect l="27525" t="4401" r="24182" b="3334"/>
            <a:stretch>
              <a:fillRect/>
            </a:stretch>
          </p:blipFill>
          <p:spPr bwMode="auto">
            <a:xfrm rot="60000">
              <a:off x="6419594" y="4431740"/>
              <a:ext cx="1410210" cy="2166144"/>
            </a:xfrm>
            <a:prstGeom prst="rect">
              <a:avLst/>
            </a:prstGeom>
            <a:noFill/>
            <a:ln w="9525">
              <a:noFill/>
              <a:miter lim="800000"/>
              <a:headEnd/>
              <a:tailEnd/>
            </a:ln>
          </p:spPr>
        </p:pic>
        <p:sp>
          <p:nvSpPr>
            <p:cNvPr id="10" name="Rectangle 9"/>
            <p:cNvSpPr/>
            <p:nvPr/>
          </p:nvSpPr>
          <p:spPr>
            <a:xfrm>
              <a:off x="1828800" y="5105400"/>
              <a:ext cx="2362200" cy="1200329"/>
            </a:xfrm>
            <a:prstGeom prst="rect">
              <a:avLst/>
            </a:prstGeom>
          </p:spPr>
          <p:txBody>
            <a:bodyPr wrap="square">
              <a:spAutoFit/>
            </a:bodyPr>
            <a:lstStyle/>
            <a:p>
              <a:pPr lvl="0" algn="just" fontAlgn="base">
                <a:spcBef>
                  <a:spcPct val="0"/>
                </a:spcBef>
                <a:spcAft>
                  <a:spcPct val="0"/>
                </a:spcAft>
              </a:pPr>
              <a:r>
                <a:rPr lang="en-US" b="1" i="1" dirty="0" smtClean="0"/>
                <a:t>A single serving of </a:t>
              </a:r>
              <a:r>
                <a:rPr lang="en-US" b="1" i="1" dirty="0" err="1" smtClean="0"/>
                <a:t>Turbovita</a:t>
              </a:r>
              <a:r>
                <a:rPr lang="en-US" b="1" i="1" dirty="0" smtClean="0"/>
                <a:t> provides about 100 mg of available </a:t>
              </a:r>
              <a:r>
                <a:rPr lang="en-US" b="1" i="1" dirty="0" err="1" smtClean="0"/>
                <a:t>curcumin</a:t>
              </a:r>
              <a:r>
                <a:rPr lang="en-US" b="1" i="1" dirty="0" smtClean="0"/>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p:cNvSpPr>
            <a:spLocks noChangeArrowheads="1"/>
          </p:cNvSpPr>
          <p:nvPr/>
        </p:nvSpPr>
        <p:spPr bwMode="auto">
          <a:xfrm>
            <a:off x="1295400" y="152400"/>
            <a:ext cx="6477000" cy="461665"/>
          </a:xfrm>
          <a:prstGeom prst="rect">
            <a:avLst/>
          </a:prstGeom>
          <a:noFill/>
          <a:ln w="9525">
            <a:noFill/>
            <a:miter lim="800000"/>
            <a:headEnd/>
            <a:tailEnd/>
          </a:ln>
        </p:spPr>
        <p:txBody>
          <a:bodyPr wrap="square">
            <a:spAutoFit/>
          </a:bodyPr>
          <a:lstStyle/>
          <a:p>
            <a:r>
              <a:rPr lang="en-US" sz="2400" dirty="0">
                <a:solidFill>
                  <a:srgbClr val="FF0000"/>
                </a:solidFill>
                <a:ea typeface="Calibri" pitchFamily="34" charset="0"/>
                <a:cs typeface="Arial" charset="0"/>
              </a:rPr>
              <a:t> </a:t>
            </a:r>
            <a:r>
              <a:rPr lang="en-US" sz="2400" b="1" dirty="0">
                <a:solidFill>
                  <a:srgbClr val="FF0000"/>
                </a:solidFill>
                <a:ea typeface="Calibri" pitchFamily="34" charset="0"/>
                <a:cs typeface="Arial" charset="0"/>
              </a:rPr>
              <a:t>Visual Detection kit for fluoride in ground </a:t>
            </a:r>
            <a:r>
              <a:rPr lang="en-US" sz="2400" b="1" dirty="0" smtClean="0">
                <a:solidFill>
                  <a:srgbClr val="FF0000"/>
                </a:solidFill>
                <a:ea typeface="Calibri" pitchFamily="34" charset="0"/>
                <a:cs typeface="Arial" charset="0"/>
              </a:rPr>
              <a:t>water</a:t>
            </a:r>
            <a:endParaRPr lang="en-US" sz="2400" dirty="0">
              <a:solidFill>
                <a:srgbClr val="FF0000"/>
              </a:solidFill>
              <a:ea typeface="Calibri" pitchFamily="34" charset="0"/>
              <a:cs typeface="Arial" charset="0"/>
            </a:endParaRPr>
          </a:p>
        </p:txBody>
      </p:sp>
      <p:sp>
        <p:nvSpPr>
          <p:cNvPr id="5" name="Rectangle 4"/>
          <p:cNvSpPr/>
          <p:nvPr/>
        </p:nvSpPr>
        <p:spPr>
          <a:xfrm>
            <a:off x="3048000" y="798255"/>
            <a:ext cx="5867400" cy="1477328"/>
          </a:xfrm>
          <a:prstGeom prst="rect">
            <a:avLst/>
          </a:prstGeom>
          <a:ln>
            <a:noFill/>
          </a:ln>
        </p:spPr>
        <p:txBody>
          <a:bodyPr wrap="square">
            <a:spAutoFit/>
          </a:bodyPr>
          <a:lstStyle/>
          <a:p>
            <a:pPr algn="just">
              <a:defRPr/>
            </a:pPr>
            <a:r>
              <a:rPr lang="en-US" b="1" dirty="0" smtClean="0">
                <a:solidFill>
                  <a:srgbClr val="002060"/>
                </a:solidFill>
                <a:ea typeface="Calibri" pitchFamily="34" charset="0"/>
                <a:cs typeface="Arial" charset="0"/>
              </a:rPr>
              <a:t>Fluoride contamination in ground water is creating health problems to </a:t>
            </a:r>
            <a:r>
              <a:rPr lang="en-US" b="1" dirty="0" smtClean="0">
                <a:solidFill>
                  <a:srgbClr val="002060"/>
                </a:solidFill>
              </a:rPr>
              <a:t>90 million people in India. </a:t>
            </a:r>
          </a:p>
          <a:p>
            <a:pPr algn="just">
              <a:defRPr/>
            </a:pPr>
            <a:endParaRPr lang="en-US" b="1" dirty="0" smtClean="0">
              <a:solidFill>
                <a:srgbClr val="002060"/>
              </a:solidFill>
            </a:endParaRPr>
          </a:p>
          <a:p>
            <a:pPr algn="just">
              <a:defRPr/>
            </a:pPr>
            <a:r>
              <a:rPr lang="en-US" b="1" dirty="0" smtClean="0">
                <a:solidFill>
                  <a:srgbClr val="002060"/>
                </a:solidFill>
              </a:rPr>
              <a:t>200 districts in 15 states are affected with fluoride contamination.</a:t>
            </a:r>
            <a:endParaRPr lang="en-US" b="1" dirty="0">
              <a:solidFill>
                <a:srgbClr val="002060"/>
              </a:solidFill>
            </a:endParaRPr>
          </a:p>
        </p:txBody>
      </p:sp>
      <p:pic>
        <p:nvPicPr>
          <p:cNvPr id="6" name="Picture 16" descr="Moderate_fluorosis.jpg"/>
          <p:cNvPicPr>
            <a:picLocks noChangeAspect="1" noChangeArrowheads="1"/>
          </p:cNvPicPr>
          <p:nvPr/>
        </p:nvPicPr>
        <p:blipFill>
          <a:blip r:embed="rId2" cstate="print"/>
          <a:srcRect/>
          <a:stretch>
            <a:fillRect/>
          </a:stretch>
        </p:blipFill>
        <p:spPr bwMode="auto">
          <a:xfrm>
            <a:off x="609600" y="838200"/>
            <a:ext cx="1981200" cy="1216902"/>
          </a:xfrm>
          <a:prstGeom prst="rect">
            <a:avLst/>
          </a:prstGeom>
          <a:noFill/>
          <a:ln w="9525">
            <a:noFill/>
            <a:miter lim="800000"/>
            <a:headEnd/>
            <a:tailEnd/>
          </a:ln>
          <a:effectLst>
            <a:outerShdw blurRad="50800" dist="127000" dir="2700000" algn="ctr" rotWithShape="0">
              <a:srgbClr val="000000">
                <a:alpha val="30000"/>
              </a:srgbClr>
            </a:outerShdw>
          </a:effectLst>
        </p:spPr>
      </p:pic>
      <p:pic>
        <p:nvPicPr>
          <p:cNvPr id="7" name="Picture 24" descr="http://www.apagemedia.com/Content/images/gallery/photo/Photo_774.jpg"/>
          <p:cNvPicPr>
            <a:picLocks noChangeAspect="1" noChangeArrowheads="1"/>
          </p:cNvPicPr>
          <p:nvPr/>
        </p:nvPicPr>
        <p:blipFill>
          <a:blip r:embed="rId3" cstate="print"/>
          <a:srcRect/>
          <a:stretch>
            <a:fillRect/>
          </a:stretch>
        </p:blipFill>
        <p:spPr bwMode="auto">
          <a:xfrm>
            <a:off x="609600" y="2057400"/>
            <a:ext cx="1981200" cy="1318311"/>
          </a:xfrm>
          <a:prstGeom prst="rect">
            <a:avLst/>
          </a:prstGeom>
          <a:noFill/>
          <a:ln w="9525">
            <a:noFill/>
            <a:miter lim="800000"/>
            <a:headEnd/>
            <a:tailEnd/>
          </a:ln>
          <a:effectLst>
            <a:outerShdw blurRad="50800" dist="127000" dir="2700000" algn="ctr" rotWithShape="0">
              <a:srgbClr val="000000">
                <a:alpha val="30000"/>
              </a:srgbClr>
            </a:outerShdw>
          </a:effectLst>
        </p:spPr>
      </p:pic>
      <p:grpSp>
        <p:nvGrpSpPr>
          <p:cNvPr id="8" name="Group 7"/>
          <p:cNvGrpSpPr/>
          <p:nvPr/>
        </p:nvGrpSpPr>
        <p:grpSpPr>
          <a:xfrm>
            <a:off x="381000" y="3505200"/>
            <a:ext cx="8610600" cy="2488525"/>
            <a:chOff x="381000" y="3505200"/>
            <a:chExt cx="8610600" cy="2488525"/>
          </a:xfrm>
        </p:grpSpPr>
        <p:sp>
          <p:nvSpPr>
            <p:cNvPr id="9" name="Rectangle 8"/>
            <p:cNvSpPr/>
            <p:nvPr/>
          </p:nvSpPr>
          <p:spPr>
            <a:xfrm>
              <a:off x="381000" y="3962400"/>
              <a:ext cx="3048000" cy="2031325"/>
            </a:xfrm>
            <a:prstGeom prst="rect">
              <a:avLst/>
            </a:prstGeom>
          </p:spPr>
          <p:txBody>
            <a:bodyPr wrap="square">
              <a:spAutoFit/>
            </a:bodyPr>
            <a:lstStyle/>
            <a:p>
              <a:pPr algn="just">
                <a:defRPr/>
              </a:pPr>
              <a:r>
                <a:rPr lang="en-US" b="1" dirty="0" smtClean="0">
                  <a:solidFill>
                    <a:srgbClr val="000099"/>
                  </a:solidFill>
                  <a:ea typeface="Calibri" pitchFamily="34" charset="0"/>
                  <a:cs typeface="Arial" charset="0"/>
                </a:rPr>
                <a:t>Visual fluoride detection kit, which gives different </a:t>
              </a:r>
              <a:r>
                <a:rPr lang="en-US" b="1" dirty="0" err="1" smtClean="0">
                  <a:solidFill>
                    <a:srgbClr val="000099"/>
                  </a:solidFill>
                  <a:ea typeface="Calibri" pitchFamily="34" charset="0"/>
                  <a:cs typeface="Arial" charset="0"/>
                </a:rPr>
                <a:t>colours</a:t>
              </a:r>
              <a:r>
                <a:rPr lang="en-US" b="1" dirty="0" smtClean="0">
                  <a:solidFill>
                    <a:srgbClr val="000099"/>
                  </a:solidFill>
                  <a:ea typeface="Calibri" pitchFamily="34" charset="0"/>
                  <a:cs typeface="Arial" charset="0"/>
                </a:rPr>
                <a:t> depending on deficient (&lt;1 mg/L), safe or normal (1-1.5 mg/L) and toxic (&gt;2 mg/L) levels of fluoride in ground water. </a:t>
              </a:r>
            </a:p>
          </p:txBody>
        </p:sp>
        <p:pic>
          <p:nvPicPr>
            <p:cNvPr id="10" name="Content Placeholder 8" descr="gv9999 119.JPG"/>
            <p:cNvPicPr>
              <a:picLocks noChangeAspect="1"/>
            </p:cNvPicPr>
            <p:nvPr/>
          </p:nvPicPr>
          <p:blipFill>
            <a:blip r:embed="rId4" cstate="print"/>
            <a:srcRect r="16667"/>
            <a:stretch>
              <a:fillRect/>
            </a:stretch>
          </p:blipFill>
          <p:spPr bwMode="auto">
            <a:xfrm>
              <a:off x="3962400" y="3886200"/>
              <a:ext cx="1143000" cy="1467329"/>
            </a:xfrm>
            <a:prstGeom prst="rect">
              <a:avLst/>
            </a:prstGeom>
            <a:noFill/>
            <a:ln w="9525">
              <a:noFill/>
              <a:miter lim="800000"/>
              <a:headEnd/>
              <a:tailEnd/>
            </a:ln>
            <a:effectLst>
              <a:outerShdw blurRad="50800" dist="127000" dir="2700000" algn="ctr" rotWithShape="0">
                <a:srgbClr val="000000">
                  <a:alpha val="30000"/>
                </a:srgbClr>
              </a:outerShdw>
            </a:effectLst>
          </p:spPr>
        </p:pic>
        <p:pic>
          <p:nvPicPr>
            <p:cNvPr id="11" name="Picture 27" descr="C:\Documents and Settings\ACS\My Documents\My Pictures\banner2.jpg"/>
            <p:cNvPicPr>
              <a:picLocks noChangeAspect="1" noChangeArrowheads="1"/>
            </p:cNvPicPr>
            <p:nvPr/>
          </p:nvPicPr>
          <p:blipFill>
            <a:blip r:embed="rId5" cstate="print"/>
            <a:srcRect/>
            <a:stretch>
              <a:fillRect/>
            </a:stretch>
          </p:blipFill>
          <p:spPr bwMode="auto">
            <a:xfrm>
              <a:off x="5257800" y="3886200"/>
              <a:ext cx="3689747" cy="1523508"/>
            </a:xfrm>
            <a:prstGeom prst="rect">
              <a:avLst/>
            </a:prstGeom>
            <a:noFill/>
            <a:ln w="9525">
              <a:noFill/>
              <a:miter lim="800000"/>
              <a:headEnd/>
              <a:tailEnd/>
            </a:ln>
          </p:spPr>
        </p:pic>
        <p:sp>
          <p:nvSpPr>
            <p:cNvPr id="12" name="Rectangle 11"/>
            <p:cNvSpPr/>
            <p:nvPr/>
          </p:nvSpPr>
          <p:spPr>
            <a:xfrm>
              <a:off x="3810000" y="3505200"/>
              <a:ext cx="5181600" cy="369332"/>
            </a:xfrm>
            <a:prstGeom prst="rect">
              <a:avLst/>
            </a:prstGeom>
          </p:spPr>
          <p:txBody>
            <a:bodyPr wrap="square">
              <a:spAutoFit/>
            </a:bodyPr>
            <a:lstStyle/>
            <a:p>
              <a:pPr algn="ctr"/>
              <a:r>
                <a:rPr lang="en-US" b="1" dirty="0" smtClean="0"/>
                <a:t>Mix 4 parts of water and 1 part of the reagent </a:t>
              </a:r>
              <a:endParaRPr lang="en-US" dirty="0"/>
            </a:p>
          </p:txBody>
        </p:sp>
        <p:sp>
          <p:nvSpPr>
            <p:cNvPr id="13" name="Rectangle 12"/>
            <p:cNvSpPr/>
            <p:nvPr/>
          </p:nvSpPr>
          <p:spPr>
            <a:xfrm>
              <a:off x="3657600" y="5358825"/>
              <a:ext cx="1828800" cy="584775"/>
            </a:xfrm>
            <a:prstGeom prst="rect">
              <a:avLst/>
            </a:prstGeom>
          </p:spPr>
          <p:txBody>
            <a:bodyPr wrap="square">
              <a:spAutoFit/>
            </a:bodyPr>
            <a:lstStyle/>
            <a:p>
              <a:pPr algn="ctr"/>
              <a:r>
                <a:rPr lang="en-US" sz="1600" b="1" dirty="0" smtClean="0">
                  <a:latin typeface="Calibri" pitchFamily="34" charset="0"/>
                </a:rPr>
                <a:t>Fluoride  detection reagent </a:t>
              </a:r>
              <a:endParaRPr lang="en-IN" sz="1600" b="1" dirty="0">
                <a:latin typeface="Calibri" pitchFamily="34" charset="0"/>
              </a:endParaRPr>
            </a:p>
          </p:txBody>
        </p:sp>
        <p:sp>
          <p:nvSpPr>
            <p:cNvPr id="14" name="Rectangle 13"/>
            <p:cNvSpPr/>
            <p:nvPr/>
          </p:nvSpPr>
          <p:spPr>
            <a:xfrm>
              <a:off x="5633806" y="5486400"/>
              <a:ext cx="995594" cy="338554"/>
            </a:xfrm>
            <a:prstGeom prst="rect">
              <a:avLst/>
            </a:prstGeom>
          </p:spPr>
          <p:txBody>
            <a:bodyPr wrap="none">
              <a:spAutoFit/>
            </a:bodyPr>
            <a:lstStyle/>
            <a:p>
              <a:r>
                <a:rPr lang="en-US" sz="1600" b="1" dirty="0" smtClean="0"/>
                <a:t>Deficient </a:t>
              </a:r>
            </a:p>
          </p:txBody>
        </p:sp>
        <p:sp>
          <p:nvSpPr>
            <p:cNvPr id="15" name="Rectangle 14"/>
            <p:cNvSpPr/>
            <p:nvPr/>
          </p:nvSpPr>
          <p:spPr>
            <a:xfrm>
              <a:off x="6705751" y="5486400"/>
              <a:ext cx="867545" cy="338554"/>
            </a:xfrm>
            <a:prstGeom prst="rect">
              <a:avLst/>
            </a:prstGeom>
          </p:spPr>
          <p:txBody>
            <a:bodyPr wrap="none">
              <a:spAutoFit/>
            </a:bodyPr>
            <a:lstStyle/>
            <a:p>
              <a:r>
                <a:rPr lang="en-US" sz="1600" b="1" dirty="0" smtClean="0"/>
                <a:t>Normal </a:t>
              </a:r>
            </a:p>
          </p:txBody>
        </p:sp>
        <p:sp>
          <p:nvSpPr>
            <p:cNvPr id="16" name="Rectangle 15"/>
            <p:cNvSpPr/>
            <p:nvPr/>
          </p:nvSpPr>
          <p:spPr>
            <a:xfrm>
              <a:off x="7730283" y="5486400"/>
              <a:ext cx="651717" cy="338554"/>
            </a:xfrm>
            <a:prstGeom prst="rect">
              <a:avLst/>
            </a:prstGeom>
          </p:spPr>
          <p:txBody>
            <a:bodyPr wrap="none">
              <a:spAutoFit/>
            </a:bodyPr>
            <a:lstStyle/>
            <a:p>
              <a:r>
                <a:rPr lang="en-US" sz="1600" b="1" dirty="0" smtClean="0"/>
                <a:t>Toxic </a:t>
              </a:r>
            </a:p>
          </p:txBody>
        </p:sp>
      </p:grpSp>
      <p:sp>
        <p:nvSpPr>
          <p:cNvPr id="17" name="TextBox 16"/>
          <p:cNvSpPr txBox="1"/>
          <p:nvPr/>
        </p:nvSpPr>
        <p:spPr>
          <a:xfrm>
            <a:off x="228600" y="3429000"/>
            <a:ext cx="3048000" cy="369332"/>
          </a:xfrm>
          <a:prstGeom prst="rect">
            <a:avLst/>
          </a:prstGeom>
          <a:noFill/>
        </p:spPr>
        <p:txBody>
          <a:bodyPr wrap="square" rtlCol="0">
            <a:spAutoFit/>
          </a:bodyPr>
          <a:lstStyle/>
          <a:p>
            <a:r>
              <a:rPr lang="en-US" i="1" dirty="0" smtClean="0"/>
              <a:t>Dental and skeleton </a:t>
            </a:r>
            <a:r>
              <a:rPr lang="en-US" i="1" dirty="0" err="1" smtClean="0"/>
              <a:t>fluorosis</a:t>
            </a:r>
            <a:endParaRPr lang="en-US" i="1" dirty="0"/>
          </a:p>
        </p:txBody>
      </p:sp>
      <p:sp>
        <p:nvSpPr>
          <p:cNvPr id="18" name="Rectangle 17"/>
          <p:cNvSpPr/>
          <p:nvPr/>
        </p:nvSpPr>
        <p:spPr>
          <a:xfrm>
            <a:off x="3048000" y="2438400"/>
            <a:ext cx="5867400" cy="646331"/>
          </a:xfrm>
          <a:prstGeom prst="rect">
            <a:avLst/>
          </a:prstGeom>
        </p:spPr>
        <p:txBody>
          <a:bodyPr wrap="square">
            <a:spAutoFit/>
          </a:bodyPr>
          <a:lstStyle/>
          <a:p>
            <a:pPr algn="just"/>
            <a:r>
              <a:rPr lang="en-US" altLang="zh-CN" b="1" dirty="0" smtClean="0">
                <a:solidFill>
                  <a:srgbClr val="0000FF"/>
                </a:solidFill>
                <a:cs typeface="Arial" charset="0"/>
              </a:rPr>
              <a:t>WHO has recommended safe level of fluoride in drinking water to be in the range 1-1.5 mg/L</a:t>
            </a:r>
            <a:endParaRPr lang="en-US" dirty="0">
              <a:solidFill>
                <a:srgbClr val="0000FF"/>
              </a:solidFill>
            </a:endParaRPr>
          </a:p>
        </p:txBody>
      </p:sp>
      <p:sp>
        <p:nvSpPr>
          <p:cNvPr id="19" name="Rectangle 18"/>
          <p:cNvSpPr/>
          <p:nvPr/>
        </p:nvSpPr>
        <p:spPr>
          <a:xfrm>
            <a:off x="609600" y="6153090"/>
            <a:ext cx="8153400" cy="400110"/>
          </a:xfrm>
          <a:prstGeom prst="rect">
            <a:avLst/>
          </a:prstGeom>
        </p:spPr>
        <p:txBody>
          <a:bodyPr wrap="square">
            <a:spAutoFit/>
          </a:bodyPr>
          <a:lstStyle/>
          <a:p>
            <a:r>
              <a:rPr lang="en-US" sz="2000" b="1" dirty="0" smtClean="0">
                <a:solidFill>
                  <a:srgbClr val="FF0000"/>
                </a:solidFill>
              </a:rPr>
              <a:t>The kit has been adjudged as the best kit among 18 kits by a UNICEF survey. </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unil j kumar\Desktop\News_Paper_Cuttings\Sakshi_1.jpg"/>
          <p:cNvPicPr>
            <a:picLocks noChangeAspect="1" noChangeArrowheads="1"/>
          </p:cNvPicPr>
          <p:nvPr/>
        </p:nvPicPr>
        <p:blipFill>
          <a:blip r:embed="rId2" cstate="print"/>
          <a:srcRect l="5204" t="8536" r="6091" b="6098"/>
          <a:stretch>
            <a:fillRect/>
          </a:stretch>
        </p:blipFill>
        <p:spPr bwMode="auto">
          <a:xfrm>
            <a:off x="304800" y="609600"/>
            <a:ext cx="4148546" cy="2819400"/>
          </a:xfrm>
          <a:prstGeom prst="rect">
            <a:avLst/>
          </a:prstGeom>
          <a:noFill/>
        </p:spPr>
      </p:pic>
      <p:sp>
        <p:nvSpPr>
          <p:cNvPr id="3" name="TextBox 2"/>
          <p:cNvSpPr txBox="1"/>
          <p:nvPr/>
        </p:nvSpPr>
        <p:spPr>
          <a:xfrm>
            <a:off x="914400" y="228600"/>
            <a:ext cx="3276600" cy="369332"/>
          </a:xfrm>
          <a:prstGeom prst="rect">
            <a:avLst/>
          </a:prstGeom>
          <a:noFill/>
        </p:spPr>
        <p:txBody>
          <a:bodyPr wrap="square" rtlCol="0">
            <a:spAutoFit/>
          </a:bodyPr>
          <a:lstStyle/>
          <a:p>
            <a:r>
              <a:rPr lang="en-US" b="1" i="1" dirty="0" smtClean="0"/>
              <a:t>SAKSHI , Hyderabad, 26.06.2014</a:t>
            </a:r>
            <a:endParaRPr lang="en-IN" b="1" i="1" dirty="0"/>
          </a:p>
        </p:txBody>
      </p:sp>
      <p:pic>
        <p:nvPicPr>
          <p:cNvPr id="4" name="Picture 3" descr="D:\CG\CCCM\Public Outreach\Metro_India.jpg"/>
          <p:cNvPicPr>
            <a:picLocks noChangeAspect="1" noChangeArrowheads="1"/>
          </p:cNvPicPr>
          <p:nvPr/>
        </p:nvPicPr>
        <p:blipFill>
          <a:blip r:embed="rId3" cstate="print"/>
          <a:srcRect t="26933" r="24241" b="5237"/>
          <a:stretch>
            <a:fillRect/>
          </a:stretch>
        </p:blipFill>
        <p:spPr bwMode="auto">
          <a:xfrm>
            <a:off x="4572000" y="685800"/>
            <a:ext cx="4394947" cy="2819400"/>
          </a:xfrm>
          <a:prstGeom prst="rect">
            <a:avLst/>
          </a:prstGeom>
          <a:noFill/>
        </p:spPr>
      </p:pic>
      <p:sp>
        <p:nvSpPr>
          <p:cNvPr id="5" name="TextBox 4"/>
          <p:cNvSpPr txBox="1"/>
          <p:nvPr/>
        </p:nvSpPr>
        <p:spPr>
          <a:xfrm>
            <a:off x="4953000" y="271046"/>
            <a:ext cx="3581400" cy="338554"/>
          </a:xfrm>
          <a:prstGeom prst="rect">
            <a:avLst/>
          </a:prstGeom>
          <a:noFill/>
        </p:spPr>
        <p:txBody>
          <a:bodyPr wrap="square" rtlCol="0">
            <a:spAutoFit/>
          </a:bodyPr>
          <a:lstStyle/>
          <a:p>
            <a:r>
              <a:rPr lang="en-US" sz="1600" b="1" dirty="0" smtClean="0"/>
              <a:t>METRO INDIA, Hyderabad, 26.06.2014</a:t>
            </a:r>
            <a:endParaRPr lang="en-US" sz="1600" b="1" dirty="0"/>
          </a:p>
        </p:txBody>
      </p:sp>
      <p:sp>
        <p:nvSpPr>
          <p:cNvPr id="6" name="TextBox 5"/>
          <p:cNvSpPr txBox="1"/>
          <p:nvPr/>
        </p:nvSpPr>
        <p:spPr>
          <a:xfrm>
            <a:off x="5257800" y="3581400"/>
            <a:ext cx="3657600" cy="2308324"/>
          </a:xfrm>
          <a:prstGeom prst="rect">
            <a:avLst/>
          </a:prstGeom>
          <a:noFill/>
        </p:spPr>
        <p:txBody>
          <a:bodyPr wrap="square" rtlCol="0">
            <a:spAutoFit/>
          </a:bodyPr>
          <a:lstStyle/>
          <a:p>
            <a:pPr algn="just"/>
            <a:r>
              <a:rPr lang="en-US" dirty="0" smtClean="0"/>
              <a:t>The </a:t>
            </a:r>
            <a:r>
              <a:rPr lang="en-US" dirty="0" err="1" smtClean="0"/>
              <a:t>corporator</a:t>
            </a:r>
            <a:r>
              <a:rPr lang="en-US" dirty="0" smtClean="0"/>
              <a:t> of </a:t>
            </a:r>
            <a:r>
              <a:rPr lang="en-US" dirty="0" err="1" smtClean="0"/>
              <a:t>Cherlapally</a:t>
            </a:r>
            <a:r>
              <a:rPr lang="en-US" dirty="0" smtClean="0"/>
              <a:t> Division, </a:t>
            </a:r>
            <a:r>
              <a:rPr lang="en-US" dirty="0" err="1" smtClean="0"/>
              <a:t>Singireddy</a:t>
            </a:r>
            <a:r>
              <a:rPr lang="en-US" dirty="0" smtClean="0"/>
              <a:t> </a:t>
            </a:r>
            <a:r>
              <a:rPr lang="en-US" dirty="0" err="1" smtClean="0"/>
              <a:t>Dhanpal</a:t>
            </a:r>
            <a:r>
              <a:rPr lang="en-US" dirty="0" smtClean="0"/>
              <a:t> Reddy said that </a:t>
            </a:r>
            <a:r>
              <a:rPr lang="en-US" b="1" i="1" dirty="0" smtClean="0"/>
              <a:t>as high content of fluoride makes water toxic, the kit is very useful in finding out the extent of fluoride in water. “</a:t>
            </a:r>
            <a:r>
              <a:rPr lang="en-US" b="1" i="1" dirty="0" smtClean="0">
                <a:solidFill>
                  <a:srgbClr val="FF0000"/>
                </a:solidFill>
              </a:rPr>
              <a:t>The kit is a boon to us as it is easy to use and affordable as well.”</a:t>
            </a:r>
            <a:endParaRPr lang="en-US" b="1" i="1" dirty="0">
              <a:solidFill>
                <a:srgbClr val="FF0000"/>
              </a:solidFill>
            </a:endParaRPr>
          </a:p>
        </p:txBody>
      </p:sp>
      <p:sp>
        <p:nvSpPr>
          <p:cNvPr id="7" name="Oval 6"/>
          <p:cNvSpPr/>
          <p:nvPr/>
        </p:nvSpPr>
        <p:spPr>
          <a:xfrm>
            <a:off x="6781800" y="2667000"/>
            <a:ext cx="12192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57200" y="3733800"/>
            <a:ext cx="4474302" cy="3048000"/>
            <a:chOff x="457200" y="3733800"/>
            <a:chExt cx="4474302" cy="3048000"/>
          </a:xfrm>
        </p:grpSpPr>
        <p:sp>
          <p:nvSpPr>
            <p:cNvPr id="9" name="TextBox 8"/>
            <p:cNvSpPr txBox="1"/>
            <p:nvPr/>
          </p:nvSpPr>
          <p:spPr>
            <a:xfrm>
              <a:off x="1066800" y="3733800"/>
              <a:ext cx="2971800" cy="400110"/>
            </a:xfrm>
            <a:prstGeom prst="rect">
              <a:avLst/>
            </a:prstGeom>
            <a:noFill/>
          </p:spPr>
          <p:txBody>
            <a:bodyPr wrap="square" rtlCol="0">
              <a:spAutoFit/>
            </a:bodyPr>
            <a:lstStyle/>
            <a:p>
              <a:r>
                <a:rPr lang="en-US" sz="2000" b="1" dirty="0" smtClean="0"/>
                <a:t>Technology Transferred to</a:t>
              </a:r>
              <a:endParaRPr lang="en-US" sz="2000" b="1" dirty="0"/>
            </a:p>
          </p:txBody>
        </p:sp>
        <p:sp>
          <p:nvSpPr>
            <p:cNvPr id="10" name="Rectangle 9"/>
            <p:cNvSpPr/>
            <p:nvPr/>
          </p:nvSpPr>
          <p:spPr>
            <a:xfrm>
              <a:off x="457200" y="4191000"/>
              <a:ext cx="4474302" cy="369332"/>
            </a:xfrm>
            <a:prstGeom prst="rect">
              <a:avLst/>
            </a:prstGeom>
          </p:spPr>
          <p:txBody>
            <a:bodyPr wrap="none">
              <a:spAutoFit/>
            </a:bodyPr>
            <a:lstStyle/>
            <a:p>
              <a:r>
                <a:rPr lang="en-US" b="1" dirty="0" smtClean="0">
                  <a:solidFill>
                    <a:srgbClr val="0B18BE"/>
                  </a:solidFill>
                  <a:ea typeface="Calibri" pitchFamily="34" charset="0"/>
                  <a:cs typeface="Arial" charset="0"/>
                </a:rPr>
                <a:t>M/s  </a:t>
              </a:r>
              <a:r>
                <a:rPr lang="en-US" b="1" dirty="0" err="1" smtClean="0">
                  <a:solidFill>
                    <a:srgbClr val="0B18BE"/>
                  </a:solidFill>
                  <a:ea typeface="Calibri" pitchFamily="34" charset="0"/>
                  <a:cs typeface="Arial" charset="0"/>
                </a:rPr>
                <a:t>S</a:t>
              </a:r>
              <a:r>
                <a:rPr lang="en-US" b="1" dirty="0" smtClean="0">
                  <a:solidFill>
                    <a:srgbClr val="0B18BE"/>
                  </a:solidFill>
                  <a:ea typeface="Calibri" pitchFamily="34" charset="0"/>
                  <a:cs typeface="Arial" charset="0"/>
                </a:rPr>
                <a:t>. K. </a:t>
              </a:r>
              <a:r>
                <a:rPr lang="en-US" b="1" dirty="0" err="1" smtClean="0">
                  <a:solidFill>
                    <a:srgbClr val="0B18BE"/>
                  </a:solidFill>
                  <a:ea typeface="Calibri" pitchFamily="34" charset="0"/>
                  <a:cs typeface="Arial" charset="0"/>
                </a:rPr>
                <a:t>Kayakalp</a:t>
              </a:r>
              <a:r>
                <a:rPr lang="en-US" b="1" dirty="0" smtClean="0">
                  <a:solidFill>
                    <a:srgbClr val="0B18BE"/>
                  </a:solidFill>
                  <a:ea typeface="Calibri" pitchFamily="34" charset="0"/>
                  <a:cs typeface="Arial" charset="0"/>
                </a:rPr>
                <a:t> Remedies </a:t>
              </a:r>
              <a:r>
                <a:rPr lang="en-US" b="1" dirty="0" err="1" smtClean="0">
                  <a:solidFill>
                    <a:srgbClr val="0B18BE"/>
                  </a:solidFill>
                  <a:ea typeface="Calibri" pitchFamily="34" charset="0"/>
                  <a:cs typeface="Arial" charset="0"/>
                </a:rPr>
                <a:t>Pvt</a:t>
              </a:r>
              <a:r>
                <a:rPr lang="en-US" b="1" dirty="0" smtClean="0">
                  <a:solidFill>
                    <a:srgbClr val="0B18BE"/>
                  </a:solidFill>
                  <a:ea typeface="Calibri" pitchFamily="34" charset="0"/>
                  <a:cs typeface="Arial" charset="0"/>
                </a:rPr>
                <a:t> Ltd, Bhopal</a:t>
              </a:r>
              <a:endParaRPr lang="en-US" dirty="0"/>
            </a:p>
          </p:txBody>
        </p:sp>
        <p:sp>
          <p:nvSpPr>
            <p:cNvPr id="11" name="Rectangle 10"/>
            <p:cNvSpPr/>
            <p:nvPr/>
          </p:nvSpPr>
          <p:spPr>
            <a:xfrm>
              <a:off x="457200" y="4616244"/>
              <a:ext cx="3919856" cy="369332"/>
            </a:xfrm>
            <a:prstGeom prst="rect">
              <a:avLst/>
            </a:prstGeom>
          </p:spPr>
          <p:txBody>
            <a:bodyPr wrap="none">
              <a:spAutoFit/>
            </a:bodyPr>
            <a:lstStyle/>
            <a:p>
              <a:pPr>
                <a:defRPr/>
              </a:pPr>
              <a:r>
                <a:rPr lang="en-US" b="1" dirty="0" smtClean="0">
                  <a:solidFill>
                    <a:srgbClr val="0B18BE"/>
                  </a:solidFill>
                  <a:ea typeface="Calibri" pitchFamily="34" charset="0"/>
                  <a:cs typeface="Arial" charset="0"/>
                </a:rPr>
                <a:t>M/s H.S. Industries </a:t>
              </a:r>
              <a:r>
                <a:rPr lang="en-US" b="1" dirty="0" err="1" smtClean="0">
                  <a:solidFill>
                    <a:srgbClr val="0B18BE"/>
                  </a:solidFill>
                  <a:ea typeface="Calibri" pitchFamily="34" charset="0"/>
                  <a:cs typeface="Arial" charset="0"/>
                </a:rPr>
                <a:t>Pvt</a:t>
              </a:r>
              <a:r>
                <a:rPr lang="en-US" b="1" dirty="0" smtClean="0">
                  <a:solidFill>
                    <a:srgbClr val="0B18BE"/>
                  </a:solidFill>
                  <a:ea typeface="Calibri" pitchFamily="34" charset="0"/>
                  <a:cs typeface="Arial" charset="0"/>
                </a:rPr>
                <a:t> Ltd, Hyderabad </a:t>
              </a:r>
            </a:p>
          </p:txBody>
        </p:sp>
        <p:sp>
          <p:nvSpPr>
            <p:cNvPr id="12" name="Rectangle 11"/>
            <p:cNvSpPr/>
            <p:nvPr/>
          </p:nvSpPr>
          <p:spPr>
            <a:xfrm>
              <a:off x="457200" y="5058696"/>
              <a:ext cx="3562770" cy="369332"/>
            </a:xfrm>
            <a:prstGeom prst="rect">
              <a:avLst/>
            </a:prstGeom>
          </p:spPr>
          <p:txBody>
            <a:bodyPr wrap="none">
              <a:spAutoFit/>
            </a:bodyPr>
            <a:lstStyle/>
            <a:p>
              <a:r>
                <a:rPr lang="en-US" b="1" dirty="0" smtClean="0">
                  <a:solidFill>
                    <a:srgbClr val="0B18BE"/>
                  </a:solidFill>
                  <a:ea typeface="Calibri" pitchFamily="34" charset="0"/>
                  <a:cs typeface="Arial" charset="0"/>
                </a:rPr>
                <a:t>M/s P.S. </a:t>
              </a:r>
              <a:r>
                <a:rPr lang="en-US" b="1" dirty="0" err="1" smtClean="0">
                  <a:solidFill>
                    <a:srgbClr val="0B18BE"/>
                  </a:solidFill>
                  <a:ea typeface="Calibri" pitchFamily="34" charset="0"/>
                  <a:cs typeface="Arial" charset="0"/>
                </a:rPr>
                <a:t>Industies</a:t>
              </a:r>
              <a:r>
                <a:rPr lang="en-US" b="1" dirty="0" smtClean="0">
                  <a:solidFill>
                    <a:srgbClr val="0B18BE"/>
                  </a:solidFill>
                  <a:ea typeface="Calibri" pitchFamily="34" charset="0"/>
                  <a:cs typeface="Arial" charset="0"/>
                </a:rPr>
                <a:t> </a:t>
              </a:r>
              <a:r>
                <a:rPr lang="en-US" b="1" dirty="0" err="1" smtClean="0">
                  <a:solidFill>
                    <a:srgbClr val="0B18BE"/>
                  </a:solidFill>
                  <a:ea typeface="Calibri" pitchFamily="34" charset="0"/>
                  <a:cs typeface="Arial" charset="0"/>
                </a:rPr>
                <a:t>Pvt</a:t>
              </a:r>
              <a:r>
                <a:rPr lang="en-US" b="1" dirty="0" smtClean="0">
                  <a:solidFill>
                    <a:srgbClr val="0B18BE"/>
                  </a:solidFill>
                  <a:ea typeface="Calibri" pitchFamily="34" charset="0"/>
                  <a:cs typeface="Arial" charset="0"/>
                </a:rPr>
                <a:t> Ltd, Amravati</a:t>
              </a:r>
              <a:endParaRPr lang="en-US" dirty="0"/>
            </a:p>
          </p:txBody>
        </p:sp>
        <p:sp>
          <p:nvSpPr>
            <p:cNvPr id="13" name="Rectangle 12"/>
            <p:cNvSpPr/>
            <p:nvPr/>
          </p:nvSpPr>
          <p:spPr>
            <a:xfrm>
              <a:off x="457200" y="5486400"/>
              <a:ext cx="4345741" cy="369332"/>
            </a:xfrm>
            <a:prstGeom prst="rect">
              <a:avLst/>
            </a:prstGeom>
          </p:spPr>
          <p:txBody>
            <a:bodyPr wrap="none">
              <a:spAutoFit/>
            </a:bodyPr>
            <a:lstStyle/>
            <a:p>
              <a:r>
                <a:rPr lang="en-US" b="1" dirty="0" smtClean="0">
                  <a:solidFill>
                    <a:srgbClr val="0B18BE"/>
                  </a:solidFill>
                  <a:ea typeface="Calibri" pitchFamily="34" charset="0"/>
                  <a:cs typeface="Arial" charset="0"/>
                </a:rPr>
                <a:t>M/s ORLAB Instruments </a:t>
              </a:r>
              <a:r>
                <a:rPr lang="en-US" b="1" dirty="0" err="1" smtClean="0">
                  <a:solidFill>
                    <a:srgbClr val="0B18BE"/>
                  </a:solidFill>
                  <a:ea typeface="Calibri" pitchFamily="34" charset="0"/>
                  <a:cs typeface="Arial" charset="0"/>
                </a:rPr>
                <a:t>Pvt</a:t>
              </a:r>
              <a:r>
                <a:rPr lang="en-US" b="1" dirty="0" smtClean="0">
                  <a:solidFill>
                    <a:srgbClr val="0B18BE"/>
                  </a:solidFill>
                  <a:ea typeface="Calibri" pitchFamily="34" charset="0"/>
                  <a:cs typeface="Arial" charset="0"/>
                </a:rPr>
                <a:t> Ltd Hyderabad </a:t>
              </a:r>
              <a:endParaRPr lang="en-US" dirty="0"/>
            </a:p>
          </p:txBody>
        </p:sp>
        <p:sp>
          <p:nvSpPr>
            <p:cNvPr id="14" name="Rectangle 13"/>
            <p:cNvSpPr/>
            <p:nvPr/>
          </p:nvSpPr>
          <p:spPr>
            <a:xfrm>
              <a:off x="471948" y="5955268"/>
              <a:ext cx="2700163" cy="369332"/>
            </a:xfrm>
            <a:prstGeom prst="rect">
              <a:avLst/>
            </a:prstGeom>
          </p:spPr>
          <p:txBody>
            <a:bodyPr wrap="none">
              <a:spAutoFit/>
            </a:bodyPr>
            <a:lstStyle/>
            <a:p>
              <a:pPr>
                <a:defRPr/>
              </a:pPr>
              <a:r>
                <a:rPr lang="en-US" b="1" dirty="0" smtClean="0">
                  <a:solidFill>
                    <a:srgbClr val="0B18BE"/>
                  </a:solidFill>
                  <a:ea typeface="Calibri" pitchFamily="34" charset="0"/>
                  <a:cs typeface="Arial" charset="0"/>
                </a:rPr>
                <a:t>M/s LTEK Systems, Nagpur</a:t>
              </a:r>
            </a:p>
          </p:txBody>
        </p:sp>
        <p:sp>
          <p:nvSpPr>
            <p:cNvPr id="15" name="Rectangle 14"/>
            <p:cNvSpPr/>
            <p:nvPr/>
          </p:nvSpPr>
          <p:spPr>
            <a:xfrm>
              <a:off x="486696" y="6412468"/>
              <a:ext cx="2282741" cy="369332"/>
            </a:xfrm>
            <a:prstGeom prst="rect">
              <a:avLst/>
            </a:prstGeom>
          </p:spPr>
          <p:txBody>
            <a:bodyPr wrap="none">
              <a:spAutoFit/>
            </a:bodyPr>
            <a:lstStyle/>
            <a:p>
              <a:pPr>
                <a:defRPr/>
              </a:pPr>
              <a:r>
                <a:rPr lang="en-US" b="1" dirty="0" smtClean="0">
                  <a:solidFill>
                    <a:srgbClr val="0B18BE"/>
                  </a:solidFill>
                  <a:ea typeface="Calibri" pitchFamily="34" charset="0"/>
                  <a:cs typeface="Arial" charset="0"/>
                </a:rPr>
                <a:t>M/s </a:t>
              </a:r>
              <a:r>
                <a:rPr lang="en-US" b="1" dirty="0" err="1" smtClean="0">
                  <a:solidFill>
                    <a:srgbClr val="0B18BE"/>
                  </a:solidFill>
                  <a:ea typeface="Calibri" pitchFamily="34" charset="0"/>
                  <a:cs typeface="Arial" charset="0"/>
                </a:rPr>
                <a:t>Agrotech</a:t>
              </a:r>
              <a:r>
                <a:rPr lang="en-US" b="1" dirty="0" smtClean="0">
                  <a:solidFill>
                    <a:srgbClr val="0B18BE"/>
                  </a:solidFill>
                  <a:ea typeface="Calibri" pitchFamily="34" charset="0"/>
                  <a:cs typeface="Arial" charset="0"/>
                </a:rPr>
                <a:t>, Baroda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Dr BNJ\My Documents\My Pictures\l4.JPG"/>
          <p:cNvPicPr>
            <a:picLocks noChangeAspect="1" noChangeArrowheads="1"/>
          </p:cNvPicPr>
          <p:nvPr/>
        </p:nvPicPr>
        <p:blipFill>
          <a:blip r:embed="rId2"/>
          <a:srcRect t="10784" b="2941"/>
          <a:stretch>
            <a:fillRect/>
          </a:stretch>
        </p:blipFill>
        <p:spPr bwMode="auto">
          <a:xfrm>
            <a:off x="3429000" y="57889"/>
            <a:ext cx="5715000" cy="6755642"/>
          </a:xfrm>
          <a:prstGeom prst="rect">
            <a:avLst/>
          </a:prstGeom>
          <a:noFill/>
        </p:spPr>
      </p:pic>
      <p:pic>
        <p:nvPicPr>
          <p:cNvPr id="4" name="Picture 3" descr="C:\Documents and Settings\Dr BNJ\My Documents\My Pictures\l5.JPG"/>
          <p:cNvPicPr>
            <a:picLocks noChangeAspect="1" noChangeArrowheads="1"/>
          </p:cNvPicPr>
          <p:nvPr/>
        </p:nvPicPr>
        <p:blipFill>
          <a:blip r:embed="rId3"/>
          <a:srcRect/>
          <a:stretch>
            <a:fillRect/>
          </a:stretch>
        </p:blipFill>
        <p:spPr bwMode="auto">
          <a:xfrm>
            <a:off x="14748" y="2332784"/>
            <a:ext cx="3414252" cy="2284016"/>
          </a:xfrm>
          <a:prstGeom prst="rect">
            <a:avLst/>
          </a:prstGeom>
          <a:noFill/>
        </p:spPr>
      </p:pic>
      <p:pic>
        <p:nvPicPr>
          <p:cNvPr id="5" name="Picture 2" descr="C:\Documents and Settings\Dr BNJ\My Documents\My Pictures\f1.JPG"/>
          <p:cNvPicPr>
            <a:picLocks noChangeAspect="1" noChangeArrowheads="1"/>
          </p:cNvPicPr>
          <p:nvPr/>
        </p:nvPicPr>
        <p:blipFill>
          <a:blip r:embed="rId4"/>
          <a:srcRect/>
          <a:stretch>
            <a:fillRect/>
          </a:stretch>
        </p:blipFill>
        <p:spPr bwMode="auto">
          <a:xfrm>
            <a:off x="0" y="4564117"/>
            <a:ext cx="3429000" cy="2293883"/>
          </a:xfrm>
          <a:prstGeom prst="rect">
            <a:avLst/>
          </a:prstGeom>
          <a:noFill/>
        </p:spPr>
      </p:pic>
      <p:sp>
        <p:nvSpPr>
          <p:cNvPr id="6" name="TextBox 5"/>
          <p:cNvSpPr txBox="1"/>
          <p:nvPr/>
        </p:nvSpPr>
        <p:spPr>
          <a:xfrm>
            <a:off x="76200" y="1676400"/>
            <a:ext cx="3581400" cy="646331"/>
          </a:xfrm>
          <a:prstGeom prst="rect">
            <a:avLst/>
          </a:prstGeom>
          <a:noFill/>
        </p:spPr>
        <p:txBody>
          <a:bodyPr wrap="square" rtlCol="0">
            <a:spAutoFit/>
          </a:bodyPr>
          <a:lstStyle/>
          <a:p>
            <a:pPr algn="ctr"/>
            <a:r>
              <a:rPr lang="en-US" b="1" dirty="0" smtClean="0"/>
              <a:t>Incubation </a:t>
            </a:r>
            <a:r>
              <a:rPr lang="en-US" b="1" dirty="0" err="1" smtClean="0"/>
              <a:t>MoU</a:t>
            </a:r>
            <a:r>
              <a:rPr lang="en-US" b="1" dirty="0" smtClean="0"/>
              <a:t> with M/s </a:t>
            </a:r>
            <a:r>
              <a:rPr lang="en-US" b="1" dirty="0" err="1" smtClean="0"/>
              <a:t>Kayakalp</a:t>
            </a:r>
            <a:r>
              <a:rPr lang="en-US" b="1" dirty="0" smtClean="0"/>
              <a:t> Remedies, Bhopal</a:t>
            </a:r>
            <a:endParaRPr lang="en-US" b="1" dirty="0"/>
          </a:p>
        </p:txBody>
      </p:sp>
      <p:sp>
        <p:nvSpPr>
          <p:cNvPr id="2" name="Rectangle 21"/>
          <p:cNvSpPr>
            <a:spLocks noChangeArrowheads="1"/>
          </p:cNvSpPr>
          <p:nvPr/>
        </p:nvSpPr>
        <p:spPr bwMode="auto">
          <a:xfrm>
            <a:off x="152400" y="228600"/>
            <a:ext cx="5105400" cy="954107"/>
          </a:xfrm>
          <a:prstGeom prst="rect">
            <a:avLst/>
          </a:prstGeom>
          <a:noFill/>
          <a:ln w="9525">
            <a:noFill/>
            <a:miter lim="800000"/>
            <a:headEnd/>
            <a:tailEnd/>
          </a:ln>
        </p:spPr>
        <p:txBody>
          <a:bodyPr wrap="square">
            <a:spAutoFit/>
          </a:bodyPr>
          <a:lstStyle/>
          <a:p>
            <a:pPr algn="ctr"/>
            <a:r>
              <a:rPr lang="en-US" sz="2800" b="1" dirty="0" smtClean="0">
                <a:solidFill>
                  <a:srgbClr val="FF0000"/>
                </a:solidFill>
                <a:ea typeface="Calibri" pitchFamily="34" charset="0"/>
                <a:cs typeface="Arial" charset="0"/>
              </a:rPr>
              <a:t>Reagent for removal of fluoride from ground water</a:t>
            </a:r>
            <a:endParaRPr lang="en-US" sz="2800" dirty="0">
              <a:solidFill>
                <a:srgbClr val="FF0000"/>
              </a:solidFill>
              <a:ea typeface="Calibri" pitchFamily="34" charset="0"/>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5614" r="7728"/>
          <a:stretch>
            <a:fillRect/>
          </a:stretch>
        </p:blipFill>
        <p:spPr bwMode="auto">
          <a:xfrm>
            <a:off x="230227" y="914400"/>
            <a:ext cx="8531147" cy="4876799"/>
          </a:xfrm>
          <a:prstGeom prst="rect">
            <a:avLst/>
          </a:prstGeom>
          <a:noFill/>
          <a:ln w="9525">
            <a:noFill/>
            <a:miter lim="800000"/>
            <a:headEnd/>
            <a:tailEnd/>
          </a:ln>
          <a:effectLst/>
        </p:spPr>
      </p:pic>
      <p:sp>
        <p:nvSpPr>
          <p:cNvPr id="5" name="TextBox 4"/>
          <p:cNvSpPr txBox="1">
            <a:spLocks noChangeArrowheads="1"/>
          </p:cNvSpPr>
          <p:nvPr/>
        </p:nvSpPr>
        <p:spPr bwMode="auto">
          <a:xfrm>
            <a:off x="2590800" y="152400"/>
            <a:ext cx="4191000" cy="523220"/>
          </a:xfrm>
          <a:prstGeom prst="rect">
            <a:avLst/>
          </a:prstGeom>
          <a:noFill/>
          <a:ln w="9525">
            <a:noFill/>
            <a:miter lim="800000"/>
            <a:headEnd/>
            <a:tailEnd/>
          </a:ln>
        </p:spPr>
        <p:txBody>
          <a:bodyPr wrap="square">
            <a:spAutoFit/>
          </a:bodyPr>
          <a:lstStyle/>
          <a:p>
            <a:r>
              <a:rPr lang="en-US" sz="2800" b="1" dirty="0">
                <a:solidFill>
                  <a:srgbClr val="FF0000"/>
                </a:solidFill>
                <a:latin typeface="Calibri" pitchFamily="34" charset="0"/>
              </a:rPr>
              <a:t>Global Rate of Innovation</a:t>
            </a:r>
            <a:endParaRPr lang="en-GB" sz="2800" b="1" dirty="0">
              <a:solidFill>
                <a:srgbClr val="FF0000"/>
              </a:solidFill>
              <a:latin typeface="Calibri" pitchFamily="34" charset="0"/>
            </a:endParaRPr>
          </a:p>
        </p:txBody>
      </p:sp>
      <p:sp>
        <p:nvSpPr>
          <p:cNvPr id="6" name="TextBox 5"/>
          <p:cNvSpPr txBox="1">
            <a:spLocks noChangeArrowheads="1"/>
          </p:cNvSpPr>
          <p:nvPr/>
        </p:nvSpPr>
        <p:spPr bwMode="auto">
          <a:xfrm>
            <a:off x="2743200" y="599420"/>
            <a:ext cx="3733800" cy="400110"/>
          </a:xfrm>
          <a:prstGeom prst="rect">
            <a:avLst/>
          </a:prstGeom>
          <a:noFill/>
          <a:ln w="9525">
            <a:noFill/>
            <a:miter lim="800000"/>
            <a:headEnd/>
            <a:tailEnd/>
          </a:ln>
        </p:spPr>
        <p:txBody>
          <a:bodyPr wrap="square">
            <a:spAutoFit/>
          </a:bodyPr>
          <a:lstStyle/>
          <a:p>
            <a:r>
              <a:rPr lang="en-US" sz="2000" b="1" dirty="0">
                <a:solidFill>
                  <a:srgbClr val="0000FF"/>
                </a:solidFill>
                <a:latin typeface="Calibri" pitchFamily="34" charset="0"/>
              </a:rPr>
              <a:t>Events per year per billion people</a:t>
            </a:r>
            <a:endParaRPr lang="en-GB" sz="2000" b="1" dirty="0">
              <a:solidFill>
                <a:srgbClr val="0000FF"/>
              </a:solidFill>
              <a:latin typeface="Calibri" pitchFamily="34" charset="0"/>
            </a:endParaRPr>
          </a:p>
        </p:txBody>
      </p:sp>
      <p:sp>
        <p:nvSpPr>
          <p:cNvPr id="7" name="TextBox 6"/>
          <p:cNvSpPr txBox="1">
            <a:spLocks noChangeArrowheads="1"/>
          </p:cNvSpPr>
          <p:nvPr/>
        </p:nvSpPr>
        <p:spPr bwMode="auto">
          <a:xfrm>
            <a:off x="381000" y="6229290"/>
            <a:ext cx="8534400" cy="400110"/>
          </a:xfrm>
          <a:prstGeom prst="rect">
            <a:avLst/>
          </a:prstGeom>
          <a:noFill/>
          <a:ln w="9525">
            <a:noFill/>
            <a:miter lim="800000"/>
            <a:headEnd/>
            <a:tailEnd/>
          </a:ln>
        </p:spPr>
        <p:txBody>
          <a:bodyPr wrap="square">
            <a:spAutoFit/>
          </a:bodyPr>
          <a:lstStyle/>
          <a:p>
            <a:r>
              <a:rPr lang="en-US" sz="2000" b="1" dirty="0">
                <a:solidFill>
                  <a:srgbClr val="CC00CC"/>
                </a:solidFill>
                <a:latin typeface="Calibri" pitchFamily="34" charset="0"/>
              </a:rPr>
              <a:t>‘The Great Stagnation’ by Tyler Cowen, George Mason University, </a:t>
            </a:r>
            <a:r>
              <a:rPr lang="en-US" sz="2000" b="1" dirty="0" smtClean="0">
                <a:solidFill>
                  <a:srgbClr val="CC00CC"/>
                </a:solidFill>
                <a:latin typeface="Calibri" pitchFamily="34" charset="0"/>
              </a:rPr>
              <a:t>USA (2013)</a:t>
            </a:r>
            <a:endParaRPr lang="en-GB" sz="2000" b="1" dirty="0">
              <a:solidFill>
                <a:srgbClr val="CC00CC"/>
              </a:solidFill>
              <a:latin typeface="Calibri" pitchFamily="34" charset="0"/>
            </a:endParaRPr>
          </a:p>
        </p:txBody>
      </p:sp>
      <p:sp>
        <p:nvSpPr>
          <p:cNvPr id="8" name="TextBox 7"/>
          <p:cNvSpPr txBox="1">
            <a:spLocks noChangeArrowheads="1"/>
          </p:cNvSpPr>
          <p:nvPr/>
        </p:nvSpPr>
        <p:spPr bwMode="auto">
          <a:xfrm>
            <a:off x="533400" y="5695890"/>
            <a:ext cx="7848600" cy="400110"/>
          </a:xfrm>
          <a:prstGeom prst="rect">
            <a:avLst/>
          </a:prstGeom>
          <a:noFill/>
          <a:ln w="9525">
            <a:noFill/>
            <a:miter lim="800000"/>
            <a:headEnd/>
            <a:tailEnd/>
          </a:ln>
        </p:spPr>
        <p:txBody>
          <a:bodyPr wrap="square">
            <a:spAutoFit/>
          </a:bodyPr>
          <a:lstStyle/>
          <a:p>
            <a:r>
              <a:rPr lang="en-US" sz="2000" b="1" dirty="0" smtClean="0">
                <a:solidFill>
                  <a:srgbClr val="0033CC"/>
                </a:solidFill>
                <a:latin typeface="Calibri" pitchFamily="34" charset="0"/>
              </a:rPr>
              <a:t>J. Huebner, Technological Forecasting and Social Change, 72, 980 (2005).</a:t>
            </a:r>
            <a:endParaRPr lang="en-GB" sz="2000" b="1" dirty="0">
              <a:solidFill>
                <a:srgbClr val="0033CC"/>
              </a:solidFill>
              <a:latin typeface="Calibri" pitchFamily="34" charset="0"/>
            </a:endParaRPr>
          </a:p>
        </p:txBody>
      </p:sp>
      <p:grpSp>
        <p:nvGrpSpPr>
          <p:cNvPr id="9" name="Group 8"/>
          <p:cNvGrpSpPr/>
          <p:nvPr/>
        </p:nvGrpSpPr>
        <p:grpSpPr>
          <a:xfrm>
            <a:off x="1219200" y="1066800"/>
            <a:ext cx="7086600" cy="2350532"/>
            <a:chOff x="1219200" y="1066800"/>
            <a:chExt cx="7086600" cy="2350532"/>
          </a:xfrm>
        </p:grpSpPr>
        <p:sp>
          <p:nvSpPr>
            <p:cNvPr id="10" name="TextBox 9"/>
            <p:cNvSpPr txBox="1"/>
            <p:nvPr/>
          </p:nvSpPr>
          <p:spPr>
            <a:xfrm>
              <a:off x="1219200" y="3048000"/>
              <a:ext cx="1219200" cy="369332"/>
            </a:xfrm>
            <a:prstGeom prst="rect">
              <a:avLst/>
            </a:prstGeom>
            <a:noFill/>
          </p:spPr>
          <p:txBody>
            <a:bodyPr wrap="square" rtlCol="0">
              <a:spAutoFit/>
            </a:bodyPr>
            <a:lstStyle/>
            <a:p>
              <a:r>
                <a:rPr lang="en-US" b="1" dirty="0" smtClean="0">
                  <a:solidFill>
                    <a:srgbClr val="CC00CC"/>
                  </a:solidFill>
                </a:rPr>
                <a:t>Compass</a:t>
              </a:r>
              <a:endParaRPr lang="en-US" b="1" dirty="0">
                <a:solidFill>
                  <a:srgbClr val="CC00CC"/>
                </a:solidFill>
              </a:endParaRPr>
            </a:p>
          </p:txBody>
        </p:sp>
        <p:sp>
          <p:nvSpPr>
            <p:cNvPr id="11" name="TextBox 10"/>
            <p:cNvSpPr txBox="1"/>
            <p:nvPr/>
          </p:nvSpPr>
          <p:spPr>
            <a:xfrm>
              <a:off x="2819400" y="1600200"/>
              <a:ext cx="1219200" cy="369332"/>
            </a:xfrm>
            <a:prstGeom prst="rect">
              <a:avLst/>
            </a:prstGeom>
            <a:noFill/>
          </p:spPr>
          <p:txBody>
            <a:bodyPr wrap="square" rtlCol="0">
              <a:spAutoFit/>
            </a:bodyPr>
            <a:lstStyle/>
            <a:p>
              <a:r>
                <a:rPr lang="en-US" b="1" dirty="0" smtClean="0">
                  <a:solidFill>
                    <a:srgbClr val="CC00CC"/>
                  </a:solidFill>
                </a:rPr>
                <a:t>Mechanics</a:t>
              </a:r>
              <a:endParaRPr lang="en-US" b="1" dirty="0">
                <a:solidFill>
                  <a:srgbClr val="CC00CC"/>
                </a:solidFill>
              </a:endParaRPr>
            </a:p>
          </p:txBody>
        </p:sp>
        <p:sp>
          <p:nvSpPr>
            <p:cNvPr id="12" name="TextBox 11"/>
            <p:cNvSpPr txBox="1"/>
            <p:nvPr/>
          </p:nvSpPr>
          <p:spPr>
            <a:xfrm>
              <a:off x="4191000" y="1066800"/>
              <a:ext cx="1524000" cy="646331"/>
            </a:xfrm>
            <a:prstGeom prst="rect">
              <a:avLst/>
            </a:prstGeom>
            <a:noFill/>
          </p:spPr>
          <p:txBody>
            <a:bodyPr wrap="square" rtlCol="0">
              <a:spAutoFit/>
            </a:bodyPr>
            <a:lstStyle/>
            <a:p>
              <a:r>
                <a:rPr lang="en-US" b="1" dirty="0" smtClean="0">
                  <a:solidFill>
                    <a:srgbClr val="CC00CC"/>
                  </a:solidFill>
                </a:rPr>
                <a:t>Electricity &amp; Magnetism</a:t>
              </a:r>
              <a:endParaRPr lang="en-US" b="1" dirty="0">
                <a:solidFill>
                  <a:srgbClr val="CC00CC"/>
                </a:solidFill>
              </a:endParaRPr>
            </a:p>
          </p:txBody>
        </p:sp>
        <p:sp>
          <p:nvSpPr>
            <p:cNvPr id="13" name="TextBox 12"/>
            <p:cNvSpPr txBox="1"/>
            <p:nvPr/>
          </p:nvSpPr>
          <p:spPr>
            <a:xfrm>
              <a:off x="6096000" y="1295400"/>
              <a:ext cx="1219200" cy="646331"/>
            </a:xfrm>
            <a:prstGeom prst="rect">
              <a:avLst/>
            </a:prstGeom>
            <a:noFill/>
          </p:spPr>
          <p:txBody>
            <a:bodyPr wrap="square" rtlCol="0">
              <a:spAutoFit/>
            </a:bodyPr>
            <a:lstStyle/>
            <a:p>
              <a:r>
                <a:rPr lang="en-US" b="1" dirty="0" smtClean="0">
                  <a:solidFill>
                    <a:srgbClr val="CC00CC"/>
                  </a:solidFill>
                </a:rPr>
                <a:t>Quantum Mechanics</a:t>
              </a:r>
              <a:endParaRPr lang="en-US" b="1" dirty="0">
                <a:solidFill>
                  <a:srgbClr val="CC00CC"/>
                </a:solidFill>
              </a:endParaRPr>
            </a:p>
          </p:txBody>
        </p:sp>
        <p:sp>
          <p:nvSpPr>
            <p:cNvPr id="14" name="TextBox 13"/>
            <p:cNvSpPr txBox="1"/>
            <p:nvPr/>
          </p:nvSpPr>
          <p:spPr>
            <a:xfrm>
              <a:off x="6781800" y="1944469"/>
              <a:ext cx="1524000" cy="923330"/>
            </a:xfrm>
            <a:prstGeom prst="rect">
              <a:avLst/>
            </a:prstGeom>
            <a:noFill/>
          </p:spPr>
          <p:txBody>
            <a:bodyPr wrap="square" rtlCol="0">
              <a:spAutoFit/>
            </a:bodyPr>
            <a:lstStyle/>
            <a:p>
              <a:r>
                <a:rPr lang="en-US" b="1" dirty="0" smtClean="0">
                  <a:solidFill>
                    <a:srgbClr val="CC00CC"/>
                  </a:solidFill>
                </a:rPr>
                <a:t>Nuclear Technology, Lasers</a:t>
              </a:r>
              <a:endParaRPr lang="en-US" b="1" dirty="0">
                <a:solidFill>
                  <a:srgbClr val="CC00C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438400" y="152400"/>
            <a:ext cx="4159087" cy="523220"/>
          </a:xfrm>
          <a:prstGeom prst="rect">
            <a:avLst/>
          </a:prstGeom>
          <a:noFill/>
          <a:ln w="9525">
            <a:noFill/>
            <a:miter lim="800000"/>
            <a:headEnd/>
            <a:tailEnd/>
          </a:ln>
        </p:spPr>
        <p:txBody>
          <a:bodyPr wrap="none">
            <a:spAutoFit/>
          </a:bodyPr>
          <a:lstStyle/>
          <a:p>
            <a:r>
              <a:rPr lang="en-US" sz="2800" b="1" dirty="0" smtClean="0">
                <a:solidFill>
                  <a:srgbClr val="FF0000"/>
                </a:solidFill>
                <a:latin typeface="Calibri" pitchFamily="34" charset="0"/>
              </a:rPr>
              <a:t>Materials for Li ion battery</a:t>
            </a:r>
            <a:endParaRPr lang="en-US" sz="2800" b="1" dirty="0">
              <a:solidFill>
                <a:srgbClr val="FF0000"/>
              </a:solidFill>
              <a:latin typeface="Calibri" pitchFamily="34" charset="0"/>
            </a:endParaRPr>
          </a:p>
        </p:txBody>
      </p:sp>
      <p:sp>
        <p:nvSpPr>
          <p:cNvPr id="4" name="Rectangle 3"/>
          <p:cNvSpPr/>
          <p:nvPr/>
        </p:nvSpPr>
        <p:spPr>
          <a:xfrm>
            <a:off x="1066800" y="663714"/>
            <a:ext cx="6781800" cy="707886"/>
          </a:xfrm>
          <a:prstGeom prst="rect">
            <a:avLst/>
          </a:prstGeom>
        </p:spPr>
        <p:txBody>
          <a:bodyPr wrap="square">
            <a:spAutoFit/>
          </a:bodyPr>
          <a:lstStyle/>
          <a:p>
            <a:pPr algn="ctr">
              <a:spcBef>
                <a:spcPct val="20000"/>
              </a:spcBef>
              <a:defRPr/>
            </a:pPr>
            <a:r>
              <a:rPr lang="en-US" sz="2000" b="1" dirty="0" smtClean="0">
                <a:solidFill>
                  <a:srgbClr val="006600"/>
                </a:solidFill>
                <a:ea typeface="Tahoma" pitchFamily="34" charset="0"/>
                <a:cs typeface="Times New Roman" pitchFamily="18" charset="0"/>
              </a:rPr>
              <a:t>Light weight energy storage and conversion device (3.5-4.0V), better than </a:t>
            </a:r>
            <a:r>
              <a:rPr lang="en-US" sz="2000" b="1" dirty="0" err="1" smtClean="0">
                <a:solidFill>
                  <a:srgbClr val="006600"/>
                </a:solidFill>
                <a:ea typeface="Tahoma" pitchFamily="34" charset="0"/>
                <a:cs typeface="Times New Roman" pitchFamily="18" charset="0"/>
              </a:rPr>
              <a:t>Pb</a:t>
            </a:r>
            <a:r>
              <a:rPr lang="en-US" sz="2000" b="1" dirty="0" smtClean="0">
                <a:solidFill>
                  <a:srgbClr val="006600"/>
                </a:solidFill>
                <a:ea typeface="Tahoma" pitchFamily="34" charset="0"/>
                <a:cs typeface="Times New Roman" pitchFamily="18" charset="0"/>
              </a:rPr>
              <a:t>-acid battery (~2V)</a:t>
            </a:r>
            <a:endParaRPr lang="en-US" sz="2000" b="1" dirty="0">
              <a:solidFill>
                <a:srgbClr val="006600"/>
              </a:solidFill>
              <a:ea typeface="Tahoma" pitchFamily="34" charset="0"/>
              <a:cs typeface="Times New Roman" pitchFamily="18" charset="0"/>
            </a:endParaRPr>
          </a:p>
        </p:txBody>
      </p:sp>
      <p:sp>
        <p:nvSpPr>
          <p:cNvPr id="5" name="TextBox 4"/>
          <p:cNvSpPr txBox="1"/>
          <p:nvPr/>
        </p:nvSpPr>
        <p:spPr>
          <a:xfrm>
            <a:off x="457200" y="1524000"/>
            <a:ext cx="8382000" cy="646331"/>
          </a:xfrm>
          <a:prstGeom prst="rect">
            <a:avLst/>
          </a:prstGeom>
          <a:noFill/>
        </p:spPr>
        <p:txBody>
          <a:bodyPr wrap="square" rtlCol="0">
            <a:spAutoFit/>
          </a:bodyPr>
          <a:lstStyle/>
          <a:p>
            <a:pPr algn="just"/>
            <a:r>
              <a:rPr lang="en-US" b="1" dirty="0" smtClean="0">
                <a:cs typeface="Times New Roman" pitchFamily="18" charset="0"/>
              </a:rPr>
              <a:t>Battery with </a:t>
            </a:r>
            <a:r>
              <a:rPr lang="en-US" b="1" dirty="0" err="1" smtClean="0">
                <a:cs typeface="Times New Roman" pitchFamily="18" charset="0"/>
              </a:rPr>
              <a:t>nano</a:t>
            </a:r>
            <a:r>
              <a:rPr lang="en-US" b="1" dirty="0" smtClean="0">
                <a:cs typeface="Times New Roman" pitchFamily="18" charset="0"/>
              </a:rPr>
              <a:t> LiFePO</a:t>
            </a:r>
            <a:r>
              <a:rPr lang="en-US" b="1" baseline="-25000" dirty="0" smtClean="0">
                <a:cs typeface="Times New Roman" pitchFamily="18" charset="0"/>
              </a:rPr>
              <a:t>4</a:t>
            </a:r>
            <a:r>
              <a:rPr lang="en-US" b="1" dirty="0" smtClean="0">
                <a:cs typeface="Times New Roman" pitchFamily="18" charset="0"/>
              </a:rPr>
              <a:t>/C as cathode and </a:t>
            </a:r>
            <a:r>
              <a:rPr lang="en-US" b="1" dirty="0" err="1" smtClean="0">
                <a:cs typeface="Times New Roman" pitchFamily="18" charset="0"/>
              </a:rPr>
              <a:t>nano</a:t>
            </a:r>
            <a:r>
              <a:rPr lang="en-US" b="1" dirty="0" smtClean="0">
                <a:cs typeface="Times New Roman" pitchFamily="18" charset="0"/>
              </a:rPr>
              <a:t> Li</a:t>
            </a:r>
            <a:r>
              <a:rPr lang="en-US" b="1" baseline="-25000" dirty="0" smtClean="0">
                <a:cs typeface="Times New Roman" pitchFamily="18" charset="0"/>
              </a:rPr>
              <a:t>4</a:t>
            </a:r>
            <a:r>
              <a:rPr lang="en-US" b="1" dirty="0" smtClean="0">
                <a:cs typeface="Times New Roman" pitchFamily="18" charset="0"/>
              </a:rPr>
              <a:t>Ti</a:t>
            </a:r>
            <a:r>
              <a:rPr lang="en-US" b="1" baseline="-25000" dirty="0" smtClean="0">
                <a:cs typeface="Times New Roman" pitchFamily="18" charset="0"/>
              </a:rPr>
              <a:t>5</a:t>
            </a:r>
            <a:r>
              <a:rPr lang="en-US" b="1" dirty="0" smtClean="0">
                <a:cs typeface="Times New Roman" pitchFamily="18" charset="0"/>
              </a:rPr>
              <a:t>O</a:t>
            </a:r>
            <a:r>
              <a:rPr lang="en-US" b="1" baseline="-25000" dirty="0" smtClean="0">
                <a:cs typeface="Times New Roman" pitchFamily="18" charset="0"/>
              </a:rPr>
              <a:t>12</a:t>
            </a:r>
            <a:r>
              <a:rPr lang="en-US" b="1" dirty="0" smtClean="0">
                <a:cs typeface="Times New Roman" pitchFamily="18" charset="0"/>
              </a:rPr>
              <a:t> as anode has several advantages </a:t>
            </a:r>
            <a:endParaRPr lang="en-IN" b="1" dirty="0">
              <a:cs typeface="Times New Roman" pitchFamily="18" charset="0"/>
            </a:endParaRPr>
          </a:p>
        </p:txBody>
      </p:sp>
      <p:sp>
        <p:nvSpPr>
          <p:cNvPr id="7" name="TextBox 6"/>
          <p:cNvSpPr txBox="1"/>
          <p:nvPr/>
        </p:nvSpPr>
        <p:spPr>
          <a:xfrm>
            <a:off x="457200" y="4876800"/>
            <a:ext cx="8382000" cy="830997"/>
          </a:xfrm>
          <a:prstGeom prst="rect">
            <a:avLst/>
          </a:prstGeom>
          <a:noFill/>
        </p:spPr>
        <p:txBody>
          <a:bodyPr wrap="square" rtlCol="0">
            <a:spAutoFit/>
          </a:bodyPr>
          <a:lstStyle/>
          <a:p>
            <a:pPr algn="just"/>
            <a:r>
              <a:rPr lang="en-US" sz="2400" b="1" dirty="0" smtClean="0">
                <a:solidFill>
                  <a:srgbClr val="FF0000"/>
                </a:solidFill>
                <a:cs typeface="Times New Roman" pitchFamily="18" charset="0"/>
              </a:rPr>
              <a:t>The material technology has been transferred to M/s Utopia Automation &amp; Control Pvt. Ltd., </a:t>
            </a:r>
            <a:r>
              <a:rPr lang="en-US" sz="2400" b="1" dirty="0" err="1" smtClean="0">
                <a:solidFill>
                  <a:srgbClr val="FF0000"/>
                </a:solidFill>
                <a:cs typeface="Times New Roman" pitchFamily="18" charset="0"/>
              </a:rPr>
              <a:t>Satara</a:t>
            </a:r>
            <a:r>
              <a:rPr lang="en-US" sz="2400" b="1" dirty="0" smtClean="0">
                <a:solidFill>
                  <a:srgbClr val="FF0000"/>
                </a:solidFill>
                <a:cs typeface="Times New Roman" pitchFamily="18" charset="0"/>
              </a:rPr>
              <a:t>, MS. </a:t>
            </a:r>
            <a:endParaRPr lang="en-IN" sz="2400" b="1" dirty="0">
              <a:solidFill>
                <a:srgbClr val="FF0000"/>
              </a:solidFill>
              <a:cs typeface="Times New Roman" pitchFamily="18" charset="0"/>
            </a:endParaRPr>
          </a:p>
        </p:txBody>
      </p:sp>
      <p:sp>
        <p:nvSpPr>
          <p:cNvPr id="8" name="TextBox 7"/>
          <p:cNvSpPr txBox="1"/>
          <p:nvPr/>
        </p:nvSpPr>
        <p:spPr>
          <a:xfrm>
            <a:off x="457200" y="5830669"/>
            <a:ext cx="8382000" cy="646331"/>
          </a:xfrm>
          <a:prstGeom prst="rect">
            <a:avLst/>
          </a:prstGeom>
          <a:noFill/>
        </p:spPr>
        <p:txBody>
          <a:bodyPr wrap="square" rtlCol="0">
            <a:spAutoFit/>
          </a:bodyPr>
          <a:lstStyle/>
          <a:p>
            <a:pPr algn="just"/>
            <a:r>
              <a:rPr lang="en-US" b="1" i="1" dirty="0" smtClean="0">
                <a:cs typeface="Times New Roman" pitchFamily="18" charset="0"/>
              </a:rPr>
              <a:t>M/s Utopia Automation &amp; Control Pvt. Ltd. will upscale the technology to produce lithium ion batteries for use in public transport buses that conform to zero emission.</a:t>
            </a:r>
            <a:endParaRPr lang="en-IN" b="1" i="1" dirty="0">
              <a:cs typeface="Times New Roman" pitchFamily="18" charset="0"/>
            </a:endParaRPr>
          </a:p>
        </p:txBody>
      </p:sp>
      <p:sp>
        <p:nvSpPr>
          <p:cNvPr id="10" name="TextBox 9"/>
          <p:cNvSpPr txBox="1"/>
          <p:nvPr/>
        </p:nvSpPr>
        <p:spPr>
          <a:xfrm>
            <a:off x="457200" y="2286000"/>
            <a:ext cx="8382000" cy="646331"/>
          </a:xfrm>
          <a:prstGeom prst="rect">
            <a:avLst/>
          </a:prstGeom>
          <a:noFill/>
        </p:spPr>
        <p:txBody>
          <a:bodyPr wrap="square" rtlCol="0">
            <a:spAutoFit/>
          </a:bodyPr>
          <a:lstStyle/>
          <a:p>
            <a:pPr algn="just"/>
            <a:r>
              <a:rPr lang="en-US" b="1" dirty="0" smtClean="0">
                <a:solidFill>
                  <a:srgbClr val="0000FF"/>
                </a:solidFill>
                <a:cs typeface="Times New Roman" pitchFamily="18" charset="0"/>
              </a:rPr>
              <a:t>Developed and optimized protocols for synthesis of </a:t>
            </a:r>
            <a:r>
              <a:rPr lang="en-US" b="1" dirty="0" err="1" smtClean="0">
                <a:solidFill>
                  <a:srgbClr val="0000FF"/>
                </a:solidFill>
                <a:cs typeface="Times New Roman" pitchFamily="18" charset="0"/>
              </a:rPr>
              <a:t>nano</a:t>
            </a:r>
            <a:r>
              <a:rPr lang="en-US" b="1" dirty="0" smtClean="0">
                <a:solidFill>
                  <a:srgbClr val="0000FF"/>
                </a:solidFill>
                <a:cs typeface="Times New Roman" pitchFamily="18" charset="0"/>
              </a:rPr>
              <a:t> LiFePO</a:t>
            </a:r>
            <a:r>
              <a:rPr lang="en-US" b="1" baseline="-25000" dirty="0" smtClean="0">
                <a:solidFill>
                  <a:srgbClr val="0000FF"/>
                </a:solidFill>
                <a:cs typeface="Times New Roman" pitchFamily="18" charset="0"/>
              </a:rPr>
              <a:t>4</a:t>
            </a:r>
            <a:r>
              <a:rPr lang="en-US" b="1" dirty="0" smtClean="0">
                <a:solidFill>
                  <a:srgbClr val="0000FF"/>
                </a:solidFill>
                <a:cs typeface="Times New Roman" pitchFamily="18" charset="0"/>
              </a:rPr>
              <a:t>/C and </a:t>
            </a:r>
            <a:r>
              <a:rPr lang="en-US" b="1" dirty="0" err="1" smtClean="0">
                <a:solidFill>
                  <a:srgbClr val="0000FF"/>
                </a:solidFill>
                <a:cs typeface="Times New Roman" pitchFamily="18" charset="0"/>
              </a:rPr>
              <a:t>nano</a:t>
            </a:r>
            <a:r>
              <a:rPr lang="en-US" b="1" dirty="0" smtClean="0">
                <a:solidFill>
                  <a:srgbClr val="0000FF"/>
                </a:solidFill>
                <a:cs typeface="Times New Roman" pitchFamily="18" charset="0"/>
              </a:rPr>
              <a:t> Li</a:t>
            </a:r>
            <a:r>
              <a:rPr lang="en-US" b="1" baseline="-25000" dirty="0" smtClean="0">
                <a:solidFill>
                  <a:srgbClr val="0000FF"/>
                </a:solidFill>
                <a:cs typeface="Times New Roman" pitchFamily="18" charset="0"/>
              </a:rPr>
              <a:t>4</a:t>
            </a:r>
            <a:r>
              <a:rPr lang="en-US" b="1" dirty="0" smtClean="0">
                <a:solidFill>
                  <a:srgbClr val="0000FF"/>
                </a:solidFill>
                <a:cs typeface="Times New Roman" pitchFamily="18" charset="0"/>
              </a:rPr>
              <a:t>Ti</a:t>
            </a:r>
            <a:r>
              <a:rPr lang="en-US" b="1" baseline="-25000" dirty="0" smtClean="0">
                <a:solidFill>
                  <a:srgbClr val="0000FF"/>
                </a:solidFill>
                <a:cs typeface="Times New Roman" pitchFamily="18" charset="0"/>
              </a:rPr>
              <a:t>5</a:t>
            </a:r>
            <a:r>
              <a:rPr lang="en-US" b="1" dirty="0" smtClean="0">
                <a:solidFill>
                  <a:srgbClr val="0000FF"/>
                </a:solidFill>
                <a:cs typeface="Times New Roman" pitchFamily="18" charset="0"/>
              </a:rPr>
              <a:t>O</a:t>
            </a:r>
            <a:r>
              <a:rPr lang="en-US" b="1" baseline="-25000" dirty="0" smtClean="0">
                <a:solidFill>
                  <a:srgbClr val="0000FF"/>
                </a:solidFill>
                <a:cs typeface="Times New Roman" pitchFamily="18" charset="0"/>
              </a:rPr>
              <a:t>12</a:t>
            </a:r>
            <a:r>
              <a:rPr lang="en-US" b="1" dirty="0" smtClean="0">
                <a:solidFill>
                  <a:srgbClr val="0000FF"/>
                </a:solidFill>
                <a:cs typeface="Times New Roman" pitchFamily="18" charset="0"/>
              </a:rPr>
              <a:t>  and demonstrated successfully lithium ion battery</a:t>
            </a:r>
            <a:endParaRPr lang="en-IN" b="1" dirty="0">
              <a:solidFill>
                <a:srgbClr val="0000FF"/>
              </a:solidFill>
              <a:cs typeface="Times New Roman" pitchFamily="18" charset="0"/>
            </a:endParaRPr>
          </a:p>
        </p:txBody>
      </p:sp>
      <p:grpSp>
        <p:nvGrpSpPr>
          <p:cNvPr id="11" name="Group 55"/>
          <p:cNvGrpSpPr/>
          <p:nvPr/>
        </p:nvGrpSpPr>
        <p:grpSpPr>
          <a:xfrm>
            <a:off x="990600" y="3124200"/>
            <a:ext cx="7086600" cy="1466850"/>
            <a:chOff x="990600" y="3124200"/>
            <a:chExt cx="7086600" cy="1466850"/>
          </a:xfrm>
        </p:grpSpPr>
        <p:pic>
          <p:nvPicPr>
            <p:cNvPr id="12" name="Picture 2" descr="D:\Li ion battery\Photo\DSC03924.JPG"/>
            <p:cNvPicPr>
              <a:picLocks noChangeAspect="1" noChangeArrowheads="1"/>
            </p:cNvPicPr>
            <p:nvPr/>
          </p:nvPicPr>
          <p:blipFill>
            <a:blip r:embed="rId2" cstate="print">
              <a:lum bright="12000" contrast="36000"/>
            </a:blip>
            <a:srcRect l="16679" r="7066" b="11040"/>
            <a:stretch>
              <a:fillRect/>
            </a:stretch>
          </p:blipFill>
          <p:spPr bwMode="auto">
            <a:xfrm>
              <a:off x="990600" y="3124200"/>
              <a:ext cx="1676400" cy="1466850"/>
            </a:xfrm>
            <a:prstGeom prst="rect">
              <a:avLst/>
            </a:prstGeom>
            <a:noFill/>
            <a:ln w="9525">
              <a:noFill/>
              <a:miter lim="800000"/>
              <a:headEnd/>
              <a:tailEnd/>
            </a:ln>
          </p:spPr>
        </p:pic>
        <p:pic>
          <p:nvPicPr>
            <p:cNvPr id="13" name="Picture 3" descr="D:\Li ion battery\Photo\DSC03928.JPG"/>
            <p:cNvPicPr>
              <a:picLocks noChangeArrowheads="1"/>
            </p:cNvPicPr>
            <p:nvPr/>
          </p:nvPicPr>
          <p:blipFill>
            <a:blip r:embed="rId3" cstate="print">
              <a:lum bright="30000" contrast="46000"/>
            </a:blip>
            <a:srcRect l="9532" r="9450" b="4684"/>
            <a:stretch>
              <a:fillRect/>
            </a:stretch>
          </p:blipFill>
          <p:spPr bwMode="auto">
            <a:xfrm>
              <a:off x="2755900" y="3136900"/>
              <a:ext cx="1905000" cy="1447800"/>
            </a:xfrm>
            <a:prstGeom prst="rect">
              <a:avLst/>
            </a:prstGeom>
            <a:noFill/>
            <a:ln w="9525">
              <a:noFill/>
              <a:miter lim="800000"/>
              <a:headEnd/>
              <a:tailEnd/>
            </a:ln>
          </p:spPr>
        </p:pic>
        <p:sp>
          <p:nvSpPr>
            <p:cNvPr id="14" name="Rectangle 13"/>
            <p:cNvSpPr/>
            <p:nvPr/>
          </p:nvSpPr>
          <p:spPr>
            <a:xfrm>
              <a:off x="1676400" y="4267200"/>
              <a:ext cx="924227" cy="307777"/>
            </a:xfrm>
            <a:prstGeom prst="rect">
              <a:avLst/>
            </a:prstGeom>
          </p:spPr>
          <p:txBody>
            <a:bodyPr wrap="none">
              <a:spAutoFit/>
            </a:bodyPr>
            <a:lstStyle/>
            <a:p>
              <a:r>
                <a:rPr lang="en-US" sz="1400" b="1" dirty="0" smtClean="0">
                  <a:cs typeface="Times New Roman" pitchFamily="18" charset="0"/>
                </a:rPr>
                <a:t>LiFePO</a:t>
              </a:r>
              <a:r>
                <a:rPr lang="en-US" sz="1400" b="1" baseline="-25000" dirty="0" smtClean="0">
                  <a:cs typeface="Times New Roman" pitchFamily="18" charset="0"/>
                </a:rPr>
                <a:t>4</a:t>
              </a:r>
              <a:r>
                <a:rPr lang="en-US" sz="1400" b="1" dirty="0" smtClean="0">
                  <a:cs typeface="Times New Roman" pitchFamily="18" charset="0"/>
                </a:rPr>
                <a:t>/C</a:t>
              </a:r>
              <a:endParaRPr lang="en-US" sz="1400" dirty="0"/>
            </a:p>
          </p:txBody>
        </p:sp>
        <p:sp>
          <p:nvSpPr>
            <p:cNvPr id="15" name="Rectangle 14"/>
            <p:cNvSpPr/>
            <p:nvPr/>
          </p:nvSpPr>
          <p:spPr>
            <a:xfrm>
              <a:off x="3733800" y="4267200"/>
              <a:ext cx="803425" cy="307777"/>
            </a:xfrm>
            <a:prstGeom prst="rect">
              <a:avLst/>
            </a:prstGeom>
          </p:spPr>
          <p:txBody>
            <a:bodyPr wrap="none">
              <a:spAutoFit/>
            </a:bodyPr>
            <a:lstStyle/>
            <a:p>
              <a:r>
                <a:rPr lang="en-US" sz="1400" b="1" dirty="0" smtClean="0">
                  <a:cs typeface="Times New Roman" pitchFamily="18" charset="0"/>
                </a:rPr>
                <a:t>Li</a:t>
              </a:r>
              <a:r>
                <a:rPr lang="en-US" sz="1400" b="1" baseline="-25000" dirty="0" smtClean="0">
                  <a:cs typeface="Times New Roman" pitchFamily="18" charset="0"/>
                </a:rPr>
                <a:t>4</a:t>
              </a:r>
              <a:r>
                <a:rPr lang="en-US" sz="1400" b="1" dirty="0" smtClean="0">
                  <a:cs typeface="Times New Roman" pitchFamily="18" charset="0"/>
                </a:rPr>
                <a:t>Ti</a:t>
              </a:r>
              <a:r>
                <a:rPr lang="en-US" sz="1400" b="1" baseline="-25000" dirty="0" smtClean="0">
                  <a:cs typeface="Times New Roman" pitchFamily="18" charset="0"/>
                </a:rPr>
                <a:t>5</a:t>
              </a:r>
              <a:r>
                <a:rPr lang="en-US" sz="1400" b="1" dirty="0" smtClean="0">
                  <a:cs typeface="Times New Roman" pitchFamily="18" charset="0"/>
                </a:rPr>
                <a:t>O</a:t>
              </a:r>
              <a:r>
                <a:rPr lang="en-US" sz="1400" b="1" baseline="-25000" dirty="0" smtClean="0">
                  <a:cs typeface="Times New Roman" pitchFamily="18" charset="0"/>
                </a:rPr>
                <a:t>12</a:t>
              </a:r>
              <a:endParaRPr lang="en-US" sz="1400" dirty="0"/>
            </a:p>
          </p:txBody>
        </p:sp>
        <p:pic>
          <p:nvPicPr>
            <p:cNvPr id="16" name="Picture 3" descr="D:\Li ion battery\Photo\DSC03590.JPG"/>
            <p:cNvPicPr>
              <a:picLocks noChangeAspect="1" noChangeArrowheads="1"/>
            </p:cNvPicPr>
            <p:nvPr/>
          </p:nvPicPr>
          <p:blipFill>
            <a:blip r:embed="rId4">
              <a:lum bright="20000" contrast="30000"/>
            </a:blip>
            <a:srcRect l="29633" t="23442" r="8105" b="22883"/>
            <a:stretch>
              <a:fillRect/>
            </a:stretch>
          </p:blipFill>
          <p:spPr bwMode="auto">
            <a:xfrm>
              <a:off x="6248400" y="3124200"/>
              <a:ext cx="1828800" cy="1447800"/>
            </a:xfrm>
            <a:prstGeom prst="rect">
              <a:avLst/>
            </a:prstGeom>
            <a:noFill/>
            <a:ln w="9525">
              <a:noFill/>
              <a:miter lim="800000"/>
              <a:headEnd/>
              <a:tailEnd/>
            </a:ln>
          </p:spPr>
        </p:pic>
        <p:pic>
          <p:nvPicPr>
            <p:cNvPr id="17" name="Picture 2"/>
            <p:cNvPicPr>
              <a:picLocks noChangeAspect="1" noChangeArrowheads="1"/>
            </p:cNvPicPr>
            <p:nvPr/>
          </p:nvPicPr>
          <p:blipFill>
            <a:blip r:embed="rId5" cstate="print"/>
            <a:srcRect l="25568" t="17300" r="38564" b="33967"/>
            <a:stretch>
              <a:fillRect/>
            </a:stretch>
          </p:blipFill>
          <p:spPr bwMode="auto">
            <a:xfrm>
              <a:off x="4724400" y="3124200"/>
              <a:ext cx="1447800" cy="14478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28600"/>
            <a:ext cx="6934200" cy="461665"/>
          </a:xfrm>
          <a:prstGeom prst="rect">
            <a:avLst/>
          </a:prstGeom>
          <a:noFill/>
        </p:spPr>
        <p:txBody>
          <a:bodyPr wrap="square" rtlCol="0">
            <a:spAutoFit/>
          </a:bodyPr>
          <a:lstStyle/>
          <a:p>
            <a:r>
              <a:rPr lang="en-US" sz="2400" b="1" dirty="0" smtClean="0">
                <a:solidFill>
                  <a:srgbClr val="FF0000"/>
                </a:solidFill>
              </a:rPr>
              <a:t>Utilization of Diamond Waste of Diamond Industries</a:t>
            </a:r>
            <a:endParaRPr lang="en-US" sz="2400" b="1" dirty="0">
              <a:solidFill>
                <a:srgbClr val="FF0000"/>
              </a:solidFill>
            </a:endParaRPr>
          </a:p>
        </p:txBody>
      </p:sp>
      <p:grpSp>
        <p:nvGrpSpPr>
          <p:cNvPr id="3" name="Group 2"/>
          <p:cNvGrpSpPr/>
          <p:nvPr/>
        </p:nvGrpSpPr>
        <p:grpSpPr>
          <a:xfrm>
            <a:off x="533400" y="838200"/>
            <a:ext cx="8077200" cy="1828800"/>
            <a:chOff x="533400" y="838200"/>
            <a:chExt cx="8077200" cy="1828800"/>
          </a:xfrm>
        </p:grpSpPr>
        <p:pic>
          <p:nvPicPr>
            <p:cNvPr id="4" name="Picture 3" descr="IMG_0604.jpg"/>
            <p:cNvPicPr/>
            <p:nvPr/>
          </p:nvPicPr>
          <p:blipFill>
            <a:blip r:embed="rId2" cstate="print"/>
            <a:srcRect l="4615" t="9231" r="12821" b="23077"/>
            <a:stretch>
              <a:fillRect/>
            </a:stretch>
          </p:blipFill>
          <p:spPr>
            <a:xfrm>
              <a:off x="533400" y="914400"/>
              <a:ext cx="1600200" cy="1752600"/>
            </a:xfrm>
            <a:prstGeom prst="rect">
              <a:avLst/>
            </a:prstGeom>
          </p:spPr>
        </p:pic>
        <p:sp>
          <p:nvSpPr>
            <p:cNvPr id="5" name="TextBox 4"/>
            <p:cNvSpPr txBox="1"/>
            <p:nvPr/>
          </p:nvSpPr>
          <p:spPr>
            <a:xfrm>
              <a:off x="2133600" y="838200"/>
              <a:ext cx="6477000" cy="646331"/>
            </a:xfrm>
            <a:prstGeom prst="rect">
              <a:avLst/>
            </a:prstGeom>
            <a:noFill/>
          </p:spPr>
          <p:txBody>
            <a:bodyPr wrap="square" rtlCol="0">
              <a:spAutoFit/>
            </a:bodyPr>
            <a:lstStyle/>
            <a:p>
              <a:pPr algn="just"/>
              <a:r>
                <a:rPr lang="en-US" b="1" dirty="0" smtClean="0">
                  <a:solidFill>
                    <a:srgbClr val="0000FF"/>
                  </a:solidFill>
                </a:rPr>
                <a:t>Diamond industry produces large amount of diamond waste during the process of cutting and polishing of diamonds. </a:t>
              </a:r>
              <a:endParaRPr lang="en-US" b="1" dirty="0">
                <a:solidFill>
                  <a:srgbClr val="0000FF"/>
                </a:solidFill>
              </a:endParaRPr>
            </a:p>
          </p:txBody>
        </p:sp>
        <p:sp>
          <p:nvSpPr>
            <p:cNvPr id="6" name="TextBox 5"/>
            <p:cNvSpPr txBox="1"/>
            <p:nvPr/>
          </p:nvSpPr>
          <p:spPr>
            <a:xfrm>
              <a:off x="2133600" y="1993900"/>
              <a:ext cx="2743200" cy="523220"/>
            </a:xfrm>
            <a:prstGeom prst="rect">
              <a:avLst/>
            </a:prstGeom>
            <a:noFill/>
          </p:spPr>
          <p:txBody>
            <a:bodyPr wrap="square" rtlCol="0">
              <a:spAutoFit/>
            </a:bodyPr>
            <a:lstStyle/>
            <a:p>
              <a:r>
                <a:rPr lang="en-US" sz="1400" i="1" dirty="0" smtClean="0"/>
                <a:t>Diamond waste (</a:t>
              </a:r>
              <a:r>
                <a:rPr lang="en-US" sz="1400" i="1" dirty="0" err="1" smtClean="0"/>
                <a:t>Chura</a:t>
              </a:r>
              <a:r>
                <a:rPr lang="en-US" sz="1400" i="1" dirty="0" smtClean="0"/>
                <a:t> as it is called by the industry)</a:t>
              </a:r>
              <a:endParaRPr lang="en-US" sz="1400" i="1" dirty="0"/>
            </a:p>
          </p:txBody>
        </p:sp>
      </p:grpSp>
      <p:grpSp>
        <p:nvGrpSpPr>
          <p:cNvPr id="7" name="Group 6"/>
          <p:cNvGrpSpPr/>
          <p:nvPr/>
        </p:nvGrpSpPr>
        <p:grpSpPr>
          <a:xfrm>
            <a:off x="457200" y="1524000"/>
            <a:ext cx="8458200" cy="4038600"/>
            <a:chOff x="457200" y="1524000"/>
            <a:chExt cx="8458200" cy="4038600"/>
          </a:xfrm>
        </p:grpSpPr>
        <p:pic>
          <p:nvPicPr>
            <p:cNvPr id="8" name="Picture 7" descr="IMG_0605.jpg"/>
            <p:cNvPicPr/>
            <p:nvPr/>
          </p:nvPicPr>
          <p:blipFill>
            <a:blip r:embed="rId3" cstate="print"/>
            <a:srcRect l="8080" t="12121" r="12274" b="32211"/>
            <a:stretch>
              <a:fillRect/>
            </a:stretch>
          </p:blipFill>
          <p:spPr>
            <a:xfrm>
              <a:off x="7086600" y="1524000"/>
              <a:ext cx="1676400" cy="1371600"/>
            </a:xfrm>
            <a:prstGeom prst="rect">
              <a:avLst/>
            </a:prstGeom>
          </p:spPr>
        </p:pic>
        <p:pic>
          <p:nvPicPr>
            <p:cNvPr id="9" name="Picture 8" descr="IMG_0606.jpg"/>
            <p:cNvPicPr/>
            <p:nvPr/>
          </p:nvPicPr>
          <p:blipFill>
            <a:blip r:embed="rId4" cstate="print"/>
            <a:srcRect l="4167" t="7422" r="7813" b="34044"/>
            <a:stretch>
              <a:fillRect/>
            </a:stretch>
          </p:blipFill>
          <p:spPr>
            <a:xfrm>
              <a:off x="7124700" y="3352800"/>
              <a:ext cx="1574800" cy="1689100"/>
            </a:xfrm>
            <a:prstGeom prst="rect">
              <a:avLst/>
            </a:prstGeom>
          </p:spPr>
        </p:pic>
        <p:sp>
          <p:nvSpPr>
            <p:cNvPr id="10" name="TextBox 9"/>
            <p:cNvSpPr txBox="1"/>
            <p:nvPr/>
          </p:nvSpPr>
          <p:spPr>
            <a:xfrm>
              <a:off x="457200" y="2667000"/>
              <a:ext cx="6477000" cy="1200329"/>
            </a:xfrm>
            <a:prstGeom prst="rect">
              <a:avLst/>
            </a:prstGeom>
            <a:noFill/>
          </p:spPr>
          <p:txBody>
            <a:bodyPr wrap="square" rtlCol="0">
              <a:spAutoFit/>
            </a:bodyPr>
            <a:lstStyle/>
            <a:p>
              <a:pPr algn="just"/>
              <a:r>
                <a:rPr lang="en-US" dirty="0" smtClean="0">
                  <a:solidFill>
                    <a:srgbClr val="008000"/>
                  </a:solidFill>
                </a:rPr>
                <a:t>Development of technology of utilization of this waste by converting it into diamond polishing/smoothening powders is undertaken. Currently these polishing/smoothening powders (made from synthetic diamonds) are imported by the industry.  </a:t>
              </a:r>
              <a:endParaRPr lang="en-US" dirty="0">
                <a:solidFill>
                  <a:srgbClr val="008000"/>
                </a:solidFill>
              </a:endParaRPr>
            </a:p>
          </p:txBody>
        </p:sp>
        <p:sp>
          <p:nvSpPr>
            <p:cNvPr id="11" name="TextBox 10"/>
            <p:cNvSpPr txBox="1"/>
            <p:nvPr/>
          </p:nvSpPr>
          <p:spPr>
            <a:xfrm>
              <a:off x="6858000" y="2829580"/>
              <a:ext cx="2057400" cy="523220"/>
            </a:xfrm>
            <a:prstGeom prst="rect">
              <a:avLst/>
            </a:prstGeom>
            <a:noFill/>
          </p:spPr>
          <p:txBody>
            <a:bodyPr wrap="square" rtlCol="0">
              <a:spAutoFit/>
            </a:bodyPr>
            <a:lstStyle/>
            <a:p>
              <a:pPr algn="ctr"/>
              <a:r>
                <a:rPr lang="en-US" sz="1400" dirty="0" smtClean="0"/>
                <a:t>Polishing Powder (Imported)</a:t>
              </a:r>
              <a:endParaRPr lang="en-US" sz="1400" dirty="0"/>
            </a:p>
          </p:txBody>
        </p:sp>
        <p:sp>
          <p:nvSpPr>
            <p:cNvPr id="12" name="TextBox 11"/>
            <p:cNvSpPr txBox="1"/>
            <p:nvPr/>
          </p:nvSpPr>
          <p:spPr>
            <a:xfrm>
              <a:off x="6858000" y="5039380"/>
              <a:ext cx="2057400" cy="523220"/>
            </a:xfrm>
            <a:prstGeom prst="rect">
              <a:avLst/>
            </a:prstGeom>
            <a:noFill/>
          </p:spPr>
          <p:txBody>
            <a:bodyPr wrap="square" rtlCol="0">
              <a:spAutoFit/>
            </a:bodyPr>
            <a:lstStyle/>
            <a:p>
              <a:pPr algn="ctr"/>
              <a:r>
                <a:rPr lang="en-US" sz="1400" dirty="0" smtClean="0"/>
                <a:t>Smoothening Powder (Imported)</a:t>
              </a:r>
              <a:endParaRPr lang="en-US" sz="1400" dirty="0"/>
            </a:p>
          </p:txBody>
        </p:sp>
      </p:grpSp>
      <p:grpSp>
        <p:nvGrpSpPr>
          <p:cNvPr id="13" name="Group 12"/>
          <p:cNvGrpSpPr/>
          <p:nvPr/>
        </p:nvGrpSpPr>
        <p:grpSpPr>
          <a:xfrm>
            <a:off x="304800" y="4038600"/>
            <a:ext cx="8610600" cy="2362200"/>
            <a:chOff x="304800" y="4038600"/>
            <a:chExt cx="8610600" cy="2362200"/>
          </a:xfrm>
        </p:grpSpPr>
        <p:sp>
          <p:nvSpPr>
            <p:cNvPr id="14" name="TextBox 13"/>
            <p:cNvSpPr txBox="1"/>
            <p:nvPr/>
          </p:nvSpPr>
          <p:spPr>
            <a:xfrm>
              <a:off x="2057400" y="4114800"/>
              <a:ext cx="4876800" cy="646331"/>
            </a:xfrm>
            <a:prstGeom prst="rect">
              <a:avLst/>
            </a:prstGeom>
            <a:noFill/>
          </p:spPr>
          <p:txBody>
            <a:bodyPr wrap="square" rtlCol="0">
              <a:spAutoFit/>
            </a:bodyPr>
            <a:lstStyle/>
            <a:p>
              <a:pPr algn="just"/>
              <a:r>
                <a:rPr lang="en-US" dirty="0" smtClean="0"/>
                <a:t>Chemical and mechanical methodologies have been finalized and technology will be transferred .  </a:t>
              </a:r>
              <a:endParaRPr lang="en-US" dirty="0"/>
            </a:p>
          </p:txBody>
        </p:sp>
        <p:pic>
          <p:nvPicPr>
            <p:cNvPr id="15" name="Picture 14" descr="C:\Documents and Settings\Dheeraj\Local Settings\Temporary Internet Files\Content.Word\DSC04471.jpg"/>
            <p:cNvPicPr/>
            <p:nvPr/>
          </p:nvPicPr>
          <p:blipFill>
            <a:blip r:embed="rId5" cstate="print"/>
            <a:srcRect l="18163" t="7977" r="20726" b="11538"/>
            <a:stretch>
              <a:fillRect/>
            </a:stretch>
          </p:blipFill>
          <p:spPr bwMode="auto">
            <a:xfrm>
              <a:off x="533400" y="4038600"/>
              <a:ext cx="1447800" cy="134526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304800" y="6000690"/>
              <a:ext cx="8610600" cy="400110"/>
            </a:xfrm>
            <a:prstGeom prst="rect">
              <a:avLst/>
            </a:prstGeom>
            <a:noFill/>
          </p:spPr>
          <p:txBody>
            <a:bodyPr wrap="square" rtlCol="0">
              <a:spAutoFit/>
            </a:bodyPr>
            <a:lstStyle/>
            <a:p>
              <a:r>
                <a:rPr lang="en-US" sz="2000" b="1" dirty="0" smtClean="0">
                  <a:solidFill>
                    <a:srgbClr val="FF0000"/>
                  </a:solidFill>
                </a:rPr>
                <a:t>This technology is being developed for M/s </a:t>
              </a:r>
              <a:r>
                <a:rPr lang="en-US" sz="2000" b="1" dirty="0" err="1" smtClean="0">
                  <a:solidFill>
                    <a:srgbClr val="FF0000"/>
                  </a:solidFill>
                </a:rPr>
                <a:t>Hari</a:t>
              </a:r>
              <a:r>
                <a:rPr lang="en-US" sz="2000" b="1" dirty="0" smtClean="0">
                  <a:solidFill>
                    <a:srgbClr val="FF0000"/>
                  </a:solidFill>
                </a:rPr>
                <a:t> Krishna Diamond Exports, </a:t>
              </a:r>
              <a:r>
                <a:rPr lang="en-US" sz="2000" b="1" dirty="0" err="1" smtClean="0">
                  <a:solidFill>
                    <a:srgbClr val="FF0000"/>
                  </a:solidFill>
                </a:rPr>
                <a:t>Surat</a:t>
              </a:r>
              <a:endParaRPr lang="en-US" sz="2000" b="1" dirty="0">
                <a:solidFill>
                  <a:srgbClr val="FF0000"/>
                </a:solidFill>
              </a:endParaRPr>
            </a:p>
          </p:txBody>
        </p:sp>
        <p:sp>
          <p:nvSpPr>
            <p:cNvPr id="17" name="TextBox 16"/>
            <p:cNvSpPr txBox="1"/>
            <p:nvPr/>
          </p:nvSpPr>
          <p:spPr>
            <a:xfrm>
              <a:off x="381000" y="5410200"/>
              <a:ext cx="2895600" cy="307777"/>
            </a:xfrm>
            <a:prstGeom prst="rect">
              <a:avLst/>
            </a:prstGeom>
            <a:noFill/>
          </p:spPr>
          <p:txBody>
            <a:bodyPr wrap="square" rtlCol="0">
              <a:spAutoFit/>
            </a:bodyPr>
            <a:lstStyle/>
            <a:p>
              <a:r>
                <a:rPr lang="en-US" sz="1400" dirty="0" smtClean="0"/>
                <a:t>Chemically purified diamond waste</a:t>
              </a:r>
              <a:endParaRPr lang="en-US" sz="1400" dirty="0"/>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228600"/>
            <a:ext cx="5867400" cy="523220"/>
          </a:xfrm>
          <a:prstGeom prst="rect">
            <a:avLst/>
          </a:prstGeom>
          <a:noFill/>
        </p:spPr>
        <p:txBody>
          <a:bodyPr wrap="square" rtlCol="0">
            <a:spAutoFit/>
          </a:bodyPr>
          <a:lstStyle/>
          <a:p>
            <a:r>
              <a:rPr lang="en-US" sz="2800" b="1" dirty="0" smtClean="0">
                <a:solidFill>
                  <a:srgbClr val="FF0000"/>
                </a:solidFill>
              </a:rPr>
              <a:t>Drinking Water Disinfection System</a:t>
            </a:r>
            <a:endParaRPr lang="en-US" sz="2800" b="1" dirty="0">
              <a:solidFill>
                <a:srgbClr val="FF0000"/>
              </a:solidFill>
            </a:endParaRPr>
          </a:p>
        </p:txBody>
      </p:sp>
      <p:sp>
        <p:nvSpPr>
          <p:cNvPr id="3" name="Rectangle 2"/>
          <p:cNvSpPr/>
          <p:nvPr/>
        </p:nvSpPr>
        <p:spPr>
          <a:xfrm>
            <a:off x="3200400" y="1181099"/>
            <a:ext cx="5181600" cy="707886"/>
          </a:xfrm>
          <a:prstGeom prst="rect">
            <a:avLst/>
          </a:prstGeom>
        </p:spPr>
        <p:txBody>
          <a:bodyPr wrap="square">
            <a:spAutoFit/>
          </a:bodyPr>
          <a:lstStyle/>
          <a:p>
            <a:pPr algn="just"/>
            <a:r>
              <a:rPr lang="en-US" sz="2000" b="1" i="1" dirty="0" smtClean="0"/>
              <a:t>Biodegradable polymer degrades releasing acid, which </a:t>
            </a:r>
            <a:r>
              <a:rPr lang="en-US" sz="2000" b="1" i="1" dirty="0" smtClean="0">
                <a:solidFill>
                  <a:srgbClr val="0000CC"/>
                </a:solidFill>
              </a:rPr>
              <a:t>reacts with nitrite to produce ClO</a:t>
            </a:r>
            <a:r>
              <a:rPr lang="en-US" sz="2000" b="1" i="1" baseline="-25000" dirty="0" smtClean="0">
                <a:solidFill>
                  <a:srgbClr val="0000CC"/>
                </a:solidFill>
              </a:rPr>
              <a:t>2</a:t>
            </a:r>
            <a:endParaRPr lang="en-US" sz="2000" b="1" i="1" baseline="-25000" dirty="0"/>
          </a:p>
        </p:txBody>
      </p:sp>
      <p:pic>
        <p:nvPicPr>
          <p:cNvPr id="5" name="Picture 4"/>
          <p:cNvPicPr>
            <a:picLocks noChangeAspect="1"/>
          </p:cNvPicPr>
          <p:nvPr/>
        </p:nvPicPr>
        <p:blipFill>
          <a:blip r:embed="rId2"/>
          <a:stretch>
            <a:fillRect/>
          </a:stretch>
        </p:blipFill>
        <p:spPr>
          <a:xfrm>
            <a:off x="685800" y="1104899"/>
            <a:ext cx="2057400" cy="1714501"/>
          </a:xfrm>
          <a:prstGeom prst="rect">
            <a:avLst/>
          </a:prstGeom>
        </p:spPr>
      </p:pic>
      <p:sp>
        <p:nvSpPr>
          <p:cNvPr id="7" name="TextBox 6"/>
          <p:cNvSpPr txBox="1"/>
          <p:nvPr/>
        </p:nvSpPr>
        <p:spPr>
          <a:xfrm>
            <a:off x="533400" y="2967335"/>
            <a:ext cx="8534400" cy="461665"/>
          </a:xfrm>
          <a:prstGeom prst="rect">
            <a:avLst/>
          </a:prstGeom>
          <a:solidFill>
            <a:schemeClr val="bg1"/>
          </a:solidFill>
        </p:spPr>
        <p:txBody>
          <a:bodyPr wrap="square" rtlCol="0">
            <a:spAutoFit/>
          </a:bodyPr>
          <a:lstStyle/>
          <a:p>
            <a:r>
              <a:rPr lang="en-IN" sz="2400" b="1" dirty="0" smtClean="0">
                <a:solidFill>
                  <a:srgbClr val="0000FF"/>
                </a:solidFill>
              </a:rPr>
              <a:t>An “on the go” chlorine dioxide based water purification device</a:t>
            </a:r>
            <a:endParaRPr lang="en-IN" sz="2400" b="1" dirty="0">
              <a:solidFill>
                <a:srgbClr val="0000FF"/>
              </a:solidFill>
            </a:endParaRPr>
          </a:p>
        </p:txBody>
      </p:sp>
      <p:pic>
        <p:nvPicPr>
          <p:cNvPr id="8" name="Picture 4" descr="1"/>
          <p:cNvPicPr>
            <a:picLocks noChangeAspect="1" noChangeArrowheads="1"/>
          </p:cNvPicPr>
          <p:nvPr/>
        </p:nvPicPr>
        <p:blipFill>
          <a:blip r:embed="rId3"/>
          <a:srcRect/>
          <a:stretch>
            <a:fillRect/>
          </a:stretch>
        </p:blipFill>
        <p:spPr bwMode="auto">
          <a:xfrm>
            <a:off x="304800" y="3640013"/>
            <a:ext cx="1524000" cy="2608387"/>
          </a:xfrm>
          <a:prstGeom prst="rect">
            <a:avLst/>
          </a:prstGeom>
          <a:noFill/>
          <a:ln w="9525">
            <a:noFill/>
            <a:miter lim="800000"/>
            <a:headEnd/>
            <a:tailEnd/>
          </a:ln>
        </p:spPr>
      </p:pic>
      <p:sp>
        <p:nvSpPr>
          <p:cNvPr id="9" name="Rectangle 8"/>
          <p:cNvSpPr/>
          <p:nvPr/>
        </p:nvSpPr>
        <p:spPr>
          <a:xfrm>
            <a:off x="1676400" y="3574071"/>
            <a:ext cx="7086600" cy="1231106"/>
          </a:xfrm>
          <a:prstGeom prst="rect">
            <a:avLst/>
          </a:prstGeom>
        </p:spPr>
        <p:txBody>
          <a:bodyPr wrap="square">
            <a:spAutoFit/>
          </a:bodyPr>
          <a:lstStyle/>
          <a:p>
            <a:pPr algn="just"/>
            <a:r>
              <a:rPr lang="en-IN" sz="2000" b="1" dirty="0" smtClean="0">
                <a:solidFill>
                  <a:srgbClr val="008000"/>
                </a:solidFill>
              </a:rPr>
              <a:t>Portable personal water purifier </a:t>
            </a:r>
          </a:p>
          <a:p>
            <a:pPr algn="just"/>
            <a:r>
              <a:rPr lang="en-IN" dirty="0" smtClean="0"/>
              <a:t>A bottle (500- 1000 ml) with the disinfection chamber fitted with the ClO</a:t>
            </a:r>
            <a:r>
              <a:rPr lang="en-IN" baseline="-25000" dirty="0" smtClean="0"/>
              <a:t>2</a:t>
            </a:r>
            <a:r>
              <a:rPr lang="en-IN" dirty="0" smtClean="0"/>
              <a:t> releasing polymer. Disinfection achieved within a contact time of 10 minutes.</a:t>
            </a:r>
            <a:endParaRPr lang="en-US" dirty="0"/>
          </a:p>
        </p:txBody>
      </p:sp>
      <p:sp>
        <p:nvSpPr>
          <p:cNvPr id="10" name="Rectangle 9"/>
          <p:cNvSpPr/>
          <p:nvPr/>
        </p:nvSpPr>
        <p:spPr>
          <a:xfrm>
            <a:off x="1676400" y="4869471"/>
            <a:ext cx="7086600" cy="1277273"/>
          </a:xfrm>
          <a:prstGeom prst="rect">
            <a:avLst/>
          </a:prstGeom>
        </p:spPr>
        <p:txBody>
          <a:bodyPr wrap="square">
            <a:spAutoFit/>
          </a:bodyPr>
          <a:lstStyle/>
          <a:p>
            <a:pPr algn="just">
              <a:spcAft>
                <a:spcPts val="600"/>
              </a:spcAft>
            </a:pPr>
            <a:r>
              <a:rPr lang="en-IN" i="1" dirty="0" smtClean="0"/>
              <a:t>Portable personal water purifier is a low cost solution and can be used by anyone. </a:t>
            </a:r>
          </a:p>
          <a:p>
            <a:pPr algn="just"/>
            <a:r>
              <a:rPr lang="en-IN" i="1" dirty="0" smtClean="0"/>
              <a:t>Currently there are no ClO</a:t>
            </a:r>
            <a:r>
              <a:rPr lang="en-IN" i="1" baseline="-25000" dirty="0" smtClean="0"/>
              <a:t>2</a:t>
            </a:r>
            <a:r>
              <a:rPr lang="en-IN" i="1" dirty="0" smtClean="0"/>
              <a:t> based disinfection systems in the country; the product therefore shall have good market. </a:t>
            </a:r>
          </a:p>
        </p:txBody>
      </p:sp>
      <p:sp>
        <p:nvSpPr>
          <p:cNvPr id="11" name="TextBox 10"/>
          <p:cNvSpPr txBox="1"/>
          <p:nvPr/>
        </p:nvSpPr>
        <p:spPr>
          <a:xfrm>
            <a:off x="6019800" y="6172200"/>
            <a:ext cx="2819400" cy="461665"/>
          </a:xfrm>
          <a:prstGeom prst="rect">
            <a:avLst/>
          </a:prstGeom>
          <a:noFill/>
        </p:spPr>
        <p:txBody>
          <a:bodyPr wrap="square" rtlCol="0">
            <a:spAutoFit/>
          </a:bodyPr>
          <a:lstStyle/>
          <a:p>
            <a:r>
              <a:rPr lang="en-US" sz="2400" b="1" dirty="0" err="1" smtClean="0"/>
              <a:t>MoU</a:t>
            </a:r>
            <a:r>
              <a:rPr lang="en-US" sz="2400" b="1" dirty="0" smtClean="0"/>
              <a:t> with M/s KENT</a:t>
            </a:r>
            <a:endParaRPr lang="en-US" sz="2400"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304800"/>
            <a:ext cx="5410200" cy="461665"/>
          </a:xfrm>
          <a:prstGeom prst="rect">
            <a:avLst/>
          </a:prstGeom>
          <a:noFill/>
        </p:spPr>
        <p:txBody>
          <a:bodyPr wrap="square" rtlCol="0">
            <a:spAutoFit/>
          </a:bodyPr>
          <a:lstStyle/>
          <a:p>
            <a:r>
              <a:rPr lang="en-US" sz="2400" b="1" dirty="0" smtClean="0">
                <a:solidFill>
                  <a:srgbClr val="FF0000"/>
                </a:solidFill>
              </a:rPr>
              <a:t>Two-Dimensional Infrared Spectrometer</a:t>
            </a:r>
            <a:endParaRPr lang="en-US" sz="2400" b="1" dirty="0">
              <a:solidFill>
                <a:srgbClr val="FF0000"/>
              </a:solidFill>
            </a:endParaRPr>
          </a:p>
        </p:txBody>
      </p:sp>
      <p:sp>
        <p:nvSpPr>
          <p:cNvPr id="3" name="TextBox 2"/>
          <p:cNvSpPr txBox="1"/>
          <p:nvPr/>
        </p:nvSpPr>
        <p:spPr>
          <a:xfrm>
            <a:off x="609600" y="838200"/>
            <a:ext cx="8001000" cy="400110"/>
          </a:xfrm>
          <a:prstGeom prst="rect">
            <a:avLst/>
          </a:prstGeom>
          <a:noFill/>
        </p:spPr>
        <p:txBody>
          <a:bodyPr wrap="square" rtlCol="0">
            <a:spAutoFit/>
          </a:bodyPr>
          <a:lstStyle/>
          <a:p>
            <a:r>
              <a:rPr lang="en-US" sz="2000" b="1" dirty="0" smtClean="0">
                <a:solidFill>
                  <a:srgbClr val="0000FF"/>
                </a:solidFill>
              </a:rPr>
              <a:t>High end R&amp;D equipment for investigating chemical reactions in biology</a:t>
            </a:r>
            <a:endParaRPr lang="en-US" sz="2000" b="1" dirty="0">
              <a:solidFill>
                <a:srgbClr val="0000FF"/>
              </a:solidFill>
            </a:endParaRPr>
          </a:p>
        </p:txBody>
      </p:sp>
      <p:pic>
        <p:nvPicPr>
          <p:cNvPr id="4" name="Picture 3" descr="D:\Lab Photo\2DIR.JPG"/>
          <p:cNvPicPr>
            <a:picLocks noChangeAspect="1"/>
          </p:cNvPicPr>
          <p:nvPr/>
        </p:nvPicPr>
        <p:blipFill>
          <a:blip r:embed="rId2" cstate="print"/>
          <a:srcRect/>
          <a:stretch>
            <a:fillRect/>
          </a:stretch>
        </p:blipFill>
        <p:spPr bwMode="auto">
          <a:xfrm>
            <a:off x="457200" y="1447800"/>
            <a:ext cx="4953000" cy="3614344"/>
          </a:xfrm>
          <a:prstGeom prst="rect">
            <a:avLst/>
          </a:prstGeom>
          <a:noFill/>
          <a:ln w="9525">
            <a:noFill/>
            <a:miter lim="800000"/>
            <a:headEnd/>
            <a:tailEnd/>
          </a:ln>
        </p:spPr>
      </p:pic>
      <p:sp>
        <p:nvSpPr>
          <p:cNvPr id="5" name="TextBox 4"/>
          <p:cNvSpPr txBox="1"/>
          <p:nvPr/>
        </p:nvSpPr>
        <p:spPr>
          <a:xfrm>
            <a:off x="304800" y="5105400"/>
            <a:ext cx="5105400" cy="584775"/>
          </a:xfrm>
          <a:prstGeom prst="rect">
            <a:avLst/>
          </a:prstGeom>
          <a:noFill/>
        </p:spPr>
        <p:txBody>
          <a:bodyPr wrap="square" rtlCol="0">
            <a:spAutoFit/>
          </a:bodyPr>
          <a:lstStyle/>
          <a:p>
            <a:pPr algn="ctr"/>
            <a:r>
              <a:rPr lang="en-US" sz="1600" dirty="0" smtClean="0"/>
              <a:t>Two dimensional infrared spectrometer developed in BARC. First of its kind in India.</a:t>
            </a:r>
            <a:endParaRPr lang="en-US" sz="1600" dirty="0"/>
          </a:p>
        </p:txBody>
      </p:sp>
      <p:grpSp>
        <p:nvGrpSpPr>
          <p:cNvPr id="6" name="Group 21"/>
          <p:cNvGrpSpPr/>
          <p:nvPr/>
        </p:nvGrpSpPr>
        <p:grpSpPr>
          <a:xfrm>
            <a:off x="5791200" y="1524000"/>
            <a:ext cx="2794987" cy="2377440"/>
            <a:chOff x="838201" y="3657600"/>
            <a:chExt cx="2794987" cy="2377440"/>
          </a:xfrm>
        </p:grpSpPr>
        <p:pic>
          <p:nvPicPr>
            <p:cNvPr id="7" name="Picture 6" descr="azide_water_200 fs_line-1.tif"/>
            <p:cNvPicPr>
              <a:picLocks noChangeAspect="1"/>
            </p:cNvPicPr>
            <p:nvPr/>
          </p:nvPicPr>
          <p:blipFill>
            <a:blip r:embed="rId3" cstate="print"/>
            <a:srcRect l="18334" r="13333"/>
            <a:stretch>
              <a:fillRect/>
            </a:stretch>
          </p:blipFill>
          <p:spPr>
            <a:xfrm>
              <a:off x="838201" y="3657600"/>
              <a:ext cx="2794987" cy="2377440"/>
            </a:xfrm>
            <a:prstGeom prst="rect">
              <a:avLst/>
            </a:prstGeom>
          </p:spPr>
        </p:pic>
        <p:cxnSp>
          <p:nvCxnSpPr>
            <p:cNvPr id="8" name="Straight Connector 7"/>
            <p:cNvCxnSpPr>
              <a:cxnSpLocks noChangeAspect="1"/>
            </p:cNvCxnSpPr>
            <p:nvPr/>
          </p:nvCxnSpPr>
          <p:spPr>
            <a:xfrm rot="5400000" flipH="1" flipV="1">
              <a:off x="1256410" y="3821875"/>
              <a:ext cx="1920240" cy="1920240"/>
            </a:xfrm>
            <a:prstGeom prst="line">
              <a:avLst/>
            </a:prstGeom>
            <a:ln w="31750">
              <a:solidFill>
                <a:srgbClr val="3333FF"/>
              </a:solidFill>
              <a:prstDash val="dash"/>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5562600" y="4114800"/>
            <a:ext cx="3429000" cy="1077218"/>
          </a:xfrm>
          <a:prstGeom prst="rect">
            <a:avLst/>
          </a:prstGeom>
          <a:noFill/>
        </p:spPr>
        <p:txBody>
          <a:bodyPr wrap="square" rtlCol="0">
            <a:spAutoFit/>
          </a:bodyPr>
          <a:lstStyle/>
          <a:p>
            <a:pPr algn="just"/>
            <a:r>
              <a:rPr lang="en-US" sz="1600" dirty="0" err="1" smtClean="0"/>
              <a:t>Vibrational</a:t>
            </a:r>
            <a:r>
              <a:rPr lang="en-US" sz="1600" dirty="0" smtClean="0"/>
              <a:t> dynamics reveal the coupling between different chemical bonds. (Results from indigenously developed equipment).</a:t>
            </a:r>
            <a:endParaRPr lang="en-US" sz="1600" dirty="0"/>
          </a:p>
        </p:txBody>
      </p:sp>
      <p:grpSp>
        <p:nvGrpSpPr>
          <p:cNvPr id="10" name="Group 9"/>
          <p:cNvGrpSpPr/>
          <p:nvPr/>
        </p:nvGrpSpPr>
        <p:grpSpPr>
          <a:xfrm>
            <a:off x="381000" y="5715000"/>
            <a:ext cx="8382000" cy="914400"/>
            <a:chOff x="381000" y="5715000"/>
            <a:chExt cx="8382000" cy="914400"/>
          </a:xfrm>
        </p:grpSpPr>
        <p:sp>
          <p:nvSpPr>
            <p:cNvPr id="11" name="TextBox 10"/>
            <p:cNvSpPr txBox="1"/>
            <p:nvPr/>
          </p:nvSpPr>
          <p:spPr>
            <a:xfrm>
              <a:off x="381000" y="6229290"/>
              <a:ext cx="8382000" cy="400110"/>
            </a:xfrm>
            <a:prstGeom prst="rect">
              <a:avLst/>
            </a:prstGeom>
            <a:noFill/>
          </p:spPr>
          <p:txBody>
            <a:bodyPr wrap="square" rtlCol="0">
              <a:spAutoFit/>
            </a:bodyPr>
            <a:lstStyle/>
            <a:p>
              <a:r>
                <a:rPr lang="en-US" sz="2000" b="1" dirty="0" smtClean="0">
                  <a:solidFill>
                    <a:srgbClr val="FF0000"/>
                  </a:solidFill>
                </a:rPr>
                <a:t>Transfer of technology to M/s Advanced Photonics, Mumbai, under progress</a:t>
              </a:r>
              <a:endParaRPr lang="en-US" sz="2000" b="1" dirty="0">
                <a:solidFill>
                  <a:srgbClr val="FF0000"/>
                </a:solidFill>
              </a:endParaRPr>
            </a:p>
          </p:txBody>
        </p:sp>
        <p:sp>
          <p:nvSpPr>
            <p:cNvPr id="12" name="TextBox 11"/>
            <p:cNvSpPr txBox="1"/>
            <p:nvPr/>
          </p:nvSpPr>
          <p:spPr>
            <a:xfrm>
              <a:off x="1905000" y="5715000"/>
              <a:ext cx="5791200" cy="369332"/>
            </a:xfrm>
            <a:prstGeom prst="rect">
              <a:avLst/>
            </a:prstGeom>
            <a:noFill/>
          </p:spPr>
          <p:txBody>
            <a:bodyPr wrap="square" rtlCol="0">
              <a:spAutoFit/>
            </a:bodyPr>
            <a:lstStyle/>
            <a:p>
              <a:r>
                <a:rPr lang="en-US" b="1" dirty="0" smtClean="0">
                  <a:solidFill>
                    <a:srgbClr val="0000FF"/>
                  </a:solidFill>
                </a:rPr>
                <a:t>Development cost is only 25% of the imported equipment </a:t>
              </a:r>
              <a:endParaRPr lang="en-US" b="1" dirty="0">
                <a:solidFill>
                  <a:srgbClr val="0000FF"/>
                </a:solidFill>
              </a:endParaRP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Dr BNJ\My Documents\My Pictures\l1.JPG"/>
          <p:cNvPicPr>
            <a:picLocks noChangeAspect="1" noChangeArrowheads="1"/>
          </p:cNvPicPr>
          <p:nvPr/>
        </p:nvPicPr>
        <p:blipFill>
          <a:blip r:embed="rId2"/>
          <a:srcRect l="16023" t="8261" r="19112" b="19855"/>
          <a:stretch>
            <a:fillRect/>
          </a:stretch>
        </p:blipFill>
        <p:spPr bwMode="auto">
          <a:xfrm>
            <a:off x="228600" y="152400"/>
            <a:ext cx="4336026" cy="6400800"/>
          </a:xfrm>
          <a:prstGeom prst="rect">
            <a:avLst/>
          </a:prstGeom>
          <a:noFill/>
        </p:spPr>
      </p:pic>
      <p:sp>
        <p:nvSpPr>
          <p:cNvPr id="5" name="TextBox 4"/>
          <p:cNvSpPr txBox="1"/>
          <p:nvPr/>
        </p:nvSpPr>
        <p:spPr>
          <a:xfrm>
            <a:off x="4724400" y="838200"/>
            <a:ext cx="4038600" cy="523220"/>
          </a:xfrm>
          <a:prstGeom prst="rect">
            <a:avLst/>
          </a:prstGeom>
          <a:noFill/>
        </p:spPr>
        <p:txBody>
          <a:bodyPr wrap="square" rtlCol="0">
            <a:spAutoFit/>
          </a:bodyPr>
          <a:lstStyle/>
          <a:p>
            <a:r>
              <a:rPr lang="en-US" sz="2800" b="1" dirty="0" smtClean="0"/>
              <a:t>Indian Reference Material</a:t>
            </a:r>
            <a:endParaRPr lang="en-US" sz="2800" b="1" dirty="0"/>
          </a:p>
        </p:txBody>
      </p:sp>
      <p:sp>
        <p:nvSpPr>
          <p:cNvPr id="6" name="TextBox 5"/>
          <p:cNvSpPr txBox="1"/>
          <p:nvPr/>
        </p:nvSpPr>
        <p:spPr>
          <a:xfrm>
            <a:off x="5562600" y="1600200"/>
            <a:ext cx="2514600" cy="584775"/>
          </a:xfrm>
          <a:prstGeom prst="rect">
            <a:avLst/>
          </a:prstGeom>
          <a:noFill/>
        </p:spPr>
        <p:txBody>
          <a:bodyPr wrap="square" rtlCol="0">
            <a:spAutoFit/>
          </a:bodyPr>
          <a:lstStyle/>
          <a:p>
            <a:r>
              <a:rPr lang="en-US" sz="3200" b="1" dirty="0" smtClean="0"/>
              <a:t>BND 4101.01</a:t>
            </a:r>
            <a:endParaRPr lang="en-US" sz="32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86380"/>
            <a:ext cx="3733800" cy="523220"/>
          </a:xfrm>
          <a:prstGeom prst="rect">
            <a:avLst/>
          </a:prstGeom>
          <a:noFill/>
        </p:spPr>
        <p:txBody>
          <a:bodyPr wrap="square" rtlCol="0">
            <a:spAutoFit/>
          </a:bodyPr>
          <a:lstStyle/>
          <a:p>
            <a:pPr algn="ctr"/>
            <a:r>
              <a:rPr lang="en-US" sz="2800" b="1" dirty="0" smtClean="0">
                <a:solidFill>
                  <a:srgbClr val="FF0000"/>
                </a:solidFill>
              </a:rPr>
              <a:t>Wastewater treatment</a:t>
            </a:r>
            <a:endParaRPr lang="en-US" sz="2800" b="1" dirty="0">
              <a:solidFill>
                <a:srgbClr val="FF0000"/>
              </a:solidFill>
            </a:endParaRPr>
          </a:p>
        </p:txBody>
      </p:sp>
      <p:sp>
        <p:nvSpPr>
          <p:cNvPr id="6" name="TextBox 5"/>
          <p:cNvSpPr txBox="1"/>
          <p:nvPr/>
        </p:nvSpPr>
        <p:spPr>
          <a:xfrm>
            <a:off x="259080" y="762000"/>
            <a:ext cx="4160520" cy="461665"/>
          </a:xfrm>
          <a:prstGeom prst="rect">
            <a:avLst/>
          </a:prstGeom>
          <a:noFill/>
        </p:spPr>
        <p:txBody>
          <a:bodyPr wrap="square" rtlCol="0">
            <a:spAutoFit/>
          </a:bodyPr>
          <a:lstStyle/>
          <a:p>
            <a:r>
              <a:rPr lang="en-US" sz="2400" b="1" dirty="0" smtClean="0">
                <a:solidFill>
                  <a:srgbClr val="0000FF"/>
                </a:solidFill>
              </a:rPr>
              <a:t>Granular biomass technology</a:t>
            </a:r>
            <a:endParaRPr lang="en-US" sz="2400" b="1" dirty="0">
              <a:solidFill>
                <a:srgbClr val="0000FF"/>
              </a:solidFill>
            </a:endParaRPr>
          </a:p>
        </p:txBody>
      </p:sp>
      <p:sp>
        <p:nvSpPr>
          <p:cNvPr id="7" name="Content Placeholder 5"/>
          <p:cNvSpPr txBox="1">
            <a:spLocks/>
          </p:cNvSpPr>
          <p:nvPr/>
        </p:nvSpPr>
        <p:spPr>
          <a:xfrm>
            <a:off x="228600" y="1295400"/>
            <a:ext cx="5029200" cy="1981200"/>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00000"/>
              </a:lnSpc>
              <a:spcAft>
                <a:spcPts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mn-ea"/>
                <a:cs typeface="+mn-cs"/>
                <a:sym typeface="Symbol"/>
              </a:rPr>
              <a:t></a:t>
            </a:r>
            <a:r>
              <a:rPr kumimoji="0" lang="en-US" sz="2000" b="1" i="0" u="none" strike="noStrike" kern="1200" cap="none" spc="0" normalizeH="0" baseline="0" noProof="0" dirty="0" smtClean="0">
                <a:ln>
                  <a:noFill/>
                </a:ln>
                <a:effectLst/>
                <a:uLnTx/>
                <a:uFillTx/>
                <a:latin typeface="+mn-lt"/>
                <a:ea typeface="+mn-ea"/>
                <a:cs typeface="+mn-cs"/>
              </a:rPr>
              <a:t>Activated sludge </a:t>
            </a:r>
            <a:r>
              <a:rPr lang="en-US" sz="2000" b="1" dirty="0" smtClean="0"/>
              <a:t>into </a:t>
            </a:r>
            <a:r>
              <a:rPr kumimoji="0" lang="en-US" sz="2000" b="1" i="0" u="none" strike="noStrike" kern="1200" cap="none" spc="0" normalizeH="0" baseline="0" noProof="0" dirty="0" smtClean="0">
                <a:ln>
                  <a:noFill/>
                </a:ln>
                <a:effectLst/>
                <a:uLnTx/>
                <a:uFillTx/>
                <a:latin typeface="+mn-lt"/>
                <a:ea typeface="+mn-ea"/>
                <a:cs typeface="+mn-cs"/>
              </a:rPr>
              <a:t>granular biomass</a:t>
            </a:r>
          </a:p>
          <a:p>
            <a:pPr marL="0" marR="0" lvl="0" indent="0" algn="just" defTabSz="914400" rtl="0" eaLnBrk="1" fontAlgn="auto" latinLnBrk="0" hangingPunct="1">
              <a:lnSpc>
                <a:spcPct val="100000"/>
              </a:lnSpc>
              <a:spcAft>
                <a:spcPts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mn-ea"/>
                <a:cs typeface="+mn-cs"/>
                <a:sym typeface="Symbol"/>
              </a:rPr>
              <a:t></a:t>
            </a:r>
            <a:r>
              <a:rPr kumimoji="0" lang="en-US" sz="2000" b="1" i="0" u="none" strike="noStrike" kern="1200" cap="none" spc="0" normalizeH="0" baseline="0" noProof="0" dirty="0" smtClean="0">
                <a:ln>
                  <a:noFill/>
                </a:ln>
                <a:effectLst/>
                <a:uLnTx/>
                <a:uFillTx/>
                <a:latin typeface="+mn-lt"/>
                <a:ea typeface="+mn-ea"/>
                <a:cs typeface="+mn-cs"/>
              </a:rPr>
              <a:t>All processes take place in one single reactor</a:t>
            </a:r>
          </a:p>
          <a:p>
            <a:pPr marL="0" marR="0" lvl="0" indent="0" algn="just" defTabSz="914400" rtl="0" eaLnBrk="1" fontAlgn="auto" latinLnBrk="0" hangingPunct="1">
              <a:lnSpc>
                <a:spcPct val="100000"/>
              </a:lnSpc>
              <a:spcAft>
                <a:spcPts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mn-ea"/>
                <a:cs typeface="+mn-cs"/>
                <a:sym typeface="Symbol"/>
              </a:rPr>
              <a:t></a:t>
            </a:r>
            <a:r>
              <a:rPr kumimoji="0" lang="en-US" sz="2000" b="1" i="0" u="none" strike="noStrike" kern="1200" cap="none" spc="0" normalizeH="0" baseline="0" noProof="0" dirty="0" smtClean="0">
                <a:ln>
                  <a:noFill/>
                </a:ln>
                <a:effectLst/>
                <a:uLnTx/>
                <a:uFillTx/>
                <a:latin typeface="+mn-lt"/>
                <a:ea typeface="+mn-ea"/>
                <a:cs typeface="+mn-cs"/>
              </a:rPr>
              <a:t>Small foot-print</a:t>
            </a:r>
          </a:p>
          <a:p>
            <a:pPr marL="0" marR="0" lvl="0" indent="0" algn="just" defTabSz="914400" rtl="0" eaLnBrk="1" fontAlgn="auto" latinLnBrk="0" hangingPunct="1">
              <a:lnSpc>
                <a:spcPct val="100000"/>
              </a:lnSpc>
              <a:spcAft>
                <a:spcPts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mn-ea"/>
                <a:cs typeface="+mn-cs"/>
                <a:sym typeface="Symbol"/>
              </a:rPr>
              <a:t></a:t>
            </a:r>
            <a:r>
              <a:rPr kumimoji="0" lang="en-US" sz="2000" b="1" i="0" u="none" strike="noStrike" kern="1200" cap="none" spc="0" normalizeH="0" baseline="0" noProof="0" dirty="0" smtClean="0">
                <a:ln>
                  <a:noFill/>
                </a:ln>
                <a:effectLst/>
                <a:uLnTx/>
                <a:uFillTx/>
                <a:latin typeface="+mn-lt"/>
                <a:ea typeface="+mn-ea"/>
                <a:cs typeface="+mn-cs"/>
              </a:rPr>
              <a:t>Quick settling (no bulking)</a:t>
            </a:r>
          </a:p>
          <a:p>
            <a:pPr marL="0" marR="0" lvl="0" indent="0" algn="just" defTabSz="914400" rtl="0" eaLnBrk="1" fontAlgn="auto" latinLnBrk="0" hangingPunct="1">
              <a:lnSpc>
                <a:spcPct val="100000"/>
              </a:lnSpc>
              <a:spcAft>
                <a:spcPts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mn-ea"/>
                <a:cs typeface="+mn-cs"/>
                <a:sym typeface="Symbol"/>
              </a:rPr>
              <a:t></a:t>
            </a:r>
            <a:r>
              <a:rPr kumimoji="0" lang="en-US" sz="2000" b="1" i="0" u="none" strike="noStrike" kern="1200" cap="none" spc="0" normalizeH="0" baseline="0" noProof="0" dirty="0" smtClean="0">
                <a:ln>
                  <a:noFill/>
                </a:ln>
                <a:effectLst/>
                <a:uLnTx/>
                <a:uFillTx/>
                <a:latin typeface="+mn-lt"/>
                <a:ea typeface="+mn-ea"/>
                <a:cs typeface="+mn-cs"/>
              </a:rPr>
              <a:t>Less energy requirement</a:t>
            </a:r>
          </a:p>
          <a:p>
            <a:pPr marL="0" marR="0" lvl="0" indent="0" algn="just" defTabSz="914400" rtl="0" eaLnBrk="1" fontAlgn="auto" latinLnBrk="0" hangingPunct="1">
              <a:lnSpc>
                <a:spcPct val="100000"/>
              </a:lnSpc>
              <a:spcAft>
                <a:spcPts val="0"/>
              </a:spcAft>
              <a:buClrTx/>
              <a:buSzTx/>
              <a:buFont typeface="Arial" pitchFamily="34" charset="0"/>
              <a:buNone/>
              <a:tabLst/>
              <a:defRPr/>
            </a:pPr>
            <a:r>
              <a:rPr kumimoji="0" lang="en-US" sz="2000" b="1" i="0" u="none" strike="noStrike" kern="1200" cap="none" spc="0" normalizeH="0" baseline="0" noProof="0" dirty="0" smtClean="0">
                <a:ln>
                  <a:noFill/>
                </a:ln>
                <a:effectLst/>
                <a:uLnTx/>
                <a:uFillTx/>
                <a:latin typeface="+mn-lt"/>
                <a:ea typeface="+mn-ea"/>
                <a:cs typeface="+mn-cs"/>
                <a:sym typeface="Symbol"/>
              </a:rPr>
              <a:t></a:t>
            </a:r>
            <a:r>
              <a:rPr kumimoji="0" lang="en-US" sz="2000" b="1" i="0" u="none" strike="noStrike" kern="1200" cap="none" spc="0" normalizeH="0" baseline="0" noProof="0" dirty="0" smtClean="0">
                <a:ln>
                  <a:noFill/>
                </a:ln>
                <a:effectLst/>
                <a:uLnTx/>
                <a:uFillTx/>
                <a:latin typeface="+mn-lt"/>
                <a:ea typeface="+mn-ea"/>
                <a:cs typeface="+mn-cs"/>
              </a:rPr>
              <a:t>More efficient</a:t>
            </a:r>
            <a:endParaRPr kumimoji="0" lang="en-US" sz="2000" b="1" i="0" u="none" strike="noStrike" kern="1200" cap="none" spc="0" normalizeH="0" baseline="0" noProof="0" dirty="0">
              <a:ln>
                <a:noFill/>
              </a:ln>
              <a:effectLst/>
              <a:uLnTx/>
              <a:uFillTx/>
              <a:latin typeface="+mn-lt"/>
              <a:ea typeface="+mn-ea"/>
              <a:cs typeface="+mn-cs"/>
            </a:endParaRPr>
          </a:p>
        </p:txBody>
      </p:sp>
      <p:pic>
        <p:nvPicPr>
          <p:cNvPr id="8" name="Picture 7" descr="C:\Documents and Settings\Dr BNJ\My Documents\My Pictures\gran2.JPG"/>
          <p:cNvPicPr/>
          <p:nvPr/>
        </p:nvPicPr>
        <p:blipFill>
          <a:blip r:embed="rId2"/>
          <a:srcRect/>
          <a:stretch>
            <a:fillRect/>
          </a:stretch>
        </p:blipFill>
        <p:spPr bwMode="auto">
          <a:xfrm>
            <a:off x="609600" y="3352800"/>
            <a:ext cx="1447800" cy="1104900"/>
          </a:xfrm>
          <a:prstGeom prst="rect">
            <a:avLst/>
          </a:prstGeom>
          <a:noFill/>
          <a:ln w="9525">
            <a:noFill/>
            <a:miter lim="800000"/>
            <a:headEnd/>
            <a:tailEnd/>
          </a:ln>
        </p:spPr>
      </p:pic>
      <p:pic>
        <p:nvPicPr>
          <p:cNvPr id="9" name="Picture 8" descr="C:\Documents and Settings\Dr BNJ\My Documents\My Pictures\Granular.JPG"/>
          <p:cNvPicPr/>
          <p:nvPr/>
        </p:nvPicPr>
        <p:blipFill>
          <a:blip r:embed="rId3"/>
          <a:srcRect l="20661" r="19835"/>
          <a:stretch>
            <a:fillRect/>
          </a:stretch>
        </p:blipFill>
        <p:spPr bwMode="auto">
          <a:xfrm>
            <a:off x="2133600" y="3352800"/>
            <a:ext cx="1219200" cy="1106424"/>
          </a:xfrm>
          <a:prstGeom prst="rect">
            <a:avLst/>
          </a:prstGeom>
          <a:noFill/>
          <a:ln w="9525">
            <a:noFill/>
            <a:miter lim="800000"/>
            <a:headEnd/>
            <a:tailEnd/>
          </a:ln>
        </p:spPr>
      </p:pic>
      <p:pic>
        <p:nvPicPr>
          <p:cNvPr id="15" name="Picture 5" descr="D:\Current April\Waste Water Treatment\2000 L Bio Reactors.jpg"/>
          <p:cNvPicPr>
            <a:picLocks noChangeAspect="1" noChangeArrowheads="1"/>
          </p:cNvPicPr>
          <p:nvPr/>
        </p:nvPicPr>
        <p:blipFill>
          <a:blip r:embed="rId4"/>
          <a:srcRect l="4547" t="56999" r="61350" b="2688"/>
          <a:stretch>
            <a:fillRect/>
          </a:stretch>
        </p:blipFill>
        <p:spPr bwMode="auto">
          <a:xfrm>
            <a:off x="5333999" y="228600"/>
            <a:ext cx="3686235" cy="3657600"/>
          </a:xfrm>
          <a:prstGeom prst="rect">
            <a:avLst/>
          </a:prstGeom>
          <a:noFill/>
        </p:spPr>
      </p:pic>
      <p:grpSp>
        <p:nvGrpSpPr>
          <p:cNvPr id="17" name="Group 16"/>
          <p:cNvGrpSpPr/>
          <p:nvPr/>
        </p:nvGrpSpPr>
        <p:grpSpPr>
          <a:xfrm>
            <a:off x="609600" y="4648200"/>
            <a:ext cx="7848600" cy="2057400"/>
            <a:chOff x="609600" y="4648200"/>
            <a:chExt cx="7848600" cy="2057400"/>
          </a:xfrm>
        </p:grpSpPr>
        <p:pic>
          <p:nvPicPr>
            <p:cNvPr id="18" name="Picture 17" descr="C:\Documents and Settings\Dr BNJ\My Documents\My Pictures\gran6.JPG"/>
            <p:cNvPicPr/>
            <p:nvPr/>
          </p:nvPicPr>
          <p:blipFill>
            <a:blip r:embed="rId5"/>
            <a:srcRect/>
            <a:stretch>
              <a:fillRect/>
            </a:stretch>
          </p:blipFill>
          <p:spPr bwMode="auto">
            <a:xfrm>
              <a:off x="3276600" y="4648200"/>
              <a:ext cx="1524000" cy="2038350"/>
            </a:xfrm>
            <a:prstGeom prst="rect">
              <a:avLst/>
            </a:prstGeom>
            <a:noFill/>
            <a:ln w="9525">
              <a:noFill/>
              <a:miter lim="800000"/>
              <a:headEnd/>
              <a:tailEnd/>
            </a:ln>
          </p:spPr>
        </p:pic>
        <p:pic>
          <p:nvPicPr>
            <p:cNvPr id="19" name="Picture 18" descr="C:\Documents and Settings\Dr BNJ\My Documents\My Pictures\gran11.JPG"/>
            <p:cNvPicPr/>
            <p:nvPr/>
          </p:nvPicPr>
          <p:blipFill>
            <a:blip r:embed="rId6"/>
            <a:srcRect r="30138"/>
            <a:stretch>
              <a:fillRect/>
            </a:stretch>
          </p:blipFill>
          <p:spPr bwMode="auto">
            <a:xfrm>
              <a:off x="4800600" y="4648200"/>
              <a:ext cx="1447800" cy="2057400"/>
            </a:xfrm>
            <a:prstGeom prst="rect">
              <a:avLst/>
            </a:prstGeom>
            <a:noFill/>
            <a:ln w="9525">
              <a:noFill/>
              <a:miter lim="800000"/>
              <a:headEnd/>
              <a:tailEnd/>
            </a:ln>
          </p:spPr>
        </p:pic>
        <p:pic>
          <p:nvPicPr>
            <p:cNvPr id="20" name="Picture 19" descr="C:\Documents and Settings\Dr BNJ\My Documents\My Pictures\gran14.JPG"/>
            <p:cNvPicPr/>
            <p:nvPr/>
          </p:nvPicPr>
          <p:blipFill>
            <a:blip r:embed="rId7"/>
            <a:srcRect/>
            <a:stretch>
              <a:fillRect/>
            </a:stretch>
          </p:blipFill>
          <p:spPr bwMode="auto">
            <a:xfrm>
              <a:off x="6248400" y="4648200"/>
              <a:ext cx="2209800" cy="2009775"/>
            </a:xfrm>
            <a:prstGeom prst="rect">
              <a:avLst/>
            </a:prstGeom>
            <a:noFill/>
            <a:ln w="9525">
              <a:noFill/>
              <a:miter lim="800000"/>
              <a:headEnd/>
              <a:tailEnd/>
            </a:ln>
          </p:spPr>
        </p:pic>
        <p:pic>
          <p:nvPicPr>
            <p:cNvPr id="21" name="Picture 20" descr="C:\Documents and Settings\Dr BNJ\My Documents\My Pictures\gran5.JPG"/>
            <p:cNvPicPr/>
            <p:nvPr/>
          </p:nvPicPr>
          <p:blipFill>
            <a:blip r:embed="rId8"/>
            <a:srcRect/>
            <a:stretch>
              <a:fillRect/>
            </a:stretch>
          </p:blipFill>
          <p:spPr bwMode="auto">
            <a:xfrm>
              <a:off x="609600" y="4648200"/>
              <a:ext cx="2667000" cy="2057400"/>
            </a:xfrm>
            <a:prstGeom prst="rect">
              <a:avLst/>
            </a:prstGeom>
            <a:noFill/>
            <a:ln w="9525">
              <a:noFill/>
              <a:miter lim="800000"/>
              <a:headEnd/>
              <a:tailEnd/>
            </a:ln>
          </p:spPr>
        </p:pic>
      </p:grpSp>
      <p:sp>
        <p:nvSpPr>
          <p:cNvPr id="22" name="TextBox 21"/>
          <p:cNvSpPr txBox="1"/>
          <p:nvPr/>
        </p:nvSpPr>
        <p:spPr>
          <a:xfrm>
            <a:off x="3962400" y="4267200"/>
            <a:ext cx="1371600" cy="369332"/>
          </a:xfrm>
          <a:prstGeom prst="rect">
            <a:avLst/>
          </a:prstGeom>
          <a:noFill/>
        </p:spPr>
        <p:txBody>
          <a:bodyPr wrap="square" rtlCol="0">
            <a:spAutoFit/>
          </a:bodyPr>
          <a:lstStyle/>
          <a:p>
            <a:r>
              <a:rPr lang="en-US" b="1" i="1" dirty="0" smtClean="0"/>
              <a:t>100 L plant</a:t>
            </a:r>
            <a:endParaRPr lang="en-US" b="1" i="1" dirty="0"/>
          </a:p>
        </p:txBody>
      </p:sp>
      <p:sp>
        <p:nvSpPr>
          <p:cNvPr id="23" name="TextBox 22"/>
          <p:cNvSpPr txBox="1"/>
          <p:nvPr/>
        </p:nvSpPr>
        <p:spPr>
          <a:xfrm>
            <a:off x="6019800" y="3886200"/>
            <a:ext cx="2895600" cy="369332"/>
          </a:xfrm>
          <a:prstGeom prst="rect">
            <a:avLst/>
          </a:prstGeom>
          <a:noFill/>
        </p:spPr>
        <p:txBody>
          <a:bodyPr wrap="square" rtlCol="0">
            <a:spAutoFit/>
          </a:bodyPr>
          <a:lstStyle/>
          <a:p>
            <a:r>
              <a:rPr lang="en-US" b="1" i="1" dirty="0" smtClean="0"/>
              <a:t>6500 L demonstration plant</a:t>
            </a:r>
            <a:endParaRPr lang="en-US" b="1"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3733800" cy="523220"/>
          </a:xfrm>
          <a:prstGeom prst="rect">
            <a:avLst/>
          </a:prstGeom>
          <a:noFill/>
        </p:spPr>
        <p:txBody>
          <a:bodyPr wrap="square" rtlCol="0">
            <a:spAutoFit/>
          </a:bodyPr>
          <a:lstStyle/>
          <a:p>
            <a:pPr algn="ctr"/>
            <a:r>
              <a:rPr lang="en-US" sz="2800" b="1" dirty="0" smtClean="0">
                <a:solidFill>
                  <a:srgbClr val="FF0000"/>
                </a:solidFill>
              </a:rPr>
              <a:t>Wastewater treatment</a:t>
            </a:r>
            <a:endParaRPr lang="en-US" sz="2800" b="1" dirty="0">
              <a:solidFill>
                <a:srgbClr val="FF0000"/>
              </a:solidFill>
            </a:endParaRPr>
          </a:p>
        </p:txBody>
      </p:sp>
      <p:sp>
        <p:nvSpPr>
          <p:cNvPr id="5" name="Rectangle 4"/>
          <p:cNvSpPr/>
          <p:nvPr/>
        </p:nvSpPr>
        <p:spPr>
          <a:xfrm>
            <a:off x="304800" y="990600"/>
            <a:ext cx="5715000" cy="461665"/>
          </a:xfrm>
          <a:prstGeom prst="rect">
            <a:avLst/>
          </a:prstGeom>
        </p:spPr>
        <p:txBody>
          <a:bodyPr wrap="square">
            <a:spAutoFit/>
          </a:bodyPr>
          <a:lstStyle/>
          <a:p>
            <a:r>
              <a:rPr lang="en-US" sz="2400" b="1" dirty="0" smtClean="0">
                <a:solidFill>
                  <a:srgbClr val="0000FF"/>
                </a:solidFill>
              </a:rPr>
              <a:t>Phototrophic granular biomass technology</a:t>
            </a:r>
            <a:endParaRPr lang="en-US" sz="2400" b="1" dirty="0">
              <a:solidFill>
                <a:srgbClr val="0000FF"/>
              </a:solidFill>
            </a:endParaRPr>
          </a:p>
        </p:txBody>
      </p:sp>
      <p:sp>
        <p:nvSpPr>
          <p:cNvPr id="6" name="Rectangle 5"/>
          <p:cNvSpPr/>
          <p:nvPr/>
        </p:nvSpPr>
        <p:spPr>
          <a:xfrm>
            <a:off x="304800" y="1447800"/>
            <a:ext cx="3886200" cy="369332"/>
          </a:xfrm>
          <a:prstGeom prst="rect">
            <a:avLst/>
          </a:prstGeom>
        </p:spPr>
        <p:txBody>
          <a:bodyPr wrap="square">
            <a:spAutoFit/>
          </a:bodyPr>
          <a:lstStyle/>
          <a:p>
            <a:r>
              <a:rPr lang="en-US" b="1" dirty="0" smtClean="0"/>
              <a:t>Consortium: bacteria + microalgae</a:t>
            </a:r>
          </a:p>
        </p:txBody>
      </p:sp>
      <p:pic>
        <p:nvPicPr>
          <p:cNvPr id="7" name="Picture 466" descr="IMG_9329"/>
          <p:cNvPicPr>
            <a:picLocks noChangeAspect="1" noChangeArrowheads="1"/>
          </p:cNvPicPr>
          <p:nvPr/>
        </p:nvPicPr>
        <p:blipFill>
          <a:blip r:embed="rId2" cstate="print"/>
          <a:srcRect/>
          <a:stretch>
            <a:fillRect/>
          </a:stretch>
        </p:blipFill>
        <p:spPr bwMode="auto">
          <a:xfrm>
            <a:off x="6623917" y="304800"/>
            <a:ext cx="2291483" cy="1808039"/>
          </a:xfrm>
          <a:prstGeom prst="rect">
            <a:avLst/>
          </a:prstGeom>
          <a:noFill/>
          <a:ln w="9525">
            <a:solidFill>
              <a:srgbClr val="000000"/>
            </a:solidFill>
            <a:miter lim="800000"/>
            <a:headEnd/>
            <a:tailEnd/>
          </a:ln>
        </p:spPr>
      </p:pic>
      <p:pic>
        <p:nvPicPr>
          <p:cNvPr id="8" name="Picture 1" descr="C:\Documents and Settings\Dr BNJ\My Documents\My Pictures\ww1.JPG"/>
          <p:cNvPicPr>
            <a:picLocks noChangeAspect="1" noChangeArrowheads="1"/>
          </p:cNvPicPr>
          <p:nvPr/>
        </p:nvPicPr>
        <p:blipFill>
          <a:blip r:embed="rId3"/>
          <a:srcRect/>
          <a:stretch>
            <a:fillRect/>
          </a:stretch>
        </p:blipFill>
        <p:spPr bwMode="auto">
          <a:xfrm>
            <a:off x="82316" y="2057400"/>
            <a:ext cx="6623284" cy="3454248"/>
          </a:xfrm>
          <a:prstGeom prst="rect">
            <a:avLst/>
          </a:prstGeom>
          <a:noFill/>
        </p:spPr>
      </p:pic>
      <p:pic>
        <p:nvPicPr>
          <p:cNvPr id="9" name="Picture 481" descr="IMG_6232a"/>
          <p:cNvPicPr>
            <a:picLocks noChangeAspect="1"/>
          </p:cNvPicPr>
          <p:nvPr/>
        </p:nvPicPr>
        <p:blipFill>
          <a:blip r:embed="rId4"/>
          <a:srcRect/>
          <a:stretch>
            <a:fillRect/>
          </a:stretch>
        </p:blipFill>
        <p:spPr bwMode="auto">
          <a:xfrm>
            <a:off x="6858000" y="2362200"/>
            <a:ext cx="2111011" cy="4004290"/>
          </a:xfrm>
          <a:prstGeom prst="rect">
            <a:avLst/>
          </a:prstGeom>
          <a:noFill/>
        </p:spPr>
      </p:pic>
      <p:sp>
        <p:nvSpPr>
          <p:cNvPr id="10" name="TextBox 9"/>
          <p:cNvSpPr txBox="1"/>
          <p:nvPr/>
        </p:nvSpPr>
        <p:spPr>
          <a:xfrm>
            <a:off x="685800" y="5486400"/>
            <a:ext cx="2819400" cy="400110"/>
          </a:xfrm>
          <a:prstGeom prst="rect">
            <a:avLst/>
          </a:prstGeom>
          <a:noFill/>
        </p:spPr>
        <p:txBody>
          <a:bodyPr wrap="square" rtlCol="0">
            <a:spAutoFit/>
          </a:bodyPr>
          <a:lstStyle/>
          <a:p>
            <a:r>
              <a:rPr lang="en-US" sz="2000" b="1" dirty="0" smtClean="0">
                <a:sym typeface="Symbol"/>
              </a:rPr>
              <a:t></a:t>
            </a:r>
            <a:r>
              <a:rPr lang="en-US" sz="2000" b="1" dirty="0" smtClean="0"/>
              <a:t>Waste Water Treatment </a:t>
            </a:r>
            <a:endParaRPr lang="en-US" sz="2000" b="1" dirty="0"/>
          </a:p>
        </p:txBody>
      </p:sp>
      <p:sp>
        <p:nvSpPr>
          <p:cNvPr id="11" name="TextBox 10"/>
          <p:cNvSpPr txBox="1"/>
          <p:nvPr/>
        </p:nvSpPr>
        <p:spPr>
          <a:xfrm>
            <a:off x="703008" y="5867400"/>
            <a:ext cx="2819400" cy="400110"/>
          </a:xfrm>
          <a:prstGeom prst="rect">
            <a:avLst/>
          </a:prstGeom>
          <a:noFill/>
        </p:spPr>
        <p:txBody>
          <a:bodyPr wrap="square" rtlCol="0">
            <a:spAutoFit/>
          </a:bodyPr>
          <a:lstStyle/>
          <a:p>
            <a:r>
              <a:rPr lang="en-US" sz="2000" b="1" dirty="0" smtClean="0">
                <a:sym typeface="Symbol"/>
              </a:rPr>
              <a:t></a:t>
            </a:r>
            <a:r>
              <a:rPr lang="en-US" sz="2000" b="1" dirty="0" err="1" smtClean="0"/>
              <a:t>Biofuel</a:t>
            </a:r>
            <a:r>
              <a:rPr lang="en-US" sz="2000" b="1" dirty="0" smtClean="0"/>
              <a:t> generation </a:t>
            </a:r>
            <a:endParaRPr lang="en-US" sz="2000" b="1" dirty="0"/>
          </a:p>
        </p:txBody>
      </p:sp>
      <p:sp>
        <p:nvSpPr>
          <p:cNvPr id="12" name="TextBox 11"/>
          <p:cNvSpPr txBox="1"/>
          <p:nvPr/>
        </p:nvSpPr>
        <p:spPr>
          <a:xfrm>
            <a:off x="717756" y="6248400"/>
            <a:ext cx="3687096" cy="400110"/>
          </a:xfrm>
          <a:prstGeom prst="rect">
            <a:avLst/>
          </a:prstGeom>
          <a:noFill/>
        </p:spPr>
        <p:txBody>
          <a:bodyPr wrap="square" rtlCol="0">
            <a:spAutoFit/>
          </a:bodyPr>
          <a:lstStyle/>
          <a:p>
            <a:r>
              <a:rPr lang="en-US" sz="2000" b="1" dirty="0" smtClean="0">
                <a:sym typeface="Symbol"/>
              </a:rPr>
              <a:t></a:t>
            </a:r>
            <a:r>
              <a:rPr lang="en-US" sz="2000" b="1" dirty="0" smtClean="0"/>
              <a:t>Carbon dioxide sequestration </a:t>
            </a:r>
            <a:endParaRPr lang="en-US" sz="2000"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152400"/>
            <a:ext cx="5410200" cy="523220"/>
          </a:xfrm>
          <a:prstGeom prst="rect">
            <a:avLst/>
          </a:prstGeom>
          <a:noFill/>
        </p:spPr>
        <p:txBody>
          <a:bodyPr wrap="square" rtlCol="0">
            <a:spAutoFit/>
          </a:bodyPr>
          <a:lstStyle/>
          <a:p>
            <a:r>
              <a:rPr lang="en-US" sz="2800" b="1" i="1" dirty="0" smtClean="0"/>
              <a:t>Technology developments on hand</a:t>
            </a:r>
            <a:endParaRPr lang="en-US" sz="2800" b="1" i="1" dirty="0"/>
          </a:p>
        </p:txBody>
      </p:sp>
      <p:sp>
        <p:nvSpPr>
          <p:cNvPr id="5" name="TextBox 4"/>
          <p:cNvSpPr txBox="1"/>
          <p:nvPr/>
        </p:nvSpPr>
        <p:spPr>
          <a:xfrm>
            <a:off x="533400" y="990600"/>
            <a:ext cx="3733800" cy="461665"/>
          </a:xfrm>
          <a:prstGeom prst="rect">
            <a:avLst/>
          </a:prstGeom>
          <a:noFill/>
        </p:spPr>
        <p:txBody>
          <a:bodyPr wrap="square" rtlCol="0">
            <a:spAutoFit/>
          </a:bodyPr>
          <a:lstStyle/>
          <a:p>
            <a:r>
              <a:rPr lang="en-US" sz="2400" b="1" dirty="0" smtClean="0">
                <a:solidFill>
                  <a:srgbClr val="FF0000"/>
                </a:solidFill>
                <a:latin typeface="Calibri" pitchFamily="34" charset="0"/>
              </a:rPr>
              <a:t>Solar Hydrogen Technology</a:t>
            </a:r>
            <a:endParaRPr lang="en-US" sz="2400" b="1" dirty="0">
              <a:solidFill>
                <a:srgbClr val="FF0000"/>
              </a:solidFill>
              <a:latin typeface="Calibri" pitchFamily="34" charset="0"/>
            </a:endParaRPr>
          </a:p>
        </p:txBody>
      </p:sp>
      <p:pic>
        <p:nvPicPr>
          <p:cNvPr id="6" name="Picture 5" descr="C:\Documents and Settings\Dr BNJ\My Documents\My Pictures\hydrogen.JPG"/>
          <p:cNvPicPr>
            <a:picLocks noChangeAspect="1" noChangeArrowheads="1"/>
          </p:cNvPicPr>
          <p:nvPr/>
        </p:nvPicPr>
        <p:blipFill>
          <a:blip r:embed="rId2"/>
          <a:srcRect/>
          <a:stretch>
            <a:fillRect/>
          </a:stretch>
        </p:blipFill>
        <p:spPr bwMode="auto">
          <a:xfrm>
            <a:off x="609600" y="1752600"/>
            <a:ext cx="3505200" cy="2076432"/>
          </a:xfrm>
          <a:prstGeom prst="rect">
            <a:avLst/>
          </a:prstGeom>
          <a:noFill/>
        </p:spPr>
      </p:pic>
      <p:sp>
        <p:nvSpPr>
          <p:cNvPr id="7" name="TextBox 6"/>
          <p:cNvSpPr txBox="1"/>
          <p:nvPr/>
        </p:nvSpPr>
        <p:spPr>
          <a:xfrm>
            <a:off x="685800" y="3962400"/>
            <a:ext cx="3505200" cy="338554"/>
          </a:xfrm>
          <a:prstGeom prst="rect">
            <a:avLst/>
          </a:prstGeom>
          <a:noFill/>
        </p:spPr>
        <p:txBody>
          <a:bodyPr wrap="square" rtlCol="0">
            <a:spAutoFit/>
          </a:bodyPr>
          <a:lstStyle/>
          <a:p>
            <a:r>
              <a:rPr lang="en-US" sz="1600" b="1" i="1" dirty="0" smtClean="0">
                <a:solidFill>
                  <a:srgbClr val="0000FF"/>
                </a:solidFill>
                <a:latin typeface="Calibri" pitchFamily="34" charset="0"/>
              </a:rPr>
              <a:t>Sulfur-Iodine thermo-chemical cycle</a:t>
            </a:r>
            <a:endParaRPr lang="en-US" sz="1600" b="1" i="1" dirty="0">
              <a:solidFill>
                <a:srgbClr val="0000FF"/>
              </a:solidFill>
              <a:latin typeface="Calibri" pitchFamily="34" charset="0"/>
            </a:endParaRPr>
          </a:p>
        </p:txBody>
      </p:sp>
      <p:pic>
        <p:nvPicPr>
          <p:cNvPr id="8" name="Picture 7" descr="C:\Users\barc\Desktop\Picture1.jpg"/>
          <p:cNvPicPr/>
          <p:nvPr/>
        </p:nvPicPr>
        <p:blipFill>
          <a:blip r:embed="rId3" cstate="print"/>
          <a:srcRect/>
          <a:stretch>
            <a:fillRect/>
          </a:stretch>
        </p:blipFill>
        <p:spPr bwMode="auto">
          <a:xfrm>
            <a:off x="4572000" y="1524000"/>
            <a:ext cx="4191000" cy="2971800"/>
          </a:xfrm>
          <a:prstGeom prst="rect">
            <a:avLst/>
          </a:prstGeom>
          <a:noFill/>
          <a:ln w="9525">
            <a:noFill/>
            <a:miter lim="800000"/>
            <a:headEnd/>
            <a:tailEnd/>
          </a:ln>
        </p:spPr>
      </p:pic>
      <p:sp>
        <p:nvSpPr>
          <p:cNvPr id="9" name="TextBox 8"/>
          <p:cNvSpPr txBox="1"/>
          <p:nvPr/>
        </p:nvSpPr>
        <p:spPr>
          <a:xfrm>
            <a:off x="7315200" y="3429000"/>
            <a:ext cx="1828800" cy="338554"/>
          </a:xfrm>
          <a:prstGeom prst="rect">
            <a:avLst/>
          </a:prstGeom>
          <a:noFill/>
        </p:spPr>
        <p:txBody>
          <a:bodyPr wrap="square" rtlCol="0">
            <a:spAutoFit/>
          </a:bodyPr>
          <a:lstStyle/>
          <a:p>
            <a:r>
              <a:rPr lang="en-US" sz="1600" b="1" i="1" dirty="0" smtClean="0">
                <a:solidFill>
                  <a:srgbClr val="9900CC"/>
                </a:solidFill>
                <a:latin typeface="Calibri" pitchFamily="34" charset="0"/>
              </a:rPr>
              <a:t>Hybrid sulfur cycle</a:t>
            </a:r>
            <a:endParaRPr lang="en-US" sz="1600" b="1" i="1" dirty="0">
              <a:solidFill>
                <a:srgbClr val="9900CC"/>
              </a:solidFill>
              <a:latin typeface="Calibri" pitchFamily="34" charset="0"/>
            </a:endParaRPr>
          </a:p>
        </p:txBody>
      </p:sp>
      <p:pic>
        <p:nvPicPr>
          <p:cNvPr id="10" name="Picture 9" descr="D:\atindra from June 2014\Solar Concentrator\images\DSCN7470.JPG"/>
          <p:cNvPicPr/>
          <p:nvPr/>
        </p:nvPicPr>
        <p:blipFill>
          <a:blip r:embed="rId4" cstate="print"/>
          <a:srcRect l="7479" t="13559" r="6219"/>
          <a:stretch>
            <a:fillRect/>
          </a:stretch>
        </p:blipFill>
        <p:spPr bwMode="auto">
          <a:xfrm>
            <a:off x="228600" y="4572000"/>
            <a:ext cx="2667000" cy="2057400"/>
          </a:xfrm>
          <a:prstGeom prst="rect">
            <a:avLst/>
          </a:prstGeom>
          <a:noFill/>
          <a:ln w="9525">
            <a:noFill/>
            <a:miter lim="800000"/>
            <a:headEnd/>
            <a:tailEnd/>
          </a:ln>
        </p:spPr>
      </p:pic>
      <p:pic>
        <p:nvPicPr>
          <p:cNvPr id="11" name="Picture 10" descr="D:\atindra from June 2014\Solar Concentrator\images\DSC04248.JPG"/>
          <p:cNvPicPr/>
          <p:nvPr/>
        </p:nvPicPr>
        <p:blipFill>
          <a:blip r:embed="rId5" cstate="print"/>
          <a:srcRect l="18472" r="4880" b="18039"/>
          <a:stretch>
            <a:fillRect/>
          </a:stretch>
        </p:blipFill>
        <p:spPr bwMode="auto">
          <a:xfrm>
            <a:off x="2971800" y="4572000"/>
            <a:ext cx="2895600" cy="2057400"/>
          </a:xfrm>
          <a:prstGeom prst="rect">
            <a:avLst/>
          </a:prstGeom>
          <a:noFill/>
          <a:ln w="9525">
            <a:noFill/>
            <a:miter lim="800000"/>
            <a:headEnd/>
            <a:tailEnd/>
          </a:ln>
        </p:spPr>
      </p:pic>
      <p:pic>
        <p:nvPicPr>
          <p:cNvPr id="12" name="Picture 11" descr="D:\atindra from June 2014\Solar Concentrator\images\DSCN7467.JPG"/>
          <p:cNvPicPr/>
          <p:nvPr/>
        </p:nvPicPr>
        <p:blipFill>
          <a:blip r:embed="rId6" cstate="print"/>
          <a:srcRect/>
          <a:stretch>
            <a:fillRect/>
          </a:stretch>
        </p:blipFill>
        <p:spPr bwMode="auto">
          <a:xfrm>
            <a:off x="5943600" y="4572000"/>
            <a:ext cx="30480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228600"/>
            <a:ext cx="5257800" cy="523220"/>
          </a:xfrm>
          <a:prstGeom prst="rect">
            <a:avLst/>
          </a:prstGeom>
          <a:noFill/>
        </p:spPr>
        <p:txBody>
          <a:bodyPr wrap="square" rtlCol="0">
            <a:spAutoFit/>
          </a:bodyPr>
          <a:lstStyle/>
          <a:p>
            <a:r>
              <a:rPr lang="en-US" sz="2800" b="1" dirty="0" smtClean="0">
                <a:solidFill>
                  <a:srgbClr val="FF0000"/>
                </a:solidFill>
              </a:rPr>
              <a:t>Closing the Gallium </a:t>
            </a:r>
            <a:r>
              <a:rPr lang="en-US" sz="2800" b="1" dirty="0" smtClean="0">
                <a:solidFill>
                  <a:srgbClr val="FF0000"/>
                </a:solidFill>
              </a:rPr>
              <a:t>Supply Chain</a:t>
            </a:r>
            <a:endParaRPr lang="en-US" sz="2800" b="1" dirty="0">
              <a:solidFill>
                <a:srgbClr val="FF0000"/>
              </a:solidFill>
            </a:endParaRPr>
          </a:p>
        </p:txBody>
      </p:sp>
      <p:sp>
        <p:nvSpPr>
          <p:cNvPr id="5" name="TextBox 4"/>
          <p:cNvSpPr txBox="1"/>
          <p:nvPr/>
        </p:nvSpPr>
        <p:spPr>
          <a:xfrm>
            <a:off x="533400" y="1676400"/>
            <a:ext cx="1600200" cy="830997"/>
          </a:xfrm>
          <a:prstGeom prst="rect">
            <a:avLst/>
          </a:prstGeom>
          <a:noFill/>
        </p:spPr>
        <p:txBody>
          <a:bodyPr wrap="square" rtlCol="0">
            <a:spAutoFit/>
          </a:bodyPr>
          <a:lstStyle/>
          <a:p>
            <a:pPr algn="ctr"/>
            <a:r>
              <a:rPr lang="en-US" sz="2400" b="1" dirty="0" smtClean="0">
                <a:solidFill>
                  <a:srgbClr val="0033CC"/>
                </a:solidFill>
              </a:rPr>
              <a:t>Aluminum Industry</a:t>
            </a:r>
            <a:endParaRPr lang="en-US" sz="2400" b="1" dirty="0">
              <a:solidFill>
                <a:srgbClr val="0033CC"/>
              </a:solidFill>
            </a:endParaRPr>
          </a:p>
        </p:txBody>
      </p:sp>
      <p:sp>
        <p:nvSpPr>
          <p:cNvPr id="6" name="TextBox 5"/>
          <p:cNvSpPr txBox="1"/>
          <p:nvPr/>
        </p:nvSpPr>
        <p:spPr>
          <a:xfrm>
            <a:off x="381000" y="5638800"/>
            <a:ext cx="2286000" cy="461665"/>
          </a:xfrm>
          <a:prstGeom prst="rect">
            <a:avLst/>
          </a:prstGeom>
          <a:noFill/>
        </p:spPr>
        <p:txBody>
          <a:bodyPr wrap="square" rtlCol="0">
            <a:spAutoFit/>
          </a:bodyPr>
          <a:lstStyle/>
          <a:p>
            <a:pPr algn="ctr"/>
            <a:r>
              <a:rPr lang="en-US" sz="2400" b="1" dirty="0" smtClean="0">
                <a:solidFill>
                  <a:srgbClr val="0033CC"/>
                </a:solidFill>
              </a:rPr>
              <a:t>Commercial </a:t>
            </a:r>
            <a:r>
              <a:rPr lang="en-US" sz="2400" b="1" dirty="0" err="1" smtClean="0">
                <a:solidFill>
                  <a:srgbClr val="0033CC"/>
                </a:solidFill>
              </a:rPr>
              <a:t>Ga</a:t>
            </a:r>
            <a:endParaRPr lang="en-US" sz="2400" b="1" dirty="0">
              <a:solidFill>
                <a:srgbClr val="0033CC"/>
              </a:solidFill>
            </a:endParaRPr>
          </a:p>
        </p:txBody>
      </p:sp>
      <p:sp>
        <p:nvSpPr>
          <p:cNvPr id="7" name="TextBox 6"/>
          <p:cNvSpPr txBox="1"/>
          <p:nvPr/>
        </p:nvSpPr>
        <p:spPr>
          <a:xfrm>
            <a:off x="5715000" y="3505200"/>
            <a:ext cx="2743200" cy="830997"/>
          </a:xfrm>
          <a:prstGeom prst="rect">
            <a:avLst/>
          </a:prstGeom>
          <a:noFill/>
        </p:spPr>
        <p:txBody>
          <a:bodyPr wrap="square" rtlCol="0">
            <a:spAutoFit/>
          </a:bodyPr>
          <a:lstStyle/>
          <a:p>
            <a:pPr algn="ctr"/>
            <a:r>
              <a:rPr lang="en-US" sz="2400" b="1" dirty="0" err="1" smtClean="0">
                <a:solidFill>
                  <a:srgbClr val="008000"/>
                </a:solidFill>
              </a:rPr>
              <a:t>Organometallic</a:t>
            </a:r>
            <a:r>
              <a:rPr lang="en-US" sz="2400" b="1" dirty="0" smtClean="0">
                <a:solidFill>
                  <a:srgbClr val="008000"/>
                </a:solidFill>
              </a:rPr>
              <a:t> Precursors</a:t>
            </a:r>
            <a:endParaRPr lang="en-US" sz="2400" b="1" dirty="0">
              <a:solidFill>
                <a:srgbClr val="008000"/>
              </a:solidFill>
            </a:endParaRPr>
          </a:p>
        </p:txBody>
      </p:sp>
      <p:sp>
        <p:nvSpPr>
          <p:cNvPr id="8" name="TextBox 7"/>
          <p:cNvSpPr txBox="1"/>
          <p:nvPr/>
        </p:nvSpPr>
        <p:spPr>
          <a:xfrm>
            <a:off x="5638800" y="5634335"/>
            <a:ext cx="2743200" cy="830997"/>
          </a:xfrm>
          <a:prstGeom prst="rect">
            <a:avLst/>
          </a:prstGeom>
          <a:noFill/>
        </p:spPr>
        <p:txBody>
          <a:bodyPr wrap="square" rtlCol="0">
            <a:spAutoFit/>
          </a:bodyPr>
          <a:lstStyle/>
          <a:p>
            <a:pPr algn="ctr"/>
            <a:r>
              <a:rPr lang="en-US" sz="2400" b="1" dirty="0" smtClean="0">
                <a:solidFill>
                  <a:srgbClr val="008000"/>
                </a:solidFill>
              </a:rPr>
              <a:t>Electronic grade </a:t>
            </a:r>
            <a:r>
              <a:rPr lang="en-US" sz="2400" b="1" dirty="0" err="1" smtClean="0">
                <a:solidFill>
                  <a:srgbClr val="008000"/>
                </a:solidFill>
              </a:rPr>
              <a:t>Ga</a:t>
            </a:r>
            <a:r>
              <a:rPr lang="en-US" sz="2400" b="1" dirty="0" smtClean="0">
                <a:solidFill>
                  <a:srgbClr val="008000"/>
                </a:solidFill>
              </a:rPr>
              <a:t> (7N)</a:t>
            </a:r>
            <a:endParaRPr lang="en-US" sz="2400" b="1" dirty="0">
              <a:solidFill>
                <a:srgbClr val="008000"/>
              </a:solidFill>
            </a:endParaRPr>
          </a:p>
        </p:txBody>
      </p:sp>
      <p:sp>
        <p:nvSpPr>
          <p:cNvPr id="9" name="Down Arrow 8"/>
          <p:cNvSpPr/>
          <p:nvPr/>
        </p:nvSpPr>
        <p:spPr>
          <a:xfrm>
            <a:off x="1219200" y="2590800"/>
            <a:ext cx="152400" cy="3048000"/>
          </a:xfrm>
          <a:prstGeom prst="downArrow">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715000" y="2438400"/>
            <a:ext cx="2743200" cy="461665"/>
          </a:xfrm>
          <a:prstGeom prst="rect">
            <a:avLst/>
          </a:prstGeom>
          <a:noFill/>
        </p:spPr>
        <p:txBody>
          <a:bodyPr wrap="square" rtlCol="0">
            <a:spAutoFit/>
          </a:bodyPr>
          <a:lstStyle/>
          <a:p>
            <a:pPr algn="ctr"/>
            <a:r>
              <a:rPr lang="en-US" sz="2400" b="1" dirty="0" smtClean="0">
                <a:solidFill>
                  <a:srgbClr val="008000"/>
                </a:solidFill>
              </a:rPr>
              <a:t>MOCVD</a:t>
            </a:r>
            <a:endParaRPr lang="en-US" sz="2400" b="1" dirty="0">
              <a:solidFill>
                <a:srgbClr val="008000"/>
              </a:solidFill>
            </a:endParaRPr>
          </a:p>
        </p:txBody>
      </p:sp>
      <p:sp>
        <p:nvSpPr>
          <p:cNvPr id="11" name="TextBox 10"/>
          <p:cNvSpPr txBox="1"/>
          <p:nvPr/>
        </p:nvSpPr>
        <p:spPr>
          <a:xfrm>
            <a:off x="5791200" y="1295400"/>
            <a:ext cx="2743200" cy="461665"/>
          </a:xfrm>
          <a:prstGeom prst="rect">
            <a:avLst/>
          </a:prstGeom>
          <a:noFill/>
        </p:spPr>
        <p:txBody>
          <a:bodyPr wrap="square" rtlCol="0">
            <a:spAutoFit/>
          </a:bodyPr>
          <a:lstStyle/>
          <a:p>
            <a:pPr algn="ctr"/>
            <a:r>
              <a:rPr lang="en-US" sz="2400" b="1" dirty="0" smtClean="0">
                <a:solidFill>
                  <a:srgbClr val="008000"/>
                </a:solidFill>
              </a:rPr>
              <a:t>Device Applications</a:t>
            </a:r>
            <a:endParaRPr lang="en-US" sz="2400" b="1" dirty="0">
              <a:solidFill>
                <a:srgbClr val="008000"/>
              </a:solidFill>
            </a:endParaRPr>
          </a:p>
        </p:txBody>
      </p:sp>
      <p:sp>
        <p:nvSpPr>
          <p:cNvPr id="12" name="Right Arrow 11"/>
          <p:cNvSpPr/>
          <p:nvPr/>
        </p:nvSpPr>
        <p:spPr>
          <a:xfrm>
            <a:off x="3124200" y="5791200"/>
            <a:ext cx="1981200" cy="152400"/>
          </a:xfrm>
          <a:prstGeom prst="rightArrow">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6934200" y="4343400"/>
            <a:ext cx="152400" cy="1219200"/>
          </a:xfrm>
          <a:prstGeom prst="upArrow">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6934200" y="2895600"/>
            <a:ext cx="152400" cy="609600"/>
          </a:xfrm>
          <a:prstGeom prst="upArrow">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a:off x="6934200" y="1828800"/>
            <a:ext cx="152400" cy="609600"/>
          </a:xfrm>
          <a:prstGeom prst="upArrow">
            <a:avLst/>
          </a:prstGeom>
          <a:solidFill>
            <a:srgbClr val="00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47800" y="3505200"/>
            <a:ext cx="1828800" cy="1015663"/>
          </a:xfrm>
          <a:prstGeom prst="rect">
            <a:avLst/>
          </a:prstGeom>
          <a:noFill/>
        </p:spPr>
        <p:txBody>
          <a:bodyPr wrap="square" rtlCol="0">
            <a:spAutoFit/>
          </a:bodyPr>
          <a:lstStyle/>
          <a:p>
            <a:pPr algn="ctr"/>
            <a:r>
              <a:rPr lang="en-US" sz="2000" b="1" dirty="0" smtClean="0">
                <a:solidFill>
                  <a:srgbClr val="FF0000"/>
                </a:solidFill>
              </a:rPr>
              <a:t>Recovery of Gallium in Beyer’s Process</a:t>
            </a:r>
            <a:endParaRPr lang="en-US" sz="2000" b="1" dirty="0">
              <a:solidFill>
                <a:srgbClr val="FF0000"/>
              </a:solidFill>
            </a:endParaRPr>
          </a:p>
        </p:txBody>
      </p:sp>
      <p:sp>
        <p:nvSpPr>
          <p:cNvPr id="17" name="TextBox 16"/>
          <p:cNvSpPr txBox="1"/>
          <p:nvPr/>
        </p:nvSpPr>
        <p:spPr>
          <a:xfrm>
            <a:off x="2971800" y="6019800"/>
            <a:ext cx="2133600" cy="400110"/>
          </a:xfrm>
          <a:prstGeom prst="rect">
            <a:avLst/>
          </a:prstGeom>
          <a:noFill/>
        </p:spPr>
        <p:txBody>
          <a:bodyPr wrap="square" rtlCol="0">
            <a:spAutoFit/>
          </a:bodyPr>
          <a:lstStyle/>
          <a:p>
            <a:pPr algn="ctr"/>
            <a:r>
              <a:rPr lang="en-US" sz="2000" b="1" dirty="0" smtClean="0">
                <a:solidFill>
                  <a:srgbClr val="FF0000"/>
                </a:solidFill>
              </a:rPr>
              <a:t>Ultra-purification</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90800" y="2357735"/>
            <a:ext cx="17526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81000" y="2357735"/>
            <a:ext cx="14478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2586335"/>
            <a:ext cx="1143000" cy="461665"/>
          </a:xfrm>
          <a:prstGeom prst="rect">
            <a:avLst/>
          </a:prstGeom>
          <a:noFill/>
        </p:spPr>
        <p:txBody>
          <a:bodyPr wrap="square" rtlCol="0">
            <a:spAutoFit/>
          </a:bodyPr>
          <a:lstStyle/>
          <a:p>
            <a:r>
              <a:rPr lang="en-US" sz="2400" b="1" dirty="0" smtClean="0"/>
              <a:t>Bauxite</a:t>
            </a:r>
            <a:endParaRPr lang="en-US" sz="2400" b="1" dirty="0"/>
          </a:p>
        </p:txBody>
      </p:sp>
      <p:sp>
        <p:nvSpPr>
          <p:cNvPr id="7" name="TextBox 6"/>
          <p:cNvSpPr txBox="1"/>
          <p:nvPr/>
        </p:nvSpPr>
        <p:spPr>
          <a:xfrm>
            <a:off x="2743200" y="2581870"/>
            <a:ext cx="1371600" cy="461665"/>
          </a:xfrm>
          <a:prstGeom prst="rect">
            <a:avLst/>
          </a:prstGeom>
          <a:noFill/>
        </p:spPr>
        <p:txBody>
          <a:bodyPr wrap="square" rtlCol="0">
            <a:spAutoFit/>
          </a:bodyPr>
          <a:lstStyle/>
          <a:p>
            <a:pPr algn="ctr"/>
            <a:r>
              <a:rPr lang="en-US" sz="2400" b="1" dirty="0" smtClean="0">
                <a:solidFill>
                  <a:srgbClr val="008000"/>
                </a:solidFill>
              </a:rPr>
              <a:t>Digester</a:t>
            </a:r>
            <a:endParaRPr lang="en-US" sz="2400" b="1" dirty="0">
              <a:solidFill>
                <a:srgbClr val="008000"/>
              </a:solidFill>
            </a:endParaRPr>
          </a:p>
        </p:txBody>
      </p:sp>
      <p:sp>
        <p:nvSpPr>
          <p:cNvPr id="8" name="TextBox 7"/>
          <p:cNvSpPr txBox="1"/>
          <p:nvPr/>
        </p:nvSpPr>
        <p:spPr>
          <a:xfrm>
            <a:off x="3124200" y="3576935"/>
            <a:ext cx="990600" cy="400110"/>
          </a:xfrm>
          <a:prstGeom prst="rect">
            <a:avLst/>
          </a:prstGeom>
          <a:noFill/>
        </p:spPr>
        <p:txBody>
          <a:bodyPr wrap="square" rtlCol="0">
            <a:spAutoFit/>
          </a:bodyPr>
          <a:lstStyle/>
          <a:p>
            <a:r>
              <a:rPr lang="en-US" sz="2000" b="1" dirty="0" err="1" smtClean="0"/>
              <a:t>NaOH</a:t>
            </a:r>
            <a:endParaRPr lang="en-US" sz="2000" b="1" dirty="0"/>
          </a:p>
        </p:txBody>
      </p:sp>
      <p:sp>
        <p:nvSpPr>
          <p:cNvPr id="9" name="TextBox 8"/>
          <p:cNvSpPr txBox="1"/>
          <p:nvPr/>
        </p:nvSpPr>
        <p:spPr>
          <a:xfrm>
            <a:off x="2590800" y="1671935"/>
            <a:ext cx="1600200" cy="707886"/>
          </a:xfrm>
          <a:prstGeom prst="rect">
            <a:avLst/>
          </a:prstGeom>
          <a:noFill/>
        </p:spPr>
        <p:txBody>
          <a:bodyPr wrap="square" rtlCol="0">
            <a:spAutoFit/>
          </a:bodyPr>
          <a:lstStyle/>
          <a:p>
            <a:pPr algn="ctr"/>
            <a:r>
              <a:rPr lang="en-US" sz="2000" b="1" i="1" dirty="0" smtClean="0"/>
              <a:t>140-300 </a:t>
            </a:r>
            <a:r>
              <a:rPr lang="en-US" sz="2000" b="1" i="1" baseline="30000" dirty="0" smtClean="0"/>
              <a:t>0</a:t>
            </a:r>
            <a:r>
              <a:rPr lang="en-US" sz="2000" b="1" i="1" dirty="0" smtClean="0"/>
              <a:t>C, 50-100 psi</a:t>
            </a:r>
            <a:endParaRPr lang="en-US" sz="2000" b="1" i="1" dirty="0"/>
          </a:p>
        </p:txBody>
      </p:sp>
      <p:sp>
        <p:nvSpPr>
          <p:cNvPr id="10" name="TextBox 9"/>
          <p:cNvSpPr txBox="1"/>
          <p:nvPr/>
        </p:nvSpPr>
        <p:spPr>
          <a:xfrm>
            <a:off x="6019800" y="3348335"/>
            <a:ext cx="1371600" cy="400110"/>
          </a:xfrm>
          <a:prstGeom prst="rect">
            <a:avLst/>
          </a:prstGeom>
          <a:noFill/>
        </p:spPr>
        <p:txBody>
          <a:bodyPr wrap="square" rtlCol="0">
            <a:spAutoFit/>
          </a:bodyPr>
          <a:lstStyle/>
          <a:p>
            <a:r>
              <a:rPr lang="en-US" sz="2000" b="1" i="1" dirty="0" err="1" smtClean="0"/>
              <a:t>NaAl</a:t>
            </a:r>
            <a:r>
              <a:rPr lang="en-US" sz="2000" b="1" i="1" dirty="0" smtClean="0"/>
              <a:t>(OH)</a:t>
            </a:r>
            <a:r>
              <a:rPr lang="en-US" sz="2000" b="1" i="1" baseline="-25000" dirty="0" smtClean="0"/>
              <a:t>4</a:t>
            </a:r>
            <a:endParaRPr lang="en-US" sz="2000" b="1" i="1" baseline="-25000" dirty="0"/>
          </a:p>
        </p:txBody>
      </p:sp>
      <p:sp>
        <p:nvSpPr>
          <p:cNvPr id="11" name="Rectangle 10"/>
          <p:cNvSpPr/>
          <p:nvPr/>
        </p:nvSpPr>
        <p:spPr>
          <a:xfrm>
            <a:off x="6019800" y="2357735"/>
            <a:ext cx="1752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172200" y="2357735"/>
            <a:ext cx="1524000" cy="830997"/>
          </a:xfrm>
          <a:prstGeom prst="rect">
            <a:avLst/>
          </a:prstGeom>
          <a:noFill/>
        </p:spPr>
        <p:txBody>
          <a:bodyPr wrap="square" rtlCol="0">
            <a:spAutoFit/>
          </a:bodyPr>
          <a:lstStyle/>
          <a:p>
            <a:pPr algn="ctr"/>
            <a:r>
              <a:rPr lang="en-US" sz="2400" b="1" dirty="0" err="1" smtClean="0">
                <a:solidFill>
                  <a:srgbClr val="0033CC"/>
                </a:solidFill>
              </a:rPr>
              <a:t>Aluminate</a:t>
            </a:r>
            <a:r>
              <a:rPr lang="en-US" sz="2400" b="1" dirty="0" smtClean="0">
                <a:solidFill>
                  <a:srgbClr val="0033CC"/>
                </a:solidFill>
              </a:rPr>
              <a:t> Liquor</a:t>
            </a:r>
            <a:endParaRPr lang="en-US" sz="2400" b="1" dirty="0">
              <a:solidFill>
                <a:srgbClr val="0033CC"/>
              </a:solidFill>
            </a:endParaRPr>
          </a:p>
        </p:txBody>
      </p:sp>
      <p:sp>
        <p:nvSpPr>
          <p:cNvPr id="13" name="Right Arrow 12"/>
          <p:cNvSpPr/>
          <p:nvPr/>
        </p:nvSpPr>
        <p:spPr>
          <a:xfrm>
            <a:off x="4419600" y="2738735"/>
            <a:ext cx="1524000"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572000" y="2891135"/>
            <a:ext cx="914400" cy="461665"/>
          </a:xfrm>
          <a:prstGeom prst="rect">
            <a:avLst/>
          </a:prstGeom>
          <a:noFill/>
        </p:spPr>
        <p:txBody>
          <a:bodyPr wrap="square" rtlCol="0">
            <a:spAutoFit/>
          </a:bodyPr>
          <a:lstStyle/>
          <a:p>
            <a:r>
              <a:rPr lang="en-US" sz="2400" b="1" i="1" dirty="0" smtClean="0"/>
              <a:t>Filter</a:t>
            </a:r>
            <a:endParaRPr lang="en-US" sz="2400" b="1" i="1" dirty="0"/>
          </a:p>
        </p:txBody>
      </p:sp>
      <p:sp>
        <p:nvSpPr>
          <p:cNvPr id="15" name="TextBox 14"/>
          <p:cNvSpPr txBox="1"/>
          <p:nvPr/>
        </p:nvSpPr>
        <p:spPr>
          <a:xfrm>
            <a:off x="4191000" y="1062335"/>
            <a:ext cx="1447800" cy="461665"/>
          </a:xfrm>
          <a:prstGeom prst="rect">
            <a:avLst/>
          </a:prstGeom>
          <a:noFill/>
        </p:spPr>
        <p:txBody>
          <a:bodyPr wrap="square" rtlCol="0">
            <a:spAutoFit/>
          </a:bodyPr>
          <a:lstStyle/>
          <a:p>
            <a:r>
              <a:rPr lang="en-US" sz="2400" b="1" dirty="0" smtClean="0">
                <a:solidFill>
                  <a:srgbClr val="C00000"/>
                </a:solidFill>
              </a:rPr>
              <a:t>Red Mud</a:t>
            </a:r>
            <a:endParaRPr lang="en-US" sz="2400" b="1" dirty="0">
              <a:solidFill>
                <a:srgbClr val="C00000"/>
              </a:solidFill>
            </a:endParaRPr>
          </a:p>
        </p:txBody>
      </p:sp>
      <p:sp>
        <p:nvSpPr>
          <p:cNvPr id="16" name="Up Arrow 15"/>
          <p:cNvSpPr/>
          <p:nvPr/>
        </p:nvSpPr>
        <p:spPr>
          <a:xfrm>
            <a:off x="4876800" y="1595735"/>
            <a:ext cx="152400" cy="10668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943600" y="3729335"/>
            <a:ext cx="1447800" cy="400110"/>
          </a:xfrm>
          <a:prstGeom prst="rect">
            <a:avLst/>
          </a:prstGeom>
          <a:noFill/>
        </p:spPr>
        <p:txBody>
          <a:bodyPr wrap="square" rtlCol="0">
            <a:spAutoFit/>
          </a:bodyPr>
          <a:lstStyle/>
          <a:p>
            <a:r>
              <a:rPr lang="en-US" sz="2000" b="1" i="1" dirty="0" smtClean="0"/>
              <a:t>110</a:t>
            </a:r>
            <a:r>
              <a:rPr lang="en-US" sz="2000" b="1" i="1" baseline="30000" dirty="0" smtClean="0"/>
              <a:t>0</a:t>
            </a:r>
            <a:r>
              <a:rPr lang="en-US" sz="2000" b="1" i="1" dirty="0" smtClean="0"/>
              <a:t>C, Atm.</a:t>
            </a:r>
            <a:endParaRPr lang="en-US" sz="2000" b="1" i="1" dirty="0"/>
          </a:p>
        </p:txBody>
      </p:sp>
      <p:sp>
        <p:nvSpPr>
          <p:cNvPr id="18" name="TextBox 17"/>
          <p:cNvSpPr txBox="1"/>
          <p:nvPr/>
        </p:nvSpPr>
        <p:spPr>
          <a:xfrm>
            <a:off x="8001000" y="3576935"/>
            <a:ext cx="1066800" cy="707886"/>
          </a:xfrm>
          <a:prstGeom prst="rect">
            <a:avLst/>
          </a:prstGeom>
          <a:noFill/>
        </p:spPr>
        <p:txBody>
          <a:bodyPr wrap="square" rtlCol="0">
            <a:spAutoFit/>
          </a:bodyPr>
          <a:lstStyle/>
          <a:p>
            <a:pPr algn="ctr"/>
            <a:r>
              <a:rPr lang="en-US" sz="2000" b="1" dirty="0" smtClean="0"/>
              <a:t>Al(OH)</a:t>
            </a:r>
            <a:r>
              <a:rPr lang="en-US" sz="2000" b="1" baseline="-25000" dirty="0" smtClean="0"/>
              <a:t>3</a:t>
            </a:r>
            <a:r>
              <a:rPr lang="en-US" sz="2000" b="1" dirty="0" smtClean="0"/>
              <a:t> seed</a:t>
            </a:r>
            <a:endParaRPr lang="en-US" sz="2000" b="1" dirty="0"/>
          </a:p>
        </p:txBody>
      </p:sp>
      <p:sp>
        <p:nvSpPr>
          <p:cNvPr id="19" name="TextBox 18"/>
          <p:cNvSpPr txBox="1"/>
          <p:nvPr/>
        </p:nvSpPr>
        <p:spPr>
          <a:xfrm>
            <a:off x="6019800" y="4715470"/>
            <a:ext cx="2057400" cy="461665"/>
          </a:xfrm>
          <a:prstGeom prst="rect">
            <a:avLst/>
          </a:prstGeom>
          <a:noFill/>
        </p:spPr>
        <p:txBody>
          <a:bodyPr wrap="square" rtlCol="0">
            <a:spAutoFit/>
          </a:bodyPr>
          <a:lstStyle/>
          <a:p>
            <a:r>
              <a:rPr lang="en-US" sz="2400" b="1" dirty="0" smtClean="0"/>
              <a:t>Crystallization</a:t>
            </a:r>
            <a:endParaRPr lang="en-US" sz="2400" b="1" dirty="0"/>
          </a:p>
        </p:txBody>
      </p:sp>
      <p:sp>
        <p:nvSpPr>
          <p:cNvPr id="20" name="Right Arrow 19"/>
          <p:cNvSpPr/>
          <p:nvPr/>
        </p:nvSpPr>
        <p:spPr>
          <a:xfrm>
            <a:off x="1905000" y="2738735"/>
            <a:ext cx="609600"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19800" y="4643735"/>
            <a:ext cx="2057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248400" y="5481935"/>
            <a:ext cx="1447800" cy="400110"/>
          </a:xfrm>
          <a:prstGeom prst="rect">
            <a:avLst/>
          </a:prstGeom>
          <a:noFill/>
        </p:spPr>
        <p:txBody>
          <a:bodyPr wrap="square" rtlCol="0">
            <a:spAutoFit/>
          </a:bodyPr>
          <a:lstStyle/>
          <a:p>
            <a:pPr algn="ctr"/>
            <a:r>
              <a:rPr lang="en-US" sz="2000" b="1" dirty="0" smtClean="0"/>
              <a:t>Al(OH)</a:t>
            </a:r>
            <a:r>
              <a:rPr lang="en-US" sz="2000" b="1" baseline="-25000" dirty="0" smtClean="0"/>
              <a:t>3</a:t>
            </a:r>
            <a:endParaRPr lang="en-US" sz="2000" b="1" dirty="0"/>
          </a:p>
        </p:txBody>
      </p:sp>
      <p:sp>
        <p:nvSpPr>
          <p:cNvPr id="23" name="TextBox 22"/>
          <p:cNvSpPr txBox="1"/>
          <p:nvPr/>
        </p:nvSpPr>
        <p:spPr>
          <a:xfrm>
            <a:off x="6858000" y="6229290"/>
            <a:ext cx="1447800" cy="400110"/>
          </a:xfrm>
          <a:prstGeom prst="rect">
            <a:avLst/>
          </a:prstGeom>
          <a:noFill/>
        </p:spPr>
        <p:txBody>
          <a:bodyPr wrap="square" rtlCol="0">
            <a:spAutoFit/>
          </a:bodyPr>
          <a:lstStyle/>
          <a:p>
            <a:pPr algn="ctr"/>
            <a:r>
              <a:rPr lang="en-US" sz="2000" b="1" dirty="0" smtClean="0"/>
              <a:t>Al</a:t>
            </a:r>
            <a:r>
              <a:rPr lang="en-US" sz="2000" b="1" baseline="-25000" dirty="0" smtClean="0"/>
              <a:t>2</a:t>
            </a:r>
            <a:r>
              <a:rPr lang="en-US" sz="2000" b="1" dirty="0" smtClean="0"/>
              <a:t>O</a:t>
            </a:r>
            <a:r>
              <a:rPr lang="en-US" sz="2000" b="1" baseline="-25000" dirty="0" smtClean="0"/>
              <a:t>3</a:t>
            </a:r>
            <a:endParaRPr lang="en-US" sz="2000" b="1" baseline="-25000" dirty="0"/>
          </a:p>
        </p:txBody>
      </p:sp>
      <p:sp>
        <p:nvSpPr>
          <p:cNvPr id="24" name="TextBox 23"/>
          <p:cNvSpPr txBox="1"/>
          <p:nvPr/>
        </p:nvSpPr>
        <p:spPr>
          <a:xfrm>
            <a:off x="3962400" y="4567535"/>
            <a:ext cx="1219200" cy="830997"/>
          </a:xfrm>
          <a:prstGeom prst="rect">
            <a:avLst/>
          </a:prstGeom>
          <a:noFill/>
        </p:spPr>
        <p:txBody>
          <a:bodyPr wrap="square" rtlCol="0">
            <a:spAutoFit/>
          </a:bodyPr>
          <a:lstStyle/>
          <a:p>
            <a:pPr algn="ctr"/>
            <a:r>
              <a:rPr lang="en-US" sz="2400" b="1" dirty="0" smtClean="0">
                <a:solidFill>
                  <a:srgbClr val="CC00CC"/>
                </a:solidFill>
              </a:rPr>
              <a:t>Spent Liquor</a:t>
            </a:r>
            <a:endParaRPr lang="en-US" sz="2400" b="1" dirty="0">
              <a:solidFill>
                <a:srgbClr val="CC00CC"/>
              </a:solidFill>
            </a:endParaRPr>
          </a:p>
        </p:txBody>
      </p:sp>
      <p:sp>
        <p:nvSpPr>
          <p:cNvPr id="25" name="Rectangle 24"/>
          <p:cNvSpPr/>
          <p:nvPr/>
        </p:nvSpPr>
        <p:spPr>
          <a:xfrm>
            <a:off x="3886200" y="4491335"/>
            <a:ext cx="1447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752600" y="4567535"/>
            <a:ext cx="1219200" cy="830997"/>
          </a:xfrm>
          <a:prstGeom prst="rect">
            <a:avLst/>
          </a:prstGeom>
          <a:noFill/>
        </p:spPr>
        <p:txBody>
          <a:bodyPr wrap="square" rtlCol="0">
            <a:spAutoFit/>
          </a:bodyPr>
          <a:lstStyle/>
          <a:p>
            <a:pPr algn="ctr"/>
            <a:r>
              <a:rPr lang="en-US" sz="2400" b="1" dirty="0" smtClean="0">
                <a:solidFill>
                  <a:srgbClr val="FF0000"/>
                </a:solidFill>
              </a:rPr>
              <a:t>Green Liquor</a:t>
            </a:r>
            <a:endParaRPr lang="en-US" sz="2400" b="1" dirty="0">
              <a:solidFill>
                <a:srgbClr val="FF0000"/>
              </a:solidFill>
            </a:endParaRPr>
          </a:p>
        </p:txBody>
      </p:sp>
      <p:sp>
        <p:nvSpPr>
          <p:cNvPr id="27" name="Rectangle 26"/>
          <p:cNvSpPr/>
          <p:nvPr/>
        </p:nvSpPr>
        <p:spPr>
          <a:xfrm>
            <a:off x="1676400" y="4491335"/>
            <a:ext cx="14478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Up Arrow 27"/>
          <p:cNvSpPr/>
          <p:nvPr/>
        </p:nvSpPr>
        <p:spPr>
          <a:xfrm>
            <a:off x="2667000" y="3424535"/>
            <a:ext cx="152400" cy="9144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7467600" y="3424535"/>
            <a:ext cx="152400" cy="990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p:cNvSpPr/>
          <p:nvPr/>
        </p:nvSpPr>
        <p:spPr>
          <a:xfrm>
            <a:off x="3886200" y="3272135"/>
            <a:ext cx="152400" cy="5334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p:cNvSpPr/>
          <p:nvPr/>
        </p:nvSpPr>
        <p:spPr>
          <a:xfrm>
            <a:off x="5410200" y="4948535"/>
            <a:ext cx="533400" cy="1524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p:cNvSpPr/>
          <p:nvPr/>
        </p:nvSpPr>
        <p:spPr>
          <a:xfrm>
            <a:off x="3200400" y="4948535"/>
            <a:ext cx="533400" cy="1524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7467600" y="5405735"/>
            <a:ext cx="152400" cy="838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400800" y="1828800"/>
            <a:ext cx="1066800" cy="400110"/>
          </a:xfrm>
          <a:prstGeom prst="rect">
            <a:avLst/>
          </a:prstGeom>
          <a:noFill/>
        </p:spPr>
        <p:txBody>
          <a:bodyPr wrap="square" rtlCol="0">
            <a:spAutoFit/>
          </a:bodyPr>
          <a:lstStyle/>
          <a:p>
            <a:r>
              <a:rPr lang="en-US" sz="2000" b="1" i="1" dirty="0" smtClean="0"/>
              <a:t>70% </a:t>
            </a:r>
            <a:r>
              <a:rPr lang="en-US" sz="2000" b="1" i="1" dirty="0" err="1" smtClean="0"/>
              <a:t>Ga</a:t>
            </a:r>
            <a:endParaRPr lang="en-US" sz="2000" b="1" i="1" dirty="0"/>
          </a:p>
        </p:txBody>
      </p:sp>
      <p:sp>
        <p:nvSpPr>
          <p:cNvPr id="35" name="TextBox 34"/>
          <p:cNvSpPr txBox="1"/>
          <p:nvPr/>
        </p:nvSpPr>
        <p:spPr>
          <a:xfrm>
            <a:off x="5638800" y="1108900"/>
            <a:ext cx="1295400" cy="400110"/>
          </a:xfrm>
          <a:prstGeom prst="rect">
            <a:avLst/>
          </a:prstGeom>
          <a:noFill/>
        </p:spPr>
        <p:txBody>
          <a:bodyPr wrap="square" rtlCol="0">
            <a:spAutoFit/>
          </a:bodyPr>
          <a:lstStyle/>
          <a:p>
            <a:r>
              <a:rPr lang="en-US" sz="2000" b="1" i="1" dirty="0" smtClean="0"/>
              <a:t>(30% </a:t>
            </a:r>
            <a:r>
              <a:rPr lang="en-US" sz="2000" b="1" i="1" dirty="0" err="1" smtClean="0"/>
              <a:t>Ga</a:t>
            </a:r>
            <a:r>
              <a:rPr lang="en-US" sz="2000" b="1" i="1" dirty="0" smtClean="0"/>
              <a:t>)</a:t>
            </a:r>
            <a:endParaRPr lang="en-US" sz="2000" b="1" i="1" dirty="0"/>
          </a:p>
        </p:txBody>
      </p:sp>
      <p:sp>
        <p:nvSpPr>
          <p:cNvPr id="36" name="TextBox 35"/>
          <p:cNvSpPr txBox="1"/>
          <p:nvPr/>
        </p:nvSpPr>
        <p:spPr>
          <a:xfrm>
            <a:off x="1600200" y="5638800"/>
            <a:ext cx="1752600" cy="707886"/>
          </a:xfrm>
          <a:prstGeom prst="rect">
            <a:avLst/>
          </a:prstGeom>
          <a:noFill/>
        </p:spPr>
        <p:txBody>
          <a:bodyPr wrap="square" rtlCol="0">
            <a:spAutoFit/>
          </a:bodyPr>
          <a:lstStyle/>
          <a:p>
            <a:pPr algn="ctr"/>
            <a:r>
              <a:rPr lang="en-US" sz="2000" b="1" i="1" dirty="0" err="1" smtClean="0"/>
              <a:t>Ga</a:t>
            </a:r>
            <a:r>
              <a:rPr lang="en-US" sz="2000" b="1" i="1" dirty="0" smtClean="0"/>
              <a:t> </a:t>
            </a:r>
          </a:p>
          <a:p>
            <a:pPr algn="ctr"/>
            <a:r>
              <a:rPr lang="en-US" sz="2000" b="1" i="1" dirty="0" smtClean="0"/>
              <a:t>200-400 </a:t>
            </a:r>
            <a:r>
              <a:rPr lang="en-US" sz="2000" b="1" i="1" dirty="0" err="1" smtClean="0"/>
              <a:t>ppm</a:t>
            </a:r>
            <a:endParaRPr lang="en-US" sz="2000" b="1" i="1" dirty="0"/>
          </a:p>
        </p:txBody>
      </p:sp>
      <p:sp>
        <p:nvSpPr>
          <p:cNvPr id="37" name="TextBox 36"/>
          <p:cNvSpPr txBox="1"/>
          <p:nvPr/>
        </p:nvSpPr>
        <p:spPr>
          <a:xfrm>
            <a:off x="228600" y="152400"/>
            <a:ext cx="4419600" cy="400110"/>
          </a:xfrm>
          <a:prstGeom prst="rect">
            <a:avLst/>
          </a:prstGeom>
          <a:noFill/>
        </p:spPr>
        <p:txBody>
          <a:bodyPr wrap="square" rtlCol="0">
            <a:spAutoFit/>
          </a:bodyPr>
          <a:lstStyle/>
          <a:p>
            <a:r>
              <a:rPr lang="en-US" sz="2000" b="1" dirty="0" smtClean="0">
                <a:solidFill>
                  <a:srgbClr val="FF0000"/>
                </a:solidFill>
              </a:rPr>
              <a:t>Recovery of Gallium in Beyer’s Process</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295400"/>
            <a:ext cx="7848600" cy="1569660"/>
          </a:xfrm>
          <a:prstGeom prst="rect">
            <a:avLst/>
          </a:prstGeom>
          <a:noFill/>
        </p:spPr>
        <p:txBody>
          <a:bodyPr wrap="square" rtlCol="0">
            <a:spAutoFit/>
          </a:bodyPr>
          <a:lstStyle/>
          <a:p>
            <a:pPr algn="just"/>
            <a:r>
              <a:rPr lang="en-US" sz="3200" b="1" i="1" dirty="0" smtClean="0">
                <a:solidFill>
                  <a:srgbClr val="0000FF"/>
                </a:solidFill>
              </a:rPr>
              <a:t>“Is there one invention, one technology, one idea produced by you that has helped make the society and the world a better place?”</a:t>
            </a:r>
            <a:endParaRPr lang="en-US" sz="3200" b="1" i="1" dirty="0">
              <a:solidFill>
                <a:srgbClr val="0000FF"/>
              </a:solidFill>
            </a:endParaRPr>
          </a:p>
        </p:txBody>
      </p:sp>
      <p:sp>
        <p:nvSpPr>
          <p:cNvPr id="5" name="TextBox 4"/>
          <p:cNvSpPr txBox="1"/>
          <p:nvPr/>
        </p:nvSpPr>
        <p:spPr>
          <a:xfrm>
            <a:off x="762000" y="4191000"/>
            <a:ext cx="7848600" cy="1631216"/>
          </a:xfrm>
          <a:prstGeom prst="rect">
            <a:avLst/>
          </a:prstGeom>
          <a:noFill/>
        </p:spPr>
        <p:txBody>
          <a:bodyPr wrap="square" rtlCol="0">
            <a:spAutoFit/>
          </a:bodyPr>
          <a:lstStyle/>
          <a:p>
            <a:pPr algn="just"/>
            <a:r>
              <a:rPr lang="en-US" sz="2800" b="1" dirty="0" smtClean="0"/>
              <a:t>N.R. </a:t>
            </a:r>
            <a:r>
              <a:rPr lang="en-US" sz="2800" b="1" dirty="0" err="1" smtClean="0"/>
              <a:t>Narayana</a:t>
            </a:r>
            <a:r>
              <a:rPr lang="en-US" sz="2800" b="1" dirty="0" smtClean="0"/>
              <a:t> Murthy</a:t>
            </a:r>
          </a:p>
          <a:p>
            <a:pPr algn="just"/>
            <a:r>
              <a:rPr lang="en-US" sz="2400" dirty="0" smtClean="0"/>
              <a:t>‘How can you, the graduates of </a:t>
            </a:r>
            <a:r>
              <a:rPr lang="en-US" sz="2400" dirty="0" err="1" smtClean="0"/>
              <a:t>IISc</a:t>
            </a:r>
            <a:r>
              <a:rPr lang="en-US" sz="2400" dirty="0" smtClean="0"/>
              <a:t>, contribute towards a better India and a better world’</a:t>
            </a:r>
          </a:p>
          <a:p>
            <a:pPr algn="just"/>
            <a:r>
              <a:rPr lang="en-US" sz="2400" b="1" dirty="0" smtClean="0"/>
              <a:t>July 15, 2015</a:t>
            </a:r>
            <a:endParaRPr lang="en-US" sz="24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2"/>
          <p:cNvGraphicFramePr>
            <a:graphicFrameLocks noChangeAspect="1"/>
          </p:cNvGraphicFramePr>
          <p:nvPr/>
        </p:nvGraphicFramePr>
        <p:xfrm>
          <a:off x="304800" y="235550"/>
          <a:ext cx="4571999" cy="6470050"/>
        </p:xfrm>
        <a:graphic>
          <a:graphicData uri="http://schemas.openxmlformats.org/presentationml/2006/ole">
            <p:oleObj spid="_x0000_s15362" name="Acrobat Document" r:id="rId3" imgW="5667146" imgH="8019898" progId="AcroExch.Document.7">
              <p:embed/>
            </p:oleObj>
          </a:graphicData>
        </a:graphic>
      </p:graphicFrame>
      <p:sp>
        <p:nvSpPr>
          <p:cNvPr id="12" name="TextBox 11"/>
          <p:cNvSpPr txBox="1"/>
          <p:nvPr/>
        </p:nvSpPr>
        <p:spPr>
          <a:xfrm>
            <a:off x="5029200" y="2438400"/>
            <a:ext cx="3810000" cy="1938992"/>
          </a:xfrm>
          <a:prstGeom prst="rect">
            <a:avLst/>
          </a:prstGeom>
          <a:noFill/>
        </p:spPr>
        <p:txBody>
          <a:bodyPr wrap="square" rtlCol="0">
            <a:spAutoFit/>
          </a:bodyPr>
          <a:lstStyle/>
          <a:p>
            <a:pPr algn="ctr"/>
            <a:r>
              <a:rPr lang="en-US" sz="2400" b="1" i="1" dirty="0" smtClean="0"/>
              <a:t>For highest number of publications in interdisciplinary Chemistry in India for the period 2013-2015</a:t>
            </a:r>
            <a:endParaRPr lang="en-US" sz="2400" b="1"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219200" y="152400"/>
            <a:ext cx="7924800" cy="4876800"/>
            <a:chOff x="1143000" y="152400"/>
            <a:chExt cx="7924800" cy="4876800"/>
          </a:xfrm>
        </p:grpSpPr>
        <p:sp>
          <p:nvSpPr>
            <p:cNvPr id="9" name="TextBox 8"/>
            <p:cNvSpPr txBox="1"/>
            <p:nvPr/>
          </p:nvSpPr>
          <p:spPr>
            <a:xfrm>
              <a:off x="4114800" y="4659868"/>
              <a:ext cx="533400" cy="369332"/>
            </a:xfrm>
            <a:prstGeom prst="rect">
              <a:avLst/>
            </a:prstGeom>
            <a:noFill/>
          </p:spPr>
          <p:txBody>
            <a:bodyPr wrap="square" rtlCol="0">
              <a:spAutoFit/>
            </a:bodyPr>
            <a:lstStyle/>
            <a:p>
              <a:r>
                <a:rPr lang="en-US" b="1" i="1" dirty="0" smtClean="0"/>
                <a:t>NO</a:t>
              </a:r>
              <a:endParaRPr lang="en-US" b="1" i="1" dirty="0"/>
            </a:p>
          </p:txBody>
        </p:sp>
        <p:sp>
          <p:nvSpPr>
            <p:cNvPr id="15" name="TextBox 14"/>
            <p:cNvSpPr txBox="1"/>
            <p:nvPr/>
          </p:nvSpPr>
          <p:spPr>
            <a:xfrm>
              <a:off x="6248400" y="1623536"/>
              <a:ext cx="1143000" cy="400110"/>
            </a:xfrm>
            <a:prstGeom prst="rect">
              <a:avLst/>
            </a:prstGeom>
            <a:noFill/>
          </p:spPr>
          <p:txBody>
            <a:bodyPr wrap="square" rtlCol="0">
              <a:spAutoFit/>
            </a:bodyPr>
            <a:lstStyle/>
            <a:p>
              <a:r>
                <a:rPr lang="en-US" sz="2000" b="1" dirty="0" smtClean="0"/>
                <a:t>(Pasteur)</a:t>
              </a:r>
              <a:endParaRPr lang="en-US" sz="2000" b="1" dirty="0"/>
            </a:p>
          </p:txBody>
        </p:sp>
        <p:grpSp>
          <p:nvGrpSpPr>
            <p:cNvPr id="25" name="Group 24"/>
            <p:cNvGrpSpPr/>
            <p:nvPr/>
          </p:nvGrpSpPr>
          <p:grpSpPr>
            <a:xfrm>
              <a:off x="1143000" y="152400"/>
              <a:ext cx="7924800" cy="4507468"/>
              <a:chOff x="1143000" y="152400"/>
              <a:chExt cx="7924800" cy="4507468"/>
            </a:xfrm>
          </p:grpSpPr>
          <p:sp>
            <p:nvSpPr>
              <p:cNvPr id="5" name="Rectangle 4"/>
              <p:cNvSpPr/>
              <p:nvPr/>
            </p:nvSpPr>
            <p:spPr>
              <a:xfrm flipH="1">
                <a:off x="4343397" y="914400"/>
                <a:ext cx="45719" cy="37454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5400000">
                <a:off x="4191000" y="685800"/>
                <a:ext cx="76200" cy="464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429000" y="152400"/>
                <a:ext cx="4114800" cy="369332"/>
              </a:xfrm>
              <a:prstGeom prst="rect">
                <a:avLst/>
              </a:prstGeom>
              <a:noFill/>
            </p:spPr>
            <p:txBody>
              <a:bodyPr wrap="square" rtlCol="0">
                <a:spAutoFit/>
              </a:bodyPr>
              <a:lstStyle/>
              <a:p>
                <a:r>
                  <a:rPr lang="en-US" b="1" i="1" dirty="0" smtClean="0">
                    <a:solidFill>
                      <a:srgbClr val="CC00CC"/>
                    </a:solidFill>
                  </a:rPr>
                  <a:t>Quest for fundamental Understanding</a:t>
                </a:r>
                <a:endParaRPr lang="en-US" b="1" i="1" dirty="0">
                  <a:solidFill>
                    <a:srgbClr val="CC00CC"/>
                  </a:solidFill>
                </a:endParaRPr>
              </a:p>
            </p:txBody>
          </p:sp>
          <p:sp>
            <p:nvSpPr>
              <p:cNvPr id="8" name="TextBox 7"/>
              <p:cNvSpPr txBox="1"/>
              <p:nvPr/>
            </p:nvSpPr>
            <p:spPr>
              <a:xfrm>
                <a:off x="4114800" y="533400"/>
                <a:ext cx="609600" cy="369332"/>
              </a:xfrm>
              <a:prstGeom prst="rect">
                <a:avLst/>
              </a:prstGeom>
              <a:noFill/>
            </p:spPr>
            <p:txBody>
              <a:bodyPr wrap="square" rtlCol="0">
                <a:spAutoFit/>
              </a:bodyPr>
              <a:lstStyle/>
              <a:p>
                <a:r>
                  <a:rPr lang="en-US" b="1" i="1" dirty="0" smtClean="0"/>
                  <a:t>YES</a:t>
                </a:r>
                <a:endParaRPr lang="en-US" b="1" i="1" dirty="0"/>
              </a:p>
            </p:txBody>
          </p:sp>
          <p:sp>
            <p:nvSpPr>
              <p:cNvPr id="10" name="TextBox 9"/>
              <p:cNvSpPr txBox="1"/>
              <p:nvPr/>
            </p:nvSpPr>
            <p:spPr>
              <a:xfrm>
                <a:off x="6553200" y="2819400"/>
                <a:ext cx="609600" cy="369332"/>
              </a:xfrm>
              <a:prstGeom prst="rect">
                <a:avLst/>
              </a:prstGeom>
              <a:noFill/>
            </p:spPr>
            <p:txBody>
              <a:bodyPr wrap="square" rtlCol="0">
                <a:spAutoFit/>
              </a:bodyPr>
              <a:lstStyle/>
              <a:p>
                <a:r>
                  <a:rPr lang="en-US" b="1" i="1" dirty="0" smtClean="0"/>
                  <a:t>YES</a:t>
                </a:r>
                <a:endParaRPr lang="en-US" b="1" i="1" dirty="0"/>
              </a:p>
            </p:txBody>
          </p:sp>
          <p:sp>
            <p:nvSpPr>
              <p:cNvPr id="11" name="TextBox 10"/>
              <p:cNvSpPr txBox="1"/>
              <p:nvPr/>
            </p:nvSpPr>
            <p:spPr>
              <a:xfrm>
                <a:off x="1143000" y="2819400"/>
                <a:ext cx="533400" cy="369332"/>
              </a:xfrm>
              <a:prstGeom prst="rect">
                <a:avLst/>
              </a:prstGeom>
              <a:noFill/>
            </p:spPr>
            <p:txBody>
              <a:bodyPr wrap="square" rtlCol="0">
                <a:spAutoFit/>
              </a:bodyPr>
              <a:lstStyle/>
              <a:p>
                <a:r>
                  <a:rPr lang="en-US" b="1" i="1" dirty="0" smtClean="0"/>
                  <a:t>NO</a:t>
                </a:r>
                <a:endParaRPr lang="en-US" b="1" i="1" dirty="0"/>
              </a:p>
            </p:txBody>
          </p:sp>
          <p:sp>
            <p:nvSpPr>
              <p:cNvPr id="12" name="TextBox 11"/>
              <p:cNvSpPr txBox="1"/>
              <p:nvPr/>
            </p:nvSpPr>
            <p:spPr>
              <a:xfrm>
                <a:off x="1143000" y="1331893"/>
                <a:ext cx="2362200" cy="400110"/>
              </a:xfrm>
              <a:prstGeom prst="rect">
                <a:avLst/>
              </a:prstGeom>
              <a:noFill/>
            </p:spPr>
            <p:txBody>
              <a:bodyPr wrap="square" rtlCol="0">
                <a:spAutoFit/>
              </a:bodyPr>
              <a:lstStyle/>
              <a:p>
                <a:r>
                  <a:rPr lang="en-US" sz="2000" b="1" dirty="0" smtClean="0">
                    <a:solidFill>
                      <a:srgbClr val="0000FF"/>
                    </a:solidFill>
                  </a:rPr>
                  <a:t>Pure Basic Research</a:t>
                </a:r>
                <a:endParaRPr lang="en-US" sz="2000" b="1" dirty="0">
                  <a:solidFill>
                    <a:srgbClr val="0000FF"/>
                  </a:solidFill>
                </a:endParaRPr>
              </a:p>
            </p:txBody>
          </p:sp>
          <p:sp>
            <p:nvSpPr>
              <p:cNvPr id="13" name="TextBox 12"/>
              <p:cNvSpPr txBox="1"/>
              <p:nvPr/>
            </p:nvSpPr>
            <p:spPr>
              <a:xfrm>
                <a:off x="1905000" y="1636693"/>
                <a:ext cx="914400" cy="400110"/>
              </a:xfrm>
              <a:prstGeom prst="rect">
                <a:avLst/>
              </a:prstGeom>
              <a:noFill/>
            </p:spPr>
            <p:txBody>
              <a:bodyPr wrap="square" rtlCol="0">
                <a:spAutoFit/>
              </a:bodyPr>
              <a:lstStyle/>
              <a:p>
                <a:r>
                  <a:rPr lang="en-US" sz="2000" b="1" dirty="0" smtClean="0"/>
                  <a:t>(Bohr)</a:t>
                </a:r>
                <a:endParaRPr lang="en-US" sz="2000" b="1" dirty="0"/>
              </a:p>
            </p:txBody>
          </p:sp>
          <p:sp>
            <p:nvSpPr>
              <p:cNvPr id="14" name="TextBox 13"/>
              <p:cNvSpPr txBox="1"/>
              <p:nvPr/>
            </p:nvSpPr>
            <p:spPr>
              <a:xfrm>
                <a:off x="5486400" y="1318736"/>
                <a:ext cx="3429000" cy="400110"/>
              </a:xfrm>
              <a:prstGeom prst="rect">
                <a:avLst/>
              </a:prstGeom>
              <a:noFill/>
            </p:spPr>
            <p:txBody>
              <a:bodyPr wrap="square" rtlCol="0">
                <a:spAutoFit/>
              </a:bodyPr>
              <a:lstStyle/>
              <a:p>
                <a:r>
                  <a:rPr lang="en-US" sz="2000" b="1" dirty="0" smtClean="0">
                    <a:solidFill>
                      <a:srgbClr val="008000"/>
                    </a:solidFill>
                  </a:rPr>
                  <a:t>User inspired Basic Research</a:t>
                </a:r>
                <a:endParaRPr lang="en-US" sz="2000" b="1" dirty="0">
                  <a:solidFill>
                    <a:srgbClr val="008000"/>
                  </a:solidFill>
                </a:endParaRPr>
              </a:p>
            </p:txBody>
          </p:sp>
          <p:sp>
            <p:nvSpPr>
              <p:cNvPr id="16" name="TextBox 15"/>
              <p:cNvSpPr txBox="1"/>
              <p:nvPr/>
            </p:nvSpPr>
            <p:spPr>
              <a:xfrm>
                <a:off x="5105400" y="3897868"/>
                <a:ext cx="2971800" cy="400110"/>
              </a:xfrm>
              <a:prstGeom prst="rect">
                <a:avLst/>
              </a:prstGeom>
              <a:noFill/>
            </p:spPr>
            <p:txBody>
              <a:bodyPr wrap="square" rtlCol="0">
                <a:spAutoFit/>
              </a:bodyPr>
              <a:lstStyle/>
              <a:p>
                <a:r>
                  <a:rPr lang="en-US" sz="2000" b="1" dirty="0" smtClean="0">
                    <a:solidFill>
                      <a:srgbClr val="008000"/>
                    </a:solidFill>
                  </a:rPr>
                  <a:t>Pure applied Research</a:t>
                </a:r>
                <a:endParaRPr lang="en-US" sz="2000" b="1" dirty="0">
                  <a:solidFill>
                    <a:srgbClr val="008000"/>
                  </a:solidFill>
                </a:endParaRPr>
              </a:p>
            </p:txBody>
          </p:sp>
          <p:sp>
            <p:nvSpPr>
              <p:cNvPr id="17" name="TextBox 16"/>
              <p:cNvSpPr txBox="1"/>
              <p:nvPr/>
            </p:nvSpPr>
            <p:spPr>
              <a:xfrm>
                <a:off x="5715000" y="4202668"/>
                <a:ext cx="1143000" cy="400110"/>
              </a:xfrm>
              <a:prstGeom prst="rect">
                <a:avLst/>
              </a:prstGeom>
              <a:noFill/>
            </p:spPr>
            <p:txBody>
              <a:bodyPr wrap="square" rtlCol="0">
                <a:spAutoFit/>
              </a:bodyPr>
              <a:lstStyle/>
              <a:p>
                <a:r>
                  <a:rPr lang="en-US" sz="2000" b="1" dirty="0" smtClean="0"/>
                  <a:t>(Edison)</a:t>
                </a:r>
                <a:endParaRPr lang="en-US" sz="2000" b="1" dirty="0"/>
              </a:p>
            </p:txBody>
          </p:sp>
          <p:sp>
            <p:nvSpPr>
              <p:cNvPr id="18" name="TextBox 17"/>
              <p:cNvSpPr txBox="1"/>
              <p:nvPr/>
            </p:nvSpPr>
            <p:spPr>
              <a:xfrm>
                <a:off x="2743200" y="3395246"/>
                <a:ext cx="351378" cy="523220"/>
              </a:xfrm>
              <a:prstGeom prst="rect">
                <a:avLst/>
              </a:prstGeom>
              <a:noFill/>
            </p:spPr>
            <p:txBody>
              <a:bodyPr wrap="none" rtlCol="0">
                <a:spAutoFit/>
              </a:bodyPr>
              <a:lstStyle/>
              <a:p>
                <a:r>
                  <a:rPr lang="en-US" sz="2800" dirty="0" smtClean="0"/>
                  <a:t>?</a:t>
                </a:r>
                <a:endParaRPr lang="en-US" sz="2800" dirty="0"/>
              </a:p>
            </p:txBody>
          </p:sp>
          <p:sp>
            <p:nvSpPr>
              <p:cNvPr id="19" name="TextBox 18"/>
              <p:cNvSpPr txBox="1"/>
              <p:nvPr/>
            </p:nvSpPr>
            <p:spPr>
              <a:xfrm>
                <a:off x="1295400" y="3852446"/>
                <a:ext cx="2743200" cy="400110"/>
              </a:xfrm>
              <a:prstGeom prst="rect">
                <a:avLst/>
              </a:prstGeom>
              <a:noFill/>
            </p:spPr>
            <p:txBody>
              <a:bodyPr wrap="square" rtlCol="0">
                <a:spAutoFit/>
              </a:bodyPr>
              <a:lstStyle/>
              <a:p>
                <a:r>
                  <a:rPr lang="en-US" sz="2000" b="1" i="1" dirty="0" smtClean="0"/>
                  <a:t>Research to what end?</a:t>
                </a:r>
                <a:endParaRPr lang="en-US" sz="2000" b="1" i="1" dirty="0"/>
              </a:p>
            </p:txBody>
          </p:sp>
          <p:sp>
            <p:nvSpPr>
              <p:cNvPr id="20" name="TextBox 19"/>
              <p:cNvSpPr txBox="1"/>
              <p:nvPr/>
            </p:nvSpPr>
            <p:spPr>
              <a:xfrm>
                <a:off x="7086600" y="2831068"/>
                <a:ext cx="1981200" cy="338554"/>
              </a:xfrm>
              <a:prstGeom prst="rect">
                <a:avLst/>
              </a:prstGeom>
              <a:noFill/>
            </p:spPr>
            <p:txBody>
              <a:bodyPr wrap="square" rtlCol="0">
                <a:spAutoFit/>
              </a:bodyPr>
              <a:lstStyle/>
              <a:p>
                <a:r>
                  <a:rPr lang="en-US" sz="1600" b="1" i="1" dirty="0" smtClean="0">
                    <a:solidFill>
                      <a:srgbClr val="0000FF"/>
                    </a:solidFill>
                  </a:rPr>
                  <a:t>Consideration of use</a:t>
                </a:r>
                <a:endParaRPr lang="en-US" sz="1600" b="1" i="1" dirty="0">
                  <a:solidFill>
                    <a:srgbClr val="0000FF"/>
                  </a:solidFill>
                </a:endParaRPr>
              </a:p>
            </p:txBody>
          </p:sp>
        </p:grpSp>
      </p:grpSp>
      <p:grpSp>
        <p:nvGrpSpPr>
          <p:cNvPr id="26" name="Group 25"/>
          <p:cNvGrpSpPr/>
          <p:nvPr/>
        </p:nvGrpSpPr>
        <p:grpSpPr>
          <a:xfrm>
            <a:off x="4419600" y="1066801"/>
            <a:ext cx="2133600" cy="1981199"/>
            <a:chOff x="4419600" y="1066801"/>
            <a:chExt cx="2133600" cy="1981199"/>
          </a:xfrm>
        </p:grpSpPr>
        <p:sp>
          <p:nvSpPr>
            <p:cNvPr id="22" name="TextBox 21"/>
            <p:cNvSpPr txBox="1"/>
            <p:nvPr/>
          </p:nvSpPr>
          <p:spPr>
            <a:xfrm rot="-5400000">
              <a:off x="3812233" y="1674168"/>
              <a:ext cx="1676400" cy="461665"/>
            </a:xfrm>
            <a:prstGeom prst="rect">
              <a:avLst/>
            </a:prstGeom>
            <a:noFill/>
          </p:spPr>
          <p:txBody>
            <a:bodyPr wrap="square" rtlCol="0">
              <a:spAutoFit/>
            </a:bodyPr>
            <a:lstStyle/>
            <a:p>
              <a:r>
                <a:rPr lang="en-US" sz="2400" b="1" dirty="0" smtClean="0">
                  <a:solidFill>
                    <a:srgbClr val="FF0000"/>
                  </a:solidFill>
                </a:rPr>
                <a:t>Knowledge</a:t>
              </a:r>
              <a:endParaRPr lang="en-US" sz="2400" b="1" dirty="0">
                <a:solidFill>
                  <a:srgbClr val="FF0000"/>
                </a:solidFill>
              </a:endParaRPr>
            </a:p>
          </p:txBody>
        </p:sp>
        <p:sp>
          <p:nvSpPr>
            <p:cNvPr id="23" name="TextBox 22"/>
            <p:cNvSpPr txBox="1"/>
            <p:nvPr/>
          </p:nvSpPr>
          <p:spPr>
            <a:xfrm>
              <a:off x="5105400" y="2586335"/>
              <a:ext cx="1447800" cy="461665"/>
            </a:xfrm>
            <a:prstGeom prst="rect">
              <a:avLst/>
            </a:prstGeom>
            <a:noFill/>
          </p:spPr>
          <p:txBody>
            <a:bodyPr wrap="square" rtlCol="0">
              <a:spAutoFit/>
            </a:bodyPr>
            <a:lstStyle/>
            <a:p>
              <a:r>
                <a:rPr lang="en-US" sz="2400" b="1" dirty="0" smtClean="0">
                  <a:solidFill>
                    <a:srgbClr val="FF0000"/>
                  </a:solidFill>
                </a:rPr>
                <a:t>Economy</a:t>
              </a:r>
              <a:endParaRPr lang="en-US" sz="2400" b="1" dirty="0">
                <a:solidFill>
                  <a:srgbClr val="FF0000"/>
                </a:solidFill>
              </a:endParaRPr>
            </a:p>
          </p:txBody>
        </p:sp>
      </p:grpSp>
      <p:sp>
        <p:nvSpPr>
          <p:cNvPr id="24" name="TextBox 23"/>
          <p:cNvSpPr txBox="1"/>
          <p:nvPr/>
        </p:nvSpPr>
        <p:spPr>
          <a:xfrm>
            <a:off x="152400" y="147935"/>
            <a:ext cx="2895600" cy="461665"/>
          </a:xfrm>
          <a:prstGeom prst="rect">
            <a:avLst/>
          </a:prstGeom>
          <a:noFill/>
        </p:spPr>
        <p:txBody>
          <a:bodyPr wrap="square" rtlCol="0">
            <a:spAutoFit/>
          </a:bodyPr>
          <a:lstStyle/>
          <a:p>
            <a:r>
              <a:rPr lang="en-US" sz="2400" b="1" i="1" dirty="0" smtClean="0">
                <a:solidFill>
                  <a:srgbClr val="FF0000"/>
                </a:solidFill>
              </a:rPr>
              <a:t>Knowledge Economy</a:t>
            </a:r>
            <a:endParaRPr lang="en-US" sz="2400" b="1" i="1" dirty="0">
              <a:solidFill>
                <a:srgbClr val="FF0000"/>
              </a:solidFill>
            </a:endParaRPr>
          </a:p>
        </p:txBody>
      </p:sp>
      <p:grpSp>
        <p:nvGrpSpPr>
          <p:cNvPr id="30" name="Group 29"/>
          <p:cNvGrpSpPr/>
          <p:nvPr/>
        </p:nvGrpSpPr>
        <p:grpSpPr>
          <a:xfrm>
            <a:off x="304800" y="5177135"/>
            <a:ext cx="8610600" cy="1456730"/>
            <a:chOff x="304800" y="5177135"/>
            <a:chExt cx="8610600" cy="1456730"/>
          </a:xfrm>
        </p:grpSpPr>
        <p:sp>
          <p:nvSpPr>
            <p:cNvPr id="21" name="TextBox 20"/>
            <p:cNvSpPr txBox="1"/>
            <p:nvPr/>
          </p:nvSpPr>
          <p:spPr>
            <a:xfrm>
              <a:off x="304800" y="5177135"/>
              <a:ext cx="8229600" cy="461665"/>
            </a:xfrm>
            <a:prstGeom prst="rect">
              <a:avLst/>
            </a:prstGeom>
            <a:noFill/>
          </p:spPr>
          <p:txBody>
            <a:bodyPr wrap="square" rtlCol="0">
              <a:spAutoFit/>
            </a:bodyPr>
            <a:lstStyle/>
            <a:p>
              <a:pPr algn="ctr"/>
              <a:r>
                <a:rPr lang="en-US" sz="2400" b="1" dirty="0" smtClean="0">
                  <a:solidFill>
                    <a:srgbClr val="0000FF"/>
                  </a:solidFill>
                </a:rPr>
                <a:t>Can we locate ourselves in the (YES, YES) Quadrant?</a:t>
              </a:r>
              <a:endParaRPr lang="en-US" sz="2400" b="1" dirty="0">
                <a:solidFill>
                  <a:srgbClr val="0000FF"/>
                </a:solidFill>
              </a:endParaRPr>
            </a:p>
          </p:txBody>
        </p:sp>
        <p:sp>
          <p:nvSpPr>
            <p:cNvPr id="27" name="TextBox 26"/>
            <p:cNvSpPr txBox="1"/>
            <p:nvPr/>
          </p:nvSpPr>
          <p:spPr>
            <a:xfrm>
              <a:off x="381000" y="5638800"/>
              <a:ext cx="8229600" cy="461665"/>
            </a:xfrm>
            <a:prstGeom prst="rect">
              <a:avLst/>
            </a:prstGeom>
            <a:noFill/>
          </p:spPr>
          <p:txBody>
            <a:bodyPr wrap="square" rtlCol="0">
              <a:spAutoFit/>
            </a:bodyPr>
            <a:lstStyle/>
            <a:p>
              <a:pPr algn="ctr"/>
              <a:r>
                <a:rPr lang="en-US" sz="2400" b="1" i="1" dirty="0" smtClean="0">
                  <a:solidFill>
                    <a:srgbClr val="008000"/>
                  </a:solidFill>
                </a:rPr>
                <a:t>Excellent must be relevant, and relevant must be excellent!</a:t>
              </a:r>
              <a:endParaRPr lang="en-US" sz="2400" b="1" i="1" dirty="0">
                <a:solidFill>
                  <a:srgbClr val="008000"/>
                </a:solidFill>
              </a:endParaRPr>
            </a:p>
          </p:txBody>
        </p:sp>
        <p:sp>
          <p:nvSpPr>
            <p:cNvPr id="28" name="TextBox 27"/>
            <p:cNvSpPr txBox="1"/>
            <p:nvPr/>
          </p:nvSpPr>
          <p:spPr>
            <a:xfrm>
              <a:off x="6248400" y="6172200"/>
              <a:ext cx="2667000" cy="461665"/>
            </a:xfrm>
            <a:prstGeom prst="rect">
              <a:avLst/>
            </a:prstGeom>
            <a:noFill/>
          </p:spPr>
          <p:txBody>
            <a:bodyPr wrap="square" rtlCol="0">
              <a:spAutoFit/>
            </a:bodyPr>
            <a:lstStyle/>
            <a:p>
              <a:r>
                <a:rPr lang="en-US" sz="2400" b="1" dirty="0" smtClean="0">
                  <a:solidFill>
                    <a:srgbClr val="FF0000"/>
                  </a:solidFill>
                </a:rPr>
                <a:t>YES, IT IS POSSIBLE!</a:t>
              </a:r>
              <a:endParaRPr lang="en-US" sz="2400"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3810000"/>
            <a:ext cx="4038600" cy="646331"/>
          </a:xfrm>
          <a:prstGeom prst="rect">
            <a:avLst/>
          </a:prstGeom>
          <a:noFill/>
        </p:spPr>
        <p:txBody>
          <a:bodyPr wrap="square" rtlCol="0">
            <a:spAutoFit/>
          </a:bodyPr>
          <a:lstStyle/>
          <a:p>
            <a:r>
              <a:rPr lang="en-US" sz="3600" b="1" i="1" dirty="0" smtClean="0">
                <a:solidFill>
                  <a:srgbClr val="FF0000"/>
                </a:solidFill>
              </a:rPr>
              <a:t>Acknowledgements</a:t>
            </a:r>
            <a:endParaRPr lang="en-US" sz="3600" b="1" i="1" dirty="0">
              <a:solidFill>
                <a:srgbClr val="FF0000"/>
              </a:solidFill>
            </a:endParaRPr>
          </a:p>
        </p:txBody>
      </p:sp>
      <p:sp>
        <p:nvSpPr>
          <p:cNvPr id="5" name="TextBox 4"/>
          <p:cNvSpPr txBox="1"/>
          <p:nvPr/>
        </p:nvSpPr>
        <p:spPr>
          <a:xfrm>
            <a:off x="762000" y="4572000"/>
            <a:ext cx="7391400" cy="646331"/>
          </a:xfrm>
          <a:prstGeom prst="rect">
            <a:avLst/>
          </a:prstGeom>
          <a:noFill/>
        </p:spPr>
        <p:txBody>
          <a:bodyPr wrap="square" rtlCol="0">
            <a:spAutoFit/>
          </a:bodyPr>
          <a:lstStyle/>
          <a:p>
            <a:r>
              <a:rPr lang="en-US" sz="3600" b="1" i="1" dirty="0" smtClean="0">
                <a:solidFill>
                  <a:srgbClr val="0000FF"/>
                </a:solidFill>
              </a:rPr>
              <a:t>All my colleagues of Chemistry Group</a:t>
            </a:r>
            <a:endParaRPr lang="en-US" sz="3600" b="1" i="1" dirty="0">
              <a:solidFill>
                <a:srgbClr val="0000FF"/>
              </a:solidFill>
            </a:endParaRPr>
          </a:p>
        </p:txBody>
      </p:sp>
      <p:sp>
        <p:nvSpPr>
          <p:cNvPr id="6" name="TextBox 5"/>
          <p:cNvSpPr txBox="1"/>
          <p:nvPr/>
        </p:nvSpPr>
        <p:spPr>
          <a:xfrm>
            <a:off x="685800" y="609600"/>
            <a:ext cx="7924800" cy="1569660"/>
          </a:xfrm>
          <a:prstGeom prst="rect">
            <a:avLst/>
          </a:prstGeom>
          <a:noFill/>
        </p:spPr>
        <p:txBody>
          <a:bodyPr wrap="square" rtlCol="0">
            <a:spAutoFit/>
          </a:bodyPr>
          <a:lstStyle/>
          <a:p>
            <a:pPr algn="just"/>
            <a:r>
              <a:rPr lang="en-US" sz="2400" b="1" i="1" dirty="0" smtClean="0"/>
              <a:t>It is not enough to say that science can benefit the society, but it must actually benefit. The beneficiaries of science will then become the promoters of science, and science will not die in that country</a:t>
            </a:r>
            <a:endParaRPr lang="en-US" sz="2400" b="1" i="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002101"/>
            <a:ext cx="7620000" cy="3170099"/>
          </a:xfrm>
          <a:prstGeom prst="rect">
            <a:avLst/>
          </a:prstGeom>
          <a:noFill/>
        </p:spPr>
        <p:txBody>
          <a:bodyPr wrap="square" rtlCol="0">
            <a:spAutoFit/>
          </a:bodyPr>
          <a:lstStyle/>
          <a:p>
            <a:r>
              <a:rPr lang="en-US" sz="20000" b="1" dirty="0" smtClean="0">
                <a:solidFill>
                  <a:srgbClr val="FF0000"/>
                </a:solidFill>
                <a:latin typeface="Palace Script MT" pitchFamily="66" charset="0"/>
              </a:rPr>
              <a:t>Thank You</a:t>
            </a:r>
            <a:endParaRPr lang="en-US" sz="20000" b="1" dirty="0">
              <a:solidFill>
                <a:srgbClr val="FF0000"/>
              </a:solidFill>
              <a:latin typeface="Palace Script MT" pitchFamily="66" charset="0"/>
            </a:endParaRPr>
          </a:p>
        </p:txBody>
      </p:sp>
      <p:sp>
        <p:nvSpPr>
          <p:cNvPr id="3" name="TextBox 2"/>
          <p:cNvSpPr txBox="1"/>
          <p:nvPr/>
        </p:nvSpPr>
        <p:spPr>
          <a:xfrm>
            <a:off x="914400" y="3124200"/>
            <a:ext cx="7620000" cy="3170099"/>
          </a:xfrm>
          <a:prstGeom prst="rect">
            <a:avLst/>
          </a:prstGeom>
          <a:noFill/>
        </p:spPr>
        <p:txBody>
          <a:bodyPr wrap="square" rtlCol="0">
            <a:spAutoFit/>
          </a:bodyPr>
          <a:lstStyle/>
          <a:p>
            <a:r>
              <a:rPr lang="en-US" sz="20000" b="1" dirty="0" smtClean="0">
                <a:solidFill>
                  <a:srgbClr val="00B0F0"/>
                </a:solidFill>
                <a:latin typeface="Palace Script MT" pitchFamily="66" charset="0"/>
              </a:rPr>
              <a:t>Thank You</a:t>
            </a:r>
            <a:endParaRPr lang="en-US" sz="20000" b="1" dirty="0">
              <a:solidFill>
                <a:srgbClr val="00B0F0"/>
              </a:solidFill>
              <a:latin typeface="Palace Script MT" pitchFamily="66" charset="0"/>
            </a:endParaRPr>
          </a:p>
        </p:txBody>
      </p:sp>
      <p:sp>
        <p:nvSpPr>
          <p:cNvPr id="4" name="TextBox 3"/>
          <p:cNvSpPr txBox="1"/>
          <p:nvPr/>
        </p:nvSpPr>
        <p:spPr>
          <a:xfrm>
            <a:off x="762000" y="609600"/>
            <a:ext cx="7924800" cy="707886"/>
          </a:xfrm>
          <a:prstGeom prst="rect">
            <a:avLst/>
          </a:prstGeom>
          <a:noFill/>
        </p:spPr>
        <p:txBody>
          <a:bodyPr wrap="square" rtlCol="0">
            <a:spAutoFit/>
          </a:bodyPr>
          <a:lstStyle/>
          <a:p>
            <a:r>
              <a:rPr lang="en-US" sz="4000" b="1" dirty="0" smtClean="0">
                <a:solidFill>
                  <a:srgbClr val="FF0000"/>
                </a:solidFill>
              </a:rPr>
              <a:t>Research is Good, Results are Better</a:t>
            </a:r>
            <a:endParaRPr lang="en-US" sz="4000" b="1" dirty="0">
              <a:solidFill>
                <a:srgbClr val="FF0000"/>
              </a:solidFill>
            </a:endParaRPr>
          </a:p>
        </p:txBody>
      </p:sp>
      <p:sp>
        <p:nvSpPr>
          <p:cNvPr id="5" name="TextBox 4"/>
          <p:cNvSpPr txBox="1"/>
          <p:nvPr/>
        </p:nvSpPr>
        <p:spPr>
          <a:xfrm>
            <a:off x="5562600" y="1447800"/>
            <a:ext cx="3200400" cy="461665"/>
          </a:xfrm>
          <a:prstGeom prst="rect">
            <a:avLst/>
          </a:prstGeom>
          <a:noFill/>
        </p:spPr>
        <p:txBody>
          <a:bodyPr wrap="square" rtlCol="0">
            <a:spAutoFit/>
          </a:bodyPr>
          <a:lstStyle/>
          <a:p>
            <a:r>
              <a:rPr lang="en-US" sz="2400" b="1" dirty="0" smtClean="0">
                <a:sym typeface="Symbol"/>
              </a:rPr>
              <a:t> </a:t>
            </a:r>
            <a:r>
              <a:rPr lang="en-US" sz="2400" b="1" dirty="0" smtClean="0"/>
              <a:t>Lyndon B. Johnson</a:t>
            </a:r>
            <a:endParaRPr lang="en-US" sz="24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14600" y="1524000"/>
            <a:ext cx="6019800" cy="1131332"/>
            <a:chOff x="2514600" y="1600200"/>
            <a:chExt cx="6019800" cy="1131332"/>
          </a:xfrm>
        </p:grpSpPr>
        <p:sp>
          <p:nvSpPr>
            <p:cNvPr id="5" name="TextBox 4"/>
            <p:cNvSpPr txBox="1"/>
            <p:nvPr/>
          </p:nvSpPr>
          <p:spPr>
            <a:xfrm>
              <a:off x="2514600" y="1600200"/>
              <a:ext cx="6019800" cy="830997"/>
            </a:xfrm>
            <a:prstGeom prst="rect">
              <a:avLst/>
            </a:prstGeom>
            <a:noFill/>
          </p:spPr>
          <p:txBody>
            <a:bodyPr wrap="square" rtlCol="0">
              <a:spAutoFit/>
            </a:bodyPr>
            <a:lstStyle/>
            <a:p>
              <a:r>
                <a:rPr lang="en-US" sz="2400" b="1" i="1" dirty="0" smtClean="0"/>
                <a:t>Science and Education as a Part of Freedom Movement </a:t>
              </a:r>
              <a:endParaRPr lang="en-GB" sz="2400" b="1" i="1" dirty="0"/>
            </a:p>
          </p:txBody>
        </p:sp>
        <p:sp>
          <p:nvSpPr>
            <p:cNvPr id="6" name="TextBox 5"/>
            <p:cNvSpPr txBox="1"/>
            <p:nvPr/>
          </p:nvSpPr>
          <p:spPr>
            <a:xfrm>
              <a:off x="2514600" y="2362200"/>
              <a:ext cx="6019800" cy="369332"/>
            </a:xfrm>
            <a:prstGeom prst="rect">
              <a:avLst/>
            </a:prstGeom>
            <a:noFill/>
          </p:spPr>
          <p:txBody>
            <a:bodyPr wrap="square" rtlCol="0">
              <a:spAutoFit/>
            </a:bodyPr>
            <a:lstStyle/>
            <a:p>
              <a:r>
                <a:rPr lang="en-US" b="1" dirty="0" err="1" smtClean="0">
                  <a:solidFill>
                    <a:srgbClr val="FF00FF"/>
                  </a:solidFill>
                </a:rPr>
                <a:t>Jagadish</a:t>
              </a:r>
              <a:r>
                <a:rPr lang="en-US" b="1" dirty="0" smtClean="0">
                  <a:solidFill>
                    <a:srgbClr val="FF00FF"/>
                  </a:solidFill>
                </a:rPr>
                <a:t> Chandra Bose, </a:t>
              </a:r>
              <a:r>
                <a:rPr lang="en-US" b="1" dirty="0" err="1" smtClean="0">
                  <a:solidFill>
                    <a:srgbClr val="FF00FF"/>
                  </a:solidFill>
                </a:rPr>
                <a:t>Sayendra</a:t>
              </a:r>
              <a:r>
                <a:rPr lang="en-US" b="1" dirty="0" smtClean="0">
                  <a:solidFill>
                    <a:srgbClr val="FF00FF"/>
                  </a:solidFill>
                </a:rPr>
                <a:t> </a:t>
              </a:r>
              <a:r>
                <a:rPr lang="en-US" b="1" dirty="0" err="1" smtClean="0">
                  <a:solidFill>
                    <a:srgbClr val="FF00FF"/>
                  </a:solidFill>
                </a:rPr>
                <a:t>Nath</a:t>
              </a:r>
              <a:r>
                <a:rPr lang="en-US" b="1" dirty="0" smtClean="0">
                  <a:solidFill>
                    <a:srgbClr val="FF00FF"/>
                  </a:solidFill>
                </a:rPr>
                <a:t> Bose, C.V. Raman……</a:t>
              </a:r>
              <a:endParaRPr lang="en-GB" b="1" dirty="0">
                <a:solidFill>
                  <a:srgbClr val="FF00FF"/>
                </a:solidFill>
              </a:endParaRPr>
            </a:p>
          </p:txBody>
        </p:sp>
      </p:grpSp>
      <p:grpSp>
        <p:nvGrpSpPr>
          <p:cNvPr id="7" name="Group 6"/>
          <p:cNvGrpSpPr/>
          <p:nvPr/>
        </p:nvGrpSpPr>
        <p:grpSpPr>
          <a:xfrm>
            <a:off x="2514600" y="3342620"/>
            <a:ext cx="6019800" cy="1131332"/>
            <a:chOff x="2514600" y="3418820"/>
            <a:chExt cx="6019800" cy="1131332"/>
          </a:xfrm>
        </p:grpSpPr>
        <p:sp>
          <p:nvSpPr>
            <p:cNvPr id="8" name="TextBox 7"/>
            <p:cNvSpPr txBox="1"/>
            <p:nvPr/>
          </p:nvSpPr>
          <p:spPr>
            <a:xfrm>
              <a:off x="2514600" y="3418820"/>
              <a:ext cx="6019800" cy="830997"/>
            </a:xfrm>
            <a:prstGeom prst="rect">
              <a:avLst/>
            </a:prstGeom>
            <a:noFill/>
          </p:spPr>
          <p:txBody>
            <a:bodyPr wrap="square" rtlCol="0">
              <a:spAutoFit/>
            </a:bodyPr>
            <a:lstStyle/>
            <a:p>
              <a:r>
                <a:rPr lang="en-US" sz="2400" b="1" i="1" dirty="0" smtClean="0"/>
                <a:t>Science and Technology as an Integral Part of Nation Building  </a:t>
              </a:r>
              <a:endParaRPr lang="en-GB" sz="2400" b="1" i="1" dirty="0"/>
            </a:p>
          </p:txBody>
        </p:sp>
        <p:sp>
          <p:nvSpPr>
            <p:cNvPr id="9" name="TextBox 8"/>
            <p:cNvSpPr txBox="1"/>
            <p:nvPr/>
          </p:nvSpPr>
          <p:spPr>
            <a:xfrm>
              <a:off x="2514600" y="4180820"/>
              <a:ext cx="6019800" cy="369332"/>
            </a:xfrm>
            <a:prstGeom prst="rect">
              <a:avLst/>
            </a:prstGeom>
            <a:noFill/>
          </p:spPr>
          <p:txBody>
            <a:bodyPr wrap="square" rtlCol="0">
              <a:spAutoFit/>
            </a:bodyPr>
            <a:lstStyle/>
            <a:p>
              <a:r>
                <a:rPr lang="en-US" b="1" dirty="0" err="1" smtClean="0">
                  <a:solidFill>
                    <a:srgbClr val="FF00FF"/>
                  </a:solidFill>
                </a:rPr>
                <a:t>Homi</a:t>
              </a:r>
              <a:r>
                <a:rPr lang="en-US" b="1" dirty="0" smtClean="0">
                  <a:solidFill>
                    <a:srgbClr val="FF00FF"/>
                  </a:solidFill>
                </a:rPr>
                <a:t> Jahangir </a:t>
              </a:r>
              <a:r>
                <a:rPr lang="en-US" b="1" dirty="0" err="1" smtClean="0">
                  <a:solidFill>
                    <a:srgbClr val="FF00FF"/>
                  </a:solidFill>
                </a:rPr>
                <a:t>Bhabha</a:t>
              </a:r>
              <a:r>
                <a:rPr lang="en-US" b="1" dirty="0" smtClean="0">
                  <a:solidFill>
                    <a:srgbClr val="FF00FF"/>
                  </a:solidFill>
                </a:rPr>
                <a:t>, </a:t>
              </a:r>
              <a:r>
                <a:rPr lang="en-US" b="1" dirty="0" err="1" smtClean="0">
                  <a:solidFill>
                    <a:srgbClr val="FF00FF"/>
                  </a:solidFill>
                </a:rPr>
                <a:t>Vikram</a:t>
              </a:r>
              <a:r>
                <a:rPr lang="en-US" b="1" dirty="0" smtClean="0">
                  <a:solidFill>
                    <a:srgbClr val="FF00FF"/>
                  </a:solidFill>
                </a:rPr>
                <a:t> Sarabhai, </a:t>
              </a:r>
              <a:r>
                <a:rPr lang="en-US" b="1" dirty="0" err="1" smtClean="0">
                  <a:solidFill>
                    <a:srgbClr val="FF00FF"/>
                  </a:solidFill>
                </a:rPr>
                <a:t>Kurien</a:t>
              </a:r>
              <a:r>
                <a:rPr lang="en-US" b="1" dirty="0" smtClean="0">
                  <a:solidFill>
                    <a:srgbClr val="FF00FF"/>
                  </a:solidFill>
                </a:rPr>
                <a:t>, ……….</a:t>
              </a:r>
              <a:endParaRPr lang="en-GB" b="1" dirty="0">
                <a:solidFill>
                  <a:srgbClr val="FF00FF"/>
                </a:solidFill>
              </a:endParaRPr>
            </a:p>
          </p:txBody>
        </p:sp>
      </p:grpSp>
      <p:sp>
        <p:nvSpPr>
          <p:cNvPr id="10" name="TextBox 9"/>
          <p:cNvSpPr txBox="1"/>
          <p:nvPr/>
        </p:nvSpPr>
        <p:spPr>
          <a:xfrm>
            <a:off x="2514600" y="5188803"/>
            <a:ext cx="6629400" cy="830997"/>
          </a:xfrm>
          <a:prstGeom prst="rect">
            <a:avLst/>
          </a:prstGeom>
          <a:noFill/>
        </p:spPr>
        <p:txBody>
          <a:bodyPr wrap="square" rtlCol="0">
            <a:spAutoFit/>
          </a:bodyPr>
          <a:lstStyle/>
          <a:p>
            <a:r>
              <a:rPr lang="en-US" sz="2400" b="1" i="1" dirty="0" smtClean="0"/>
              <a:t>To make India an International hub for innovation and convert it into a knowledge-based economy</a:t>
            </a:r>
            <a:endParaRPr lang="en-GB" sz="2400" b="1" i="1" dirty="0"/>
          </a:p>
        </p:txBody>
      </p:sp>
      <p:grpSp>
        <p:nvGrpSpPr>
          <p:cNvPr id="11" name="Group 10"/>
          <p:cNvGrpSpPr/>
          <p:nvPr/>
        </p:nvGrpSpPr>
        <p:grpSpPr>
          <a:xfrm>
            <a:off x="228600" y="152400"/>
            <a:ext cx="8839200" cy="6583978"/>
            <a:chOff x="228600" y="152400"/>
            <a:chExt cx="8839200" cy="6583978"/>
          </a:xfrm>
        </p:grpSpPr>
        <p:sp>
          <p:nvSpPr>
            <p:cNvPr id="12" name="TextBox 11"/>
            <p:cNvSpPr txBox="1"/>
            <p:nvPr/>
          </p:nvSpPr>
          <p:spPr>
            <a:xfrm>
              <a:off x="1905000" y="152400"/>
              <a:ext cx="5715000" cy="584775"/>
            </a:xfrm>
            <a:prstGeom prst="rect">
              <a:avLst/>
            </a:prstGeom>
            <a:noFill/>
          </p:spPr>
          <p:txBody>
            <a:bodyPr wrap="square" rtlCol="0">
              <a:spAutoFit/>
            </a:bodyPr>
            <a:lstStyle/>
            <a:p>
              <a:r>
                <a:rPr lang="en-US" sz="3200" b="1" i="1" dirty="0" smtClean="0"/>
                <a:t>Hundred Years of Indian Science</a:t>
              </a:r>
              <a:endParaRPr lang="en-GB" sz="3200" b="1" i="1" dirty="0"/>
            </a:p>
          </p:txBody>
        </p:sp>
        <p:sp>
          <p:nvSpPr>
            <p:cNvPr id="13" name="TextBox 12"/>
            <p:cNvSpPr txBox="1"/>
            <p:nvPr/>
          </p:nvSpPr>
          <p:spPr>
            <a:xfrm>
              <a:off x="381000" y="990600"/>
              <a:ext cx="2057400" cy="523220"/>
            </a:xfrm>
            <a:prstGeom prst="rect">
              <a:avLst/>
            </a:prstGeom>
            <a:noFill/>
          </p:spPr>
          <p:txBody>
            <a:bodyPr wrap="square" rtlCol="0">
              <a:spAutoFit/>
            </a:bodyPr>
            <a:lstStyle/>
            <a:p>
              <a:r>
                <a:rPr lang="en-US" sz="2800" b="1" dirty="0" smtClean="0">
                  <a:solidFill>
                    <a:srgbClr val="0066CC"/>
                  </a:solidFill>
                </a:rPr>
                <a:t>1888 - 1945</a:t>
              </a:r>
              <a:endParaRPr lang="en-GB" sz="2800" b="1" dirty="0">
                <a:solidFill>
                  <a:srgbClr val="0066CC"/>
                </a:solidFill>
              </a:endParaRPr>
            </a:p>
          </p:txBody>
        </p:sp>
        <p:sp>
          <p:nvSpPr>
            <p:cNvPr id="14" name="TextBox 13"/>
            <p:cNvSpPr txBox="1"/>
            <p:nvPr/>
          </p:nvSpPr>
          <p:spPr>
            <a:xfrm>
              <a:off x="2514600" y="990600"/>
              <a:ext cx="3048000" cy="523220"/>
            </a:xfrm>
            <a:prstGeom prst="rect">
              <a:avLst/>
            </a:prstGeom>
            <a:noFill/>
          </p:spPr>
          <p:txBody>
            <a:bodyPr wrap="square" rtlCol="0">
              <a:spAutoFit/>
            </a:bodyPr>
            <a:lstStyle/>
            <a:p>
              <a:r>
                <a:rPr lang="en-US" sz="2800" b="1" u="sng" dirty="0" smtClean="0">
                  <a:solidFill>
                    <a:srgbClr val="0066CC"/>
                  </a:solidFill>
                </a:rPr>
                <a:t>Nationalistic Phase</a:t>
              </a:r>
              <a:endParaRPr lang="en-GB" sz="2800" b="1" u="sng" dirty="0">
                <a:solidFill>
                  <a:srgbClr val="0066CC"/>
                </a:solidFill>
              </a:endParaRPr>
            </a:p>
          </p:txBody>
        </p:sp>
        <p:sp>
          <p:nvSpPr>
            <p:cNvPr id="15" name="TextBox 14"/>
            <p:cNvSpPr txBox="1"/>
            <p:nvPr/>
          </p:nvSpPr>
          <p:spPr>
            <a:xfrm>
              <a:off x="381000" y="2819400"/>
              <a:ext cx="1981200" cy="523220"/>
            </a:xfrm>
            <a:prstGeom prst="rect">
              <a:avLst/>
            </a:prstGeom>
            <a:noFill/>
          </p:spPr>
          <p:txBody>
            <a:bodyPr wrap="square" rtlCol="0">
              <a:spAutoFit/>
            </a:bodyPr>
            <a:lstStyle/>
            <a:p>
              <a:r>
                <a:rPr lang="en-US" sz="2800" b="1" dirty="0" smtClean="0">
                  <a:solidFill>
                    <a:srgbClr val="008000"/>
                  </a:solidFill>
                </a:rPr>
                <a:t>1945 - 1992</a:t>
              </a:r>
              <a:endParaRPr lang="en-GB" sz="2800" b="1" dirty="0">
                <a:solidFill>
                  <a:srgbClr val="008000"/>
                </a:solidFill>
              </a:endParaRPr>
            </a:p>
          </p:txBody>
        </p:sp>
        <p:sp>
          <p:nvSpPr>
            <p:cNvPr id="16" name="TextBox 15"/>
            <p:cNvSpPr txBox="1"/>
            <p:nvPr/>
          </p:nvSpPr>
          <p:spPr>
            <a:xfrm>
              <a:off x="2514600" y="2819400"/>
              <a:ext cx="3657600" cy="523220"/>
            </a:xfrm>
            <a:prstGeom prst="rect">
              <a:avLst/>
            </a:prstGeom>
            <a:noFill/>
          </p:spPr>
          <p:txBody>
            <a:bodyPr wrap="square" rtlCol="0">
              <a:spAutoFit/>
            </a:bodyPr>
            <a:lstStyle/>
            <a:p>
              <a:r>
                <a:rPr lang="en-US" sz="2800" b="1" u="sng" dirty="0" smtClean="0">
                  <a:solidFill>
                    <a:srgbClr val="008000"/>
                  </a:solidFill>
                </a:rPr>
                <a:t>Nation Building Phase</a:t>
              </a:r>
              <a:endParaRPr lang="en-GB" sz="2800" b="1" u="sng" dirty="0">
                <a:solidFill>
                  <a:srgbClr val="008000"/>
                </a:solidFill>
              </a:endParaRPr>
            </a:p>
          </p:txBody>
        </p:sp>
        <p:sp>
          <p:nvSpPr>
            <p:cNvPr id="17" name="TextBox 16"/>
            <p:cNvSpPr txBox="1"/>
            <p:nvPr/>
          </p:nvSpPr>
          <p:spPr>
            <a:xfrm>
              <a:off x="457200" y="4648200"/>
              <a:ext cx="1371600" cy="523220"/>
            </a:xfrm>
            <a:prstGeom prst="rect">
              <a:avLst/>
            </a:prstGeom>
            <a:noFill/>
          </p:spPr>
          <p:txBody>
            <a:bodyPr wrap="square" rtlCol="0">
              <a:spAutoFit/>
            </a:bodyPr>
            <a:lstStyle/>
            <a:p>
              <a:r>
                <a:rPr lang="en-US" sz="2800" b="1" dirty="0" smtClean="0">
                  <a:solidFill>
                    <a:srgbClr val="FF0000"/>
                  </a:solidFill>
                </a:rPr>
                <a:t>1992 -</a:t>
              </a:r>
              <a:endParaRPr lang="en-GB" sz="2800" b="1" dirty="0">
                <a:solidFill>
                  <a:srgbClr val="FF0000"/>
                </a:solidFill>
              </a:endParaRPr>
            </a:p>
          </p:txBody>
        </p:sp>
        <p:sp>
          <p:nvSpPr>
            <p:cNvPr id="18" name="TextBox 17"/>
            <p:cNvSpPr txBox="1"/>
            <p:nvPr/>
          </p:nvSpPr>
          <p:spPr>
            <a:xfrm>
              <a:off x="2514600" y="4648200"/>
              <a:ext cx="4114800" cy="523220"/>
            </a:xfrm>
            <a:prstGeom prst="rect">
              <a:avLst/>
            </a:prstGeom>
            <a:noFill/>
          </p:spPr>
          <p:txBody>
            <a:bodyPr wrap="square" rtlCol="0">
              <a:spAutoFit/>
            </a:bodyPr>
            <a:lstStyle/>
            <a:p>
              <a:r>
                <a:rPr lang="en-US" sz="2800" b="1" u="sng" dirty="0" smtClean="0">
                  <a:solidFill>
                    <a:srgbClr val="FF0000"/>
                  </a:solidFill>
                </a:rPr>
                <a:t>Globalized Phase</a:t>
              </a:r>
              <a:endParaRPr lang="en-GB" sz="2800" b="1" u="sng" dirty="0">
                <a:solidFill>
                  <a:srgbClr val="FF0000"/>
                </a:solidFill>
              </a:endParaRPr>
            </a:p>
          </p:txBody>
        </p:sp>
        <p:sp>
          <p:nvSpPr>
            <p:cNvPr id="19" name="TextBox 18"/>
            <p:cNvSpPr txBox="1"/>
            <p:nvPr/>
          </p:nvSpPr>
          <p:spPr>
            <a:xfrm>
              <a:off x="228600" y="6336268"/>
              <a:ext cx="8839200" cy="400110"/>
            </a:xfrm>
            <a:prstGeom prst="rect">
              <a:avLst/>
            </a:prstGeom>
            <a:noFill/>
          </p:spPr>
          <p:txBody>
            <a:bodyPr wrap="square" rtlCol="0">
              <a:spAutoFit/>
            </a:bodyPr>
            <a:lstStyle/>
            <a:p>
              <a:r>
                <a:rPr lang="en-US" sz="2000" b="1" i="1" dirty="0" smtClean="0"/>
                <a:t>Rajesh Kocher in ‘</a:t>
              </a:r>
              <a:r>
                <a:rPr lang="en-US" sz="2000" b="1" i="1" dirty="0" smtClean="0">
                  <a:solidFill>
                    <a:srgbClr val="0000FF"/>
                  </a:solidFill>
                </a:rPr>
                <a:t>Rise and Fall of Indian Science</a:t>
              </a:r>
              <a:r>
                <a:rPr lang="en-US" sz="2000" b="1" i="1" dirty="0" smtClean="0"/>
                <a:t>’, Academy Science Letters (2006)</a:t>
              </a:r>
              <a:endParaRPr lang="en-US" sz="2000" b="1" i="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anday\Desktop\Barc Lecture 23414 - Copy2\Slide9.JPG"/>
          <p:cNvPicPr>
            <a:picLocks noChangeAspect="1" noChangeArrowheads="1"/>
          </p:cNvPicPr>
          <p:nvPr/>
        </p:nvPicPr>
        <p:blipFill>
          <a:blip r:embed="rId2" cstate="print"/>
          <a:srcRect l="4615" t="4444" r="51539"/>
          <a:stretch>
            <a:fillRect/>
          </a:stretch>
        </p:blipFill>
        <p:spPr bwMode="auto">
          <a:xfrm>
            <a:off x="228600" y="381000"/>
            <a:ext cx="3888858" cy="5867400"/>
          </a:xfrm>
          <a:prstGeom prst="rect">
            <a:avLst/>
          </a:prstGeom>
          <a:noFill/>
          <a:ln>
            <a:solidFill>
              <a:schemeClr val="tx1"/>
            </a:solidFill>
          </a:ln>
        </p:spPr>
      </p:pic>
      <p:pic>
        <p:nvPicPr>
          <p:cNvPr id="3" name="Picture 2"/>
          <p:cNvPicPr>
            <a:picLocks noChangeAspect="1" noChangeArrowheads="1"/>
          </p:cNvPicPr>
          <p:nvPr/>
        </p:nvPicPr>
        <p:blipFill>
          <a:blip r:embed="rId3" cstate="print"/>
          <a:srcRect r="7826"/>
          <a:stretch>
            <a:fillRect/>
          </a:stretch>
        </p:blipFill>
        <p:spPr bwMode="auto">
          <a:xfrm>
            <a:off x="4724400" y="381000"/>
            <a:ext cx="3938262" cy="598170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8600"/>
            <a:ext cx="6477000" cy="461665"/>
          </a:xfrm>
          <a:prstGeom prst="rect">
            <a:avLst/>
          </a:prstGeom>
          <a:noFill/>
        </p:spPr>
        <p:txBody>
          <a:bodyPr wrap="square" rtlCol="0">
            <a:spAutoFit/>
          </a:bodyPr>
          <a:lstStyle/>
          <a:p>
            <a:r>
              <a:rPr lang="en-US" sz="2400" b="1" dirty="0" smtClean="0">
                <a:solidFill>
                  <a:srgbClr val="FF0000"/>
                </a:solidFill>
              </a:rPr>
              <a:t>Why Could We not Continue This Great Tradition?</a:t>
            </a:r>
            <a:endParaRPr lang="en-US" sz="2400" b="1" dirty="0">
              <a:solidFill>
                <a:srgbClr val="FF0000"/>
              </a:solidFill>
            </a:endParaRPr>
          </a:p>
        </p:txBody>
      </p:sp>
      <p:sp>
        <p:nvSpPr>
          <p:cNvPr id="3" name="TextBox 2"/>
          <p:cNvSpPr txBox="1"/>
          <p:nvPr/>
        </p:nvSpPr>
        <p:spPr>
          <a:xfrm>
            <a:off x="2971800" y="762000"/>
            <a:ext cx="3276600" cy="430887"/>
          </a:xfrm>
          <a:prstGeom prst="rect">
            <a:avLst/>
          </a:prstGeom>
          <a:noFill/>
        </p:spPr>
        <p:txBody>
          <a:bodyPr wrap="square" rtlCol="0">
            <a:spAutoFit/>
          </a:bodyPr>
          <a:lstStyle/>
          <a:p>
            <a:r>
              <a:rPr lang="en-US" sz="2200" b="1" dirty="0" smtClean="0">
                <a:solidFill>
                  <a:srgbClr val="0000FF"/>
                </a:solidFill>
              </a:rPr>
              <a:t>Decline of Scientific Spirit</a:t>
            </a:r>
            <a:endParaRPr lang="en-US" sz="2200" b="1" dirty="0">
              <a:solidFill>
                <a:srgbClr val="0000FF"/>
              </a:solidFill>
            </a:endParaRPr>
          </a:p>
        </p:txBody>
      </p:sp>
      <p:sp>
        <p:nvSpPr>
          <p:cNvPr id="4" name="TextBox 3"/>
          <p:cNvSpPr txBox="1"/>
          <p:nvPr/>
        </p:nvSpPr>
        <p:spPr>
          <a:xfrm>
            <a:off x="609600" y="1295400"/>
            <a:ext cx="8001000" cy="5170646"/>
          </a:xfrm>
          <a:prstGeom prst="rect">
            <a:avLst/>
          </a:prstGeom>
          <a:noFill/>
        </p:spPr>
        <p:txBody>
          <a:bodyPr wrap="square" rtlCol="0">
            <a:spAutoFit/>
          </a:bodyPr>
          <a:lstStyle/>
          <a:p>
            <a:pPr algn="just"/>
            <a:r>
              <a:rPr lang="en-US" sz="2200" i="1" dirty="0" smtClean="0"/>
              <a:t>“ The cast system was established de </a:t>
            </a:r>
            <a:r>
              <a:rPr lang="en-US" sz="2200" i="1" dirty="0" err="1" smtClean="0"/>
              <a:t>nuvo</a:t>
            </a:r>
            <a:r>
              <a:rPr lang="en-US" sz="2200" i="1" dirty="0" smtClean="0"/>
              <a:t> in a more rigid form……The art being relegated to the low casts and professions made hereditary, a certain degree of fineness, delicacy and deftness in manipulation was no doubt secured, </a:t>
            </a:r>
            <a:r>
              <a:rPr lang="en-US" sz="2200" b="1" i="1" dirty="0" smtClean="0"/>
              <a:t>but this was done at a terrible cost.</a:t>
            </a:r>
          </a:p>
          <a:p>
            <a:pPr algn="just"/>
            <a:endParaRPr lang="en-US" sz="2200" i="1" dirty="0" smtClean="0"/>
          </a:p>
          <a:p>
            <a:pPr algn="just"/>
            <a:r>
              <a:rPr lang="en-US" sz="2200" i="1" dirty="0" smtClean="0">
                <a:solidFill>
                  <a:srgbClr val="0000FF"/>
                </a:solidFill>
              </a:rPr>
              <a:t>The intellectual portion of the community being then withdrawn from the active participation in the art, </a:t>
            </a:r>
            <a:r>
              <a:rPr lang="en-US" sz="2200" b="1" i="1" dirty="0" smtClean="0">
                <a:solidFill>
                  <a:srgbClr val="0000FF"/>
                </a:solidFill>
              </a:rPr>
              <a:t>the how and why of phenomena </a:t>
            </a:r>
            <a:r>
              <a:rPr lang="en-US" sz="2200" b="1" i="1" dirty="0" smtClean="0">
                <a:solidFill>
                  <a:srgbClr val="0000FF"/>
                </a:solidFill>
                <a:sym typeface="Symbol"/>
              </a:rPr>
              <a:t> </a:t>
            </a:r>
            <a:r>
              <a:rPr lang="en-US" sz="2200" b="1" i="1" dirty="0" smtClean="0">
                <a:solidFill>
                  <a:srgbClr val="0000FF"/>
                </a:solidFill>
              </a:rPr>
              <a:t>the combination of cause and effect</a:t>
            </a:r>
            <a:r>
              <a:rPr lang="en-US" sz="2200" b="1" i="1" dirty="0" smtClean="0">
                <a:solidFill>
                  <a:srgbClr val="0000FF"/>
                </a:solidFill>
                <a:sym typeface="Symbol"/>
              </a:rPr>
              <a:t>  </a:t>
            </a:r>
            <a:r>
              <a:rPr lang="en-US" sz="2200" b="1" i="1" dirty="0" smtClean="0">
                <a:solidFill>
                  <a:srgbClr val="0000FF"/>
                </a:solidFill>
              </a:rPr>
              <a:t>were lost sight of</a:t>
            </a:r>
            <a:r>
              <a:rPr lang="en-US" sz="2200" b="1" i="1" dirty="0" smtClean="0">
                <a:solidFill>
                  <a:srgbClr val="0000FF"/>
                </a:solidFill>
                <a:sym typeface="Symbol"/>
              </a:rPr>
              <a:t>  </a:t>
            </a:r>
            <a:r>
              <a:rPr lang="en-US" sz="2200" b="1" i="1" dirty="0" smtClean="0">
                <a:solidFill>
                  <a:srgbClr val="0000FF"/>
                </a:solidFill>
              </a:rPr>
              <a:t>the spirit of inquiry gradually died </a:t>
            </a:r>
            <a:r>
              <a:rPr lang="en-US" sz="2200" i="1" dirty="0" smtClean="0">
                <a:solidFill>
                  <a:srgbClr val="0000FF"/>
                </a:solidFill>
              </a:rPr>
              <a:t>out among a nation naturally prone to speculations and metaphysical subtleties, and India for once </a:t>
            </a:r>
            <a:r>
              <a:rPr lang="en-US" sz="2200" b="1" i="1" dirty="0" smtClean="0">
                <a:solidFill>
                  <a:srgbClr val="0000FF"/>
                </a:solidFill>
              </a:rPr>
              <a:t>bade adieu to experimental and inductive science</a:t>
            </a:r>
            <a:r>
              <a:rPr lang="en-US" sz="2200" i="1" dirty="0" smtClean="0">
                <a:solidFill>
                  <a:srgbClr val="0000FF"/>
                </a:solidFill>
              </a:rPr>
              <a:t>. Her soil was </a:t>
            </a:r>
            <a:r>
              <a:rPr lang="en-US" sz="2200" b="1" i="1" dirty="0" smtClean="0">
                <a:solidFill>
                  <a:srgbClr val="0000FF"/>
                </a:solidFill>
              </a:rPr>
              <a:t>rendered morally unfit for the birth of a Boyle or a Newton</a:t>
            </a:r>
            <a:r>
              <a:rPr lang="en-US" sz="2200" i="1" dirty="0" smtClean="0">
                <a:solidFill>
                  <a:srgbClr val="0000FF"/>
                </a:solidFill>
              </a:rPr>
              <a:t> and her name was all but </a:t>
            </a:r>
            <a:r>
              <a:rPr lang="en-US" sz="2200" b="1" i="1" dirty="0" smtClean="0">
                <a:solidFill>
                  <a:srgbClr val="0000FF"/>
                </a:solidFill>
              </a:rPr>
              <a:t>expunged from the map of scientific world.”</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52400"/>
            <a:ext cx="7620000" cy="830997"/>
          </a:xfrm>
          <a:prstGeom prst="rect">
            <a:avLst/>
          </a:prstGeom>
          <a:noFill/>
        </p:spPr>
        <p:txBody>
          <a:bodyPr wrap="square" rtlCol="0">
            <a:spAutoFit/>
          </a:bodyPr>
          <a:lstStyle/>
          <a:p>
            <a:pPr algn="ctr"/>
            <a:r>
              <a:rPr lang="en-US" sz="2400" b="1" i="1" dirty="0" smtClean="0">
                <a:solidFill>
                  <a:srgbClr val="FF0000"/>
                </a:solidFill>
              </a:rPr>
              <a:t>Structure  and Value system of Indian science, Technology and Innovation ecosystem</a:t>
            </a:r>
            <a:endParaRPr lang="en-US" sz="2400" b="1" i="1" dirty="0">
              <a:solidFill>
                <a:srgbClr val="FF0000"/>
              </a:solidFill>
            </a:endParaRPr>
          </a:p>
        </p:txBody>
      </p:sp>
      <p:sp>
        <p:nvSpPr>
          <p:cNvPr id="5" name="TextBox 4"/>
          <p:cNvSpPr txBox="1"/>
          <p:nvPr/>
        </p:nvSpPr>
        <p:spPr>
          <a:xfrm>
            <a:off x="639096" y="1290935"/>
            <a:ext cx="2362200" cy="461665"/>
          </a:xfrm>
          <a:prstGeom prst="rect">
            <a:avLst/>
          </a:prstGeom>
          <a:noFill/>
        </p:spPr>
        <p:txBody>
          <a:bodyPr wrap="square" rtlCol="0">
            <a:spAutoFit/>
          </a:bodyPr>
          <a:lstStyle/>
          <a:p>
            <a:pPr algn="just"/>
            <a:r>
              <a:rPr lang="en-US" sz="2400" b="1" i="1" dirty="0" smtClean="0"/>
              <a:t>Our problems:</a:t>
            </a:r>
            <a:endParaRPr lang="en-US" sz="2400" b="1" i="1" dirty="0"/>
          </a:p>
        </p:txBody>
      </p:sp>
      <p:sp>
        <p:nvSpPr>
          <p:cNvPr id="6" name="TextBox 5"/>
          <p:cNvSpPr txBox="1"/>
          <p:nvPr/>
        </p:nvSpPr>
        <p:spPr>
          <a:xfrm>
            <a:off x="685800" y="1915386"/>
            <a:ext cx="8001000" cy="400110"/>
          </a:xfrm>
          <a:prstGeom prst="rect">
            <a:avLst/>
          </a:prstGeom>
          <a:noFill/>
        </p:spPr>
        <p:txBody>
          <a:bodyPr wrap="square" rtlCol="0">
            <a:spAutoFit/>
          </a:bodyPr>
          <a:lstStyle/>
          <a:p>
            <a:pPr algn="just"/>
            <a:r>
              <a:rPr lang="en-US" sz="2000" b="1" i="1" dirty="0" smtClean="0">
                <a:solidFill>
                  <a:srgbClr val="0000FF"/>
                </a:solidFill>
              </a:rPr>
              <a:t>Lack of proper perspective of basic research</a:t>
            </a:r>
            <a:endParaRPr lang="en-US" sz="2000" b="1" i="1" dirty="0">
              <a:solidFill>
                <a:srgbClr val="0000FF"/>
              </a:solidFill>
            </a:endParaRPr>
          </a:p>
        </p:txBody>
      </p:sp>
      <p:sp>
        <p:nvSpPr>
          <p:cNvPr id="7" name="TextBox 6"/>
          <p:cNvSpPr txBox="1"/>
          <p:nvPr/>
        </p:nvSpPr>
        <p:spPr>
          <a:xfrm>
            <a:off x="639096" y="2571690"/>
            <a:ext cx="8001000" cy="400110"/>
          </a:xfrm>
          <a:prstGeom prst="rect">
            <a:avLst/>
          </a:prstGeom>
          <a:noFill/>
        </p:spPr>
        <p:txBody>
          <a:bodyPr wrap="square" rtlCol="0">
            <a:spAutoFit/>
          </a:bodyPr>
          <a:lstStyle/>
          <a:p>
            <a:pPr algn="just"/>
            <a:r>
              <a:rPr lang="en-US" sz="2000" b="1" i="1" dirty="0" smtClean="0">
                <a:solidFill>
                  <a:srgbClr val="008000"/>
                </a:solidFill>
              </a:rPr>
              <a:t>Research has little connection with social and economic realities</a:t>
            </a:r>
            <a:endParaRPr lang="en-US" sz="2000" b="1" i="1" dirty="0">
              <a:solidFill>
                <a:srgbClr val="008000"/>
              </a:solidFill>
            </a:endParaRPr>
          </a:p>
        </p:txBody>
      </p:sp>
      <p:sp>
        <p:nvSpPr>
          <p:cNvPr id="8" name="TextBox 7"/>
          <p:cNvSpPr txBox="1"/>
          <p:nvPr/>
        </p:nvSpPr>
        <p:spPr>
          <a:xfrm>
            <a:off x="653844" y="3257490"/>
            <a:ext cx="8534400" cy="400110"/>
          </a:xfrm>
          <a:prstGeom prst="rect">
            <a:avLst/>
          </a:prstGeom>
          <a:noFill/>
        </p:spPr>
        <p:txBody>
          <a:bodyPr wrap="square" rtlCol="0">
            <a:spAutoFit/>
          </a:bodyPr>
          <a:lstStyle/>
          <a:p>
            <a:pPr algn="just"/>
            <a:r>
              <a:rPr lang="en-US" sz="2000" b="1" i="1" dirty="0" smtClean="0">
                <a:solidFill>
                  <a:srgbClr val="CC0099"/>
                </a:solidFill>
              </a:rPr>
              <a:t>Follow the West attitude, thereby working  on ‘their’ problems and not ‘ours’</a:t>
            </a:r>
            <a:endParaRPr lang="en-US" sz="2000" b="1" i="1" dirty="0">
              <a:solidFill>
                <a:srgbClr val="CC0099"/>
              </a:solidFill>
            </a:endParaRPr>
          </a:p>
        </p:txBody>
      </p:sp>
      <p:sp>
        <p:nvSpPr>
          <p:cNvPr id="9" name="TextBox 8"/>
          <p:cNvSpPr txBox="1"/>
          <p:nvPr/>
        </p:nvSpPr>
        <p:spPr>
          <a:xfrm>
            <a:off x="653844" y="3867090"/>
            <a:ext cx="8001000" cy="400110"/>
          </a:xfrm>
          <a:prstGeom prst="rect">
            <a:avLst/>
          </a:prstGeom>
          <a:noFill/>
        </p:spPr>
        <p:txBody>
          <a:bodyPr wrap="square" rtlCol="0">
            <a:spAutoFit/>
          </a:bodyPr>
          <a:lstStyle/>
          <a:p>
            <a:pPr algn="just"/>
            <a:r>
              <a:rPr lang="en-US" sz="2000" b="1" i="1" dirty="0" smtClean="0">
                <a:solidFill>
                  <a:srgbClr val="00B050"/>
                </a:solidFill>
              </a:rPr>
              <a:t>More stress on abstract research that does not connect with realities</a:t>
            </a:r>
            <a:endParaRPr lang="en-US" sz="2000" b="1" i="1" dirty="0">
              <a:solidFill>
                <a:srgbClr val="00B050"/>
              </a:solidFill>
            </a:endParaRPr>
          </a:p>
        </p:txBody>
      </p:sp>
      <p:sp>
        <p:nvSpPr>
          <p:cNvPr id="10" name="TextBox 9"/>
          <p:cNvSpPr txBox="1"/>
          <p:nvPr/>
        </p:nvSpPr>
        <p:spPr>
          <a:xfrm>
            <a:off x="639096" y="5086290"/>
            <a:ext cx="5715000" cy="400110"/>
          </a:xfrm>
          <a:prstGeom prst="rect">
            <a:avLst/>
          </a:prstGeom>
          <a:noFill/>
        </p:spPr>
        <p:txBody>
          <a:bodyPr wrap="square" rtlCol="0">
            <a:spAutoFit/>
          </a:bodyPr>
          <a:lstStyle/>
          <a:p>
            <a:pPr algn="just"/>
            <a:r>
              <a:rPr lang="en-US" sz="2000" b="1" i="1" dirty="0" smtClean="0">
                <a:solidFill>
                  <a:srgbClr val="000099"/>
                </a:solidFill>
              </a:rPr>
              <a:t>Skewed ‘peer review’ system and reward system</a:t>
            </a:r>
            <a:endParaRPr lang="en-US" sz="2000" b="1" i="1" dirty="0">
              <a:solidFill>
                <a:srgbClr val="000099"/>
              </a:solidFill>
            </a:endParaRPr>
          </a:p>
        </p:txBody>
      </p:sp>
      <p:sp>
        <p:nvSpPr>
          <p:cNvPr id="11" name="TextBox 10"/>
          <p:cNvSpPr txBox="1"/>
          <p:nvPr/>
        </p:nvSpPr>
        <p:spPr>
          <a:xfrm>
            <a:off x="685800" y="4487076"/>
            <a:ext cx="7467600" cy="400110"/>
          </a:xfrm>
          <a:prstGeom prst="rect">
            <a:avLst/>
          </a:prstGeom>
          <a:noFill/>
        </p:spPr>
        <p:txBody>
          <a:bodyPr wrap="square" rtlCol="0">
            <a:spAutoFit/>
          </a:bodyPr>
          <a:lstStyle/>
          <a:p>
            <a:pPr algn="just"/>
            <a:r>
              <a:rPr lang="en-US" sz="2000" b="1" i="1" dirty="0" smtClean="0">
                <a:solidFill>
                  <a:srgbClr val="CC0099"/>
                </a:solidFill>
              </a:rPr>
              <a:t>In a 10,000 m race, we run 9000 m fast but give up in the last 100 m </a:t>
            </a:r>
            <a:endParaRPr lang="en-US" sz="2000" b="1" i="1" dirty="0">
              <a:solidFill>
                <a:srgbClr val="CC0099"/>
              </a:solidFill>
            </a:endParaRPr>
          </a:p>
        </p:txBody>
      </p:sp>
      <p:sp>
        <p:nvSpPr>
          <p:cNvPr id="12" name="TextBox 11"/>
          <p:cNvSpPr txBox="1"/>
          <p:nvPr/>
        </p:nvSpPr>
        <p:spPr>
          <a:xfrm>
            <a:off x="457200" y="5867400"/>
            <a:ext cx="8534400" cy="707886"/>
          </a:xfrm>
          <a:prstGeom prst="rect">
            <a:avLst/>
          </a:prstGeom>
          <a:noFill/>
        </p:spPr>
        <p:txBody>
          <a:bodyPr wrap="square" rtlCol="0">
            <a:spAutoFit/>
          </a:bodyPr>
          <a:lstStyle/>
          <a:p>
            <a:r>
              <a:rPr lang="en-US" sz="2000" b="1" i="1" dirty="0" smtClean="0"/>
              <a:t>Basic research in such an ecosystem will hardly generate technology even if funded handsomely. </a:t>
            </a:r>
            <a:endParaRPr lang="en-US" sz="20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55"/>
          <p:cNvGraphicFramePr>
            <a:graphicFrameLocks noGrp="1"/>
          </p:cNvGraphicFramePr>
          <p:nvPr>
            <p:ph/>
          </p:nvPr>
        </p:nvGraphicFramePr>
        <p:xfrm>
          <a:off x="609601" y="1066800"/>
          <a:ext cx="8153399" cy="4876800"/>
        </p:xfrm>
        <a:graphic>
          <a:graphicData uri="http://schemas.openxmlformats.org/drawingml/2006/table">
            <a:tbl>
              <a:tblPr/>
              <a:tblGrid>
                <a:gridCol w="1356747"/>
                <a:gridCol w="1860680"/>
                <a:gridCol w="1317982"/>
                <a:gridCol w="1033712"/>
                <a:gridCol w="2584278"/>
              </a:tblGrid>
              <a:tr h="4064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1" u="none" strike="noStrike" cap="none" normalizeH="0" baseline="0" dirty="0" smtClean="0">
                          <a:ln>
                            <a:noFill/>
                          </a:ln>
                          <a:solidFill>
                            <a:srgbClr val="000000"/>
                          </a:solidFill>
                          <a:effectLst/>
                          <a:latin typeface="Arial" charset="0"/>
                        </a:rPr>
                        <a:t>Country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1" u="none" strike="noStrike" cap="none" normalizeH="0" baseline="0" dirty="0" smtClean="0">
                          <a:ln>
                            <a:noFill/>
                          </a:ln>
                          <a:solidFill>
                            <a:srgbClr val="000000"/>
                          </a:solidFill>
                          <a:effectLst/>
                          <a:latin typeface="Arial" charset="0"/>
                        </a:rPr>
                        <a:t>Researchers per million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1" u="none" strike="noStrike" cap="none" normalizeH="0" baseline="0" dirty="0" smtClean="0">
                          <a:ln>
                            <a:noFill/>
                          </a:ln>
                          <a:solidFill>
                            <a:srgbClr val="000000"/>
                          </a:solidFill>
                          <a:effectLst/>
                          <a:latin typeface="Arial" charset="0"/>
                        </a:rPr>
                        <a:t>% Researchers by section of employment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hMerge="1">
                  <a:txBody>
                    <a:bodyPr/>
                    <a:lstStyle/>
                    <a:p>
                      <a:endParaRPr lang="en-IN"/>
                    </a:p>
                  </a:txBody>
                  <a:tcPr/>
                </a:tc>
                <a:tc hMerge="1">
                  <a:txBody>
                    <a:bodyPr/>
                    <a:lstStyle/>
                    <a:p>
                      <a:endParaRPr lang="en-IN"/>
                    </a:p>
                  </a:txBody>
                  <a:tcPr/>
                </a:tc>
              </a:tr>
              <a:tr h="406400">
                <a:tc vMerge="1">
                  <a:txBody>
                    <a:bodyPr/>
                    <a:lstStyle/>
                    <a:p>
                      <a:endParaRPr lang="en-IN"/>
                    </a:p>
                  </a:txBody>
                  <a:tcPr/>
                </a:tc>
                <a:tc vMerge="1">
                  <a:txBody>
                    <a:bodyPr/>
                    <a:lstStyle/>
                    <a:p>
                      <a:endParaRPr lang="en-IN"/>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Business</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Govt.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Higher Education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Finland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7,707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Singapore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6,173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27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Denmark</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5,670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31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Korea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5,481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74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Sweden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5,239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Japan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5,180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76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USA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4,673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74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Germany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3,980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China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863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FF3300"/>
                          </a:solidFill>
                          <a:effectLst/>
                          <a:latin typeface="Arial" charset="0"/>
                        </a:rPr>
                        <a:t>India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39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FF3300"/>
                          </a:solidFill>
                          <a:effectLst/>
                          <a:latin typeface="Arial" charset="0"/>
                        </a:rPr>
                        <a:t>136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39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FF3300"/>
                          </a:solidFill>
                          <a:effectLst/>
                          <a:latin typeface="Arial" charset="0"/>
                        </a:rPr>
                        <a:t>23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39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FF3300"/>
                          </a:solidFill>
                          <a:effectLst/>
                          <a:latin typeface="Arial" charset="0"/>
                        </a:rPr>
                        <a:t>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39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FF3300"/>
                          </a:solidFill>
                          <a:effectLst/>
                          <a:latin typeface="Arial" charset="0"/>
                        </a:rPr>
                        <a:t>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39000"/>
                      </a:srgbClr>
                    </a:solidFill>
                  </a:tcPr>
                </a:tc>
              </a:tr>
            </a:tbl>
          </a:graphicData>
        </a:graphic>
      </p:graphicFrame>
      <p:sp>
        <p:nvSpPr>
          <p:cNvPr id="3" name="TextBox 2"/>
          <p:cNvSpPr txBox="1"/>
          <p:nvPr/>
        </p:nvSpPr>
        <p:spPr>
          <a:xfrm>
            <a:off x="1066800" y="381000"/>
            <a:ext cx="6934200" cy="523220"/>
          </a:xfrm>
          <a:prstGeom prst="rect">
            <a:avLst/>
          </a:prstGeom>
          <a:noFill/>
        </p:spPr>
        <p:txBody>
          <a:bodyPr wrap="square" rtlCol="0">
            <a:spAutoFit/>
          </a:bodyPr>
          <a:lstStyle/>
          <a:p>
            <a:r>
              <a:rPr lang="en-US" sz="2800" b="1" dirty="0" smtClean="0">
                <a:solidFill>
                  <a:srgbClr val="FF0000"/>
                </a:solidFill>
              </a:rPr>
              <a:t>R&amp;D Employment : Industry  </a:t>
            </a:r>
            <a:r>
              <a:rPr lang="en-US" sz="2800" b="1" dirty="0" err="1" smtClean="0">
                <a:solidFill>
                  <a:srgbClr val="FF0000"/>
                </a:solidFill>
              </a:rPr>
              <a:t>vs</a:t>
            </a:r>
            <a:r>
              <a:rPr lang="en-US" sz="2800" b="1" dirty="0" smtClean="0">
                <a:solidFill>
                  <a:srgbClr val="FF0000"/>
                </a:solidFill>
              </a:rPr>
              <a:t> Govt. Sector</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91"/>
          <p:cNvGraphicFramePr>
            <a:graphicFrameLocks noGrp="1"/>
          </p:cNvGraphicFramePr>
          <p:nvPr>
            <p:ph/>
          </p:nvPr>
        </p:nvGraphicFramePr>
        <p:xfrm>
          <a:off x="304801" y="1371600"/>
          <a:ext cx="8534401" cy="4114802"/>
        </p:xfrm>
        <a:graphic>
          <a:graphicData uri="http://schemas.openxmlformats.org/drawingml/2006/table">
            <a:tbl>
              <a:tblPr/>
              <a:tblGrid>
                <a:gridCol w="1523999"/>
                <a:gridCol w="2212455"/>
                <a:gridCol w="1675316"/>
                <a:gridCol w="1440434"/>
                <a:gridCol w="1682197"/>
              </a:tblGrid>
              <a:tr h="383231">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1" u="none" strike="noStrike" cap="none" normalizeH="0" baseline="0" dirty="0" smtClean="0">
                          <a:ln>
                            <a:noFill/>
                          </a:ln>
                          <a:solidFill>
                            <a:srgbClr val="000000"/>
                          </a:solidFill>
                          <a:effectLst/>
                          <a:latin typeface="Arial" charset="0"/>
                        </a:rPr>
                        <a:t>Country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1" u="none" strike="noStrike" cap="none" normalizeH="0" baseline="0" dirty="0" smtClean="0">
                          <a:ln>
                            <a:noFill/>
                          </a:ln>
                          <a:solidFill>
                            <a:srgbClr val="000000"/>
                          </a:solidFill>
                          <a:effectLst/>
                          <a:latin typeface="Arial" charset="0"/>
                        </a:rPr>
                        <a:t>R&amp;D Investment</a:t>
                      </a:r>
                    </a:p>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1" u="none" strike="noStrike" cap="none" normalizeH="0" baseline="0" dirty="0" smtClean="0">
                          <a:ln>
                            <a:noFill/>
                          </a:ln>
                          <a:solidFill>
                            <a:srgbClr val="000000"/>
                          </a:solidFill>
                          <a:effectLst/>
                          <a:latin typeface="Arial" charset="0"/>
                        </a:rPr>
                        <a:t>US $ billion (</a:t>
                      </a:r>
                      <a:r>
                        <a:rPr kumimoji="0" lang="en-US" sz="1800" b="1" i="1" u="none" strike="noStrike" cap="none" normalizeH="0" baseline="0" dirty="0" err="1" smtClean="0">
                          <a:ln>
                            <a:noFill/>
                          </a:ln>
                          <a:solidFill>
                            <a:srgbClr val="000000"/>
                          </a:solidFill>
                          <a:effectLst/>
                          <a:latin typeface="Arial" charset="0"/>
                        </a:rPr>
                        <a:t>ppp</a:t>
                      </a:r>
                      <a:r>
                        <a:rPr kumimoji="0" lang="en-US" sz="1800" b="1" i="1" u="none" strike="noStrike" cap="none" normalizeH="0" baseline="0" smtClean="0">
                          <a:ln>
                            <a:noFill/>
                          </a:ln>
                          <a:solidFill>
                            <a:srgbClr val="000000"/>
                          </a:solidFill>
                          <a:effectLst/>
                          <a:latin typeface="Arial"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1" u="none" strike="noStrike" cap="none" normalizeH="0" baseline="0" smtClean="0">
                          <a:ln>
                            <a:noFill/>
                          </a:ln>
                          <a:solidFill>
                            <a:srgbClr val="000000"/>
                          </a:solidFill>
                          <a:effectLst/>
                          <a:latin typeface="Arial" charset="0"/>
                        </a:rPr>
                        <a:t>R&amp;D Invesment as % GDP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1" u="none" strike="noStrike" cap="none" normalizeH="0" baseline="0" dirty="0" smtClean="0">
                          <a:ln>
                            <a:noFill/>
                          </a:ln>
                          <a:solidFill>
                            <a:srgbClr val="000000"/>
                          </a:solidFill>
                          <a:effectLst/>
                          <a:latin typeface="Arial" charset="0"/>
                        </a:rPr>
                        <a:t>Expenditure on R&amp;D</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hMerge="1">
                  <a:txBody>
                    <a:bodyPr/>
                    <a:lstStyle/>
                    <a:p>
                      <a:endParaRPr lang="en-IN"/>
                    </a:p>
                  </a:txBody>
                  <a:tcPr/>
                </a:tc>
              </a:tr>
              <a:tr h="547474">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Govt.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Industry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r>
              <a:tr h="49995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USA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402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2.9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31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69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75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China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154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28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85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Japan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138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18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82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1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Germany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86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2.8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1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Korea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53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3.7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23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77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820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FF0000"/>
                          </a:solidFill>
                          <a:effectLst/>
                          <a:latin typeface="Arial" charset="0"/>
                        </a:rPr>
                        <a:t>India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61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FF0000"/>
                          </a:solidFill>
                          <a:effectLst/>
                          <a:latin typeface="Arial" charset="0"/>
                        </a:rPr>
                        <a:t>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61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FF0000"/>
                          </a:solidFill>
                          <a:effectLst/>
                          <a:latin typeface="Arial" charset="0"/>
                        </a:rPr>
                        <a:t>0.8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61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FF0000"/>
                          </a:solidFill>
                          <a:effectLst/>
                          <a:latin typeface="Arial" charset="0"/>
                        </a:rPr>
                        <a:t>75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61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FF0000"/>
                          </a:solidFill>
                          <a:effectLst/>
                          <a:latin typeface="Arial" charset="0"/>
                        </a:rPr>
                        <a:t>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FFCC">
                        <a:alpha val="61000"/>
                      </a:srgbClr>
                    </a:solidFill>
                  </a:tcPr>
                </a:tc>
              </a:tr>
              <a:tr h="4201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Singapore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smtClean="0">
                          <a:ln>
                            <a:noFill/>
                          </a:ln>
                          <a:solidFill>
                            <a:srgbClr val="000000"/>
                          </a:solidFill>
                          <a:effectLst/>
                          <a:latin typeface="Arial"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38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Tx/>
                        <a:buNone/>
                        <a:tabLst/>
                      </a:pPr>
                      <a:r>
                        <a:rPr kumimoji="0" lang="en-US" sz="1800" b="1" i="0" u="none" strike="noStrike" cap="none" normalizeH="0" baseline="0" dirty="0" smtClean="0">
                          <a:ln>
                            <a:noFill/>
                          </a:ln>
                          <a:solidFill>
                            <a:srgbClr val="000000"/>
                          </a:solidFill>
                          <a:effectLst/>
                          <a:latin typeface="Arial" charset="0"/>
                        </a:rPr>
                        <a:t>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1828800" y="152400"/>
            <a:ext cx="5562600" cy="523220"/>
          </a:xfrm>
          <a:prstGeom prst="rect">
            <a:avLst/>
          </a:prstGeom>
          <a:noFill/>
        </p:spPr>
        <p:txBody>
          <a:bodyPr wrap="square" rtlCol="0">
            <a:spAutoFit/>
          </a:bodyPr>
          <a:lstStyle/>
          <a:p>
            <a:r>
              <a:rPr lang="en-US" sz="2800" b="1" dirty="0" smtClean="0">
                <a:solidFill>
                  <a:srgbClr val="0066FF"/>
                </a:solidFill>
              </a:rPr>
              <a:t>R&amp;D Expenditure around the World</a:t>
            </a:r>
            <a:endParaRPr lang="en-US" sz="2800" b="1" dirty="0">
              <a:solidFill>
                <a:srgbClr val="0066FF"/>
              </a:solidFill>
            </a:endParaRPr>
          </a:p>
        </p:txBody>
      </p:sp>
      <p:sp>
        <p:nvSpPr>
          <p:cNvPr id="6" name="TextBox 5"/>
          <p:cNvSpPr txBox="1"/>
          <p:nvPr/>
        </p:nvSpPr>
        <p:spPr>
          <a:xfrm>
            <a:off x="914400" y="6019800"/>
            <a:ext cx="8153400" cy="381000"/>
          </a:xfrm>
          <a:prstGeom prst="rect">
            <a:avLst/>
          </a:prstGeom>
          <a:noFill/>
        </p:spPr>
        <p:txBody>
          <a:bodyPr wrap="square" rtlCol="0">
            <a:spAutoFit/>
          </a:bodyPr>
          <a:lstStyle/>
          <a:p>
            <a:r>
              <a:rPr lang="en-US" i="1" dirty="0" smtClean="0"/>
              <a:t>In India, the industrial R&amp;D investment has grown by ~250% between 2005 and 2010.</a:t>
            </a:r>
            <a:endParaRPr lang="en-US" i="1" dirty="0"/>
          </a:p>
        </p:txBody>
      </p:sp>
      <p:sp>
        <p:nvSpPr>
          <p:cNvPr id="7" name="TextBox 6"/>
          <p:cNvSpPr txBox="1"/>
          <p:nvPr/>
        </p:nvSpPr>
        <p:spPr>
          <a:xfrm>
            <a:off x="2971800" y="685800"/>
            <a:ext cx="3124200" cy="461665"/>
          </a:xfrm>
          <a:prstGeom prst="rect">
            <a:avLst/>
          </a:prstGeom>
          <a:noFill/>
        </p:spPr>
        <p:txBody>
          <a:bodyPr wrap="square" rtlCol="0">
            <a:spAutoFit/>
          </a:bodyPr>
          <a:lstStyle/>
          <a:p>
            <a:r>
              <a:rPr lang="en-US" sz="2400" dirty="0" smtClean="0"/>
              <a:t>Government </a:t>
            </a:r>
            <a:r>
              <a:rPr lang="en-US" sz="2400" dirty="0" err="1" smtClean="0"/>
              <a:t>vs</a:t>
            </a:r>
            <a:r>
              <a:rPr lang="en-US" sz="2400" dirty="0" smtClean="0"/>
              <a:t> Private</a:t>
            </a:r>
            <a:endParaRPr lang="en-GB"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2286000"/>
            <a:ext cx="8171543" cy="1569660"/>
          </a:xfrm>
          <a:prstGeom prst="rect">
            <a:avLst/>
          </a:prstGeom>
          <a:noFill/>
        </p:spPr>
        <p:txBody>
          <a:bodyPr wrap="square" rtlCol="0">
            <a:spAutoFit/>
          </a:bodyPr>
          <a:lstStyle/>
          <a:p>
            <a:pPr algn="ctr"/>
            <a:r>
              <a:rPr lang="en-US" sz="3200" b="1" i="1" dirty="0" smtClean="0">
                <a:solidFill>
                  <a:srgbClr val="990099"/>
                </a:solidFill>
              </a:rPr>
              <a:t>How do we </a:t>
            </a:r>
            <a:r>
              <a:rPr lang="en-US" sz="3200" b="1" i="1" dirty="0" smtClean="0">
                <a:solidFill>
                  <a:srgbClr val="990099"/>
                </a:solidFill>
              </a:rPr>
              <a:t>understand/establish </a:t>
            </a:r>
            <a:r>
              <a:rPr lang="en-US" sz="3200" b="1" i="1" dirty="0" smtClean="0">
                <a:solidFill>
                  <a:srgbClr val="990099"/>
                </a:solidFill>
              </a:rPr>
              <a:t>connection between </a:t>
            </a:r>
          </a:p>
          <a:p>
            <a:pPr algn="ctr"/>
            <a:r>
              <a:rPr lang="en-US" sz="3200" b="1" i="1" dirty="0" smtClean="0">
                <a:solidFill>
                  <a:srgbClr val="FF0000"/>
                </a:solidFill>
              </a:rPr>
              <a:t>basic research </a:t>
            </a:r>
            <a:r>
              <a:rPr lang="en-US" sz="3200" b="1" i="1" dirty="0" smtClean="0">
                <a:solidFill>
                  <a:srgbClr val="990099"/>
                </a:solidFill>
              </a:rPr>
              <a:t>and </a:t>
            </a:r>
            <a:r>
              <a:rPr lang="en-US" sz="3200" b="1" i="1" dirty="0" smtClean="0">
                <a:solidFill>
                  <a:srgbClr val="FF0000"/>
                </a:solidFill>
              </a:rPr>
              <a:t>technology development</a:t>
            </a:r>
            <a:r>
              <a:rPr lang="en-US" sz="3200" b="1" i="1" dirty="0" smtClean="0">
                <a:solidFill>
                  <a:srgbClr val="990099"/>
                </a:solidFill>
              </a:rPr>
              <a:t>?</a:t>
            </a:r>
            <a:endParaRPr lang="en-US" sz="3200" b="1" i="1" dirty="0">
              <a:solidFill>
                <a:srgbClr val="990099"/>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20296" y="3500735"/>
            <a:ext cx="3810000" cy="461665"/>
          </a:xfrm>
          <a:prstGeom prst="rect">
            <a:avLst/>
          </a:prstGeom>
          <a:noFill/>
        </p:spPr>
        <p:txBody>
          <a:bodyPr wrap="square" rtlCol="0">
            <a:spAutoFit/>
          </a:bodyPr>
          <a:lstStyle/>
          <a:p>
            <a:r>
              <a:rPr lang="en-US" sz="2400" b="1" i="1" dirty="0" smtClean="0">
                <a:solidFill>
                  <a:srgbClr val="C00000"/>
                </a:solidFill>
              </a:rPr>
              <a:t>Indian Perspective</a:t>
            </a:r>
            <a:endParaRPr lang="en-US" sz="2400" b="1" i="1" dirty="0">
              <a:solidFill>
                <a:srgbClr val="C00000"/>
              </a:solidFill>
            </a:endParaRPr>
          </a:p>
        </p:txBody>
      </p:sp>
      <p:sp>
        <p:nvSpPr>
          <p:cNvPr id="5" name="TextBox 4"/>
          <p:cNvSpPr txBox="1"/>
          <p:nvPr/>
        </p:nvSpPr>
        <p:spPr>
          <a:xfrm>
            <a:off x="2590800" y="2743200"/>
            <a:ext cx="5181600" cy="461665"/>
          </a:xfrm>
          <a:prstGeom prst="rect">
            <a:avLst/>
          </a:prstGeom>
          <a:noFill/>
        </p:spPr>
        <p:txBody>
          <a:bodyPr wrap="square" rtlCol="0">
            <a:spAutoFit/>
          </a:bodyPr>
          <a:lstStyle/>
          <a:p>
            <a:r>
              <a:rPr lang="en-US" sz="2400" b="1" i="1" dirty="0" smtClean="0">
                <a:solidFill>
                  <a:srgbClr val="002060"/>
                </a:solidFill>
              </a:rPr>
              <a:t>World Historical Perspectives</a:t>
            </a:r>
            <a:endParaRPr lang="en-US" sz="2400" b="1" i="1" dirty="0">
              <a:solidFill>
                <a:srgbClr val="002060"/>
              </a:solidFill>
            </a:endParaRPr>
          </a:p>
        </p:txBody>
      </p:sp>
      <p:sp>
        <p:nvSpPr>
          <p:cNvPr id="6" name="TextBox 5"/>
          <p:cNvSpPr txBox="1"/>
          <p:nvPr/>
        </p:nvSpPr>
        <p:spPr>
          <a:xfrm>
            <a:off x="2590800" y="1295400"/>
            <a:ext cx="5867400" cy="461665"/>
          </a:xfrm>
          <a:prstGeom prst="rect">
            <a:avLst/>
          </a:prstGeom>
          <a:noFill/>
        </p:spPr>
        <p:txBody>
          <a:bodyPr wrap="square" rtlCol="0">
            <a:spAutoFit/>
          </a:bodyPr>
          <a:lstStyle/>
          <a:p>
            <a:r>
              <a:rPr lang="en-US" sz="2400" b="1" i="1" dirty="0" smtClean="0">
                <a:solidFill>
                  <a:srgbClr val="008000"/>
                </a:solidFill>
              </a:rPr>
              <a:t>Basic Sciences and applied sciences</a:t>
            </a:r>
            <a:endParaRPr lang="en-US" sz="2400" b="1" i="1" dirty="0">
              <a:solidFill>
                <a:srgbClr val="008000"/>
              </a:solidFill>
            </a:endParaRPr>
          </a:p>
        </p:txBody>
      </p:sp>
      <p:sp>
        <p:nvSpPr>
          <p:cNvPr id="7" name="TextBox 6"/>
          <p:cNvSpPr txBox="1"/>
          <p:nvPr/>
        </p:nvSpPr>
        <p:spPr>
          <a:xfrm>
            <a:off x="2590800" y="1976735"/>
            <a:ext cx="5181600" cy="461665"/>
          </a:xfrm>
          <a:prstGeom prst="rect">
            <a:avLst/>
          </a:prstGeom>
          <a:noFill/>
        </p:spPr>
        <p:txBody>
          <a:bodyPr wrap="square" rtlCol="0">
            <a:spAutoFit/>
          </a:bodyPr>
          <a:lstStyle/>
          <a:p>
            <a:r>
              <a:rPr lang="en-US" sz="2400" b="1" i="1" dirty="0" smtClean="0">
                <a:solidFill>
                  <a:srgbClr val="CC0099"/>
                </a:solidFill>
              </a:rPr>
              <a:t>Their inter relationships</a:t>
            </a:r>
            <a:endParaRPr lang="en-US" sz="2400" b="1" i="1" dirty="0">
              <a:solidFill>
                <a:srgbClr val="CC0099"/>
              </a:solidFill>
            </a:endParaRPr>
          </a:p>
        </p:txBody>
      </p:sp>
      <p:sp>
        <p:nvSpPr>
          <p:cNvPr id="8" name="Oval 7"/>
          <p:cNvSpPr/>
          <p:nvPr/>
        </p:nvSpPr>
        <p:spPr>
          <a:xfrm>
            <a:off x="2209800" y="14478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24790" y="21336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24790" y="28956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225032" y="3605963"/>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8600" y="381000"/>
            <a:ext cx="3505200" cy="461665"/>
          </a:xfrm>
          <a:prstGeom prst="rect">
            <a:avLst/>
          </a:prstGeom>
          <a:noFill/>
        </p:spPr>
        <p:txBody>
          <a:bodyPr wrap="square" rtlCol="0">
            <a:spAutoFit/>
          </a:bodyPr>
          <a:lstStyle/>
          <a:p>
            <a:r>
              <a:rPr lang="en-US" sz="2400" b="1" i="1" dirty="0" smtClean="0"/>
              <a:t>We discuss:</a:t>
            </a:r>
            <a:endParaRPr lang="en-US" sz="2400" b="1" i="1" dirty="0"/>
          </a:p>
        </p:txBody>
      </p:sp>
      <p:sp>
        <p:nvSpPr>
          <p:cNvPr id="15" name="TextBox 14"/>
          <p:cNvSpPr txBox="1"/>
          <p:nvPr/>
        </p:nvSpPr>
        <p:spPr>
          <a:xfrm>
            <a:off x="304800" y="5739825"/>
            <a:ext cx="8610600" cy="584775"/>
          </a:xfrm>
          <a:prstGeom prst="rect">
            <a:avLst/>
          </a:prstGeom>
          <a:noFill/>
        </p:spPr>
        <p:txBody>
          <a:bodyPr wrap="square" rtlCol="0">
            <a:spAutoFit/>
          </a:bodyPr>
          <a:lstStyle/>
          <a:p>
            <a:pPr algn="just"/>
            <a:r>
              <a:rPr lang="en-US" sz="1600" b="1" dirty="0" smtClean="0">
                <a:solidFill>
                  <a:srgbClr val="FF0000"/>
                </a:solidFill>
              </a:rPr>
              <a:t>Invention: </a:t>
            </a:r>
            <a:r>
              <a:rPr lang="en-US" sz="1600" b="1" i="1" dirty="0" smtClean="0"/>
              <a:t>Accumulation and creation of knowledge that results in a new tool, device or process that accomplishes a specific purpose.</a:t>
            </a:r>
            <a:endParaRPr lang="en-US" sz="1600" b="1" i="1" dirty="0"/>
          </a:p>
        </p:txBody>
      </p:sp>
      <p:sp>
        <p:nvSpPr>
          <p:cNvPr id="16" name="TextBox 15"/>
          <p:cNvSpPr txBox="1"/>
          <p:nvPr/>
        </p:nvSpPr>
        <p:spPr>
          <a:xfrm>
            <a:off x="304800" y="6290846"/>
            <a:ext cx="7162800" cy="338554"/>
          </a:xfrm>
          <a:prstGeom prst="rect">
            <a:avLst/>
          </a:prstGeom>
          <a:noFill/>
        </p:spPr>
        <p:txBody>
          <a:bodyPr wrap="square" rtlCol="0">
            <a:spAutoFit/>
          </a:bodyPr>
          <a:lstStyle/>
          <a:p>
            <a:pPr algn="just"/>
            <a:r>
              <a:rPr lang="en-US" sz="1600" b="1" dirty="0" smtClean="0">
                <a:solidFill>
                  <a:srgbClr val="FF0000"/>
                </a:solidFill>
              </a:rPr>
              <a:t>Discovery</a:t>
            </a:r>
            <a:r>
              <a:rPr lang="en-US" sz="1600" b="1" dirty="0" smtClean="0"/>
              <a:t>: </a:t>
            </a:r>
            <a:r>
              <a:rPr lang="en-US" sz="1600" b="1" i="1" dirty="0" smtClean="0"/>
              <a:t>Creation of new knowledge and facts about the world.</a:t>
            </a:r>
            <a:endParaRPr lang="en-US" sz="1600" b="1" i="1" dirty="0"/>
          </a:p>
        </p:txBody>
      </p:sp>
      <p:sp>
        <p:nvSpPr>
          <p:cNvPr id="17" name="TextBox 16"/>
          <p:cNvSpPr txBox="1"/>
          <p:nvPr/>
        </p:nvSpPr>
        <p:spPr>
          <a:xfrm>
            <a:off x="2590550" y="4252686"/>
            <a:ext cx="6081736" cy="461665"/>
          </a:xfrm>
          <a:prstGeom prst="rect">
            <a:avLst/>
          </a:prstGeom>
          <a:noFill/>
        </p:spPr>
        <p:txBody>
          <a:bodyPr wrap="square" rtlCol="0">
            <a:spAutoFit/>
          </a:bodyPr>
          <a:lstStyle/>
          <a:p>
            <a:r>
              <a:rPr lang="en-US" sz="2400" b="1" i="1" dirty="0" smtClean="0">
                <a:solidFill>
                  <a:srgbClr val="FF0000"/>
                </a:solidFill>
              </a:rPr>
              <a:t>Our experience in Chemistry Group, BARC</a:t>
            </a:r>
            <a:endParaRPr lang="en-US" sz="2400" b="1" i="1" dirty="0">
              <a:solidFill>
                <a:srgbClr val="FF0000"/>
              </a:solidFill>
            </a:endParaRPr>
          </a:p>
        </p:txBody>
      </p:sp>
      <p:sp>
        <p:nvSpPr>
          <p:cNvPr id="19" name="Oval 18"/>
          <p:cNvSpPr/>
          <p:nvPr/>
        </p:nvSpPr>
        <p:spPr>
          <a:xfrm>
            <a:off x="2209800" y="4343400"/>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81000" y="5637212"/>
            <a:ext cx="86106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1995</TotalTime>
  <Words>5237</Words>
  <Application>Microsoft Office PowerPoint</Application>
  <PresentationFormat>On-screen Show (4:3)</PresentationFormat>
  <Paragraphs>682</Paragraphs>
  <Slides>79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Market Size</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Dr BNJ</cp:lastModifiedBy>
  <cp:revision>299</cp:revision>
  <dcterms:created xsi:type="dcterms:W3CDTF">2006-08-16T00:00:00Z</dcterms:created>
  <dcterms:modified xsi:type="dcterms:W3CDTF">2005-03-17T18:10:28Z</dcterms:modified>
</cp:coreProperties>
</file>