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30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1" r:id="rId28"/>
    <p:sldId id="262" r:id="rId29"/>
    <p:sldId id="297" r:id="rId30"/>
    <p:sldId id="286" r:id="rId31"/>
    <p:sldId id="287" r:id="rId32"/>
    <p:sldId id="298" r:id="rId33"/>
    <p:sldId id="288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38"/>
    <a:srgbClr val="10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72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TS Pilani Go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19400" y="-3352800"/>
            <a:ext cx="14438086" cy="1082856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BITS_university_logo_whiteve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8592"/>
          <a:stretch/>
        </p:blipFill>
        <p:spPr>
          <a:xfrm>
            <a:off x="76200" y="3352800"/>
            <a:ext cx="2057400" cy="198000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76200" y="5257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-150" dirty="0" smtClean="0">
                <a:solidFill>
                  <a:schemeClr val="bg1"/>
                </a:solidFill>
                <a:latin typeface="Arial"/>
                <a:cs typeface="Arial"/>
              </a:rPr>
              <a:t>BITS</a:t>
            </a:r>
            <a:r>
              <a:rPr lang="en-US" sz="2900" spc="-150" dirty="0" smtClean="0">
                <a:solidFill>
                  <a:schemeClr val="bg1"/>
                </a:solidFill>
                <a:latin typeface="Arial"/>
                <a:cs typeface="Arial"/>
              </a:rPr>
              <a:t> Pilani</a:t>
            </a:r>
            <a:endParaRPr lang="en-US" sz="2900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2400" y="5666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spc="0" dirty="0" smtClean="0">
                <a:solidFill>
                  <a:srgbClr val="FFFFFF"/>
                </a:solidFill>
                <a:latin typeface="Arial"/>
                <a:cs typeface="Arial"/>
              </a:rPr>
              <a:t>K K Birla Goa</a:t>
            </a:r>
            <a:r>
              <a:rPr lang="en-US" sz="1200" spc="0" baseline="0" dirty="0" smtClean="0">
                <a:solidFill>
                  <a:srgbClr val="FFFFFF"/>
                </a:solidFill>
                <a:latin typeface="Arial"/>
                <a:cs typeface="Arial"/>
              </a:rPr>
              <a:t> Campus</a:t>
            </a:r>
            <a:endParaRPr lang="en-US" sz="1200" spc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514600" y="3810000"/>
            <a:ext cx="6019800" cy="152400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Please enter the 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21" name="Rectangle 20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26" name="Rectangle 25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18"/>
          <p:cNvSpPr>
            <a:spLocks noGrp="1"/>
          </p:cNvSpPr>
          <p:nvPr>
            <p:ph sz="quarter" idx="10" hasCustomPrompt="1"/>
          </p:nvPr>
        </p:nvSpPr>
        <p:spPr>
          <a:xfrm rot="5400000">
            <a:off x="5410200" y="2743200"/>
            <a:ext cx="58674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 rot="5400000">
            <a:off x="5006340" y="2567940"/>
            <a:ext cx="5181600" cy="45719"/>
            <a:chOff x="1905000" y="6553200"/>
            <a:chExt cx="7010400" cy="45719"/>
          </a:xfrm>
        </p:grpSpPr>
        <p:sp>
          <p:nvSpPr>
            <p:cNvPr id="9" name="Rectangle 8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 rot="5400000">
            <a:off x="-758715" y="1131248"/>
            <a:ext cx="2193193" cy="69269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rot="5400000">
            <a:off x="-2794428" y="3808884"/>
            <a:ext cx="586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900" dirty="0" smtClean="0">
                <a:solidFill>
                  <a:srgbClr val="101141"/>
                </a:solidFill>
                <a:latin typeface="Arial"/>
                <a:cs typeface="Arial"/>
              </a:rPr>
              <a:t>Pilani, K K Birla Goa Campus</a:t>
            </a:r>
            <a:endParaRPr lang="en-US" sz="9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TS Pilani Go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19400" y="-3352800"/>
            <a:ext cx="14438086" cy="1082856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14600" y="5410200"/>
            <a:ext cx="6019800" cy="533400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details comes here</a:t>
            </a:r>
          </a:p>
          <a:p>
            <a:pPr lvl="0"/>
            <a:r>
              <a:rPr lang="en-GB" dirty="0" smtClean="0"/>
              <a:t>Date and other details can come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3810000"/>
            <a:ext cx="6019800" cy="152400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Please enter the presentation title here</a:t>
            </a:r>
            <a:endParaRPr lang="en-US" dirty="0"/>
          </a:p>
        </p:txBody>
      </p:sp>
      <p:pic>
        <p:nvPicPr>
          <p:cNvPr id="13" name="Picture 12" descr="BITS_university_logo_whitever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8592"/>
          <a:stretch/>
        </p:blipFill>
        <p:spPr>
          <a:xfrm>
            <a:off x="76200" y="3352800"/>
            <a:ext cx="2057400" cy="198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76200" y="5257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-150" dirty="0" smtClean="0">
                <a:solidFill>
                  <a:schemeClr val="bg1"/>
                </a:solidFill>
                <a:latin typeface="Arial"/>
                <a:cs typeface="Arial"/>
              </a:rPr>
              <a:t>BITS</a:t>
            </a:r>
            <a:r>
              <a:rPr lang="en-US" sz="2900" spc="-150" dirty="0" smtClean="0">
                <a:solidFill>
                  <a:schemeClr val="bg1"/>
                </a:solidFill>
                <a:latin typeface="Arial"/>
                <a:cs typeface="Arial"/>
              </a:rPr>
              <a:t> Pilani</a:t>
            </a:r>
            <a:endParaRPr lang="en-US" sz="2900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5666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spc="0" dirty="0" smtClean="0">
                <a:solidFill>
                  <a:srgbClr val="FFFFFF"/>
                </a:solidFill>
                <a:latin typeface="Arial"/>
                <a:cs typeface="Arial"/>
              </a:rPr>
              <a:t>K K Birla Goa</a:t>
            </a:r>
            <a:r>
              <a:rPr lang="en-US" sz="1200" spc="0" baseline="0" dirty="0" smtClean="0">
                <a:solidFill>
                  <a:srgbClr val="FFFFFF"/>
                </a:solidFill>
                <a:latin typeface="Arial"/>
                <a:cs typeface="Arial"/>
              </a:rPr>
              <a:t> Campus</a:t>
            </a:r>
            <a:endParaRPr lang="en-US" sz="1200" spc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2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TS Pilani Go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19400" y="-3352800"/>
            <a:ext cx="14438086" cy="108285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82182"/>
            <a:ext cx="9144000" cy="25758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icture 7.png"/>
          <p:cNvPicPr>
            <a:picLocks noChangeAspect="1"/>
          </p:cNvPicPr>
          <p:nvPr userDrawn="1"/>
        </p:nvPicPr>
        <p:blipFill>
          <a:blip r:embed="rId3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304800" y="4648200"/>
            <a:ext cx="8458200" cy="1600200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Topic headings here </a:t>
            </a:r>
          </a:p>
          <a:p>
            <a:pPr lvl="0"/>
            <a:r>
              <a:rPr lang="en-US" dirty="0" smtClean="0"/>
              <a:t>(separator - can run in two lines)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882900" y="677545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12700" y="677545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778500" y="677545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0" y="762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-150" dirty="0" smtClean="0">
                <a:solidFill>
                  <a:srgbClr val="101141"/>
                </a:solidFill>
                <a:latin typeface="Arial"/>
                <a:cs typeface="Arial"/>
              </a:rPr>
              <a:t>BITS</a:t>
            </a:r>
            <a:r>
              <a:rPr lang="en-US" sz="2900" spc="-150" dirty="0" smtClean="0">
                <a:solidFill>
                  <a:srgbClr val="101141"/>
                </a:solidFill>
                <a:latin typeface="Arial"/>
                <a:cs typeface="Arial"/>
              </a:rPr>
              <a:t> Pilani</a:t>
            </a:r>
            <a:endParaRPr lang="en-US" sz="2900" spc="-150" dirty="0">
              <a:solidFill>
                <a:srgbClr val="10114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086600" y="11708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spc="0" dirty="0" smtClean="0">
                <a:solidFill>
                  <a:srgbClr val="101141"/>
                </a:solidFill>
                <a:latin typeface="Arial"/>
                <a:cs typeface="Arial"/>
              </a:rPr>
              <a:t>K K Birla Goa</a:t>
            </a:r>
            <a:r>
              <a:rPr lang="en-US" sz="1200" spc="0" baseline="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200" spc="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493837"/>
            <a:ext cx="8229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  <a:endParaRPr kumimoji="0" lang="en-GB" sz="2400" u="none" strike="noStrike" kern="1200" cap="none" spc="0" normalizeH="0" noProof="0" dirty="0" smtClean="0">
              <a:ln>
                <a:noFill/>
              </a:ln>
              <a:solidFill>
                <a:srgbClr val="10114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83888" y="6550671"/>
            <a:ext cx="7060112" cy="48665"/>
            <a:chOff x="2083888" y="6550671"/>
            <a:chExt cx="7060112" cy="48665"/>
          </a:xfrm>
        </p:grpSpPr>
        <p:sp>
          <p:nvSpPr>
            <p:cNvPr id="13" name="Rectangle 12"/>
            <p:cNvSpPr/>
            <p:nvPr/>
          </p:nvSpPr>
          <p:spPr>
            <a:xfrm>
              <a:off x="4630476" y="6550672"/>
              <a:ext cx="2328591" cy="48664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07874" y="6550671"/>
              <a:ext cx="2236126" cy="45719"/>
            </a:xfrm>
            <a:prstGeom prst="rect">
              <a:avLst/>
            </a:prstGeom>
            <a:solidFill>
              <a:srgbClr val="E3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83888" y="6550672"/>
              <a:ext cx="2580680" cy="48664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20" name="Rectangle 19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24" name="Rectangle 23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  <a:endParaRPr kumimoji="0" lang="en-GB" sz="2400" u="none" strike="noStrike" kern="1200" cap="none" spc="0" normalizeH="0" noProof="0" dirty="0" smtClean="0">
              <a:ln>
                <a:noFill/>
              </a:ln>
              <a:solidFill>
                <a:srgbClr val="10114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 hasCustomPrompt="1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dirty="0" smtClean="0"/>
              <a:t>Second level</a:t>
            </a:r>
            <a:endParaRPr kumimoji="0" lang="en-GB" sz="2400" u="none" strike="noStrike" kern="1200" cap="none" spc="0" normalizeH="0" noProof="0" dirty="0" smtClean="0">
              <a:ln>
                <a:noFill/>
              </a:ln>
              <a:solidFill>
                <a:srgbClr val="10114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u="none" strike="noStrike" kern="1200" cap="none" spc="0" normalizeH="0" baseline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Lorem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sit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amet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dolor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400" u="none" strike="noStrike" kern="1200" cap="none" spc="0" normalizeH="0" noProof="0" dirty="0" err="1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ipsum</a:t>
            </a:r>
            <a:r>
              <a:rPr kumimoji="0" lang="en-GB" sz="2400" u="none" strike="noStrike" kern="1200" cap="none" spc="0" normalizeH="0" noProof="0" dirty="0" smtClean="0">
                <a:ln>
                  <a:noFill/>
                </a:ln>
                <a:solidFill>
                  <a:srgbClr val="10114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" name="Content Placeholder 18"/>
          <p:cNvSpPr>
            <a:spLocks noGrp="1"/>
          </p:cNvSpPr>
          <p:nvPr userDrawn="1">
            <p:ph sz="quarter" idx="10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21" name="Rectangle 20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30" name="Rectangle 29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12" name="Rectangle 11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7" name="Rectangle 16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7" name="Rectangle 6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2" name="Rectangle 11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10" name="Rectangle 9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5" name="Rectangle 14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07025"/>
            <a:ext cx="5486400" cy="304800"/>
          </a:xfrm>
        </p:spPr>
        <p:txBody>
          <a:bodyPr anchor="b">
            <a:normAutofit/>
          </a:bodyPr>
          <a:lstStyle>
            <a:lvl1pPr algn="l">
              <a:defRPr sz="1800" b="1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3429000"/>
          </a:xfr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1825"/>
            <a:ext cx="5486400" cy="304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04800" y="152400"/>
            <a:ext cx="6324600" cy="1143000"/>
          </a:xfrm>
        </p:spPr>
        <p:txBody>
          <a:bodyPr anchor="ctr" anchorCtr="0">
            <a:norm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None/>
              <a:defRPr sz="3600" b="1" spc="-15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Slide heading here and it can run in two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295400"/>
            <a:ext cx="7010400" cy="45719"/>
            <a:chOff x="1905000" y="6553200"/>
            <a:chExt cx="7010400" cy="45719"/>
          </a:xfrm>
        </p:grpSpPr>
        <p:sp>
          <p:nvSpPr>
            <p:cNvPr id="7" name="Rectangle 6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133600" y="6553200"/>
            <a:ext cx="7010400" cy="45719"/>
            <a:chOff x="1905000" y="6553200"/>
            <a:chExt cx="7010400" cy="45719"/>
          </a:xfrm>
        </p:grpSpPr>
        <p:sp>
          <p:nvSpPr>
            <p:cNvPr id="12" name="Rectangle 11"/>
            <p:cNvSpPr/>
            <p:nvPr/>
          </p:nvSpPr>
          <p:spPr>
            <a:xfrm>
              <a:off x="4267200" y="6553200"/>
              <a:ext cx="2328591" cy="45719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6553200"/>
              <a:ext cx="2362200" cy="45719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86809" y="6553200"/>
              <a:ext cx="2328591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Picture 7.png"/>
          <p:cNvPicPr>
            <a:picLocks noChangeAspect="1"/>
          </p:cNvPicPr>
          <p:nvPr userDrawn="1"/>
        </p:nvPicPr>
        <p:blipFill>
          <a:blip r:embed="rId2" cstate="print"/>
          <a:srcRect l="1923" b="5336"/>
          <a:stretch>
            <a:fillRect/>
          </a:stretch>
        </p:blipFill>
        <p:spPr>
          <a:xfrm>
            <a:off x="6629400" y="-1"/>
            <a:ext cx="2193193" cy="69269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BITS 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Pilani, K K Birla</a:t>
            </a:r>
            <a:r>
              <a:rPr lang="en-US" sz="1100" baseline="0" dirty="0" smtClean="0">
                <a:solidFill>
                  <a:srgbClr val="101141"/>
                </a:solidFill>
                <a:latin typeface="Arial"/>
                <a:cs typeface="Arial"/>
              </a:rPr>
              <a:t> Goa</a:t>
            </a:r>
            <a:r>
              <a:rPr lang="en-US" sz="1100" dirty="0" smtClean="0">
                <a:solidFill>
                  <a:srgbClr val="101141"/>
                </a:solidFill>
                <a:latin typeface="Arial"/>
                <a:cs typeface="Arial"/>
              </a:rPr>
              <a:t> Campus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3DC603-C5F6-4A82-B252-8D9BD6F91242}" type="datetimeFigureOut">
              <a:rPr lang="en-US" smtClean="0"/>
              <a:pPr/>
              <a:t>22/09/16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8D7E44-7D4F-4942-A8C9-2DF6BF839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spc="-15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371600" y="3733800"/>
            <a:ext cx="7257144" cy="2286000"/>
          </a:xfrm>
        </p:spPr>
        <p:txBody>
          <a:bodyPr lIns="0" tIns="0" rIns="0" bIns="0"/>
          <a:lstStyle/>
          <a:p>
            <a:pPr algn="r" eaLnBrk="1" hangingPunct="1">
              <a:lnSpc>
                <a:spcPct val="10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Dipankar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Pal, 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SMIEEE, FIE (I), LMISTE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Professor, Dept. of EEE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BITS-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K. K. Birla Goa-Campus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Goa-403 726, INDIA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28600"/>
            <a:ext cx="9220200" cy="6629400"/>
            <a:chOff x="-49162" y="533400"/>
            <a:chExt cx="9220200" cy="6629400"/>
          </a:xfrm>
        </p:grpSpPr>
        <p:sp>
          <p:nvSpPr>
            <p:cNvPr id="3" name="Title 4"/>
            <p:cNvSpPr txBox="1">
              <a:spLocks/>
            </p:cNvSpPr>
            <p:nvPr/>
          </p:nvSpPr>
          <p:spPr>
            <a:xfrm>
              <a:off x="-49162" y="533400"/>
              <a:ext cx="9220200" cy="9144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4400" b="1" kern="1200" spc="-150" baseline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660066"/>
                  </a:solidFill>
                </a:rPr>
                <a:t>Neural Signal Recording: Opportunities and Challenges </a:t>
              </a:r>
              <a:endParaRPr lang="en-US" sz="4000" dirty="0">
                <a:solidFill>
                  <a:srgbClr val="660066"/>
                </a:solidFill>
                <a:effectLst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08238" y="3733800"/>
              <a:ext cx="6477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Invited 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Talk* by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49162" y="6331803"/>
              <a:ext cx="906780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*based </a:t>
              </a:r>
              <a:r>
                <a:rPr lang="en-US" b="1" i="1" dirty="0">
                  <a:solidFill>
                    <a:schemeClr val="bg1"/>
                  </a:solidFill>
                </a:rPr>
                <a:t>on a paper: “Very Low-Noise ENG Amplifier System Using CMOS Technology”, </a:t>
              </a:r>
              <a:endParaRPr lang="en-US" b="1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b="1" i="1" dirty="0" smtClean="0">
                  <a:solidFill>
                    <a:schemeClr val="bg1"/>
                  </a:solidFill>
                </a:rPr>
                <a:t>by </a:t>
              </a:r>
              <a:r>
                <a:rPr lang="en-US" b="1" i="1" dirty="0">
                  <a:solidFill>
                    <a:schemeClr val="bg1"/>
                  </a:solidFill>
                </a:rPr>
                <a:t>R. </a:t>
              </a:r>
              <a:r>
                <a:rPr lang="en-US" b="1" i="1" dirty="0" err="1">
                  <a:solidFill>
                    <a:schemeClr val="bg1"/>
                  </a:solidFill>
                </a:rPr>
                <a:t>Rieger</a:t>
              </a:r>
              <a:r>
                <a:rPr lang="en-US" b="1" i="1" dirty="0">
                  <a:solidFill>
                    <a:schemeClr val="bg1"/>
                  </a:solidFill>
                </a:rPr>
                <a:t>, M. </a:t>
              </a:r>
              <a:r>
                <a:rPr lang="en-US" b="1" i="1" dirty="0" err="1">
                  <a:solidFill>
                    <a:schemeClr val="bg1"/>
                  </a:solidFill>
                </a:rPr>
                <a:t>Schuettler</a:t>
              </a:r>
              <a:r>
                <a:rPr lang="en-US" b="1" i="1" dirty="0">
                  <a:solidFill>
                    <a:schemeClr val="bg1"/>
                  </a:solidFill>
                </a:rPr>
                <a:t>, D. Pal, C. Clarke, P. </a:t>
              </a:r>
              <a:r>
                <a:rPr lang="en-US" b="1" i="1" dirty="0" err="1">
                  <a:solidFill>
                    <a:schemeClr val="bg1"/>
                  </a:solidFill>
                </a:rPr>
                <a:t>Langlois</a:t>
              </a:r>
              <a:r>
                <a:rPr lang="en-US" b="1" i="1" dirty="0">
                  <a:solidFill>
                    <a:schemeClr val="bg1"/>
                  </a:solidFill>
                </a:rPr>
                <a:t>, J. Taylor, and N. Donaldson, published in IEEE Trans. Neural System &amp; Rehabilitation </a:t>
              </a:r>
              <a:r>
                <a:rPr lang="en-US" b="1" i="1" dirty="0" err="1">
                  <a:solidFill>
                    <a:schemeClr val="bg1"/>
                  </a:solidFill>
                </a:rPr>
                <a:t>Engg</a:t>
              </a:r>
              <a:r>
                <a:rPr lang="en-US" b="1" i="1" dirty="0">
                  <a:solidFill>
                    <a:schemeClr val="bg1"/>
                  </a:solidFill>
                </a:rPr>
                <a:t>., vol. 14, No. 6, pp. 427-437, December 2006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4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7"/>
          <p:cNvSpPr txBox="1">
            <a:spLocks noChangeArrowheads="1"/>
          </p:cNvSpPr>
          <p:nvPr/>
        </p:nvSpPr>
        <p:spPr bwMode="auto">
          <a:xfrm>
            <a:off x="7260" y="43542"/>
            <a:ext cx="670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smtClean="0">
                <a:latin typeface="+mn-lt"/>
              </a:rPr>
              <a:t>System Block </a:t>
            </a:r>
            <a:r>
              <a:rPr lang="en-US" sz="4000" b="1" dirty="0">
                <a:latin typeface="+mn-lt"/>
              </a:rPr>
              <a:t>and </a:t>
            </a:r>
            <a:r>
              <a:rPr lang="en-US" sz="4000" b="1" dirty="0" smtClean="0">
                <a:latin typeface="+mn-lt"/>
              </a:rPr>
              <a:t>SPU Section</a:t>
            </a:r>
            <a:endParaRPr lang="en-US" sz="4000" b="1" dirty="0">
              <a:latin typeface="+mn-lt"/>
            </a:endParaRPr>
          </a:p>
        </p:txBody>
      </p:sp>
      <p:grpSp>
        <p:nvGrpSpPr>
          <p:cNvPr id="3" name="Group 489"/>
          <p:cNvGrpSpPr>
            <a:grpSpLocks/>
          </p:cNvGrpSpPr>
          <p:nvPr/>
        </p:nvGrpSpPr>
        <p:grpSpPr bwMode="auto">
          <a:xfrm>
            <a:off x="609600" y="1463675"/>
            <a:ext cx="7912100" cy="5165725"/>
            <a:chOff x="384" y="242"/>
            <a:chExt cx="4984" cy="3254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3515" y="1437"/>
              <a:ext cx="1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Impact" pitchFamily="34" charset="0"/>
                </a:rPr>
                <a:t>(N-2)</a:t>
              </a:r>
              <a:endParaRPr lang="en-US" b="1">
                <a:latin typeface="Impact" pitchFamily="34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917" y="62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917" y="688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917" y="755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917" y="82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917" y="890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917" y="957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917" y="102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917" y="1092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917" y="1159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917" y="122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917" y="1294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917" y="136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917" y="1429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917" y="1496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917" y="1563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917" y="1631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917" y="1698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917" y="1765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917" y="183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917" y="190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917" y="1967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917" y="2035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917" y="210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917" y="2169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917" y="2237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917" y="230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917" y="237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917" y="2439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917" y="250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917" y="2573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917" y="264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>
              <a:off x="917" y="270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917" y="2776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917" y="2843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>
              <a:off x="917" y="291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917" y="2978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>
              <a:off x="917" y="3045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917" y="311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auto">
            <a:xfrm>
              <a:off x="917" y="3180"/>
              <a:ext cx="1" cy="54"/>
            </a:xfrm>
            <a:custGeom>
              <a:avLst/>
              <a:gdLst>
                <a:gd name="T0" fmla="*/ 0 w 1"/>
                <a:gd name="T1" fmla="*/ 0 h 177"/>
                <a:gd name="T2" fmla="*/ 0 w 1"/>
                <a:gd name="T3" fmla="*/ 39 h 177"/>
                <a:gd name="T4" fmla="*/ 0 w 1"/>
                <a:gd name="T5" fmla="*/ 54 h 1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77">
                  <a:moveTo>
                    <a:pt x="0" y="0"/>
                  </a:moveTo>
                  <a:lnTo>
                    <a:pt x="0" y="128"/>
                  </a:lnTo>
                  <a:lnTo>
                    <a:pt x="0" y="17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4231" y="1911"/>
              <a:ext cx="29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4526" y="1911"/>
              <a:ext cx="1" cy="3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 flipH="1">
              <a:off x="4231" y="2300"/>
              <a:ext cx="29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V="1">
              <a:off x="4231" y="1911"/>
              <a:ext cx="1" cy="3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H="1" flipV="1">
              <a:off x="1279" y="3466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 flipH="1" flipV="1">
              <a:off x="1278" y="3463"/>
              <a:ext cx="1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H="1" flipV="1">
              <a:off x="1275" y="3461"/>
              <a:ext cx="3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H="1" flipV="1">
              <a:off x="1272" y="3459"/>
              <a:ext cx="3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6"/>
            <p:cNvSpPr>
              <a:spLocks noChangeShapeType="1"/>
            </p:cNvSpPr>
            <p:nvPr/>
          </p:nvSpPr>
          <p:spPr bwMode="auto">
            <a:xfrm flipH="1" flipV="1">
              <a:off x="1268" y="3457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H="1" flipV="1">
              <a:off x="1263" y="3454"/>
              <a:ext cx="5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H="1" flipV="1">
              <a:off x="1257" y="3453"/>
              <a:ext cx="6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H="1" flipV="1">
              <a:off x="1250" y="3451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0"/>
            <p:cNvSpPr>
              <a:spLocks noChangeShapeType="1"/>
            </p:cNvSpPr>
            <p:nvPr/>
          </p:nvSpPr>
          <p:spPr bwMode="auto">
            <a:xfrm flipH="1" flipV="1">
              <a:off x="1243" y="3449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 flipV="1">
              <a:off x="1235" y="3447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 flipV="1">
              <a:off x="1226" y="3446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 flipH="1" flipV="1">
              <a:off x="1217" y="3444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 flipV="1">
              <a:off x="1207" y="344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 flipH="1" flipV="1">
              <a:off x="1198" y="3443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 flipH="1" flipV="1">
              <a:off x="1187" y="34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 flipV="1">
              <a:off x="1176" y="3441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1166" y="3441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 flipH="1">
              <a:off x="1155" y="3441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flipH="1">
              <a:off x="1144" y="3441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 flipH="1">
              <a:off x="1133" y="3441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2"/>
            <p:cNvSpPr>
              <a:spLocks noChangeShapeType="1"/>
            </p:cNvSpPr>
            <p:nvPr/>
          </p:nvSpPr>
          <p:spPr bwMode="auto">
            <a:xfrm flipH="1">
              <a:off x="1123" y="3441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3"/>
            <p:cNvSpPr>
              <a:spLocks noChangeShapeType="1"/>
            </p:cNvSpPr>
            <p:nvPr/>
          </p:nvSpPr>
          <p:spPr bwMode="auto">
            <a:xfrm flipH="1">
              <a:off x="1112" y="34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4"/>
            <p:cNvSpPr>
              <a:spLocks noChangeShapeType="1"/>
            </p:cNvSpPr>
            <p:nvPr/>
          </p:nvSpPr>
          <p:spPr bwMode="auto">
            <a:xfrm flipH="1">
              <a:off x="1102" y="3443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5"/>
            <p:cNvSpPr>
              <a:spLocks noChangeShapeType="1"/>
            </p:cNvSpPr>
            <p:nvPr/>
          </p:nvSpPr>
          <p:spPr bwMode="auto">
            <a:xfrm flipH="1">
              <a:off x="1092" y="344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6"/>
            <p:cNvSpPr>
              <a:spLocks noChangeShapeType="1"/>
            </p:cNvSpPr>
            <p:nvPr/>
          </p:nvSpPr>
          <p:spPr bwMode="auto">
            <a:xfrm flipH="1">
              <a:off x="1083" y="3444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7"/>
            <p:cNvSpPr>
              <a:spLocks noChangeShapeType="1"/>
            </p:cNvSpPr>
            <p:nvPr/>
          </p:nvSpPr>
          <p:spPr bwMode="auto">
            <a:xfrm flipH="1">
              <a:off x="1075" y="3446"/>
              <a:ext cx="8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8"/>
            <p:cNvSpPr>
              <a:spLocks noChangeShapeType="1"/>
            </p:cNvSpPr>
            <p:nvPr/>
          </p:nvSpPr>
          <p:spPr bwMode="auto">
            <a:xfrm flipH="1">
              <a:off x="1067" y="3447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9"/>
            <p:cNvSpPr>
              <a:spLocks noChangeShapeType="1"/>
            </p:cNvSpPr>
            <p:nvPr/>
          </p:nvSpPr>
          <p:spPr bwMode="auto">
            <a:xfrm flipH="1">
              <a:off x="1059" y="3449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80"/>
            <p:cNvSpPr>
              <a:spLocks noChangeShapeType="1"/>
            </p:cNvSpPr>
            <p:nvPr/>
          </p:nvSpPr>
          <p:spPr bwMode="auto">
            <a:xfrm flipH="1">
              <a:off x="1053" y="3451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81"/>
            <p:cNvSpPr>
              <a:spLocks noChangeShapeType="1"/>
            </p:cNvSpPr>
            <p:nvPr/>
          </p:nvSpPr>
          <p:spPr bwMode="auto">
            <a:xfrm flipH="1">
              <a:off x="1047" y="3453"/>
              <a:ext cx="6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2"/>
            <p:cNvSpPr>
              <a:spLocks noChangeShapeType="1"/>
            </p:cNvSpPr>
            <p:nvPr/>
          </p:nvSpPr>
          <p:spPr bwMode="auto">
            <a:xfrm flipH="1">
              <a:off x="1042" y="3454"/>
              <a:ext cx="5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3"/>
            <p:cNvSpPr>
              <a:spLocks noChangeShapeType="1"/>
            </p:cNvSpPr>
            <p:nvPr/>
          </p:nvSpPr>
          <p:spPr bwMode="auto">
            <a:xfrm flipH="1">
              <a:off x="1038" y="3457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4"/>
            <p:cNvSpPr>
              <a:spLocks noChangeShapeType="1"/>
            </p:cNvSpPr>
            <p:nvPr/>
          </p:nvSpPr>
          <p:spPr bwMode="auto">
            <a:xfrm flipH="1">
              <a:off x="1034" y="3459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5"/>
            <p:cNvSpPr>
              <a:spLocks noChangeShapeType="1"/>
            </p:cNvSpPr>
            <p:nvPr/>
          </p:nvSpPr>
          <p:spPr bwMode="auto">
            <a:xfrm flipH="1">
              <a:off x="1032" y="3461"/>
              <a:ext cx="2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6"/>
            <p:cNvSpPr>
              <a:spLocks noChangeShapeType="1"/>
            </p:cNvSpPr>
            <p:nvPr/>
          </p:nvSpPr>
          <p:spPr bwMode="auto">
            <a:xfrm flipH="1">
              <a:off x="1031" y="3463"/>
              <a:ext cx="1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7"/>
            <p:cNvSpPr>
              <a:spLocks noChangeShapeType="1"/>
            </p:cNvSpPr>
            <p:nvPr/>
          </p:nvSpPr>
          <p:spPr bwMode="auto">
            <a:xfrm flipH="1">
              <a:off x="1030" y="3466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8"/>
            <p:cNvSpPr>
              <a:spLocks noChangeShapeType="1"/>
            </p:cNvSpPr>
            <p:nvPr/>
          </p:nvSpPr>
          <p:spPr bwMode="auto">
            <a:xfrm>
              <a:off x="1030" y="3468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1031" y="3470"/>
              <a:ext cx="1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1032" y="3473"/>
              <a:ext cx="2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91"/>
            <p:cNvSpPr>
              <a:spLocks noChangeShapeType="1"/>
            </p:cNvSpPr>
            <p:nvPr/>
          </p:nvSpPr>
          <p:spPr bwMode="auto">
            <a:xfrm>
              <a:off x="1034" y="3475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2"/>
            <p:cNvSpPr>
              <a:spLocks noChangeShapeType="1"/>
            </p:cNvSpPr>
            <p:nvPr/>
          </p:nvSpPr>
          <p:spPr bwMode="auto">
            <a:xfrm>
              <a:off x="1038" y="3477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3"/>
            <p:cNvSpPr>
              <a:spLocks noChangeShapeType="1"/>
            </p:cNvSpPr>
            <p:nvPr/>
          </p:nvSpPr>
          <p:spPr bwMode="auto">
            <a:xfrm>
              <a:off x="1042" y="3479"/>
              <a:ext cx="5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4"/>
            <p:cNvSpPr>
              <a:spLocks noChangeShapeType="1"/>
            </p:cNvSpPr>
            <p:nvPr/>
          </p:nvSpPr>
          <p:spPr bwMode="auto">
            <a:xfrm>
              <a:off x="1047" y="3482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5"/>
            <p:cNvSpPr>
              <a:spLocks noChangeShapeType="1"/>
            </p:cNvSpPr>
            <p:nvPr/>
          </p:nvSpPr>
          <p:spPr bwMode="auto">
            <a:xfrm>
              <a:off x="1053" y="3484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6"/>
            <p:cNvSpPr>
              <a:spLocks noChangeShapeType="1"/>
            </p:cNvSpPr>
            <p:nvPr/>
          </p:nvSpPr>
          <p:spPr bwMode="auto">
            <a:xfrm>
              <a:off x="1059" y="3486"/>
              <a:ext cx="8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1067" y="3487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1075" y="3489"/>
              <a:ext cx="8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1083" y="3490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1092" y="349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1102" y="3493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1112" y="3494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3"/>
            <p:cNvSpPr>
              <a:spLocks noChangeShapeType="1"/>
            </p:cNvSpPr>
            <p:nvPr/>
          </p:nvSpPr>
          <p:spPr bwMode="auto">
            <a:xfrm>
              <a:off x="1123" y="349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4"/>
            <p:cNvSpPr>
              <a:spLocks noChangeShapeType="1"/>
            </p:cNvSpPr>
            <p:nvPr/>
          </p:nvSpPr>
          <p:spPr bwMode="auto">
            <a:xfrm>
              <a:off x="1133" y="34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5"/>
            <p:cNvSpPr>
              <a:spLocks noChangeShapeType="1"/>
            </p:cNvSpPr>
            <p:nvPr/>
          </p:nvSpPr>
          <p:spPr bwMode="auto">
            <a:xfrm>
              <a:off x="1144" y="34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6"/>
            <p:cNvSpPr>
              <a:spLocks noChangeShapeType="1"/>
            </p:cNvSpPr>
            <p:nvPr/>
          </p:nvSpPr>
          <p:spPr bwMode="auto">
            <a:xfrm>
              <a:off x="1155" y="34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7"/>
            <p:cNvSpPr>
              <a:spLocks noChangeShapeType="1"/>
            </p:cNvSpPr>
            <p:nvPr/>
          </p:nvSpPr>
          <p:spPr bwMode="auto">
            <a:xfrm flipV="1">
              <a:off x="1166" y="3495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8"/>
            <p:cNvSpPr>
              <a:spLocks noChangeShapeType="1"/>
            </p:cNvSpPr>
            <p:nvPr/>
          </p:nvSpPr>
          <p:spPr bwMode="auto">
            <a:xfrm flipV="1">
              <a:off x="1176" y="3494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9"/>
            <p:cNvSpPr>
              <a:spLocks noChangeShapeType="1"/>
            </p:cNvSpPr>
            <p:nvPr/>
          </p:nvSpPr>
          <p:spPr bwMode="auto">
            <a:xfrm flipV="1">
              <a:off x="1187" y="3494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0"/>
            <p:cNvSpPr>
              <a:spLocks noChangeShapeType="1"/>
            </p:cNvSpPr>
            <p:nvPr/>
          </p:nvSpPr>
          <p:spPr bwMode="auto">
            <a:xfrm flipV="1">
              <a:off x="1198" y="3493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1"/>
            <p:cNvSpPr>
              <a:spLocks noChangeShapeType="1"/>
            </p:cNvSpPr>
            <p:nvPr/>
          </p:nvSpPr>
          <p:spPr bwMode="auto">
            <a:xfrm flipV="1">
              <a:off x="1207" y="349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2"/>
            <p:cNvSpPr>
              <a:spLocks noChangeShapeType="1"/>
            </p:cNvSpPr>
            <p:nvPr/>
          </p:nvSpPr>
          <p:spPr bwMode="auto">
            <a:xfrm flipV="1">
              <a:off x="1217" y="3490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3"/>
            <p:cNvSpPr>
              <a:spLocks noChangeShapeType="1"/>
            </p:cNvSpPr>
            <p:nvPr/>
          </p:nvSpPr>
          <p:spPr bwMode="auto">
            <a:xfrm flipV="1">
              <a:off x="1226" y="3489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4"/>
            <p:cNvSpPr>
              <a:spLocks noChangeShapeType="1"/>
            </p:cNvSpPr>
            <p:nvPr/>
          </p:nvSpPr>
          <p:spPr bwMode="auto">
            <a:xfrm flipV="1">
              <a:off x="1235" y="3487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5"/>
            <p:cNvSpPr>
              <a:spLocks noChangeShapeType="1"/>
            </p:cNvSpPr>
            <p:nvPr/>
          </p:nvSpPr>
          <p:spPr bwMode="auto">
            <a:xfrm flipV="1">
              <a:off x="1243" y="3486"/>
              <a:ext cx="7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6"/>
            <p:cNvSpPr>
              <a:spLocks noChangeShapeType="1"/>
            </p:cNvSpPr>
            <p:nvPr/>
          </p:nvSpPr>
          <p:spPr bwMode="auto">
            <a:xfrm flipV="1">
              <a:off x="1250" y="3484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 flipV="1">
              <a:off x="1257" y="3482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 flipV="1">
              <a:off x="1263" y="3479"/>
              <a:ext cx="5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 flipV="1">
              <a:off x="1268" y="3477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 flipV="1">
              <a:off x="1272" y="3475"/>
              <a:ext cx="3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 flipV="1">
              <a:off x="1275" y="3473"/>
              <a:ext cx="3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2"/>
            <p:cNvSpPr>
              <a:spLocks noChangeShapeType="1"/>
            </p:cNvSpPr>
            <p:nvPr/>
          </p:nvSpPr>
          <p:spPr bwMode="auto">
            <a:xfrm flipV="1">
              <a:off x="1278" y="3470"/>
              <a:ext cx="1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3"/>
            <p:cNvSpPr>
              <a:spLocks noChangeShapeType="1"/>
            </p:cNvSpPr>
            <p:nvPr/>
          </p:nvSpPr>
          <p:spPr bwMode="auto">
            <a:xfrm flipV="1">
              <a:off x="1279" y="3468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24"/>
            <p:cNvSpPr>
              <a:spLocks noChangeArrowheads="1"/>
            </p:cNvSpPr>
            <p:nvPr/>
          </p:nvSpPr>
          <p:spPr bwMode="auto">
            <a:xfrm>
              <a:off x="2502" y="460"/>
              <a:ext cx="1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2</a:t>
              </a:r>
              <a:r>
                <a:rPr lang="en-US" sz="1100" b="1" baseline="30000">
                  <a:solidFill>
                    <a:srgbClr val="000000"/>
                  </a:solidFill>
                </a:rPr>
                <a:t>nd</a:t>
              </a:r>
              <a:endParaRPr lang="en-US" baseline="30000"/>
            </a:p>
          </p:txBody>
        </p:sp>
        <p:sp>
          <p:nvSpPr>
            <p:cNvPr id="121" name="Rectangle 125"/>
            <p:cNvSpPr>
              <a:spLocks noChangeArrowheads="1"/>
            </p:cNvSpPr>
            <p:nvPr/>
          </p:nvSpPr>
          <p:spPr bwMode="auto">
            <a:xfrm>
              <a:off x="2628" y="460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122" name="Rectangle 126"/>
            <p:cNvSpPr>
              <a:spLocks noChangeArrowheads="1"/>
            </p:cNvSpPr>
            <p:nvPr/>
          </p:nvSpPr>
          <p:spPr bwMode="auto">
            <a:xfrm>
              <a:off x="2654" y="460"/>
              <a:ext cx="1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rank</a:t>
              </a:r>
              <a:endParaRPr lang="en-US"/>
            </a:p>
          </p:txBody>
        </p:sp>
        <p:sp>
          <p:nvSpPr>
            <p:cNvPr id="123" name="Rectangle 127"/>
            <p:cNvSpPr>
              <a:spLocks noChangeArrowheads="1"/>
            </p:cNvSpPr>
            <p:nvPr/>
          </p:nvSpPr>
          <p:spPr bwMode="auto">
            <a:xfrm>
              <a:off x="2497" y="547"/>
              <a:ext cx="4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amplifiers</a:t>
              </a:r>
              <a:endParaRPr lang="en-US"/>
            </a:p>
          </p:txBody>
        </p:sp>
        <p:sp>
          <p:nvSpPr>
            <p:cNvPr id="124" name="Rectangle 128"/>
            <p:cNvSpPr>
              <a:spLocks noChangeArrowheads="1"/>
            </p:cNvSpPr>
            <p:nvPr/>
          </p:nvSpPr>
          <p:spPr bwMode="auto">
            <a:xfrm>
              <a:off x="1487" y="447"/>
              <a:ext cx="9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1</a:t>
              </a:r>
              <a:r>
                <a:rPr lang="en-US" sz="1100" b="1" baseline="30000">
                  <a:solidFill>
                    <a:srgbClr val="000000"/>
                  </a:solidFill>
                </a:rPr>
                <a:t>st</a:t>
              </a:r>
              <a:endParaRPr lang="en-US" baseline="30000"/>
            </a:p>
          </p:txBody>
        </p:sp>
        <p:sp>
          <p:nvSpPr>
            <p:cNvPr id="125" name="Rectangle 129"/>
            <p:cNvSpPr>
              <a:spLocks noChangeArrowheads="1"/>
            </p:cNvSpPr>
            <p:nvPr/>
          </p:nvSpPr>
          <p:spPr bwMode="auto">
            <a:xfrm>
              <a:off x="1590" y="447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126" name="Rectangle 130"/>
            <p:cNvSpPr>
              <a:spLocks noChangeArrowheads="1"/>
            </p:cNvSpPr>
            <p:nvPr/>
          </p:nvSpPr>
          <p:spPr bwMode="auto">
            <a:xfrm>
              <a:off x="1615" y="447"/>
              <a:ext cx="1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rank</a:t>
              </a:r>
              <a:endParaRPr lang="en-US"/>
            </a:p>
          </p:txBody>
        </p:sp>
        <p:sp>
          <p:nvSpPr>
            <p:cNvPr id="127" name="Rectangle 131"/>
            <p:cNvSpPr>
              <a:spLocks noChangeArrowheads="1"/>
            </p:cNvSpPr>
            <p:nvPr/>
          </p:nvSpPr>
          <p:spPr bwMode="auto">
            <a:xfrm>
              <a:off x="1469" y="539"/>
              <a:ext cx="4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amplifiers</a:t>
              </a:r>
              <a:endParaRPr lang="en-US"/>
            </a:p>
          </p:txBody>
        </p:sp>
        <p:sp>
          <p:nvSpPr>
            <p:cNvPr id="128" name="Line 132"/>
            <p:cNvSpPr>
              <a:spLocks noChangeShapeType="1"/>
            </p:cNvSpPr>
            <p:nvPr/>
          </p:nvSpPr>
          <p:spPr bwMode="auto">
            <a:xfrm>
              <a:off x="1310" y="1063"/>
              <a:ext cx="21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33"/>
            <p:cNvSpPr>
              <a:spLocks noChangeShapeType="1"/>
            </p:cNvSpPr>
            <p:nvPr/>
          </p:nvSpPr>
          <p:spPr bwMode="auto">
            <a:xfrm flipV="1">
              <a:off x="1312" y="708"/>
              <a:ext cx="20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4"/>
            <p:cNvSpPr>
              <a:spLocks noChangeShapeType="1"/>
            </p:cNvSpPr>
            <p:nvPr/>
          </p:nvSpPr>
          <p:spPr bwMode="auto">
            <a:xfrm>
              <a:off x="1520" y="707"/>
              <a:ext cx="1" cy="1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5"/>
            <p:cNvSpPr>
              <a:spLocks noChangeShapeType="1"/>
            </p:cNvSpPr>
            <p:nvPr/>
          </p:nvSpPr>
          <p:spPr bwMode="auto">
            <a:xfrm>
              <a:off x="1520" y="840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6"/>
            <p:cNvSpPr>
              <a:spLocks noChangeShapeType="1"/>
            </p:cNvSpPr>
            <p:nvPr/>
          </p:nvSpPr>
          <p:spPr bwMode="auto">
            <a:xfrm flipH="1">
              <a:off x="1520" y="930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7"/>
            <p:cNvSpPr>
              <a:spLocks noChangeShapeType="1"/>
            </p:cNvSpPr>
            <p:nvPr/>
          </p:nvSpPr>
          <p:spPr bwMode="auto">
            <a:xfrm>
              <a:off x="1520" y="930"/>
              <a:ext cx="1" cy="2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8"/>
            <p:cNvSpPr>
              <a:spLocks noChangeShapeType="1"/>
            </p:cNvSpPr>
            <p:nvPr/>
          </p:nvSpPr>
          <p:spPr bwMode="auto">
            <a:xfrm>
              <a:off x="1520" y="1198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9"/>
            <p:cNvSpPr>
              <a:spLocks noChangeShapeType="1"/>
            </p:cNvSpPr>
            <p:nvPr/>
          </p:nvSpPr>
          <p:spPr bwMode="auto">
            <a:xfrm>
              <a:off x="1315" y="1422"/>
              <a:ext cx="20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40"/>
            <p:cNvSpPr>
              <a:spLocks noChangeShapeType="1"/>
            </p:cNvSpPr>
            <p:nvPr/>
          </p:nvSpPr>
          <p:spPr bwMode="auto">
            <a:xfrm flipH="1">
              <a:off x="1520" y="1557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41"/>
            <p:cNvSpPr>
              <a:spLocks noChangeShapeType="1"/>
            </p:cNvSpPr>
            <p:nvPr/>
          </p:nvSpPr>
          <p:spPr bwMode="auto">
            <a:xfrm flipV="1">
              <a:off x="1520" y="1422"/>
              <a:ext cx="1" cy="1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42"/>
            <p:cNvSpPr>
              <a:spLocks noChangeShapeType="1"/>
            </p:cNvSpPr>
            <p:nvPr/>
          </p:nvSpPr>
          <p:spPr bwMode="auto">
            <a:xfrm flipH="1">
              <a:off x="1520" y="1646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43"/>
            <p:cNvSpPr>
              <a:spLocks noChangeShapeType="1"/>
            </p:cNvSpPr>
            <p:nvPr/>
          </p:nvSpPr>
          <p:spPr bwMode="auto">
            <a:xfrm>
              <a:off x="1520" y="1646"/>
              <a:ext cx="1" cy="1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4"/>
            <p:cNvSpPr>
              <a:spLocks noChangeShapeType="1"/>
            </p:cNvSpPr>
            <p:nvPr/>
          </p:nvSpPr>
          <p:spPr bwMode="auto">
            <a:xfrm flipH="1">
              <a:off x="1520" y="1288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5"/>
            <p:cNvSpPr>
              <a:spLocks noChangeShapeType="1"/>
            </p:cNvSpPr>
            <p:nvPr/>
          </p:nvSpPr>
          <p:spPr bwMode="auto">
            <a:xfrm>
              <a:off x="1520" y="1288"/>
              <a:ext cx="1" cy="1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6"/>
            <p:cNvSpPr>
              <a:spLocks noChangeShapeType="1"/>
            </p:cNvSpPr>
            <p:nvPr/>
          </p:nvSpPr>
          <p:spPr bwMode="auto">
            <a:xfrm>
              <a:off x="1315" y="1780"/>
              <a:ext cx="20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7"/>
            <p:cNvSpPr>
              <a:spLocks noChangeShapeType="1"/>
            </p:cNvSpPr>
            <p:nvPr/>
          </p:nvSpPr>
          <p:spPr bwMode="auto">
            <a:xfrm flipV="1">
              <a:off x="1279" y="2139"/>
              <a:ext cx="24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8"/>
            <p:cNvSpPr>
              <a:spLocks noChangeShapeType="1"/>
            </p:cNvSpPr>
            <p:nvPr/>
          </p:nvSpPr>
          <p:spPr bwMode="auto">
            <a:xfrm flipV="1">
              <a:off x="1520" y="2005"/>
              <a:ext cx="1" cy="1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9"/>
            <p:cNvSpPr>
              <a:spLocks noChangeShapeType="1"/>
            </p:cNvSpPr>
            <p:nvPr/>
          </p:nvSpPr>
          <p:spPr bwMode="auto">
            <a:xfrm>
              <a:off x="1520" y="2005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50"/>
            <p:cNvSpPr>
              <a:spLocks noChangeShapeType="1"/>
            </p:cNvSpPr>
            <p:nvPr/>
          </p:nvSpPr>
          <p:spPr bwMode="auto">
            <a:xfrm flipH="1">
              <a:off x="1520" y="1915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51"/>
            <p:cNvSpPr>
              <a:spLocks noChangeShapeType="1"/>
            </p:cNvSpPr>
            <p:nvPr/>
          </p:nvSpPr>
          <p:spPr bwMode="auto">
            <a:xfrm flipV="1">
              <a:off x="1520" y="1781"/>
              <a:ext cx="1" cy="1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53"/>
            <p:cNvSpPr>
              <a:spLocks noChangeShapeType="1"/>
            </p:cNvSpPr>
            <p:nvPr/>
          </p:nvSpPr>
          <p:spPr bwMode="auto">
            <a:xfrm flipV="1">
              <a:off x="1591" y="1960"/>
              <a:ext cx="185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4"/>
            <p:cNvSpPr>
              <a:spLocks noChangeShapeType="1"/>
            </p:cNvSpPr>
            <p:nvPr/>
          </p:nvSpPr>
          <p:spPr bwMode="auto">
            <a:xfrm flipH="1" flipV="1">
              <a:off x="1591" y="1871"/>
              <a:ext cx="18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5"/>
            <p:cNvSpPr>
              <a:spLocks noChangeShapeType="1"/>
            </p:cNvSpPr>
            <p:nvPr/>
          </p:nvSpPr>
          <p:spPr bwMode="auto">
            <a:xfrm>
              <a:off x="2525" y="1543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6"/>
            <p:cNvSpPr>
              <a:spLocks noChangeShapeType="1"/>
            </p:cNvSpPr>
            <p:nvPr/>
          </p:nvSpPr>
          <p:spPr bwMode="auto">
            <a:xfrm flipH="1">
              <a:off x="2525" y="1631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7"/>
            <p:cNvSpPr>
              <a:spLocks noChangeShapeType="1"/>
            </p:cNvSpPr>
            <p:nvPr/>
          </p:nvSpPr>
          <p:spPr bwMode="auto">
            <a:xfrm flipV="1">
              <a:off x="2525" y="1543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8"/>
            <p:cNvSpPr>
              <a:spLocks noChangeShapeType="1"/>
            </p:cNvSpPr>
            <p:nvPr/>
          </p:nvSpPr>
          <p:spPr bwMode="auto">
            <a:xfrm>
              <a:off x="2536" y="2522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9"/>
            <p:cNvSpPr>
              <a:spLocks noChangeShapeType="1"/>
            </p:cNvSpPr>
            <p:nvPr/>
          </p:nvSpPr>
          <p:spPr bwMode="auto">
            <a:xfrm flipV="1">
              <a:off x="2536" y="2610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60"/>
            <p:cNvSpPr>
              <a:spLocks noChangeShapeType="1"/>
            </p:cNvSpPr>
            <p:nvPr/>
          </p:nvSpPr>
          <p:spPr bwMode="auto">
            <a:xfrm>
              <a:off x="2536" y="2522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62"/>
            <p:cNvSpPr>
              <a:spLocks noChangeShapeType="1"/>
            </p:cNvSpPr>
            <p:nvPr/>
          </p:nvSpPr>
          <p:spPr bwMode="auto">
            <a:xfrm>
              <a:off x="1591" y="2498"/>
              <a:ext cx="18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63"/>
            <p:cNvSpPr>
              <a:spLocks noChangeShapeType="1"/>
            </p:cNvSpPr>
            <p:nvPr/>
          </p:nvSpPr>
          <p:spPr bwMode="auto">
            <a:xfrm flipH="1">
              <a:off x="1591" y="2587"/>
              <a:ext cx="185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64"/>
            <p:cNvSpPr>
              <a:spLocks noChangeShapeType="1"/>
            </p:cNvSpPr>
            <p:nvPr/>
          </p:nvSpPr>
          <p:spPr bwMode="auto">
            <a:xfrm>
              <a:off x="1591" y="2856"/>
              <a:ext cx="185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65"/>
            <p:cNvSpPr>
              <a:spLocks noChangeShapeType="1"/>
            </p:cNvSpPr>
            <p:nvPr/>
          </p:nvSpPr>
          <p:spPr bwMode="auto">
            <a:xfrm flipH="1">
              <a:off x="1591" y="2946"/>
              <a:ext cx="18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6"/>
            <p:cNvSpPr>
              <a:spLocks noChangeShapeType="1"/>
            </p:cNvSpPr>
            <p:nvPr/>
          </p:nvSpPr>
          <p:spPr bwMode="auto">
            <a:xfrm flipV="1">
              <a:off x="1591" y="2856"/>
              <a:ext cx="1" cy="1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7"/>
            <p:cNvSpPr>
              <a:spLocks noChangeShapeType="1"/>
            </p:cNvSpPr>
            <p:nvPr/>
          </p:nvSpPr>
          <p:spPr bwMode="auto">
            <a:xfrm>
              <a:off x="1313" y="2408"/>
              <a:ext cx="2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8"/>
            <p:cNvSpPr>
              <a:spLocks noChangeShapeType="1"/>
            </p:cNvSpPr>
            <p:nvPr/>
          </p:nvSpPr>
          <p:spPr bwMode="auto">
            <a:xfrm>
              <a:off x="1520" y="2408"/>
              <a:ext cx="1" cy="1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9"/>
            <p:cNvSpPr>
              <a:spLocks noChangeShapeType="1"/>
            </p:cNvSpPr>
            <p:nvPr/>
          </p:nvSpPr>
          <p:spPr bwMode="auto">
            <a:xfrm>
              <a:off x="1520" y="2534"/>
              <a:ext cx="1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70"/>
            <p:cNvSpPr>
              <a:spLocks noChangeShapeType="1"/>
            </p:cNvSpPr>
            <p:nvPr/>
          </p:nvSpPr>
          <p:spPr bwMode="auto">
            <a:xfrm>
              <a:off x="1520" y="2543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71"/>
            <p:cNvSpPr>
              <a:spLocks noChangeShapeType="1"/>
            </p:cNvSpPr>
            <p:nvPr/>
          </p:nvSpPr>
          <p:spPr bwMode="auto">
            <a:xfrm flipV="1">
              <a:off x="1310" y="2767"/>
              <a:ext cx="21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72"/>
            <p:cNvSpPr>
              <a:spLocks noChangeShapeType="1"/>
            </p:cNvSpPr>
            <p:nvPr/>
          </p:nvSpPr>
          <p:spPr bwMode="auto">
            <a:xfrm flipH="1">
              <a:off x="1520" y="2632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73"/>
            <p:cNvSpPr>
              <a:spLocks noChangeShapeType="1"/>
            </p:cNvSpPr>
            <p:nvPr/>
          </p:nvSpPr>
          <p:spPr bwMode="auto">
            <a:xfrm>
              <a:off x="1520" y="2632"/>
              <a:ext cx="1" cy="2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74"/>
            <p:cNvSpPr>
              <a:spLocks noChangeShapeType="1"/>
            </p:cNvSpPr>
            <p:nvPr/>
          </p:nvSpPr>
          <p:spPr bwMode="auto">
            <a:xfrm>
              <a:off x="1520" y="2901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5"/>
            <p:cNvSpPr>
              <a:spLocks noChangeShapeType="1"/>
            </p:cNvSpPr>
            <p:nvPr/>
          </p:nvSpPr>
          <p:spPr bwMode="auto">
            <a:xfrm>
              <a:off x="1321" y="3125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6"/>
            <p:cNvSpPr>
              <a:spLocks noChangeShapeType="1"/>
            </p:cNvSpPr>
            <p:nvPr/>
          </p:nvSpPr>
          <p:spPr bwMode="auto">
            <a:xfrm flipH="1">
              <a:off x="1520" y="2991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7"/>
            <p:cNvSpPr>
              <a:spLocks noChangeShapeType="1"/>
            </p:cNvSpPr>
            <p:nvPr/>
          </p:nvSpPr>
          <p:spPr bwMode="auto">
            <a:xfrm>
              <a:off x="1520" y="2991"/>
              <a:ext cx="1" cy="1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8"/>
            <p:cNvSpPr>
              <a:spLocks noChangeShapeType="1"/>
            </p:cNvSpPr>
            <p:nvPr/>
          </p:nvSpPr>
          <p:spPr bwMode="auto">
            <a:xfrm>
              <a:off x="1373" y="619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79"/>
            <p:cNvSpPr>
              <a:spLocks noChangeShapeType="1"/>
            </p:cNvSpPr>
            <p:nvPr/>
          </p:nvSpPr>
          <p:spPr bwMode="auto">
            <a:xfrm>
              <a:off x="1373" y="687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80"/>
            <p:cNvSpPr>
              <a:spLocks noChangeShapeType="1"/>
            </p:cNvSpPr>
            <p:nvPr/>
          </p:nvSpPr>
          <p:spPr bwMode="auto">
            <a:xfrm>
              <a:off x="1373" y="75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81"/>
            <p:cNvSpPr>
              <a:spLocks noChangeShapeType="1"/>
            </p:cNvSpPr>
            <p:nvPr/>
          </p:nvSpPr>
          <p:spPr bwMode="auto">
            <a:xfrm>
              <a:off x="1373" y="82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82"/>
            <p:cNvSpPr>
              <a:spLocks noChangeShapeType="1"/>
            </p:cNvSpPr>
            <p:nvPr/>
          </p:nvSpPr>
          <p:spPr bwMode="auto">
            <a:xfrm>
              <a:off x="1373" y="889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83"/>
            <p:cNvSpPr>
              <a:spLocks noChangeShapeType="1"/>
            </p:cNvSpPr>
            <p:nvPr/>
          </p:nvSpPr>
          <p:spPr bwMode="auto">
            <a:xfrm>
              <a:off x="1373" y="95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84"/>
            <p:cNvSpPr>
              <a:spLocks noChangeShapeType="1"/>
            </p:cNvSpPr>
            <p:nvPr/>
          </p:nvSpPr>
          <p:spPr bwMode="auto">
            <a:xfrm>
              <a:off x="1373" y="1023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85"/>
            <p:cNvSpPr>
              <a:spLocks noChangeShapeType="1"/>
            </p:cNvSpPr>
            <p:nvPr/>
          </p:nvSpPr>
          <p:spPr bwMode="auto">
            <a:xfrm>
              <a:off x="1373" y="1091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86"/>
            <p:cNvSpPr>
              <a:spLocks noChangeShapeType="1"/>
            </p:cNvSpPr>
            <p:nvPr/>
          </p:nvSpPr>
          <p:spPr bwMode="auto">
            <a:xfrm>
              <a:off x="1373" y="115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87"/>
            <p:cNvSpPr>
              <a:spLocks noChangeShapeType="1"/>
            </p:cNvSpPr>
            <p:nvPr/>
          </p:nvSpPr>
          <p:spPr bwMode="auto">
            <a:xfrm>
              <a:off x="1373" y="1225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8"/>
            <p:cNvSpPr>
              <a:spLocks noChangeShapeType="1"/>
            </p:cNvSpPr>
            <p:nvPr/>
          </p:nvSpPr>
          <p:spPr bwMode="auto">
            <a:xfrm>
              <a:off x="1373" y="1293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89"/>
            <p:cNvSpPr>
              <a:spLocks noChangeShapeType="1"/>
            </p:cNvSpPr>
            <p:nvPr/>
          </p:nvSpPr>
          <p:spPr bwMode="auto">
            <a:xfrm>
              <a:off x="1373" y="136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90"/>
            <p:cNvSpPr>
              <a:spLocks noChangeShapeType="1"/>
            </p:cNvSpPr>
            <p:nvPr/>
          </p:nvSpPr>
          <p:spPr bwMode="auto">
            <a:xfrm>
              <a:off x="1373" y="1428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91"/>
            <p:cNvSpPr>
              <a:spLocks noChangeShapeType="1"/>
            </p:cNvSpPr>
            <p:nvPr/>
          </p:nvSpPr>
          <p:spPr bwMode="auto">
            <a:xfrm>
              <a:off x="1373" y="1495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92"/>
            <p:cNvSpPr>
              <a:spLocks noChangeShapeType="1"/>
            </p:cNvSpPr>
            <p:nvPr/>
          </p:nvSpPr>
          <p:spPr bwMode="auto">
            <a:xfrm>
              <a:off x="1373" y="1562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93"/>
            <p:cNvSpPr>
              <a:spLocks noChangeShapeType="1"/>
            </p:cNvSpPr>
            <p:nvPr/>
          </p:nvSpPr>
          <p:spPr bwMode="auto">
            <a:xfrm>
              <a:off x="1373" y="1630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94"/>
            <p:cNvSpPr>
              <a:spLocks noChangeShapeType="1"/>
            </p:cNvSpPr>
            <p:nvPr/>
          </p:nvSpPr>
          <p:spPr bwMode="auto">
            <a:xfrm>
              <a:off x="1373" y="1697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95"/>
            <p:cNvSpPr>
              <a:spLocks noChangeShapeType="1"/>
            </p:cNvSpPr>
            <p:nvPr/>
          </p:nvSpPr>
          <p:spPr bwMode="auto">
            <a:xfrm>
              <a:off x="1373" y="176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96"/>
            <p:cNvSpPr>
              <a:spLocks noChangeShapeType="1"/>
            </p:cNvSpPr>
            <p:nvPr/>
          </p:nvSpPr>
          <p:spPr bwMode="auto">
            <a:xfrm>
              <a:off x="1373" y="1832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97"/>
            <p:cNvSpPr>
              <a:spLocks noChangeShapeType="1"/>
            </p:cNvSpPr>
            <p:nvPr/>
          </p:nvSpPr>
          <p:spPr bwMode="auto">
            <a:xfrm>
              <a:off x="1373" y="1899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8"/>
            <p:cNvSpPr>
              <a:spLocks noChangeShapeType="1"/>
            </p:cNvSpPr>
            <p:nvPr/>
          </p:nvSpPr>
          <p:spPr bwMode="auto">
            <a:xfrm>
              <a:off x="1373" y="1966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99"/>
            <p:cNvSpPr>
              <a:spLocks noChangeShapeType="1"/>
            </p:cNvSpPr>
            <p:nvPr/>
          </p:nvSpPr>
          <p:spPr bwMode="auto">
            <a:xfrm>
              <a:off x="1373" y="2034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00"/>
            <p:cNvSpPr>
              <a:spLocks noChangeShapeType="1"/>
            </p:cNvSpPr>
            <p:nvPr/>
          </p:nvSpPr>
          <p:spPr bwMode="auto">
            <a:xfrm>
              <a:off x="1373" y="210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01"/>
            <p:cNvSpPr>
              <a:spLocks noChangeShapeType="1"/>
            </p:cNvSpPr>
            <p:nvPr/>
          </p:nvSpPr>
          <p:spPr bwMode="auto">
            <a:xfrm>
              <a:off x="1373" y="216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02"/>
            <p:cNvSpPr>
              <a:spLocks noChangeShapeType="1"/>
            </p:cNvSpPr>
            <p:nvPr/>
          </p:nvSpPr>
          <p:spPr bwMode="auto">
            <a:xfrm>
              <a:off x="1373" y="2236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203"/>
            <p:cNvSpPr>
              <a:spLocks noChangeShapeType="1"/>
            </p:cNvSpPr>
            <p:nvPr/>
          </p:nvSpPr>
          <p:spPr bwMode="auto">
            <a:xfrm>
              <a:off x="1373" y="2303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04"/>
            <p:cNvSpPr>
              <a:spLocks noChangeShapeType="1"/>
            </p:cNvSpPr>
            <p:nvPr/>
          </p:nvSpPr>
          <p:spPr bwMode="auto">
            <a:xfrm>
              <a:off x="1373" y="237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05"/>
            <p:cNvSpPr>
              <a:spLocks noChangeShapeType="1"/>
            </p:cNvSpPr>
            <p:nvPr/>
          </p:nvSpPr>
          <p:spPr bwMode="auto">
            <a:xfrm>
              <a:off x="1373" y="2438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>
              <a:off x="1373" y="2505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07"/>
            <p:cNvSpPr>
              <a:spLocks noChangeShapeType="1"/>
            </p:cNvSpPr>
            <p:nvPr/>
          </p:nvSpPr>
          <p:spPr bwMode="auto">
            <a:xfrm>
              <a:off x="1373" y="2573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09"/>
            <p:cNvSpPr>
              <a:spLocks noChangeShapeType="1"/>
            </p:cNvSpPr>
            <p:nvPr/>
          </p:nvSpPr>
          <p:spPr bwMode="auto">
            <a:xfrm>
              <a:off x="1373" y="2640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10"/>
            <p:cNvSpPr>
              <a:spLocks noChangeShapeType="1"/>
            </p:cNvSpPr>
            <p:nvPr/>
          </p:nvSpPr>
          <p:spPr bwMode="auto">
            <a:xfrm>
              <a:off x="1373" y="2707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11"/>
            <p:cNvSpPr>
              <a:spLocks noChangeShapeType="1"/>
            </p:cNvSpPr>
            <p:nvPr/>
          </p:nvSpPr>
          <p:spPr bwMode="auto">
            <a:xfrm>
              <a:off x="1373" y="2775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12"/>
            <p:cNvSpPr>
              <a:spLocks noChangeShapeType="1"/>
            </p:cNvSpPr>
            <p:nvPr/>
          </p:nvSpPr>
          <p:spPr bwMode="auto">
            <a:xfrm>
              <a:off x="1373" y="2842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13"/>
            <p:cNvSpPr>
              <a:spLocks noChangeShapeType="1"/>
            </p:cNvSpPr>
            <p:nvPr/>
          </p:nvSpPr>
          <p:spPr bwMode="auto">
            <a:xfrm>
              <a:off x="1373" y="2909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14"/>
            <p:cNvSpPr>
              <a:spLocks noChangeShapeType="1"/>
            </p:cNvSpPr>
            <p:nvPr/>
          </p:nvSpPr>
          <p:spPr bwMode="auto">
            <a:xfrm>
              <a:off x="1373" y="2977"/>
              <a:ext cx="1" cy="3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15"/>
            <p:cNvSpPr>
              <a:spLocks noChangeShapeType="1"/>
            </p:cNvSpPr>
            <p:nvPr/>
          </p:nvSpPr>
          <p:spPr bwMode="auto">
            <a:xfrm>
              <a:off x="1373" y="3044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16"/>
            <p:cNvSpPr>
              <a:spLocks noChangeShapeType="1"/>
            </p:cNvSpPr>
            <p:nvPr/>
          </p:nvSpPr>
          <p:spPr bwMode="auto">
            <a:xfrm>
              <a:off x="1373" y="311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7"/>
            <p:cNvSpPr>
              <a:spLocks/>
            </p:cNvSpPr>
            <p:nvPr/>
          </p:nvSpPr>
          <p:spPr bwMode="auto">
            <a:xfrm>
              <a:off x="1373" y="3179"/>
              <a:ext cx="1" cy="60"/>
            </a:xfrm>
            <a:custGeom>
              <a:avLst/>
              <a:gdLst>
                <a:gd name="T0" fmla="*/ 0 w 1"/>
                <a:gd name="T1" fmla="*/ 0 h 194"/>
                <a:gd name="T2" fmla="*/ 0 w 1"/>
                <a:gd name="T3" fmla="*/ 40 h 194"/>
                <a:gd name="T4" fmla="*/ 0 w 1"/>
                <a:gd name="T5" fmla="*/ 60 h 1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4">
                  <a:moveTo>
                    <a:pt x="0" y="0"/>
                  </a:moveTo>
                  <a:lnTo>
                    <a:pt x="0" y="128"/>
                  </a:lnTo>
                  <a:lnTo>
                    <a:pt x="0" y="19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18"/>
            <p:cNvSpPr>
              <a:spLocks noChangeShapeType="1"/>
            </p:cNvSpPr>
            <p:nvPr/>
          </p:nvSpPr>
          <p:spPr bwMode="auto">
            <a:xfrm flipH="1">
              <a:off x="1371" y="1774"/>
              <a:ext cx="1" cy="6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19"/>
            <p:cNvSpPr>
              <a:spLocks noChangeShapeType="1"/>
            </p:cNvSpPr>
            <p:nvPr/>
          </p:nvSpPr>
          <p:spPr bwMode="auto">
            <a:xfrm flipH="1" flipV="1">
              <a:off x="2177" y="2155"/>
              <a:ext cx="6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20"/>
            <p:cNvSpPr>
              <a:spLocks noChangeShapeType="1"/>
            </p:cNvSpPr>
            <p:nvPr/>
          </p:nvSpPr>
          <p:spPr bwMode="auto">
            <a:xfrm flipH="1">
              <a:off x="2166" y="2155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21"/>
            <p:cNvSpPr>
              <a:spLocks noChangeShapeType="1"/>
            </p:cNvSpPr>
            <p:nvPr/>
          </p:nvSpPr>
          <p:spPr bwMode="auto">
            <a:xfrm>
              <a:off x="2166" y="2158"/>
              <a:ext cx="1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22"/>
            <p:cNvSpPr>
              <a:spLocks noChangeShapeType="1"/>
            </p:cNvSpPr>
            <p:nvPr/>
          </p:nvSpPr>
          <p:spPr bwMode="auto">
            <a:xfrm>
              <a:off x="2166" y="2170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23"/>
            <p:cNvSpPr>
              <a:spLocks noChangeShapeType="1"/>
            </p:cNvSpPr>
            <p:nvPr/>
          </p:nvSpPr>
          <p:spPr bwMode="auto">
            <a:xfrm flipV="1">
              <a:off x="2177" y="2164"/>
              <a:ext cx="6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24"/>
            <p:cNvSpPr>
              <a:spLocks noChangeShapeType="1"/>
            </p:cNvSpPr>
            <p:nvPr/>
          </p:nvSpPr>
          <p:spPr bwMode="auto">
            <a:xfrm flipH="1" flipV="1">
              <a:off x="2175" y="2241"/>
              <a:ext cx="7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25"/>
            <p:cNvSpPr>
              <a:spLocks noChangeShapeType="1"/>
            </p:cNvSpPr>
            <p:nvPr/>
          </p:nvSpPr>
          <p:spPr bwMode="auto">
            <a:xfrm flipH="1">
              <a:off x="2164" y="2241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26"/>
            <p:cNvSpPr>
              <a:spLocks noChangeShapeType="1"/>
            </p:cNvSpPr>
            <p:nvPr/>
          </p:nvSpPr>
          <p:spPr bwMode="auto">
            <a:xfrm>
              <a:off x="2164" y="2244"/>
              <a:ext cx="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27"/>
            <p:cNvSpPr>
              <a:spLocks noChangeShapeType="1"/>
            </p:cNvSpPr>
            <p:nvPr/>
          </p:nvSpPr>
          <p:spPr bwMode="auto">
            <a:xfrm>
              <a:off x="2164" y="2255"/>
              <a:ext cx="1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28"/>
            <p:cNvSpPr>
              <a:spLocks noChangeShapeType="1"/>
            </p:cNvSpPr>
            <p:nvPr/>
          </p:nvSpPr>
          <p:spPr bwMode="auto">
            <a:xfrm flipV="1">
              <a:off x="2175" y="2250"/>
              <a:ext cx="7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29"/>
            <p:cNvSpPr>
              <a:spLocks noChangeShapeType="1"/>
            </p:cNvSpPr>
            <p:nvPr/>
          </p:nvSpPr>
          <p:spPr bwMode="auto">
            <a:xfrm flipH="1" flipV="1">
              <a:off x="1282" y="266"/>
              <a:ext cx="1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30"/>
            <p:cNvSpPr>
              <a:spLocks noChangeShapeType="1"/>
            </p:cNvSpPr>
            <p:nvPr/>
          </p:nvSpPr>
          <p:spPr bwMode="auto">
            <a:xfrm flipH="1" flipV="1">
              <a:off x="1281" y="264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31"/>
            <p:cNvSpPr>
              <a:spLocks noChangeShapeType="1"/>
            </p:cNvSpPr>
            <p:nvPr/>
          </p:nvSpPr>
          <p:spPr bwMode="auto">
            <a:xfrm flipH="1" flipV="1">
              <a:off x="1279" y="262"/>
              <a:ext cx="2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32"/>
            <p:cNvSpPr>
              <a:spLocks noChangeShapeType="1"/>
            </p:cNvSpPr>
            <p:nvPr/>
          </p:nvSpPr>
          <p:spPr bwMode="auto">
            <a:xfrm flipH="1" flipV="1">
              <a:off x="1276" y="259"/>
              <a:ext cx="3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33"/>
            <p:cNvSpPr>
              <a:spLocks noChangeShapeType="1"/>
            </p:cNvSpPr>
            <p:nvPr/>
          </p:nvSpPr>
          <p:spPr bwMode="auto">
            <a:xfrm flipH="1" flipV="1">
              <a:off x="1271" y="257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34"/>
            <p:cNvSpPr>
              <a:spLocks noChangeShapeType="1"/>
            </p:cNvSpPr>
            <p:nvPr/>
          </p:nvSpPr>
          <p:spPr bwMode="auto">
            <a:xfrm flipH="1" flipV="1">
              <a:off x="1266" y="255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35"/>
            <p:cNvSpPr>
              <a:spLocks noChangeShapeType="1"/>
            </p:cNvSpPr>
            <p:nvPr/>
          </p:nvSpPr>
          <p:spPr bwMode="auto">
            <a:xfrm flipH="1" flipV="1">
              <a:off x="1260" y="253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36"/>
            <p:cNvSpPr>
              <a:spLocks noChangeShapeType="1"/>
            </p:cNvSpPr>
            <p:nvPr/>
          </p:nvSpPr>
          <p:spPr bwMode="auto">
            <a:xfrm flipH="1" flipV="1">
              <a:off x="1254" y="251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37"/>
            <p:cNvSpPr>
              <a:spLocks noChangeShapeType="1"/>
            </p:cNvSpPr>
            <p:nvPr/>
          </p:nvSpPr>
          <p:spPr bwMode="auto">
            <a:xfrm flipH="1" flipV="1">
              <a:off x="1247" y="250"/>
              <a:ext cx="7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38"/>
            <p:cNvSpPr>
              <a:spLocks noChangeShapeType="1"/>
            </p:cNvSpPr>
            <p:nvPr/>
          </p:nvSpPr>
          <p:spPr bwMode="auto">
            <a:xfrm flipH="1" flipV="1">
              <a:off x="1238" y="248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39"/>
            <p:cNvSpPr>
              <a:spLocks noChangeShapeType="1"/>
            </p:cNvSpPr>
            <p:nvPr/>
          </p:nvSpPr>
          <p:spPr bwMode="auto">
            <a:xfrm flipH="1" flipV="1">
              <a:off x="1230" y="246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40"/>
            <p:cNvSpPr>
              <a:spLocks noChangeShapeType="1"/>
            </p:cNvSpPr>
            <p:nvPr/>
          </p:nvSpPr>
          <p:spPr bwMode="auto">
            <a:xfrm flipH="1" flipV="1">
              <a:off x="1221" y="245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41"/>
            <p:cNvSpPr>
              <a:spLocks noChangeShapeType="1"/>
            </p:cNvSpPr>
            <p:nvPr/>
          </p:nvSpPr>
          <p:spPr bwMode="auto">
            <a:xfrm flipH="1" flipV="1">
              <a:off x="1211" y="24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42"/>
            <p:cNvSpPr>
              <a:spLocks noChangeShapeType="1"/>
            </p:cNvSpPr>
            <p:nvPr/>
          </p:nvSpPr>
          <p:spPr bwMode="auto">
            <a:xfrm flipH="1" flipV="1">
              <a:off x="1201" y="243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43"/>
            <p:cNvSpPr>
              <a:spLocks noChangeShapeType="1"/>
            </p:cNvSpPr>
            <p:nvPr/>
          </p:nvSpPr>
          <p:spPr bwMode="auto">
            <a:xfrm flipH="1" flipV="1">
              <a:off x="1191" y="24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44"/>
            <p:cNvSpPr>
              <a:spLocks noChangeShapeType="1"/>
            </p:cNvSpPr>
            <p:nvPr/>
          </p:nvSpPr>
          <p:spPr bwMode="auto">
            <a:xfrm flipH="1" flipV="1">
              <a:off x="1180" y="2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45"/>
            <p:cNvSpPr>
              <a:spLocks noChangeShapeType="1"/>
            </p:cNvSpPr>
            <p:nvPr/>
          </p:nvSpPr>
          <p:spPr bwMode="auto">
            <a:xfrm flipH="1" flipV="1">
              <a:off x="1169" y="2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46"/>
            <p:cNvSpPr>
              <a:spLocks noChangeShapeType="1"/>
            </p:cNvSpPr>
            <p:nvPr/>
          </p:nvSpPr>
          <p:spPr bwMode="auto">
            <a:xfrm flipH="1">
              <a:off x="1158" y="2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47"/>
            <p:cNvSpPr>
              <a:spLocks noChangeShapeType="1"/>
            </p:cNvSpPr>
            <p:nvPr/>
          </p:nvSpPr>
          <p:spPr bwMode="auto">
            <a:xfrm flipH="1">
              <a:off x="1148" y="24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48"/>
            <p:cNvSpPr>
              <a:spLocks noChangeShapeType="1"/>
            </p:cNvSpPr>
            <p:nvPr/>
          </p:nvSpPr>
          <p:spPr bwMode="auto">
            <a:xfrm flipH="1">
              <a:off x="1137" y="2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49"/>
            <p:cNvSpPr>
              <a:spLocks noChangeShapeType="1"/>
            </p:cNvSpPr>
            <p:nvPr/>
          </p:nvSpPr>
          <p:spPr bwMode="auto">
            <a:xfrm flipH="1">
              <a:off x="1126" y="242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50"/>
            <p:cNvSpPr>
              <a:spLocks noChangeShapeType="1"/>
            </p:cNvSpPr>
            <p:nvPr/>
          </p:nvSpPr>
          <p:spPr bwMode="auto">
            <a:xfrm flipH="1">
              <a:off x="1116" y="24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51"/>
            <p:cNvSpPr>
              <a:spLocks noChangeShapeType="1"/>
            </p:cNvSpPr>
            <p:nvPr/>
          </p:nvSpPr>
          <p:spPr bwMode="auto">
            <a:xfrm flipH="1">
              <a:off x="1106" y="243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52"/>
            <p:cNvSpPr>
              <a:spLocks noChangeShapeType="1"/>
            </p:cNvSpPr>
            <p:nvPr/>
          </p:nvSpPr>
          <p:spPr bwMode="auto">
            <a:xfrm flipH="1">
              <a:off x="1096" y="24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53"/>
            <p:cNvSpPr>
              <a:spLocks noChangeShapeType="1"/>
            </p:cNvSpPr>
            <p:nvPr/>
          </p:nvSpPr>
          <p:spPr bwMode="auto">
            <a:xfrm flipH="1">
              <a:off x="1087" y="245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54"/>
            <p:cNvSpPr>
              <a:spLocks noChangeShapeType="1"/>
            </p:cNvSpPr>
            <p:nvPr/>
          </p:nvSpPr>
          <p:spPr bwMode="auto">
            <a:xfrm flipH="1">
              <a:off x="1078" y="246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55"/>
            <p:cNvSpPr>
              <a:spLocks noChangeShapeType="1"/>
            </p:cNvSpPr>
            <p:nvPr/>
          </p:nvSpPr>
          <p:spPr bwMode="auto">
            <a:xfrm flipH="1">
              <a:off x="1070" y="248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56"/>
            <p:cNvSpPr>
              <a:spLocks noChangeShapeType="1"/>
            </p:cNvSpPr>
            <p:nvPr/>
          </p:nvSpPr>
          <p:spPr bwMode="auto">
            <a:xfrm flipH="1">
              <a:off x="1063" y="250"/>
              <a:ext cx="7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57"/>
            <p:cNvSpPr>
              <a:spLocks noChangeShapeType="1"/>
            </p:cNvSpPr>
            <p:nvPr/>
          </p:nvSpPr>
          <p:spPr bwMode="auto">
            <a:xfrm flipH="1">
              <a:off x="1056" y="251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58"/>
            <p:cNvSpPr>
              <a:spLocks noChangeShapeType="1"/>
            </p:cNvSpPr>
            <p:nvPr/>
          </p:nvSpPr>
          <p:spPr bwMode="auto">
            <a:xfrm flipH="1">
              <a:off x="1051" y="253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59"/>
            <p:cNvSpPr>
              <a:spLocks noChangeShapeType="1"/>
            </p:cNvSpPr>
            <p:nvPr/>
          </p:nvSpPr>
          <p:spPr bwMode="auto">
            <a:xfrm flipH="1">
              <a:off x="1046" y="255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60"/>
            <p:cNvSpPr>
              <a:spLocks noChangeShapeType="1"/>
            </p:cNvSpPr>
            <p:nvPr/>
          </p:nvSpPr>
          <p:spPr bwMode="auto">
            <a:xfrm flipH="1">
              <a:off x="1042" y="257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61"/>
            <p:cNvSpPr>
              <a:spLocks noChangeShapeType="1"/>
            </p:cNvSpPr>
            <p:nvPr/>
          </p:nvSpPr>
          <p:spPr bwMode="auto">
            <a:xfrm flipH="1">
              <a:off x="1038" y="259"/>
              <a:ext cx="4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62"/>
            <p:cNvSpPr>
              <a:spLocks noChangeShapeType="1"/>
            </p:cNvSpPr>
            <p:nvPr/>
          </p:nvSpPr>
          <p:spPr bwMode="auto">
            <a:xfrm flipH="1">
              <a:off x="1036" y="262"/>
              <a:ext cx="2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63"/>
            <p:cNvSpPr>
              <a:spLocks noChangeShapeType="1"/>
            </p:cNvSpPr>
            <p:nvPr/>
          </p:nvSpPr>
          <p:spPr bwMode="auto">
            <a:xfrm flipH="1">
              <a:off x="1034" y="264"/>
              <a:ext cx="2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264"/>
            <p:cNvSpPr>
              <a:spLocks noChangeShapeType="1"/>
            </p:cNvSpPr>
            <p:nvPr/>
          </p:nvSpPr>
          <p:spPr bwMode="auto">
            <a:xfrm flipH="1">
              <a:off x="1034" y="266"/>
              <a:ext cx="1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65"/>
            <p:cNvSpPr>
              <a:spLocks noChangeShapeType="1"/>
            </p:cNvSpPr>
            <p:nvPr/>
          </p:nvSpPr>
          <p:spPr bwMode="auto">
            <a:xfrm>
              <a:off x="1034" y="269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266"/>
            <p:cNvSpPr>
              <a:spLocks noChangeShapeType="1"/>
            </p:cNvSpPr>
            <p:nvPr/>
          </p:nvSpPr>
          <p:spPr bwMode="auto">
            <a:xfrm>
              <a:off x="1034" y="271"/>
              <a:ext cx="2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267"/>
            <p:cNvSpPr>
              <a:spLocks noChangeShapeType="1"/>
            </p:cNvSpPr>
            <p:nvPr/>
          </p:nvSpPr>
          <p:spPr bwMode="auto">
            <a:xfrm>
              <a:off x="1036" y="273"/>
              <a:ext cx="2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268"/>
            <p:cNvSpPr>
              <a:spLocks noChangeShapeType="1"/>
            </p:cNvSpPr>
            <p:nvPr/>
          </p:nvSpPr>
          <p:spPr bwMode="auto">
            <a:xfrm>
              <a:off x="1038" y="276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269"/>
            <p:cNvSpPr>
              <a:spLocks noChangeShapeType="1"/>
            </p:cNvSpPr>
            <p:nvPr/>
          </p:nvSpPr>
          <p:spPr bwMode="auto">
            <a:xfrm>
              <a:off x="1042" y="278"/>
              <a:ext cx="4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270"/>
            <p:cNvSpPr>
              <a:spLocks noChangeShapeType="1"/>
            </p:cNvSpPr>
            <p:nvPr/>
          </p:nvSpPr>
          <p:spPr bwMode="auto">
            <a:xfrm>
              <a:off x="1046" y="280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271"/>
            <p:cNvSpPr>
              <a:spLocks noChangeShapeType="1"/>
            </p:cNvSpPr>
            <p:nvPr/>
          </p:nvSpPr>
          <p:spPr bwMode="auto">
            <a:xfrm>
              <a:off x="1051" y="282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72"/>
            <p:cNvSpPr>
              <a:spLocks noChangeShapeType="1"/>
            </p:cNvSpPr>
            <p:nvPr/>
          </p:nvSpPr>
          <p:spPr bwMode="auto">
            <a:xfrm>
              <a:off x="1056" y="284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73"/>
            <p:cNvSpPr>
              <a:spLocks noChangeShapeType="1"/>
            </p:cNvSpPr>
            <p:nvPr/>
          </p:nvSpPr>
          <p:spPr bwMode="auto">
            <a:xfrm>
              <a:off x="1063" y="286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74"/>
            <p:cNvSpPr>
              <a:spLocks noChangeShapeType="1"/>
            </p:cNvSpPr>
            <p:nvPr/>
          </p:nvSpPr>
          <p:spPr bwMode="auto">
            <a:xfrm>
              <a:off x="1070" y="288"/>
              <a:ext cx="8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75"/>
            <p:cNvSpPr>
              <a:spLocks noChangeShapeType="1"/>
            </p:cNvSpPr>
            <p:nvPr/>
          </p:nvSpPr>
          <p:spPr bwMode="auto">
            <a:xfrm>
              <a:off x="1078" y="289"/>
              <a:ext cx="9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76"/>
            <p:cNvSpPr>
              <a:spLocks noChangeShapeType="1"/>
            </p:cNvSpPr>
            <p:nvPr/>
          </p:nvSpPr>
          <p:spPr bwMode="auto">
            <a:xfrm>
              <a:off x="1087" y="291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77"/>
            <p:cNvSpPr>
              <a:spLocks noChangeShapeType="1"/>
            </p:cNvSpPr>
            <p:nvPr/>
          </p:nvSpPr>
          <p:spPr bwMode="auto">
            <a:xfrm>
              <a:off x="1096" y="29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78"/>
            <p:cNvSpPr>
              <a:spLocks noChangeShapeType="1"/>
            </p:cNvSpPr>
            <p:nvPr/>
          </p:nvSpPr>
          <p:spPr bwMode="auto">
            <a:xfrm>
              <a:off x="1106" y="293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79"/>
            <p:cNvSpPr>
              <a:spLocks noChangeShapeType="1"/>
            </p:cNvSpPr>
            <p:nvPr/>
          </p:nvSpPr>
          <p:spPr bwMode="auto">
            <a:xfrm>
              <a:off x="1116" y="29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0"/>
            <p:cNvSpPr>
              <a:spLocks noChangeShapeType="1"/>
            </p:cNvSpPr>
            <p:nvPr/>
          </p:nvSpPr>
          <p:spPr bwMode="auto">
            <a:xfrm>
              <a:off x="1126" y="2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81"/>
            <p:cNvSpPr>
              <a:spLocks noChangeShapeType="1"/>
            </p:cNvSpPr>
            <p:nvPr/>
          </p:nvSpPr>
          <p:spPr bwMode="auto">
            <a:xfrm>
              <a:off x="1137" y="2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282"/>
            <p:cNvSpPr>
              <a:spLocks noChangeShapeType="1"/>
            </p:cNvSpPr>
            <p:nvPr/>
          </p:nvSpPr>
          <p:spPr bwMode="auto">
            <a:xfrm>
              <a:off x="1148" y="296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283"/>
            <p:cNvSpPr>
              <a:spLocks noChangeShapeType="1"/>
            </p:cNvSpPr>
            <p:nvPr/>
          </p:nvSpPr>
          <p:spPr bwMode="auto">
            <a:xfrm>
              <a:off x="1158" y="296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284"/>
            <p:cNvSpPr>
              <a:spLocks noChangeShapeType="1"/>
            </p:cNvSpPr>
            <p:nvPr/>
          </p:nvSpPr>
          <p:spPr bwMode="auto">
            <a:xfrm flipV="1">
              <a:off x="1169" y="2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285"/>
            <p:cNvSpPr>
              <a:spLocks noChangeShapeType="1"/>
            </p:cNvSpPr>
            <p:nvPr/>
          </p:nvSpPr>
          <p:spPr bwMode="auto">
            <a:xfrm flipV="1">
              <a:off x="1180" y="295"/>
              <a:ext cx="11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286"/>
            <p:cNvSpPr>
              <a:spLocks noChangeShapeType="1"/>
            </p:cNvSpPr>
            <p:nvPr/>
          </p:nvSpPr>
          <p:spPr bwMode="auto">
            <a:xfrm flipV="1">
              <a:off x="1191" y="294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87"/>
            <p:cNvSpPr>
              <a:spLocks noChangeShapeType="1"/>
            </p:cNvSpPr>
            <p:nvPr/>
          </p:nvSpPr>
          <p:spPr bwMode="auto">
            <a:xfrm flipV="1">
              <a:off x="1201" y="293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88"/>
            <p:cNvSpPr>
              <a:spLocks noChangeShapeType="1"/>
            </p:cNvSpPr>
            <p:nvPr/>
          </p:nvSpPr>
          <p:spPr bwMode="auto">
            <a:xfrm flipV="1">
              <a:off x="1211" y="292"/>
              <a:ext cx="10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89"/>
            <p:cNvSpPr>
              <a:spLocks noChangeShapeType="1"/>
            </p:cNvSpPr>
            <p:nvPr/>
          </p:nvSpPr>
          <p:spPr bwMode="auto">
            <a:xfrm flipV="1">
              <a:off x="1221" y="291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90"/>
            <p:cNvSpPr>
              <a:spLocks noChangeShapeType="1"/>
            </p:cNvSpPr>
            <p:nvPr/>
          </p:nvSpPr>
          <p:spPr bwMode="auto">
            <a:xfrm flipV="1">
              <a:off x="1230" y="289"/>
              <a:ext cx="8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91"/>
            <p:cNvSpPr>
              <a:spLocks noChangeShapeType="1"/>
            </p:cNvSpPr>
            <p:nvPr/>
          </p:nvSpPr>
          <p:spPr bwMode="auto">
            <a:xfrm flipV="1">
              <a:off x="1238" y="288"/>
              <a:ext cx="9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92"/>
            <p:cNvSpPr>
              <a:spLocks noChangeShapeType="1"/>
            </p:cNvSpPr>
            <p:nvPr/>
          </p:nvSpPr>
          <p:spPr bwMode="auto">
            <a:xfrm flipV="1">
              <a:off x="1247" y="286"/>
              <a:ext cx="7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293"/>
            <p:cNvSpPr>
              <a:spLocks noChangeShapeType="1"/>
            </p:cNvSpPr>
            <p:nvPr/>
          </p:nvSpPr>
          <p:spPr bwMode="auto">
            <a:xfrm flipV="1">
              <a:off x="1254" y="284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94"/>
            <p:cNvSpPr>
              <a:spLocks noChangeShapeType="1"/>
            </p:cNvSpPr>
            <p:nvPr/>
          </p:nvSpPr>
          <p:spPr bwMode="auto">
            <a:xfrm flipV="1">
              <a:off x="1260" y="282"/>
              <a:ext cx="6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95"/>
            <p:cNvSpPr>
              <a:spLocks noChangeShapeType="1"/>
            </p:cNvSpPr>
            <p:nvPr/>
          </p:nvSpPr>
          <p:spPr bwMode="auto">
            <a:xfrm flipV="1">
              <a:off x="1266" y="280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296"/>
            <p:cNvSpPr>
              <a:spLocks noChangeShapeType="1"/>
            </p:cNvSpPr>
            <p:nvPr/>
          </p:nvSpPr>
          <p:spPr bwMode="auto">
            <a:xfrm flipV="1">
              <a:off x="1271" y="278"/>
              <a:ext cx="5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297"/>
            <p:cNvSpPr>
              <a:spLocks noChangeShapeType="1"/>
            </p:cNvSpPr>
            <p:nvPr/>
          </p:nvSpPr>
          <p:spPr bwMode="auto">
            <a:xfrm flipV="1">
              <a:off x="1276" y="276"/>
              <a:ext cx="3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98"/>
            <p:cNvSpPr>
              <a:spLocks noChangeShapeType="1"/>
            </p:cNvSpPr>
            <p:nvPr/>
          </p:nvSpPr>
          <p:spPr bwMode="auto">
            <a:xfrm flipV="1">
              <a:off x="1279" y="273"/>
              <a:ext cx="2" cy="3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299"/>
            <p:cNvSpPr>
              <a:spLocks noChangeShapeType="1"/>
            </p:cNvSpPr>
            <p:nvPr/>
          </p:nvSpPr>
          <p:spPr bwMode="auto">
            <a:xfrm flipV="1">
              <a:off x="1281" y="271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00"/>
            <p:cNvSpPr>
              <a:spLocks noChangeShapeType="1"/>
            </p:cNvSpPr>
            <p:nvPr/>
          </p:nvSpPr>
          <p:spPr bwMode="auto">
            <a:xfrm flipV="1">
              <a:off x="1282" y="269"/>
              <a:ext cx="1" cy="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301"/>
            <p:cNvSpPr>
              <a:spLocks noChangeArrowheads="1"/>
            </p:cNvSpPr>
            <p:nvPr/>
          </p:nvSpPr>
          <p:spPr bwMode="auto">
            <a:xfrm>
              <a:off x="762" y="292"/>
              <a:ext cx="2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</a:rPr>
                <a:t>nerve</a:t>
              </a:r>
              <a:endParaRPr lang="en-US" b="1"/>
            </a:p>
          </p:txBody>
        </p:sp>
        <p:sp>
          <p:nvSpPr>
            <p:cNvPr id="295" name="Rectangle 302"/>
            <p:cNvSpPr>
              <a:spLocks noChangeArrowheads="1"/>
            </p:cNvSpPr>
            <p:nvPr/>
          </p:nvSpPr>
          <p:spPr bwMode="auto">
            <a:xfrm>
              <a:off x="384" y="2714"/>
              <a:ext cx="4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</a:rPr>
                <a:t>electrode</a:t>
              </a:r>
              <a:endParaRPr lang="en-US" b="1"/>
            </a:p>
          </p:txBody>
        </p:sp>
        <p:sp>
          <p:nvSpPr>
            <p:cNvPr id="296" name="Rectangle 303"/>
            <p:cNvSpPr>
              <a:spLocks noChangeArrowheads="1"/>
            </p:cNvSpPr>
            <p:nvPr/>
          </p:nvSpPr>
          <p:spPr bwMode="auto">
            <a:xfrm>
              <a:off x="424" y="2808"/>
              <a:ext cx="2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</a:rPr>
                <a:t>(rings)</a:t>
              </a:r>
              <a:endParaRPr lang="en-US" b="1"/>
            </a:p>
          </p:txBody>
        </p:sp>
        <p:sp>
          <p:nvSpPr>
            <p:cNvPr id="297" name="Line 304"/>
            <p:cNvSpPr>
              <a:spLocks noChangeShapeType="1"/>
            </p:cNvSpPr>
            <p:nvPr/>
          </p:nvSpPr>
          <p:spPr bwMode="auto">
            <a:xfrm flipV="1">
              <a:off x="766" y="2770"/>
              <a:ext cx="190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305"/>
            <p:cNvSpPr>
              <a:spLocks noChangeArrowheads="1"/>
            </p:cNvSpPr>
            <p:nvPr/>
          </p:nvSpPr>
          <p:spPr bwMode="auto">
            <a:xfrm>
              <a:off x="433" y="586"/>
              <a:ext cx="4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</a:rPr>
                <a:t>insulating</a:t>
              </a:r>
              <a:endParaRPr lang="en-US" b="1"/>
            </a:p>
          </p:txBody>
        </p:sp>
        <p:sp>
          <p:nvSpPr>
            <p:cNvPr id="299" name="Rectangle 306"/>
            <p:cNvSpPr>
              <a:spLocks noChangeArrowheads="1"/>
            </p:cNvSpPr>
            <p:nvPr/>
          </p:nvSpPr>
          <p:spPr bwMode="auto">
            <a:xfrm>
              <a:off x="542" y="677"/>
              <a:ext cx="20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</a:rPr>
                <a:t>cuff</a:t>
              </a:r>
              <a:r>
                <a:rPr lang="en-US" sz="12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00" name="Line 307"/>
            <p:cNvSpPr>
              <a:spLocks noChangeShapeType="1"/>
            </p:cNvSpPr>
            <p:nvPr/>
          </p:nvSpPr>
          <p:spPr bwMode="auto">
            <a:xfrm>
              <a:off x="805" y="762"/>
              <a:ext cx="108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308"/>
            <p:cNvSpPr>
              <a:spLocks noChangeArrowheads="1"/>
            </p:cNvSpPr>
            <p:nvPr/>
          </p:nvSpPr>
          <p:spPr bwMode="auto">
            <a:xfrm>
              <a:off x="3756" y="2166"/>
              <a:ext cx="2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adder</a:t>
              </a:r>
              <a:endParaRPr lang="en-US" b="1"/>
            </a:p>
          </p:txBody>
        </p:sp>
        <p:sp>
          <p:nvSpPr>
            <p:cNvPr id="302" name="Rectangle 309"/>
            <p:cNvSpPr>
              <a:spLocks noChangeArrowheads="1"/>
            </p:cNvSpPr>
            <p:nvPr/>
          </p:nvSpPr>
          <p:spPr bwMode="auto">
            <a:xfrm>
              <a:off x="4225" y="236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bandpass</a:t>
              </a:r>
              <a:endParaRPr lang="en-US" b="1"/>
            </a:p>
          </p:txBody>
        </p:sp>
        <p:sp>
          <p:nvSpPr>
            <p:cNvPr id="303" name="Rectangle 310"/>
            <p:cNvSpPr>
              <a:spLocks noChangeArrowheads="1"/>
            </p:cNvSpPr>
            <p:nvPr/>
          </p:nvSpPr>
          <p:spPr bwMode="auto">
            <a:xfrm>
              <a:off x="4310" y="2455"/>
              <a:ext cx="2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filter</a:t>
              </a:r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304" name="Line 311"/>
            <p:cNvSpPr>
              <a:spLocks noChangeShapeType="1"/>
            </p:cNvSpPr>
            <p:nvPr/>
          </p:nvSpPr>
          <p:spPr bwMode="auto">
            <a:xfrm>
              <a:off x="2711" y="925"/>
              <a:ext cx="2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12"/>
            <p:cNvSpPr>
              <a:spLocks noChangeShapeType="1"/>
            </p:cNvSpPr>
            <p:nvPr/>
          </p:nvSpPr>
          <p:spPr bwMode="auto">
            <a:xfrm flipH="1" flipV="1">
              <a:off x="2710" y="1631"/>
              <a:ext cx="4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13"/>
            <p:cNvSpPr>
              <a:spLocks noChangeShapeType="1"/>
            </p:cNvSpPr>
            <p:nvPr/>
          </p:nvSpPr>
          <p:spPr bwMode="auto">
            <a:xfrm flipV="1">
              <a:off x="2710" y="1279"/>
              <a:ext cx="4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14"/>
            <p:cNvSpPr>
              <a:spLocks noChangeShapeType="1"/>
            </p:cNvSpPr>
            <p:nvPr/>
          </p:nvSpPr>
          <p:spPr bwMode="auto">
            <a:xfrm>
              <a:off x="2721" y="2610"/>
              <a:ext cx="39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Rectangle 315"/>
            <p:cNvSpPr>
              <a:spLocks noChangeArrowheads="1"/>
            </p:cNvSpPr>
            <p:nvPr/>
          </p:nvSpPr>
          <p:spPr bwMode="auto">
            <a:xfrm>
              <a:off x="3549" y="2879"/>
              <a:ext cx="1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time</a:t>
              </a:r>
              <a:endParaRPr lang="en-US" b="1"/>
            </a:p>
          </p:txBody>
        </p:sp>
        <p:sp>
          <p:nvSpPr>
            <p:cNvPr id="309" name="Rectangle 316"/>
            <p:cNvSpPr>
              <a:spLocks noChangeArrowheads="1"/>
            </p:cNvSpPr>
            <p:nvPr/>
          </p:nvSpPr>
          <p:spPr bwMode="auto">
            <a:xfrm>
              <a:off x="3529" y="3017"/>
              <a:ext cx="2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delays</a:t>
              </a:r>
              <a:endParaRPr lang="en-US" b="1"/>
            </a:p>
          </p:txBody>
        </p:sp>
        <p:sp>
          <p:nvSpPr>
            <p:cNvPr id="310" name="Rectangle 317"/>
            <p:cNvSpPr>
              <a:spLocks noChangeArrowheads="1"/>
            </p:cNvSpPr>
            <p:nvPr/>
          </p:nvSpPr>
          <p:spPr bwMode="auto">
            <a:xfrm>
              <a:off x="4825" y="1985"/>
              <a:ext cx="41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output for</a:t>
              </a:r>
              <a:endParaRPr lang="en-US" b="1"/>
            </a:p>
          </p:txBody>
        </p:sp>
        <p:sp>
          <p:nvSpPr>
            <p:cNvPr id="311" name="Rectangle 318"/>
            <p:cNvSpPr>
              <a:spLocks noChangeArrowheads="1"/>
            </p:cNvSpPr>
            <p:nvPr/>
          </p:nvSpPr>
          <p:spPr bwMode="auto">
            <a:xfrm>
              <a:off x="4825" y="2077"/>
              <a:ext cx="5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one matched</a:t>
              </a:r>
              <a:endParaRPr lang="en-US" b="1"/>
            </a:p>
          </p:txBody>
        </p:sp>
        <p:sp>
          <p:nvSpPr>
            <p:cNvPr id="312" name="Rectangle 319"/>
            <p:cNvSpPr>
              <a:spLocks noChangeArrowheads="1"/>
            </p:cNvSpPr>
            <p:nvPr/>
          </p:nvSpPr>
          <p:spPr bwMode="auto">
            <a:xfrm>
              <a:off x="4825" y="2169"/>
              <a:ext cx="3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velocity </a:t>
              </a:r>
              <a:endParaRPr lang="en-US" b="1"/>
            </a:p>
          </p:txBody>
        </p:sp>
        <p:sp>
          <p:nvSpPr>
            <p:cNvPr id="313" name="Line 320"/>
            <p:cNvSpPr>
              <a:spLocks noChangeShapeType="1"/>
            </p:cNvSpPr>
            <p:nvPr/>
          </p:nvSpPr>
          <p:spPr bwMode="auto">
            <a:xfrm>
              <a:off x="2531" y="1591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21"/>
            <p:cNvSpPr>
              <a:spLocks noChangeShapeType="1"/>
            </p:cNvSpPr>
            <p:nvPr/>
          </p:nvSpPr>
          <p:spPr bwMode="auto">
            <a:xfrm>
              <a:off x="2551" y="1571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22"/>
            <p:cNvSpPr>
              <a:spLocks noChangeShapeType="1"/>
            </p:cNvSpPr>
            <p:nvPr/>
          </p:nvSpPr>
          <p:spPr bwMode="auto">
            <a:xfrm>
              <a:off x="2541" y="2569"/>
              <a:ext cx="4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23"/>
            <p:cNvSpPr>
              <a:spLocks noChangeShapeType="1"/>
            </p:cNvSpPr>
            <p:nvPr/>
          </p:nvSpPr>
          <p:spPr bwMode="auto">
            <a:xfrm>
              <a:off x="2562" y="2549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24"/>
            <p:cNvSpPr>
              <a:spLocks noChangeShapeType="1"/>
            </p:cNvSpPr>
            <p:nvPr/>
          </p:nvSpPr>
          <p:spPr bwMode="auto">
            <a:xfrm flipH="1">
              <a:off x="1596" y="1644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25"/>
            <p:cNvSpPr>
              <a:spLocks noChangeShapeType="1"/>
            </p:cNvSpPr>
            <p:nvPr/>
          </p:nvSpPr>
          <p:spPr bwMode="auto">
            <a:xfrm>
              <a:off x="1596" y="1560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26"/>
            <p:cNvSpPr>
              <a:spLocks noChangeShapeType="1"/>
            </p:cNvSpPr>
            <p:nvPr/>
          </p:nvSpPr>
          <p:spPr bwMode="auto">
            <a:xfrm>
              <a:off x="1616" y="1539"/>
              <a:ext cx="1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27"/>
            <p:cNvSpPr>
              <a:spLocks noChangeShapeType="1"/>
            </p:cNvSpPr>
            <p:nvPr/>
          </p:nvSpPr>
          <p:spPr bwMode="auto">
            <a:xfrm flipH="1">
              <a:off x="1597" y="2627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28"/>
            <p:cNvSpPr>
              <a:spLocks noChangeShapeType="1"/>
            </p:cNvSpPr>
            <p:nvPr/>
          </p:nvSpPr>
          <p:spPr bwMode="auto">
            <a:xfrm>
              <a:off x="1597" y="2543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29"/>
            <p:cNvSpPr>
              <a:spLocks noChangeShapeType="1"/>
            </p:cNvSpPr>
            <p:nvPr/>
          </p:nvSpPr>
          <p:spPr bwMode="auto">
            <a:xfrm>
              <a:off x="1618" y="2523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30"/>
            <p:cNvSpPr>
              <a:spLocks noChangeShapeType="1"/>
            </p:cNvSpPr>
            <p:nvPr/>
          </p:nvSpPr>
          <p:spPr bwMode="auto">
            <a:xfrm>
              <a:off x="1597" y="1917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31"/>
            <p:cNvSpPr>
              <a:spLocks noChangeShapeType="1"/>
            </p:cNvSpPr>
            <p:nvPr/>
          </p:nvSpPr>
          <p:spPr bwMode="auto">
            <a:xfrm>
              <a:off x="1618" y="1896"/>
              <a:ext cx="1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32"/>
            <p:cNvSpPr>
              <a:spLocks noChangeShapeType="1"/>
            </p:cNvSpPr>
            <p:nvPr/>
          </p:nvSpPr>
          <p:spPr bwMode="auto">
            <a:xfrm flipH="1">
              <a:off x="1596" y="2004"/>
              <a:ext cx="3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333"/>
            <p:cNvSpPr>
              <a:spLocks noChangeShapeType="1"/>
            </p:cNvSpPr>
            <p:nvPr/>
          </p:nvSpPr>
          <p:spPr bwMode="auto">
            <a:xfrm>
              <a:off x="1596" y="2901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334"/>
            <p:cNvSpPr>
              <a:spLocks noChangeShapeType="1"/>
            </p:cNvSpPr>
            <p:nvPr/>
          </p:nvSpPr>
          <p:spPr bwMode="auto">
            <a:xfrm>
              <a:off x="1617" y="2880"/>
              <a:ext cx="1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335"/>
            <p:cNvSpPr>
              <a:spLocks noChangeShapeType="1"/>
            </p:cNvSpPr>
            <p:nvPr/>
          </p:nvSpPr>
          <p:spPr bwMode="auto">
            <a:xfrm flipH="1">
              <a:off x="1596" y="2989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336"/>
            <p:cNvSpPr>
              <a:spLocks noChangeShapeType="1"/>
            </p:cNvSpPr>
            <p:nvPr/>
          </p:nvSpPr>
          <p:spPr bwMode="auto">
            <a:xfrm>
              <a:off x="3799" y="1138"/>
              <a:ext cx="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337"/>
            <p:cNvSpPr>
              <a:spLocks noChangeShapeType="1"/>
            </p:cNvSpPr>
            <p:nvPr/>
          </p:nvSpPr>
          <p:spPr bwMode="auto">
            <a:xfrm>
              <a:off x="3799" y="1486"/>
              <a:ext cx="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338"/>
            <p:cNvSpPr>
              <a:spLocks noChangeShapeType="1"/>
            </p:cNvSpPr>
            <p:nvPr/>
          </p:nvSpPr>
          <p:spPr bwMode="auto">
            <a:xfrm>
              <a:off x="3799" y="1845"/>
              <a:ext cx="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339"/>
            <p:cNvSpPr>
              <a:spLocks noChangeShapeType="1"/>
            </p:cNvSpPr>
            <p:nvPr/>
          </p:nvSpPr>
          <p:spPr bwMode="auto">
            <a:xfrm>
              <a:off x="3799" y="2807"/>
              <a:ext cx="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340"/>
            <p:cNvSpPr>
              <a:spLocks noChangeShapeType="1"/>
            </p:cNvSpPr>
            <p:nvPr/>
          </p:nvSpPr>
          <p:spPr bwMode="auto">
            <a:xfrm>
              <a:off x="3885" y="1138"/>
              <a:ext cx="160" cy="8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341"/>
            <p:cNvSpPr>
              <a:spLocks noChangeShapeType="1"/>
            </p:cNvSpPr>
            <p:nvPr/>
          </p:nvSpPr>
          <p:spPr bwMode="auto">
            <a:xfrm>
              <a:off x="3887" y="1486"/>
              <a:ext cx="150" cy="5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342"/>
            <p:cNvSpPr>
              <a:spLocks noChangeShapeType="1"/>
            </p:cNvSpPr>
            <p:nvPr/>
          </p:nvSpPr>
          <p:spPr bwMode="auto">
            <a:xfrm>
              <a:off x="3887" y="1845"/>
              <a:ext cx="126" cy="19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343"/>
            <p:cNvSpPr>
              <a:spLocks noChangeShapeType="1"/>
            </p:cNvSpPr>
            <p:nvPr/>
          </p:nvSpPr>
          <p:spPr bwMode="auto">
            <a:xfrm flipV="1">
              <a:off x="3887" y="2197"/>
              <a:ext cx="153" cy="6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344"/>
            <p:cNvSpPr>
              <a:spLocks noChangeShapeType="1"/>
            </p:cNvSpPr>
            <p:nvPr/>
          </p:nvSpPr>
          <p:spPr bwMode="auto">
            <a:xfrm>
              <a:off x="4149" y="2111"/>
              <a:ext cx="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345"/>
            <p:cNvSpPr>
              <a:spLocks noChangeShapeType="1"/>
            </p:cNvSpPr>
            <p:nvPr/>
          </p:nvSpPr>
          <p:spPr bwMode="auto">
            <a:xfrm flipH="1" flipV="1">
              <a:off x="4231" y="2103"/>
              <a:ext cx="6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346"/>
            <p:cNvSpPr>
              <a:spLocks noChangeShapeType="1"/>
            </p:cNvSpPr>
            <p:nvPr/>
          </p:nvSpPr>
          <p:spPr bwMode="auto">
            <a:xfrm flipH="1">
              <a:off x="4221" y="2103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347"/>
            <p:cNvSpPr>
              <a:spLocks noChangeShapeType="1"/>
            </p:cNvSpPr>
            <p:nvPr/>
          </p:nvSpPr>
          <p:spPr bwMode="auto">
            <a:xfrm>
              <a:off x="4221" y="2106"/>
              <a:ext cx="1" cy="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348"/>
            <p:cNvSpPr>
              <a:spLocks noChangeShapeType="1"/>
            </p:cNvSpPr>
            <p:nvPr/>
          </p:nvSpPr>
          <p:spPr bwMode="auto">
            <a:xfrm>
              <a:off x="4221" y="2117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349"/>
            <p:cNvSpPr>
              <a:spLocks noChangeShapeType="1"/>
            </p:cNvSpPr>
            <p:nvPr/>
          </p:nvSpPr>
          <p:spPr bwMode="auto">
            <a:xfrm flipV="1">
              <a:off x="4231" y="2111"/>
              <a:ext cx="6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50"/>
            <p:cNvSpPr>
              <a:spLocks/>
            </p:cNvSpPr>
            <p:nvPr/>
          </p:nvSpPr>
          <p:spPr bwMode="auto">
            <a:xfrm>
              <a:off x="4730" y="2088"/>
              <a:ext cx="36" cy="37"/>
            </a:xfrm>
            <a:custGeom>
              <a:avLst/>
              <a:gdLst>
                <a:gd name="T0" fmla="*/ 0 w 148"/>
                <a:gd name="T1" fmla="*/ 17 h 147"/>
                <a:gd name="T2" fmla="*/ 0 w 148"/>
                <a:gd name="T3" fmla="*/ 20 h 147"/>
                <a:gd name="T4" fmla="*/ 0 w 148"/>
                <a:gd name="T5" fmla="*/ 22 h 147"/>
                <a:gd name="T6" fmla="*/ 1 w 148"/>
                <a:gd name="T7" fmla="*/ 24 h 147"/>
                <a:gd name="T8" fmla="*/ 2 w 148"/>
                <a:gd name="T9" fmla="*/ 26 h 147"/>
                <a:gd name="T10" fmla="*/ 3 w 148"/>
                <a:gd name="T11" fmla="*/ 28 h 147"/>
                <a:gd name="T12" fmla="*/ 4 w 148"/>
                <a:gd name="T13" fmla="*/ 30 h 147"/>
                <a:gd name="T14" fmla="*/ 6 w 148"/>
                <a:gd name="T15" fmla="*/ 32 h 147"/>
                <a:gd name="T16" fmla="*/ 8 w 148"/>
                <a:gd name="T17" fmla="*/ 33 h 147"/>
                <a:gd name="T18" fmla="*/ 10 w 148"/>
                <a:gd name="T19" fmla="*/ 35 h 147"/>
                <a:gd name="T20" fmla="*/ 12 w 148"/>
                <a:gd name="T21" fmla="*/ 36 h 147"/>
                <a:gd name="T22" fmla="*/ 14 w 148"/>
                <a:gd name="T23" fmla="*/ 36 h 147"/>
                <a:gd name="T24" fmla="*/ 16 w 148"/>
                <a:gd name="T25" fmla="*/ 37 h 147"/>
                <a:gd name="T26" fmla="*/ 18 w 148"/>
                <a:gd name="T27" fmla="*/ 37 h 147"/>
                <a:gd name="T28" fmla="*/ 21 w 148"/>
                <a:gd name="T29" fmla="*/ 37 h 147"/>
                <a:gd name="T30" fmla="*/ 23 w 148"/>
                <a:gd name="T31" fmla="*/ 36 h 147"/>
                <a:gd name="T32" fmla="*/ 25 w 148"/>
                <a:gd name="T33" fmla="*/ 35 h 147"/>
                <a:gd name="T34" fmla="*/ 27 w 148"/>
                <a:gd name="T35" fmla="*/ 34 h 147"/>
                <a:gd name="T36" fmla="*/ 29 w 148"/>
                <a:gd name="T37" fmla="*/ 33 h 147"/>
                <a:gd name="T38" fmla="*/ 31 w 148"/>
                <a:gd name="T39" fmla="*/ 31 h 147"/>
                <a:gd name="T40" fmla="*/ 32 w 148"/>
                <a:gd name="T41" fmla="*/ 29 h 147"/>
                <a:gd name="T42" fmla="*/ 34 w 148"/>
                <a:gd name="T43" fmla="*/ 27 h 147"/>
                <a:gd name="T44" fmla="*/ 35 w 148"/>
                <a:gd name="T45" fmla="*/ 25 h 147"/>
                <a:gd name="T46" fmla="*/ 35 w 148"/>
                <a:gd name="T47" fmla="*/ 23 h 147"/>
                <a:gd name="T48" fmla="*/ 36 w 148"/>
                <a:gd name="T49" fmla="*/ 21 h 147"/>
                <a:gd name="T50" fmla="*/ 36 w 148"/>
                <a:gd name="T51" fmla="*/ 18 h 147"/>
                <a:gd name="T52" fmla="*/ 36 w 148"/>
                <a:gd name="T53" fmla="*/ 16 h 147"/>
                <a:gd name="T54" fmla="*/ 35 w 148"/>
                <a:gd name="T55" fmla="*/ 14 h 147"/>
                <a:gd name="T56" fmla="*/ 35 w 148"/>
                <a:gd name="T57" fmla="*/ 12 h 147"/>
                <a:gd name="T58" fmla="*/ 34 w 148"/>
                <a:gd name="T59" fmla="*/ 9 h 147"/>
                <a:gd name="T60" fmla="*/ 32 w 148"/>
                <a:gd name="T61" fmla="*/ 7 h 147"/>
                <a:gd name="T62" fmla="*/ 31 w 148"/>
                <a:gd name="T63" fmla="*/ 6 h 147"/>
                <a:gd name="T64" fmla="*/ 29 w 148"/>
                <a:gd name="T65" fmla="*/ 4 h 147"/>
                <a:gd name="T66" fmla="*/ 27 w 148"/>
                <a:gd name="T67" fmla="*/ 3 h 147"/>
                <a:gd name="T68" fmla="*/ 25 w 148"/>
                <a:gd name="T69" fmla="*/ 2 h 147"/>
                <a:gd name="T70" fmla="*/ 23 w 148"/>
                <a:gd name="T71" fmla="*/ 1 h 147"/>
                <a:gd name="T72" fmla="*/ 21 w 148"/>
                <a:gd name="T73" fmla="*/ 0 h 147"/>
                <a:gd name="T74" fmla="*/ 18 w 148"/>
                <a:gd name="T75" fmla="*/ 0 h 147"/>
                <a:gd name="T76" fmla="*/ 16 w 148"/>
                <a:gd name="T77" fmla="*/ 0 h 147"/>
                <a:gd name="T78" fmla="*/ 14 w 148"/>
                <a:gd name="T79" fmla="*/ 0 h 147"/>
                <a:gd name="T80" fmla="*/ 12 w 148"/>
                <a:gd name="T81" fmla="*/ 1 h 147"/>
                <a:gd name="T82" fmla="*/ 10 w 148"/>
                <a:gd name="T83" fmla="*/ 2 h 147"/>
                <a:gd name="T84" fmla="*/ 8 w 148"/>
                <a:gd name="T85" fmla="*/ 3 h 147"/>
                <a:gd name="T86" fmla="*/ 6 w 148"/>
                <a:gd name="T87" fmla="*/ 5 h 147"/>
                <a:gd name="T88" fmla="*/ 4 w 148"/>
                <a:gd name="T89" fmla="*/ 6 h 147"/>
                <a:gd name="T90" fmla="*/ 3 w 148"/>
                <a:gd name="T91" fmla="*/ 8 h 147"/>
                <a:gd name="T92" fmla="*/ 2 w 148"/>
                <a:gd name="T93" fmla="*/ 11 h 147"/>
                <a:gd name="T94" fmla="*/ 1 w 148"/>
                <a:gd name="T95" fmla="*/ 13 h 147"/>
                <a:gd name="T96" fmla="*/ 0 w 148"/>
                <a:gd name="T97" fmla="*/ 15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7">
                  <a:moveTo>
                    <a:pt x="0" y="63"/>
                  </a:moveTo>
                  <a:lnTo>
                    <a:pt x="0" y="68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6"/>
                  </a:lnTo>
                  <a:lnTo>
                    <a:pt x="3" y="91"/>
                  </a:lnTo>
                  <a:lnTo>
                    <a:pt x="4" y="96"/>
                  </a:lnTo>
                  <a:lnTo>
                    <a:pt x="5" y="100"/>
                  </a:lnTo>
                  <a:lnTo>
                    <a:pt x="8" y="105"/>
                  </a:lnTo>
                  <a:lnTo>
                    <a:pt x="9" y="109"/>
                  </a:lnTo>
                  <a:lnTo>
                    <a:pt x="12" y="112"/>
                  </a:lnTo>
                  <a:lnTo>
                    <a:pt x="14" y="117"/>
                  </a:lnTo>
                  <a:lnTo>
                    <a:pt x="18" y="121"/>
                  </a:lnTo>
                  <a:lnTo>
                    <a:pt x="20" y="124"/>
                  </a:lnTo>
                  <a:lnTo>
                    <a:pt x="24" y="127"/>
                  </a:lnTo>
                  <a:lnTo>
                    <a:pt x="28" y="130"/>
                  </a:lnTo>
                  <a:lnTo>
                    <a:pt x="33" y="133"/>
                  </a:lnTo>
                  <a:lnTo>
                    <a:pt x="35" y="136"/>
                  </a:lnTo>
                  <a:lnTo>
                    <a:pt x="40" y="138"/>
                  </a:lnTo>
                  <a:lnTo>
                    <a:pt x="44" y="141"/>
                  </a:lnTo>
                  <a:lnTo>
                    <a:pt x="49" y="142"/>
                  </a:lnTo>
                  <a:lnTo>
                    <a:pt x="52" y="143"/>
                  </a:lnTo>
                  <a:lnTo>
                    <a:pt x="57" y="145"/>
                  </a:lnTo>
                  <a:lnTo>
                    <a:pt x="62" y="146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81" y="147"/>
                  </a:lnTo>
                  <a:lnTo>
                    <a:pt x="86" y="146"/>
                  </a:lnTo>
                  <a:lnTo>
                    <a:pt x="91" y="145"/>
                  </a:lnTo>
                  <a:lnTo>
                    <a:pt x="95" y="143"/>
                  </a:lnTo>
                  <a:lnTo>
                    <a:pt x="100" y="142"/>
                  </a:lnTo>
                  <a:lnTo>
                    <a:pt x="103" y="141"/>
                  </a:lnTo>
                  <a:lnTo>
                    <a:pt x="108" y="138"/>
                  </a:lnTo>
                  <a:lnTo>
                    <a:pt x="112" y="136"/>
                  </a:lnTo>
                  <a:lnTo>
                    <a:pt x="117" y="133"/>
                  </a:lnTo>
                  <a:lnTo>
                    <a:pt x="119" y="130"/>
                  </a:lnTo>
                  <a:lnTo>
                    <a:pt x="123" y="127"/>
                  </a:lnTo>
                  <a:lnTo>
                    <a:pt x="127" y="124"/>
                  </a:lnTo>
                  <a:lnTo>
                    <a:pt x="131" y="121"/>
                  </a:lnTo>
                  <a:lnTo>
                    <a:pt x="133" y="117"/>
                  </a:lnTo>
                  <a:lnTo>
                    <a:pt x="136" y="112"/>
                  </a:lnTo>
                  <a:lnTo>
                    <a:pt x="138" y="109"/>
                  </a:lnTo>
                  <a:lnTo>
                    <a:pt x="140" y="105"/>
                  </a:lnTo>
                  <a:lnTo>
                    <a:pt x="143" y="100"/>
                  </a:lnTo>
                  <a:lnTo>
                    <a:pt x="144" y="96"/>
                  </a:lnTo>
                  <a:lnTo>
                    <a:pt x="145" y="91"/>
                  </a:lnTo>
                  <a:lnTo>
                    <a:pt x="145" y="86"/>
                  </a:lnTo>
                  <a:lnTo>
                    <a:pt x="147" y="83"/>
                  </a:lnTo>
                  <a:lnTo>
                    <a:pt x="148" y="78"/>
                  </a:lnTo>
                  <a:lnTo>
                    <a:pt x="148" y="73"/>
                  </a:lnTo>
                  <a:lnTo>
                    <a:pt x="148" y="68"/>
                  </a:lnTo>
                  <a:lnTo>
                    <a:pt x="147" y="63"/>
                  </a:lnTo>
                  <a:lnTo>
                    <a:pt x="145" y="59"/>
                  </a:lnTo>
                  <a:lnTo>
                    <a:pt x="145" y="54"/>
                  </a:lnTo>
                  <a:lnTo>
                    <a:pt x="144" y="51"/>
                  </a:lnTo>
                  <a:lnTo>
                    <a:pt x="143" y="46"/>
                  </a:lnTo>
                  <a:lnTo>
                    <a:pt x="140" y="42"/>
                  </a:lnTo>
                  <a:lnTo>
                    <a:pt x="138" y="37"/>
                  </a:lnTo>
                  <a:lnTo>
                    <a:pt x="136" y="33"/>
                  </a:lnTo>
                  <a:lnTo>
                    <a:pt x="133" y="29"/>
                  </a:lnTo>
                  <a:lnTo>
                    <a:pt x="131" y="25"/>
                  </a:lnTo>
                  <a:lnTo>
                    <a:pt x="127" y="22"/>
                  </a:lnTo>
                  <a:lnTo>
                    <a:pt x="123" y="18"/>
                  </a:lnTo>
                  <a:lnTo>
                    <a:pt x="119" y="16"/>
                  </a:lnTo>
                  <a:lnTo>
                    <a:pt x="117" y="13"/>
                  </a:lnTo>
                  <a:lnTo>
                    <a:pt x="112" y="10"/>
                  </a:lnTo>
                  <a:lnTo>
                    <a:pt x="108" y="7"/>
                  </a:lnTo>
                  <a:lnTo>
                    <a:pt x="103" y="6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2"/>
                  </a:lnTo>
                  <a:lnTo>
                    <a:pt x="49" y="5"/>
                  </a:lnTo>
                  <a:lnTo>
                    <a:pt x="44" y="6"/>
                  </a:lnTo>
                  <a:lnTo>
                    <a:pt x="40" y="7"/>
                  </a:lnTo>
                  <a:lnTo>
                    <a:pt x="35" y="10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8" y="25"/>
                  </a:lnTo>
                  <a:lnTo>
                    <a:pt x="14" y="29"/>
                  </a:lnTo>
                  <a:lnTo>
                    <a:pt x="12" y="33"/>
                  </a:lnTo>
                  <a:lnTo>
                    <a:pt x="9" y="37"/>
                  </a:lnTo>
                  <a:lnTo>
                    <a:pt x="8" y="42"/>
                  </a:lnTo>
                  <a:lnTo>
                    <a:pt x="5" y="46"/>
                  </a:lnTo>
                  <a:lnTo>
                    <a:pt x="4" y="51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241212"/>
            </a:solidFill>
            <a:ln w="0">
              <a:solidFill>
                <a:srgbClr val="24121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51"/>
            <p:cNvSpPr>
              <a:spLocks/>
            </p:cNvSpPr>
            <p:nvPr/>
          </p:nvSpPr>
          <p:spPr bwMode="auto">
            <a:xfrm>
              <a:off x="4730" y="2088"/>
              <a:ext cx="36" cy="37"/>
            </a:xfrm>
            <a:custGeom>
              <a:avLst/>
              <a:gdLst>
                <a:gd name="T0" fmla="*/ 0 w 119"/>
                <a:gd name="T1" fmla="*/ 18 h 119"/>
                <a:gd name="T2" fmla="*/ 0 w 119"/>
                <a:gd name="T3" fmla="*/ 21 h 119"/>
                <a:gd name="T4" fmla="*/ 1 w 119"/>
                <a:gd name="T5" fmla="*/ 23 h 119"/>
                <a:gd name="T6" fmla="*/ 1 w 119"/>
                <a:gd name="T7" fmla="*/ 25 h 119"/>
                <a:gd name="T8" fmla="*/ 2 w 119"/>
                <a:gd name="T9" fmla="*/ 27 h 119"/>
                <a:gd name="T10" fmla="*/ 3 w 119"/>
                <a:gd name="T11" fmla="*/ 30 h 119"/>
                <a:gd name="T12" fmla="*/ 5 w 119"/>
                <a:gd name="T13" fmla="*/ 31 h 119"/>
                <a:gd name="T14" fmla="*/ 7 w 119"/>
                <a:gd name="T15" fmla="*/ 33 h 119"/>
                <a:gd name="T16" fmla="*/ 8 w 119"/>
                <a:gd name="T17" fmla="*/ 34 h 119"/>
                <a:gd name="T18" fmla="*/ 11 w 119"/>
                <a:gd name="T19" fmla="*/ 35 h 119"/>
                <a:gd name="T20" fmla="*/ 13 w 119"/>
                <a:gd name="T21" fmla="*/ 36 h 119"/>
                <a:gd name="T22" fmla="*/ 15 w 119"/>
                <a:gd name="T23" fmla="*/ 37 h 119"/>
                <a:gd name="T24" fmla="*/ 17 w 119"/>
                <a:gd name="T25" fmla="*/ 37 h 119"/>
                <a:gd name="T26" fmla="*/ 20 w 119"/>
                <a:gd name="T27" fmla="*/ 37 h 119"/>
                <a:gd name="T28" fmla="*/ 22 w 119"/>
                <a:gd name="T29" fmla="*/ 36 h 119"/>
                <a:gd name="T30" fmla="*/ 24 w 119"/>
                <a:gd name="T31" fmla="*/ 36 h 119"/>
                <a:gd name="T32" fmla="*/ 26 w 119"/>
                <a:gd name="T33" fmla="*/ 35 h 119"/>
                <a:gd name="T34" fmla="*/ 28 w 119"/>
                <a:gd name="T35" fmla="*/ 34 h 119"/>
                <a:gd name="T36" fmla="*/ 30 w 119"/>
                <a:gd name="T37" fmla="*/ 32 h 119"/>
                <a:gd name="T38" fmla="*/ 32 w 119"/>
                <a:gd name="T39" fmla="*/ 30 h 119"/>
                <a:gd name="T40" fmla="*/ 33 w 119"/>
                <a:gd name="T41" fmla="*/ 28 h 119"/>
                <a:gd name="T42" fmla="*/ 34 w 119"/>
                <a:gd name="T43" fmla="*/ 26 h 119"/>
                <a:gd name="T44" fmla="*/ 35 w 119"/>
                <a:gd name="T45" fmla="*/ 24 h 119"/>
                <a:gd name="T46" fmla="*/ 35 w 119"/>
                <a:gd name="T47" fmla="*/ 22 h 119"/>
                <a:gd name="T48" fmla="*/ 36 w 119"/>
                <a:gd name="T49" fmla="*/ 20 h 119"/>
                <a:gd name="T50" fmla="*/ 36 w 119"/>
                <a:gd name="T51" fmla="*/ 17 h 119"/>
                <a:gd name="T52" fmla="*/ 35 w 119"/>
                <a:gd name="T53" fmla="*/ 15 h 119"/>
                <a:gd name="T54" fmla="*/ 35 w 119"/>
                <a:gd name="T55" fmla="*/ 13 h 119"/>
                <a:gd name="T56" fmla="*/ 34 w 119"/>
                <a:gd name="T57" fmla="*/ 11 h 119"/>
                <a:gd name="T58" fmla="*/ 33 w 119"/>
                <a:gd name="T59" fmla="*/ 8 h 119"/>
                <a:gd name="T60" fmla="*/ 32 w 119"/>
                <a:gd name="T61" fmla="*/ 6 h 119"/>
                <a:gd name="T62" fmla="*/ 30 w 119"/>
                <a:gd name="T63" fmla="*/ 5 h 119"/>
                <a:gd name="T64" fmla="*/ 28 w 119"/>
                <a:gd name="T65" fmla="*/ 3 h 119"/>
                <a:gd name="T66" fmla="*/ 26 w 119"/>
                <a:gd name="T67" fmla="*/ 2 h 119"/>
                <a:gd name="T68" fmla="*/ 24 w 119"/>
                <a:gd name="T69" fmla="*/ 1 h 119"/>
                <a:gd name="T70" fmla="*/ 22 w 119"/>
                <a:gd name="T71" fmla="*/ 0 h 119"/>
                <a:gd name="T72" fmla="*/ 20 w 119"/>
                <a:gd name="T73" fmla="*/ 0 h 119"/>
                <a:gd name="T74" fmla="*/ 17 w 119"/>
                <a:gd name="T75" fmla="*/ 0 h 119"/>
                <a:gd name="T76" fmla="*/ 15 w 119"/>
                <a:gd name="T77" fmla="*/ 0 h 119"/>
                <a:gd name="T78" fmla="*/ 13 w 119"/>
                <a:gd name="T79" fmla="*/ 1 h 119"/>
                <a:gd name="T80" fmla="*/ 11 w 119"/>
                <a:gd name="T81" fmla="*/ 2 h 119"/>
                <a:gd name="T82" fmla="*/ 8 w 119"/>
                <a:gd name="T83" fmla="*/ 2 h 119"/>
                <a:gd name="T84" fmla="*/ 7 w 119"/>
                <a:gd name="T85" fmla="*/ 4 h 119"/>
                <a:gd name="T86" fmla="*/ 5 w 119"/>
                <a:gd name="T87" fmla="*/ 6 h 119"/>
                <a:gd name="T88" fmla="*/ 3 w 119"/>
                <a:gd name="T89" fmla="*/ 7 h 119"/>
                <a:gd name="T90" fmla="*/ 2 w 119"/>
                <a:gd name="T91" fmla="*/ 9 h 119"/>
                <a:gd name="T92" fmla="*/ 1 w 119"/>
                <a:gd name="T93" fmla="*/ 12 h 119"/>
                <a:gd name="T94" fmla="*/ 1 w 119"/>
                <a:gd name="T95" fmla="*/ 14 h 119"/>
                <a:gd name="T96" fmla="*/ 0 w 119"/>
                <a:gd name="T97" fmla="*/ 16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9" h="119">
                  <a:moveTo>
                    <a:pt x="0" y="55"/>
                  </a:move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2" y="74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5"/>
                  </a:lnTo>
                  <a:lnTo>
                    <a:pt x="7" y="88"/>
                  </a:lnTo>
                  <a:lnTo>
                    <a:pt x="9" y="91"/>
                  </a:lnTo>
                  <a:lnTo>
                    <a:pt x="11" y="95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19" y="103"/>
                  </a:lnTo>
                  <a:lnTo>
                    <a:pt x="22" y="105"/>
                  </a:lnTo>
                  <a:lnTo>
                    <a:pt x="26" y="108"/>
                  </a:lnTo>
                  <a:lnTo>
                    <a:pt x="28" y="110"/>
                  </a:lnTo>
                  <a:lnTo>
                    <a:pt x="32" y="112"/>
                  </a:lnTo>
                  <a:lnTo>
                    <a:pt x="35" y="114"/>
                  </a:lnTo>
                  <a:lnTo>
                    <a:pt x="39" y="115"/>
                  </a:lnTo>
                  <a:lnTo>
                    <a:pt x="42" y="116"/>
                  </a:lnTo>
                  <a:lnTo>
                    <a:pt x="46" y="117"/>
                  </a:lnTo>
                  <a:lnTo>
                    <a:pt x="50" y="118"/>
                  </a:lnTo>
                  <a:lnTo>
                    <a:pt x="54" y="119"/>
                  </a:lnTo>
                  <a:lnTo>
                    <a:pt x="57" y="119"/>
                  </a:lnTo>
                  <a:lnTo>
                    <a:pt x="61" y="119"/>
                  </a:lnTo>
                  <a:lnTo>
                    <a:pt x="65" y="119"/>
                  </a:lnTo>
                  <a:lnTo>
                    <a:pt x="69" y="118"/>
                  </a:lnTo>
                  <a:lnTo>
                    <a:pt x="73" y="117"/>
                  </a:lnTo>
                  <a:lnTo>
                    <a:pt x="76" y="116"/>
                  </a:lnTo>
                  <a:lnTo>
                    <a:pt x="80" y="115"/>
                  </a:lnTo>
                  <a:lnTo>
                    <a:pt x="83" y="114"/>
                  </a:lnTo>
                  <a:lnTo>
                    <a:pt x="87" y="112"/>
                  </a:lnTo>
                  <a:lnTo>
                    <a:pt x="90" y="110"/>
                  </a:lnTo>
                  <a:lnTo>
                    <a:pt x="94" y="108"/>
                  </a:lnTo>
                  <a:lnTo>
                    <a:pt x="96" y="105"/>
                  </a:lnTo>
                  <a:lnTo>
                    <a:pt x="99" y="103"/>
                  </a:lnTo>
                  <a:lnTo>
                    <a:pt x="102" y="100"/>
                  </a:lnTo>
                  <a:lnTo>
                    <a:pt x="105" y="98"/>
                  </a:lnTo>
                  <a:lnTo>
                    <a:pt x="107" y="95"/>
                  </a:lnTo>
                  <a:lnTo>
                    <a:pt x="109" y="91"/>
                  </a:lnTo>
                  <a:lnTo>
                    <a:pt x="111" y="88"/>
                  </a:lnTo>
                  <a:lnTo>
                    <a:pt x="113" y="85"/>
                  </a:lnTo>
                  <a:lnTo>
                    <a:pt x="115" y="81"/>
                  </a:lnTo>
                  <a:lnTo>
                    <a:pt x="116" y="78"/>
                  </a:lnTo>
                  <a:lnTo>
                    <a:pt x="117" y="74"/>
                  </a:lnTo>
                  <a:lnTo>
                    <a:pt x="117" y="70"/>
                  </a:lnTo>
                  <a:lnTo>
                    <a:pt x="118" y="67"/>
                  </a:lnTo>
                  <a:lnTo>
                    <a:pt x="119" y="63"/>
                  </a:lnTo>
                  <a:lnTo>
                    <a:pt x="119" y="59"/>
                  </a:lnTo>
                  <a:lnTo>
                    <a:pt x="119" y="55"/>
                  </a:lnTo>
                  <a:lnTo>
                    <a:pt x="118" y="51"/>
                  </a:lnTo>
                  <a:lnTo>
                    <a:pt x="117" y="48"/>
                  </a:lnTo>
                  <a:lnTo>
                    <a:pt x="117" y="44"/>
                  </a:lnTo>
                  <a:lnTo>
                    <a:pt x="116" y="41"/>
                  </a:lnTo>
                  <a:lnTo>
                    <a:pt x="115" y="37"/>
                  </a:lnTo>
                  <a:lnTo>
                    <a:pt x="113" y="34"/>
                  </a:lnTo>
                  <a:lnTo>
                    <a:pt x="111" y="30"/>
                  </a:lnTo>
                  <a:lnTo>
                    <a:pt x="109" y="27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2" y="18"/>
                  </a:lnTo>
                  <a:lnTo>
                    <a:pt x="99" y="15"/>
                  </a:lnTo>
                  <a:lnTo>
                    <a:pt x="96" y="13"/>
                  </a:lnTo>
                  <a:lnTo>
                    <a:pt x="94" y="11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3" y="5"/>
                  </a:lnTo>
                  <a:lnTo>
                    <a:pt x="80" y="4"/>
                  </a:lnTo>
                  <a:lnTo>
                    <a:pt x="76" y="2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2" y="2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2" y="6"/>
                  </a:lnTo>
                  <a:lnTo>
                    <a:pt x="28" y="8"/>
                  </a:lnTo>
                  <a:lnTo>
                    <a:pt x="26" y="11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1" y="24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2" y="44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0" y="55"/>
                  </a:lnTo>
                </a:path>
              </a:pathLst>
            </a:custGeom>
            <a:noFill/>
            <a:ln w="7938">
              <a:solidFill>
                <a:srgbClr val="24121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352"/>
            <p:cNvSpPr>
              <a:spLocks noChangeShapeType="1"/>
            </p:cNvSpPr>
            <p:nvPr/>
          </p:nvSpPr>
          <p:spPr bwMode="auto">
            <a:xfrm>
              <a:off x="4017" y="2111"/>
              <a:ext cx="8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353"/>
            <p:cNvSpPr>
              <a:spLocks noChangeShapeType="1"/>
            </p:cNvSpPr>
            <p:nvPr/>
          </p:nvSpPr>
          <p:spPr bwMode="auto">
            <a:xfrm>
              <a:off x="4061" y="2076"/>
              <a:ext cx="1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354"/>
            <p:cNvSpPr>
              <a:spLocks noChangeShapeType="1"/>
            </p:cNvSpPr>
            <p:nvPr/>
          </p:nvSpPr>
          <p:spPr bwMode="auto">
            <a:xfrm>
              <a:off x="4061" y="2068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355"/>
            <p:cNvSpPr>
              <a:spLocks noChangeShapeType="1"/>
            </p:cNvSpPr>
            <p:nvPr/>
          </p:nvSpPr>
          <p:spPr bwMode="auto">
            <a:xfrm>
              <a:off x="4522" y="2115"/>
              <a:ext cx="2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356"/>
            <p:cNvSpPr>
              <a:spLocks noChangeShapeType="1"/>
            </p:cNvSpPr>
            <p:nvPr/>
          </p:nvSpPr>
          <p:spPr bwMode="auto">
            <a:xfrm flipV="1">
              <a:off x="1276" y="276"/>
              <a:ext cx="1" cy="3194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357"/>
            <p:cNvSpPr>
              <a:spLocks noChangeShapeType="1"/>
            </p:cNvSpPr>
            <p:nvPr/>
          </p:nvSpPr>
          <p:spPr bwMode="auto">
            <a:xfrm flipH="1" flipV="1">
              <a:off x="1313" y="2402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358"/>
            <p:cNvSpPr>
              <a:spLocks noChangeShapeType="1"/>
            </p:cNvSpPr>
            <p:nvPr/>
          </p:nvSpPr>
          <p:spPr bwMode="auto">
            <a:xfrm flipH="1" flipV="1">
              <a:off x="1311" y="2399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359"/>
            <p:cNvSpPr>
              <a:spLocks noChangeShapeType="1"/>
            </p:cNvSpPr>
            <p:nvPr/>
          </p:nvSpPr>
          <p:spPr bwMode="auto">
            <a:xfrm flipH="1" flipV="1">
              <a:off x="1308" y="2396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360"/>
            <p:cNvSpPr>
              <a:spLocks noChangeShapeType="1"/>
            </p:cNvSpPr>
            <p:nvPr/>
          </p:nvSpPr>
          <p:spPr bwMode="auto">
            <a:xfrm flipH="1" flipV="1">
              <a:off x="1304" y="2393"/>
              <a:ext cx="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361"/>
            <p:cNvSpPr>
              <a:spLocks noChangeShapeType="1"/>
            </p:cNvSpPr>
            <p:nvPr/>
          </p:nvSpPr>
          <p:spPr bwMode="auto">
            <a:xfrm flipH="1" flipV="1">
              <a:off x="1298" y="2390"/>
              <a:ext cx="6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362"/>
            <p:cNvSpPr>
              <a:spLocks noChangeShapeType="1"/>
            </p:cNvSpPr>
            <p:nvPr/>
          </p:nvSpPr>
          <p:spPr bwMode="auto">
            <a:xfrm flipH="1" flipV="1">
              <a:off x="1291" y="2387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363"/>
            <p:cNvSpPr>
              <a:spLocks noChangeShapeType="1"/>
            </p:cNvSpPr>
            <p:nvPr/>
          </p:nvSpPr>
          <p:spPr bwMode="auto">
            <a:xfrm flipH="1" flipV="1">
              <a:off x="1283" y="2384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364"/>
            <p:cNvSpPr>
              <a:spLocks noChangeShapeType="1"/>
            </p:cNvSpPr>
            <p:nvPr/>
          </p:nvSpPr>
          <p:spPr bwMode="auto">
            <a:xfrm flipH="1" flipV="1">
              <a:off x="1274" y="2382"/>
              <a:ext cx="9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365"/>
            <p:cNvSpPr>
              <a:spLocks noChangeShapeType="1"/>
            </p:cNvSpPr>
            <p:nvPr/>
          </p:nvSpPr>
          <p:spPr bwMode="auto">
            <a:xfrm flipH="1" flipV="1">
              <a:off x="1264" y="2379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366"/>
            <p:cNvSpPr>
              <a:spLocks noChangeShapeType="1"/>
            </p:cNvSpPr>
            <p:nvPr/>
          </p:nvSpPr>
          <p:spPr bwMode="auto">
            <a:xfrm flipH="1" flipV="1">
              <a:off x="1253" y="2377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367"/>
            <p:cNvSpPr>
              <a:spLocks noChangeShapeType="1"/>
            </p:cNvSpPr>
            <p:nvPr/>
          </p:nvSpPr>
          <p:spPr bwMode="auto">
            <a:xfrm flipH="1" flipV="1">
              <a:off x="1241" y="2375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368"/>
            <p:cNvSpPr>
              <a:spLocks noChangeShapeType="1"/>
            </p:cNvSpPr>
            <p:nvPr/>
          </p:nvSpPr>
          <p:spPr bwMode="auto">
            <a:xfrm flipH="1" flipV="1">
              <a:off x="1228" y="2373"/>
              <a:ext cx="1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369"/>
            <p:cNvSpPr>
              <a:spLocks noChangeShapeType="1"/>
            </p:cNvSpPr>
            <p:nvPr/>
          </p:nvSpPr>
          <p:spPr bwMode="auto">
            <a:xfrm flipH="1" flipV="1">
              <a:off x="1215" y="2372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370"/>
            <p:cNvSpPr>
              <a:spLocks noChangeShapeType="1"/>
            </p:cNvSpPr>
            <p:nvPr/>
          </p:nvSpPr>
          <p:spPr bwMode="auto">
            <a:xfrm flipH="1" flipV="1">
              <a:off x="1201" y="2371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371"/>
            <p:cNvSpPr>
              <a:spLocks noChangeShapeType="1"/>
            </p:cNvSpPr>
            <p:nvPr/>
          </p:nvSpPr>
          <p:spPr bwMode="auto">
            <a:xfrm flipH="1" flipV="1">
              <a:off x="1187" y="2369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372"/>
            <p:cNvSpPr>
              <a:spLocks noChangeShapeType="1"/>
            </p:cNvSpPr>
            <p:nvPr/>
          </p:nvSpPr>
          <p:spPr bwMode="auto">
            <a:xfrm flipH="1" flipV="1">
              <a:off x="1172" y="2369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373"/>
            <p:cNvSpPr>
              <a:spLocks noChangeShapeType="1"/>
            </p:cNvSpPr>
            <p:nvPr/>
          </p:nvSpPr>
          <p:spPr bwMode="auto">
            <a:xfrm flipH="1" flipV="1">
              <a:off x="1158" y="2369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374"/>
            <p:cNvSpPr>
              <a:spLocks noChangeShapeType="1"/>
            </p:cNvSpPr>
            <p:nvPr/>
          </p:nvSpPr>
          <p:spPr bwMode="auto">
            <a:xfrm flipH="1" flipV="1">
              <a:off x="1143" y="2368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375"/>
            <p:cNvSpPr>
              <a:spLocks noChangeShapeType="1"/>
            </p:cNvSpPr>
            <p:nvPr/>
          </p:nvSpPr>
          <p:spPr bwMode="auto">
            <a:xfrm flipH="1">
              <a:off x="1128" y="2368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376"/>
            <p:cNvSpPr>
              <a:spLocks noChangeShapeType="1"/>
            </p:cNvSpPr>
            <p:nvPr/>
          </p:nvSpPr>
          <p:spPr bwMode="auto">
            <a:xfrm flipH="1">
              <a:off x="1113" y="2369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377"/>
            <p:cNvSpPr>
              <a:spLocks noChangeShapeType="1"/>
            </p:cNvSpPr>
            <p:nvPr/>
          </p:nvSpPr>
          <p:spPr bwMode="auto">
            <a:xfrm flipH="1">
              <a:off x="1098" y="2369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378"/>
            <p:cNvSpPr>
              <a:spLocks noChangeShapeType="1"/>
            </p:cNvSpPr>
            <p:nvPr/>
          </p:nvSpPr>
          <p:spPr bwMode="auto">
            <a:xfrm flipH="1">
              <a:off x="1084" y="2369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379"/>
            <p:cNvSpPr>
              <a:spLocks noChangeShapeType="1"/>
            </p:cNvSpPr>
            <p:nvPr/>
          </p:nvSpPr>
          <p:spPr bwMode="auto">
            <a:xfrm flipH="1">
              <a:off x="1070" y="2371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380"/>
            <p:cNvSpPr>
              <a:spLocks noChangeShapeType="1"/>
            </p:cNvSpPr>
            <p:nvPr/>
          </p:nvSpPr>
          <p:spPr bwMode="auto">
            <a:xfrm flipH="1">
              <a:off x="1057" y="2372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Line 381"/>
            <p:cNvSpPr>
              <a:spLocks noChangeShapeType="1"/>
            </p:cNvSpPr>
            <p:nvPr/>
          </p:nvSpPr>
          <p:spPr bwMode="auto">
            <a:xfrm flipH="1">
              <a:off x="1044" y="2373"/>
              <a:ext cx="1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382"/>
            <p:cNvSpPr>
              <a:spLocks noChangeShapeType="1"/>
            </p:cNvSpPr>
            <p:nvPr/>
          </p:nvSpPr>
          <p:spPr bwMode="auto">
            <a:xfrm flipH="1">
              <a:off x="1033" y="2375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383"/>
            <p:cNvSpPr>
              <a:spLocks noChangeShapeType="1"/>
            </p:cNvSpPr>
            <p:nvPr/>
          </p:nvSpPr>
          <p:spPr bwMode="auto">
            <a:xfrm flipH="1">
              <a:off x="1022" y="2377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384"/>
            <p:cNvSpPr>
              <a:spLocks noChangeShapeType="1"/>
            </p:cNvSpPr>
            <p:nvPr/>
          </p:nvSpPr>
          <p:spPr bwMode="auto">
            <a:xfrm flipH="1">
              <a:off x="1012" y="2379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385"/>
            <p:cNvSpPr>
              <a:spLocks noChangeShapeType="1"/>
            </p:cNvSpPr>
            <p:nvPr/>
          </p:nvSpPr>
          <p:spPr bwMode="auto">
            <a:xfrm flipH="1">
              <a:off x="1003" y="2382"/>
              <a:ext cx="9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386"/>
            <p:cNvSpPr>
              <a:spLocks noChangeShapeType="1"/>
            </p:cNvSpPr>
            <p:nvPr/>
          </p:nvSpPr>
          <p:spPr bwMode="auto">
            <a:xfrm flipH="1">
              <a:off x="994" y="2384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387"/>
            <p:cNvSpPr>
              <a:spLocks noChangeShapeType="1"/>
            </p:cNvSpPr>
            <p:nvPr/>
          </p:nvSpPr>
          <p:spPr bwMode="auto">
            <a:xfrm flipH="1">
              <a:off x="987" y="2387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388"/>
            <p:cNvSpPr>
              <a:spLocks noChangeShapeType="1"/>
            </p:cNvSpPr>
            <p:nvPr/>
          </p:nvSpPr>
          <p:spPr bwMode="auto">
            <a:xfrm flipH="1">
              <a:off x="982" y="2390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389"/>
            <p:cNvSpPr>
              <a:spLocks noChangeShapeType="1"/>
            </p:cNvSpPr>
            <p:nvPr/>
          </p:nvSpPr>
          <p:spPr bwMode="auto">
            <a:xfrm flipH="1">
              <a:off x="977" y="2393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390"/>
            <p:cNvSpPr>
              <a:spLocks noChangeShapeType="1"/>
            </p:cNvSpPr>
            <p:nvPr/>
          </p:nvSpPr>
          <p:spPr bwMode="auto">
            <a:xfrm flipH="1">
              <a:off x="974" y="2396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391"/>
            <p:cNvSpPr>
              <a:spLocks noChangeShapeType="1"/>
            </p:cNvSpPr>
            <p:nvPr/>
          </p:nvSpPr>
          <p:spPr bwMode="auto">
            <a:xfrm flipH="1">
              <a:off x="972" y="2399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392"/>
            <p:cNvSpPr>
              <a:spLocks noChangeShapeType="1"/>
            </p:cNvSpPr>
            <p:nvPr/>
          </p:nvSpPr>
          <p:spPr bwMode="auto">
            <a:xfrm flipH="1">
              <a:off x="972" y="2402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Line 393"/>
            <p:cNvSpPr>
              <a:spLocks noChangeShapeType="1"/>
            </p:cNvSpPr>
            <p:nvPr/>
          </p:nvSpPr>
          <p:spPr bwMode="auto">
            <a:xfrm>
              <a:off x="972" y="2406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394"/>
            <p:cNvSpPr>
              <a:spLocks noChangeShapeType="1"/>
            </p:cNvSpPr>
            <p:nvPr/>
          </p:nvSpPr>
          <p:spPr bwMode="auto">
            <a:xfrm>
              <a:off x="972" y="2409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395"/>
            <p:cNvSpPr>
              <a:spLocks noChangeShapeType="1"/>
            </p:cNvSpPr>
            <p:nvPr/>
          </p:nvSpPr>
          <p:spPr bwMode="auto">
            <a:xfrm>
              <a:off x="974" y="2412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396"/>
            <p:cNvSpPr>
              <a:spLocks noChangeShapeType="1"/>
            </p:cNvSpPr>
            <p:nvPr/>
          </p:nvSpPr>
          <p:spPr bwMode="auto">
            <a:xfrm>
              <a:off x="977" y="2415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397"/>
            <p:cNvSpPr>
              <a:spLocks noChangeShapeType="1"/>
            </p:cNvSpPr>
            <p:nvPr/>
          </p:nvSpPr>
          <p:spPr bwMode="auto">
            <a:xfrm>
              <a:off x="982" y="2418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398"/>
            <p:cNvSpPr>
              <a:spLocks noChangeShapeType="1"/>
            </p:cNvSpPr>
            <p:nvPr/>
          </p:nvSpPr>
          <p:spPr bwMode="auto">
            <a:xfrm>
              <a:off x="987" y="2421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399"/>
            <p:cNvSpPr>
              <a:spLocks noChangeShapeType="1"/>
            </p:cNvSpPr>
            <p:nvPr/>
          </p:nvSpPr>
          <p:spPr bwMode="auto">
            <a:xfrm>
              <a:off x="994" y="2424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400"/>
            <p:cNvSpPr>
              <a:spLocks noChangeShapeType="1"/>
            </p:cNvSpPr>
            <p:nvPr/>
          </p:nvSpPr>
          <p:spPr bwMode="auto">
            <a:xfrm>
              <a:off x="1003" y="2427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401"/>
            <p:cNvSpPr>
              <a:spLocks noChangeShapeType="1"/>
            </p:cNvSpPr>
            <p:nvPr/>
          </p:nvSpPr>
          <p:spPr bwMode="auto">
            <a:xfrm>
              <a:off x="1012" y="2430"/>
              <a:ext cx="1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402"/>
            <p:cNvSpPr>
              <a:spLocks noChangeShapeType="1"/>
            </p:cNvSpPr>
            <p:nvPr/>
          </p:nvSpPr>
          <p:spPr bwMode="auto">
            <a:xfrm>
              <a:off x="1022" y="2432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403"/>
            <p:cNvSpPr>
              <a:spLocks noChangeShapeType="1"/>
            </p:cNvSpPr>
            <p:nvPr/>
          </p:nvSpPr>
          <p:spPr bwMode="auto">
            <a:xfrm>
              <a:off x="1033" y="2434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404"/>
            <p:cNvSpPr>
              <a:spLocks noChangeShapeType="1"/>
            </p:cNvSpPr>
            <p:nvPr/>
          </p:nvSpPr>
          <p:spPr bwMode="auto">
            <a:xfrm>
              <a:off x="1044" y="2436"/>
              <a:ext cx="1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405"/>
            <p:cNvSpPr>
              <a:spLocks noChangeShapeType="1"/>
            </p:cNvSpPr>
            <p:nvPr/>
          </p:nvSpPr>
          <p:spPr bwMode="auto">
            <a:xfrm>
              <a:off x="1057" y="2438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406"/>
            <p:cNvSpPr>
              <a:spLocks noChangeShapeType="1"/>
            </p:cNvSpPr>
            <p:nvPr/>
          </p:nvSpPr>
          <p:spPr bwMode="auto">
            <a:xfrm>
              <a:off x="1070" y="2439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407"/>
            <p:cNvSpPr>
              <a:spLocks noChangeShapeType="1"/>
            </p:cNvSpPr>
            <p:nvPr/>
          </p:nvSpPr>
          <p:spPr bwMode="auto">
            <a:xfrm>
              <a:off x="1084" y="2441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408"/>
            <p:cNvSpPr>
              <a:spLocks noChangeShapeType="1"/>
            </p:cNvSpPr>
            <p:nvPr/>
          </p:nvSpPr>
          <p:spPr bwMode="auto">
            <a:xfrm>
              <a:off x="1098" y="2442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" name="Group 610"/>
            <p:cNvGrpSpPr>
              <a:grpSpLocks/>
            </p:cNvGrpSpPr>
            <p:nvPr/>
          </p:nvGrpSpPr>
          <p:grpSpPr bwMode="auto">
            <a:xfrm>
              <a:off x="972" y="2104"/>
              <a:ext cx="352" cy="1063"/>
              <a:chOff x="972" y="2104"/>
              <a:chExt cx="352" cy="1063"/>
            </a:xfrm>
          </p:grpSpPr>
          <p:sp>
            <p:nvSpPr>
              <p:cNvPr id="1155" name="Line 410"/>
              <p:cNvSpPr>
                <a:spLocks noChangeShapeType="1"/>
              </p:cNvSpPr>
              <p:nvPr/>
            </p:nvSpPr>
            <p:spPr bwMode="auto">
              <a:xfrm>
                <a:off x="1113" y="2443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411"/>
              <p:cNvSpPr>
                <a:spLocks noChangeShapeType="1"/>
              </p:cNvSpPr>
              <p:nvPr/>
            </p:nvSpPr>
            <p:spPr bwMode="auto">
              <a:xfrm>
                <a:off x="1128" y="2443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412"/>
              <p:cNvSpPr>
                <a:spLocks noChangeShapeType="1"/>
              </p:cNvSpPr>
              <p:nvPr/>
            </p:nvSpPr>
            <p:spPr bwMode="auto">
              <a:xfrm flipV="1">
                <a:off x="1143" y="2443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413"/>
              <p:cNvSpPr>
                <a:spLocks noChangeShapeType="1"/>
              </p:cNvSpPr>
              <p:nvPr/>
            </p:nvSpPr>
            <p:spPr bwMode="auto">
              <a:xfrm flipV="1">
                <a:off x="1158" y="2443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414"/>
              <p:cNvSpPr>
                <a:spLocks noChangeShapeType="1"/>
              </p:cNvSpPr>
              <p:nvPr/>
            </p:nvSpPr>
            <p:spPr bwMode="auto">
              <a:xfrm flipV="1">
                <a:off x="1172" y="2442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415"/>
              <p:cNvSpPr>
                <a:spLocks noChangeShapeType="1"/>
              </p:cNvSpPr>
              <p:nvPr/>
            </p:nvSpPr>
            <p:spPr bwMode="auto">
              <a:xfrm flipV="1">
                <a:off x="1187" y="2441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416"/>
              <p:cNvSpPr>
                <a:spLocks noChangeShapeType="1"/>
              </p:cNvSpPr>
              <p:nvPr/>
            </p:nvSpPr>
            <p:spPr bwMode="auto">
              <a:xfrm flipV="1">
                <a:off x="1201" y="2439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417"/>
              <p:cNvSpPr>
                <a:spLocks noChangeShapeType="1"/>
              </p:cNvSpPr>
              <p:nvPr/>
            </p:nvSpPr>
            <p:spPr bwMode="auto">
              <a:xfrm flipV="1">
                <a:off x="1215" y="2438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418"/>
              <p:cNvSpPr>
                <a:spLocks noChangeShapeType="1"/>
              </p:cNvSpPr>
              <p:nvPr/>
            </p:nvSpPr>
            <p:spPr bwMode="auto">
              <a:xfrm flipV="1">
                <a:off x="1228" y="2436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419"/>
              <p:cNvSpPr>
                <a:spLocks noChangeShapeType="1"/>
              </p:cNvSpPr>
              <p:nvPr/>
            </p:nvSpPr>
            <p:spPr bwMode="auto">
              <a:xfrm flipV="1">
                <a:off x="1241" y="2434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420"/>
              <p:cNvSpPr>
                <a:spLocks noChangeShapeType="1"/>
              </p:cNvSpPr>
              <p:nvPr/>
            </p:nvSpPr>
            <p:spPr bwMode="auto">
              <a:xfrm flipV="1">
                <a:off x="1253" y="2432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421"/>
              <p:cNvSpPr>
                <a:spLocks noChangeShapeType="1"/>
              </p:cNvSpPr>
              <p:nvPr/>
            </p:nvSpPr>
            <p:spPr bwMode="auto">
              <a:xfrm flipV="1">
                <a:off x="1264" y="2430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422"/>
              <p:cNvSpPr>
                <a:spLocks noChangeShapeType="1"/>
              </p:cNvSpPr>
              <p:nvPr/>
            </p:nvSpPr>
            <p:spPr bwMode="auto">
              <a:xfrm flipV="1">
                <a:off x="1274" y="2427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423"/>
              <p:cNvSpPr>
                <a:spLocks noChangeShapeType="1"/>
              </p:cNvSpPr>
              <p:nvPr/>
            </p:nvSpPr>
            <p:spPr bwMode="auto">
              <a:xfrm flipV="1">
                <a:off x="1283" y="2424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424"/>
              <p:cNvSpPr>
                <a:spLocks noChangeShapeType="1"/>
              </p:cNvSpPr>
              <p:nvPr/>
            </p:nvSpPr>
            <p:spPr bwMode="auto">
              <a:xfrm flipV="1">
                <a:off x="1291" y="2421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425"/>
              <p:cNvSpPr>
                <a:spLocks noChangeShapeType="1"/>
              </p:cNvSpPr>
              <p:nvPr/>
            </p:nvSpPr>
            <p:spPr bwMode="auto">
              <a:xfrm flipV="1">
                <a:off x="1298" y="2418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426"/>
              <p:cNvSpPr>
                <a:spLocks noChangeShapeType="1"/>
              </p:cNvSpPr>
              <p:nvPr/>
            </p:nvSpPr>
            <p:spPr bwMode="auto">
              <a:xfrm flipV="1">
                <a:off x="1304" y="2415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427"/>
              <p:cNvSpPr>
                <a:spLocks noChangeShapeType="1"/>
              </p:cNvSpPr>
              <p:nvPr/>
            </p:nvSpPr>
            <p:spPr bwMode="auto">
              <a:xfrm flipV="1">
                <a:off x="1308" y="2412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428"/>
              <p:cNvSpPr>
                <a:spLocks noChangeShapeType="1"/>
              </p:cNvSpPr>
              <p:nvPr/>
            </p:nvSpPr>
            <p:spPr bwMode="auto">
              <a:xfrm flipV="1">
                <a:off x="1311" y="2409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429"/>
              <p:cNvSpPr>
                <a:spLocks noChangeShapeType="1"/>
              </p:cNvSpPr>
              <p:nvPr/>
            </p:nvSpPr>
            <p:spPr bwMode="auto">
              <a:xfrm flipV="1">
                <a:off x="1313" y="2406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430"/>
              <p:cNvSpPr>
                <a:spLocks noChangeShapeType="1"/>
              </p:cNvSpPr>
              <p:nvPr/>
            </p:nvSpPr>
            <p:spPr bwMode="auto">
              <a:xfrm flipH="1" flipV="1">
                <a:off x="1313" y="2759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431"/>
              <p:cNvSpPr>
                <a:spLocks noChangeShapeType="1"/>
              </p:cNvSpPr>
              <p:nvPr/>
            </p:nvSpPr>
            <p:spPr bwMode="auto">
              <a:xfrm flipH="1" flipV="1">
                <a:off x="1311" y="2755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432"/>
              <p:cNvSpPr>
                <a:spLocks noChangeShapeType="1"/>
              </p:cNvSpPr>
              <p:nvPr/>
            </p:nvSpPr>
            <p:spPr bwMode="auto">
              <a:xfrm flipH="1" flipV="1">
                <a:off x="1308" y="2752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433"/>
              <p:cNvSpPr>
                <a:spLocks noChangeShapeType="1"/>
              </p:cNvSpPr>
              <p:nvPr/>
            </p:nvSpPr>
            <p:spPr bwMode="auto">
              <a:xfrm flipH="1" flipV="1">
                <a:off x="1304" y="2749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434"/>
              <p:cNvSpPr>
                <a:spLocks noChangeShapeType="1"/>
              </p:cNvSpPr>
              <p:nvPr/>
            </p:nvSpPr>
            <p:spPr bwMode="auto">
              <a:xfrm flipH="1" flipV="1">
                <a:off x="1298" y="2746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435"/>
              <p:cNvSpPr>
                <a:spLocks noChangeShapeType="1"/>
              </p:cNvSpPr>
              <p:nvPr/>
            </p:nvSpPr>
            <p:spPr bwMode="auto">
              <a:xfrm flipH="1" flipV="1">
                <a:off x="1291" y="2743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436"/>
              <p:cNvSpPr>
                <a:spLocks noChangeShapeType="1"/>
              </p:cNvSpPr>
              <p:nvPr/>
            </p:nvSpPr>
            <p:spPr bwMode="auto">
              <a:xfrm flipH="1" flipV="1">
                <a:off x="1283" y="2740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437"/>
              <p:cNvSpPr>
                <a:spLocks noChangeShapeType="1"/>
              </p:cNvSpPr>
              <p:nvPr/>
            </p:nvSpPr>
            <p:spPr bwMode="auto">
              <a:xfrm flipH="1" flipV="1">
                <a:off x="1274" y="2738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438"/>
              <p:cNvSpPr>
                <a:spLocks noChangeShapeType="1"/>
              </p:cNvSpPr>
              <p:nvPr/>
            </p:nvSpPr>
            <p:spPr bwMode="auto">
              <a:xfrm flipH="1" flipV="1">
                <a:off x="1264" y="2735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439"/>
              <p:cNvSpPr>
                <a:spLocks noChangeShapeType="1"/>
              </p:cNvSpPr>
              <p:nvPr/>
            </p:nvSpPr>
            <p:spPr bwMode="auto">
              <a:xfrm flipH="1" flipV="1">
                <a:off x="1253" y="2733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440"/>
              <p:cNvSpPr>
                <a:spLocks noChangeShapeType="1"/>
              </p:cNvSpPr>
              <p:nvPr/>
            </p:nvSpPr>
            <p:spPr bwMode="auto">
              <a:xfrm flipH="1" flipV="1">
                <a:off x="1241" y="2731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441"/>
              <p:cNvSpPr>
                <a:spLocks noChangeShapeType="1"/>
              </p:cNvSpPr>
              <p:nvPr/>
            </p:nvSpPr>
            <p:spPr bwMode="auto">
              <a:xfrm flipH="1" flipV="1">
                <a:off x="1228" y="272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442"/>
              <p:cNvSpPr>
                <a:spLocks noChangeShapeType="1"/>
              </p:cNvSpPr>
              <p:nvPr/>
            </p:nvSpPr>
            <p:spPr bwMode="auto">
              <a:xfrm flipH="1" flipV="1">
                <a:off x="1215" y="2728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443"/>
              <p:cNvSpPr>
                <a:spLocks noChangeShapeType="1"/>
              </p:cNvSpPr>
              <p:nvPr/>
            </p:nvSpPr>
            <p:spPr bwMode="auto">
              <a:xfrm flipH="1" flipV="1">
                <a:off x="1201" y="272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444"/>
              <p:cNvSpPr>
                <a:spLocks noChangeShapeType="1"/>
              </p:cNvSpPr>
              <p:nvPr/>
            </p:nvSpPr>
            <p:spPr bwMode="auto">
              <a:xfrm flipH="1" flipV="1">
                <a:off x="1187" y="272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445"/>
              <p:cNvSpPr>
                <a:spLocks noChangeShapeType="1"/>
              </p:cNvSpPr>
              <p:nvPr/>
            </p:nvSpPr>
            <p:spPr bwMode="auto">
              <a:xfrm flipH="1" flipV="1">
                <a:off x="1172" y="272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446"/>
              <p:cNvSpPr>
                <a:spLocks noChangeShapeType="1"/>
              </p:cNvSpPr>
              <p:nvPr/>
            </p:nvSpPr>
            <p:spPr bwMode="auto">
              <a:xfrm flipH="1" flipV="1">
                <a:off x="1158" y="2725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447"/>
              <p:cNvSpPr>
                <a:spLocks noChangeShapeType="1"/>
              </p:cNvSpPr>
              <p:nvPr/>
            </p:nvSpPr>
            <p:spPr bwMode="auto">
              <a:xfrm flipH="1">
                <a:off x="1143" y="272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448"/>
              <p:cNvSpPr>
                <a:spLocks noChangeShapeType="1"/>
              </p:cNvSpPr>
              <p:nvPr/>
            </p:nvSpPr>
            <p:spPr bwMode="auto">
              <a:xfrm flipH="1">
                <a:off x="1128" y="272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449"/>
              <p:cNvSpPr>
                <a:spLocks noChangeShapeType="1"/>
              </p:cNvSpPr>
              <p:nvPr/>
            </p:nvSpPr>
            <p:spPr bwMode="auto">
              <a:xfrm flipH="1">
                <a:off x="1113" y="272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450"/>
              <p:cNvSpPr>
                <a:spLocks noChangeShapeType="1"/>
              </p:cNvSpPr>
              <p:nvPr/>
            </p:nvSpPr>
            <p:spPr bwMode="auto">
              <a:xfrm flipH="1">
                <a:off x="1098" y="272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451"/>
              <p:cNvSpPr>
                <a:spLocks noChangeShapeType="1"/>
              </p:cNvSpPr>
              <p:nvPr/>
            </p:nvSpPr>
            <p:spPr bwMode="auto">
              <a:xfrm flipH="1">
                <a:off x="1084" y="272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452"/>
              <p:cNvSpPr>
                <a:spLocks noChangeShapeType="1"/>
              </p:cNvSpPr>
              <p:nvPr/>
            </p:nvSpPr>
            <p:spPr bwMode="auto">
              <a:xfrm flipH="1">
                <a:off x="1070" y="272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453"/>
              <p:cNvSpPr>
                <a:spLocks noChangeShapeType="1"/>
              </p:cNvSpPr>
              <p:nvPr/>
            </p:nvSpPr>
            <p:spPr bwMode="auto">
              <a:xfrm flipH="1">
                <a:off x="1057" y="2728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454"/>
              <p:cNvSpPr>
                <a:spLocks noChangeShapeType="1"/>
              </p:cNvSpPr>
              <p:nvPr/>
            </p:nvSpPr>
            <p:spPr bwMode="auto">
              <a:xfrm flipH="1">
                <a:off x="1044" y="272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455"/>
              <p:cNvSpPr>
                <a:spLocks noChangeShapeType="1"/>
              </p:cNvSpPr>
              <p:nvPr/>
            </p:nvSpPr>
            <p:spPr bwMode="auto">
              <a:xfrm flipH="1">
                <a:off x="1033" y="2731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456"/>
              <p:cNvSpPr>
                <a:spLocks noChangeShapeType="1"/>
              </p:cNvSpPr>
              <p:nvPr/>
            </p:nvSpPr>
            <p:spPr bwMode="auto">
              <a:xfrm flipH="1">
                <a:off x="1022" y="2733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457"/>
              <p:cNvSpPr>
                <a:spLocks noChangeShapeType="1"/>
              </p:cNvSpPr>
              <p:nvPr/>
            </p:nvSpPr>
            <p:spPr bwMode="auto">
              <a:xfrm flipH="1">
                <a:off x="1012" y="2735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458"/>
              <p:cNvSpPr>
                <a:spLocks noChangeShapeType="1"/>
              </p:cNvSpPr>
              <p:nvPr/>
            </p:nvSpPr>
            <p:spPr bwMode="auto">
              <a:xfrm flipH="1">
                <a:off x="1003" y="2738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459"/>
              <p:cNvSpPr>
                <a:spLocks noChangeShapeType="1"/>
              </p:cNvSpPr>
              <p:nvPr/>
            </p:nvSpPr>
            <p:spPr bwMode="auto">
              <a:xfrm flipH="1">
                <a:off x="994" y="2740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460"/>
              <p:cNvSpPr>
                <a:spLocks noChangeShapeType="1"/>
              </p:cNvSpPr>
              <p:nvPr/>
            </p:nvSpPr>
            <p:spPr bwMode="auto">
              <a:xfrm flipH="1">
                <a:off x="987" y="2743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461"/>
              <p:cNvSpPr>
                <a:spLocks noChangeShapeType="1"/>
              </p:cNvSpPr>
              <p:nvPr/>
            </p:nvSpPr>
            <p:spPr bwMode="auto">
              <a:xfrm flipH="1">
                <a:off x="982" y="2746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462"/>
              <p:cNvSpPr>
                <a:spLocks noChangeShapeType="1"/>
              </p:cNvSpPr>
              <p:nvPr/>
            </p:nvSpPr>
            <p:spPr bwMode="auto">
              <a:xfrm flipH="1">
                <a:off x="977" y="2749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463"/>
              <p:cNvSpPr>
                <a:spLocks noChangeShapeType="1"/>
              </p:cNvSpPr>
              <p:nvPr/>
            </p:nvSpPr>
            <p:spPr bwMode="auto">
              <a:xfrm flipH="1">
                <a:off x="974" y="2752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464"/>
              <p:cNvSpPr>
                <a:spLocks noChangeShapeType="1"/>
              </p:cNvSpPr>
              <p:nvPr/>
            </p:nvSpPr>
            <p:spPr bwMode="auto">
              <a:xfrm flipH="1">
                <a:off x="972" y="2755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465"/>
              <p:cNvSpPr>
                <a:spLocks noChangeShapeType="1"/>
              </p:cNvSpPr>
              <p:nvPr/>
            </p:nvSpPr>
            <p:spPr bwMode="auto">
              <a:xfrm flipH="1">
                <a:off x="972" y="2759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466"/>
              <p:cNvSpPr>
                <a:spLocks noChangeShapeType="1"/>
              </p:cNvSpPr>
              <p:nvPr/>
            </p:nvSpPr>
            <p:spPr bwMode="auto">
              <a:xfrm>
                <a:off x="972" y="2762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467"/>
              <p:cNvSpPr>
                <a:spLocks noChangeShapeType="1"/>
              </p:cNvSpPr>
              <p:nvPr/>
            </p:nvSpPr>
            <p:spPr bwMode="auto">
              <a:xfrm>
                <a:off x="972" y="2765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468"/>
              <p:cNvSpPr>
                <a:spLocks noChangeShapeType="1"/>
              </p:cNvSpPr>
              <p:nvPr/>
            </p:nvSpPr>
            <p:spPr bwMode="auto">
              <a:xfrm>
                <a:off x="974" y="2768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469"/>
              <p:cNvSpPr>
                <a:spLocks noChangeShapeType="1"/>
              </p:cNvSpPr>
              <p:nvPr/>
            </p:nvSpPr>
            <p:spPr bwMode="auto">
              <a:xfrm>
                <a:off x="977" y="2771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470"/>
              <p:cNvSpPr>
                <a:spLocks noChangeShapeType="1"/>
              </p:cNvSpPr>
              <p:nvPr/>
            </p:nvSpPr>
            <p:spPr bwMode="auto">
              <a:xfrm>
                <a:off x="982" y="2774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471"/>
              <p:cNvSpPr>
                <a:spLocks noChangeShapeType="1"/>
              </p:cNvSpPr>
              <p:nvPr/>
            </p:nvSpPr>
            <p:spPr bwMode="auto">
              <a:xfrm>
                <a:off x="987" y="2777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472"/>
              <p:cNvSpPr>
                <a:spLocks noChangeShapeType="1"/>
              </p:cNvSpPr>
              <p:nvPr/>
            </p:nvSpPr>
            <p:spPr bwMode="auto">
              <a:xfrm>
                <a:off x="994" y="2781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473"/>
              <p:cNvSpPr>
                <a:spLocks noChangeShapeType="1"/>
              </p:cNvSpPr>
              <p:nvPr/>
            </p:nvSpPr>
            <p:spPr bwMode="auto">
              <a:xfrm>
                <a:off x="1003" y="2783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474"/>
              <p:cNvSpPr>
                <a:spLocks noChangeShapeType="1"/>
              </p:cNvSpPr>
              <p:nvPr/>
            </p:nvSpPr>
            <p:spPr bwMode="auto">
              <a:xfrm>
                <a:off x="1012" y="2786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475"/>
              <p:cNvSpPr>
                <a:spLocks noChangeShapeType="1"/>
              </p:cNvSpPr>
              <p:nvPr/>
            </p:nvSpPr>
            <p:spPr bwMode="auto">
              <a:xfrm>
                <a:off x="1022" y="2788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476"/>
              <p:cNvSpPr>
                <a:spLocks noChangeShapeType="1"/>
              </p:cNvSpPr>
              <p:nvPr/>
            </p:nvSpPr>
            <p:spPr bwMode="auto">
              <a:xfrm>
                <a:off x="1033" y="2790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477"/>
              <p:cNvSpPr>
                <a:spLocks noChangeShapeType="1"/>
              </p:cNvSpPr>
              <p:nvPr/>
            </p:nvSpPr>
            <p:spPr bwMode="auto">
              <a:xfrm>
                <a:off x="1044" y="2792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478"/>
              <p:cNvSpPr>
                <a:spLocks noChangeShapeType="1"/>
              </p:cNvSpPr>
              <p:nvPr/>
            </p:nvSpPr>
            <p:spPr bwMode="auto">
              <a:xfrm>
                <a:off x="1057" y="2794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479"/>
              <p:cNvSpPr>
                <a:spLocks noChangeShapeType="1"/>
              </p:cNvSpPr>
              <p:nvPr/>
            </p:nvSpPr>
            <p:spPr bwMode="auto">
              <a:xfrm>
                <a:off x="1070" y="279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480"/>
              <p:cNvSpPr>
                <a:spLocks noChangeShapeType="1"/>
              </p:cNvSpPr>
              <p:nvPr/>
            </p:nvSpPr>
            <p:spPr bwMode="auto">
              <a:xfrm>
                <a:off x="1084" y="279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481"/>
              <p:cNvSpPr>
                <a:spLocks noChangeShapeType="1"/>
              </p:cNvSpPr>
              <p:nvPr/>
            </p:nvSpPr>
            <p:spPr bwMode="auto">
              <a:xfrm>
                <a:off x="1098" y="2798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482"/>
              <p:cNvSpPr>
                <a:spLocks noChangeShapeType="1"/>
              </p:cNvSpPr>
              <p:nvPr/>
            </p:nvSpPr>
            <p:spPr bwMode="auto">
              <a:xfrm>
                <a:off x="1113" y="2798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483"/>
              <p:cNvSpPr>
                <a:spLocks noChangeShapeType="1"/>
              </p:cNvSpPr>
              <p:nvPr/>
            </p:nvSpPr>
            <p:spPr bwMode="auto">
              <a:xfrm>
                <a:off x="1128" y="279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484"/>
              <p:cNvSpPr>
                <a:spLocks noChangeShapeType="1"/>
              </p:cNvSpPr>
              <p:nvPr/>
            </p:nvSpPr>
            <p:spPr bwMode="auto">
              <a:xfrm>
                <a:off x="1143" y="279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485"/>
              <p:cNvSpPr>
                <a:spLocks noChangeShapeType="1"/>
              </p:cNvSpPr>
              <p:nvPr/>
            </p:nvSpPr>
            <p:spPr bwMode="auto">
              <a:xfrm flipV="1">
                <a:off x="1158" y="2798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486"/>
              <p:cNvSpPr>
                <a:spLocks noChangeShapeType="1"/>
              </p:cNvSpPr>
              <p:nvPr/>
            </p:nvSpPr>
            <p:spPr bwMode="auto">
              <a:xfrm flipV="1">
                <a:off x="1172" y="2798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487"/>
              <p:cNvSpPr>
                <a:spLocks noChangeShapeType="1"/>
              </p:cNvSpPr>
              <p:nvPr/>
            </p:nvSpPr>
            <p:spPr bwMode="auto">
              <a:xfrm flipV="1">
                <a:off x="1187" y="279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488"/>
              <p:cNvSpPr>
                <a:spLocks noChangeShapeType="1"/>
              </p:cNvSpPr>
              <p:nvPr/>
            </p:nvSpPr>
            <p:spPr bwMode="auto">
              <a:xfrm flipV="1">
                <a:off x="1201" y="279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489"/>
              <p:cNvSpPr>
                <a:spLocks noChangeShapeType="1"/>
              </p:cNvSpPr>
              <p:nvPr/>
            </p:nvSpPr>
            <p:spPr bwMode="auto">
              <a:xfrm flipV="1">
                <a:off x="1215" y="2794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490"/>
              <p:cNvSpPr>
                <a:spLocks noChangeShapeType="1"/>
              </p:cNvSpPr>
              <p:nvPr/>
            </p:nvSpPr>
            <p:spPr bwMode="auto">
              <a:xfrm flipV="1">
                <a:off x="1228" y="2792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491"/>
              <p:cNvSpPr>
                <a:spLocks noChangeShapeType="1"/>
              </p:cNvSpPr>
              <p:nvPr/>
            </p:nvSpPr>
            <p:spPr bwMode="auto">
              <a:xfrm flipV="1">
                <a:off x="1241" y="2790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Line 492"/>
              <p:cNvSpPr>
                <a:spLocks noChangeShapeType="1"/>
              </p:cNvSpPr>
              <p:nvPr/>
            </p:nvSpPr>
            <p:spPr bwMode="auto">
              <a:xfrm flipV="1">
                <a:off x="1253" y="2788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Line 493"/>
              <p:cNvSpPr>
                <a:spLocks noChangeShapeType="1"/>
              </p:cNvSpPr>
              <p:nvPr/>
            </p:nvSpPr>
            <p:spPr bwMode="auto">
              <a:xfrm flipV="1">
                <a:off x="1264" y="2786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Line 494"/>
              <p:cNvSpPr>
                <a:spLocks noChangeShapeType="1"/>
              </p:cNvSpPr>
              <p:nvPr/>
            </p:nvSpPr>
            <p:spPr bwMode="auto">
              <a:xfrm flipV="1">
                <a:off x="1274" y="2783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Line 495"/>
              <p:cNvSpPr>
                <a:spLocks noChangeShapeType="1"/>
              </p:cNvSpPr>
              <p:nvPr/>
            </p:nvSpPr>
            <p:spPr bwMode="auto">
              <a:xfrm flipV="1">
                <a:off x="1283" y="2781"/>
                <a:ext cx="8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Line 496"/>
              <p:cNvSpPr>
                <a:spLocks noChangeShapeType="1"/>
              </p:cNvSpPr>
              <p:nvPr/>
            </p:nvSpPr>
            <p:spPr bwMode="auto">
              <a:xfrm flipV="1">
                <a:off x="1291" y="2777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Line 497"/>
              <p:cNvSpPr>
                <a:spLocks noChangeShapeType="1"/>
              </p:cNvSpPr>
              <p:nvPr/>
            </p:nvSpPr>
            <p:spPr bwMode="auto">
              <a:xfrm flipV="1">
                <a:off x="1298" y="2774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Line 498"/>
              <p:cNvSpPr>
                <a:spLocks noChangeShapeType="1"/>
              </p:cNvSpPr>
              <p:nvPr/>
            </p:nvSpPr>
            <p:spPr bwMode="auto">
              <a:xfrm flipV="1">
                <a:off x="1304" y="2771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Line 499"/>
              <p:cNvSpPr>
                <a:spLocks noChangeShapeType="1"/>
              </p:cNvSpPr>
              <p:nvPr/>
            </p:nvSpPr>
            <p:spPr bwMode="auto">
              <a:xfrm flipV="1">
                <a:off x="1308" y="2768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500"/>
              <p:cNvSpPr>
                <a:spLocks noChangeShapeType="1"/>
              </p:cNvSpPr>
              <p:nvPr/>
            </p:nvSpPr>
            <p:spPr bwMode="auto">
              <a:xfrm flipV="1">
                <a:off x="1311" y="2765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Line 501"/>
              <p:cNvSpPr>
                <a:spLocks noChangeShapeType="1"/>
              </p:cNvSpPr>
              <p:nvPr/>
            </p:nvSpPr>
            <p:spPr bwMode="auto">
              <a:xfrm flipV="1">
                <a:off x="1313" y="2762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Line 502"/>
              <p:cNvSpPr>
                <a:spLocks noChangeShapeType="1"/>
              </p:cNvSpPr>
              <p:nvPr/>
            </p:nvSpPr>
            <p:spPr bwMode="auto">
              <a:xfrm flipH="1" flipV="1">
                <a:off x="1323" y="3113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Line 503"/>
              <p:cNvSpPr>
                <a:spLocks noChangeShapeType="1"/>
              </p:cNvSpPr>
              <p:nvPr/>
            </p:nvSpPr>
            <p:spPr bwMode="auto">
              <a:xfrm flipH="1" flipV="1">
                <a:off x="1321" y="3109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Line 504"/>
              <p:cNvSpPr>
                <a:spLocks noChangeShapeType="1"/>
              </p:cNvSpPr>
              <p:nvPr/>
            </p:nvSpPr>
            <p:spPr bwMode="auto">
              <a:xfrm flipH="1" flipV="1">
                <a:off x="1318" y="3105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Line 505"/>
              <p:cNvSpPr>
                <a:spLocks noChangeShapeType="1"/>
              </p:cNvSpPr>
              <p:nvPr/>
            </p:nvSpPr>
            <p:spPr bwMode="auto">
              <a:xfrm flipH="1" flipV="1">
                <a:off x="1313" y="3101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Line 506"/>
              <p:cNvSpPr>
                <a:spLocks noChangeShapeType="1"/>
              </p:cNvSpPr>
              <p:nvPr/>
            </p:nvSpPr>
            <p:spPr bwMode="auto">
              <a:xfrm flipH="1" flipV="1">
                <a:off x="1308" y="3097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Line 507"/>
              <p:cNvSpPr>
                <a:spLocks noChangeShapeType="1"/>
              </p:cNvSpPr>
              <p:nvPr/>
            </p:nvSpPr>
            <p:spPr bwMode="auto">
              <a:xfrm flipH="1" flipV="1">
                <a:off x="1300" y="3093"/>
                <a:ext cx="8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Line 508"/>
              <p:cNvSpPr>
                <a:spLocks noChangeShapeType="1"/>
              </p:cNvSpPr>
              <p:nvPr/>
            </p:nvSpPr>
            <p:spPr bwMode="auto">
              <a:xfrm flipH="1" flipV="1">
                <a:off x="1293" y="3089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Line 509"/>
              <p:cNvSpPr>
                <a:spLocks noChangeShapeType="1"/>
              </p:cNvSpPr>
              <p:nvPr/>
            </p:nvSpPr>
            <p:spPr bwMode="auto">
              <a:xfrm flipH="1" flipV="1">
                <a:off x="1284" y="3086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Line 510"/>
              <p:cNvSpPr>
                <a:spLocks noChangeShapeType="1"/>
              </p:cNvSpPr>
              <p:nvPr/>
            </p:nvSpPr>
            <p:spPr bwMode="auto">
              <a:xfrm flipH="1" flipV="1">
                <a:off x="1273" y="3083"/>
                <a:ext cx="1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Line 511"/>
              <p:cNvSpPr>
                <a:spLocks noChangeShapeType="1"/>
              </p:cNvSpPr>
              <p:nvPr/>
            </p:nvSpPr>
            <p:spPr bwMode="auto">
              <a:xfrm flipH="1" flipV="1">
                <a:off x="1263" y="3080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Line 512"/>
              <p:cNvSpPr>
                <a:spLocks noChangeShapeType="1"/>
              </p:cNvSpPr>
              <p:nvPr/>
            </p:nvSpPr>
            <p:spPr bwMode="auto">
              <a:xfrm flipH="1" flipV="1">
                <a:off x="1251" y="3077"/>
                <a:ext cx="1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Line 513"/>
              <p:cNvSpPr>
                <a:spLocks noChangeShapeType="1"/>
              </p:cNvSpPr>
              <p:nvPr/>
            </p:nvSpPr>
            <p:spPr bwMode="auto">
              <a:xfrm flipH="1" flipV="1">
                <a:off x="1238" y="3075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Line 514"/>
              <p:cNvSpPr>
                <a:spLocks noChangeShapeType="1"/>
              </p:cNvSpPr>
              <p:nvPr/>
            </p:nvSpPr>
            <p:spPr bwMode="auto">
              <a:xfrm flipH="1" flipV="1">
                <a:off x="1225" y="3073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Line 515"/>
              <p:cNvSpPr>
                <a:spLocks noChangeShapeType="1"/>
              </p:cNvSpPr>
              <p:nvPr/>
            </p:nvSpPr>
            <p:spPr bwMode="auto">
              <a:xfrm flipH="1" flipV="1">
                <a:off x="1211" y="3071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Line 516"/>
              <p:cNvSpPr>
                <a:spLocks noChangeShapeType="1"/>
              </p:cNvSpPr>
              <p:nvPr/>
            </p:nvSpPr>
            <p:spPr bwMode="auto">
              <a:xfrm flipH="1" flipV="1">
                <a:off x="1197" y="3070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Line 517"/>
              <p:cNvSpPr>
                <a:spLocks noChangeShapeType="1"/>
              </p:cNvSpPr>
              <p:nvPr/>
            </p:nvSpPr>
            <p:spPr bwMode="auto">
              <a:xfrm flipH="1" flipV="1">
                <a:off x="1182" y="306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Line 518"/>
              <p:cNvSpPr>
                <a:spLocks noChangeShapeType="1"/>
              </p:cNvSpPr>
              <p:nvPr/>
            </p:nvSpPr>
            <p:spPr bwMode="auto">
              <a:xfrm flipH="1" flipV="1">
                <a:off x="1167" y="306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Line 519"/>
              <p:cNvSpPr>
                <a:spLocks noChangeShapeType="1"/>
              </p:cNvSpPr>
              <p:nvPr/>
            </p:nvSpPr>
            <p:spPr bwMode="auto">
              <a:xfrm flipH="1">
                <a:off x="1152" y="306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Line 520"/>
              <p:cNvSpPr>
                <a:spLocks noChangeShapeType="1"/>
              </p:cNvSpPr>
              <p:nvPr/>
            </p:nvSpPr>
            <p:spPr bwMode="auto">
              <a:xfrm flipH="1">
                <a:off x="1138" y="3069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Line 521"/>
              <p:cNvSpPr>
                <a:spLocks noChangeShapeType="1"/>
              </p:cNvSpPr>
              <p:nvPr/>
            </p:nvSpPr>
            <p:spPr bwMode="auto">
              <a:xfrm flipH="1">
                <a:off x="1123" y="306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Line 522"/>
              <p:cNvSpPr>
                <a:spLocks noChangeShapeType="1"/>
              </p:cNvSpPr>
              <p:nvPr/>
            </p:nvSpPr>
            <p:spPr bwMode="auto">
              <a:xfrm flipH="1">
                <a:off x="1108" y="306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Line 523"/>
              <p:cNvSpPr>
                <a:spLocks noChangeShapeType="1"/>
              </p:cNvSpPr>
              <p:nvPr/>
            </p:nvSpPr>
            <p:spPr bwMode="auto">
              <a:xfrm flipH="1">
                <a:off x="1094" y="3070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Line 524"/>
              <p:cNvSpPr>
                <a:spLocks noChangeShapeType="1"/>
              </p:cNvSpPr>
              <p:nvPr/>
            </p:nvSpPr>
            <p:spPr bwMode="auto">
              <a:xfrm flipH="1">
                <a:off x="1080" y="3071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Line 525"/>
              <p:cNvSpPr>
                <a:spLocks noChangeShapeType="1"/>
              </p:cNvSpPr>
              <p:nvPr/>
            </p:nvSpPr>
            <p:spPr bwMode="auto">
              <a:xfrm flipH="1">
                <a:off x="1067" y="3073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Line 526"/>
              <p:cNvSpPr>
                <a:spLocks noChangeShapeType="1"/>
              </p:cNvSpPr>
              <p:nvPr/>
            </p:nvSpPr>
            <p:spPr bwMode="auto">
              <a:xfrm flipH="1">
                <a:off x="1054" y="3075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Line 527"/>
              <p:cNvSpPr>
                <a:spLocks noChangeShapeType="1"/>
              </p:cNvSpPr>
              <p:nvPr/>
            </p:nvSpPr>
            <p:spPr bwMode="auto">
              <a:xfrm flipH="1">
                <a:off x="1042" y="3077"/>
                <a:ext cx="1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Line 528"/>
              <p:cNvSpPr>
                <a:spLocks noChangeShapeType="1"/>
              </p:cNvSpPr>
              <p:nvPr/>
            </p:nvSpPr>
            <p:spPr bwMode="auto">
              <a:xfrm flipH="1">
                <a:off x="1031" y="3080"/>
                <a:ext cx="1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Line 529"/>
              <p:cNvSpPr>
                <a:spLocks noChangeShapeType="1"/>
              </p:cNvSpPr>
              <p:nvPr/>
            </p:nvSpPr>
            <p:spPr bwMode="auto">
              <a:xfrm flipH="1">
                <a:off x="1021" y="3083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Line 530"/>
              <p:cNvSpPr>
                <a:spLocks noChangeShapeType="1"/>
              </p:cNvSpPr>
              <p:nvPr/>
            </p:nvSpPr>
            <p:spPr bwMode="auto">
              <a:xfrm flipH="1">
                <a:off x="1012" y="3086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Line 531"/>
              <p:cNvSpPr>
                <a:spLocks noChangeShapeType="1"/>
              </p:cNvSpPr>
              <p:nvPr/>
            </p:nvSpPr>
            <p:spPr bwMode="auto">
              <a:xfrm flipH="1">
                <a:off x="1004" y="3089"/>
                <a:ext cx="8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Line 532"/>
              <p:cNvSpPr>
                <a:spLocks noChangeShapeType="1"/>
              </p:cNvSpPr>
              <p:nvPr/>
            </p:nvSpPr>
            <p:spPr bwMode="auto">
              <a:xfrm flipH="1">
                <a:off x="997" y="3093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533"/>
              <p:cNvSpPr>
                <a:spLocks noChangeShapeType="1"/>
              </p:cNvSpPr>
              <p:nvPr/>
            </p:nvSpPr>
            <p:spPr bwMode="auto">
              <a:xfrm flipH="1">
                <a:off x="992" y="3097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534"/>
              <p:cNvSpPr>
                <a:spLocks noChangeShapeType="1"/>
              </p:cNvSpPr>
              <p:nvPr/>
            </p:nvSpPr>
            <p:spPr bwMode="auto">
              <a:xfrm flipH="1">
                <a:off x="987" y="3101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Line 535"/>
              <p:cNvSpPr>
                <a:spLocks noChangeShapeType="1"/>
              </p:cNvSpPr>
              <p:nvPr/>
            </p:nvSpPr>
            <p:spPr bwMode="auto">
              <a:xfrm flipH="1">
                <a:off x="984" y="3105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536"/>
              <p:cNvSpPr>
                <a:spLocks noChangeShapeType="1"/>
              </p:cNvSpPr>
              <p:nvPr/>
            </p:nvSpPr>
            <p:spPr bwMode="auto">
              <a:xfrm flipH="1">
                <a:off x="982" y="3109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537"/>
              <p:cNvSpPr>
                <a:spLocks noChangeShapeType="1"/>
              </p:cNvSpPr>
              <p:nvPr/>
            </p:nvSpPr>
            <p:spPr bwMode="auto">
              <a:xfrm flipH="1">
                <a:off x="981" y="3113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Line 538"/>
              <p:cNvSpPr>
                <a:spLocks noChangeShapeType="1"/>
              </p:cNvSpPr>
              <p:nvPr/>
            </p:nvSpPr>
            <p:spPr bwMode="auto">
              <a:xfrm>
                <a:off x="981" y="3117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Line 539"/>
              <p:cNvSpPr>
                <a:spLocks noChangeShapeType="1"/>
              </p:cNvSpPr>
              <p:nvPr/>
            </p:nvSpPr>
            <p:spPr bwMode="auto">
              <a:xfrm>
                <a:off x="982" y="3121"/>
                <a:ext cx="2" cy="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Line 540"/>
              <p:cNvSpPr>
                <a:spLocks noChangeShapeType="1"/>
              </p:cNvSpPr>
              <p:nvPr/>
            </p:nvSpPr>
            <p:spPr bwMode="auto">
              <a:xfrm>
                <a:off x="984" y="3126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Line 541"/>
              <p:cNvSpPr>
                <a:spLocks noChangeShapeType="1"/>
              </p:cNvSpPr>
              <p:nvPr/>
            </p:nvSpPr>
            <p:spPr bwMode="auto">
              <a:xfrm>
                <a:off x="987" y="3130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Line 542"/>
              <p:cNvSpPr>
                <a:spLocks noChangeShapeType="1"/>
              </p:cNvSpPr>
              <p:nvPr/>
            </p:nvSpPr>
            <p:spPr bwMode="auto">
              <a:xfrm>
                <a:off x="992" y="3134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Line 543"/>
              <p:cNvSpPr>
                <a:spLocks noChangeShapeType="1"/>
              </p:cNvSpPr>
              <p:nvPr/>
            </p:nvSpPr>
            <p:spPr bwMode="auto">
              <a:xfrm>
                <a:off x="997" y="3138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Line 544"/>
              <p:cNvSpPr>
                <a:spLocks noChangeShapeType="1"/>
              </p:cNvSpPr>
              <p:nvPr/>
            </p:nvSpPr>
            <p:spPr bwMode="auto">
              <a:xfrm>
                <a:off x="1004" y="3141"/>
                <a:ext cx="8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545"/>
              <p:cNvSpPr>
                <a:spLocks noChangeShapeType="1"/>
              </p:cNvSpPr>
              <p:nvPr/>
            </p:nvSpPr>
            <p:spPr bwMode="auto">
              <a:xfrm>
                <a:off x="1012" y="3145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Line 546"/>
              <p:cNvSpPr>
                <a:spLocks noChangeShapeType="1"/>
              </p:cNvSpPr>
              <p:nvPr/>
            </p:nvSpPr>
            <p:spPr bwMode="auto">
              <a:xfrm>
                <a:off x="1021" y="3148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Line 547"/>
              <p:cNvSpPr>
                <a:spLocks noChangeShapeType="1"/>
              </p:cNvSpPr>
              <p:nvPr/>
            </p:nvSpPr>
            <p:spPr bwMode="auto">
              <a:xfrm>
                <a:off x="1031" y="3151"/>
                <a:ext cx="1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Line 548"/>
              <p:cNvSpPr>
                <a:spLocks noChangeShapeType="1"/>
              </p:cNvSpPr>
              <p:nvPr/>
            </p:nvSpPr>
            <p:spPr bwMode="auto">
              <a:xfrm>
                <a:off x="1042" y="3154"/>
                <a:ext cx="1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Line 549"/>
              <p:cNvSpPr>
                <a:spLocks noChangeShapeType="1"/>
              </p:cNvSpPr>
              <p:nvPr/>
            </p:nvSpPr>
            <p:spPr bwMode="auto">
              <a:xfrm>
                <a:off x="1054" y="3157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Line 550"/>
              <p:cNvSpPr>
                <a:spLocks noChangeShapeType="1"/>
              </p:cNvSpPr>
              <p:nvPr/>
            </p:nvSpPr>
            <p:spPr bwMode="auto">
              <a:xfrm>
                <a:off x="1067" y="315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Line 551"/>
              <p:cNvSpPr>
                <a:spLocks noChangeShapeType="1"/>
              </p:cNvSpPr>
              <p:nvPr/>
            </p:nvSpPr>
            <p:spPr bwMode="auto">
              <a:xfrm>
                <a:off x="1080" y="3161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Line 552"/>
              <p:cNvSpPr>
                <a:spLocks noChangeShapeType="1"/>
              </p:cNvSpPr>
              <p:nvPr/>
            </p:nvSpPr>
            <p:spPr bwMode="auto">
              <a:xfrm>
                <a:off x="1094" y="3163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553"/>
              <p:cNvSpPr>
                <a:spLocks noChangeShapeType="1"/>
              </p:cNvSpPr>
              <p:nvPr/>
            </p:nvSpPr>
            <p:spPr bwMode="auto">
              <a:xfrm>
                <a:off x="1108" y="316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554"/>
              <p:cNvSpPr>
                <a:spLocks noChangeShapeType="1"/>
              </p:cNvSpPr>
              <p:nvPr/>
            </p:nvSpPr>
            <p:spPr bwMode="auto">
              <a:xfrm>
                <a:off x="1123" y="316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555"/>
              <p:cNvSpPr>
                <a:spLocks noChangeShapeType="1"/>
              </p:cNvSpPr>
              <p:nvPr/>
            </p:nvSpPr>
            <p:spPr bwMode="auto">
              <a:xfrm>
                <a:off x="1138" y="316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556"/>
              <p:cNvSpPr>
                <a:spLocks noChangeShapeType="1"/>
              </p:cNvSpPr>
              <p:nvPr/>
            </p:nvSpPr>
            <p:spPr bwMode="auto">
              <a:xfrm>
                <a:off x="1152" y="3166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Line 557"/>
              <p:cNvSpPr>
                <a:spLocks noChangeShapeType="1"/>
              </p:cNvSpPr>
              <p:nvPr/>
            </p:nvSpPr>
            <p:spPr bwMode="auto">
              <a:xfrm flipV="1">
                <a:off x="1167" y="316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558"/>
              <p:cNvSpPr>
                <a:spLocks noChangeShapeType="1"/>
              </p:cNvSpPr>
              <p:nvPr/>
            </p:nvSpPr>
            <p:spPr bwMode="auto">
              <a:xfrm flipV="1">
                <a:off x="1182" y="316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559"/>
              <p:cNvSpPr>
                <a:spLocks noChangeShapeType="1"/>
              </p:cNvSpPr>
              <p:nvPr/>
            </p:nvSpPr>
            <p:spPr bwMode="auto">
              <a:xfrm flipV="1">
                <a:off x="1197" y="3163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560"/>
              <p:cNvSpPr>
                <a:spLocks noChangeShapeType="1"/>
              </p:cNvSpPr>
              <p:nvPr/>
            </p:nvSpPr>
            <p:spPr bwMode="auto">
              <a:xfrm flipV="1">
                <a:off x="1211" y="3161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561"/>
              <p:cNvSpPr>
                <a:spLocks noChangeShapeType="1"/>
              </p:cNvSpPr>
              <p:nvPr/>
            </p:nvSpPr>
            <p:spPr bwMode="auto">
              <a:xfrm flipV="1">
                <a:off x="1225" y="315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Line 562"/>
              <p:cNvSpPr>
                <a:spLocks noChangeShapeType="1"/>
              </p:cNvSpPr>
              <p:nvPr/>
            </p:nvSpPr>
            <p:spPr bwMode="auto">
              <a:xfrm flipV="1">
                <a:off x="1238" y="3157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563"/>
              <p:cNvSpPr>
                <a:spLocks noChangeShapeType="1"/>
              </p:cNvSpPr>
              <p:nvPr/>
            </p:nvSpPr>
            <p:spPr bwMode="auto">
              <a:xfrm flipV="1">
                <a:off x="1251" y="3154"/>
                <a:ext cx="1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564"/>
              <p:cNvSpPr>
                <a:spLocks noChangeShapeType="1"/>
              </p:cNvSpPr>
              <p:nvPr/>
            </p:nvSpPr>
            <p:spPr bwMode="auto">
              <a:xfrm flipV="1">
                <a:off x="1263" y="3151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565"/>
              <p:cNvSpPr>
                <a:spLocks noChangeShapeType="1"/>
              </p:cNvSpPr>
              <p:nvPr/>
            </p:nvSpPr>
            <p:spPr bwMode="auto">
              <a:xfrm flipV="1">
                <a:off x="1273" y="3148"/>
                <a:ext cx="1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566"/>
              <p:cNvSpPr>
                <a:spLocks noChangeShapeType="1"/>
              </p:cNvSpPr>
              <p:nvPr/>
            </p:nvSpPr>
            <p:spPr bwMode="auto">
              <a:xfrm flipV="1">
                <a:off x="1284" y="3145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Line 567"/>
              <p:cNvSpPr>
                <a:spLocks noChangeShapeType="1"/>
              </p:cNvSpPr>
              <p:nvPr/>
            </p:nvSpPr>
            <p:spPr bwMode="auto">
              <a:xfrm flipV="1">
                <a:off x="1293" y="3141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568"/>
              <p:cNvSpPr>
                <a:spLocks noChangeShapeType="1"/>
              </p:cNvSpPr>
              <p:nvPr/>
            </p:nvSpPr>
            <p:spPr bwMode="auto">
              <a:xfrm flipV="1">
                <a:off x="1270" y="2784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569"/>
              <p:cNvSpPr>
                <a:spLocks noChangeShapeType="1"/>
              </p:cNvSpPr>
              <p:nvPr/>
            </p:nvSpPr>
            <p:spPr bwMode="auto">
              <a:xfrm flipV="1">
                <a:off x="1308" y="3134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570"/>
              <p:cNvSpPr>
                <a:spLocks noChangeShapeType="1"/>
              </p:cNvSpPr>
              <p:nvPr/>
            </p:nvSpPr>
            <p:spPr bwMode="auto">
              <a:xfrm flipV="1">
                <a:off x="1313" y="3130"/>
                <a:ext cx="5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571"/>
              <p:cNvSpPr>
                <a:spLocks noChangeShapeType="1"/>
              </p:cNvSpPr>
              <p:nvPr/>
            </p:nvSpPr>
            <p:spPr bwMode="auto">
              <a:xfrm flipV="1">
                <a:off x="1318" y="3126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Line 572"/>
              <p:cNvSpPr>
                <a:spLocks noChangeShapeType="1"/>
              </p:cNvSpPr>
              <p:nvPr/>
            </p:nvSpPr>
            <p:spPr bwMode="auto">
              <a:xfrm flipV="1">
                <a:off x="1321" y="3121"/>
                <a:ext cx="2" cy="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573"/>
              <p:cNvSpPr>
                <a:spLocks noChangeShapeType="1"/>
              </p:cNvSpPr>
              <p:nvPr/>
            </p:nvSpPr>
            <p:spPr bwMode="auto">
              <a:xfrm flipV="1">
                <a:off x="1323" y="3117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574"/>
              <p:cNvSpPr>
                <a:spLocks noChangeShapeType="1"/>
              </p:cNvSpPr>
              <p:nvPr/>
            </p:nvSpPr>
            <p:spPr bwMode="auto">
              <a:xfrm flipH="1" flipV="1">
                <a:off x="1315" y="2138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575"/>
              <p:cNvSpPr>
                <a:spLocks noChangeShapeType="1"/>
              </p:cNvSpPr>
              <p:nvPr/>
            </p:nvSpPr>
            <p:spPr bwMode="auto">
              <a:xfrm flipH="1" flipV="1">
                <a:off x="1313" y="2135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576"/>
              <p:cNvSpPr>
                <a:spLocks noChangeShapeType="1"/>
              </p:cNvSpPr>
              <p:nvPr/>
            </p:nvSpPr>
            <p:spPr bwMode="auto">
              <a:xfrm flipH="1" flipV="1">
                <a:off x="1310" y="2132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Line 577"/>
              <p:cNvSpPr>
                <a:spLocks noChangeShapeType="1"/>
              </p:cNvSpPr>
              <p:nvPr/>
            </p:nvSpPr>
            <p:spPr bwMode="auto">
              <a:xfrm flipH="1" flipV="1">
                <a:off x="1306" y="2129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578"/>
              <p:cNvSpPr>
                <a:spLocks noChangeShapeType="1"/>
              </p:cNvSpPr>
              <p:nvPr/>
            </p:nvSpPr>
            <p:spPr bwMode="auto">
              <a:xfrm flipH="1" flipV="1">
                <a:off x="1300" y="2126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579"/>
              <p:cNvSpPr>
                <a:spLocks noChangeShapeType="1"/>
              </p:cNvSpPr>
              <p:nvPr/>
            </p:nvSpPr>
            <p:spPr bwMode="auto">
              <a:xfrm flipH="1" flipV="1">
                <a:off x="1293" y="2123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580"/>
              <p:cNvSpPr>
                <a:spLocks noChangeShapeType="1"/>
              </p:cNvSpPr>
              <p:nvPr/>
            </p:nvSpPr>
            <p:spPr bwMode="auto">
              <a:xfrm flipH="1" flipV="1">
                <a:off x="1285" y="2120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581"/>
              <p:cNvSpPr>
                <a:spLocks noChangeShapeType="1"/>
              </p:cNvSpPr>
              <p:nvPr/>
            </p:nvSpPr>
            <p:spPr bwMode="auto">
              <a:xfrm flipH="1" flipV="1">
                <a:off x="1276" y="2118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Line 582"/>
              <p:cNvSpPr>
                <a:spLocks noChangeShapeType="1"/>
              </p:cNvSpPr>
              <p:nvPr/>
            </p:nvSpPr>
            <p:spPr bwMode="auto">
              <a:xfrm flipH="1" flipV="1">
                <a:off x="1266" y="2115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583"/>
              <p:cNvSpPr>
                <a:spLocks noChangeShapeType="1"/>
              </p:cNvSpPr>
              <p:nvPr/>
            </p:nvSpPr>
            <p:spPr bwMode="auto">
              <a:xfrm flipH="1" flipV="1">
                <a:off x="1255" y="2113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584"/>
              <p:cNvSpPr>
                <a:spLocks noChangeShapeType="1"/>
              </p:cNvSpPr>
              <p:nvPr/>
            </p:nvSpPr>
            <p:spPr bwMode="auto">
              <a:xfrm flipH="1" flipV="1">
                <a:off x="1243" y="2111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585"/>
              <p:cNvSpPr>
                <a:spLocks noChangeShapeType="1"/>
              </p:cNvSpPr>
              <p:nvPr/>
            </p:nvSpPr>
            <p:spPr bwMode="auto">
              <a:xfrm flipH="1" flipV="1">
                <a:off x="1230" y="210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586"/>
              <p:cNvSpPr>
                <a:spLocks noChangeShapeType="1"/>
              </p:cNvSpPr>
              <p:nvPr/>
            </p:nvSpPr>
            <p:spPr bwMode="auto">
              <a:xfrm flipH="1" flipV="1">
                <a:off x="1217" y="2108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Line 587"/>
              <p:cNvSpPr>
                <a:spLocks noChangeShapeType="1"/>
              </p:cNvSpPr>
              <p:nvPr/>
            </p:nvSpPr>
            <p:spPr bwMode="auto">
              <a:xfrm flipH="1" flipV="1">
                <a:off x="1203" y="2106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588"/>
              <p:cNvSpPr>
                <a:spLocks noChangeShapeType="1"/>
              </p:cNvSpPr>
              <p:nvPr/>
            </p:nvSpPr>
            <p:spPr bwMode="auto">
              <a:xfrm flipH="1" flipV="1">
                <a:off x="1189" y="2105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589"/>
              <p:cNvSpPr>
                <a:spLocks noChangeShapeType="1"/>
              </p:cNvSpPr>
              <p:nvPr/>
            </p:nvSpPr>
            <p:spPr bwMode="auto">
              <a:xfrm flipH="1" flipV="1">
                <a:off x="1174" y="210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590"/>
              <p:cNvSpPr>
                <a:spLocks noChangeShapeType="1"/>
              </p:cNvSpPr>
              <p:nvPr/>
            </p:nvSpPr>
            <p:spPr bwMode="auto">
              <a:xfrm flipH="1" flipV="1">
                <a:off x="1160" y="2105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591"/>
              <p:cNvSpPr>
                <a:spLocks noChangeShapeType="1"/>
              </p:cNvSpPr>
              <p:nvPr/>
            </p:nvSpPr>
            <p:spPr bwMode="auto">
              <a:xfrm flipH="1" flipV="1">
                <a:off x="1145" y="210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Line 592"/>
              <p:cNvSpPr>
                <a:spLocks noChangeShapeType="1"/>
              </p:cNvSpPr>
              <p:nvPr/>
            </p:nvSpPr>
            <p:spPr bwMode="auto">
              <a:xfrm flipH="1">
                <a:off x="1130" y="210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593"/>
              <p:cNvSpPr>
                <a:spLocks noChangeShapeType="1"/>
              </p:cNvSpPr>
              <p:nvPr/>
            </p:nvSpPr>
            <p:spPr bwMode="auto">
              <a:xfrm flipH="1">
                <a:off x="1115" y="210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594"/>
              <p:cNvSpPr>
                <a:spLocks noChangeShapeType="1"/>
              </p:cNvSpPr>
              <p:nvPr/>
            </p:nvSpPr>
            <p:spPr bwMode="auto">
              <a:xfrm flipH="1">
                <a:off x="1101" y="2105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595"/>
              <p:cNvSpPr>
                <a:spLocks noChangeShapeType="1"/>
              </p:cNvSpPr>
              <p:nvPr/>
            </p:nvSpPr>
            <p:spPr bwMode="auto">
              <a:xfrm flipH="1">
                <a:off x="1086" y="2105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596"/>
              <p:cNvSpPr>
                <a:spLocks noChangeShapeType="1"/>
              </p:cNvSpPr>
              <p:nvPr/>
            </p:nvSpPr>
            <p:spPr bwMode="auto">
              <a:xfrm flipH="1">
                <a:off x="1072" y="2106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Line 597"/>
              <p:cNvSpPr>
                <a:spLocks noChangeShapeType="1"/>
              </p:cNvSpPr>
              <p:nvPr/>
            </p:nvSpPr>
            <p:spPr bwMode="auto">
              <a:xfrm flipH="1">
                <a:off x="1059" y="2108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598"/>
              <p:cNvSpPr>
                <a:spLocks noChangeShapeType="1"/>
              </p:cNvSpPr>
              <p:nvPr/>
            </p:nvSpPr>
            <p:spPr bwMode="auto">
              <a:xfrm flipH="1">
                <a:off x="1047" y="2109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599"/>
              <p:cNvSpPr>
                <a:spLocks noChangeShapeType="1"/>
              </p:cNvSpPr>
              <p:nvPr/>
            </p:nvSpPr>
            <p:spPr bwMode="auto">
              <a:xfrm flipH="1">
                <a:off x="1035" y="2111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600"/>
              <p:cNvSpPr>
                <a:spLocks noChangeShapeType="1"/>
              </p:cNvSpPr>
              <p:nvPr/>
            </p:nvSpPr>
            <p:spPr bwMode="auto">
              <a:xfrm flipH="1">
                <a:off x="1024" y="2113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601"/>
              <p:cNvSpPr>
                <a:spLocks noChangeShapeType="1"/>
              </p:cNvSpPr>
              <p:nvPr/>
            </p:nvSpPr>
            <p:spPr bwMode="auto">
              <a:xfrm flipH="1">
                <a:off x="1014" y="2115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Line 602"/>
              <p:cNvSpPr>
                <a:spLocks noChangeShapeType="1"/>
              </p:cNvSpPr>
              <p:nvPr/>
            </p:nvSpPr>
            <p:spPr bwMode="auto">
              <a:xfrm flipH="1">
                <a:off x="1004" y="2118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603"/>
              <p:cNvSpPr>
                <a:spLocks noChangeShapeType="1"/>
              </p:cNvSpPr>
              <p:nvPr/>
            </p:nvSpPr>
            <p:spPr bwMode="auto">
              <a:xfrm flipH="1">
                <a:off x="996" y="2120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604"/>
              <p:cNvSpPr>
                <a:spLocks noChangeShapeType="1"/>
              </p:cNvSpPr>
              <p:nvPr/>
            </p:nvSpPr>
            <p:spPr bwMode="auto">
              <a:xfrm flipH="1">
                <a:off x="990" y="2123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605"/>
              <p:cNvSpPr>
                <a:spLocks noChangeShapeType="1"/>
              </p:cNvSpPr>
              <p:nvPr/>
            </p:nvSpPr>
            <p:spPr bwMode="auto">
              <a:xfrm flipH="1">
                <a:off x="984" y="2126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606"/>
              <p:cNvSpPr>
                <a:spLocks noChangeShapeType="1"/>
              </p:cNvSpPr>
              <p:nvPr/>
            </p:nvSpPr>
            <p:spPr bwMode="auto">
              <a:xfrm flipH="1">
                <a:off x="979" y="2129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Line 607"/>
              <p:cNvSpPr>
                <a:spLocks noChangeShapeType="1"/>
              </p:cNvSpPr>
              <p:nvPr/>
            </p:nvSpPr>
            <p:spPr bwMode="auto">
              <a:xfrm flipH="1">
                <a:off x="976" y="2132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Line 608"/>
              <p:cNvSpPr>
                <a:spLocks noChangeShapeType="1"/>
              </p:cNvSpPr>
              <p:nvPr/>
            </p:nvSpPr>
            <p:spPr bwMode="auto">
              <a:xfrm flipH="1">
                <a:off x="974" y="2135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Line 609"/>
              <p:cNvSpPr>
                <a:spLocks noChangeShapeType="1"/>
              </p:cNvSpPr>
              <p:nvPr/>
            </p:nvSpPr>
            <p:spPr bwMode="auto">
              <a:xfrm flipH="1">
                <a:off x="974" y="2138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3" name="Group 811"/>
            <p:cNvGrpSpPr>
              <a:grpSpLocks/>
            </p:cNvGrpSpPr>
            <p:nvPr/>
          </p:nvGrpSpPr>
          <p:grpSpPr bwMode="auto">
            <a:xfrm>
              <a:off x="972" y="675"/>
              <a:ext cx="344" cy="1505"/>
              <a:chOff x="972" y="675"/>
              <a:chExt cx="344" cy="1505"/>
            </a:xfrm>
          </p:grpSpPr>
          <p:sp>
            <p:nvSpPr>
              <p:cNvPr id="955" name="Line 611"/>
              <p:cNvSpPr>
                <a:spLocks noChangeShapeType="1"/>
              </p:cNvSpPr>
              <p:nvPr/>
            </p:nvSpPr>
            <p:spPr bwMode="auto">
              <a:xfrm>
                <a:off x="974" y="2142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Line 612"/>
              <p:cNvSpPr>
                <a:spLocks noChangeShapeType="1"/>
              </p:cNvSpPr>
              <p:nvPr/>
            </p:nvSpPr>
            <p:spPr bwMode="auto">
              <a:xfrm>
                <a:off x="974" y="2145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Line 613"/>
              <p:cNvSpPr>
                <a:spLocks noChangeShapeType="1"/>
              </p:cNvSpPr>
              <p:nvPr/>
            </p:nvSpPr>
            <p:spPr bwMode="auto">
              <a:xfrm>
                <a:off x="976" y="2148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Line 614"/>
              <p:cNvSpPr>
                <a:spLocks noChangeShapeType="1"/>
              </p:cNvSpPr>
              <p:nvPr/>
            </p:nvSpPr>
            <p:spPr bwMode="auto">
              <a:xfrm>
                <a:off x="979" y="2151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615"/>
              <p:cNvSpPr>
                <a:spLocks noChangeShapeType="1"/>
              </p:cNvSpPr>
              <p:nvPr/>
            </p:nvSpPr>
            <p:spPr bwMode="auto">
              <a:xfrm>
                <a:off x="984" y="2154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Line 616"/>
              <p:cNvSpPr>
                <a:spLocks noChangeShapeType="1"/>
              </p:cNvSpPr>
              <p:nvPr/>
            </p:nvSpPr>
            <p:spPr bwMode="auto">
              <a:xfrm>
                <a:off x="990" y="2157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Line 617"/>
              <p:cNvSpPr>
                <a:spLocks noChangeShapeType="1"/>
              </p:cNvSpPr>
              <p:nvPr/>
            </p:nvSpPr>
            <p:spPr bwMode="auto">
              <a:xfrm>
                <a:off x="996" y="2160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Line 618"/>
              <p:cNvSpPr>
                <a:spLocks noChangeShapeType="1"/>
              </p:cNvSpPr>
              <p:nvPr/>
            </p:nvSpPr>
            <p:spPr bwMode="auto">
              <a:xfrm>
                <a:off x="1004" y="2163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Line 619"/>
              <p:cNvSpPr>
                <a:spLocks noChangeShapeType="1"/>
              </p:cNvSpPr>
              <p:nvPr/>
            </p:nvSpPr>
            <p:spPr bwMode="auto">
              <a:xfrm>
                <a:off x="1014" y="2166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Line 620"/>
              <p:cNvSpPr>
                <a:spLocks noChangeShapeType="1"/>
              </p:cNvSpPr>
              <p:nvPr/>
            </p:nvSpPr>
            <p:spPr bwMode="auto">
              <a:xfrm>
                <a:off x="1024" y="2168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Line 621"/>
              <p:cNvSpPr>
                <a:spLocks noChangeShapeType="1"/>
              </p:cNvSpPr>
              <p:nvPr/>
            </p:nvSpPr>
            <p:spPr bwMode="auto">
              <a:xfrm>
                <a:off x="1035" y="2170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Line 622"/>
              <p:cNvSpPr>
                <a:spLocks noChangeShapeType="1"/>
              </p:cNvSpPr>
              <p:nvPr/>
            </p:nvSpPr>
            <p:spPr bwMode="auto">
              <a:xfrm>
                <a:off x="1047" y="2172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Line 623"/>
              <p:cNvSpPr>
                <a:spLocks noChangeShapeType="1"/>
              </p:cNvSpPr>
              <p:nvPr/>
            </p:nvSpPr>
            <p:spPr bwMode="auto">
              <a:xfrm>
                <a:off x="1059" y="2174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Line 624"/>
              <p:cNvSpPr>
                <a:spLocks noChangeShapeType="1"/>
              </p:cNvSpPr>
              <p:nvPr/>
            </p:nvSpPr>
            <p:spPr bwMode="auto">
              <a:xfrm>
                <a:off x="1072" y="2175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Line 625"/>
              <p:cNvSpPr>
                <a:spLocks noChangeShapeType="1"/>
              </p:cNvSpPr>
              <p:nvPr/>
            </p:nvSpPr>
            <p:spPr bwMode="auto">
              <a:xfrm>
                <a:off x="1086" y="2177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Line 626"/>
              <p:cNvSpPr>
                <a:spLocks noChangeShapeType="1"/>
              </p:cNvSpPr>
              <p:nvPr/>
            </p:nvSpPr>
            <p:spPr bwMode="auto">
              <a:xfrm>
                <a:off x="1101" y="2178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627"/>
              <p:cNvSpPr>
                <a:spLocks noChangeShapeType="1"/>
              </p:cNvSpPr>
              <p:nvPr/>
            </p:nvSpPr>
            <p:spPr bwMode="auto">
              <a:xfrm>
                <a:off x="1115" y="217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628"/>
              <p:cNvSpPr>
                <a:spLocks noChangeShapeType="1"/>
              </p:cNvSpPr>
              <p:nvPr/>
            </p:nvSpPr>
            <p:spPr bwMode="auto">
              <a:xfrm>
                <a:off x="1130" y="217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Line 629"/>
              <p:cNvSpPr>
                <a:spLocks noChangeShapeType="1"/>
              </p:cNvSpPr>
              <p:nvPr/>
            </p:nvSpPr>
            <p:spPr bwMode="auto">
              <a:xfrm>
                <a:off x="1145" y="217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Line 630"/>
              <p:cNvSpPr>
                <a:spLocks noChangeShapeType="1"/>
              </p:cNvSpPr>
              <p:nvPr/>
            </p:nvSpPr>
            <p:spPr bwMode="auto">
              <a:xfrm flipV="1">
                <a:off x="1160" y="2179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Line 631"/>
              <p:cNvSpPr>
                <a:spLocks noChangeShapeType="1"/>
              </p:cNvSpPr>
              <p:nvPr/>
            </p:nvSpPr>
            <p:spPr bwMode="auto">
              <a:xfrm flipV="1">
                <a:off x="1174" y="2178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Line 632"/>
              <p:cNvSpPr>
                <a:spLocks noChangeShapeType="1"/>
              </p:cNvSpPr>
              <p:nvPr/>
            </p:nvSpPr>
            <p:spPr bwMode="auto">
              <a:xfrm flipV="1">
                <a:off x="1189" y="217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Line 633"/>
              <p:cNvSpPr>
                <a:spLocks noChangeShapeType="1"/>
              </p:cNvSpPr>
              <p:nvPr/>
            </p:nvSpPr>
            <p:spPr bwMode="auto">
              <a:xfrm flipV="1">
                <a:off x="1203" y="2175"/>
                <a:ext cx="14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Line 634"/>
              <p:cNvSpPr>
                <a:spLocks noChangeShapeType="1"/>
              </p:cNvSpPr>
              <p:nvPr/>
            </p:nvSpPr>
            <p:spPr bwMode="auto">
              <a:xfrm flipV="1">
                <a:off x="1217" y="2174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Line 635"/>
              <p:cNvSpPr>
                <a:spLocks noChangeShapeType="1"/>
              </p:cNvSpPr>
              <p:nvPr/>
            </p:nvSpPr>
            <p:spPr bwMode="auto">
              <a:xfrm flipV="1">
                <a:off x="1230" y="2172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Line 636"/>
              <p:cNvSpPr>
                <a:spLocks noChangeShapeType="1"/>
              </p:cNvSpPr>
              <p:nvPr/>
            </p:nvSpPr>
            <p:spPr bwMode="auto">
              <a:xfrm flipV="1">
                <a:off x="1243" y="2170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Line 637"/>
              <p:cNvSpPr>
                <a:spLocks noChangeShapeType="1"/>
              </p:cNvSpPr>
              <p:nvPr/>
            </p:nvSpPr>
            <p:spPr bwMode="auto">
              <a:xfrm flipV="1">
                <a:off x="1255" y="2168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Line 638"/>
              <p:cNvSpPr>
                <a:spLocks noChangeShapeType="1"/>
              </p:cNvSpPr>
              <p:nvPr/>
            </p:nvSpPr>
            <p:spPr bwMode="auto">
              <a:xfrm flipV="1">
                <a:off x="1266" y="2166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Line 639"/>
              <p:cNvSpPr>
                <a:spLocks noChangeShapeType="1"/>
              </p:cNvSpPr>
              <p:nvPr/>
            </p:nvSpPr>
            <p:spPr bwMode="auto">
              <a:xfrm flipV="1">
                <a:off x="1285" y="2160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Line 640"/>
              <p:cNvSpPr>
                <a:spLocks noChangeShapeType="1"/>
              </p:cNvSpPr>
              <p:nvPr/>
            </p:nvSpPr>
            <p:spPr bwMode="auto">
              <a:xfrm flipV="1">
                <a:off x="1293" y="2157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Line 641"/>
              <p:cNvSpPr>
                <a:spLocks noChangeShapeType="1"/>
              </p:cNvSpPr>
              <p:nvPr/>
            </p:nvSpPr>
            <p:spPr bwMode="auto">
              <a:xfrm flipV="1">
                <a:off x="1300" y="2154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Line 642"/>
              <p:cNvSpPr>
                <a:spLocks noChangeShapeType="1"/>
              </p:cNvSpPr>
              <p:nvPr/>
            </p:nvSpPr>
            <p:spPr bwMode="auto">
              <a:xfrm flipV="1">
                <a:off x="1306" y="2151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Line 643"/>
              <p:cNvSpPr>
                <a:spLocks noChangeShapeType="1"/>
              </p:cNvSpPr>
              <p:nvPr/>
            </p:nvSpPr>
            <p:spPr bwMode="auto">
              <a:xfrm flipV="1">
                <a:off x="1310" y="2148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Line 644"/>
              <p:cNvSpPr>
                <a:spLocks noChangeShapeType="1"/>
              </p:cNvSpPr>
              <p:nvPr/>
            </p:nvSpPr>
            <p:spPr bwMode="auto">
              <a:xfrm flipV="1">
                <a:off x="1313" y="2145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Line 645"/>
              <p:cNvSpPr>
                <a:spLocks noChangeShapeType="1"/>
              </p:cNvSpPr>
              <p:nvPr/>
            </p:nvSpPr>
            <p:spPr bwMode="auto">
              <a:xfrm flipV="1">
                <a:off x="1315" y="2142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Line 646"/>
              <p:cNvSpPr>
                <a:spLocks noChangeShapeType="1"/>
              </p:cNvSpPr>
              <p:nvPr/>
            </p:nvSpPr>
            <p:spPr bwMode="auto">
              <a:xfrm flipH="1" flipV="1">
                <a:off x="1313" y="1773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Line 647"/>
              <p:cNvSpPr>
                <a:spLocks noChangeShapeType="1"/>
              </p:cNvSpPr>
              <p:nvPr/>
            </p:nvSpPr>
            <p:spPr bwMode="auto">
              <a:xfrm flipH="1" flipV="1">
                <a:off x="1311" y="1770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Line 648"/>
              <p:cNvSpPr>
                <a:spLocks noChangeShapeType="1"/>
              </p:cNvSpPr>
              <p:nvPr/>
            </p:nvSpPr>
            <p:spPr bwMode="auto">
              <a:xfrm flipH="1" flipV="1">
                <a:off x="1308" y="1767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Line 649"/>
              <p:cNvSpPr>
                <a:spLocks noChangeShapeType="1"/>
              </p:cNvSpPr>
              <p:nvPr/>
            </p:nvSpPr>
            <p:spPr bwMode="auto">
              <a:xfrm flipH="1" flipV="1">
                <a:off x="1304" y="1764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Line 650"/>
              <p:cNvSpPr>
                <a:spLocks noChangeShapeType="1"/>
              </p:cNvSpPr>
              <p:nvPr/>
            </p:nvSpPr>
            <p:spPr bwMode="auto">
              <a:xfrm flipH="1" flipV="1">
                <a:off x="1298" y="1761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651"/>
              <p:cNvSpPr>
                <a:spLocks noChangeShapeType="1"/>
              </p:cNvSpPr>
              <p:nvPr/>
            </p:nvSpPr>
            <p:spPr bwMode="auto">
              <a:xfrm flipH="1" flipV="1">
                <a:off x="1291" y="1758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Line 652"/>
              <p:cNvSpPr>
                <a:spLocks noChangeShapeType="1"/>
              </p:cNvSpPr>
              <p:nvPr/>
            </p:nvSpPr>
            <p:spPr bwMode="auto">
              <a:xfrm flipH="1" flipV="1">
                <a:off x="1283" y="1755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Line 653"/>
              <p:cNvSpPr>
                <a:spLocks noChangeShapeType="1"/>
              </p:cNvSpPr>
              <p:nvPr/>
            </p:nvSpPr>
            <p:spPr bwMode="auto">
              <a:xfrm flipH="1" flipV="1">
                <a:off x="1274" y="1753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Line 654"/>
              <p:cNvSpPr>
                <a:spLocks noChangeShapeType="1"/>
              </p:cNvSpPr>
              <p:nvPr/>
            </p:nvSpPr>
            <p:spPr bwMode="auto">
              <a:xfrm flipH="1" flipV="1">
                <a:off x="1264" y="1750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655"/>
              <p:cNvSpPr>
                <a:spLocks noChangeShapeType="1"/>
              </p:cNvSpPr>
              <p:nvPr/>
            </p:nvSpPr>
            <p:spPr bwMode="auto">
              <a:xfrm flipH="1" flipV="1">
                <a:off x="1253" y="1748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Line 656"/>
              <p:cNvSpPr>
                <a:spLocks noChangeShapeType="1"/>
              </p:cNvSpPr>
              <p:nvPr/>
            </p:nvSpPr>
            <p:spPr bwMode="auto">
              <a:xfrm flipH="1" flipV="1">
                <a:off x="1241" y="1746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Line 657"/>
              <p:cNvSpPr>
                <a:spLocks noChangeShapeType="1"/>
              </p:cNvSpPr>
              <p:nvPr/>
            </p:nvSpPr>
            <p:spPr bwMode="auto">
              <a:xfrm flipH="1" flipV="1">
                <a:off x="1228" y="1745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Line 658"/>
              <p:cNvSpPr>
                <a:spLocks noChangeShapeType="1"/>
              </p:cNvSpPr>
              <p:nvPr/>
            </p:nvSpPr>
            <p:spPr bwMode="auto">
              <a:xfrm flipH="1" flipV="1">
                <a:off x="1215" y="1743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659"/>
              <p:cNvSpPr>
                <a:spLocks noChangeShapeType="1"/>
              </p:cNvSpPr>
              <p:nvPr/>
            </p:nvSpPr>
            <p:spPr bwMode="auto">
              <a:xfrm flipH="1" flipV="1">
                <a:off x="1201" y="1742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Line 660"/>
              <p:cNvSpPr>
                <a:spLocks noChangeShapeType="1"/>
              </p:cNvSpPr>
              <p:nvPr/>
            </p:nvSpPr>
            <p:spPr bwMode="auto">
              <a:xfrm flipH="1" flipV="1">
                <a:off x="1187" y="1741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661"/>
              <p:cNvSpPr>
                <a:spLocks noChangeShapeType="1"/>
              </p:cNvSpPr>
              <p:nvPr/>
            </p:nvSpPr>
            <p:spPr bwMode="auto">
              <a:xfrm flipH="1" flipV="1">
                <a:off x="1172" y="1740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662"/>
              <p:cNvSpPr>
                <a:spLocks noChangeShapeType="1"/>
              </p:cNvSpPr>
              <p:nvPr/>
            </p:nvSpPr>
            <p:spPr bwMode="auto">
              <a:xfrm flipH="1" flipV="1">
                <a:off x="1158" y="1740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663"/>
              <p:cNvSpPr>
                <a:spLocks noChangeShapeType="1"/>
              </p:cNvSpPr>
              <p:nvPr/>
            </p:nvSpPr>
            <p:spPr bwMode="auto">
              <a:xfrm flipH="1" flipV="1">
                <a:off x="1143" y="173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664"/>
              <p:cNvSpPr>
                <a:spLocks noChangeShapeType="1"/>
              </p:cNvSpPr>
              <p:nvPr/>
            </p:nvSpPr>
            <p:spPr bwMode="auto">
              <a:xfrm flipH="1">
                <a:off x="1128" y="173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665"/>
              <p:cNvSpPr>
                <a:spLocks noChangeShapeType="1"/>
              </p:cNvSpPr>
              <p:nvPr/>
            </p:nvSpPr>
            <p:spPr bwMode="auto">
              <a:xfrm flipH="1">
                <a:off x="1113" y="1740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666"/>
              <p:cNvSpPr>
                <a:spLocks noChangeShapeType="1"/>
              </p:cNvSpPr>
              <p:nvPr/>
            </p:nvSpPr>
            <p:spPr bwMode="auto">
              <a:xfrm flipH="1">
                <a:off x="1098" y="1740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Line 667"/>
              <p:cNvSpPr>
                <a:spLocks noChangeShapeType="1"/>
              </p:cNvSpPr>
              <p:nvPr/>
            </p:nvSpPr>
            <p:spPr bwMode="auto">
              <a:xfrm flipH="1">
                <a:off x="1084" y="1741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668"/>
              <p:cNvSpPr>
                <a:spLocks noChangeShapeType="1"/>
              </p:cNvSpPr>
              <p:nvPr/>
            </p:nvSpPr>
            <p:spPr bwMode="auto">
              <a:xfrm flipH="1">
                <a:off x="1070" y="1742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Line 669"/>
              <p:cNvSpPr>
                <a:spLocks noChangeShapeType="1"/>
              </p:cNvSpPr>
              <p:nvPr/>
            </p:nvSpPr>
            <p:spPr bwMode="auto">
              <a:xfrm flipH="1">
                <a:off x="1057" y="1743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Line 670"/>
              <p:cNvSpPr>
                <a:spLocks noChangeShapeType="1"/>
              </p:cNvSpPr>
              <p:nvPr/>
            </p:nvSpPr>
            <p:spPr bwMode="auto">
              <a:xfrm flipH="1">
                <a:off x="1044" y="1745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Line 671"/>
              <p:cNvSpPr>
                <a:spLocks noChangeShapeType="1"/>
              </p:cNvSpPr>
              <p:nvPr/>
            </p:nvSpPr>
            <p:spPr bwMode="auto">
              <a:xfrm flipH="1">
                <a:off x="1033" y="1746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Line 672"/>
              <p:cNvSpPr>
                <a:spLocks noChangeShapeType="1"/>
              </p:cNvSpPr>
              <p:nvPr/>
            </p:nvSpPr>
            <p:spPr bwMode="auto">
              <a:xfrm flipH="1">
                <a:off x="1022" y="1748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Line 673"/>
              <p:cNvSpPr>
                <a:spLocks noChangeShapeType="1"/>
              </p:cNvSpPr>
              <p:nvPr/>
            </p:nvSpPr>
            <p:spPr bwMode="auto">
              <a:xfrm flipH="1">
                <a:off x="1012" y="1750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Line 674"/>
              <p:cNvSpPr>
                <a:spLocks noChangeShapeType="1"/>
              </p:cNvSpPr>
              <p:nvPr/>
            </p:nvSpPr>
            <p:spPr bwMode="auto">
              <a:xfrm flipH="1">
                <a:off x="1003" y="1753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Line 675"/>
              <p:cNvSpPr>
                <a:spLocks noChangeShapeType="1"/>
              </p:cNvSpPr>
              <p:nvPr/>
            </p:nvSpPr>
            <p:spPr bwMode="auto">
              <a:xfrm flipH="1">
                <a:off x="994" y="1755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Line 676"/>
              <p:cNvSpPr>
                <a:spLocks noChangeShapeType="1"/>
              </p:cNvSpPr>
              <p:nvPr/>
            </p:nvSpPr>
            <p:spPr bwMode="auto">
              <a:xfrm flipH="1">
                <a:off x="987" y="1758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Line 677"/>
              <p:cNvSpPr>
                <a:spLocks noChangeShapeType="1"/>
              </p:cNvSpPr>
              <p:nvPr/>
            </p:nvSpPr>
            <p:spPr bwMode="auto">
              <a:xfrm flipH="1">
                <a:off x="982" y="1761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Line 678"/>
              <p:cNvSpPr>
                <a:spLocks noChangeShapeType="1"/>
              </p:cNvSpPr>
              <p:nvPr/>
            </p:nvSpPr>
            <p:spPr bwMode="auto">
              <a:xfrm flipH="1">
                <a:off x="977" y="1764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679"/>
              <p:cNvSpPr>
                <a:spLocks noChangeShapeType="1"/>
              </p:cNvSpPr>
              <p:nvPr/>
            </p:nvSpPr>
            <p:spPr bwMode="auto">
              <a:xfrm flipH="1">
                <a:off x="974" y="1767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680"/>
              <p:cNvSpPr>
                <a:spLocks noChangeShapeType="1"/>
              </p:cNvSpPr>
              <p:nvPr/>
            </p:nvSpPr>
            <p:spPr bwMode="auto">
              <a:xfrm flipH="1">
                <a:off x="972" y="1770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681"/>
              <p:cNvSpPr>
                <a:spLocks noChangeShapeType="1"/>
              </p:cNvSpPr>
              <p:nvPr/>
            </p:nvSpPr>
            <p:spPr bwMode="auto">
              <a:xfrm flipH="1">
                <a:off x="972" y="1773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682"/>
              <p:cNvSpPr>
                <a:spLocks noChangeShapeType="1"/>
              </p:cNvSpPr>
              <p:nvPr/>
            </p:nvSpPr>
            <p:spPr bwMode="auto">
              <a:xfrm>
                <a:off x="972" y="1777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683"/>
              <p:cNvSpPr>
                <a:spLocks noChangeShapeType="1"/>
              </p:cNvSpPr>
              <p:nvPr/>
            </p:nvSpPr>
            <p:spPr bwMode="auto">
              <a:xfrm>
                <a:off x="972" y="1780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684"/>
              <p:cNvSpPr>
                <a:spLocks noChangeShapeType="1"/>
              </p:cNvSpPr>
              <p:nvPr/>
            </p:nvSpPr>
            <p:spPr bwMode="auto">
              <a:xfrm>
                <a:off x="974" y="1783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685"/>
              <p:cNvSpPr>
                <a:spLocks noChangeShapeType="1"/>
              </p:cNvSpPr>
              <p:nvPr/>
            </p:nvSpPr>
            <p:spPr bwMode="auto">
              <a:xfrm>
                <a:off x="977" y="1787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686"/>
              <p:cNvSpPr>
                <a:spLocks noChangeShapeType="1"/>
              </p:cNvSpPr>
              <p:nvPr/>
            </p:nvSpPr>
            <p:spPr bwMode="auto">
              <a:xfrm>
                <a:off x="982" y="1790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687"/>
              <p:cNvSpPr>
                <a:spLocks noChangeShapeType="1"/>
              </p:cNvSpPr>
              <p:nvPr/>
            </p:nvSpPr>
            <p:spPr bwMode="auto">
              <a:xfrm>
                <a:off x="987" y="1793"/>
                <a:ext cx="7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688"/>
              <p:cNvSpPr>
                <a:spLocks noChangeShapeType="1"/>
              </p:cNvSpPr>
              <p:nvPr/>
            </p:nvSpPr>
            <p:spPr bwMode="auto">
              <a:xfrm>
                <a:off x="994" y="1795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Line 689"/>
              <p:cNvSpPr>
                <a:spLocks noChangeShapeType="1"/>
              </p:cNvSpPr>
              <p:nvPr/>
            </p:nvSpPr>
            <p:spPr bwMode="auto">
              <a:xfrm>
                <a:off x="1003" y="1798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690"/>
              <p:cNvSpPr>
                <a:spLocks noChangeShapeType="1"/>
              </p:cNvSpPr>
              <p:nvPr/>
            </p:nvSpPr>
            <p:spPr bwMode="auto">
              <a:xfrm>
                <a:off x="1012" y="1801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691"/>
              <p:cNvSpPr>
                <a:spLocks noChangeShapeType="1"/>
              </p:cNvSpPr>
              <p:nvPr/>
            </p:nvSpPr>
            <p:spPr bwMode="auto">
              <a:xfrm>
                <a:off x="1022" y="1803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692"/>
              <p:cNvSpPr>
                <a:spLocks noChangeShapeType="1"/>
              </p:cNvSpPr>
              <p:nvPr/>
            </p:nvSpPr>
            <p:spPr bwMode="auto">
              <a:xfrm>
                <a:off x="1033" y="1805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693"/>
              <p:cNvSpPr>
                <a:spLocks noChangeShapeType="1"/>
              </p:cNvSpPr>
              <p:nvPr/>
            </p:nvSpPr>
            <p:spPr bwMode="auto">
              <a:xfrm>
                <a:off x="1044" y="1807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694"/>
              <p:cNvSpPr>
                <a:spLocks noChangeShapeType="1"/>
              </p:cNvSpPr>
              <p:nvPr/>
            </p:nvSpPr>
            <p:spPr bwMode="auto">
              <a:xfrm>
                <a:off x="1057" y="180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695"/>
              <p:cNvSpPr>
                <a:spLocks noChangeShapeType="1"/>
              </p:cNvSpPr>
              <p:nvPr/>
            </p:nvSpPr>
            <p:spPr bwMode="auto">
              <a:xfrm>
                <a:off x="1070" y="1811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696"/>
              <p:cNvSpPr>
                <a:spLocks noChangeShapeType="1"/>
              </p:cNvSpPr>
              <p:nvPr/>
            </p:nvSpPr>
            <p:spPr bwMode="auto">
              <a:xfrm>
                <a:off x="1084" y="1812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697"/>
              <p:cNvSpPr>
                <a:spLocks noChangeShapeType="1"/>
              </p:cNvSpPr>
              <p:nvPr/>
            </p:nvSpPr>
            <p:spPr bwMode="auto">
              <a:xfrm>
                <a:off x="1098" y="1813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698"/>
              <p:cNvSpPr>
                <a:spLocks noChangeShapeType="1"/>
              </p:cNvSpPr>
              <p:nvPr/>
            </p:nvSpPr>
            <p:spPr bwMode="auto">
              <a:xfrm>
                <a:off x="1113" y="181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699"/>
              <p:cNvSpPr>
                <a:spLocks noChangeShapeType="1"/>
              </p:cNvSpPr>
              <p:nvPr/>
            </p:nvSpPr>
            <p:spPr bwMode="auto">
              <a:xfrm>
                <a:off x="1128" y="181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700"/>
              <p:cNvSpPr>
                <a:spLocks noChangeShapeType="1"/>
              </p:cNvSpPr>
              <p:nvPr/>
            </p:nvSpPr>
            <p:spPr bwMode="auto">
              <a:xfrm flipV="1">
                <a:off x="1143" y="1814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701"/>
              <p:cNvSpPr>
                <a:spLocks noChangeShapeType="1"/>
              </p:cNvSpPr>
              <p:nvPr/>
            </p:nvSpPr>
            <p:spPr bwMode="auto">
              <a:xfrm flipV="1">
                <a:off x="1158" y="1814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702"/>
              <p:cNvSpPr>
                <a:spLocks noChangeShapeType="1"/>
              </p:cNvSpPr>
              <p:nvPr/>
            </p:nvSpPr>
            <p:spPr bwMode="auto">
              <a:xfrm flipV="1">
                <a:off x="1172" y="1813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703"/>
              <p:cNvSpPr>
                <a:spLocks noChangeShapeType="1"/>
              </p:cNvSpPr>
              <p:nvPr/>
            </p:nvSpPr>
            <p:spPr bwMode="auto">
              <a:xfrm flipV="1">
                <a:off x="1187" y="1812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704"/>
              <p:cNvSpPr>
                <a:spLocks noChangeShapeType="1"/>
              </p:cNvSpPr>
              <p:nvPr/>
            </p:nvSpPr>
            <p:spPr bwMode="auto">
              <a:xfrm flipV="1">
                <a:off x="1201" y="1811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705"/>
              <p:cNvSpPr>
                <a:spLocks noChangeShapeType="1"/>
              </p:cNvSpPr>
              <p:nvPr/>
            </p:nvSpPr>
            <p:spPr bwMode="auto">
              <a:xfrm flipV="1">
                <a:off x="1215" y="1809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706"/>
              <p:cNvSpPr>
                <a:spLocks noChangeShapeType="1"/>
              </p:cNvSpPr>
              <p:nvPr/>
            </p:nvSpPr>
            <p:spPr bwMode="auto">
              <a:xfrm flipV="1">
                <a:off x="1228" y="1807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707"/>
              <p:cNvSpPr>
                <a:spLocks noChangeShapeType="1"/>
              </p:cNvSpPr>
              <p:nvPr/>
            </p:nvSpPr>
            <p:spPr bwMode="auto">
              <a:xfrm flipV="1">
                <a:off x="1241" y="1805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708"/>
              <p:cNvSpPr>
                <a:spLocks noChangeShapeType="1"/>
              </p:cNvSpPr>
              <p:nvPr/>
            </p:nvSpPr>
            <p:spPr bwMode="auto">
              <a:xfrm flipV="1">
                <a:off x="1253" y="1803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709"/>
              <p:cNvSpPr>
                <a:spLocks noChangeShapeType="1"/>
              </p:cNvSpPr>
              <p:nvPr/>
            </p:nvSpPr>
            <p:spPr bwMode="auto">
              <a:xfrm flipV="1">
                <a:off x="1264" y="1801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710"/>
              <p:cNvSpPr>
                <a:spLocks noChangeShapeType="1"/>
              </p:cNvSpPr>
              <p:nvPr/>
            </p:nvSpPr>
            <p:spPr bwMode="auto">
              <a:xfrm flipV="1">
                <a:off x="1274" y="1798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711"/>
              <p:cNvSpPr>
                <a:spLocks noChangeShapeType="1"/>
              </p:cNvSpPr>
              <p:nvPr/>
            </p:nvSpPr>
            <p:spPr bwMode="auto">
              <a:xfrm flipV="1">
                <a:off x="1283" y="1795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712"/>
              <p:cNvSpPr>
                <a:spLocks noChangeShapeType="1"/>
              </p:cNvSpPr>
              <p:nvPr/>
            </p:nvSpPr>
            <p:spPr bwMode="auto">
              <a:xfrm flipV="1">
                <a:off x="1291" y="1793"/>
                <a:ext cx="7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713"/>
              <p:cNvSpPr>
                <a:spLocks noChangeShapeType="1"/>
              </p:cNvSpPr>
              <p:nvPr/>
            </p:nvSpPr>
            <p:spPr bwMode="auto">
              <a:xfrm flipV="1">
                <a:off x="1298" y="1790"/>
                <a:ext cx="6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714"/>
              <p:cNvSpPr>
                <a:spLocks noChangeShapeType="1"/>
              </p:cNvSpPr>
              <p:nvPr/>
            </p:nvSpPr>
            <p:spPr bwMode="auto">
              <a:xfrm flipV="1">
                <a:off x="1304" y="1787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715"/>
              <p:cNvSpPr>
                <a:spLocks noChangeShapeType="1"/>
              </p:cNvSpPr>
              <p:nvPr/>
            </p:nvSpPr>
            <p:spPr bwMode="auto">
              <a:xfrm flipV="1">
                <a:off x="1308" y="1783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716"/>
              <p:cNvSpPr>
                <a:spLocks noChangeShapeType="1"/>
              </p:cNvSpPr>
              <p:nvPr/>
            </p:nvSpPr>
            <p:spPr bwMode="auto">
              <a:xfrm flipV="1">
                <a:off x="1311" y="1780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717"/>
              <p:cNvSpPr>
                <a:spLocks noChangeShapeType="1"/>
              </p:cNvSpPr>
              <p:nvPr/>
            </p:nvSpPr>
            <p:spPr bwMode="auto">
              <a:xfrm flipV="1">
                <a:off x="1313" y="1777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718"/>
              <p:cNvSpPr>
                <a:spLocks noChangeShapeType="1"/>
              </p:cNvSpPr>
              <p:nvPr/>
            </p:nvSpPr>
            <p:spPr bwMode="auto">
              <a:xfrm flipH="1" flipV="1">
                <a:off x="1314" y="1420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719"/>
              <p:cNvSpPr>
                <a:spLocks noChangeShapeType="1"/>
              </p:cNvSpPr>
              <p:nvPr/>
            </p:nvSpPr>
            <p:spPr bwMode="auto">
              <a:xfrm flipH="1" flipV="1">
                <a:off x="1312" y="1416"/>
                <a:ext cx="2" cy="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720"/>
              <p:cNvSpPr>
                <a:spLocks noChangeShapeType="1"/>
              </p:cNvSpPr>
              <p:nvPr/>
            </p:nvSpPr>
            <p:spPr bwMode="auto">
              <a:xfrm flipH="1" flipV="1">
                <a:off x="1309" y="1413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721"/>
              <p:cNvSpPr>
                <a:spLocks noChangeShapeType="1"/>
              </p:cNvSpPr>
              <p:nvPr/>
            </p:nvSpPr>
            <p:spPr bwMode="auto">
              <a:xfrm flipH="1" flipV="1">
                <a:off x="1304" y="1410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722"/>
              <p:cNvSpPr>
                <a:spLocks noChangeShapeType="1"/>
              </p:cNvSpPr>
              <p:nvPr/>
            </p:nvSpPr>
            <p:spPr bwMode="auto">
              <a:xfrm flipH="1" flipV="1">
                <a:off x="1299" y="1407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723"/>
              <p:cNvSpPr>
                <a:spLocks noChangeShapeType="1"/>
              </p:cNvSpPr>
              <p:nvPr/>
            </p:nvSpPr>
            <p:spPr bwMode="auto">
              <a:xfrm flipH="1" flipV="1">
                <a:off x="1292" y="1404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724"/>
              <p:cNvSpPr>
                <a:spLocks noChangeShapeType="1"/>
              </p:cNvSpPr>
              <p:nvPr/>
            </p:nvSpPr>
            <p:spPr bwMode="auto">
              <a:xfrm flipH="1" flipV="1">
                <a:off x="1284" y="1401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725"/>
              <p:cNvSpPr>
                <a:spLocks noChangeShapeType="1"/>
              </p:cNvSpPr>
              <p:nvPr/>
            </p:nvSpPr>
            <p:spPr bwMode="auto">
              <a:xfrm flipH="1" flipV="1">
                <a:off x="1274" y="1399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726"/>
              <p:cNvSpPr>
                <a:spLocks noChangeShapeType="1"/>
              </p:cNvSpPr>
              <p:nvPr/>
            </p:nvSpPr>
            <p:spPr bwMode="auto">
              <a:xfrm flipH="1" flipV="1">
                <a:off x="1265" y="1396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727"/>
              <p:cNvSpPr>
                <a:spLocks noChangeShapeType="1"/>
              </p:cNvSpPr>
              <p:nvPr/>
            </p:nvSpPr>
            <p:spPr bwMode="auto">
              <a:xfrm flipH="1" flipV="1">
                <a:off x="1254" y="1394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728"/>
              <p:cNvSpPr>
                <a:spLocks noChangeShapeType="1"/>
              </p:cNvSpPr>
              <p:nvPr/>
            </p:nvSpPr>
            <p:spPr bwMode="auto">
              <a:xfrm flipH="1" flipV="1">
                <a:off x="1242" y="1392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29"/>
              <p:cNvSpPr>
                <a:spLocks noChangeShapeType="1"/>
              </p:cNvSpPr>
              <p:nvPr/>
            </p:nvSpPr>
            <p:spPr bwMode="auto">
              <a:xfrm flipH="1" flipV="1">
                <a:off x="1229" y="1390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730"/>
              <p:cNvSpPr>
                <a:spLocks noChangeShapeType="1"/>
              </p:cNvSpPr>
              <p:nvPr/>
            </p:nvSpPr>
            <p:spPr bwMode="auto">
              <a:xfrm flipH="1" flipV="1">
                <a:off x="1216" y="1389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731"/>
              <p:cNvSpPr>
                <a:spLocks noChangeShapeType="1"/>
              </p:cNvSpPr>
              <p:nvPr/>
            </p:nvSpPr>
            <p:spPr bwMode="auto">
              <a:xfrm flipH="1" flipV="1">
                <a:off x="1202" y="1388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732"/>
              <p:cNvSpPr>
                <a:spLocks noChangeShapeType="1"/>
              </p:cNvSpPr>
              <p:nvPr/>
            </p:nvSpPr>
            <p:spPr bwMode="auto">
              <a:xfrm flipH="1" flipV="1">
                <a:off x="1188" y="138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733"/>
              <p:cNvSpPr>
                <a:spLocks noChangeShapeType="1"/>
              </p:cNvSpPr>
              <p:nvPr/>
            </p:nvSpPr>
            <p:spPr bwMode="auto">
              <a:xfrm flipH="1" flipV="1">
                <a:off x="1173" y="1386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734"/>
              <p:cNvSpPr>
                <a:spLocks noChangeShapeType="1"/>
              </p:cNvSpPr>
              <p:nvPr/>
            </p:nvSpPr>
            <p:spPr bwMode="auto">
              <a:xfrm flipH="1" flipV="1">
                <a:off x="1158" y="1386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735"/>
              <p:cNvSpPr>
                <a:spLocks noChangeShapeType="1"/>
              </p:cNvSpPr>
              <p:nvPr/>
            </p:nvSpPr>
            <p:spPr bwMode="auto">
              <a:xfrm flipH="1">
                <a:off x="1144" y="138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736"/>
              <p:cNvSpPr>
                <a:spLocks noChangeShapeType="1"/>
              </p:cNvSpPr>
              <p:nvPr/>
            </p:nvSpPr>
            <p:spPr bwMode="auto">
              <a:xfrm flipH="1">
                <a:off x="1128" y="1386"/>
                <a:ext cx="1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737"/>
              <p:cNvSpPr>
                <a:spLocks noChangeShapeType="1"/>
              </p:cNvSpPr>
              <p:nvPr/>
            </p:nvSpPr>
            <p:spPr bwMode="auto">
              <a:xfrm flipH="1">
                <a:off x="1114" y="1386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738"/>
              <p:cNvSpPr>
                <a:spLocks noChangeShapeType="1"/>
              </p:cNvSpPr>
              <p:nvPr/>
            </p:nvSpPr>
            <p:spPr bwMode="auto">
              <a:xfrm flipH="1">
                <a:off x="1099" y="1386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739"/>
              <p:cNvSpPr>
                <a:spLocks noChangeShapeType="1"/>
              </p:cNvSpPr>
              <p:nvPr/>
            </p:nvSpPr>
            <p:spPr bwMode="auto">
              <a:xfrm flipH="1">
                <a:off x="1085" y="138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740"/>
              <p:cNvSpPr>
                <a:spLocks noChangeShapeType="1"/>
              </p:cNvSpPr>
              <p:nvPr/>
            </p:nvSpPr>
            <p:spPr bwMode="auto">
              <a:xfrm flipH="1">
                <a:off x="1071" y="1388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741"/>
              <p:cNvSpPr>
                <a:spLocks noChangeShapeType="1"/>
              </p:cNvSpPr>
              <p:nvPr/>
            </p:nvSpPr>
            <p:spPr bwMode="auto">
              <a:xfrm flipH="1">
                <a:off x="1058" y="1389"/>
                <a:ext cx="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742"/>
              <p:cNvSpPr>
                <a:spLocks noChangeShapeType="1"/>
              </p:cNvSpPr>
              <p:nvPr/>
            </p:nvSpPr>
            <p:spPr bwMode="auto">
              <a:xfrm flipH="1">
                <a:off x="1045" y="1390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743"/>
              <p:cNvSpPr>
                <a:spLocks noChangeShapeType="1"/>
              </p:cNvSpPr>
              <p:nvPr/>
            </p:nvSpPr>
            <p:spPr bwMode="auto">
              <a:xfrm flipH="1">
                <a:off x="1034" y="1392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744"/>
              <p:cNvSpPr>
                <a:spLocks noChangeShapeType="1"/>
              </p:cNvSpPr>
              <p:nvPr/>
            </p:nvSpPr>
            <p:spPr bwMode="auto">
              <a:xfrm flipH="1">
                <a:off x="1022" y="1394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745"/>
              <p:cNvSpPr>
                <a:spLocks noChangeShapeType="1"/>
              </p:cNvSpPr>
              <p:nvPr/>
            </p:nvSpPr>
            <p:spPr bwMode="auto">
              <a:xfrm flipH="1">
                <a:off x="1012" y="1396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746"/>
              <p:cNvSpPr>
                <a:spLocks noChangeShapeType="1"/>
              </p:cNvSpPr>
              <p:nvPr/>
            </p:nvSpPr>
            <p:spPr bwMode="auto">
              <a:xfrm flipH="1">
                <a:off x="1003" y="1399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747"/>
              <p:cNvSpPr>
                <a:spLocks noChangeShapeType="1"/>
              </p:cNvSpPr>
              <p:nvPr/>
            </p:nvSpPr>
            <p:spPr bwMode="auto">
              <a:xfrm flipH="1">
                <a:off x="995" y="1401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748"/>
              <p:cNvSpPr>
                <a:spLocks noChangeShapeType="1"/>
              </p:cNvSpPr>
              <p:nvPr/>
            </p:nvSpPr>
            <p:spPr bwMode="auto">
              <a:xfrm flipH="1">
                <a:off x="988" y="1404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749"/>
              <p:cNvSpPr>
                <a:spLocks noChangeShapeType="1"/>
              </p:cNvSpPr>
              <p:nvPr/>
            </p:nvSpPr>
            <p:spPr bwMode="auto">
              <a:xfrm flipH="1">
                <a:off x="983" y="1407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750"/>
              <p:cNvSpPr>
                <a:spLocks noChangeShapeType="1"/>
              </p:cNvSpPr>
              <p:nvPr/>
            </p:nvSpPr>
            <p:spPr bwMode="auto">
              <a:xfrm flipH="1">
                <a:off x="978" y="1410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751"/>
              <p:cNvSpPr>
                <a:spLocks noChangeShapeType="1"/>
              </p:cNvSpPr>
              <p:nvPr/>
            </p:nvSpPr>
            <p:spPr bwMode="auto">
              <a:xfrm flipH="1">
                <a:off x="975" y="1413"/>
                <a:ext cx="3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752"/>
              <p:cNvSpPr>
                <a:spLocks noChangeShapeType="1"/>
              </p:cNvSpPr>
              <p:nvPr/>
            </p:nvSpPr>
            <p:spPr bwMode="auto">
              <a:xfrm flipH="1">
                <a:off x="973" y="1416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753"/>
              <p:cNvSpPr>
                <a:spLocks noChangeShapeType="1"/>
              </p:cNvSpPr>
              <p:nvPr/>
            </p:nvSpPr>
            <p:spPr bwMode="auto">
              <a:xfrm flipH="1">
                <a:off x="972" y="1420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54"/>
              <p:cNvSpPr>
                <a:spLocks noChangeShapeType="1"/>
              </p:cNvSpPr>
              <p:nvPr/>
            </p:nvSpPr>
            <p:spPr bwMode="auto">
              <a:xfrm>
                <a:off x="972" y="1423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5"/>
              <p:cNvSpPr>
                <a:spLocks noChangeShapeType="1"/>
              </p:cNvSpPr>
              <p:nvPr/>
            </p:nvSpPr>
            <p:spPr bwMode="auto">
              <a:xfrm>
                <a:off x="973" y="1426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56"/>
              <p:cNvSpPr>
                <a:spLocks noChangeShapeType="1"/>
              </p:cNvSpPr>
              <p:nvPr/>
            </p:nvSpPr>
            <p:spPr bwMode="auto">
              <a:xfrm>
                <a:off x="975" y="1429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57"/>
              <p:cNvSpPr>
                <a:spLocks noChangeShapeType="1"/>
              </p:cNvSpPr>
              <p:nvPr/>
            </p:nvSpPr>
            <p:spPr bwMode="auto">
              <a:xfrm>
                <a:off x="978" y="1433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58"/>
              <p:cNvSpPr>
                <a:spLocks noChangeShapeType="1"/>
              </p:cNvSpPr>
              <p:nvPr/>
            </p:nvSpPr>
            <p:spPr bwMode="auto">
              <a:xfrm>
                <a:off x="983" y="1436"/>
                <a:ext cx="5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59"/>
              <p:cNvSpPr>
                <a:spLocks noChangeShapeType="1"/>
              </p:cNvSpPr>
              <p:nvPr/>
            </p:nvSpPr>
            <p:spPr bwMode="auto">
              <a:xfrm>
                <a:off x="988" y="1438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60"/>
              <p:cNvSpPr>
                <a:spLocks noChangeShapeType="1"/>
              </p:cNvSpPr>
              <p:nvPr/>
            </p:nvSpPr>
            <p:spPr bwMode="auto">
              <a:xfrm>
                <a:off x="995" y="1442"/>
                <a:ext cx="8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61"/>
              <p:cNvSpPr>
                <a:spLocks noChangeShapeType="1"/>
              </p:cNvSpPr>
              <p:nvPr/>
            </p:nvSpPr>
            <p:spPr bwMode="auto">
              <a:xfrm>
                <a:off x="1003" y="1444"/>
                <a:ext cx="9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62"/>
              <p:cNvSpPr>
                <a:spLocks noChangeShapeType="1"/>
              </p:cNvSpPr>
              <p:nvPr/>
            </p:nvSpPr>
            <p:spPr bwMode="auto">
              <a:xfrm>
                <a:off x="1012" y="1447"/>
                <a:ext cx="10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63"/>
              <p:cNvSpPr>
                <a:spLocks noChangeShapeType="1"/>
              </p:cNvSpPr>
              <p:nvPr/>
            </p:nvSpPr>
            <p:spPr bwMode="auto">
              <a:xfrm>
                <a:off x="1022" y="1449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64"/>
              <p:cNvSpPr>
                <a:spLocks noChangeShapeType="1"/>
              </p:cNvSpPr>
              <p:nvPr/>
            </p:nvSpPr>
            <p:spPr bwMode="auto">
              <a:xfrm>
                <a:off x="1034" y="1451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65"/>
              <p:cNvSpPr>
                <a:spLocks noChangeShapeType="1"/>
              </p:cNvSpPr>
              <p:nvPr/>
            </p:nvSpPr>
            <p:spPr bwMode="auto">
              <a:xfrm>
                <a:off x="1045" y="1453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66"/>
              <p:cNvSpPr>
                <a:spLocks noChangeShapeType="1"/>
              </p:cNvSpPr>
              <p:nvPr/>
            </p:nvSpPr>
            <p:spPr bwMode="auto">
              <a:xfrm>
                <a:off x="1058" y="1455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767"/>
              <p:cNvSpPr>
                <a:spLocks noChangeShapeType="1"/>
              </p:cNvSpPr>
              <p:nvPr/>
            </p:nvSpPr>
            <p:spPr bwMode="auto">
              <a:xfrm>
                <a:off x="1071" y="145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768"/>
              <p:cNvSpPr>
                <a:spLocks noChangeShapeType="1"/>
              </p:cNvSpPr>
              <p:nvPr/>
            </p:nvSpPr>
            <p:spPr bwMode="auto">
              <a:xfrm>
                <a:off x="1085" y="1458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769"/>
              <p:cNvSpPr>
                <a:spLocks noChangeShapeType="1"/>
              </p:cNvSpPr>
              <p:nvPr/>
            </p:nvSpPr>
            <p:spPr bwMode="auto">
              <a:xfrm>
                <a:off x="1099" y="145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770"/>
              <p:cNvSpPr>
                <a:spLocks noChangeShapeType="1"/>
              </p:cNvSpPr>
              <p:nvPr/>
            </p:nvSpPr>
            <p:spPr bwMode="auto">
              <a:xfrm>
                <a:off x="1114" y="1459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771"/>
              <p:cNvSpPr>
                <a:spLocks noChangeShapeType="1"/>
              </p:cNvSpPr>
              <p:nvPr/>
            </p:nvSpPr>
            <p:spPr bwMode="auto">
              <a:xfrm>
                <a:off x="1128" y="1460"/>
                <a:ext cx="1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772"/>
              <p:cNvSpPr>
                <a:spLocks noChangeShapeType="1"/>
              </p:cNvSpPr>
              <p:nvPr/>
            </p:nvSpPr>
            <p:spPr bwMode="auto">
              <a:xfrm>
                <a:off x="1144" y="1460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773"/>
              <p:cNvSpPr>
                <a:spLocks noChangeShapeType="1"/>
              </p:cNvSpPr>
              <p:nvPr/>
            </p:nvSpPr>
            <p:spPr bwMode="auto">
              <a:xfrm flipV="1">
                <a:off x="1158" y="145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774"/>
              <p:cNvSpPr>
                <a:spLocks noChangeShapeType="1"/>
              </p:cNvSpPr>
              <p:nvPr/>
            </p:nvSpPr>
            <p:spPr bwMode="auto">
              <a:xfrm flipV="1">
                <a:off x="1173" y="1459"/>
                <a:ext cx="1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775"/>
              <p:cNvSpPr>
                <a:spLocks noChangeShapeType="1"/>
              </p:cNvSpPr>
              <p:nvPr/>
            </p:nvSpPr>
            <p:spPr bwMode="auto">
              <a:xfrm flipV="1">
                <a:off x="1188" y="1458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776"/>
              <p:cNvSpPr>
                <a:spLocks noChangeShapeType="1"/>
              </p:cNvSpPr>
              <p:nvPr/>
            </p:nvSpPr>
            <p:spPr bwMode="auto">
              <a:xfrm flipV="1">
                <a:off x="1202" y="1457"/>
                <a:ext cx="1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777"/>
              <p:cNvSpPr>
                <a:spLocks noChangeShapeType="1"/>
              </p:cNvSpPr>
              <p:nvPr/>
            </p:nvSpPr>
            <p:spPr bwMode="auto">
              <a:xfrm flipV="1">
                <a:off x="1216" y="1455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778"/>
              <p:cNvSpPr>
                <a:spLocks noChangeShapeType="1"/>
              </p:cNvSpPr>
              <p:nvPr/>
            </p:nvSpPr>
            <p:spPr bwMode="auto">
              <a:xfrm flipV="1">
                <a:off x="1229" y="1453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779"/>
              <p:cNvSpPr>
                <a:spLocks noChangeShapeType="1"/>
              </p:cNvSpPr>
              <p:nvPr/>
            </p:nvSpPr>
            <p:spPr bwMode="auto">
              <a:xfrm flipV="1">
                <a:off x="1242" y="1451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780"/>
              <p:cNvSpPr>
                <a:spLocks noChangeShapeType="1"/>
              </p:cNvSpPr>
              <p:nvPr/>
            </p:nvSpPr>
            <p:spPr bwMode="auto">
              <a:xfrm flipV="1">
                <a:off x="1254" y="1449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781"/>
              <p:cNvSpPr>
                <a:spLocks noChangeShapeType="1"/>
              </p:cNvSpPr>
              <p:nvPr/>
            </p:nvSpPr>
            <p:spPr bwMode="auto">
              <a:xfrm flipV="1">
                <a:off x="1265" y="1447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782"/>
              <p:cNvSpPr>
                <a:spLocks noChangeShapeType="1"/>
              </p:cNvSpPr>
              <p:nvPr/>
            </p:nvSpPr>
            <p:spPr bwMode="auto">
              <a:xfrm flipV="1">
                <a:off x="1274" y="1444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783"/>
              <p:cNvSpPr>
                <a:spLocks noChangeShapeType="1"/>
              </p:cNvSpPr>
              <p:nvPr/>
            </p:nvSpPr>
            <p:spPr bwMode="auto">
              <a:xfrm flipV="1">
                <a:off x="1284" y="1442"/>
                <a:ext cx="8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784"/>
              <p:cNvSpPr>
                <a:spLocks noChangeShapeType="1"/>
              </p:cNvSpPr>
              <p:nvPr/>
            </p:nvSpPr>
            <p:spPr bwMode="auto">
              <a:xfrm flipV="1">
                <a:off x="1292" y="1438"/>
                <a:ext cx="7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785"/>
              <p:cNvSpPr>
                <a:spLocks noChangeShapeType="1"/>
              </p:cNvSpPr>
              <p:nvPr/>
            </p:nvSpPr>
            <p:spPr bwMode="auto">
              <a:xfrm flipV="1">
                <a:off x="1299" y="1436"/>
                <a:ext cx="5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786"/>
              <p:cNvSpPr>
                <a:spLocks noChangeShapeType="1"/>
              </p:cNvSpPr>
              <p:nvPr/>
            </p:nvSpPr>
            <p:spPr bwMode="auto">
              <a:xfrm flipV="1">
                <a:off x="1304" y="1433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787"/>
              <p:cNvSpPr>
                <a:spLocks noChangeShapeType="1"/>
              </p:cNvSpPr>
              <p:nvPr/>
            </p:nvSpPr>
            <p:spPr bwMode="auto">
              <a:xfrm flipV="1">
                <a:off x="1309" y="1429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788"/>
              <p:cNvSpPr>
                <a:spLocks noChangeShapeType="1"/>
              </p:cNvSpPr>
              <p:nvPr/>
            </p:nvSpPr>
            <p:spPr bwMode="auto">
              <a:xfrm flipV="1">
                <a:off x="1312" y="1426"/>
                <a:ext cx="2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789"/>
              <p:cNvSpPr>
                <a:spLocks noChangeShapeType="1"/>
              </p:cNvSpPr>
              <p:nvPr/>
            </p:nvSpPr>
            <p:spPr bwMode="auto">
              <a:xfrm flipV="1">
                <a:off x="1314" y="1423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790"/>
              <p:cNvSpPr>
                <a:spLocks noChangeShapeType="1"/>
              </p:cNvSpPr>
              <p:nvPr/>
            </p:nvSpPr>
            <p:spPr bwMode="auto">
              <a:xfrm flipH="1" flipV="1">
                <a:off x="1311" y="704"/>
                <a:ext cx="1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791"/>
              <p:cNvSpPr>
                <a:spLocks noChangeShapeType="1"/>
              </p:cNvSpPr>
              <p:nvPr/>
            </p:nvSpPr>
            <p:spPr bwMode="auto">
              <a:xfrm flipH="1" flipV="1">
                <a:off x="1309" y="701"/>
                <a:ext cx="2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792"/>
              <p:cNvSpPr>
                <a:spLocks noChangeShapeType="1"/>
              </p:cNvSpPr>
              <p:nvPr/>
            </p:nvSpPr>
            <p:spPr bwMode="auto">
              <a:xfrm flipH="1" flipV="1">
                <a:off x="1306" y="697"/>
                <a:ext cx="3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793"/>
              <p:cNvSpPr>
                <a:spLocks noChangeShapeType="1"/>
              </p:cNvSpPr>
              <p:nvPr/>
            </p:nvSpPr>
            <p:spPr bwMode="auto">
              <a:xfrm flipH="1" flipV="1">
                <a:off x="1301" y="694"/>
                <a:ext cx="5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794"/>
              <p:cNvSpPr>
                <a:spLocks noChangeShapeType="1"/>
              </p:cNvSpPr>
              <p:nvPr/>
            </p:nvSpPr>
            <p:spPr bwMode="auto">
              <a:xfrm flipH="1" flipV="1">
                <a:off x="1296" y="692"/>
                <a:ext cx="5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795"/>
              <p:cNvSpPr>
                <a:spLocks noChangeShapeType="1"/>
              </p:cNvSpPr>
              <p:nvPr/>
            </p:nvSpPr>
            <p:spPr bwMode="auto">
              <a:xfrm flipH="1" flipV="1">
                <a:off x="1288" y="689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796"/>
              <p:cNvSpPr>
                <a:spLocks noChangeShapeType="1"/>
              </p:cNvSpPr>
              <p:nvPr/>
            </p:nvSpPr>
            <p:spPr bwMode="auto">
              <a:xfrm flipH="1" flipV="1">
                <a:off x="1280" y="686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797"/>
              <p:cNvSpPr>
                <a:spLocks noChangeShapeType="1"/>
              </p:cNvSpPr>
              <p:nvPr/>
            </p:nvSpPr>
            <p:spPr bwMode="auto">
              <a:xfrm flipH="1" flipV="1">
                <a:off x="1271" y="684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798"/>
              <p:cNvSpPr>
                <a:spLocks noChangeShapeType="1"/>
              </p:cNvSpPr>
              <p:nvPr/>
            </p:nvSpPr>
            <p:spPr bwMode="auto">
              <a:xfrm flipH="1" flipV="1">
                <a:off x="1261" y="681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799"/>
              <p:cNvSpPr>
                <a:spLocks noChangeShapeType="1"/>
              </p:cNvSpPr>
              <p:nvPr/>
            </p:nvSpPr>
            <p:spPr bwMode="auto">
              <a:xfrm flipH="1" flipV="1">
                <a:off x="1250" y="679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800"/>
              <p:cNvSpPr>
                <a:spLocks noChangeShapeType="1"/>
              </p:cNvSpPr>
              <p:nvPr/>
            </p:nvSpPr>
            <p:spPr bwMode="auto">
              <a:xfrm flipH="1" flipV="1">
                <a:off x="1238" y="677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801"/>
              <p:cNvSpPr>
                <a:spLocks noChangeShapeType="1"/>
              </p:cNvSpPr>
              <p:nvPr/>
            </p:nvSpPr>
            <p:spPr bwMode="auto">
              <a:xfrm flipH="1" flipV="1">
                <a:off x="1226" y="675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802"/>
              <p:cNvSpPr>
                <a:spLocks noChangeShapeType="1"/>
              </p:cNvSpPr>
              <p:nvPr/>
            </p:nvSpPr>
            <p:spPr bwMode="auto">
              <a:xfrm flipH="1">
                <a:off x="1042" y="675"/>
                <a:ext cx="13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803"/>
              <p:cNvSpPr>
                <a:spLocks noChangeShapeType="1"/>
              </p:cNvSpPr>
              <p:nvPr/>
            </p:nvSpPr>
            <p:spPr bwMode="auto">
              <a:xfrm flipH="1">
                <a:off x="1030" y="677"/>
                <a:ext cx="12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804"/>
              <p:cNvSpPr>
                <a:spLocks noChangeShapeType="1"/>
              </p:cNvSpPr>
              <p:nvPr/>
            </p:nvSpPr>
            <p:spPr bwMode="auto">
              <a:xfrm flipH="1">
                <a:off x="1019" y="679"/>
                <a:ext cx="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805"/>
              <p:cNvSpPr>
                <a:spLocks noChangeShapeType="1"/>
              </p:cNvSpPr>
              <p:nvPr/>
            </p:nvSpPr>
            <p:spPr bwMode="auto">
              <a:xfrm flipH="1">
                <a:off x="1009" y="681"/>
                <a:ext cx="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806"/>
              <p:cNvSpPr>
                <a:spLocks noChangeShapeType="1"/>
              </p:cNvSpPr>
              <p:nvPr/>
            </p:nvSpPr>
            <p:spPr bwMode="auto">
              <a:xfrm flipH="1">
                <a:off x="1000" y="684"/>
                <a:ext cx="9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807"/>
              <p:cNvSpPr>
                <a:spLocks noChangeShapeType="1"/>
              </p:cNvSpPr>
              <p:nvPr/>
            </p:nvSpPr>
            <p:spPr bwMode="auto">
              <a:xfrm flipH="1">
                <a:off x="992" y="686"/>
                <a:ext cx="8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808"/>
              <p:cNvSpPr>
                <a:spLocks noChangeShapeType="1"/>
              </p:cNvSpPr>
              <p:nvPr/>
            </p:nvSpPr>
            <p:spPr bwMode="auto">
              <a:xfrm flipH="1">
                <a:off x="985" y="689"/>
                <a:ext cx="7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809"/>
              <p:cNvSpPr>
                <a:spLocks noChangeShapeType="1"/>
              </p:cNvSpPr>
              <p:nvPr/>
            </p:nvSpPr>
            <p:spPr bwMode="auto">
              <a:xfrm flipH="1">
                <a:off x="979" y="692"/>
                <a:ext cx="6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810"/>
              <p:cNvSpPr>
                <a:spLocks noChangeShapeType="1"/>
              </p:cNvSpPr>
              <p:nvPr/>
            </p:nvSpPr>
            <p:spPr bwMode="auto">
              <a:xfrm flipH="1">
                <a:off x="975" y="694"/>
                <a:ext cx="4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4" name="Line 812"/>
            <p:cNvSpPr>
              <a:spLocks noChangeShapeType="1"/>
            </p:cNvSpPr>
            <p:nvPr/>
          </p:nvSpPr>
          <p:spPr bwMode="auto">
            <a:xfrm flipH="1">
              <a:off x="972" y="697"/>
              <a:ext cx="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813"/>
            <p:cNvSpPr>
              <a:spLocks noChangeShapeType="1"/>
            </p:cNvSpPr>
            <p:nvPr/>
          </p:nvSpPr>
          <p:spPr bwMode="auto">
            <a:xfrm flipH="1">
              <a:off x="970" y="701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814"/>
            <p:cNvSpPr>
              <a:spLocks noChangeShapeType="1"/>
            </p:cNvSpPr>
            <p:nvPr/>
          </p:nvSpPr>
          <p:spPr bwMode="auto">
            <a:xfrm flipH="1">
              <a:off x="969" y="704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815"/>
            <p:cNvSpPr>
              <a:spLocks noChangeShapeType="1"/>
            </p:cNvSpPr>
            <p:nvPr/>
          </p:nvSpPr>
          <p:spPr bwMode="auto">
            <a:xfrm>
              <a:off x="969" y="707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816"/>
            <p:cNvSpPr>
              <a:spLocks noChangeShapeType="1"/>
            </p:cNvSpPr>
            <p:nvPr/>
          </p:nvSpPr>
          <p:spPr bwMode="auto">
            <a:xfrm>
              <a:off x="970" y="711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Line 817"/>
            <p:cNvSpPr>
              <a:spLocks noChangeShapeType="1"/>
            </p:cNvSpPr>
            <p:nvPr/>
          </p:nvSpPr>
          <p:spPr bwMode="auto">
            <a:xfrm>
              <a:off x="972" y="714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Line 818"/>
            <p:cNvSpPr>
              <a:spLocks noChangeShapeType="1"/>
            </p:cNvSpPr>
            <p:nvPr/>
          </p:nvSpPr>
          <p:spPr bwMode="auto">
            <a:xfrm>
              <a:off x="975" y="717"/>
              <a:ext cx="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Line 819"/>
            <p:cNvSpPr>
              <a:spLocks noChangeShapeType="1"/>
            </p:cNvSpPr>
            <p:nvPr/>
          </p:nvSpPr>
          <p:spPr bwMode="auto">
            <a:xfrm>
              <a:off x="979" y="720"/>
              <a:ext cx="6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Line 820"/>
            <p:cNvSpPr>
              <a:spLocks noChangeShapeType="1"/>
            </p:cNvSpPr>
            <p:nvPr/>
          </p:nvSpPr>
          <p:spPr bwMode="auto">
            <a:xfrm>
              <a:off x="985" y="723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Line 821"/>
            <p:cNvSpPr>
              <a:spLocks noChangeShapeType="1"/>
            </p:cNvSpPr>
            <p:nvPr/>
          </p:nvSpPr>
          <p:spPr bwMode="auto">
            <a:xfrm>
              <a:off x="992" y="726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822"/>
            <p:cNvSpPr>
              <a:spLocks noChangeShapeType="1"/>
            </p:cNvSpPr>
            <p:nvPr/>
          </p:nvSpPr>
          <p:spPr bwMode="auto">
            <a:xfrm>
              <a:off x="1000" y="729"/>
              <a:ext cx="9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Line 823"/>
            <p:cNvSpPr>
              <a:spLocks noChangeShapeType="1"/>
            </p:cNvSpPr>
            <p:nvPr/>
          </p:nvSpPr>
          <p:spPr bwMode="auto">
            <a:xfrm>
              <a:off x="1009" y="731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Line 824"/>
            <p:cNvSpPr>
              <a:spLocks noChangeShapeType="1"/>
            </p:cNvSpPr>
            <p:nvPr/>
          </p:nvSpPr>
          <p:spPr bwMode="auto">
            <a:xfrm>
              <a:off x="1019" y="734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825"/>
            <p:cNvSpPr>
              <a:spLocks noChangeShapeType="1"/>
            </p:cNvSpPr>
            <p:nvPr/>
          </p:nvSpPr>
          <p:spPr bwMode="auto">
            <a:xfrm>
              <a:off x="1030" y="736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Line 826"/>
            <p:cNvSpPr>
              <a:spLocks noChangeShapeType="1"/>
            </p:cNvSpPr>
            <p:nvPr/>
          </p:nvSpPr>
          <p:spPr bwMode="auto">
            <a:xfrm>
              <a:off x="1042" y="738"/>
              <a:ext cx="1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Line 827"/>
            <p:cNvSpPr>
              <a:spLocks noChangeShapeType="1"/>
            </p:cNvSpPr>
            <p:nvPr/>
          </p:nvSpPr>
          <p:spPr bwMode="auto">
            <a:xfrm>
              <a:off x="1055" y="740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828"/>
            <p:cNvSpPr>
              <a:spLocks noChangeShapeType="1"/>
            </p:cNvSpPr>
            <p:nvPr/>
          </p:nvSpPr>
          <p:spPr bwMode="auto">
            <a:xfrm>
              <a:off x="1068" y="741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Line 829"/>
            <p:cNvSpPr>
              <a:spLocks noChangeShapeType="1"/>
            </p:cNvSpPr>
            <p:nvPr/>
          </p:nvSpPr>
          <p:spPr bwMode="auto">
            <a:xfrm>
              <a:off x="1082" y="742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830"/>
            <p:cNvSpPr>
              <a:spLocks noChangeShapeType="1"/>
            </p:cNvSpPr>
            <p:nvPr/>
          </p:nvSpPr>
          <p:spPr bwMode="auto">
            <a:xfrm>
              <a:off x="1096" y="744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831"/>
            <p:cNvSpPr>
              <a:spLocks noChangeShapeType="1"/>
            </p:cNvSpPr>
            <p:nvPr/>
          </p:nvSpPr>
          <p:spPr bwMode="auto">
            <a:xfrm>
              <a:off x="1110" y="744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832"/>
            <p:cNvSpPr>
              <a:spLocks noChangeShapeType="1"/>
            </p:cNvSpPr>
            <p:nvPr/>
          </p:nvSpPr>
          <p:spPr bwMode="auto">
            <a:xfrm>
              <a:off x="1125" y="744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833"/>
            <p:cNvSpPr>
              <a:spLocks noChangeShapeType="1"/>
            </p:cNvSpPr>
            <p:nvPr/>
          </p:nvSpPr>
          <p:spPr bwMode="auto">
            <a:xfrm>
              <a:off x="1140" y="744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Line 834"/>
            <p:cNvSpPr>
              <a:spLocks noChangeShapeType="1"/>
            </p:cNvSpPr>
            <p:nvPr/>
          </p:nvSpPr>
          <p:spPr bwMode="auto">
            <a:xfrm flipV="1">
              <a:off x="1155" y="744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835"/>
            <p:cNvSpPr>
              <a:spLocks noChangeShapeType="1"/>
            </p:cNvSpPr>
            <p:nvPr/>
          </p:nvSpPr>
          <p:spPr bwMode="auto">
            <a:xfrm flipV="1">
              <a:off x="1170" y="744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Line 836"/>
            <p:cNvSpPr>
              <a:spLocks noChangeShapeType="1"/>
            </p:cNvSpPr>
            <p:nvPr/>
          </p:nvSpPr>
          <p:spPr bwMode="auto">
            <a:xfrm flipV="1">
              <a:off x="1185" y="742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837"/>
            <p:cNvSpPr>
              <a:spLocks noChangeShapeType="1"/>
            </p:cNvSpPr>
            <p:nvPr/>
          </p:nvSpPr>
          <p:spPr bwMode="auto">
            <a:xfrm flipV="1">
              <a:off x="1199" y="741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838"/>
            <p:cNvSpPr>
              <a:spLocks noChangeShapeType="1"/>
            </p:cNvSpPr>
            <p:nvPr/>
          </p:nvSpPr>
          <p:spPr bwMode="auto">
            <a:xfrm flipV="1">
              <a:off x="1212" y="740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839"/>
            <p:cNvSpPr>
              <a:spLocks noChangeShapeType="1"/>
            </p:cNvSpPr>
            <p:nvPr/>
          </p:nvSpPr>
          <p:spPr bwMode="auto">
            <a:xfrm flipV="1">
              <a:off x="1226" y="738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840"/>
            <p:cNvSpPr>
              <a:spLocks noChangeShapeType="1"/>
            </p:cNvSpPr>
            <p:nvPr/>
          </p:nvSpPr>
          <p:spPr bwMode="auto">
            <a:xfrm flipV="1">
              <a:off x="1238" y="736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841"/>
            <p:cNvSpPr>
              <a:spLocks noChangeShapeType="1"/>
            </p:cNvSpPr>
            <p:nvPr/>
          </p:nvSpPr>
          <p:spPr bwMode="auto">
            <a:xfrm flipV="1">
              <a:off x="1250" y="734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Line 842"/>
            <p:cNvSpPr>
              <a:spLocks noChangeShapeType="1"/>
            </p:cNvSpPr>
            <p:nvPr/>
          </p:nvSpPr>
          <p:spPr bwMode="auto">
            <a:xfrm flipV="1">
              <a:off x="1261" y="731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843"/>
            <p:cNvSpPr>
              <a:spLocks noChangeShapeType="1"/>
            </p:cNvSpPr>
            <p:nvPr/>
          </p:nvSpPr>
          <p:spPr bwMode="auto">
            <a:xfrm flipV="1">
              <a:off x="1271" y="729"/>
              <a:ext cx="9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Line 844"/>
            <p:cNvSpPr>
              <a:spLocks noChangeShapeType="1"/>
            </p:cNvSpPr>
            <p:nvPr/>
          </p:nvSpPr>
          <p:spPr bwMode="auto">
            <a:xfrm flipV="1">
              <a:off x="1280" y="726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845"/>
            <p:cNvSpPr>
              <a:spLocks noChangeShapeType="1"/>
            </p:cNvSpPr>
            <p:nvPr/>
          </p:nvSpPr>
          <p:spPr bwMode="auto">
            <a:xfrm flipV="1">
              <a:off x="1288" y="723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846"/>
            <p:cNvSpPr>
              <a:spLocks noChangeShapeType="1"/>
            </p:cNvSpPr>
            <p:nvPr/>
          </p:nvSpPr>
          <p:spPr bwMode="auto">
            <a:xfrm flipV="1">
              <a:off x="1296" y="720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847"/>
            <p:cNvSpPr>
              <a:spLocks noChangeShapeType="1"/>
            </p:cNvSpPr>
            <p:nvPr/>
          </p:nvSpPr>
          <p:spPr bwMode="auto">
            <a:xfrm flipV="1">
              <a:off x="1301" y="717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848"/>
            <p:cNvSpPr>
              <a:spLocks noChangeShapeType="1"/>
            </p:cNvSpPr>
            <p:nvPr/>
          </p:nvSpPr>
          <p:spPr bwMode="auto">
            <a:xfrm flipV="1">
              <a:off x="1306" y="714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849"/>
            <p:cNvSpPr>
              <a:spLocks noChangeShapeType="1"/>
            </p:cNvSpPr>
            <p:nvPr/>
          </p:nvSpPr>
          <p:spPr bwMode="auto">
            <a:xfrm flipV="1">
              <a:off x="1309" y="711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850"/>
            <p:cNvSpPr>
              <a:spLocks noChangeShapeType="1"/>
            </p:cNvSpPr>
            <p:nvPr/>
          </p:nvSpPr>
          <p:spPr bwMode="auto">
            <a:xfrm flipV="1">
              <a:off x="1311" y="707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851"/>
            <p:cNvSpPr>
              <a:spLocks noChangeShapeType="1"/>
            </p:cNvSpPr>
            <p:nvPr/>
          </p:nvSpPr>
          <p:spPr bwMode="auto">
            <a:xfrm flipH="1" flipV="1">
              <a:off x="1312" y="1061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852"/>
            <p:cNvSpPr>
              <a:spLocks noChangeShapeType="1"/>
            </p:cNvSpPr>
            <p:nvPr/>
          </p:nvSpPr>
          <p:spPr bwMode="auto">
            <a:xfrm flipH="1" flipV="1">
              <a:off x="1310" y="1057"/>
              <a:ext cx="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853"/>
            <p:cNvSpPr>
              <a:spLocks noChangeShapeType="1"/>
            </p:cNvSpPr>
            <p:nvPr/>
          </p:nvSpPr>
          <p:spPr bwMode="auto">
            <a:xfrm flipH="1" flipV="1">
              <a:off x="1307" y="1054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854"/>
            <p:cNvSpPr>
              <a:spLocks noChangeShapeType="1"/>
            </p:cNvSpPr>
            <p:nvPr/>
          </p:nvSpPr>
          <p:spPr bwMode="auto">
            <a:xfrm flipH="1" flipV="1">
              <a:off x="1303" y="1051"/>
              <a:ext cx="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855"/>
            <p:cNvSpPr>
              <a:spLocks noChangeShapeType="1"/>
            </p:cNvSpPr>
            <p:nvPr/>
          </p:nvSpPr>
          <p:spPr bwMode="auto">
            <a:xfrm flipH="1" flipV="1">
              <a:off x="1297" y="1048"/>
              <a:ext cx="6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856"/>
            <p:cNvSpPr>
              <a:spLocks noChangeShapeType="1"/>
            </p:cNvSpPr>
            <p:nvPr/>
          </p:nvSpPr>
          <p:spPr bwMode="auto">
            <a:xfrm flipH="1" flipV="1">
              <a:off x="1290" y="1045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857"/>
            <p:cNvSpPr>
              <a:spLocks noChangeShapeType="1"/>
            </p:cNvSpPr>
            <p:nvPr/>
          </p:nvSpPr>
          <p:spPr bwMode="auto">
            <a:xfrm flipH="1" flipV="1">
              <a:off x="1282" y="1043"/>
              <a:ext cx="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858"/>
            <p:cNvSpPr>
              <a:spLocks noChangeShapeType="1"/>
            </p:cNvSpPr>
            <p:nvPr/>
          </p:nvSpPr>
          <p:spPr bwMode="auto">
            <a:xfrm flipH="1" flipV="1">
              <a:off x="1273" y="1040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859"/>
            <p:cNvSpPr>
              <a:spLocks noChangeShapeType="1"/>
            </p:cNvSpPr>
            <p:nvPr/>
          </p:nvSpPr>
          <p:spPr bwMode="auto">
            <a:xfrm flipH="1" flipV="1">
              <a:off x="1263" y="1037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860"/>
            <p:cNvSpPr>
              <a:spLocks noChangeShapeType="1"/>
            </p:cNvSpPr>
            <p:nvPr/>
          </p:nvSpPr>
          <p:spPr bwMode="auto">
            <a:xfrm flipH="1" flipV="1">
              <a:off x="1252" y="1035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861"/>
            <p:cNvSpPr>
              <a:spLocks noChangeShapeType="1"/>
            </p:cNvSpPr>
            <p:nvPr/>
          </p:nvSpPr>
          <p:spPr bwMode="auto">
            <a:xfrm flipH="1" flipV="1">
              <a:off x="1240" y="1033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862"/>
            <p:cNvSpPr>
              <a:spLocks noChangeShapeType="1"/>
            </p:cNvSpPr>
            <p:nvPr/>
          </p:nvSpPr>
          <p:spPr bwMode="auto">
            <a:xfrm flipH="1" flipV="1">
              <a:off x="1228" y="1031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863"/>
            <p:cNvSpPr>
              <a:spLocks noChangeShapeType="1"/>
            </p:cNvSpPr>
            <p:nvPr/>
          </p:nvSpPr>
          <p:spPr bwMode="auto">
            <a:xfrm flipH="1" flipV="1">
              <a:off x="1214" y="1030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864"/>
            <p:cNvSpPr>
              <a:spLocks noChangeShapeType="1"/>
            </p:cNvSpPr>
            <p:nvPr/>
          </p:nvSpPr>
          <p:spPr bwMode="auto">
            <a:xfrm flipH="1" flipV="1">
              <a:off x="1200" y="1029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865"/>
            <p:cNvSpPr>
              <a:spLocks noChangeShapeType="1"/>
            </p:cNvSpPr>
            <p:nvPr/>
          </p:nvSpPr>
          <p:spPr bwMode="auto">
            <a:xfrm flipH="1" flipV="1">
              <a:off x="1186" y="1028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866"/>
            <p:cNvSpPr>
              <a:spLocks noChangeShapeType="1"/>
            </p:cNvSpPr>
            <p:nvPr/>
          </p:nvSpPr>
          <p:spPr bwMode="auto">
            <a:xfrm flipH="1" flipV="1">
              <a:off x="1172" y="1027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867"/>
            <p:cNvSpPr>
              <a:spLocks noChangeShapeType="1"/>
            </p:cNvSpPr>
            <p:nvPr/>
          </p:nvSpPr>
          <p:spPr bwMode="auto">
            <a:xfrm flipH="1" flipV="1">
              <a:off x="1157" y="1027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868"/>
            <p:cNvSpPr>
              <a:spLocks noChangeShapeType="1"/>
            </p:cNvSpPr>
            <p:nvPr/>
          </p:nvSpPr>
          <p:spPr bwMode="auto">
            <a:xfrm flipH="1" flipV="1">
              <a:off x="1142" y="1026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869"/>
            <p:cNvSpPr>
              <a:spLocks noChangeShapeType="1"/>
            </p:cNvSpPr>
            <p:nvPr/>
          </p:nvSpPr>
          <p:spPr bwMode="auto">
            <a:xfrm flipH="1">
              <a:off x="1127" y="1026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870"/>
            <p:cNvSpPr>
              <a:spLocks noChangeShapeType="1"/>
            </p:cNvSpPr>
            <p:nvPr/>
          </p:nvSpPr>
          <p:spPr bwMode="auto">
            <a:xfrm flipH="1">
              <a:off x="1112" y="1027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871"/>
            <p:cNvSpPr>
              <a:spLocks noChangeShapeType="1"/>
            </p:cNvSpPr>
            <p:nvPr/>
          </p:nvSpPr>
          <p:spPr bwMode="auto">
            <a:xfrm flipH="1">
              <a:off x="1098" y="1027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872"/>
            <p:cNvSpPr>
              <a:spLocks noChangeShapeType="1"/>
            </p:cNvSpPr>
            <p:nvPr/>
          </p:nvSpPr>
          <p:spPr bwMode="auto">
            <a:xfrm flipH="1">
              <a:off x="1083" y="1028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873"/>
            <p:cNvSpPr>
              <a:spLocks noChangeShapeType="1"/>
            </p:cNvSpPr>
            <p:nvPr/>
          </p:nvSpPr>
          <p:spPr bwMode="auto">
            <a:xfrm flipH="1">
              <a:off x="1070" y="1029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874"/>
            <p:cNvSpPr>
              <a:spLocks noChangeShapeType="1"/>
            </p:cNvSpPr>
            <p:nvPr/>
          </p:nvSpPr>
          <p:spPr bwMode="auto">
            <a:xfrm flipH="1">
              <a:off x="1056" y="1030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875"/>
            <p:cNvSpPr>
              <a:spLocks noChangeShapeType="1"/>
            </p:cNvSpPr>
            <p:nvPr/>
          </p:nvSpPr>
          <p:spPr bwMode="auto">
            <a:xfrm flipH="1">
              <a:off x="1044" y="1031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876"/>
            <p:cNvSpPr>
              <a:spLocks noChangeShapeType="1"/>
            </p:cNvSpPr>
            <p:nvPr/>
          </p:nvSpPr>
          <p:spPr bwMode="auto">
            <a:xfrm flipH="1">
              <a:off x="1032" y="1033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877"/>
            <p:cNvSpPr>
              <a:spLocks noChangeShapeType="1"/>
            </p:cNvSpPr>
            <p:nvPr/>
          </p:nvSpPr>
          <p:spPr bwMode="auto">
            <a:xfrm flipH="1">
              <a:off x="1021" y="1035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878"/>
            <p:cNvSpPr>
              <a:spLocks noChangeShapeType="1"/>
            </p:cNvSpPr>
            <p:nvPr/>
          </p:nvSpPr>
          <p:spPr bwMode="auto">
            <a:xfrm flipH="1">
              <a:off x="1011" y="1037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879"/>
            <p:cNvSpPr>
              <a:spLocks noChangeShapeType="1"/>
            </p:cNvSpPr>
            <p:nvPr/>
          </p:nvSpPr>
          <p:spPr bwMode="auto">
            <a:xfrm flipH="1">
              <a:off x="1002" y="1040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880"/>
            <p:cNvSpPr>
              <a:spLocks noChangeShapeType="1"/>
            </p:cNvSpPr>
            <p:nvPr/>
          </p:nvSpPr>
          <p:spPr bwMode="auto">
            <a:xfrm flipH="1">
              <a:off x="994" y="1043"/>
              <a:ext cx="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881"/>
            <p:cNvSpPr>
              <a:spLocks noChangeShapeType="1"/>
            </p:cNvSpPr>
            <p:nvPr/>
          </p:nvSpPr>
          <p:spPr bwMode="auto">
            <a:xfrm flipH="1">
              <a:off x="987" y="1045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882"/>
            <p:cNvSpPr>
              <a:spLocks noChangeShapeType="1"/>
            </p:cNvSpPr>
            <p:nvPr/>
          </p:nvSpPr>
          <p:spPr bwMode="auto">
            <a:xfrm flipH="1">
              <a:off x="981" y="1048"/>
              <a:ext cx="6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883"/>
            <p:cNvSpPr>
              <a:spLocks noChangeShapeType="1"/>
            </p:cNvSpPr>
            <p:nvPr/>
          </p:nvSpPr>
          <p:spPr bwMode="auto">
            <a:xfrm flipH="1">
              <a:off x="976" y="1051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884"/>
            <p:cNvSpPr>
              <a:spLocks noChangeShapeType="1"/>
            </p:cNvSpPr>
            <p:nvPr/>
          </p:nvSpPr>
          <p:spPr bwMode="auto">
            <a:xfrm flipH="1">
              <a:off x="973" y="1054"/>
              <a:ext cx="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885"/>
            <p:cNvSpPr>
              <a:spLocks noChangeShapeType="1"/>
            </p:cNvSpPr>
            <p:nvPr/>
          </p:nvSpPr>
          <p:spPr bwMode="auto">
            <a:xfrm flipH="1">
              <a:off x="972" y="1057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886"/>
            <p:cNvSpPr>
              <a:spLocks noChangeShapeType="1"/>
            </p:cNvSpPr>
            <p:nvPr/>
          </p:nvSpPr>
          <p:spPr bwMode="auto">
            <a:xfrm flipH="1">
              <a:off x="971" y="1061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887"/>
            <p:cNvSpPr>
              <a:spLocks noChangeShapeType="1"/>
            </p:cNvSpPr>
            <p:nvPr/>
          </p:nvSpPr>
          <p:spPr bwMode="auto">
            <a:xfrm>
              <a:off x="971" y="1064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888"/>
            <p:cNvSpPr>
              <a:spLocks noChangeShapeType="1"/>
            </p:cNvSpPr>
            <p:nvPr/>
          </p:nvSpPr>
          <p:spPr bwMode="auto">
            <a:xfrm>
              <a:off x="972" y="1067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889"/>
            <p:cNvSpPr>
              <a:spLocks noChangeShapeType="1"/>
            </p:cNvSpPr>
            <p:nvPr/>
          </p:nvSpPr>
          <p:spPr bwMode="auto">
            <a:xfrm>
              <a:off x="973" y="1070"/>
              <a:ext cx="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890"/>
            <p:cNvSpPr>
              <a:spLocks noChangeShapeType="1"/>
            </p:cNvSpPr>
            <p:nvPr/>
          </p:nvSpPr>
          <p:spPr bwMode="auto">
            <a:xfrm>
              <a:off x="976" y="1074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891"/>
            <p:cNvSpPr>
              <a:spLocks noChangeShapeType="1"/>
            </p:cNvSpPr>
            <p:nvPr/>
          </p:nvSpPr>
          <p:spPr bwMode="auto">
            <a:xfrm>
              <a:off x="981" y="1077"/>
              <a:ext cx="6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892"/>
            <p:cNvSpPr>
              <a:spLocks noChangeShapeType="1"/>
            </p:cNvSpPr>
            <p:nvPr/>
          </p:nvSpPr>
          <p:spPr bwMode="auto">
            <a:xfrm>
              <a:off x="987" y="1080"/>
              <a:ext cx="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893"/>
            <p:cNvSpPr>
              <a:spLocks noChangeShapeType="1"/>
            </p:cNvSpPr>
            <p:nvPr/>
          </p:nvSpPr>
          <p:spPr bwMode="auto">
            <a:xfrm>
              <a:off x="994" y="1082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894"/>
            <p:cNvSpPr>
              <a:spLocks noChangeShapeType="1"/>
            </p:cNvSpPr>
            <p:nvPr/>
          </p:nvSpPr>
          <p:spPr bwMode="auto">
            <a:xfrm>
              <a:off x="1002" y="1085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895"/>
            <p:cNvSpPr>
              <a:spLocks noChangeShapeType="1"/>
            </p:cNvSpPr>
            <p:nvPr/>
          </p:nvSpPr>
          <p:spPr bwMode="auto">
            <a:xfrm>
              <a:off x="1011" y="1088"/>
              <a:ext cx="1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896"/>
            <p:cNvSpPr>
              <a:spLocks noChangeShapeType="1"/>
            </p:cNvSpPr>
            <p:nvPr/>
          </p:nvSpPr>
          <p:spPr bwMode="auto">
            <a:xfrm>
              <a:off x="1021" y="1090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897"/>
            <p:cNvSpPr>
              <a:spLocks noChangeShapeType="1"/>
            </p:cNvSpPr>
            <p:nvPr/>
          </p:nvSpPr>
          <p:spPr bwMode="auto">
            <a:xfrm>
              <a:off x="1032" y="1092"/>
              <a:ext cx="1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898"/>
            <p:cNvSpPr>
              <a:spLocks noChangeShapeType="1"/>
            </p:cNvSpPr>
            <p:nvPr/>
          </p:nvSpPr>
          <p:spPr bwMode="auto">
            <a:xfrm>
              <a:off x="1044" y="1095"/>
              <a:ext cx="1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899"/>
            <p:cNvSpPr>
              <a:spLocks noChangeShapeType="1"/>
            </p:cNvSpPr>
            <p:nvPr/>
          </p:nvSpPr>
          <p:spPr bwMode="auto">
            <a:xfrm>
              <a:off x="1056" y="1096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900"/>
            <p:cNvSpPr>
              <a:spLocks noChangeShapeType="1"/>
            </p:cNvSpPr>
            <p:nvPr/>
          </p:nvSpPr>
          <p:spPr bwMode="auto">
            <a:xfrm>
              <a:off x="1070" y="1098"/>
              <a:ext cx="1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901"/>
            <p:cNvSpPr>
              <a:spLocks noChangeShapeType="1"/>
            </p:cNvSpPr>
            <p:nvPr/>
          </p:nvSpPr>
          <p:spPr bwMode="auto">
            <a:xfrm>
              <a:off x="1083" y="1099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902"/>
            <p:cNvSpPr>
              <a:spLocks noChangeShapeType="1"/>
            </p:cNvSpPr>
            <p:nvPr/>
          </p:nvSpPr>
          <p:spPr bwMode="auto">
            <a:xfrm>
              <a:off x="1098" y="1100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903"/>
            <p:cNvSpPr>
              <a:spLocks noChangeShapeType="1"/>
            </p:cNvSpPr>
            <p:nvPr/>
          </p:nvSpPr>
          <p:spPr bwMode="auto">
            <a:xfrm>
              <a:off x="1112" y="1100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904"/>
            <p:cNvSpPr>
              <a:spLocks noChangeShapeType="1"/>
            </p:cNvSpPr>
            <p:nvPr/>
          </p:nvSpPr>
          <p:spPr bwMode="auto">
            <a:xfrm>
              <a:off x="1127" y="1101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905"/>
            <p:cNvSpPr>
              <a:spLocks noChangeShapeType="1"/>
            </p:cNvSpPr>
            <p:nvPr/>
          </p:nvSpPr>
          <p:spPr bwMode="auto">
            <a:xfrm>
              <a:off x="1142" y="1101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906"/>
            <p:cNvSpPr>
              <a:spLocks noChangeShapeType="1"/>
            </p:cNvSpPr>
            <p:nvPr/>
          </p:nvSpPr>
          <p:spPr bwMode="auto">
            <a:xfrm flipV="1">
              <a:off x="1157" y="1100"/>
              <a:ext cx="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907"/>
            <p:cNvSpPr>
              <a:spLocks noChangeShapeType="1"/>
            </p:cNvSpPr>
            <p:nvPr/>
          </p:nvSpPr>
          <p:spPr bwMode="auto">
            <a:xfrm flipV="1">
              <a:off x="1172" y="1100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908"/>
            <p:cNvSpPr>
              <a:spLocks noChangeShapeType="1"/>
            </p:cNvSpPr>
            <p:nvPr/>
          </p:nvSpPr>
          <p:spPr bwMode="auto">
            <a:xfrm flipV="1">
              <a:off x="1186" y="1099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909"/>
            <p:cNvSpPr>
              <a:spLocks noChangeShapeType="1"/>
            </p:cNvSpPr>
            <p:nvPr/>
          </p:nvSpPr>
          <p:spPr bwMode="auto">
            <a:xfrm flipV="1">
              <a:off x="1200" y="1098"/>
              <a:ext cx="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910"/>
            <p:cNvSpPr>
              <a:spLocks noChangeShapeType="1"/>
            </p:cNvSpPr>
            <p:nvPr/>
          </p:nvSpPr>
          <p:spPr bwMode="auto">
            <a:xfrm flipV="1">
              <a:off x="1214" y="1096"/>
              <a:ext cx="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911"/>
            <p:cNvSpPr>
              <a:spLocks noChangeShapeType="1"/>
            </p:cNvSpPr>
            <p:nvPr/>
          </p:nvSpPr>
          <p:spPr bwMode="auto">
            <a:xfrm flipV="1">
              <a:off x="1228" y="1095"/>
              <a:ext cx="1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912"/>
            <p:cNvSpPr>
              <a:spLocks noChangeShapeType="1"/>
            </p:cNvSpPr>
            <p:nvPr/>
          </p:nvSpPr>
          <p:spPr bwMode="auto">
            <a:xfrm flipV="1">
              <a:off x="1240" y="1092"/>
              <a:ext cx="1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913"/>
            <p:cNvSpPr>
              <a:spLocks noChangeShapeType="1"/>
            </p:cNvSpPr>
            <p:nvPr/>
          </p:nvSpPr>
          <p:spPr bwMode="auto">
            <a:xfrm flipV="1">
              <a:off x="1252" y="1090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914"/>
            <p:cNvSpPr>
              <a:spLocks noChangeShapeType="1"/>
            </p:cNvSpPr>
            <p:nvPr/>
          </p:nvSpPr>
          <p:spPr bwMode="auto">
            <a:xfrm flipV="1">
              <a:off x="1263" y="1088"/>
              <a:ext cx="1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915"/>
            <p:cNvSpPr>
              <a:spLocks noChangeShapeType="1"/>
            </p:cNvSpPr>
            <p:nvPr/>
          </p:nvSpPr>
          <p:spPr bwMode="auto">
            <a:xfrm flipV="1">
              <a:off x="1273" y="1085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916"/>
            <p:cNvSpPr>
              <a:spLocks noChangeShapeType="1"/>
            </p:cNvSpPr>
            <p:nvPr/>
          </p:nvSpPr>
          <p:spPr bwMode="auto">
            <a:xfrm flipV="1">
              <a:off x="1282" y="1082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917"/>
            <p:cNvSpPr>
              <a:spLocks noChangeShapeType="1"/>
            </p:cNvSpPr>
            <p:nvPr/>
          </p:nvSpPr>
          <p:spPr bwMode="auto">
            <a:xfrm flipV="1">
              <a:off x="1290" y="1080"/>
              <a:ext cx="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918"/>
            <p:cNvSpPr>
              <a:spLocks noChangeShapeType="1"/>
            </p:cNvSpPr>
            <p:nvPr/>
          </p:nvSpPr>
          <p:spPr bwMode="auto">
            <a:xfrm flipV="1">
              <a:off x="1297" y="1077"/>
              <a:ext cx="6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919"/>
            <p:cNvSpPr>
              <a:spLocks noChangeShapeType="1"/>
            </p:cNvSpPr>
            <p:nvPr/>
          </p:nvSpPr>
          <p:spPr bwMode="auto">
            <a:xfrm flipV="1">
              <a:off x="1303" y="1074"/>
              <a:ext cx="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Line 920"/>
            <p:cNvSpPr>
              <a:spLocks noChangeShapeType="1"/>
            </p:cNvSpPr>
            <p:nvPr/>
          </p:nvSpPr>
          <p:spPr bwMode="auto">
            <a:xfrm flipV="1">
              <a:off x="1307" y="1070"/>
              <a:ext cx="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921"/>
            <p:cNvSpPr>
              <a:spLocks noChangeShapeType="1"/>
            </p:cNvSpPr>
            <p:nvPr/>
          </p:nvSpPr>
          <p:spPr bwMode="auto">
            <a:xfrm flipV="1">
              <a:off x="1310" y="1067"/>
              <a:ext cx="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Line 922"/>
            <p:cNvSpPr>
              <a:spLocks noChangeShapeType="1"/>
            </p:cNvSpPr>
            <p:nvPr/>
          </p:nvSpPr>
          <p:spPr bwMode="auto">
            <a:xfrm flipV="1">
              <a:off x="1312" y="1064"/>
              <a:ext cx="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Rectangle 923"/>
            <p:cNvSpPr>
              <a:spLocks noChangeArrowheads="1"/>
            </p:cNvSpPr>
            <p:nvPr/>
          </p:nvSpPr>
          <p:spPr bwMode="auto">
            <a:xfrm>
              <a:off x="2129" y="2296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etc</a:t>
              </a:r>
              <a:endParaRPr lang="en-US" b="1"/>
            </a:p>
          </p:txBody>
        </p:sp>
        <p:sp>
          <p:nvSpPr>
            <p:cNvPr id="516" name="Line 924"/>
            <p:cNvSpPr>
              <a:spLocks noChangeShapeType="1"/>
            </p:cNvSpPr>
            <p:nvPr/>
          </p:nvSpPr>
          <p:spPr bwMode="auto">
            <a:xfrm>
              <a:off x="4280" y="2027"/>
              <a:ext cx="13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925"/>
            <p:cNvSpPr>
              <a:spLocks noChangeShapeType="1"/>
            </p:cNvSpPr>
            <p:nvPr/>
          </p:nvSpPr>
          <p:spPr bwMode="auto">
            <a:xfrm>
              <a:off x="4293" y="2050"/>
              <a:ext cx="22" cy="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926"/>
            <p:cNvSpPr>
              <a:spLocks noChangeShapeType="1"/>
            </p:cNvSpPr>
            <p:nvPr/>
          </p:nvSpPr>
          <p:spPr bwMode="auto">
            <a:xfrm>
              <a:off x="4315" y="2063"/>
              <a:ext cx="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927"/>
            <p:cNvSpPr>
              <a:spLocks noChangeShapeType="1"/>
            </p:cNvSpPr>
            <p:nvPr/>
          </p:nvSpPr>
          <p:spPr bwMode="auto">
            <a:xfrm flipV="1">
              <a:off x="4341" y="2050"/>
              <a:ext cx="22" cy="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Line 928"/>
            <p:cNvSpPr>
              <a:spLocks noChangeShapeType="1"/>
            </p:cNvSpPr>
            <p:nvPr/>
          </p:nvSpPr>
          <p:spPr bwMode="auto">
            <a:xfrm flipV="1">
              <a:off x="4363" y="2027"/>
              <a:ext cx="12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Line 929"/>
            <p:cNvSpPr>
              <a:spLocks noChangeShapeType="1"/>
            </p:cNvSpPr>
            <p:nvPr/>
          </p:nvSpPr>
          <p:spPr bwMode="auto">
            <a:xfrm flipH="1" flipV="1">
              <a:off x="4458" y="2010"/>
              <a:ext cx="12" cy="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Line 930"/>
            <p:cNvSpPr>
              <a:spLocks noChangeShapeType="1"/>
            </p:cNvSpPr>
            <p:nvPr/>
          </p:nvSpPr>
          <p:spPr bwMode="auto">
            <a:xfrm flipH="1" flipV="1">
              <a:off x="4436" y="1996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931"/>
            <p:cNvSpPr>
              <a:spLocks noChangeShapeType="1"/>
            </p:cNvSpPr>
            <p:nvPr/>
          </p:nvSpPr>
          <p:spPr bwMode="auto">
            <a:xfrm flipH="1">
              <a:off x="4410" y="1996"/>
              <a:ext cx="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932"/>
            <p:cNvSpPr>
              <a:spLocks noChangeShapeType="1"/>
            </p:cNvSpPr>
            <p:nvPr/>
          </p:nvSpPr>
          <p:spPr bwMode="auto">
            <a:xfrm flipH="1">
              <a:off x="4388" y="1996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933"/>
            <p:cNvSpPr>
              <a:spLocks noChangeShapeType="1"/>
            </p:cNvSpPr>
            <p:nvPr/>
          </p:nvSpPr>
          <p:spPr bwMode="auto">
            <a:xfrm flipH="1">
              <a:off x="4375" y="2010"/>
              <a:ext cx="13" cy="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934"/>
            <p:cNvSpPr>
              <a:spLocks noChangeShapeType="1"/>
            </p:cNvSpPr>
            <p:nvPr/>
          </p:nvSpPr>
          <p:spPr bwMode="auto">
            <a:xfrm>
              <a:off x="4286" y="2109"/>
              <a:ext cx="12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935"/>
            <p:cNvSpPr>
              <a:spLocks noChangeShapeType="1"/>
            </p:cNvSpPr>
            <p:nvPr/>
          </p:nvSpPr>
          <p:spPr bwMode="auto">
            <a:xfrm>
              <a:off x="4298" y="2132"/>
              <a:ext cx="23" cy="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936"/>
            <p:cNvSpPr>
              <a:spLocks noChangeShapeType="1"/>
            </p:cNvSpPr>
            <p:nvPr/>
          </p:nvSpPr>
          <p:spPr bwMode="auto">
            <a:xfrm>
              <a:off x="4321" y="2145"/>
              <a:ext cx="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937"/>
            <p:cNvSpPr>
              <a:spLocks noChangeShapeType="1"/>
            </p:cNvSpPr>
            <p:nvPr/>
          </p:nvSpPr>
          <p:spPr bwMode="auto">
            <a:xfrm flipV="1">
              <a:off x="4347" y="2132"/>
              <a:ext cx="22" cy="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938"/>
            <p:cNvSpPr>
              <a:spLocks noChangeShapeType="1"/>
            </p:cNvSpPr>
            <p:nvPr/>
          </p:nvSpPr>
          <p:spPr bwMode="auto">
            <a:xfrm flipV="1">
              <a:off x="4369" y="2109"/>
              <a:ext cx="12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939"/>
            <p:cNvSpPr>
              <a:spLocks noChangeShapeType="1"/>
            </p:cNvSpPr>
            <p:nvPr/>
          </p:nvSpPr>
          <p:spPr bwMode="auto">
            <a:xfrm flipH="1" flipV="1">
              <a:off x="4464" y="2092"/>
              <a:ext cx="12" cy="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940"/>
            <p:cNvSpPr>
              <a:spLocks noChangeShapeType="1"/>
            </p:cNvSpPr>
            <p:nvPr/>
          </p:nvSpPr>
          <p:spPr bwMode="auto">
            <a:xfrm flipH="1" flipV="1">
              <a:off x="4442" y="2078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941"/>
            <p:cNvSpPr>
              <a:spLocks noChangeShapeType="1"/>
            </p:cNvSpPr>
            <p:nvPr/>
          </p:nvSpPr>
          <p:spPr bwMode="auto">
            <a:xfrm flipH="1">
              <a:off x="4416" y="2078"/>
              <a:ext cx="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942"/>
            <p:cNvSpPr>
              <a:spLocks noChangeShapeType="1"/>
            </p:cNvSpPr>
            <p:nvPr/>
          </p:nvSpPr>
          <p:spPr bwMode="auto">
            <a:xfrm flipH="1">
              <a:off x="4393" y="2078"/>
              <a:ext cx="23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943"/>
            <p:cNvSpPr>
              <a:spLocks noChangeShapeType="1"/>
            </p:cNvSpPr>
            <p:nvPr/>
          </p:nvSpPr>
          <p:spPr bwMode="auto">
            <a:xfrm flipH="1">
              <a:off x="4381" y="2092"/>
              <a:ext cx="12" cy="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944"/>
            <p:cNvSpPr>
              <a:spLocks noChangeShapeType="1"/>
            </p:cNvSpPr>
            <p:nvPr/>
          </p:nvSpPr>
          <p:spPr bwMode="auto">
            <a:xfrm>
              <a:off x="4294" y="2186"/>
              <a:ext cx="12" cy="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945"/>
            <p:cNvSpPr>
              <a:spLocks noChangeShapeType="1"/>
            </p:cNvSpPr>
            <p:nvPr/>
          </p:nvSpPr>
          <p:spPr bwMode="auto">
            <a:xfrm>
              <a:off x="4306" y="2208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946"/>
            <p:cNvSpPr>
              <a:spLocks noChangeShapeType="1"/>
            </p:cNvSpPr>
            <p:nvPr/>
          </p:nvSpPr>
          <p:spPr bwMode="auto">
            <a:xfrm>
              <a:off x="4328" y="2222"/>
              <a:ext cx="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947"/>
            <p:cNvSpPr>
              <a:spLocks noChangeShapeType="1"/>
            </p:cNvSpPr>
            <p:nvPr/>
          </p:nvSpPr>
          <p:spPr bwMode="auto">
            <a:xfrm flipV="1">
              <a:off x="4354" y="2208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948"/>
            <p:cNvSpPr>
              <a:spLocks noChangeShapeType="1"/>
            </p:cNvSpPr>
            <p:nvPr/>
          </p:nvSpPr>
          <p:spPr bwMode="auto">
            <a:xfrm flipV="1">
              <a:off x="4376" y="2186"/>
              <a:ext cx="13" cy="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Line 949"/>
            <p:cNvSpPr>
              <a:spLocks noChangeShapeType="1"/>
            </p:cNvSpPr>
            <p:nvPr/>
          </p:nvSpPr>
          <p:spPr bwMode="auto">
            <a:xfrm flipH="1" flipV="1">
              <a:off x="4471" y="2168"/>
              <a:ext cx="12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950"/>
            <p:cNvSpPr>
              <a:spLocks noChangeShapeType="1"/>
            </p:cNvSpPr>
            <p:nvPr/>
          </p:nvSpPr>
          <p:spPr bwMode="auto">
            <a:xfrm flipH="1" flipV="1">
              <a:off x="4449" y="2154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Line 951"/>
            <p:cNvSpPr>
              <a:spLocks noChangeShapeType="1"/>
            </p:cNvSpPr>
            <p:nvPr/>
          </p:nvSpPr>
          <p:spPr bwMode="auto">
            <a:xfrm flipH="1">
              <a:off x="4423" y="2154"/>
              <a:ext cx="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Line 952"/>
            <p:cNvSpPr>
              <a:spLocks noChangeShapeType="1"/>
            </p:cNvSpPr>
            <p:nvPr/>
          </p:nvSpPr>
          <p:spPr bwMode="auto">
            <a:xfrm flipH="1">
              <a:off x="4401" y="2154"/>
              <a:ext cx="22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Line 953"/>
            <p:cNvSpPr>
              <a:spLocks noChangeShapeType="1"/>
            </p:cNvSpPr>
            <p:nvPr/>
          </p:nvSpPr>
          <p:spPr bwMode="auto">
            <a:xfrm flipH="1">
              <a:off x="4389" y="2168"/>
              <a:ext cx="12" cy="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954"/>
            <p:cNvSpPr>
              <a:spLocks noChangeShapeType="1"/>
            </p:cNvSpPr>
            <p:nvPr/>
          </p:nvSpPr>
          <p:spPr bwMode="auto">
            <a:xfrm>
              <a:off x="4348" y="2004"/>
              <a:ext cx="6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Line 955"/>
            <p:cNvSpPr>
              <a:spLocks noChangeShapeType="1"/>
            </p:cNvSpPr>
            <p:nvPr/>
          </p:nvSpPr>
          <p:spPr bwMode="auto">
            <a:xfrm>
              <a:off x="4368" y="2167"/>
              <a:ext cx="61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Line 956"/>
            <p:cNvSpPr>
              <a:spLocks noChangeShapeType="1"/>
            </p:cNvSpPr>
            <p:nvPr/>
          </p:nvSpPr>
          <p:spPr bwMode="auto">
            <a:xfrm flipH="1" flipV="1">
              <a:off x="4143" y="2080"/>
              <a:ext cx="6" cy="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Line 957"/>
            <p:cNvSpPr>
              <a:spLocks noChangeShapeType="1"/>
            </p:cNvSpPr>
            <p:nvPr/>
          </p:nvSpPr>
          <p:spPr bwMode="auto">
            <a:xfrm flipH="1" flipV="1">
              <a:off x="4126" y="2052"/>
              <a:ext cx="17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Line 958"/>
            <p:cNvSpPr>
              <a:spLocks noChangeShapeType="1"/>
            </p:cNvSpPr>
            <p:nvPr/>
          </p:nvSpPr>
          <p:spPr bwMode="auto">
            <a:xfrm flipH="1" flipV="1">
              <a:off x="4101" y="2033"/>
              <a:ext cx="25" cy="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Line 959"/>
            <p:cNvSpPr>
              <a:spLocks noChangeShapeType="1"/>
            </p:cNvSpPr>
            <p:nvPr/>
          </p:nvSpPr>
          <p:spPr bwMode="auto">
            <a:xfrm flipH="1" flipV="1">
              <a:off x="4070" y="2024"/>
              <a:ext cx="31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Line 960"/>
            <p:cNvSpPr>
              <a:spLocks noChangeShapeType="1"/>
            </p:cNvSpPr>
            <p:nvPr/>
          </p:nvSpPr>
          <p:spPr bwMode="auto">
            <a:xfrm flipH="1">
              <a:off x="4037" y="2024"/>
              <a:ext cx="3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961"/>
            <p:cNvSpPr>
              <a:spLocks noChangeShapeType="1"/>
            </p:cNvSpPr>
            <p:nvPr/>
          </p:nvSpPr>
          <p:spPr bwMode="auto">
            <a:xfrm flipH="1">
              <a:off x="4008" y="2027"/>
              <a:ext cx="29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Line 962"/>
            <p:cNvSpPr>
              <a:spLocks noChangeShapeType="1"/>
            </p:cNvSpPr>
            <p:nvPr/>
          </p:nvSpPr>
          <p:spPr bwMode="auto">
            <a:xfrm flipH="1">
              <a:off x="3986" y="2041"/>
              <a:ext cx="2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Line 963"/>
            <p:cNvSpPr>
              <a:spLocks noChangeShapeType="1"/>
            </p:cNvSpPr>
            <p:nvPr/>
          </p:nvSpPr>
          <p:spPr bwMode="auto">
            <a:xfrm flipH="1">
              <a:off x="3975" y="2065"/>
              <a:ext cx="11" cy="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Line 964"/>
            <p:cNvSpPr>
              <a:spLocks noChangeShapeType="1"/>
            </p:cNvSpPr>
            <p:nvPr/>
          </p:nvSpPr>
          <p:spPr bwMode="auto">
            <a:xfrm>
              <a:off x="3975" y="2095"/>
              <a:ext cx="1" cy="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965"/>
            <p:cNvSpPr>
              <a:spLocks noChangeShapeType="1"/>
            </p:cNvSpPr>
            <p:nvPr/>
          </p:nvSpPr>
          <p:spPr bwMode="auto">
            <a:xfrm>
              <a:off x="3975" y="2128"/>
              <a:ext cx="11" cy="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966"/>
            <p:cNvSpPr>
              <a:spLocks noChangeShapeType="1"/>
            </p:cNvSpPr>
            <p:nvPr/>
          </p:nvSpPr>
          <p:spPr bwMode="auto">
            <a:xfrm>
              <a:off x="3986" y="2158"/>
              <a:ext cx="22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Line 967"/>
            <p:cNvSpPr>
              <a:spLocks noChangeShapeType="1"/>
            </p:cNvSpPr>
            <p:nvPr/>
          </p:nvSpPr>
          <p:spPr bwMode="auto">
            <a:xfrm>
              <a:off x="4008" y="2182"/>
              <a:ext cx="29" cy="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Line 968"/>
            <p:cNvSpPr>
              <a:spLocks noChangeShapeType="1"/>
            </p:cNvSpPr>
            <p:nvPr/>
          </p:nvSpPr>
          <p:spPr bwMode="auto">
            <a:xfrm>
              <a:off x="4037" y="2196"/>
              <a:ext cx="3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969"/>
            <p:cNvSpPr>
              <a:spLocks noChangeShapeType="1"/>
            </p:cNvSpPr>
            <p:nvPr/>
          </p:nvSpPr>
          <p:spPr bwMode="auto">
            <a:xfrm flipV="1">
              <a:off x="4070" y="2190"/>
              <a:ext cx="31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Line 970"/>
            <p:cNvSpPr>
              <a:spLocks noChangeShapeType="1"/>
            </p:cNvSpPr>
            <p:nvPr/>
          </p:nvSpPr>
          <p:spPr bwMode="auto">
            <a:xfrm flipV="1">
              <a:off x="4101" y="2171"/>
              <a:ext cx="25" cy="1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Line 971"/>
            <p:cNvSpPr>
              <a:spLocks noChangeShapeType="1"/>
            </p:cNvSpPr>
            <p:nvPr/>
          </p:nvSpPr>
          <p:spPr bwMode="auto">
            <a:xfrm flipV="1">
              <a:off x="4126" y="2143"/>
              <a:ext cx="17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Line 972"/>
            <p:cNvSpPr>
              <a:spLocks noChangeShapeType="1"/>
            </p:cNvSpPr>
            <p:nvPr/>
          </p:nvSpPr>
          <p:spPr bwMode="auto">
            <a:xfrm flipV="1">
              <a:off x="4143" y="2111"/>
              <a:ext cx="6" cy="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Line 973"/>
            <p:cNvSpPr>
              <a:spLocks noChangeShapeType="1"/>
            </p:cNvSpPr>
            <p:nvPr/>
          </p:nvSpPr>
          <p:spPr bwMode="auto">
            <a:xfrm flipH="1">
              <a:off x="1591" y="884"/>
              <a:ext cx="185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Line 975"/>
            <p:cNvSpPr>
              <a:spLocks noChangeShapeType="1"/>
            </p:cNvSpPr>
            <p:nvPr/>
          </p:nvSpPr>
          <p:spPr bwMode="auto">
            <a:xfrm flipH="1" flipV="1">
              <a:off x="1591" y="795"/>
              <a:ext cx="18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Line 976"/>
            <p:cNvSpPr>
              <a:spLocks noChangeShapeType="1"/>
            </p:cNvSpPr>
            <p:nvPr/>
          </p:nvSpPr>
          <p:spPr bwMode="auto">
            <a:xfrm>
              <a:off x="1597" y="844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Line 977"/>
            <p:cNvSpPr>
              <a:spLocks noChangeShapeType="1"/>
            </p:cNvSpPr>
            <p:nvPr/>
          </p:nvSpPr>
          <p:spPr bwMode="auto">
            <a:xfrm>
              <a:off x="1617" y="823"/>
              <a:ext cx="1" cy="4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Line 978"/>
            <p:cNvSpPr>
              <a:spLocks noChangeShapeType="1"/>
            </p:cNvSpPr>
            <p:nvPr/>
          </p:nvSpPr>
          <p:spPr bwMode="auto">
            <a:xfrm flipH="1">
              <a:off x="1597" y="927"/>
              <a:ext cx="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Line 979"/>
            <p:cNvSpPr>
              <a:spLocks noChangeShapeType="1"/>
            </p:cNvSpPr>
            <p:nvPr/>
          </p:nvSpPr>
          <p:spPr bwMode="auto">
            <a:xfrm flipH="1">
              <a:off x="2527" y="925"/>
              <a:ext cx="184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980"/>
            <p:cNvSpPr>
              <a:spLocks noChangeShapeType="1"/>
            </p:cNvSpPr>
            <p:nvPr/>
          </p:nvSpPr>
          <p:spPr bwMode="auto">
            <a:xfrm>
              <a:off x="2527" y="837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981"/>
            <p:cNvSpPr>
              <a:spLocks noChangeShapeType="1"/>
            </p:cNvSpPr>
            <p:nvPr/>
          </p:nvSpPr>
          <p:spPr bwMode="auto">
            <a:xfrm>
              <a:off x="2527" y="837"/>
              <a:ext cx="184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982"/>
            <p:cNvSpPr>
              <a:spLocks noChangeShapeType="1"/>
            </p:cNvSpPr>
            <p:nvPr/>
          </p:nvSpPr>
          <p:spPr bwMode="auto">
            <a:xfrm>
              <a:off x="2535" y="887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983"/>
            <p:cNvSpPr>
              <a:spLocks noChangeShapeType="1"/>
            </p:cNvSpPr>
            <p:nvPr/>
          </p:nvSpPr>
          <p:spPr bwMode="auto">
            <a:xfrm>
              <a:off x="2555" y="866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984"/>
            <p:cNvSpPr>
              <a:spLocks noChangeShapeType="1"/>
            </p:cNvSpPr>
            <p:nvPr/>
          </p:nvSpPr>
          <p:spPr bwMode="auto">
            <a:xfrm flipH="1">
              <a:off x="2525" y="1280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985"/>
            <p:cNvSpPr>
              <a:spLocks noChangeShapeType="1"/>
            </p:cNvSpPr>
            <p:nvPr/>
          </p:nvSpPr>
          <p:spPr bwMode="auto">
            <a:xfrm>
              <a:off x="2525" y="1192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986"/>
            <p:cNvSpPr>
              <a:spLocks noChangeShapeType="1"/>
            </p:cNvSpPr>
            <p:nvPr/>
          </p:nvSpPr>
          <p:spPr bwMode="auto">
            <a:xfrm>
              <a:off x="2525" y="1192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987"/>
            <p:cNvSpPr>
              <a:spLocks noChangeShapeType="1"/>
            </p:cNvSpPr>
            <p:nvPr/>
          </p:nvSpPr>
          <p:spPr bwMode="auto">
            <a:xfrm>
              <a:off x="2530" y="1238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988"/>
            <p:cNvSpPr>
              <a:spLocks noChangeShapeType="1"/>
            </p:cNvSpPr>
            <p:nvPr/>
          </p:nvSpPr>
          <p:spPr bwMode="auto">
            <a:xfrm>
              <a:off x="2550" y="1218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989"/>
            <p:cNvSpPr>
              <a:spLocks noChangeShapeType="1"/>
            </p:cNvSpPr>
            <p:nvPr/>
          </p:nvSpPr>
          <p:spPr bwMode="auto">
            <a:xfrm>
              <a:off x="1595" y="1199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990"/>
            <p:cNvSpPr>
              <a:spLocks noChangeShapeType="1"/>
            </p:cNvSpPr>
            <p:nvPr/>
          </p:nvSpPr>
          <p:spPr bwMode="auto">
            <a:xfrm>
              <a:off x="1616" y="1179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991"/>
            <p:cNvSpPr>
              <a:spLocks noChangeShapeType="1"/>
            </p:cNvSpPr>
            <p:nvPr/>
          </p:nvSpPr>
          <p:spPr bwMode="auto">
            <a:xfrm flipH="1">
              <a:off x="1595" y="1287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993"/>
            <p:cNvSpPr>
              <a:spLocks noChangeShapeType="1"/>
            </p:cNvSpPr>
            <p:nvPr/>
          </p:nvSpPr>
          <p:spPr bwMode="auto">
            <a:xfrm flipH="1" flipV="1">
              <a:off x="1591" y="1153"/>
              <a:ext cx="189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Line 994"/>
            <p:cNvSpPr>
              <a:spLocks noChangeShapeType="1"/>
            </p:cNvSpPr>
            <p:nvPr/>
          </p:nvSpPr>
          <p:spPr bwMode="auto">
            <a:xfrm flipH="1">
              <a:off x="1591" y="1243"/>
              <a:ext cx="185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995"/>
            <p:cNvSpPr>
              <a:spLocks noChangeShapeType="1"/>
            </p:cNvSpPr>
            <p:nvPr/>
          </p:nvSpPr>
          <p:spPr bwMode="auto">
            <a:xfrm flipV="1">
              <a:off x="1591" y="1602"/>
              <a:ext cx="18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996"/>
            <p:cNvSpPr>
              <a:spLocks noChangeShapeType="1"/>
            </p:cNvSpPr>
            <p:nvPr/>
          </p:nvSpPr>
          <p:spPr bwMode="auto">
            <a:xfrm flipH="1" flipV="1">
              <a:off x="1591" y="1512"/>
              <a:ext cx="185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Line 998"/>
            <p:cNvSpPr>
              <a:spLocks noChangeShapeType="1"/>
            </p:cNvSpPr>
            <p:nvPr/>
          </p:nvSpPr>
          <p:spPr bwMode="auto">
            <a:xfrm>
              <a:off x="2531" y="1673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Line 999"/>
            <p:cNvSpPr>
              <a:spLocks noChangeShapeType="1"/>
            </p:cNvSpPr>
            <p:nvPr/>
          </p:nvSpPr>
          <p:spPr bwMode="auto">
            <a:xfrm>
              <a:off x="2530" y="1320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Line 1000"/>
            <p:cNvSpPr>
              <a:spLocks noChangeShapeType="1"/>
            </p:cNvSpPr>
            <p:nvPr/>
          </p:nvSpPr>
          <p:spPr bwMode="auto">
            <a:xfrm>
              <a:off x="2535" y="969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Line 1001"/>
            <p:cNvSpPr>
              <a:spLocks noChangeShapeType="1"/>
            </p:cNvSpPr>
            <p:nvPr/>
          </p:nvSpPr>
          <p:spPr bwMode="auto">
            <a:xfrm>
              <a:off x="2541" y="2651"/>
              <a:ext cx="4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Line 1002"/>
            <p:cNvSpPr>
              <a:spLocks noChangeShapeType="1"/>
            </p:cNvSpPr>
            <p:nvPr/>
          </p:nvSpPr>
          <p:spPr bwMode="auto">
            <a:xfrm>
              <a:off x="3442" y="1047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Line 1003"/>
            <p:cNvSpPr>
              <a:spLocks noChangeShapeType="1"/>
            </p:cNvSpPr>
            <p:nvPr/>
          </p:nvSpPr>
          <p:spPr bwMode="auto">
            <a:xfrm>
              <a:off x="3795" y="1047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Line 1004"/>
            <p:cNvSpPr>
              <a:spLocks noChangeShapeType="1"/>
            </p:cNvSpPr>
            <p:nvPr/>
          </p:nvSpPr>
          <p:spPr bwMode="auto">
            <a:xfrm flipH="1">
              <a:off x="3442" y="1223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Rectangle 1006"/>
            <p:cNvSpPr>
              <a:spLocks noChangeArrowheads="1"/>
            </p:cNvSpPr>
            <p:nvPr/>
          </p:nvSpPr>
          <p:spPr bwMode="auto">
            <a:xfrm>
              <a:off x="3512" y="1080"/>
              <a:ext cx="1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Impact" pitchFamily="34" charset="0"/>
                </a:rPr>
                <a:t>(N-1)</a:t>
              </a:r>
              <a:endParaRPr lang="en-US" b="1">
                <a:latin typeface="Impact" pitchFamily="34" charset="0"/>
              </a:endParaRPr>
            </a:p>
          </p:txBody>
        </p:sp>
        <p:sp>
          <p:nvSpPr>
            <p:cNvPr id="595" name="Rectangle 1007"/>
            <p:cNvSpPr>
              <a:spLocks noChangeArrowheads="1"/>
            </p:cNvSpPr>
            <p:nvPr/>
          </p:nvSpPr>
          <p:spPr bwMode="auto">
            <a:xfrm>
              <a:off x="3688" y="1073"/>
              <a:ext cx="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en-US" b="1"/>
            </a:p>
          </p:txBody>
        </p:sp>
        <p:sp>
          <p:nvSpPr>
            <p:cNvPr id="596" name="Rectangle 1008"/>
            <p:cNvSpPr>
              <a:spLocks noChangeArrowheads="1"/>
            </p:cNvSpPr>
            <p:nvPr/>
          </p:nvSpPr>
          <p:spPr bwMode="auto">
            <a:xfrm>
              <a:off x="3542" y="2755"/>
              <a:ext cx="10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>
                  <a:solidFill>
                    <a:srgbClr val="000000"/>
                  </a:solidFill>
                  <a:latin typeface="Impact" pitchFamily="34" charset="0"/>
                </a:rPr>
                <a:t>(0)</a:t>
              </a:r>
              <a:endParaRPr lang="en-US">
                <a:latin typeface="Impact" pitchFamily="34" charset="0"/>
              </a:endParaRPr>
            </a:p>
          </p:txBody>
        </p:sp>
        <p:sp>
          <p:nvSpPr>
            <p:cNvPr id="597" name="Rectangle 1009"/>
            <p:cNvSpPr>
              <a:spLocks noChangeArrowheads="1"/>
            </p:cNvSpPr>
            <p:nvPr/>
          </p:nvSpPr>
          <p:spPr bwMode="auto">
            <a:xfrm>
              <a:off x="3666" y="2755"/>
              <a:ext cx="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en-US" b="1"/>
            </a:p>
          </p:txBody>
        </p:sp>
        <p:sp>
          <p:nvSpPr>
            <p:cNvPr id="598" name="Line 1010"/>
            <p:cNvSpPr>
              <a:spLocks noChangeShapeType="1"/>
            </p:cNvSpPr>
            <p:nvPr/>
          </p:nvSpPr>
          <p:spPr bwMode="auto">
            <a:xfrm>
              <a:off x="3445" y="1398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Line 1011"/>
            <p:cNvSpPr>
              <a:spLocks noChangeShapeType="1"/>
            </p:cNvSpPr>
            <p:nvPr/>
          </p:nvSpPr>
          <p:spPr bwMode="auto">
            <a:xfrm>
              <a:off x="3798" y="1398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Line 1013"/>
            <p:cNvSpPr>
              <a:spLocks noChangeShapeType="1"/>
            </p:cNvSpPr>
            <p:nvPr/>
          </p:nvSpPr>
          <p:spPr bwMode="auto">
            <a:xfrm flipH="1">
              <a:off x="3445" y="1574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Rectangle 1015"/>
            <p:cNvSpPr>
              <a:spLocks noChangeArrowheads="1"/>
            </p:cNvSpPr>
            <p:nvPr/>
          </p:nvSpPr>
          <p:spPr bwMode="auto">
            <a:xfrm>
              <a:off x="3506" y="1794"/>
              <a:ext cx="17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Impact" pitchFamily="34" charset="0"/>
                </a:rPr>
                <a:t>(N-3)</a:t>
              </a:r>
              <a:endParaRPr lang="en-US" b="1">
                <a:latin typeface="Impact" pitchFamily="34" charset="0"/>
              </a:endParaRPr>
            </a:p>
          </p:txBody>
        </p:sp>
        <p:sp>
          <p:nvSpPr>
            <p:cNvPr id="602" name="Rectangle 1016"/>
            <p:cNvSpPr>
              <a:spLocks noChangeArrowheads="1"/>
            </p:cNvSpPr>
            <p:nvPr/>
          </p:nvSpPr>
          <p:spPr bwMode="auto">
            <a:xfrm>
              <a:off x="3692" y="1792"/>
              <a:ext cx="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en-US" b="1"/>
            </a:p>
          </p:txBody>
        </p:sp>
        <p:sp>
          <p:nvSpPr>
            <p:cNvPr id="603" name="Line 1017"/>
            <p:cNvSpPr>
              <a:spLocks noChangeShapeType="1"/>
            </p:cNvSpPr>
            <p:nvPr/>
          </p:nvSpPr>
          <p:spPr bwMode="auto">
            <a:xfrm>
              <a:off x="3802" y="2718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Line 1018"/>
            <p:cNvSpPr>
              <a:spLocks noChangeShapeType="1"/>
            </p:cNvSpPr>
            <p:nvPr/>
          </p:nvSpPr>
          <p:spPr bwMode="auto">
            <a:xfrm>
              <a:off x="3449" y="2718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Line 1019"/>
            <p:cNvSpPr>
              <a:spLocks noChangeShapeType="1"/>
            </p:cNvSpPr>
            <p:nvPr/>
          </p:nvSpPr>
          <p:spPr bwMode="auto">
            <a:xfrm flipH="1">
              <a:off x="3449" y="2894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Line 1020"/>
            <p:cNvSpPr>
              <a:spLocks noChangeShapeType="1"/>
            </p:cNvSpPr>
            <p:nvPr/>
          </p:nvSpPr>
          <p:spPr bwMode="auto">
            <a:xfrm flipV="1">
              <a:off x="3449" y="2718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Rectangle 1021"/>
            <p:cNvSpPr>
              <a:spLocks noChangeArrowheads="1"/>
            </p:cNvSpPr>
            <p:nvPr/>
          </p:nvSpPr>
          <p:spPr bwMode="auto">
            <a:xfrm>
              <a:off x="3703" y="1437"/>
              <a:ext cx="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en-US" b="1"/>
            </a:p>
          </p:txBody>
        </p:sp>
        <p:sp>
          <p:nvSpPr>
            <p:cNvPr id="608" name="Line 1023"/>
            <p:cNvSpPr>
              <a:spLocks noChangeShapeType="1"/>
            </p:cNvSpPr>
            <p:nvPr/>
          </p:nvSpPr>
          <p:spPr bwMode="auto">
            <a:xfrm>
              <a:off x="3449" y="1751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"/>
            <p:cNvSpPr>
              <a:spLocks noChangeShapeType="1"/>
            </p:cNvSpPr>
            <p:nvPr/>
          </p:nvSpPr>
          <p:spPr bwMode="auto">
            <a:xfrm flipV="1">
              <a:off x="3449" y="1751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Rectangle 2"/>
            <p:cNvSpPr>
              <a:spLocks noChangeArrowheads="1"/>
            </p:cNvSpPr>
            <p:nvPr/>
          </p:nvSpPr>
          <p:spPr bwMode="auto">
            <a:xfrm>
              <a:off x="2015" y="809"/>
              <a:ext cx="318" cy="1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Rectangle 3"/>
            <p:cNvSpPr>
              <a:spLocks noChangeArrowheads="1"/>
            </p:cNvSpPr>
            <p:nvPr/>
          </p:nvSpPr>
          <p:spPr bwMode="auto">
            <a:xfrm>
              <a:off x="2018" y="1158"/>
              <a:ext cx="319" cy="1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Rectangle 4"/>
            <p:cNvSpPr>
              <a:spLocks noChangeArrowheads="1"/>
            </p:cNvSpPr>
            <p:nvPr/>
          </p:nvSpPr>
          <p:spPr bwMode="auto">
            <a:xfrm>
              <a:off x="2015" y="1865"/>
              <a:ext cx="319" cy="1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Rectangle 5"/>
            <p:cNvSpPr>
              <a:spLocks noChangeArrowheads="1"/>
            </p:cNvSpPr>
            <p:nvPr/>
          </p:nvSpPr>
          <p:spPr bwMode="auto">
            <a:xfrm>
              <a:off x="2012" y="1510"/>
              <a:ext cx="319" cy="1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Rectangle 6"/>
            <p:cNvSpPr>
              <a:spLocks noChangeArrowheads="1"/>
            </p:cNvSpPr>
            <p:nvPr/>
          </p:nvSpPr>
          <p:spPr bwMode="auto">
            <a:xfrm>
              <a:off x="2016" y="2483"/>
              <a:ext cx="319" cy="1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Rectangle 7"/>
            <p:cNvSpPr>
              <a:spLocks noChangeArrowheads="1"/>
            </p:cNvSpPr>
            <p:nvPr/>
          </p:nvSpPr>
          <p:spPr bwMode="auto">
            <a:xfrm>
              <a:off x="2015" y="2838"/>
              <a:ext cx="319" cy="1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Rectangle 8"/>
            <p:cNvSpPr>
              <a:spLocks noChangeArrowheads="1"/>
            </p:cNvSpPr>
            <p:nvPr/>
          </p:nvSpPr>
          <p:spPr bwMode="auto">
            <a:xfrm>
              <a:off x="1920" y="566"/>
              <a:ext cx="5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AC coupling </a:t>
              </a:r>
              <a:endParaRPr lang="en-US"/>
            </a:p>
          </p:txBody>
        </p:sp>
        <p:sp>
          <p:nvSpPr>
            <p:cNvPr id="617" name="Rectangle 9"/>
            <p:cNvSpPr>
              <a:spLocks noChangeArrowheads="1"/>
            </p:cNvSpPr>
            <p:nvPr/>
          </p:nvSpPr>
          <p:spPr bwMode="auto">
            <a:xfrm>
              <a:off x="2061" y="639"/>
              <a:ext cx="2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</a:rPr>
                <a:t> stage</a:t>
              </a:r>
              <a:endParaRPr lang="en-US"/>
            </a:p>
          </p:txBody>
        </p:sp>
        <p:sp>
          <p:nvSpPr>
            <p:cNvPr id="618" name="Line 10"/>
            <p:cNvSpPr>
              <a:spLocks noChangeShapeType="1"/>
            </p:cNvSpPr>
            <p:nvPr/>
          </p:nvSpPr>
          <p:spPr bwMode="auto">
            <a:xfrm>
              <a:off x="2333" y="888"/>
              <a:ext cx="1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11"/>
            <p:cNvSpPr>
              <a:spLocks noChangeShapeType="1"/>
            </p:cNvSpPr>
            <p:nvPr/>
          </p:nvSpPr>
          <p:spPr bwMode="auto">
            <a:xfrm>
              <a:off x="2337" y="1238"/>
              <a:ext cx="19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12"/>
            <p:cNvSpPr>
              <a:spLocks noChangeShapeType="1"/>
            </p:cNvSpPr>
            <p:nvPr/>
          </p:nvSpPr>
          <p:spPr bwMode="auto">
            <a:xfrm>
              <a:off x="2331" y="1590"/>
              <a:ext cx="1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Line 13"/>
            <p:cNvSpPr>
              <a:spLocks noChangeShapeType="1"/>
            </p:cNvSpPr>
            <p:nvPr/>
          </p:nvSpPr>
          <p:spPr bwMode="auto">
            <a:xfrm>
              <a:off x="2532" y="1902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14"/>
            <p:cNvSpPr>
              <a:spLocks noChangeShapeType="1"/>
            </p:cNvSpPr>
            <p:nvPr/>
          </p:nvSpPr>
          <p:spPr bwMode="auto">
            <a:xfrm flipH="1">
              <a:off x="2532" y="1990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15"/>
            <p:cNvSpPr>
              <a:spLocks noChangeShapeType="1"/>
            </p:cNvSpPr>
            <p:nvPr/>
          </p:nvSpPr>
          <p:spPr bwMode="auto">
            <a:xfrm flipV="1">
              <a:off x="2532" y="1902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Line 16"/>
            <p:cNvSpPr>
              <a:spLocks noChangeShapeType="1"/>
            </p:cNvSpPr>
            <p:nvPr/>
          </p:nvSpPr>
          <p:spPr bwMode="auto">
            <a:xfrm>
              <a:off x="2538" y="1950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Line 17"/>
            <p:cNvSpPr>
              <a:spLocks noChangeShapeType="1"/>
            </p:cNvSpPr>
            <p:nvPr/>
          </p:nvSpPr>
          <p:spPr bwMode="auto">
            <a:xfrm>
              <a:off x="2558" y="1929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Line 18"/>
            <p:cNvSpPr>
              <a:spLocks noChangeShapeType="1"/>
            </p:cNvSpPr>
            <p:nvPr/>
          </p:nvSpPr>
          <p:spPr bwMode="auto">
            <a:xfrm>
              <a:off x="2538" y="2031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Line 19"/>
            <p:cNvSpPr>
              <a:spLocks noChangeShapeType="1"/>
            </p:cNvSpPr>
            <p:nvPr/>
          </p:nvSpPr>
          <p:spPr bwMode="auto">
            <a:xfrm flipV="1">
              <a:off x="2458" y="976"/>
              <a:ext cx="1" cy="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Line 20"/>
            <p:cNvSpPr>
              <a:spLocks noChangeShapeType="1"/>
            </p:cNvSpPr>
            <p:nvPr/>
          </p:nvSpPr>
          <p:spPr bwMode="auto">
            <a:xfrm>
              <a:off x="2438" y="1047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Line 21"/>
            <p:cNvSpPr>
              <a:spLocks noChangeShapeType="1"/>
            </p:cNvSpPr>
            <p:nvPr/>
          </p:nvSpPr>
          <p:spPr bwMode="auto">
            <a:xfrm flipH="1">
              <a:off x="2460" y="1047"/>
              <a:ext cx="16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Line 22"/>
            <p:cNvSpPr>
              <a:spLocks noChangeShapeType="1"/>
            </p:cNvSpPr>
            <p:nvPr/>
          </p:nvSpPr>
          <p:spPr bwMode="auto">
            <a:xfrm flipH="1" flipV="1">
              <a:off x="2438" y="1047"/>
              <a:ext cx="22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Line 23"/>
            <p:cNvSpPr>
              <a:spLocks noChangeShapeType="1"/>
            </p:cNvSpPr>
            <p:nvPr/>
          </p:nvSpPr>
          <p:spPr bwMode="auto">
            <a:xfrm>
              <a:off x="2546" y="2864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Line 24"/>
            <p:cNvSpPr>
              <a:spLocks noChangeShapeType="1"/>
            </p:cNvSpPr>
            <p:nvPr/>
          </p:nvSpPr>
          <p:spPr bwMode="auto">
            <a:xfrm flipV="1">
              <a:off x="2546" y="2952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Line 25"/>
            <p:cNvSpPr>
              <a:spLocks noChangeShapeType="1"/>
            </p:cNvSpPr>
            <p:nvPr/>
          </p:nvSpPr>
          <p:spPr bwMode="auto">
            <a:xfrm>
              <a:off x="2546" y="2864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Line 26"/>
            <p:cNvSpPr>
              <a:spLocks noChangeShapeType="1"/>
            </p:cNvSpPr>
            <p:nvPr/>
          </p:nvSpPr>
          <p:spPr bwMode="auto">
            <a:xfrm>
              <a:off x="2731" y="2952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Line 27"/>
            <p:cNvSpPr>
              <a:spLocks noChangeShapeType="1"/>
            </p:cNvSpPr>
            <p:nvPr/>
          </p:nvSpPr>
          <p:spPr bwMode="auto">
            <a:xfrm>
              <a:off x="2551" y="2912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Line 28"/>
            <p:cNvSpPr>
              <a:spLocks noChangeShapeType="1"/>
            </p:cNvSpPr>
            <p:nvPr/>
          </p:nvSpPr>
          <p:spPr bwMode="auto">
            <a:xfrm>
              <a:off x="2572" y="2891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Line 29"/>
            <p:cNvSpPr>
              <a:spLocks noChangeShapeType="1"/>
            </p:cNvSpPr>
            <p:nvPr/>
          </p:nvSpPr>
          <p:spPr bwMode="auto">
            <a:xfrm>
              <a:off x="2551" y="2993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Line 30"/>
            <p:cNvSpPr>
              <a:spLocks noChangeShapeType="1"/>
            </p:cNvSpPr>
            <p:nvPr/>
          </p:nvSpPr>
          <p:spPr bwMode="auto">
            <a:xfrm>
              <a:off x="3183" y="1043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31"/>
            <p:cNvSpPr>
              <a:spLocks noChangeShapeType="1"/>
            </p:cNvSpPr>
            <p:nvPr/>
          </p:nvSpPr>
          <p:spPr bwMode="auto">
            <a:xfrm flipV="1">
              <a:off x="3183" y="1132"/>
              <a:ext cx="185" cy="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32"/>
            <p:cNvSpPr>
              <a:spLocks noChangeShapeType="1"/>
            </p:cNvSpPr>
            <p:nvPr/>
          </p:nvSpPr>
          <p:spPr bwMode="auto">
            <a:xfrm>
              <a:off x="3183" y="1043"/>
              <a:ext cx="18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33"/>
            <p:cNvSpPr>
              <a:spLocks noChangeShapeType="1"/>
            </p:cNvSpPr>
            <p:nvPr/>
          </p:nvSpPr>
          <p:spPr bwMode="auto">
            <a:xfrm>
              <a:off x="3188" y="1091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34"/>
            <p:cNvSpPr>
              <a:spLocks noChangeShapeType="1"/>
            </p:cNvSpPr>
            <p:nvPr/>
          </p:nvSpPr>
          <p:spPr bwMode="auto">
            <a:xfrm>
              <a:off x="3209" y="1070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Line 35"/>
            <p:cNvSpPr>
              <a:spLocks noChangeShapeType="1"/>
            </p:cNvSpPr>
            <p:nvPr/>
          </p:nvSpPr>
          <p:spPr bwMode="auto">
            <a:xfrm>
              <a:off x="3180" y="1394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Line 36"/>
            <p:cNvSpPr>
              <a:spLocks noChangeShapeType="1"/>
            </p:cNvSpPr>
            <p:nvPr/>
          </p:nvSpPr>
          <p:spPr bwMode="auto">
            <a:xfrm flipV="1">
              <a:off x="3180" y="1482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Line 37"/>
            <p:cNvSpPr>
              <a:spLocks noChangeShapeType="1"/>
            </p:cNvSpPr>
            <p:nvPr/>
          </p:nvSpPr>
          <p:spPr bwMode="auto">
            <a:xfrm>
              <a:off x="3180" y="1394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Line 39"/>
            <p:cNvSpPr>
              <a:spLocks noChangeShapeType="1"/>
            </p:cNvSpPr>
            <p:nvPr/>
          </p:nvSpPr>
          <p:spPr bwMode="auto">
            <a:xfrm flipV="1">
              <a:off x="3184" y="1830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Line 40"/>
            <p:cNvSpPr>
              <a:spLocks noChangeShapeType="1"/>
            </p:cNvSpPr>
            <p:nvPr/>
          </p:nvSpPr>
          <p:spPr bwMode="auto">
            <a:xfrm>
              <a:off x="3184" y="1742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Line 41"/>
            <p:cNvSpPr>
              <a:spLocks noChangeShapeType="1"/>
            </p:cNvSpPr>
            <p:nvPr/>
          </p:nvSpPr>
          <p:spPr bwMode="auto">
            <a:xfrm>
              <a:off x="3189" y="1789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Line 42"/>
            <p:cNvSpPr>
              <a:spLocks noChangeShapeType="1"/>
            </p:cNvSpPr>
            <p:nvPr/>
          </p:nvSpPr>
          <p:spPr bwMode="auto">
            <a:xfrm>
              <a:off x="3210" y="1769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Line 44"/>
            <p:cNvSpPr>
              <a:spLocks noChangeShapeType="1"/>
            </p:cNvSpPr>
            <p:nvPr/>
          </p:nvSpPr>
          <p:spPr bwMode="auto">
            <a:xfrm flipV="1">
              <a:off x="3181" y="2811"/>
              <a:ext cx="185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Line 45"/>
            <p:cNvSpPr>
              <a:spLocks noChangeShapeType="1"/>
            </p:cNvSpPr>
            <p:nvPr/>
          </p:nvSpPr>
          <p:spPr bwMode="auto">
            <a:xfrm>
              <a:off x="3181" y="2724"/>
              <a:ext cx="185" cy="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46"/>
            <p:cNvSpPr>
              <a:spLocks noChangeShapeType="1"/>
            </p:cNvSpPr>
            <p:nvPr/>
          </p:nvSpPr>
          <p:spPr bwMode="auto">
            <a:xfrm>
              <a:off x="3187" y="2771"/>
              <a:ext cx="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Line 47"/>
            <p:cNvSpPr>
              <a:spLocks noChangeShapeType="1"/>
            </p:cNvSpPr>
            <p:nvPr/>
          </p:nvSpPr>
          <p:spPr bwMode="auto">
            <a:xfrm>
              <a:off x="3207" y="2751"/>
              <a:ext cx="1" cy="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Line 48"/>
            <p:cNvSpPr>
              <a:spLocks noChangeShapeType="1"/>
            </p:cNvSpPr>
            <p:nvPr/>
          </p:nvSpPr>
          <p:spPr bwMode="auto">
            <a:xfrm>
              <a:off x="3367" y="1828"/>
              <a:ext cx="8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Line 49"/>
            <p:cNvSpPr>
              <a:spLocks noChangeShapeType="1"/>
            </p:cNvSpPr>
            <p:nvPr/>
          </p:nvSpPr>
          <p:spPr bwMode="auto">
            <a:xfrm flipV="1">
              <a:off x="3366" y="1132"/>
              <a:ext cx="7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Line 50"/>
            <p:cNvSpPr>
              <a:spLocks noChangeShapeType="1"/>
            </p:cNvSpPr>
            <p:nvPr/>
          </p:nvSpPr>
          <p:spPr bwMode="auto">
            <a:xfrm>
              <a:off x="3363" y="1482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Line 51"/>
            <p:cNvSpPr>
              <a:spLocks noChangeShapeType="1"/>
            </p:cNvSpPr>
            <p:nvPr/>
          </p:nvSpPr>
          <p:spPr bwMode="auto">
            <a:xfrm>
              <a:off x="3366" y="2810"/>
              <a:ext cx="8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Rectangle 52"/>
            <p:cNvSpPr>
              <a:spLocks noChangeArrowheads="1"/>
            </p:cNvSpPr>
            <p:nvPr/>
          </p:nvSpPr>
          <p:spPr bwMode="auto">
            <a:xfrm>
              <a:off x="3034" y="944"/>
              <a:ext cx="1643" cy="2296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Line 53"/>
            <p:cNvSpPr>
              <a:spLocks noChangeShapeType="1"/>
            </p:cNvSpPr>
            <p:nvPr/>
          </p:nvSpPr>
          <p:spPr bwMode="auto">
            <a:xfrm>
              <a:off x="2457" y="978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54"/>
            <p:cNvSpPr>
              <a:spLocks noChangeShapeType="1"/>
            </p:cNvSpPr>
            <p:nvPr/>
          </p:nvSpPr>
          <p:spPr bwMode="auto">
            <a:xfrm flipV="1">
              <a:off x="2459" y="1327"/>
              <a:ext cx="1" cy="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Line 55"/>
            <p:cNvSpPr>
              <a:spLocks noChangeShapeType="1"/>
            </p:cNvSpPr>
            <p:nvPr/>
          </p:nvSpPr>
          <p:spPr bwMode="auto">
            <a:xfrm>
              <a:off x="2439" y="1398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Line 56"/>
            <p:cNvSpPr>
              <a:spLocks noChangeShapeType="1"/>
            </p:cNvSpPr>
            <p:nvPr/>
          </p:nvSpPr>
          <p:spPr bwMode="auto">
            <a:xfrm flipH="1">
              <a:off x="2461" y="1398"/>
              <a:ext cx="16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Line 57"/>
            <p:cNvSpPr>
              <a:spLocks noChangeShapeType="1"/>
            </p:cNvSpPr>
            <p:nvPr/>
          </p:nvSpPr>
          <p:spPr bwMode="auto">
            <a:xfrm flipH="1" flipV="1">
              <a:off x="2439" y="1398"/>
              <a:ext cx="22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Line 58"/>
            <p:cNvSpPr>
              <a:spLocks noChangeShapeType="1"/>
            </p:cNvSpPr>
            <p:nvPr/>
          </p:nvSpPr>
          <p:spPr bwMode="auto">
            <a:xfrm>
              <a:off x="2458" y="1329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59"/>
            <p:cNvSpPr>
              <a:spLocks noChangeShapeType="1"/>
            </p:cNvSpPr>
            <p:nvPr/>
          </p:nvSpPr>
          <p:spPr bwMode="auto">
            <a:xfrm flipV="1">
              <a:off x="2460" y="1679"/>
              <a:ext cx="1" cy="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Line 60"/>
            <p:cNvSpPr>
              <a:spLocks noChangeShapeType="1"/>
            </p:cNvSpPr>
            <p:nvPr/>
          </p:nvSpPr>
          <p:spPr bwMode="auto">
            <a:xfrm>
              <a:off x="2440" y="1750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Line 61"/>
            <p:cNvSpPr>
              <a:spLocks noChangeShapeType="1"/>
            </p:cNvSpPr>
            <p:nvPr/>
          </p:nvSpPr>
          <p:spPr bwMode="auto">
            <a:xfrm flipH="1">
              <a:off x="2462" y="1750"/>
              <a:ext cx="16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62"/>
            <p:cNvSpPr>
              <a:spLocks noChangeShapeType="1"/>
            </p:cNvSpPr>
            <p:nvPr/>
          </p:nvSpPr>
          <p:spPr bwMode="auto">
            <a:xfrm flipH="1" flipV="1">
              <a:off x="2440" y="1750"/>
              <a:ext cx="22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Line 63"/>
            <p:cNvSpPr>
              <a:spLocks noChangeShapeType="1"/>
            </p:cNvSpPr>
            <p:nvPr/>
          </p:nvSpPr>
          <p:spPr bwMode="auto">
            <a:xfrm>
              <a:off x="2459" y="1682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64"/>
            <p:cNvSpPr>
              <a:spLocks noChangeShapeType="1"/>
            </p:cNvSpPr>
            <p:nvPr/>
          </p:nvSpPr>
          <p:spPr bwMode="auto">
            <a:xfrm flipV="1">
              <a:off x="2465" y="2045"/>
              <a:ext cx="1" cy="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65"/>
            <p:cNvSpPr>
              <a:spLocks noChangeShapeType="1"/>
            </p:cNvSpPr>
            <p:nvPr/>
          </p:nvSpPr>
          <p:spPr bwMode="auto">
            <a:xfrm>
              <a:off x="2445" y="2117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Line 66"/>
            <p:cNvSpPr>
              <a:spLocks noChangeShapeType="1"/>
            </p:cNvSpPr>
            <p:nvPr/>
          </p:nvSpPr>
          <p:spPr bwMode="auto">
            <a:xfrm flipH="1">
              <a:off x="2467" y="2117"/>
              <a:ext cx="16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Line 67"/>
            <p:cNvSpPr>
              <a:spLocks noChangeShapeType="1"/>
            </p:cNvSpPr>
            <p:nvPr/>
          </p:nvSpPr>
          <p:spPr bwMode="auto">
            <a:xfrm flipH="1" flipV="1">
              <a:off x="2445" y="2117"/>
              <a:ext cx="22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Line 68"/>
            <p:cNvSpPr>
              <a:spLocks noChangeShapeType="1"/>
            </p:cNvSpPr>
            <p:nvPr/>
          </p:nvSpPr>
          <p:spPr bwMode="auto">
            <a:xfrm>
              <a:off x="2464" y="2048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Line 69"/>
            <p:cNvSpPr>
              <a:spLocks noChangeShapeType="1"/>
            </p:cNvSpPr>
            <p:nvPr/>
          </p:nvSpPr>
          <p:spPr bwMode="auto">
            <a:xfrm flipV="1">
              <a:off x="2467" y="2663"/>
              <a:ext cx="1" cy="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Line 70"/>
            <p:cNvSpPr>
              <a:spLocks noChangeShapeType="1"/>
            </p:cNvSpPr>
            <p:nvPr/>
          </p:nvSpPr>
          <p:spPr bwMode="auto">
            <a:xfrm>
              <a:off x="2447" y="2734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Line 71"/>
            <p:cNvSpPr>
              <a:spLocks noChangeShapeType="1"/>
            </p:cNvSpPr>
            <p:nvPr/>
          </p:nvSpPr>
          <p:spPr bwMode="auto">
            <a:xfrm flipH="1">
              <a:off x="2469" y="2734"/>
              <a:ext cx="16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Line 72"/>
            <p:cNvSpPr>
              <a:spLocks noChangeShapeType="1"/>
            </p:cNvSpPr>
            <p:nvPr/>
          </p:nvSpPr>
          <p:spPr bwMode="auto">
            <a:xfrm flipH="1" flipV="1">
              <a:off x="2447" y="2734"/>
              <a:ext cx="22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Line 73"/>
            <p:cNvSpPr>
              <a:spLocks noChangeShapeType="1"/>
            </p:cNvSpPr>
            <p:nvPr/>
          </p:nvSpPr>
          <p:spPr bwMode="auto">
            <a:xfrm>
              <a:off x="2466" y="2666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Line 74"/>
            <p:cNvSpPr>
              <a:spLocks noChangeShapeType="1"/>
            </p:cNvSpPr>
            <p:nvPr/>
          </p:nvSpPr>
          <p:spPr bwMode="auto">
            <a:xfrm flipV="1">
              <a:off x="2478" y="3002"/>
              <a:ext cx="1" cy="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Line 75"/>
            <p:cNvSpPr>
              <a:spLocks noChangeShapeType="1"/>
            </p:cNvSpPr>
            <p:nvPr/>
          </p:nvSpPr>
          <p:spPr bwMode="auto">
            <a:xfrm>
              <a:off x="2458" y="3074"/>
              <a:ext cx="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Line 76"/>
            <p:cNvSpPr>
              <a:spLocks noChangeShapeType="1"/>
            </p:cNvSpPr>
            <p:nvPr/>
          </p:nvSpPr>
          <p:spPr bwMode="auto">
            <a:xfrm flipH="1">
              <a:off x="2480" y="3074"/>
              <a:ext cx="16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Line 77"/>
            <p:cNvSpPr>
              <a:spLocks noChangeShapeType="1"/>
            </p:cNvSpPr>
            <p:nvPr/>
          </p:nvSpPr>
          <p:spPr bwMode="auto">
            <a:xfrm flipH="1" flipV="1">
              <a:off x="2458" y="3074"/>
              <a:ext cx="22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Line 78"/>
            <p:cNvSpPr>
              <a:spLocks noChangeShapeType="1"/>
            </p:cNvSpPr>
            <p:nvPr/>
          </p:nvSpPr>
          <p:spPr bwMode="auto">
            <a:xfrm>
              <a:off x="2477" y="3005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Line 79"/>
            <p:cNvSpPr>
              <a:spLocks noChangeShapeType="1"/>
            </p:cNvSpPr>
            <p:nvPr/>
          </p:nvSpPr>
          <p:spPr bwMode="auto">
            <a:xfrm>
              <a:off x="2334" y="1936"/>
              <a:ext cx="19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Line 80"/>
            <p:cNvSpPr>
              <a:spLocks noChangeShapeType="1"/>
            </p:cNvSpPr>
            <p:nvPr/>
          </p:nvSpPr>
          <p:spPr bwMode="auto">
            <a:xfrm>
              <a:off x="2334" y="2556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Line 81"/>
            <p:cNvSpPr>
              <a:spLocks noChangeShapeType="1"/>
            </p:cNvSpPr>
            <p:nvPr/>
          </p:nvSpPr>
          <p:spPr bwMode="auto">
            <a:xfrm>
              <a:off x="2334" y="2909"/>
              <a:ext cx="21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Line 82"/>
            <p:cNvSpPr>
              <a:spLocks noChangeShapeType="1"/>
            </p:cNvSpPr>
            <p:nvPr/>
          </p:nvSpPr>
          <p:spPr bwMode="auto">
            <a:xfrm>
              <a:off x="3185" y="1519"/>
              <a:ext cx="4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Line 83"/>
            <p:cNvSpPr>
              <a:spLocks noChangeShapeType="1"/>
            </p:cNvSpPr>
            <p:nvPr/>
          </p:nvSpPr>
          <p:spPr bwMode="auto">
            <a:xfrm>
              <a:off x="3206" y="1498"/>
              <a:ext cx="1" cy="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Line 86"/>
            <p:cNvSpPr>
              <a:spLocks noChangeShapeType="1"/>
            </p:cNvSpPr>
            <p:nvPr/>
          </p:nvSpPr>
          <p:spPr bwMode="auto">
            <a:xfrm flipH="1">
              <a:off x="3110" y="1163"/>
              <a:ext cx="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Line 87"/>
            <p:cNvSpPr>
              <a:spLocks noChangeShapeType="1"/>
            </p:cNvSpPr>
            <p:nvPr/>
          </p:nvSpPr>
          <p:spPr bwMode="auto">
            <a:xfrm>
              <a:off x="3110" y="1163"/>
              <a:ext cx="1" cy="2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Line 88"/>
            <p:cNvSpPr>
              <a:spLocks noChangeShapeType="1"/>
            </p:cNvSpPr>
            <p:nvPr/>
          </p:nvSpPr>
          <p:spPr bwMode="auto">
            <a:xfrm>
              <a:off x="3110" y="1436"/>
              <a:ext cx="6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Line 89"/>
            <p:cNvSpPr>
              <a:spLocks noChangeShapeType="1"/>
            </p:cNvSpPr>
            <p:nvPr/>
          </p:nvSpPr>
          <p:spPr bwMode="auto">
            <a:xfrm flipH="1">
              <a:off x="3111" y="1521"/>
              <a:ext cx="7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Line 90"/>
            <p:cNvSpPr>
              <a:spLocks noChangeShapeType="1"/>
            </p:cNvSpPr>
            <p:nvPr/>
          </p:nvSpPr>
          <p:spPr bwMode="auto">
            <a:xfrm>
              <a:off x="3111" y="1521"/>
              <a:ext cx="1" cy="2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Line 91"/>
            <p:cNvSpPr>
              <a:spLocks noChangeShapeType="1"/>
            </p:cNvSpPr>
            <p:nvPr/>
          </p:nvSpPr>
          <p:spPr bwMode="auto">
            <a:xfrm>
              <a:off x="3111" y="1794"/>
              <a:ext cx="6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Line 92"/>
            <p:cNvSpPr>
              <a:spLocks noChangeShapeType="1"/>
            </p:cNvSpPr>
            <p:nvPr/>
          </p:nvSpPr>
          <p:spPr bwMode="auto">
            <a:xfrm>
              <a:off x="2937" y="926"/>
              <a:ext cx="1" cy="1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Line 93"/>
            <p:cNvSpPr>
              <a:spLocks noChangeShapeType="1"/>
            </p:cNvSpPr>
            <p:nvPr/>
          </p:nvSpPr>
          <p:spPr bwMode="auto">
            <a:xfrm>
              <a:off x="2937" y="1073"/>
              <a:ext cx="24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Line 94"/>
            <p:cNvSpPr>
              <a:spLocks noChangeShapeType="1"/>
            </p:cNvSpPr>
            <p:nvPr/>
          </p:nvSpPr>
          <p:spPr bwMode="auto">
            <a:xfrm flipH="1">
              <a:off x="3115" y="1871"/>
              <a:ext cx="6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Line 95"/>
            <p:cNvSpPr>
              <a:spLocks noChangeShapeType="1"/>
            </p:cNvSpPr>
            <p:nvPr/>
          </p:nvSpPr>
          <p:spPr bwMode="auto">
            <a:xfrm>
              <a:off x="3115" y="1871"/>
              <a:ext cx="1" cy="2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Line 96"/>
            <p:cNvSpPr>
              <a:spLocks noChangeShapeType="1"/>
            </p:cNvSpPr>
            <p:nvPr/>
          </p:nvSpPr>
          <p:spPr bwMode="auto">
            <a:xfrm>
              <a:off x="2718" y="1989"/>
              <a:ext cx="39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Line 97"/>
            <p:cNvSpPr>
              <a:spLocks noChangeShapeType="1"/>
            </p:cNvSpPr>
            <p:nvPr/>
          </p:nvSpPr>
          <p:spPr bwMode="auto">
            <a:xfrm flipH="1">
              <a:off x="3114" y="2766"/>
              <a:ext cx="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Line 98"/>
            <p:cNvSpPr>
              <a:spLocks noChangeShapeType="1"/>
            </p:cNvSpPr>
            <p:nvPr/>
          </p:nvSpPr>
          <p:spPr bwMode="auto">
            <a:xfrm flipH="1">
              <a:off x="2962" y="2868"/>
              <a:ext cx="21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Line 99"/>
            <p:cNvSpPr>
              <a:spLocks noChangeShapeType="1"/>
            </p:cNvSpPr>
            <p:nvPr/>
          </p:nvSpPr>
          <p:spPr bwMode="auto">
            <a:xfrm flipV="1">
              <a:off x="2963" y="2868"/>
              <a:ext cx="1" cy="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Line 100"/>
            <p:cNvSpPr>
              <a:spLocks noChangeShapeType="1"/>
            </p:cNvSpPr>
            <p:nvPr/>
          </p:nvSpPr>
          <p:spPr bwMode="auto">
            <a:xfrm flipV="1">
              <a:off x="3115" y="2473"/>
              <a:ext cx="1" cy="2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Line 101"/>
            <p:cNvSpPr>
              <a:spLocks noChangeShapeType="1"/>
            </p:cNvSpPr>
            <p:nvPr/>
          </p:nvSpPr>
          <p:spPr bwMode="auto">
            <a:xfrm flipH="1">
              <a:off x="3113" y="2129"/>
              <a:ext cx="1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102"/>
            <p:cNvSpPr>
              <a:spLocks noChangeShapeType="1"/>
            </p:cNvSpPr>
            <p:nvPr/>
          </p:nvSpPr>
          <p:spPr bwMode="auto">
            <a:xfrm>
              <a:off x="3113" y="2188"/>
              <a:ext cx="1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Line 103"/>
            <p:cNvSpPr>
              <a:spLocks noChangeShapeType="1"/>
            </p:cNvSpPr>
            <p:nvPr/>
          </p:nvSpPr>
          <p:spPr bwMode="auto">
            <a:xfrm>
              <a:off x="3113" y="2248"/>
              <a:ext cx="1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Line 104"/>
            <p:cNvSpPr>
              <a:spLocks noChangeShapeType="1"/>
            </p:cNvSpPr>
            <p:nvPr/>
          </p:nvSpPr>
          <p:spPr bwMode="auto">
            <a:xfrm flipH="1">
              <a:off x="3113" y="2307"/>
              <a:ext cx="1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105"/>
            <p:cNvSpPr>
              <a:spLocks noChangeShapeType="1"/>
            </p:cNvSpPr>
            <p:nvPr/>
          </p:nvSpPr>
          <p:spPr bwMode="auto">
            <a:xfrm>
              <a:off x="3113" y="2366"/>
              <a:ext cx="1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Line 106"/>
            <p:cNvSpPr>
              <a:spLocks noChangeShapeType="1"/>
            </p:cNvSpPr>
            <p:nvPr/>
          </p:nvSpPr>
          <p:spPr bwMode="auto">
            <a:xfrm>
              <a:off x="3113" y="2426"/>
              <a:ext cx="1" cy="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Line 107"/>
            <p:cNvSpPr>
              <a:spLocks noChangeShapeType="1"/>
            </p:cNvSpPr>
            <p:nvPr/>
          </p:nvSpPr>
          <p:spPr bwMode="auto">
            <a:xfrm>
              <a:off x="1773" y="884"/>
              <a:ext cx="2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Line 108"/>
            <p:cNvSpPr>
              <a:spLocks noChangeShapeType="1"/>
            </p:cNvSpPr>
            <p:nvPr/>
          </p:nvSpPr>
          <p:spPr bwMode="auto">
            <a:xfrm>
              <a:off x="1778" y="1242"/>
              <a:ext cx="2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Line 109"/>
            <p:cNvSpPr>
              <a:spLocks noChangeShapeType="1"/>
            </p:cNvSpPr>
            <p:nvPr/>
          </p:nvSpPr>
          <p:spPr bwMode="auto">
            <a:xfrm>
              <a:off x="1775" y="1601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Line 110"/>
            <p:cNvSpPr>
              <a:spLocks noChangeShapeType="1"/>
            </p:cNvSpPr>
            <p:nvPr/>
          </p:nvSpPr>
          <p:spPr bwMode="auto">
            <a:xfrm>
              <a:off x="1776" y="1961"/>
              <a:ext cx="23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Line 111"/>
            <p:cNvSpPr>
              <a:spLocks noChangeShapeType="1"/>
            </p:cNvSpPr>
            <p:nvPr/>
          </p:nvSpPr>
          <p:spPr bwMode="auto">
            <a:xfrm>
              <a:off x="1773" y="2587"/>
              <a:ext cx="24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Line 112"/>
            <p:cNvSpPr>
              <a:spLocks noChangeShapeType="1"/>
            </p:cNvSpPr>
            <p:nvPr/>
          </p:nvSpPr>
          <p:spPr bwMode="auto">
            <a:xfrm>
              <a:off x="1775" y="2944"/>
              <a:ext cx="23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Rectangle 113"/>
            <p:cNvSpPr>
              <a:spLocks noChangeArrowheads="1"/>
            </p:cNvSpPr>
            <p:nvPr/>
          </p:nvSpPr>
          <p:spPr bwMode="auto">
            <a:xfrm>
              <a:off x="3093" y="3014"/>
              <a:ext cx="4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</a:rPr>
                <a:t>summers</a:t>
              </a:r>
              <a:endParaRPr lang="en-US" b="1"/>
            </a:p>
          </p:txBody>
        </p:sp>
        <p:sp>
          <p:nvSpPr>
            <p:cNvPr id="718" name="Line 114"/>
            <p:cNvSpPr>
              <a:spLocks noChangeShapeType="1"/>
            </p:cNvSpPr>
            <p:nvPr/>
          </p:nvSpPr>
          <p:spPr bwMode="auto">
            <a:xfrm flipH="1" flipV="1">
              <a:off x="3615" y="2158"/>
              <a:ext cx="6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Line 115"/>
            <p:cNvSpPr>
              <a:spLocks noChangeShapeType="1"/>
            </p:cNvSpPr>
            <p:nvPr/>
          </p:nvSpPr>
          <p:spPr bwMode="auto">
            <a:xfrm flipH="1">
              <a:off x="3604" y="2158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Line 116"/>
            <p:cNvSpPr>
              <a:spLocks noChangeShapeType="1"/>
            </p:cNvSpPr>
            <p:nvPr/>
          </p:nvSpPr>
          <p:spPr bwMode="auto">
            <a:xfrm>
              <a:off x="3604" y="2161"/>
              <a:ext cx="1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Line 117"/>
            <p:cNvSpPr>
              <a:spLocks noChangeShapeType="1"/>
            </p:cNvSpPr>
            <p:nvPr/>
          </p:nvSpPr>
          <p:spPr bwMode="auto">
            <a:xfrm>
              <a:off x="3604" y="2173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Line 118"/>
            <p:cNvSpPr>
              <a:spLocks noChangeShapeType="1"/>
            </p:cNvSpPr>
            <p:nvPr/>
          </p:nvSpPr>
          <p:spPr bwMode="auto">
            <a:xfrm flipV="1">
              <a:off x="3615" y="2167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Line 119"/>
            <p:cNvSpPr>
              <a:spLocks noChangeShapeType="1"/>
            </p:cNvSpPr>
            <p:nvPr/>
          </p:nvSpPr>
          <p:spPr bwMode="auto">
            <a:xfrm flipH="1" flipV="1">
              <a:off x="3613" y="2244"/>
              <a:ext cx="7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Line 120"/>
            <p:cNvSpPr>
              <a:spLocks noChangeShapeType="1"/>
            </p:cNvSpPr>
            <p:nvPr/>
          </p:nvSpPr>
          <p:spPr bwMode="auto">
            <a:xfrm flipH="1">
              <a:off x="3602" y="2244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Line 121"/>
            <p:cNvSpPr>
              <a:spLocks noChangeShapeType="1"/>
            </p:cNvSpPr>
            <p:nvPr/>
          </p:nvSpPr>
          <p:spPr bwMode="auto">
            <a:xfrm>
              <a:off x="3602" y="2247"/>
              <a:ext cx="1" cy="1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Line 122"/>
            <p:cNvSpPr>
              <a:spLocks noChangeShapeType="1"/>
            </p:cNvSpPr>
            <p:nvPr/>
          </p:nvSpPr>
          <p:spPr bwMode="auto">
            <a:xfrm>
              <a:off x="3602" y="2259"/>
              <a:ext cx="11" cy="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Line 123"/>
            <p:cNvSpPr>
              <a:spLocks noChangeShapeType="1"/>
            </p:cNvSpPr>
            <p:nvPr/>
          </p:nvSpPr>
          <p:spPr bwMode="auto">
            <a:xfrm flipV="1">
              <a:off x="3613" y="2253"/>
              <a:ext cx="7" cy="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Rectangle 124"/>
            <p:cNvSpPr>
              <a:spLocks noChangeArrowheads="1"/>
            </p:cNvSpPr>
            <p:nvPr/>
          </p:nvSpPr>
          <p:spPr bwMode="auto">
            <a:xfrm>
              <a:off x="3568" y="2299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etc</a:t>
              </a:r>
              <a:endParaRPr lang="en-US" b="1"/>
            </a:p>
          </p:txBody>
        </p:sp>
        <p:sp>
          <p:nvSpPr>
            <p:cNvPr id="729" name="Line 223"/>
            <p:cNvSpPr>
              <a:spLocks noChangeShapeType="1"/>
            </p:cNvSpPr>
            <p:nvPr/>
          </p:nvSpPr>
          <p:spPr bwMode="auto">
            <a:xfrm flipH="1" flipV="1">
              <a:off x="1036" y="273"/>
              <a:ext cx="2" cy="3204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Line 224"/>
            <p:cNvSpPr>
              <a:spLocks noChangeShapeType="1"/>
            </p:cNvSpPr>
            <p:nvPr/>
          </p:nvSpPr>
          <p:spPr bwMode="auto">
            <a:xfrm flipH="1" flipV="1">
              <a:off x="1372" y="3224"/>
              <a:ext cx="1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Line 225"/>
            <p:cNvSpPr>
              <a:spLocks noChangeShapeType="1"/>
            </p:cNvSpPr>
            <p:nvPr/>
          </p:nvSpPr>
          <p:spPr bwMode="auto">
            <a:xfrm flipH="1" flipV="1">
              <a:off x="1370" y="3219"/>
              <a:ext cx="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Line 226"/>
            <p:cNvSpPr>
              <a:spLocks noChangeShapeType="1"/>
            </p:cNvSpPr>
            <p:nvPr/>
          </p:nvSpPr>
          <p:spPr bwMode="auto">
            <a:xfrm flipH="1" flipV="1">
              <a:off x="1366" y="3215"/>
              <a:ext cx="4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Line 227"/>
            <p:cNvSpPr>
              <a:spLocks noChangeShapeType="1"/>
            </p:cNvSpPr>
            <p:nvPr/>
          </p:nvSpPr>
          <p:spPr bwMode="auto">
            <a:xfrm flipH="1" flipV="1">
              <a:off x="1360" y="3211"/>
              <a:ext cx="6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Line 228"/>
            <p:cNvSpPr>
              <a:spLocks noChangeShapeType="1"/>
            </p:cNvSpPr>
            <p:nvPr/>
          </p:nvSpPr>
          <p:spPr bwMode="auto">
            <a:xfrm flipH="1" flipV="1">
              <a:off x="1352" y="3206"/>
              <a:ext cx="8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Line 229"/>
            <p:cNvSpPr>
              <a:spLocks noChangeShapeType="1"/>
            </p:cNvSpPr>
            <p:nvPr/>
          </p:nvSpPr>
          <p:spPr bwMode="auto">
            <a:xfrm flipH="1" flipV="1">
              <a:off x="1345" y="3203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Line 230"/>
            <p:cNvSpPr>
              <a:spLocks noChangeShapeType="1"/>
            </p:cNvSpPr>
            <p:nvPr/>
          </p:nvSpPr>
          <p:spPr bwMode="auto">
            <a:xfrm flipH="1" flipV="1">
              <a:off x="1307" y="3192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Line 231"/>
            <p:cNvSpPr>
              <a:spLocks noChangeShapeType="1"/>
            </p:cNvSpPr>
            <p:nvPr/>
          </p:nvSpPr>
          <p:spPr bwMode="auto">
            <a:xfrm flipH="1" flipV="1">
              <a:off x="1292" y="3188"/>
              <a:ext cx="15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Line 232"/>
            <p:cNvSpPr>
              <a:spLocks noChangeShapeType="1"/>
            </p:cNvSpPr>
            <p:nvPr/>
          </p:nvSpPr>
          <p:spPr bwMode="auto">
            <a:xfrm flipH="1" flipV="1">
              <a:off x="1280" y="3186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Line 233"/>
            <p:cNvSpPr>
              <a:spLocks noChangeShapeType="1"/>
            </p:cNvSpPr>
            <p:nvPr/>
          </p:nvSpPr>
          <p:spPr bwMode="auto">
            <a:xfrm flipH="1" flipV="1">
              <a:off x="1242" y="3181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Line 234"/>
            <p:cNvSpPr>
              <a:spLocks noChangeShapeType="1"/>
            </p:cNvSpPr>
            <p:nvPr/>
          </p:nvSpPr>
          <p:spPr bwMode="auto">
            <a:xfrm flipH="1" flipV="1">
              <a:off x="1224" y="3180"/>
              <a:ext cx="1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Line 235"/>
            <p:cNvSpPr>
              <a:spLocks noChangeShapeType="1"/>
            </p:cNvSpPr>
            <p:nvPr/>
          </p:nvSpPr>
          <p:spPr bwMode="auto">
            <a:xfrm flipH="1" flipV="1">
              <a:off x="1213" y="3179"/>
              <a:ext cx="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Line 236"/>
            <p:cNvSpPr>
              <a:spLocks noChangeShapeType="1"/>
            </p:cNvSpPr>
            <p:nvPr/>
          </p:nvSpPr>
          <p:spPr bwMode="auto">
            <a:xfrm flipH="1" flipV="1">
              <a:off x="1166" y="3176"/>
              <a:ext cx="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Line 237"/>
            <p:cNvSpPr>
              <a:spLocks noChangeShapeType="1"/>
            </p:cNvSpPr>
            <p:nvPr/>
          </p:nvSpPr>
          <p:spPr bwMode="auto">
            <a:xfrm flipH="1">
              <a:off x="1146" y="3176"/>
              <a:ext cx="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Line 238"/>
            <p:cNvSpPr>
              <a:spLocks noChangeShapeType="1"/>
            </p:cNvSpPr>
            <p:nvPr/>
          </p:nvSpPr>
          <p:spPr bwMode="auto">
            <a:xfrm flipH="1">
              <a:off x="1145" y="3176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Line 239"/>
            <p:cNvSpPr>
              <a:spLocks noChangeShapeType="1"/>
            </p:cNvSpPr>
            <p:nvPr/>
          </p:nvSpPr>
          <p:spPr bwMode="auto">
            <a:xfrm flipH="1">
              <a:off x="1107" y="3176"/>
              <a:ext cx="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Line 240"/>
            <p:cNvSpPr>
              <a:spLocks noChangeShapeType="1"/>
            </p:cNvSpPr>
            <p:nvPr/>
          </p:nvSpPr>
          <p:spPr bwMode="auto">
            <a:xfrm flipH="1">
              <a:off x="1088" y="3177"/>
              <a:ext cx="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Line 241"/>
            <p:cNvSpPr>
              <a:spLocks noChangeShapeType="1"/>
            </p:cNvSpPr>
            <p:nvPr/>
          </p:nvSpPr>
          <p:spPr bwMode="auto">
            <a:xfrm flipH="1">
              <a:off x="1078" y="3178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Line 242"/>
            <p:cNvSpPr>
              <a:spLocks noChangeShapeType="1"/>
            </p:cNvSpPr>
            <p:nvPr/>
          </p:nvSpPr>
          <p:spPr bwMode="auto">
            <a:xfrm>
              <a:off x="1051" y="3181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Line 243"/>
            <p:cNvSpPr>
              <a:spLocks noChangeShapeType="1"/>
            </p:cNvSpPr>
            <p:nvPr/>
          </p:nvSpPr>
          <p:spPr bwMode="auto">
            <a:xfrm flipH="1">
              <a:off x="1033" y="3181"/>
              <a:ext cx="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Line 244"/>
            <p:cNvSpPr>
              <a:spLocks noChangeShapeType="1"/>
            </p:cNvSpPr>
            <p:nvPr/>
          </p:nvSpPr>
          <p:spPr bwMode="auto">
            <a:xfrm flipH="1">
              <a:off x="1016" y="3183"/>
              <a:ext cx="1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Line 245"/>
            <p:cNvSpPr>
              <a:spLocks noChangeShapeType="1"/>
            </p:cNvSpPr>
            <p:nvPr/>
          </p:nvSpPr>
          <p:spPr bwMode="auto">
            <a:xfrm flipH="1">
              <a:off x="1011" y="3186"/>
              <a:ext cx="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Line 246"/>
            <p:cNvSpPr>
              <a:spLocks noChangeShapeType="1"/>
            </p:cNvSpPr>
            <p:nvPr/>
          </p:nvSpPr>
          <p:spPr bwMode="auto">
            <a:xfrm flipH="1">
              <a:off x="972" y="3192"/>
              <a:ext cx="1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Line 247"/>
            <p:cNvSpPr>
              <a:spLocks noChangeShapeType="1"/>
            </p:cNvSpPr>
            <p:nvPr/>
          </p:nvSpPr>
          <p:spPr bwMode="auto">
            <a:xfrm flipH="1">
              <a:off x="960" y="3195"/>
              <a:ext cx="1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Line 248"/>
            <p:cNvSpPr>
              <a:spLocks noChangeShapeType="1"/>
            </p:cNvSpPr>
            <p:nvPr/>
          </p:nvSpPr>
          <p:spPr bwMode="auto">
            <a:xfrm flipH="1">
              <a:off x="950" y="3199"/>
              <a:ext cx="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Line 249"/>
            <p:cNvSpPr>
              <a:spLocks noChangeShapeType="1"/>
            </p:cNvSpPr>
            <p:nvPr/>
          </p:nvSpPr>
          <p:spPr bwMode="auto">
            <a:xfrm flipH="1">
              <a:off x="946" y="3202"/>
              <a:ext cx="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Line 250"/>
            <p:cNvSpPr>
              <a:spLocks noChangeShapeType="1"/>
            </p:cNvSpPr>
            <p:nvPr/>
          </p:nvSpPr>
          <p:spPr bwMode="auto">
            <a:xfrm flipH="1">
              <a:off x="923" y="3219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Line 251"/>
            <p:cNvSpPr>
              <a:spLocks noChangeShapeType="1"/>
            </p:cNvSpPr>
            <p:nvPr/>
          </p:nvSpPr>
          <p:spPr bwMode="auto">
            <a:xfrm flipH="1">
              <a:off x="920" y="3219"/>
              <a:ext cx="3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Line 252"/>
            <p:cNvSpPr>
              <a:spLocks noChangeShapeType="1"/>
            </p:cNvSpPr>
            <p:nvPr/>
          </p:nvSpPr>
          <p:spPr bwMode="auto">
            <a:xfrm flipH="1">
              <a:off x="919" y="3224"/>
              <a:ext cx="1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Line 253"/>
            <p:cNvSpPr>
              <a:spLocks noChangeShapeType="1"/>
            </p:cNvSpPr>
            <p:nvPr/>
          </p:nvSpPr>
          <p:spPr bwMode="auto">
            <a:xfrm>
              <a:off x="919" y="3229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Line 254"/>
            <p:cNvSpPr>
              <a:spLocks noChangeShapeType="1"/>
            </p:cNvSpPr>
            <p:nvPr/>
          </p:nvSpPr>
          <p:spPr bwMode="auto">
            <a:xfrm>
              <a:off x="920" y="3233"/>
              <a:ext cx="3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Line 255"/>
            <p:cNvSpPr>
              <a:spLocks noChangeShapeType="1"/>
            </p:cNvSpPr>
            <p:nvPr/>
          </p:nvSpPr>
          <p:spPr bwMode="auto">
            <a:xfrm>
              <a:off x="923" y="3238"/>
              <a:ext cx="4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Line 256"/>
            <p:cNvSpPr>
              <a:spLocks noChangeShapeType="1"/>
            </p:cNvSpPr>
            <p:nvPr/>
          </p:nvSpPr>
          <p:spPr bwMode="auto">
            <a:xfrm>
              <a:off x="927" y="3242"/>
              <a:ext cx="6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Line 257"/>
            <p:cNvSpPr>
              <a:spLocks noChangeShapeType="1"/>
            </p:cNvSpPr>
            <p:nvPr/>
          </p:nvSpPr>
          <p:spPr bwMode="auto">
            <a:xfrm>
              <a:off x="933" y="3246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Line 258"/>
            <p:cNvSpPr>
              <a:spLocks noChangeShapeType="1"/>
            </p:cNvSpPr>
            <p:nvPr/>
          </p:nvSpPr>
          <p:spPr bwMode="auto">
            <a:xfrm>
              <a:off x="964" y="3259"/>
              <a:ext cx="8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Line 259"/>
            <p:cNvSpPr>
              <a:spLocks noChangeShapeType="1"/>
            </p:cNvSpPr>
            <p:nvPr/>
          </p:nvSpPr>
          <p:spPr bwMode="auto">
            <a:xfrm>
              <a:off x="972" y="3262"/>
              <a:ext cx="14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Line 260"/>
            <p:cNvSpPr>
              <a:spLocks noChangeShapeType="1"/>
            </p:cNvSpPr>
            <p:nvPr/>
          </p:nvSpPr>
          <p:spPr bwMode="auto">
            <a:xfrm>
              <a:off x="986" y="3266"/>
              <a:ext cx="1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Line 261"/>
            <p:cNvSpPr>
              <a:spLocks noChangeShapeType="1"/>
            </p:cNvSpPr>
            <p:nvPr/>
          </p:nvSpPr>
          <p:spPr bwMode="auto">
            <a:xfrm>
              <a:off x="1001" y="3269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Line 262"/>
            <p:cNvSpPr>
              <a:spLocks noChangeShapeType="1"/>
            </p:cNvSpPr>
            <p:nvPr/>
          </p:nvSpPr>
          <p:spPr bwMode="auto">
            <a:xfrm>
              <a:off x="1030" y="3273"/>
              <a:ext cx="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Line 263"/>
            <p:cNvSpPr>
              <a:spLocks noChangeShapeType="1"/>
            </p:cNvSpPr>
            <p:nvPr/>
          </p:nvSpPr>
          <p:spPr bwMode="auto">
            <a:xfrm>
              <a:off x="1033" y="3274"/>
              <a:ext cx="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Line 264"/>
            <p:cNvSpPr>
              <a:spLocks noChangeShapeType="1"/>
            </p:cNvSpPr>
            <p:nvPr/>
          </p:nvSpPr>
          <p:spPr bwMode="auto">
            <a:xfrm>
              <a:off x="1051" y="3276"/>
              <a:ext cx="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Line 265"/>
            <p:cNvSpPr>
              <a:spLocks noChangeShapeType="1"/>
            </p:cNvSpPr>
            <p:nvPr/>
          </p:nvSpPr>
          <p:spPr bwMode="auto">
            <a:xfrm>
              <a:off x="1069" y="3278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Line 266"/>
            <p:cNvSpPr>
              <a:spLocks noChangeShapeType="1"/>
            </p:cNvSpPr>
            <p:nvPr/>
          </p:nvSpPr>
          <p:spPr bwMode="auto">
            <a:xfrm>
              <a:off x="1097" y="3279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Line 267"/>
            <p:cNvSpPr>
              <a:spLocks noChangeShapeType="1"/>
            </p:cNvSpPr>
            <p:nvPr/>
          </p:nvSpPr>
          <p:spPr bwMode="auto">
            <a:xfrm>
              <a:off x="1107" y="3280"/>
              <a:ext cx="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Line 268"/>
            <p:cNvSpPr>
              <a:spLocks noChangeShapeType="1"/>
            </p:cNvSpPr>
            <p:nvPr/>
          </p:nvSpPr>
          <p:spPr bwMode="auto">
            <a:xfrm>
              <a:off x="1127" y="3281"/>
              <a:ext cx="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Line 269"/>
            <p:cNvSpPr>
              <a:spLocks noChangeShapeType="1"/>
            </p:cNvSpPr>
            <p:nvPr/>
          </p:nvSpPr>
          <p:spPr bwMode="auto">
            <a:xfrm>
              <a:off x="1164" y="3281"/>
              <a:ext cx="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Line 270"/>
            <p:cNvSpPr>
              <a:spLocks noChangeShapeType="1"/>
            </p:cNvSpPr>
            <p:nvPr/>
          </p:nvSpPr>
          <p:spPr bwMode="auto">
            <a:xfrm flipV="1">
              <a:off x="1166" y="3280"/>
              <a:ext cx="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Line 271"/>
            <p:cNvSpPr>
              <a:spLocks noChangeShapeType="1"/>
            </p:cNvSpPr>
            <p:nvPr/>
          </p:nvSpPr>
          <p:spPr bwMode="auto">
            <a:xfrm flipV="1">
              <a:off x="1186" y="3279"/>
              <a:ext cx="1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Line 272"/>
            <p:cNvSpPr>
              <a:spLocks noChangeShapeType="1"/>
            </p:cNvSpPr>
            <p:nvPr/>
          </p:nvSpPr>
          <p:spPr bwMode="auto">
            <a:xfrm flipV="1">
              <a:off x="1232" y="3276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Line 273"/>
            <p:cNvSpPr>
              <a:spLocks noChangeShapeType="1"/>
            </p:cNvSpPr>
            <p:nvPr/>
          </p:nvSpPr>
          <p:spPr bwMode="auto">
            <a:xfrm flipV="1">
              <a:off x="1242" y="3274"/>
              <a:ext cx="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Line 274"/>
            <p:cNvSpPr>
              <a:spLocks noChangeShapeType="1"/>
            </p:cNvSpPr>
            <p:nvPr/>
          </p:nvSpPr>
          <p:spPr bwMode="auto">
            <a:xfrm flipV="1">
              <a:off x="1260" y="3272"/>
              <a:ext cx="1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Line 275"/>
            <p:cNvSpPr>
              <a:spLocks noChangeShapeType="1"/>
            </p:cNvSpPr>
            <p:nvPr/>
          </p:nvSpPr>
          <p:spPr bwMode="auto">
            <a:xfrm flipV="1">
              <a:off x="1298" y="3266"/>
              <a:ext cx="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Line 276"/>
            <p:cNvSpPr>
              <a:spLocks noChangeShapeType="1"/>
            </p:cNvSpPr>
            <p:nvPr/>
          </p:nvSpPr>
          <p:spPr bwMode="auto">
            <a:xfrm flipV="1">
              <a:off x="1307" y="3262"/>
              <a:ext cx="13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Line 277"/>
            <p:cNvSpPr>
              <a:spLocks noChangeShapeType="1"/>
            </p:cNvSpPr>
            <p:nvPr/>
          </p:nvSpPr>
          <p:spPr bwMode="auto">
            <a:xfrm flipV="1">
              <a:off x="1320" y="3258"/>
              <a:ext cx="1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Line 278"/>
            <p:cNvSpPr>
              <a:spLocks noChangeShapeType="1"/>
            </p:cNvSpPr>
            <p:nvPr/>
          </p:nvSpPr>
          <p:spPr bwMode="auto">
            <a:xfrm flipV="1">
              <a:off x="1332" y="3257"/>
              <a:ext cx="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Line 279"/>
            <p:cNvSpPr>
              <a:spLocks noChangeShapeType="1"/>
            </p:cNvSpPr>
            <p:nvPr/>
          </p:nvSpPr>
          <p:spPr bwMode="auto">
            <a:xfrm flipV="1">
              <a:off x="1362" y="3242"/>
              <a:ext cx="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Line 280"/>
            <p:cNvSpPr>
              <a:spLocks noChangeShapeType="1"/>
            </p:cNvSpPr>
            <p:nvPr/>
          </p:nvSpPr>
          <p:spPr bwMode="auto">
            <a:xfrm flipV="1">
              <a:off x="1366" y="3238"/>
              <a:ext cx="4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Line 281"/>
            <p:cNvSpPr>
              <a:spLocks noChangeShapeType="1"/>
            </p:cNvSpPr>
            <p:nvPr/>
          </p:nvSpPr>
          <p:spPr bwMode="auto">
            <a:xfrm flipV="1">
              <a:off x="1370" y="3233"/>
              <a:ext cx="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Line 282"/>
            <p:cNvSpPr>
              <a:spLocks noChangeShapeType="1"/>
            </p:cNvSpPr>
            <p:nvPr/>
          </p:nvSpPr>
          <p:spPr bwMode="auto">
            <a:xfrm flipV="1">
              <a:off x="1372" y="3229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Line 283"/>
            <p:cNvSpPr>
              <a:spLocks noChangeShapeType="1"/>
            </p:cNvSpPr>
            <p:nvPr/>
          </p:nvSpPr>
          <p:spPr bwMode="auto">
            <a:xfrm flipH="1" flipV="1">
              <a:off x="1369" y="619"/>
              <a:ext cx="1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Line 284"/>
            <p:cNvSpPr>
              <a:spLocks noChangeShapeType="1"/>
            </p:cNvSpPr>
            <p:nvPr/>
          </p:nvSpPr>
          <p:spPr bwMode="auto">
            <a:xfrm flipH="1" flipV="1">
              <a:off x="1367" y="615"/>
              <a:ext cx="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Line 285"/>
            <p:cNvSpPr>
              <a:spLocks noChangeShapeType="1"/>
            </p:cNvSpPr>
            <p:nvPr/>
          </p:nvSpPr>
          <p:spPr bwMode="auto">
            <a:xfrm flipH="1" flipV="1">
              <a:off x="1362" y="610"/>
              <a:ext cx="5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Line 286"/>
            <p:cNvSpPr>
              <a:spLocks noChangeShapeType="1"/>
            </p:cNvSpPr>
            <p:nvPr/>
          </p:nvSpPr>
          <p:spPr bwMode="auto">
            <a:xfrm flipH="1" flipV="1">
              <a:off x="1356" y="606"/>
              <a:ext cx="6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Line 287"/>
            <p:cNvSpPr>
              <a:spLocks noChangeShapeType="1"/>
            </p:cNvSpPr>
            <p:nvPr/>
          </p:nvSpPr>
          <p:spPr bwMode="auto">
            <a:xfrm flipH="1" flipV="1">
              <a:off x="1349" y="602"/>
              <a:ext cx="7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Line 288"/>
            <p:cNvSpPr>
              <a:spLocks noChangeShapeType="1"/>
            </p:cNvSpPr>
            <p:nvPr/>
          </p:nvSpPr>
          <p:spPr bwMode="auto">
            <a:xfrm flipH="1" flipV="1">
              <a:off x="1342" y="599"/>
              <a:ext cx="7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Line 289"/>
            <p:cNvSpPr>
              <a:spLocks noChangeShapeType="1"/>
            </p:cNvSpPr>
            <p:nvPr/>
          </p:nvSpPr>
          <p:spPr bwMode="auto">
            <a:xfrm flipH="1" flipV="1">
              <a:off x="1304" y="587"/>
              <a:ext cx="11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Line 290"/>
            <p:cNvSpPr>
              <a:spLocks noChangeShapeType="1"/>
            </p:cNvSpPr>
            <p:nvPr/>
          </p:nvSpPr>
          <p:spPr bwMode="auto">
            <a:xfrm flipH="1" flipV="1">
              <a:off x="1289" y="584"/>
              <a:ext cx="1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Line 291"/>
            <p:cNvSpPr>
              <a:spLocks noChangeShapeType="1"/>
            </p:cNvSpPr>
            <p:nvPr/>
          </p:nvSpPr>
          <p:spPr bwMode="auto">
            <a:xfrm flipH="1" flipV="1">
              <a:off x="1277" y="582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Line 292"/>
            <p:cNvSpPr>
              <a:spLocks noChangeShapeType="1"/>
            </p:cNvSpPr>
            <p:nvPr/>
          </p:nvSpPr>
          <p:spPr bwMode="auto">
            <a:xfrm flipH="1" flipV="1">
              <a:off x="1239" y="577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Line 293"/>
            <p:cNvSpPr>
              <a:spLocks noChangeShapeType="1"/>
            </p:cNvSpPr>
            <p:nvPr/>
          </p:nvSpPr>
          <p:spPr bwMode="auto">
            <a:xfrm flipH="1" flipV="1">
              <a:off x="1221" y="575"/>
              <a:ext cx="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Line 294"/>
            <p:cNvSpPr>
              <a:spLocks noChangeShapeType="1"/>
            </p:cNvSpPr>
            <p:nvPr/>
          </p:nvSpPr>
          <p:spPr bwMode="auto">
            <a:xfrm flipH="1" flipV="1">
              <a:off x="1210" y="574"/>
              <a:ext cx="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Line 295"/>
            <p:cNvSpPr>
              <a:spLocks noChangeShapeType="1"/>
            </p:cNvSpPr>
            <p:nvPr/>
          </p:nvSpPr>
          <p:spPr bwMode="auto">
            <a:xfrm flipH="1" flipV="1">
              <a:off x="1163" y="572"/>
              <a:ext cx="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Line 296"/>
            <p:cNvSpPr>
              <a:spLocks noChangeShapeType="1"/>
            </p:cNvSpPr>
            <p:nvPr/>
          </p:nvSpPr>
          <p:spPr bwMode="auto">
            <a:xfrm flipH="1">
              <a:off x="1143" y="572"/>
              <a:ext cx="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Line 297"/>
            <p:cNvSpPr>
              <a:spLocks noChangeShapeType="1"/>
            </p:cNvSpPr>
            <p:nvPr/>
          </p:nvSpPr>
          <p:spPr bwMode="auto">
            <a:xfrm flipH="1">
              <a:off x="1142" y="572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Line 298"/>
            <p:cNvSpPr>
              <a:spLocks noChangeShapeType="1"/>
            </p:cNvSpPr>
            <p:nvPr/>
          </p:nvSpPr>
          <p:spPr bwMode="auto">
            <a:xfrm flipH="1">
              <a:off x="1104" y="572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Line 299"/>
            <p:cNvSpPr>
              <a:spLocks noChangeShapeType="1"/>
            </p:cNvSpPr>
            <p:nvPr/>
          </p:nvSpPr>
          <p:spPr bwMode="auto">
            <a:xfrm flipH="1">
              <a:off x="1084" y="572"/>
              <a:ext cx="2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Line 300"/>
            <p:cNvSpPr>
              <a:spLocks noChangeShapeType="1"/>
            </p:cNvSpPr>
            <p:nvPr/>
          </p:nvSpPr>
          <p:spPr bwMode="auto">
            <a:xfrm flipH="1">
              <a:off x="1075" y="574"/>
              <a:ext cx="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Line 301"/>
            <p:cNvSpPr>
              <a:spLocks noChangeShapeType="1"/>
            </p:cNvSpPr>
            <p:nvPr/>
          </p:nvSpPr>
          <p:spPr bwMode="auto">
            <a:xfrm>
              <a:off x="1047" y="576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Line 302"/>
            <p:cNvSpPr>
              <a:spLocks noChangeShapeType="1"/>
            </p:cNvSpPr>
            <p:nvPr/>
          </p:nvSpPr>
          <p:spPr bwMode="auto">
            <a:xfrm flipH="1">
              <a:off x="1030" y="577"/>
              <a:ext cx="1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Line 303"/>
            <p:cNvSpPr>
              <a:spLocks noChangeShapeType="1"/>
            </p:cNvSpPr>
            <p:nvPr/>
          </p:nvSpPr>
          <p:spPr bwMode="auto">
            <a:xfrm flipH="1">
              <a:off x="1013" y="579"/>
              <a:ext cx="1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Line 304"/>
            <p:cNvSpPr>
              <a:spLocks noChangeShapeType="1"/>
            </p:cNvSpPr>
            <p:nvPr/>
          </p:nvSpPr>
          <p:spPr bwMode="auto">
            <a:xfrm flipH="1">
              <a:off x="1008" y="581"/>
              <a:ext cx="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Line 305"/>
            <p:cNvSpPr>
              <a:spLocks noChangeShapeType="1"/>
            </p:cNvSpPr>
            <p:nvPr/>
          </p:nvSpPr>
          <p:spPr bwMode="auto">
            <a:xfrm flipH="1">
              <a:off x="969" y="587"/>
              <a:ext cx="12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Line 306"/>
            <p:cNvSpPr>
              <a:spLocks noChangeShapeType="1"/>
            </p:cNvSpPr>
            <p:nvPr/>
          </p:nvSpPr>
          <p:spPr bwMode="auto">
            <a:xfrm flipH="1">
              <a:off x="957" y="590"/>
              <a:ext cx="1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Line 307"/>
            <p:cNvSpPr>
              <a:spLocks noChangeShapeType="1"/>
            </p:cNvSpPr>
            <p:nvPr/>
          </p:nvSpPr>
          <p:spPr bwMode="auto">
            <a:xfrm flipH="1">
              <a:off x="946" y="594"/>
              <a:ext cx="1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Line 308"/>
            <p:cNvSpPr>
              <a:spLocks noChangeShapeType="1"/>
            </p:cNvSpPr>
            <p:nvPr/>
          </p:nvSpPr>
          <p:spPr bwMode="auto">
            <a:xfrm flipH="1">
              <a:off x="943" y="598"/>
              <a:ext cx="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Line 309"/>
            <p:cNvSpPr>
              <a:spLocks noChangeShapeType="1"/>
            </p:cNvSpPr>
            <p:nvPr/>
          </p:nvSpPr>
          <p:spPr bwMode="auto">
            <a:xfrm flipH="1">
              <a:off x="919" y="614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Line 310"/>
            <p:cNvSpPr>
              <a:spLocks noChangeShapeType="1"/>
            </p:cNvSpPr>
            <p:nvPr/>
          </p:nvSpPr>
          <p:spPr bwMode="auto">
            <a:xfrm flipH="1">
              <a:off x="917" y="615"/>
              <a:ext cx="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Line 311"/>
            <p:cNvSpPr>
              <a:spLocks noChangeShapeType="1"/>
            </p:cNvSpPr>
            <p:nvPr/>
          </p:nvSpPr>
          <p:spPr bwMode="auto">
            <a:xfrm flipH="1">
              <a:off x="916" y="619"/>
              <a:ext cx="1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Line 312"/>
            <p:cNvSpPr>
              <a:spLocks noChangeShapeType="1"/>
            </p:cNvSpPr>
            <p:nvPr/>
          </p:nvSpPr>
          <p:spPr bwMode="auto">
            <a:xfrm>
              <a:off x="916" y="624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Line 313"/>
            <p:cNvSpPr>
              <a:spLocks noChangeShapeType="1"/>
            </p:cNvSpPr>
            <p:nvPr/>
          </p:nvSpPr>
          <p:spPr bwMode="auto">
            <a:xfrm>
              <a:off x="917" y="628"/>
              <a:ext cx="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Line 314"/>
            <p:cNvSpPr>
              <a:spLocks noChangeShapeType="1"/>
            </p:cNvSpPr>
            <p:nvPr/>
          </p:nvSpPr>
          <p:spPr bwMode="auto">
            <a:xfrm>
              <a:off x="919" y="633"/>
              <a:ext cx="5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Line 315"/>
            <p:cNvSpPr>
              <a:spLocks noChangeShapeType="1"/>
            </p:cNvSpPr>
            <p:nvPr/>
          </p:nvSpPr>
          <p:spPr bwMode="auto">
            <a:xfrm>
              <a:off x="924" y="637"/>
              <a:ext cx="6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Line 316"/>
            <p:cNvSpPr>
              <a:spLocks noChangeShapeType="1"/>
            </p:cNvSpPr>
            <p:nvPr/>
          </p:nvSpPr>
          <p:spPr bwMode="auto">
            <a:xfrm>
              <a:off x="930" y="642"/>
              <a:ext cx="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Line 317"/>
            <p:cNvSpPr>
              <a:spLocks noChangeShapeType="1"/>
            </p:cNvSpPr>
            <p:nvPr/>
          </p:nvSpPr>
          <p:spPr bwMode="auto">
            <a:xfrm>
              <a:off x="960" y="655"/>
              <a:ext cx="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Line 318"/>
            <p:cNvSpPr>
              <a:spLocks noChangeShapeType="1"/>
            </p:cNvSpPr>
            <p:nvPr/>
          </p:nvSpPr>
          <p:spPr bwMode="auto">
            <a:xfrm>
              <a:off x="969" y="658"/>
              <a:ext cx="1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Line 319"/>
            <p:cNvSpPr>
              <a:spLocks noChangeShapeType="1"/>
            </p:cNvSpPr>
            <p:nvPr/>
          </p:nvSpPr>
          <p:spPr bwMode="auto">
            <a:xfrm>
              <a:off x="983" y="661"/>
              <a:ext cx="1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Line 320"/>
            <p:cNvSpPr>
              <a:spLocks noChangeShapeType="1"/>
            </p:cNvSpPr>
            <p:nvPr/>
          </p:nvSpPr>
          <p:spPr bwMode="auto">
            <a:xfrm>
              <a:off x="997" y="664"/>
              <a:ext cx="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Line 321"/>
            <p:cNvSpPr>
              <a:spLocks noChangeShapeType="1"/>
            </p:cNvSpPr>
            <p:nvPr/>
          </p:nvSpPr>
          <p:spPr bwMode="auto">
            <a:xfrm>
              <a:off x="1026" y="669"/>
              <a:ext cx="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Line 322"/>
            <p:cNvSpPr>
              <a:spLocks noChangeShapeType="1"/>
            </p:cNvSpPr>
            <p:nvPr/>
          </p:nvSpPr>
          <p:spPr bwMode="auto">
            <a:xfrm>
              <a:off x="1030" y="669"/>
              <a:ext cx="1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Line 323"/>
            <p:cNvSpPr>
              <a:spLocks noChangeShapeType="1"/>
            </p:cNvSpPr>
            <p:nvPr/>
          </p:nvSpPr>
          <p:spPr bwMode="auto">
            <a:xfrm>
              <a:off x="1047" y="671"/>
              <a:ext cx="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Line 324"/>
            <p:cNvSpPr>
              <a:spLocks noChangeShapeType="1"/>
            </p:cNvSpPr>
            <p:nvPr/>
          </p:nvSpPr>
          <p:spPr bwMode="auto">
            <a:xfrm>
              <a:off x="1065" y="673"/>
              <a:ext cx="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Line 325"/>
            <p:cNvSpPr>
              <a:spLocks noChangeShapeType="1"/>
            </p:cNvSpPr>
            <p:nvPr/>
          </p:nvSpPr>
          <p:spPr bwMode="auto">
            <a:xfrm>
              <a:off x="1093" y="675"/>
              <a:ext cx="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Line 326"/>
            <p:cNvSpPr>
              <a:spLocks noChangeShapeType="1"/>
            </p:cNvSpPr>
            <p:nvPr/>
          </p:nvSpPr>
          <p:spPr bwMode="auto">
            <a:xfrm>
              <a:off x="1104" y="675"/>
              <a:ext cx="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Line 327"/>
            <p:cNvSpPr>
              <a:spLocks noChangeShapeType="1"/>
            </p:cNvSpPr>
            <p:nvPr/>
          </p:nvSpPr>
          <p:spPr bwMode="auto">
            <a:xfrm>
              <a:off x="1123" y="676"/>
              <a:ext cx="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Line 328"/>
            <p:cNvSpPr>
              <a:spLocks noChangeShapeType="1"/>
            </p:cNvSpPr>
            <p:nvPr/>
          </p:nvSpPr>
          <p:spPr bwMode="auto">
            <a:xfrm>
              <a:off x="1161" y="676"/>
              <a:ext cx="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Line 329"/>
            <p:cNvSpPr>
              <a:spLocks noChangeShapeType="1"/>
            </p:cNvSpPr>
            <p:nvPr/>
          </p:nvSpPr>
          <p:spPr bwMode="auto">
            <a:xfrm flipV="1">
              <a:off x="1163" y="675"/>
              <a:ext cx="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Line 330"/>
            <p:cNvSpPr>
              <a:spLocks noChangeShapeType="1"/>
            </p:cNvSpPr>
            <p:nvPr/>
          </p:nvSpPr>
          <p:spPr bwMode="auto">
            <a:xfrm flipV="1">
              <a:off x="1182" y="675"/>
              <a:ext cx="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Line 331"/>
            <p:cNvSpPr>
              <a:spLocks noChangeShapeType="1"/>
            </p:cNvSpPr>
            <p:nvPr/>
          </p:nvSpPr>
          <p:spPr bwMode="auto">
            <a:xfrm flipV="1">
              <a:off x="1228" y="671"/>
              <a:ext cx="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Line 332"/>
            <p:cNvSpPr>
              <a:spLocks noChangeShapeType="1"/>
            </p:cNvSpPr>
            <p:nvPr/>
          </p:nvSpPr>
          <p:spPr bwMode="auto">
            <a:xfrm flipV="1">
              <a:off x="1239" y="669"/>
              <a:ext cx="1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Line 333"/>
            <p:cNvSpPr>
              <a:spLocks noChangeShapeType="1"/>
            </p:cNvSpPr>
            <p:nvPr/>
          </p:nvSpPr>
          <p:spPr bwMode="auto">
            <a:xfrm flipV="1">
              <a:off x="1256" y="667"/>
              <a:ext cx="1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Line 334"/>
            <p:cNvSpPr>
              <a:spLocks noChangeShapeType="1"/>
            </p:cNvSpPr>
            <p:nvPr/>
          </p:nvSpPr>
          <p:spPr bwMode="auto">
            <a:xfrm flipV="1">
              <a:off x="1295" y="661"/>
              <a:ext cx="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Line 335"/>
            <p:cNvSpPr>
              <a:spLocks noChangeShapeType="1"/>
            </p:cNvSpPr>
            <p:nvPr/>
          </p:nvSpPr>
          <p:spPr bwMode="auto">
            <a:xfrm flipV="1">
              <a:off x="1304" y="658"/>
              <a:ext cx="13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Line 336"/>
            <p:cNvSpPr>
              <a:spLocks noChangeShapeType="1"/>
            </p:cNvSpPr>
            <p:nvPr/>
          </p:nvSpPr>
          <p:spPr bwMode="auto">
            <a:xfrm flipV="1">
              <a:off x="1317" y="654"/>
              <a:ext cx="12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Line 337"/>
            <p:cNvSpPr>
              <a:spLocks noChangeShapeType="1"/>
            </p:cNvSpPr>
            <p:nvPr/>
          </p:nvSpPr>
          <p:spPr bwMode="auto">
            <a:xfrm flipV="1">
              <a:off x="1329" y="652"/>
              <a:ext cx="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Line 338"/>
            <p:cNvSpPr>
              <a:spLocks noChangeShapeType="1"/>
            </p:cNvSpPr>
            <p:nvPr/>
          </p:nvSpPr>
          <p:spPr bwMode="auto">
            <a:xfrm flipV="1">
              <a:off x="1358" y="637"/>
              <a:ext cx="4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Line 339"/>
            <p:cNvSpPr>
              <a:spLocks noChangeShapeType="1"/>
            </p:cNvSpPr>
            <p:nvPr/>
          </p:nvSpPr>
          <p:spPr bwMode="auto">
            <a:xfrm flipV="1">
              <a:off x="1362" y="633"/>
              <a:ext cx="5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Line 340"/>
            <p:cNvSpPr>
              <a:spLocks noChangeShapeType="1"/>
            </p:cNvSpPr>
            <p:nvPr/>
          </p:nvSpPr>
          <p:spPr bwMode="auto">
            <a:xfrm flipV="1">
              <a:off x="1367" y="628"/>
              <a:ext cx="2" cy="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Line 341"/>
            <p:cNvSpPr>
              <a:spLocks noChangeShapeType="1"/>
            </p:cNvSpPr>
            <p:nvPr/>
          </p:nvSpPr>
          <p:spPr bwMode="auto">
            <a:xfrm flipV="1">
              <a:off x="1369" y="624"/>
              <a:ext cx="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Rectangle 344"/>
            <p:cNvSpPr>
              <a:spLocks noChangeArrowheads="1"/>
            </p:cNvSpPr>
            <p:nvPr/>
          </p:nvSpPr>
          <p:spPr bwMode="auto">
            <a:xfrm>
              <a:off x="3523" y="465"/>
              <a:ext cx="9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signal processing unit</a:t>
              </a:r>
              <a:endParaRPr lang="en-US"/>
            </a:p>
          </p:txBody>
        </p:sp>
        <p:sp>
          <p:nvSpPr>
            <p:cNvPr id="849" name="Rectangle 345"/>
            <p:cNvSpPr>
              <a:spLocks noChangeArrowheads="1"/>
            </p:cNvSpPr>
            <p:nvPr/>
          </p:nvSpPr>
          <p:spPr bwMode="auto">
            <a:xfrm>
              <a:off x="3523" y="557"/>
              <a:ext cx="7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         (SPU-digital)</a:t>
              </a:r>
            </a:p>
            <a:p>
              <a:pPr algn="l"/>
              <a:r>
                <a:rPr lang="en-US" sz="1100" b="1">
                  <a:solidFill>
                    <a:srgbClr val="000000"/>
                  </a:solidFill>
                </a:rPr>
                <a:t>      : not included</a:t>
              </a:r>
              <a:endParaRPr lang="en-US"/>
            </a:p>
          </p:txBody>
        </p:sp>
        <p:grpSp>
          <p:nvGrpSpPr>
            <p:cNvPr id="850" name="Group 382"/>
            <p:cNvGrpSpPr>
              <a:grpSpLocks/>
            </p:cNvGrpSpPr>
            <p:nvPr/>
          </p:nvGrpSpPr>
          <p:grpSpPr bwMode="auto">
            <a:xfrm>
              <a:off x="2094" y="2848"/>
              <a:ext cx="155" cy="138"/>
              <a:chOff x="2832" y="48"/>
              <a:chExt cx="155" cy="152"/>
            </a:xfrm>
          </p:grpSpPr>
          <p:sp>
            <p:nvSpPr>
              <p:cNvPr id="941" name="Line 3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40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Line 384"/>
              <p:cNvSpPr>
                <a:spLocks noChangeAspect="1" noChangeShapeType="1"/>
              </p:cNvSpPr>
              <p:nvPr/>
            </p:nvSpPr>
            <p:spPr bwMode="auto">
              <a:xfrm flipV="1">
                <a:off x="2938" y="124"/>
                <a:ext cx="15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Line 3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09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Line 386"/>
              <p:cNvSpPr>
                <a:spLocks noChangeAspect="1" noChangeShapeType="1"/>
              </p:cNvSpPr>
              <p:nvPr/>
            </p:nvSpPr>
            <p:spPr bwMode="auto">
              <a:xfrm flipV="1">
                <a:off x="2938" y="96"/>
                <a:ext cx="15" cy="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Line 387"/>
              <p:cNvSpPr>
                <a:spLocks noChangeAspect="1" noChangeShapeType="1"/>
              </p:cNvSpPr>
              <p:nvPr/>
            </p:nvSpPr>
            <p:spPr bwMode="auto">
              <a:xfrm flipH="1">
                <a:off x="2945" y="155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Line 388"/>
              <p:cNvSpPr>
                <a:spLocks noChangeAspect="1" noChangeShapeType="1"/>
              </p:cNvSpPr>
              <p:nvPr/>
            </p:nvSpPr>
            <p:spPr bwMode="auto">
              <a:xfrm>
                <a:off x="2945" y="161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Line 389"/>
              <p:cNvSpPr>
                <a:spLocks noChangeAspect="1" noChangeShapeType="1"/>
              </p:cNvSpPr>
              <p:nvPr/>
            </p:nvSpPr>
            <p:spPr bwMode="auto">
              <a:xfrm>
                <a:off x="2872" y="48"/>
                <a:ext cx="2" cy="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Line 390"/>
              <p:cNvSpPr>
                <a:spLocks noChangeAspect="1" noChangeShapeType="1"/>
              </p:cNvSpPr>
              <p:nvPr/>
            </p:nvSpPr>
            <p:spPr bwMode="auto">
              <a:xfrm>
                <a:off x="2896" y="48"/>
                <a:ext cx="2" cy="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Line 391"/>
              <p:cNvSpPr>
                <a:spLocks noChangeAspect="1" noChangeShapeType="1"/>
              </p:cNvSpPr>
              <p:nvPr/>
            </p:nvSpPr>
            <p:spPr bwMode="auto">
              <a:xfrm>
                <a:off x="2896" y="70"/>
                <a:ext cx="91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Line 392"/>
              <p:cNvSpPr>
                <a:spLocks noChangeAspect="1" noChangeShapeType="1"/>
              </p:cNvSpPr>
              <p:nvPr/>
            </p:nvSpPr>
            <p:spPr bwMode="auto">
              <a:xfrm>
                <a:off x="2933" y="176"/>
                <a:ext cx="2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Line 393"/>
              <p:cNvSpPr>
                <a:spLocks noChangeAspect="1" noChangeShapeType="1"/>
              </p:cNvSpPr>
              <p:nvPr/>
            </p:nvSpPr>
            <p:spPr bwMode="auto">
              <a:xfrm flipH="1">
                <a:off x="2945" y="176"/>
                <a:ext cx="1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Line 3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3" y="176"/>
                <a:ext cx="12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Line 395"/>
              <p:cNvSpPr>
                <a:spLocks noChangeAspect="1" noChangeShapeType="1"/>
              </p:cNvSpPr>
              <p:nvPr/>
            </p:nvSpPr>
            <p:spPr bwMode="auto">
              <a:xfrm flipH="1">
                <a:off x="2832" y="72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Line 396"/>
              <p:cNvSpPr>
                <a:spLocks noChangeAspect="1" noChangeShapeType="1"/>
              </p:cNvSpPr>
              <p:nvPr/>
            </p:nvSpPr>
            <p:spPr bwMode="auto">
              <a:xfrm flipV="1">
                <a:off x="2942" y="70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1" name="Group 397"/>
            <p:cNvGrpSpPr>
              <a:grpSpLocks/>
            </p:cNvGrpSpPr>
            <p:nvPr/>
          </p:nvGrpSpPr>
          <p:grpSpPr bwMode="auto">
            <a:xfrm>
              <a:off x="2103" y="2493"/>
              <a:ext cx="155" cy="138"/>
              <a:chOff x="2832" y="48"/>
              <a:chExt cx="155" cy="152"/>
            </a:xfrm>
          </p:grpSpPr>
          <p:sp>
            <p:nvSpPr>
              <p:cNvPr id="927" name="Line 3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40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Line 399"/>
              <p:cNvSpPr>
                <a:spLocks noChangeAspect="1" noChangeShapeType="1"/>
              </p:cNvSpPr>
              <p:nvPr/>
            </p:nvSpPr>
            <p:spPr bwMode="auto">
              <a:xfrm flipV="1">
                <a:off x="2938" y="124"/>
                <a:ext cx="15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Line 4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09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938" y="96"/>
                <a:ext cx="15" cy="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Line 402"/>
              <p:cNvSpPr>
                <a:spLocks noChangeAspect="1" noChangeShapeType="1"/>
              </p:cNvSpPr>
              <p:nvPr/>
            </p:nvSpPr>
            <p:spPr bwMode="auto">
              <a:xfrm flipH="1">
                <a:off x="2945" y="155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Line 403"/>
              <p:cNvSpPr>
                <a:spLocks noChangeAspect="1" noChangeShapeType="1"/>
              </p:cNvSpPr>
              <p:nvPr/>
            </p:nvSpPr>
            <p:spPr bwMode="auto">
              <a:xfrm>
                <a:off x="2945" y="161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Line 404"/>
              <p:cNvSpPr>
                <a:spLocks noChangeAspect="1" noChangeShapeType="1"/>
              </p:cNvSpPr>
              <p:nvPr/>
            </p:nvSpPr>
            <p:spPr bwMode="auto">
              <a:xfrm>
                <a:off x="2872" y="48"/>
                <a:ext cx="2" cy="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Line 405"/>
              <p:cNvSpPr>
                <a:spLocks noChangeAspect="1" noChangeShapeType="1"/>
              </p:cNvSpPr>
              <p:nvPr/>
            </p:nvSpPr>
            <p:spPr bwMode="auto">
              <a:xfrm>
                <a:off x="2896" y="48"/>
                <a:ext cx="2" cy="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Line 406"/>
              <p:cNvSpPr>
                <a:spLocks noChangeAspect="1" noChangeShapeType="1"/>
              </p:cNvSpPr>
              <p:nvPr/>
            </p:nvSpPr>
            <p:spPr bwMode="auto">
              <a:xfrm>
                <a:off x="2896" y="70"/>
                <a:ext cx="91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Line 407"/>
              <p:cNvSpPr>
                <a:spLocks noChangeAspect="1" noChangeShapeType="1"/>
              </p:cNvSpPr>
              <p:nvPr/>
            </p:nvSpPr>
            <p:spPr bwMode="auto">
              <a:xfrm>
                <a:off x="2933" y="176"/>
                <a:ext cx="2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2945" y="176"/>
                <a:ext cx="1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Line 4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3" y="176"/>
                <a:ext cx="12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Line 410"/>
              <p:cNvSpPr>
                <a:spLocks noChangeAspect="1" noChangeShapeType="1"/>
              </p:cNvSpPr>
              <p:nvPr/>
            </p:nvSpPr>
            <p:spPr bwMode="auto">
              <a:xfrm flipH="1">
                <a:off x="2832" y="72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Line 411"/>
              <p:cNvSpPr>
                <a:spLocks noChangeAspect="1" noChangeShapeType="1"/>
              </p:cNvSpPr>
              <p:nvPr/>
            </p:nvSpPr>
            <p:spPr bwMode="auto">
              <a:xfrm flipV="1">
                <a:off x="2942" y="70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2" name="Group 412"/>
            <p:cNvGrpSpPr>
              <a:grpSpLocks/>
            </p:cNvGrpSpPr>
            <p:nvPr/>
          </p:nvGrpSpPr>
          <p:grpSpPr bwMode="auto">
            <a:xfrm>
              <a:off x="2094" y="1875"/>
              <a:ext cx="155" cy="138"/>
              <a:chOff x="2832" y="48"/>
              <a:chExt cx="155" cy="152"/>
            </a:xfrm>
          </p:grpSpPr>
          <p:sp>
            <p:nvSpPr>
              <p:cNvPr id="913" name="Line 4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40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Line 414"/>
              <p:cNvSpPr>
                <a:spLocks noChangeAspect="1" noChangeShapeType="1"/>
              </p:cNvSpPr>
              <p:nvPr/>
            </p:nvSpPr>
            <p:spPr bwMode="auto">
              <a:xfrm flipV="1">
                <a:off x="2938" y="124"/>
                <a:ext cx="15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4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09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2938" y="96"/>
                <a:ext cx="15" cy="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417"/>
              <p:cNvSpPr>
                <a:spLocks noChangeAspect="1" noChangeShapeType="1"/>
              </p:cNvSpPr>
              <p:nvPr/>
            </p:nvSpPr>
            <p:spPr bwMode="auto">
              <a:xfrm flipH="1">
                <a:off x="2945" y="155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Line 418"/>
              <p:cNvSpPr>
                <a:spLocks noChangeAspect="1" noChangeShapeType="1"/>
              </p:cNvSpPr>
              <p:nvPr/>
            </p:nvSpPr>
            <p:spPr bwMode="auto">
              <a:xfrm>
                <a:off x="2945" y="161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Line 419"/>
              <p:cNvSpPr>
                <a:spLocks noChangeAspect="1" noChangeShapeType="1"/>
              </p:cNvSpPr>
              <p:nvPr/>
            </p:nvSpPr>
            <p:spPr bwMode="auto">
              <a:xfrm>
                <a:off x="2872" y="48"/>
                <a:ext cx="2" cy="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Line 420"/>
              <p:cNvSpPr>
                <a:spLocks noChangeAspect="1" noChangeShapeType="1"/>
              </p:cNvSpPr>
              <p:nvPr/>
            </p:nvSpPr>
            <p:spPr bwMode="auto">
              <a:xfrm>
                <a:off x="2896" y="48"/>
                <a:ext cx="2" cy="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Line 421"/>
              <p:cNvSpPr>
                <a:spLocks noChangeAspect="1" noChangeShapeType="1"/>
              </p:cNvSpPr>
              <p:nvPr/>
            </p:nvSpPr>
            <p:spPr bwMode="auto">
              <a:xfrm>
                <a:off x="2896" y="70"/>
                <a:ext cx="91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Line 422"/>
              <p:cNvSpPr>
                <a:spLocks noChangeAspect="1" noChangeShapeType="1"/>
              </p:cNvSpPr>
              <p:nvPr/>
            </p:nvSpPr>
            <p:spPr bwMode="auto">
              <a:xfrm>
                <a:off x="2933" y="176"/>
                <a:ext cx="2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Line 423"/>
              <p:cNvSpPr>
                <a:spLocks noChangeAspect="1" noChangeShapeType="1"/>
              </p:cNvSpPr>
              <p:nvPr/>
            </p:nvSpPr>
            <p:spPr bwMode="auto">
              <a:xfrm flipH="1">
                <a:off x="2945" y="176"/>
                <a:ext cx="1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Line 4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3" y="176"/>
                <a:ext cx="12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Line 425"/>
              <p:cNvSpPr>
                <a:spLocks noChangeAspect="1" noChangeShapeType="1"/>
              </p:cNvSpPr>
              <p:nvPr/>
            </p:nvSpPr>
            <p:spPr bwMode="auto">
              <a:xfrm flipH="1">
                <a:off x="2832" y="72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Line 426"/>
              <p:cNvSpPr>
                <a:spLocks noChangeAspect="1" noChangeShapeType="1"/>
              </p:cNvSpPr>
              <p:nvPr/>
            </p:nvSpPr>
            <p:spPr bwMode="auto">
              <a:xfrm flipV="1">
                <a:off x="2942" y="70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3" name="Group 427"/>
            <p:cNvGrpSpPr>
              <a:grpSpLocks/>
            </p:cNvGrpSpPr>
            <p:nvPr/>
          </p:nvGrpSpPr>
          <p:grpSpPr bwMode="auto">
            <a:xfrm>
              <a:off x="2103" y="1521"/>
              <a:ext cx="155" cy="138"/>
              <a:chOff x="2832" y="48"/>
              <a:chExt cx="155" cy="152"/>
            </a:xfrm>
          </p:grpSpPr>
          <p:sp>
            <p:nvSpPr>
              <p:cNvPr id="899" name="Line 42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40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429"/>
              <p:cNvSpPr>
                <a:spLocks noChangeAspect="1" noChangeShapeType="1"/>
              </p:cNvSpPr>
              <p:nvPr/>
            </p:nvSpPr>
            <p:spPr bwMode="auto">
              <a:xfrm flipV="1">
                <a:off x="2938" y="124"/>
                <a:ext cx="15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43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09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431"/>
              <p:cNvSpPr>
                <a:spLocks noChangeAspect="1" noChangeShapeType="1"/>
              </p:cNvSpPr>
              <p:nvPr/>
            </p:nvSpPr>
            <p:spPr bwMode="auto">
              <a:xfrm flipV="1">
                <a:off x="2938" y="96"/>
                <a:ext cx="15" cy="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432"/>
              <p:cNvSpPr>
                <a:spLocks noChangeAspect="1" noChangeShapeType="1"/>
              </p:cNvSpPr>
              <p:nvPr/>
            </p:nvSpPr>
            <p:spPr bwMode="auto">
              <a:xfrm flipH="1">
                <a:off x="2945" y="155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433"/>
              <p:cNvSpPr>
                <a:spLocks noChangeAspect="1" noChangeShapeType="1"/>
              </p:cNvSpPr>
              <p:nvPr/>
            </p:nvSpPr>
            <p:spPr bwMode="auto">
              <a:xfrm>
                <a:off x="2945" y="161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Line 434"/>
              <p:cNvSpPr>
                <a:spLocks noChangeAspect="1" noChangeShapeType="1"/>
              </p:cNvSpPr>
              <p:nvPr/>
            </p:nvSpPr>
            <p:spPr bwMode="auto">
              <a:xfrm>
                <a:off x="2872" y="48"/>
                <a:ext cx="2" cy="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435"/>
              <p:cNvSpPr>
                <a:spLocks noChangeAspect="1" noChangeShapeType="1"/>
              </p:cNvSpPr>
              <p:nvPr/>
            </p:nvSpPr>
            <p:spPr bwMode="auto">
              <a:xfrm>
                <a:off x="2896" y="48"/>
                <a:ext cx="2" cy="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436"/>
              <p:cNvSpPr>
                <a:spLocks noChangeAspect="1" noChangeShapeType="1"/>
              </p:cNvSpPr>
              <p:nvPr/>
            </p:nvSpPr>
            <p:spPr bwMode="auto">
              <a:xfrm>
                <a:off x="2896" y="70"/>
                <a:ext cx="91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Line 437"/>
              <p:cNvSpPr>
                <a:spLocks noChangeAspect="1" noChangeShapeType="1"/>
              </p:cNvSpPr>
              <p:nvPr/>
            </p:nvSpPr>
            <p:spPr bwMode="auto">
              <a:xfrm>
                <a:off x="2933" y="176"/>
                <a:ext cx="2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Line 438"/>
              <p:cNvSpPr>
                <a:spLocks noChangeAspect="1" noChangeShapeType="1"/>
              </p:cNvSpPr>
              <p:nvPr/>
            </p:nvSpPr>
            <p:spPr bwMode="auto">
              <a:xfrm flipH="1">
                <a:off x="2945" y="176"/>
                <a:ext cx="1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43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3" y="176"/>
                <a:ext cx="12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Line 440"/>
              <p:cNvSpPr>
                <a:spLocks noChangeAspect="1" noChangeShapeType="1"/>
              </p:cNvSpPr>
              <p:nvPr/>
            </p:nvSpPr>
            <p:spPr bwMode="auto">
              <a:xfrm flipH="1">
                <a:off x="2832" y="72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Line 441"/>
              <p:cNvSpPr>
                <a:spLocks noChangeAspect="1" noChangeShapeType="1"/>
              </p:cNvSpPr>
              <p:nvPr/>
            </p:nvSpPr>
            <p:spPr bwMode="auto">
              <a:xfrm flipV="1">
                <a:off x="2942" y="70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4" name="Group 442"/>
            <p:cNvGrpSpPr>
              <a:grpSpLocks/>
            </p:cNvGrpSpPr>
            <p:nvPr/>
          </p:nvGrpSpPr>
          <p:grpSpPr bwMode="auto">
            <a:xfrm>
              <a:off x="2091" y="1170"/>
              <a:ext cx="155" cy="138"/>
              <a:chOff x="2832" y="48"/>
              <a:chExt cx="155" cy="152"/>
            </a:xfrm>
          </p:grpSpPr>
          <p:sp>
            <p:nvSpPr>
              <p:cNvPr id="885" name="Line 4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40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Line 444"/>
              <p:cNvSpPr>
                <a:spLocks noChangeAspect="1" noChangeShapeType="1"/>
              </p:cNvSpPr>
              <p:nvPr/>
            </p:nvSpPr>
            <p:spPr bwMode="auto">
              <a:xfrm flipV="1">
                <a:off x="2938" y="124"/>
                <a:ext cx="15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4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09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2938" y="96"/>
                <a:ext cx="15" cy="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447"/>
              <p:cNvSpPr>
                <a:spLocks noChangeAspect="1" noChangeShapeType="1"/>
              </p:cNvSpPr>
              <p:nvPr/>
            </p:nvSpPr>
            <p:spPr bwMode="auto">
              <a:xfrm flipH="1">
                <a:off x="2945" y="155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448"/>
              <p:cNvSpPr>
                <a:spLocks noChangeAspect="1" noChangeShapeType="1"/>
              </p:cNvSpPr>
              <p:nvPr/>
            </p:nvSpPr>
            <p:spPr bwMode="auto">
              <a:xfrm>
                <a:off x="2945" y="161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449"/>
              <p:cNvSpPr>
                <a:spLocks noChangeAspect="1" noChangeShapeType="1"/>
              </p:cNvSpPr>
              <p:nvPr/>
            </p:nvSpPr>
            <p:spPr bwMode="auto">
              <a:xfrm>
                <a:off x="2872" y="48"/>
                <a:ext cx="2" cy="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Line 450"/>
              <p:cNvSpPr>
                <a:spLocks noChangeAspect="1" noChangeShapeType="1"/>
              </p:cNvSpPr>
              <p:nvPr/>
            </p:nvSpPr>
            <p:spPr bwMode="auto">
              <a:xfrm>
                <a:off x="2896" y="48"/>
                <a:ext cx="2" cy="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Line 451"/>
              <p:cNvSpPr>
                <a:spLocks noChangeAspect="1" noChangeShapeType="1"/>
              </p:cNvSpPr>
              <p:nvPr/>
            </p:nvSpPr>
            <p:spPr bwMode="auto">
              <a:xfrm>
                <a:off x="2896" y="70"/>
                <a:ext cx="91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Line 452"/>
              <p:cNvSpPr>
                <a:spLocks noChangeAspect="1" noChangeShapeType="1"/>
              </p:cNvSpPr>
              <p:nvPr/>
            </p:nvSpPr>
            <p:spPr bwMode="auto">
              <a:xfrm>
                <a:off x="2933" y="176"/>
                <a:ext cx="2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2945" y="176"/>
                <a:ext cx="1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Line 4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3" y="176"/>
                <a:ext cx="12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455"/>
              <p:cNvSpPr>
                <a:spLocks noChangeAspect="1" noChangeShapeType="1"/>
              </p:cNvSpPr>
              <p:nvPr/>
            </p:nvSpPr>
            <p:spPr bwMode="auto">
              <a:xfrm flipH="1">
                <a:off x="2832" y="72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456"/>
              <p:cNvSpPr>
                <a:spLocks noChangeAspect="1" noChangeShapeType="1"/>
              </p:cNvSpPr>
              <p:nvPr/>
            </p:nvSpPr>
            <p:spPr bwMode="auto">
              <a:xfrm flipV="1">
                <a:off x="2942" y="70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5" name="Group 457"/>
            <p:cNvGrpSpPr>
              <a:grpSpLocks/>
            </p:cNvGrpSpPr>
            <p:nvPr/>
          </p:nvGrpSpPr>
          <p:grpSpPr bwMode="auto">
            <a:xfrm>
              <a:off x="2100" y="819"/>
              <a:ext cx="155" cy="138"/>
              <a:chOff x="2832" y="48"/>
              <a:chExt cx="155" cy="152"/>
            </a:xfrm>
          </p:grpSpPr>
          <p:sp>
            <p:nvSpPr>
              <p:cNvPr id="871" name="Line 4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40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459"/>
              <p:cNvSpPr>
                <a:spLocks noChangeAspect="1" noChangeShapeType="1"/>
              </p:cNvSpPr>
              <p:nvPr/>
            </p:nvSpPr>
            <p:spPr bwMode="auto">
              <a:xfrm flipV="1">
                <a:off x="2938" y="124"/>
                <a:ext cx="15" cy="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46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109"/>
                <a:ext cx="15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Line 461"/>
              <p:cNvSpPr>
                <a:spLocks noChangeAspect="1" noChangeShapeType="1"/>
              </p:cNvSpPr>
              <p:nvPr/>
            </p:nvSpPr>
            <p:spPr bwMode="auto">
              <a:xfrm flipV="1">
                <a:off x="2938" y="96"/>
                <a:ext cx="15" cy="1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462"/>
              <p:cNvSpPr>
                <a:spLocks noChangeAspect="1" noChangeShapeType="1"/>
              </p:cNvSpPr>
              <p:nvPr/>
            </p:nvSpPr>
            <p:spPr bwMode="auto">
              <a:xfrm flipH="1">
                <a:off x="2945" y="155"/>
                <a:ext cx="8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463"/>
              <p:cNvSpPr>
                <a:spLocks noChangeAspect="1" noChangeShapeType="1"/>
              </p:cNvSpPr>
              <p:nvPr/>
            </p:nvSpPr>
            <p:spPr bwMode="auto">
              <a:xfrm>
                <a:off x="2945" y="161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Line 464"/>
              <p:cNvSpPr>
                <a:spLocks noChangeAspect="1" noChangeShapeType="1"/>
              </p:cNvSpPr>
              <p:nvPr/>
            </p:nvSpPr>
            <p:spPr bwMode="auto">
              <a:xfrm>
                <a:off x="2872" y="48"/>
                <a:ext cx="2" cy="4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Line 465"/>
              <p:cNvSpPr>
                <a:spLocks noChangeAspect="1" noChangeShapeType="1"/>
              </p:cNvSpPr>
              <p:nvPr/>
            </p:nvSpPr>
            <p:spPr bwMode="auto">
              <a:xfrm>
                <a:off x="2896" y="48"/>
                <a:ext cx="2" cy="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466"/>
              <p:cNvSpPr>
                <a:spLocks noChangeAspect="1" noChangeShapeType="1"/>
              </p:cNvSpPr>
              <p:nvPr/>
            </p:nvSpPr>
            <p:spPr bwMode="auto">
              <a:xfrm>
                <a:off x="2896" y="70"/>
                <a:ext cx="91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467"/>
              <p:cNvSpPr>
                <a:spLocks noChangeAspect="1" noChangeShapeType="1"/>
              </p:cNvSpPr>
              <p:nvPr/>
            </p:nvSpPr>
            <p:spPr bwMode="auto">
              <a:xfrm>
                <a:off x="2933" y="176"/>
                <a:ext cx="23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468"/>
              <p:cNvSpPr>
                <a:spLocks noChangeAspect="1" noChangeShapeType="1"/>
              </p:cNvSpPr>
              <p:nvPr/>
            </p:nvSpPr>
            <p:spPr bwMode="auto">
              <a:xfrm flipH="1">
                <a:off x="2945" y="176"/>
                <a:ext cx="1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4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3" y="176"/>
                <a:ext cx="12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Line 470"/>
              <p:cNvSpPr>
                <a:spLocks noChangeAspect="1" noChangeShapeType="1"/>
              </p:cNvSpPr>
              <p:nvPr/>
            </p:nvSpPr>
            <p:spPr bwMode="auto">
              <a:xfrm flipH="1">
                <a:off x="2832" y="72"/>
                <a:ext cx="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471"/>
              <p:cNvSpPr>
                <a:spLocks noChangeAspect="1" noChangeShapeType="1"/>
              </p:cNvSpPr>
              <p:nvPr/>
            </p:nvSpPr>
            <p:spPr bwMode="auto">
              <a:xfrm flipV="1">
                <a:off x="2942" y="70"/>
                <a:ext cx="1" cy="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6" name="Line 473"/>
            <p:cNvSpPr>
              <a:spLocks noChangeShapeType="1"/>
            </p:cNvSpPr>
            <p:nvPr/>
          </p:nvSpPr>
          <p:spPr bwMode="auto">
            <a:xfrm>
              <a:off x="3189" y="1739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Line 475"/>
            <p:cNvSpPr>
              <a:spLocks noChangeShapeType="1"/>
            </p:cNvSpPr>
            <p:nvPr/>
          </p:nvSpPr>
          <p:spPr bwMode="auto">
            <a:xfrm>
              <a:off x="3195" y="1167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Line 476"/>
            <p:cNvSpPr>
              <a:spLocks noChangeShapeType="1"/>
            </p:cNvSpPr>
            <p:nvPr/>
          </p:nvSpPr>
          <p:spPr bwMode="auto">
            <a:xfrm>
              <a:off x="3192" y="1449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Line 477"/>
            <p:cNvSpPr>
              <a:spLocks noChangeShapeType="1"/>
            </p:cNvSpPr>
            <p:nvPr/>
          </p:nvSpPr>
          <p:spPr bwMode="auto">
            <a:xfrm>
              <a:off x="3201" y="1869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Line 478"/>
            <p:cNvSpPr>
              <a:spLocks noChangeShapeType="1"/>
            </p:cNvSpPr>
            <p:nvPr/>
          </p:nvSpPr>
          <p:spPr bwMode="auto">
            <a:xfrm>
              <a:off x="3177" y="2719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Line 479"/>
            <p:cNvSpPr>
              <a:spLocks noChangeShapeType="1"/>
            </p:cNvSpPr>
            <p:nvPr/>
          </p:nvSpPr>
          <p:spPr bwMode="auto">
            <a:xfrm>
              <a:off x="3189" y="2853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Line 480"/>
            <p:cNvSpPr>
              <a:spLocks noChangeShapeType="1"/>
            </p:cNvSpPr>
            <p:nvPr/>
          </p:nvSpPr>
          <p:spPr bwMode="auto">
            <a:xfrm>
              <a:off x="3438" y="1044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Line 481"/>
            <p:cNvSpPr>
              <a:spLocks noChangeShapeType="1"/>
            </p:cNvSpPr>
            <p:nvPr/>
          </p:nvSpPr>
          <p:spPr bwMode="auto">
            <a:xfrm>
              <a:off x="3450" y="1399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Line 482"/>
            <p:cNvSpPr>
              <a:spLocks noChangeShapeType="1"/>
            </p:cNvSpPr>
            <p:nvPr/>
          </p:nvSpPr>
          <p:spPr bwMode="auto">
            <a:xfrm>
              <a:off x="3794" y="1747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Line 483"/>
            <p:cNvSpPr>
              <a:spLocks noChangeShapeType="1"/>
            </p:cNvSpPr>
            <p:nvPr/>
          </p:nvSpPr>
          <p:spPr bwMode="auto">
            <a:xfrm>
              <a:off x="3446" y="1920"/>
              <a:ext cx="35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Line 484"/>
            <p:cNvSpPr>
              <a:spLocks noChangeShapeType="1"/>
            </p:cNvSpPr>
            <p:nvPr/>
          </p:nvSpPr>
          <p:spPr bwMode="auto">
            <a:xfrm>
              <a:off x="1596" y="795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Line 485"/>
            <p:cNvSpPr>
              <a:spLocks noChangeShapeType="1"/>
            </p:cNvSpPr>
            <p:nvPr/>
          </p:nvSpPr>
          <p:spPr bwMode="auto">
            <a:xfrm>
              <a:off x="1596" y="1152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Line 486"/>
            <p:cNvSpPr>
              <a:spLocks noChangeShapeType="1"/>
            </p:cNvSpPr>
            <p:nvPr/>
          </p:nvSpPr>
          <p:spPr bwMode="auto">
            <a:xfrm>
              <a:off x="1590" y="1515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Line 487"/>
            <p:cNvSpPr>
              <a:spLocks noChangeShapeType="1"/>
            </p:cNvSpPr>
            <p:nvPr/>
          </p:nvSpPr>
          <p:spPr bwMode="auto">
            <a:xfrm>
              <a:off x="1586" y="1872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Line 488"/>
            <p:cNvSpPr>
              <a:spLocks noChangeShapeType="1"/>
            </p:cNvSpPr>
            <p:nvPr/>
          </p:nvSpPr>
          <p:spPr bwMode="auto">
            <a:xfrm>
              <a:off x="1596" y="2503"/>
              <a:ext cx="1" cy="1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47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 descr="Fig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96" y="3243266"/>
            <a:ext cx="6027406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31815" y="55037"/>
            <a:ext cx="6705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GB" sz="4000" b="1" dirty="0"/>
              <a:t>Basic </a:t>
            </a:r>
            <a:r>
              <a:rPr lang="en-GB" sz="4000" b="1" dirty="0" smtClean="0"/>
              <a:t>Preamplifier Architecture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31815" y="4248936"/>
            <a:ext cx="34144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400" b="1" dirty="0"/>
              <a:t>Candidate OTA circuits</a:t>
            </a:r>
            <a:r>
              <a:rPr lang="en-US" sz="2400" b="1" dirty="0"/>
              <a:t> </a:t>
            </a:r>
            <a:r>
              <a:rPr lang="en-US" sz="2400" b="1" dirty="0" smtClean="0">
                <a:sym typeface="Symbol"/>
              </a:rPr>
              <a:t></a:t>
            </a:r>
            <a:endParaRPr lang="en-US" sz="2400" b="1" dirty="0"/>
          </a:p>
        </p:txBody>
      </p:sp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304800" y="914400"/>
            <a:ext cx="6432953" cy="2209800"/>
            <a:chOff x="812" y="186"/>
            <a:chExt cx="3666" cy="1008"/>
          </a:xfrm>
        </p:grpSpPr>
        <p:sp>
          <p:nvSpPr>
            <p:cNvPr id="6" name="AutoShape 1034"/>
            <p:cNvSpPr>
              <a:spLocks noChangeAspect="1" noChangeArrowheads="1"/>
            </p:cNvSpPr>
            <p:nvPr/>
          </p:nvSpPr>
          <p:spPr bwMode="auto">
            <a:xfrm rot="-5400000">
              <a:off x="1583" y="275"/>
              <a:ext cx="889" cy="711"/>
            </a:xfrm>
            <a:custGeom>
              <a:avLst/>
              <a:gdLst>
                <a:gd name="T0" fmla="*/ 778 w 21600"/>
                <a:gd name="T1" fmla="*/ 355 h 21600"/>
                <a:gd name="T2" fmla="*/ 445 w 21600"/>
                <a:gd name="T3" fmla="*/ 711 h 21600"/>
                <a:gd name="T4" fmla="*/ 111 w 21600"/>
                <a:gd name="T5" fmla="*/ 355 h 21600"/>
                <a:gd name="T6" fmla="*/ 4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496 h 21600"/>
                <a:gd name="T14" fmla="*/ 17105 w 21600"/>
                <a:gd name="T15" fmla="*/ 171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35"/>
            <p:cNvSpPr>
              <a:spLocks noChangeAspect="1" noChangeShapeType="1"/>
            </p:cNvSpPr>
            <p:nvPr/>
          </p:nvSpPr>
          <p:spPr bwMode="auto">
            <a:xfrm flipH="1">
              <a:off x="1316" y="364"/>
              <a:ext cx="3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6"/>
            <p:cNvSpPr>
              <a:spLocks noChangeAspect="1" noChangeShapeType="1"/>
            </p:cNvSpPr>
            <p:nvPr/>
          </p:nvSpPr>
          <p:spPr bwMode="auto">
            <a:xfrm flipH="1">
              <a:off x="1316" y="896"/>
              <a:ext cx="3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037"/>
            <p:cNvSpPr txBox="1">
              <a:spLocks noChangeAspect="1" noChangeArrowheads="1"/>
            </p:cNvSpPr>
            <p:nvPr/>
          </p:nvSpPr>
          <p:spPr bwMode="auto">
            <a:xfrm>
              <a:off x="1672" y="275"/>
              <a:ext cx="1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/>
                <a:t>+</a:t>
              </a:r>
              <a:endParaRPr lang="en-US"/>
            </a:p>
          </p:txBody>
        </p:sp>
        <p:sp>
          <p:nvSpPr>
            <p:cNvPr id="10" name="Text Box 1038"/>
            <p:cNvSpPr txBox="1">
              <a:spLocks noChangeAspect="1" noChangeArrowheads="1"/>
            </p:cNvSpPr>
            <p:nvPr/>
          </p:nvSpPr>
          <p:spPr bwMode="auto">
            <a:xfrm>
              <a:off x="1672" y="875"/>
              <a:ext cx="1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/>
                <a:t>¯¯</a:t>
              </a:r>
              <a:endParaRPr lang="en-US"/>
            </a:p>
          </p:txBody>
        </p:sp>
        <p:grpSp>
          <p:nvGrpSpPr>
            <p:cNvPr id="11" name="Group 1039"/>
            <p:cNvGrpSpPr>
              <a:grpSpLocks noChangeAspect="1"/>
            </p:cNvGrpSpPr>
            <p:nvPr/>
          </p:nvGrpSpPr>
          <p:grpSpPr bwMode="auto">
            <a:xfrm>
              <a:off x="1057" y="416"/>
              <a:ext cx="177" cy="420"/>
              <a:chOff x="1260" y="2340"/>
              <a:chExt cx="360" cy="720"/>
            </a:xfrm>
          </p:grpSpPr>
          <p:sp>
            <p:nvSpPr>
              <p:cNvPr id="54" name="Arc 1040"/>
              <p:cNvSpPr>
                <a:spLocks noChangeAspect="1"/>
              </p:cNvSpPr>
              <p:nvPr/>
            </p:nvSpPr>
            <p:spPr bwMode="auto">
              <a:xfrm flipH="1">
                <a:off x="1260" y="2340"/>
                <a:ext cx="360" cy="360"/>
              </a:xfrm>
              <a:custGeom>
                <a:avLst/>
                <a:gdLst>
                  <a:gd name="T0" fmla="*/ 0 w 21600"/>
                  <a:gd name="T1" fmla="*/ 0 h 21600"/>
                  <a:gd name="T2" fmla="*/ 360 w 21600"/>
                  <a:gd name="T3" fmla="*/ 360 h 21600"/>
                  <a:gd name="T4" fmla="*/ 0 w 21600"/>
                  <a:gd name="T5" fmla="*/ 36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rc 1041"/>
              <p:cNvSpPr>
                <a:spLocks noChangeAspect="1"/>
              </p:cNvSpPr>
              <p:nvPr/>
            </p:nvSpPr>
            <p:spPr bwMode="auto">
              <a:xfrm rot="16200000" flipH="1">
                <a:off x="1260" y="2700"/>
                <a:ext cx="360" cy="360"/>
              </a:xfrm>
              <a:custGeom>
                <a:avLst/>
                <a:gdLst>
                  <a:gd name="T0" fmla="*/ 0 w 21600"/>
                  <a:gd name="T1" fmla="*/ 0 h 21600"/>
                  <a:gd name="T2" fmla="*/ 360 w 21600"/>
                  <a:gd name="T3" fmla="*/ 360 h 21600"/>
                  <a:gd name="T4" fmla="*/ 0 w 21600"/>
                  <a:gd name="T5" fmla="*/ 36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042"/>
            <p:cNvSpPr txBox="1">
              <a:spLocks noChangeAspect="1" noChangeArrowheads="1"/>
            </p:cNvSpPr>
            <p:nvPr/>
          </p:nvSpPr>
          <p:spPr bwMode="auto">
            <a:xfrm>
              <a:off x="812" y="453"/>
              <a:ext cx="26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endParaRPr lang="en-GB"/>
            </a:p>
          </p:txBody>
        </p:sp>
        <p:sp>
          <p:nvSpPr>
            <p:cNvPr id="13" name="Line 1043"/>
            <p:cNvSpPr>
              <a:spLocks noChangeAspect="1" noChangeShapeType="1"/>
            </p:cNvSpPr>
            <p:nvPr/>
          </p:nvSpPr>
          <p:spPr bwMode="auto">
            <a:xfrm>
              <a:off x="2383" y="631"/>
              <a:ext cx="4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044"/>
            <p:cNvGrpSpPr>
              <a:grpSpLocks noChangeAspect="1"/>
            </p:cNvGrpSpPr>
            <p:nvPr/>
          </p:nvGrpSpPr>
          <p:grpSpPr bwMode="auto">
            <a:xfrm>
              <a:off x="2776" y="695"/>
              <a:ext cx="78" cy="336"/>
              <a:chOff x="5040" y="2982"/>
              <a:chExt cx="195" cy="1125"/>
            </a:xfrm>
          </p:grpSpPr>
          <p:sp>
            <p:nvSpPr>
              <p:cNvPr id="48" name="Line 1045"/>
              <p:cNvSpPr>
                <a:spLocks noChangeAspect="1" noChangeShapeType="1"/>
              </p:cNvSpPr>
              <p:nvPr/>
            </p:nvSpPr>
            <p:spPr bwMode="auto">
              <a:xfrm flipH="1">
                <a:off x="5040" y="298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046"/>
              <p:cNvSpPr>
                <a:spLocks noChangeAspect="1" noChangeShapeType="1"/>
              </p:cNvSpPr>
              <p:nvPr/>
            </p:nvSpPr>
            <p:spPr bwMode="auto">
              <a:xfrm>
                <a:off x="5040" y="317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047"/>
              <p:cNvSpPr>
                <a:spLocks noChangeAspect="1" noChangeShapeType="1"/>
              </p:cNvSpPr>
              <p:nvPr/>
            </p:nvSpPr>
            <p:spPr bwMode="auto">
              <a:xfrm flipH="1">
                <a:off x="5055" y="335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048"/>
              <p:cNvSpPr>
                <a:spLocks noChangeAspect="1" noChangeShapeType="1"/>
              </p:cNvSpPr>
              <p:nvPr/>
            </p:nvSpPr>
            <p:spPr bwMode="auto">
              <a:xfrm flipH="1">
                <a:off x="5040" y="373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049"/>
              <p:cNvSpPr>
                <a:spLocks noChangeAspect="1" noChangeShapeType="1"/>
              </p:cNvSpPr>
              <p:nvPr/>
            </p:nvSpPr>
            <p:spPr bwMode="auto">
              <a:xfrm>
                <a:off x="5040" y="392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050"/>
              <p:cNvSpPr>
                <a:spLocks noChangeAspect="1" noChangeShapeType="1"/>
              </p:cNvSpPr>
              <p:nvPr/>
            </p:nvSpPr>
            <p:spPr bwMode="auto">
              <a:xfrm>
                <a:off x="5055" y="355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1051"/>
            <p:cNvSpPr>
              <a:spLocks noChangeAspect="1" noChangeShapeType="1"/>
            </p:cNvSpPr>
            <p:nvPr/>
          </p:nvSpPr>
          <p:spPr bwMode="auto">
            <a:xfrm>
              <a:off x="2835" y="1016"/>
              <a:ext cx="0" cy="1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052"/>
            <p:cNvGrpSpPr>
              <a:grpSpLocks noChangeAspect="1"/>
            </p:cNvGrpSpPr>
            <p:nvPr/>
          </p:nvGrpSpPr>
          <p:grpSpPr bwMode="auto">
            <a:xfrm rot="-5400000">
              <a:off x="3045" y="473"/>
              <a:ext cx="79" cy="336"/>
              <a:chOff x="5040" y="2982"/>
              <a:chExt cx="195" cy="1125"/>
            </a:xfrm>
          </p:grpSpPr>
          <p:sp>
            <p:nvSpPr>
              <p:cNvPr id="42" name="Line 1053"/>
              <p:cNvSpPr>
                <a:spLocks noChangeAspect="1" noChangeShapeType="1"/>
              </p:cNvSpPr>
              <p:nvPr/>
            </p:nvSpPr>
            <p:spPr bwMode="auto">
              <a:xfrm flipH="1">
                <a:off x="5040" y="298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054"/>
              <p:cNvSpPr>
                <a:spLocks noChangeAspect="1" noChangeShapeType="1"/>
              </p:cNvSpPr>
              <p:nvPr/>
            </p:nvSpPr>
            <p:spPr bwMode="auto">
              <a:xfrm>
                <a:off x="5040" y="317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055"/>
              <p:cNvSpPr>
                <a:spLocks noChangeAspect="1" noChangeShapeType="1"/>
              </p:cNvSpPr>
              <p:nvPr/>
            </p:nvSpPr>
            <p:spPr bwMode="auto">
              <a:xfrm flipH="1">
                <a:off x="5055" y="335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056"/>
              <p:cNvSpPr>
                <a:spLocks noChangeAspect="1" noChangeShapeType="1"/>
              </p:cNvSpPr>
              <p:nvPr/>
            </p:nvSpPr>
            <p:spPr bwMode="auto">
              <a:xfrm flipH="1">
                <a:off x="5040" y="373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57"/>
              <p:cNvSpPr>
                <a:spLocks noChangeAspect="1" noChangeShapeType="1"/>
              </p:cNvSpPr>
              <p:nvPr/>
            </p:nvSpPr>
            <p:spPr bwMode="auto">
              <a:xfrm>
                <a:off x="5040" y="392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058"/>
              <p:cNvSpPr>
                <a:spLocks noChangeAspect="1" noChangeShapeType="1"/>
              </p:cNvSpPr>
              <p:nvPr/>
            </p:nvSpPr>
            <p:spPr bwMode="auto">
              <a:xfrm>
                <a:off x="5055" y="355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1059"/>
            <p:cNvSpPr>
              <a:spLocks noChangeAspect="1" noChangeShapeType="1"/>
            </p:cNvSpPr>
            <p:nvPr/>
          </p:nvSpPr>
          <p:spPr bwMode="auto">
            <a:xfrm>
              <a:off x="2828" y="63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60"/>
            <p:cNvSpPr>
              <a:spLocks noChangeAspect="1" noChangeShapeType="1"/>
            </p:cNvSpPr>
            <p:nvPr/>
          </p:nvSpPr>
          <p:spPr bwMode="auto">
            <a:xfrm flipV="1">
              <a:off x="2835" y="631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61"/>
            <p:cNvSpPr>
              <a:spLocks noChangeAspect="1" noChangeShapeType="1"/>
            </p:cNvSpPr>
            <p:nvPr/>
          </p:nvSpPr>
          <p:spPr bwMode="auto">
            <a:xfrm rot="16200000" flipV="1">
              <a:off x="2880" y="586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062"/>
            <p:cNvSpPr>
              <a:spLocks noChangeAspect="1" noChangeArrowheads="1"/>
            </p:cNvSpPr>
            <p:nvPr/>
          </p:nvSpPr>
          <p:spPr bwMode="auto">
            <a:xfrm>
              <a:off x="4436" y="601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063"/>
            <p:cNvSpPr>
              <a:spLocks noChangeAspect="1" noChangeArrowheads="1"/>
            </p:cNvSpPr>
            <p:nvPr/>
          </p:nvSpPr>
          <p:spPr bwMode="auto">
            <a:xfrm>
              <a:off x="3302" y="608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064"/>
            <p:cNvSpPr>
              <a:spLocks noChangeAspect="1" noChangeArrowheads="1"/>
            </p:cNvSpPr>
            <p:nvPr/>
          </p:nvSpPr>
          <p:spPr bwMode="auto">
            <a:xfrm>
              <a:off x="3542" y="608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1065"/>
            <p:cNvSpPr>
              <a:spLocks noChangeAspect="1" noChangeArrowheads="1"/>
            </p:cNvSpPr>
            <p:nvPr/>
          </p:nvSpPr>
          <p:spPr bwMode="auto">
            <a:xfrm>
              <a:off x="2808" y="608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66"/>
            <p:cNvSpPr>
              <a:spLocks noChangeAspect="1" noChangeShapeType="1"/>
            </p:cNvSpPr>
            <p:nvPr/>
          </p:nvSpPr>
          <p:spPr bwMode="auto">
            <a:xfrm rot="16200000" flipV="1">
              <a:off x="3295" y="586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67"/>
            <p:cNvSpPr>
              <a:spLocks noChangeAspect="1" noChangeShapeType="1"/>
            </p:cNvSpPr>
            <p:nvPr/>
          </p:nvSpPr>
          <p:spPr bwMode="auto">
            <a:xfrm flipV="1">
              <a:off x="3324" y="623"/>
              <a:ext cx="0" cy="1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1068"/>
            <p:cNvGrpSpPr>
              <a:grpSpLocks noChangeAspect="1"/>
            </p:cNvGrpSpPr>
            <p:nvPr/>
          </p:nvGrpSpPr>
          <p:grpSpPr bwMode="auto">
            <a:xfrm>
              <a:off x="3259" y="794"/>
              <a:ext cx="139" cy="70"/>
              <a:chOff x="1980" y="4680"/>
              <a:chExt cx="720" cy="360"/>
            </a:xfrm>
          </p:grpSpPr>
          <p:sp>
            <p:nvSpPr>
              <p:cNvPr id="40" name="Freeform 1069"/>
              <p:cNvSpPr>
                <a:spLocks noChangeAspect="1"/>
              </p:cNvSpPr>
              <p:nvPr/>
            </p:nvSpPr>
            <p:spPr bwMode="auto">
              <a:xfrm>
                <a:off x="1980" y="4830"/>
                <a:ext cx="720" cy="210"/>
              </a:xfrm>
              <a:custGeom>
                <a:avLst/>
                <a:gdLst>
                  <a:gd name="T0" fmla="*/ 0 w 720"/>
                  <a:gd name="T1" fmla="*/ 210 h 210"/>
                  <a:gd name="T2" fmla="*/ 180 w 720"/>
                  <a:gd name="T3" fmla="*/ 30 h 210"/>
                  <a:gd name="T4" fmla="*/ 540 w 720"/>
                  <a:gd name="T5" fmla="*/ 30 h 210"/>
                  <a:gd name="T6" fmla="*/ 720 w 720"/>
                  <a:gd name="T7" fmla="*/ 210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210">
                    <a:moveTo>
                      <a:pt x="0" y="210"/>
                    </a:moveTo>
                    <a:cubicBezTo>
                      <a:pt x="45" y="135"/>
                      <a:pt x="90" y="60"/>
                      <a:pt x="180" y="30"/>
                    </a:cubicBezTo>
                    <a:cubicBezTo>
                      <a:pt x="270" y="0"/>
                      <a:pt x="450" y="0"/>
                      <a:pt x="540" y="30"/>
                    </a:cubicBezTo>
                    <a:cubicBezTo>
                      <a:pt x="630" y="60"/>
                      <a:pt x="720" y="180"/>
                      <a:pt x="720" y="21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070"/>
              <p:cNvSpPr>
                <a:spLocks noChangeAspect="1" noChangeShapeType="1"/>
              </p:cNvSpPr>
              <p:nvPr/>
            </p:nvSpPr>
            <p:spPr bwMode="auto">
              <a:xfrm>
                <a:off x="1980" y="468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071"/>
            <p:cNvSpPr>
              <a:spLocks noChangeAspect="1" noChangeShapeType="1"/>
            </p:cNvSpPr>
            <p:nvPr/>
          </p:nvSpPr>
          <p:spPr bwMode="auto">
            <a:xfrm flipV="1">
              <a:off x="3324" y="833"/>
              <a:ext cx="0" cy="1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72"/>
            <p:cNvSpPr>
              <a:spLocks noChangeAspect="1" noChangeShapeType="1"/>
            </p:cNvSpPr>
            <p:nvPr/>
          </p:nvSpPr>
          <p:spPr bwMode="auto">
            <a:xfrm>
              <a:off x="3324" y="986"/>
              <a:ext cx="0" cy="1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73"/>
            <p:cNvSpPr>
              <a:spLocks noChangeAspect="1" noChangeShapeType="1"/>
            </p:cNvSpPr>
            <p:nvPr/>
          </p:nvSpPr>
          <p:spPr bwMode="auto">
            <a:xfrm rot="16200000" flipV="1">
              <a:off x="3454" y="501"/>
              <a:ext cx="0" cy="2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074"/>
            <p:cNvSpPr>
              <a:spLocks noChangeAspect="1" noChangeArrowheads="1"/>
            </p:cNvSpPr>
            <p:nvPr/>
          </p:nvSpPr>
          <p:spPr bwMode="auto">
            <a:xfrm>
              <a:off x="3576" y="453"/>
              <a:ext cx="623" cy="35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76"/>
            <p:cNvSpPr>
              <a:spLocks noChangeAspect="1"/>
            </p:cNvSpPr>
            <p:nvPr/>
          </p:nvSpPr>
          <p:spPr bwMode="auto">
            <a:xfrm>
              <a:off x="3720" y="542"/>
              <a:ext cx="311" cy="68"/>
            </a:xfrm>
            <a:custGeom>
              <a:avLst/>
              <a:gdLst>
                <a:gd name="T0" fmla="*/ 0 w 2880"/>
                <a:gd name="T1" fmla="*/ 23 h 630"/>
                <a:gd name="T2" fmla="*/ 39 w 2880"/>
                <a:gd name="T3" fmla="*/ 3 h 630"/>
                <a:gd name="T4" fmla="*/ 97 w 2880"/>
                <a:gd name="T5" fmla="*/ 3 h 630"/>
                <a:gd name="T6" fmla="*/ 136 w 2880"/>
                <a:gd name="T7" fmla="*/ 23 h 630"/>
                <a:gd name="T8" fmla="*/ 175 w 2880"/>
                <a:gd name="T9" fmla="*/ 62 h 630"/>
                <a:gd name="T10" fmla="*/ 253 w 2880"/>
                <a:gd name="T11" fmla="*/ 62 h 630"/>
                <a:gd name="T12" fmla="*/ 311 w 2880"/>
                <a:gd name="T13" fmla="*/ 23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0" h="630">
                  <a:moveTo>
                    <a:pt x="0" y="210"/>
                  </a:moveTo>
                  <a:cubicBezTo>
                    <a:pt x="105" y="135"/>
                    <a:pt x="210" y="60"/>
                    <a:pt x="360" y="30"/>
                  </a:cubicBezTo>
                  <a:cubicBezTo>
                    <a:pt x="510" y="0"/>
                    <a:pt x="750" y="0"/>
                    <a:pt x="900" y="30"/>
                  </a:cubicBezTo>
                  <a:cubicBezTo>
                    <a:pt x="1050" y="60"/>
                    <a:pt x="1140" y="120"/>
                    <a:pt x="1260" y="210"/>
                  </a:cubicBezTo>
                  <a:cubicBezTo>
                    <a:pt x="1380" y="300"/>
                    <a:pt x="1440" y="510"/>
                    <a:pt x="1620" y="570"/>
                  </a:cubicBezTo>
                  <a:cubicBezTo>
                    <a:pt x="1800" y="630"/>
                    <a:pt x="2130" y="630"/>
                    <a:pt x="2340" y="570"/>
                  </a:cubicBezTo>
                  <a:cubicBezTo>
                    <a:pt x="2550" y="510"/>
                    <a:pt x="2820" y="270"/>
                    <a:pt x="2880" y="21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77"/>
            <p:cNvSpPr>
              <a:spLocks noChangeAspect="1"/>
            </p:cNvSpPr>
            <p:nvPr/>
          </p:nvSpPr>
          <p:spPr bwMode="auto">
            <a:xfrm>
              <a:off x="3717" y="621"/>
              <a:ext cx="311" cy="67"/>
            </a:xfrm>
            <a:custGeom>
              <a:avLst/>
              <a:gdLst>
                <a:gd name="T0" fmla="*/ 0 w 2880"/>
                <a:gd name="T1" fmla="*/ 22 h 630"/>
                <a:gd name="T2" fmla="*/ 39 w 2880"/>
                <a:gd name="T3" fmla="*/ 3 h 630"/>
                <a:gd name="T4" fmla="*/ 97 w 2880"/>
                <a:gd name="T5" fmla="*/ 3 h 630"/>
                <a:gd name="T6" fmla="*/ 136 w 2880"/>
                <a:gd name="T7" fmla="*/ 22 h 630"/>
                <a:gd name="T8" fmla="*/ 175 w 2880"/>
                <a:gd name="T9" fmla="*/ 61 h 630"/>
                <a:gd name="T10" fmla="*/ 253 w 2880"/>
                <a:gd name="T11" fmla="*/ 61 h 630"/>
                <a:gd name="T12" fmla="*/ 311 w 2880"/>
                <a:gd name="T13" fmla="*/ 22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0" h="630">
                  <a:moveTo>
                    <a:pt x="0" y="210"/>
                  </a:moveTo>
                  <a:cubicBezTo>
                    <a:pt x="105" y="135"/>
                    <a:pt x="210" y="60"/>
                    <a:pt x="360" y="30"/>
                  </a:cubicBezTo>
                  <a:cubicBezTo>
                    <a:pt x="510" y="0"/>
                    <a:pt x="750" y="0"/>
                    <a:pt x="900" y="30"/>
                  </a:cubicBezTo>
                  <a:cubicBezTo>
                    <a:pt x="1050" y="60"/>
                    <a:pt x="1140" y="120"/>
                    <a:pt x="1260" y="210"/>
                  </a:cubicBezTo>
                  <a:cubicBezTo>
                    <a:pt x="1380" y="300"/>
                    <a:pt x="1440" y="510"/>
                    <a:pt x="1620" y="570"/>
                  </a:cubicBezTo>
                  <a:cubicBezTo>
                    <a:pt x="1800" y="630"/>
                    <a:pt x="2130" y="630"/>
                    <a:pt x="2340" y="570"/>
                  </a:cubicBezTo>
                  <a:cubicBezTo>
                    <a:pt x="2550" y="510"/>
                    <a:pt x="2820" y="270"/>
                    <a:pt x="2880" y="21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79"/>
            <p:cNvSpPr>
              <a:spLocks noChangeAspect="1" noChangeShapeType="1"/>
            </p:cNvSpPr>
            <p:nvPr/>
          </p:nvSpPr>
          <p:spPr bwMode="auto">
            <a:xfrm rot="19262339" flipH="1">
              <a:off x="3857" y="625"/>
              <a:ext cx="51" cy="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80"/>
            <p:cNvSpPr>
              <a:spLocks noChangeAspect="1" noChangeShapeType="1"/>
            </p:cNvSpPr>
            <p:nvPr/>
          </p:nvSpPr>
          <p:spPr bwMode="auto">
            <a:xfrm rot="16200000" flipV="1">
              <a:off x="4329" y="494"/>
              <a:ext cx="0" cy="2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081"/>
            <p:cNvSpPr txBox="1">
              <a:spLocks noChangeAspect="1" noChangeArrowheads="1"/>
            </p:cNvSpPr>
            <p:nvPr/>
          </p:nvSpPr>
          <p:spPr bwMode="auto">
            <a:xfrm>
              <a:off x="2761" y="475"/>
              <a:ext cx="62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R</a:t>
              </a:r>
              <a:r>
                <a:rPr lang="en-US" sz="1200" b="1" i="1" baseline="-25000"/>
                <a:t>1</a:t>
              </a:r>
              <a:r>
                <a:rPr lang="en-US" sz="1200" b="1" i="1"/>
                <a:t> = 60 k</a:t>
              </a:r>
              <a:endParaRPr lang="en-US"/>
            </a:p>
          </p:txBody>
        </p:sp>
        <p:sp>
          <p:nvSpPr>
            <p:cNvPr id="36" name="Text Box 1082"/>
            <p:cNvSpPr txBox="1">
              <a:spLocks noChangeAspect="1" noChangeArrowheads="1"/>
            </p:cNvSpPr>
            <p:nvPr/>
          </p:nvSpPr>
          <p:spPr bwMode="auto">
            <a:xfrm>
              <a:off x="3599" y="831"/>
              <a:ext cx="62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Filter</a:t>
              </a:r>
              <a:endParaRPr lang="en-US"/>
            </a:p>
          </p:txBody>
        </p:sp>
        <p:sp>
          <p:nvSpPr>
            <p:cNvPr id="37" name="Text Box 1083"/>
            <p:cNvSpPr txBox="1">
              <a:spLocks noChangeAspect="1" noChangeArrowheads="1"/>
            </p:cNvSpPr>
            <p:nvPr/>
          </p:nvSpPr>
          <p:spPr bwMode="auto">
            <a:xfrm>
              <a:off x="2472" y="720"/>
              <a:ext cx="267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R</a:t>
              </a:r>
              <a:r>
                <a:rPr lang="en-US" sz="1200" b="1" i="1" baseline="-25000"/>
                <a:t>1</a:t>
              </a:r>
              <a:r>
                <a:rPr lang="en-US" sz="1200" b="1" i="1"/>
                <a:t> = </a:t>
              </a:r>
            </a:p>
            <a:p>
              <a:pPr eaLnBrk="1" hangingPunct="1"/>
              <a:r>
                <a:rPr lang="en-US" sz="1200" b="1" i="1"/>
                <a:t>34 k</a:t>
              </a:r>
              <a:endParaRPr lang="en-US"/>
            </a:p>
          </p:txBody>
        </p:sp>
        <p:sp>
          <p:nvSpPr>
            <p:cNvPr id="38" name="Text Box 1084"/>
            <p:cNvSpPr txBox="1">
              <a:spLocks noChangeAspect="1" noChangeArrowheads="1"/>
            </p:cNvSpPr>
            <p:nvPr/>
          </p:nvSpPr>
          <p:spPr bwMode="auto">
            <a:xfrm>
              <a:off x="2917" y="683"/>
              <a:ext cx="355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C</a:t>
              </a:r>
              <a:r>
                <a:rPr lang="en-US" sz="1200" b="1" i="1" baseline="-25000"/>
                <a:t>1</a:t>
              </a:r>
              <a:r>
                <a:rPr lang="en-US" sz="1200" b="1" i="1"/>
                <a:t> = </a:t>
              </a:r>
            </a:p>
            <a:p>
              <a:pPr eaLnBrk="1" hangingPunct="1"/>
              <a:r>
                <a:rPr lang="en-US" sz="1200" b="1" i="1"/>
                <a:t>50 pF</a:t>
              </a:r>
              <a:endParaRPr lang="en-US"/>
            </a:p>
          </p:txBody>
        </p:sp>
        <p:sp>
          <p:nvSpPr>
            <p:cNvPr id="39" name="Line 1085"/>
            <p:cNvSpPr>
              <a:spLocks noChangeAspect="1" noChangeShapeType="1"/>
            </p:cNvSpPr>
            <p:nvPr/>
          </p:nvSpPr>
          <p:spPr bwMode="auto">
            <a:xfrm rot="19262339" flipH="1">
              <a:off x="3821" y="607"/>
              <a:ext cx="51" cy="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99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23341"/>
              </p:ext>
            </p:extLst>
          </p:nvPr>
        </p:nvGraphicFramePr>
        <p:xfrm>
          <a:off x="2106138" y="4716461"/>
          <a:ext cx="5334000" cy="1430339"/>
        </p:xfrm>
        <a:graphic>
          <a:graphicData uri="http://schemas.openxmlformats.org/drawingml/2006/table">
            <a:tbl>
              <a:tblPr/>
              <a:tblGrid>
                <a:gridCol w="935038"/>
                <a:gridCol w="541337"/>
                <a:gridCol w="508000"/>
                <a:gridCol w="495300"/>
                <a:gridCol w="423863"/>
                <a:gridCol w="549275"/>
                <a:gridCol w="544512"/>
                <a:gridCol w="608013"/>
                <a:gridCol w="72866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Device, </a:t>
                      </a: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1,2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9-12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550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80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160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76"/>
          <p:cNvSpPr txBox="1">
            <a:spLocks noChangeArrowheads="1"/>
          </p:cNvSpPr>
          <p:nvPr/>
        </p:nvSpPr>
        <p:spPr bwMode="auto">
          <a:xfrm>
            <a:off x="1676400" y="6172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Preamplifier section</a:t>
            </a:r>
          </a:p>
        </p:txBody>
      </p:sp>
      <p:grpSp>
        <p:nvGrpSpPr>
          <p:cNvPr id="4" name="Group 638"/>
          <p:cNvGrpSpPr>
            <a:grpSpLocks/>
          </p:cNvGrpSpPr>
          <p:nvPr/>
        </p:nvGrpSpPr>
        <p:grpSpPr bwMode="auto">
          <a:xfrm>
            <a:off x="1640118" y="148770"/>
            <a:ext cx="6324600" cy="4419600"/>
            <a:chOff x="1404" y="48"/>
            <a:chExt cx="3732" cy="2591"/>
          </a:xfrm>
        </p:grpSpPr>
        <p:grpSp>
          <p:nvGrpSpPr>
            <p:cNvPr id="5" name="Group 402"/>
            <p:cNvGrpSpPr>
              <a:grpSpLocks/>
            </p:cNvGrpSpPr>
            <p:nvPr/>
          </p:nvGrpSpPr>
          <p:grpSpPr bwMode="auto">
            <a:xfrm flipV="1">
              <a:off x="2556" y="1607"/>
              <a:ext cx="269" cy="439"/>
              <a:chOff x="5760" y="5070"/>
              <a:chExt cx="672" cy="990"/>
            </a:xfrm>
          </p:grpSpPr>
          <p:sp>
            <p:nvSpPr>
              <p:cNvPr id="230" name="Line 403"/>
              <p:cNvSpPr>
                <a:spLocks noChangeShapeType="1"/>
              </p:cNvSpPr>
              <p:nvPr/>
            </p:nvSpPr>
            <p:spPr bwMode="auto">
              <a:xfrm>
                <a:off x="6135" y="5355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04"/>
              <p:cNvSpPr>
                <a:spLocks noChangeShapeType="1"/>
              </p:cNvSpPr>
              <p:nvPr/>
            </p:nvSpPr>
            <p:spPr bwMode="auto">
              <a:xfrm>
                <a:off x="6060" y="54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405"/>
              <p:cNvSpPr>
                <a:spLocks noChangeShapeType="1"/>
              </p:cNvSpPr>
              <p:nvPr/>
            </p:nvSpPr>
            <p:spPr bwMode="auto">
              <a:xfrm rot="5400000">
                <a:off x="6277" y="5572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06"/>
              <p:cNvSpPr>
                <a:spLocks noChangeShapeType="1"/>
              </p:cNvSpPr>
              <p:nvPr/>
            </p:nvSpPr>
            <p:spPr bwMode="auto">
              <a:xfrm rot="-5400000">
                <a:off x="6291" y="528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07"/>
              <p:cNvSpPr>
                <a:spLocks noChangeShapeType="1"/>
              </p:cNvSpPr>
              <p:nvPr/>
            </p:nvSpPr>
            <p:spPr bwMode="auto">
              <a:xfrm rot="-5400000">
                <a:off x="5902" y="543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08"/>
              <p:cNvSpPr>
                <a:spLocks noChangeShapeType="1"/>
              </p:cNvSpPr>
              <p:nvPr/>
            </p:nvSpPr>
            <p:spPr bwMode="auto">
              <a:xfrm>
                <a:off x="6420" y="57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409"/>
              <p:cNvSpPr>
                <a:spLocks noChangeShapeType="1"/>
              </p:cNvSpPr>
              <p:nvPr/>
            </p:nvSpPr>
            <p:spPr bwMode="auto">
              <a:xfrm>
                <a:off x="6420" y="507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410"/>
            <p:cNvSpPr>
              <a:spLocks noChangeShapeType="1"/>
            </p:cNvSpPr>
            <p:nvPr/>
          </p:nvSpPr>
          <p:spPr bwMode="auto">
            <a:xfrm>
              <a:off x="3167" y="1419"/>
              <a:ext cx="14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11"/>
            <p:cNvSpPr>
              <a:spLocks noChangeShapeType="1"/>
            </p:cNvSpPr>
            <p:nvPr/>
          </p:nvSpPr>
          <p:spPr bwMode="auto">
            <a:xfrm>
              <a:off x="4163" y="1413"/>
              <a:ext cx="14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412"/>
            <p:cNvGrpSpPr>
              <a:grpSpLocks/>
            </p:cNvGrpSpPr>
            <p:nvPr/>
          </p:nvGrpSpPr>
          <p:grpSpPr bwMode="auto">
            <a:xfrm>
              <a:off x="3300" y="1127"/>
              <a:ext cx="144" cy="393"/>
              <a:chOff x="5624" y="8280"/>
              <a:chExt cx="360" cy="885"/>
            </a:xfrm>
          </p:grpSpPr>
          <p:sp>
            <p:nvSpPr>
              <p:cNvPr id="226" name="Line 413"/>
              <p:cNvSpPr>
                <a:spLocks noChangeShapeType="1"/>
              </p:cNvSpPr>
              <p:nvPr/>
            </p:nvSpPr>
            <p:spPr bwMode="auto">
              <a:xfrm>
                <a:off x="5637" y="8625"/>
                <a:ext cx="0" cy="5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414"/>
              <p:cNvSpPr>
                <a:spLocks noChangeShapeType="1"/>
              </p:cNvSpPr>
              <p:nvPr/>
            </p:nvSpPr>
            <p:spPr bwMode="auto">
              <a:xfrm rot="21329379" flipH="1">
                <a:off x="5624" y="8652"/>
                <a:ext cx="360" cy="1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415"/>
              <p:cNvSpPr>
                <a:spLocks noChangeAspect="1" noChangeShapeType="1"/>
              </p:cNvSpPr>
              <p:nvPr/>
            </p:nvSpPr>
            <p:spPr bwMode="auto">
              <a:xfrm rot="150359" flipH="1" flipV="1">
                <a:off x="5634" y="8990"/>
                <a:ext cx="283" cy="1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416"/>
              <p:cNvSpPr>
                <a:spLocks noChangeShapeType="1"/>
              </p:cNvSpPr>
              <p:nvPr/>
            </p:nvSpPr>
            <p:spPr bwMode="auto">
              <a:xfrm flipV="1">
                <a:off x="5982" y="828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417"/>
            <p:cNvSpPr>
              <a:spLocks noChangeShapeType="1"/>
            </p:cNvSpPr>
            <p:nvPr/>
          </p:nvSpPr>
          <p:spPr bwMode="auto">
            <a:xfrm>
              <a:off x="3443" y="1127"/>
              <a:ext cx="57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18"/>
            <p:cNvGrpSpPr>
              <a:grpSpLocks/>
            </p:cNvGrpSpPr>
            <p:nvPr/>
          </p:nvGrpSpPr>
          <p:grpSpPr bwMode="auto">
            <a:xfrm>
              <a:off x="4019" y="1127"/>
              <a:ext cx="145" cy="393"/>
              <a:chOff x="7422" y="8280"/>
              <a:chExt cx="363" cy="885"/>
            </a:xfrm>
          </p:grpSpPr>
          <p:sp>
            <p:nvSpPr>
              <p:cNvPr id="222" name="Line 419"/>
              <p:cNvSpPr>
                <a:spLocks noChangeShapeType="1"/>
              </p:cNvSpPr>
              <p:nvPr/>
            </p:nvSpPr>
            <p:spPr bwMode="auto">
              <a:xfrm flipH="1">
                <a:off x="7772" y="8625"/>
                <a:ext cx="0" cy="5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420"/>
              <p:cNvSpPr>
                <a:spLocks noChangeShapeType="1"/>
              </p:cNvSpPr>
              <p:nvPr/>
            </p:nvSpPr>
            <p:spPr bwMode="auto">
              <a:xfrm rot="270621">
                <a:off x="7425" y="8652"/>
                <a:ext cx="360" cy="1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421"/>
              <p:cNvSpPr>
                <a:spLocks noChangeAspect="1" noChangeShapeType="1"/>
              </p:cNvSpPr>
              <p:nvPr/>
            </p:nvSpPr>
            <p:spPr bwMode="auto">
              <a:xfrm rot="21449641" flipV="1">
                <a:off x="7492" y="8990"/>
                <a:ext cx="283" cy="1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422"/>
              <p:cNvSpPr>
                <a:spLocks noChangeShapeType="1"/>
              </p:cNvSpPr>
              <p:nvPr/>
            </p:nvSpPr>
            <p:spPr bwMode="auto">
              <a:xfrm>
                <a:off x="7422" y="828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Line 423"/>
            <p:cNvSpPr>
              <a:spLocks noChangeShapeType="1"/>
            </p:cNvSpPr>
            <p:nvPr/>
          </p:nvSpPr>
          <p:spPr bwMode="auto">
            <a:xfrm flipH="1" flipV="1">
              <a:off x="3425" y="1973"/>
              <a:ext cx="0" cy="1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24"/>
            <p:cNvSpPr>
              <a:spLocks noChangeShapeType="1"/>
            </p:cNvSpPr>
            <p:nvPr/>
          </p:nvSpPr>
          <p:spPr bwMode="auto">
            <a:xfrm rot="5400000" flipV="1">
              <a:off x="3842" y="1870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425"/>
            <p:cNvGrpSpPr>
              <a:grpSpLocks/>
            </p:cNvGrpSpPr>
            <p:nvPr/>
          </p:nvGrpSpPr>
          <p:grpSpPr bwMode="auto">
            <a:xfrm>
              <a:off x="3905" y="1707"/>
              <a:ext cx="150" cy="319"/>
              <a:chOff x="7137" y="9585"/>
              <a:chExt cx="375" cy="720"/>
            </a:xfrm>
          </p:grpSpPr>
          <p:sp>
            <p:nvSpPr>
              <p:cNvPr id="217" name="Line 426"/>
              <p:cNvSpPr>
                <a:spLocks noChangeShapeType="1"/>
              </p:cNvSpPr>
              <p:nvPr/>
            </p:nvSpPr>
            <p:spPr bwMode="auto">
              <a:xfrm flipV="1">
                <a:off x="7212" y="985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427"/>
              <p:cNvSpPr>
                <a:spLocks noChangeShapeType="1"/>
              </p:cNvSpPr>
              <p:nvPr/>
            </p:nvSpPr>
            <p:spPr bwMode="auto">
              <a:xfrm flipV="1">
                <a:off x="7137" y="99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428"/>
              <p:cNvSpPr>
                <a:spLocks noChangeShapeType="1"/>
              </p:cNvSpPr>
              <p:nvPr/>
            </p:nvSpPr>
            <p:spPr bwMode="auto">
              <a:xfrm rot="5400000" flipH="1" flipV="1">
                <a:off x="7369" y="1004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429"/>
              <p:cNvSpPr>
                <a:spLocks noChangeShapeType="1"/>
              </p:cNvSpPr>
              <p:nvPr/>
            </p:nvSpPr>
            <p:spPr bwMode="auto">
              <a:xfrm rot="5400000" flipV="1">
                <a:off x="7368" y="978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430"/>
              <p:cNvSpPr>
                <a:spLocks noChangeShapeType="1"/>
              </p:cNvSpPr>
              <p:nvPr/>
            </p:nvSpPr>
            <p:spPr bwMode="auto">
              <a:xfrm flipV="1">
                <a:off x="7512" y="958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431"/>
            <p:cNvSpPr>
              <a:spLocks noChangeShapeType="1"/>
            </p:cNvSpPr>
            <p:nvPr/>
          </p:nvSpPr>
          <p:spPr bwMode="auto">
            <a:xfrm flipV="1">
              <a:off x="4055" y="1973"/>
              <a:ext cx="0" cy="1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432"/>
            <p:cNvSpPr>
              <a:spLocks noChangeArrowheads="1"/>
            </p:cNvSpPr>
            <p:nvPr/>
          </p:nvSpPr>
          <p:spPr bwMode="auto">
            <a:xfrm>
              <a:off x="4040" y="1673"/>
              <a:ext cx="34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33"/>
            <p:cNvSpPr>
              <a:spLocks noChangeShapeType="1"/>
            </p:cNvSpPr>
            <p:nvPr/>
          </p:nvSpPr>
          <p:spPr bwMode="auto">
            <a:xfrm rot="10800000" flipV="1">
              <a:off x="2382" y="1575"/>
              <a:ext cx="0" cy="19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34"/>
            <p:cNvSpPr>
              <a:spLocks noChangeShapeType="1"/>
            </p:cNvSpPr>
            <p:nvPr/>
          </p:nvSpPr>
          <p:spPr bwMode="auto">
            <a:xfrm rot="10800000" flipV="1">
              <a:off x="3424" y="1508"/>
              <a:ext cx="0" cy="19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435"/>
            <p:cNvGrpSpPr>
              <a:grpSpLocks/>
            </p:cNvGrpSpPr>
            <p:nvPr/>
          </p:nvGrpSpPr>
          <p:grpSpPr bwMode="auto">
            <a:xfrm>
              <a:off x="3407" y="1675"/>
              <a:ext cx="288" cy="351"/>
              <a:chOff x="5892" y="9515"/>
              <a:chExt cx="720" cy="790"/>
            </a:xfrm>
          </p:grpSpPr>
          <p:sp>
            <p:nvSpPr>
              <p:cNvPr id="207" name="Line 436"/>
              <p:cNvSpPr>
                <a:spLocks noChangeShapeType="1"/>
              </p:cNvSpPr>
              <p:nvPr/>
            </p:nvSpPr>
            <p:spPr bwMode="auto">
              <a:xfrm flipH="1" flipV="1">
                <a:off x="6237" y="985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437"/>
              <p:cNvSpPr>
                <a:spLocks noChangeShapeType="1"/>
              </p:cNvSpPr>
              <p:nvPr/>
            </p:nvSpPr>
            <p:spPr bwMode="auto">
              <a:xfrm flipH="1" flipV="1">
                <a:off x="6312" y="99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438"/>
              <p:cNvSpPr>
                <a:spLocks noChangeShapeType="1"/>
              </p:cNvSpPr>
              <p:nvPr/>
            </p:nvSpPr>
            <p:spPr bwMode="auto">
              <a:xfrm rot="16200000" flipV="1">
                <a:off x="6081" y="1004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439"/>
              <p:cNvSpPr>
                <a:spLocks noChangeShapeType="1"/>
              </p:cNvSpPr>
              <p:nvPr/>
            </p:nvSpPr>
            <p:spPr bwMode="auto">
              <a:xfrm rot="-5400000" flipH="1" flipV="1">
                <a:off x="6082" y="978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440"/>
              <p:cNvSpPr>
                <a:spLocks noChangeShapeType="1"/>
              </p:cNvSpPr>
              <p:nvPr/>
            </p:nvSpPr>
            <p:spPr bwMode="auto">
              <a:xfrm rot="-5400000" flipH="1" flipV="1">
                <a:off x="6471" y="993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441"/>
              <p:cNvSpPr>
                <a:spLocks noChangeShapeType="1"/>
              </p:cNvSpPr>
              <p:nvPr/>
            </p:nvSpPr>
            <p:spPr bwMode="auto">
              <a:xfrm flipH="1" flipV="1">
                <a:off x="5937" y="958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Oval 442"/>
              <p:cNvSpPr>
                <a:spLocks noChangeArrowheads="1"/>
              </p:cNvSpPr>
              <p:nvPr/>
            </p:nvSpPr>
            <p:spPr bwMode="auto">
              <a:xfrm>
                <a:off x="6447" y="10040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Oval 443"/>
              <p:cNvSpPr>
                <a:spLocks noChangeArrowheads="1"/>
              </p:cNvSpPr>
              <p:nvPr/>
            </p:nvSpPr>
            <p:spPr bwMode="auto">
              <a:xfrm>
                <a:off x="5892" y="9515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444"/>
              <p:cNvSpPr>
                <a:spLocks noChangeShapeType="1"/>
              </p:cNvSpPr>
              <p:nvPr/>
            </p:nvSpPr>
            <p:spPr bwMode="auto">
              <a:xfrm rot="10800000" flipV="1">
                <a:off x="6490" y="9546"/>
                <a:ext cx="0" cy="53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445"/>
              <p:cNvSpPr>
                <a:spLocks noChangeShapeType="1"/>
              </p:cNvSpPr>
              <p:nvPr/>
            </p:nvSpPr>
            <p:spPr bwMode="auto">
              <a:xfrm rot="5400000" flipV="1">
                <a:off x="6208" y="9281"/>
                <a:ext cx="0" cy="54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446"/>
            <p:cNvSpPr>
              <a:spLocks noChangeShapeType="1"/>
            </p:cNvSpPr>
            <p:nvPr/>
          </p:nvSpPr>
          <p:spPr bwMode="auto">
            <a:xfrm rot="10800000" flipV="1">
              <a:off x="4055" y="1515"/>
              <a:ext cx="0" cy="19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47"/>
            <p:cNvSpPr>
              <a:spLocks noChangeShapeType="1"/>
            </p:cNvSpPr>
            <p:nvPr/>
          </p:nvSpPr>
          <p:spPr bwMode="auto">
            <a:xfrm rot="5400000" flipV="1">
              <a:off x="3746" y="1839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48"/>
            <p:cNvSpPr>
              <a:spLocks noChangeShapeType="1"/>
            </p:cNvSpPr>
            <p:nvPr/>
          </p:nvSpPr>
          <p:spPr bwMode="auto">
            <a:xfrm rot="10800000" flipV="1">
              <a:off x="3425" y="2129"/>
              <a:ext cx="0" cy="38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49"/>
            <p:cNvSpPr>
              <a:spLocks noChangeShapeType="1"/>
            </p:cNvSpPr>
            <p:nvPr/>
          </p:nvSpPr>
          <p:spPr bwMode="auto">
            <a:xfrm rot="10800000" flipV="1">
              <a:off x="4055" y="2119"/>
              <a:ext cx="0" cy="38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50"/>
            <p:cNvSpPr>
              <a:spLocks noChangeShapeType="1"/>
            </p:cNvSpPr>
            <p:nvPr/>
          </p:nvSpPr>
          <p:spPr bwMode="auto">
            <a:xfrm rot="5400000" flipV="1">
              <a:off x="2987" y="1179"/>
              <a:ext cx="0" cy="26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51"/>
            <p:cNvSpPr>
              <a:spLocks noChangeShapeType="1"/>
            </p:cNvSpPr>
            <p:nvPr/>
          </p:nvSpPr>
          <p:spPr bwMode="auto">
            <a:xfrm rot="10800000" flipV="1">
              <a:off x="4299" y="1425"/>
              <a:ext cx="0" cy="65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452"/>
            <p:cNvSpPr>
              <a:spLocks noChangeArrowheads="1"/>
            </p:cNvSpPr>
            <p:nvPr/>
          </p:nvSpPr>
          <p:spPr bwMode="auto">
            <a:xfrm>
              <a:off x="4283" y="1396"/>
              <a:ext cx="34" cy="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53"/>
            <p:cNvSpPr>
              <a:spLocks noChangeShapeType="1"/>
            </p:cNvSpPr>
            <p:nvPr/>
          </p:nvSpPr>
          <p:spPr bwMode="auto">
            <a:xfrm rot="5400000" flipV="1">
              <a:off x="4417" y="1298"/>
              <a:ext cx="0" cy="2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454"/>
            <p:cNvGrpSpPr>
              <a:grpSpLocks/>
            </p:cNvGrpSpPr>
            <p:nvPr/>
          </p:nvGrpSpPr>
          <p:grpSpPr bwMode="auto">
            <a:xfrm>
              <a:off x="4151" y="2198"/>
              <a:ext cx="149" cy="201"/>
              <a:chOff x="7752" y="10691"/>
              <a:chExt cx="373" cy="454"/>
            </a:xfrm>
          </p:grpSpPr>
          <p:sp>
            <p:nvSpPr>
              <p:cNvPr id="203" name="Line 455"/>
              <p:cNvSpPr>
                <a:spLocks noChangeShapeType="1"/>
              </p:cNvSpPr>
              <p:nvPr/>
            </p:nvSpPr>
            <p:spPr bwMode="auto">
              <a:xfrm flipV="1">
                <a:off x="7827" y="106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456"/>
              <p:cNvSpPr>
                <a:spLocks noChangeShapeType="1"/>
              </p:cNvSpPr>
              <p:nvPr/>
            </p:nvSpPr>
            <p:spPr bwMode="auto">
              <a:xfrm flipV="1">
                <a:off x="7752" y="107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457"/>
              <p:cNvSpPr>
                <a:spLocks noChangeShapeType="1"/>
              </p:cNvSpPr>
              <p:nvPr/>
            </p:nvSpPr>
            <p:spPr bwMode="auto">
              <a:xfrm rot="5400000" flipH="1" flipV="1">
                <a:off x="7984" y="108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458"/>
              <p:cNvSpPr>
                <a:spLocks noChangeShapeType="1"/>
              </p:cNvSpPr>
              <p:nvPr/>
            </p:nvSpPr>
            <p:spPr bwMode="auto">
              <a:xfrm rot="5400000" flipV="1">
                <a:off x="7983" y="106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Line 459"/>
            <p:cNvSpPr>
              <a:spLocks noChangeShapeType="1"/>
            </p:cNvSpPr>
            <p:nvPr/>
          </p:nvSpPr>
          <p:spPr bwMode="auto">
            <a:xfrm rot="5400000" flipV="1">
              <a:off x="4088" y="2243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60"/>
            <p:cNvSpPr>
              <a:spLocks noChangeShapeType="1"/>
            </p:cNvSpPr>
            <p:nvPr/>
          </p:nvSpPr>
          <p:spPr bwMode="auto">
            <a:xfrm flipV="1">
              <a:off x="4301" y="2080"/>
              <a:ext cx="0" cy="1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61"/>
            <p:cNvSpPr>
              <a:spLocks noChangeShapeType="1"/>
            </p:cNvSpPr>
            <p:nvPr/>
          </p:nvSpPr>
          <p:spPr bwMode="auto">
            <a:xfrm flipV="1">
              <a:off x="4301" y="2346"/>
              <a:ext cx="0" cy="1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62"/>
            <p:cNvSpPr>
              <a:spLocks noChangeShapeType="1"/>
            </p:cNvSpPr>
            <p:nvPr/>
          </p:nvSpPr>
          <p:spPr bwMode="auto">
            <a:xfrm rot="5400000" flipV="1">
              <a:off x="3339" y="1492"/>
              <a:ext cx="0" cy="16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63"/>
            <p:cNvSpPr>
              <a:spLocks noChangeShapeType="1"/>
            </p:cNvSpPr>
            <p:nvPr/>
          </p:nvSpPr>
          <p:spPr bwMode="auto">
            <a:xfrm rot="-5400000" flipH="1" flipV="1">
              <a:off x="3387" y="2243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464"/>
            <p:cNvGrpSpPr>
              <a:grpSpLocks/>
            </p:cNvGrpSpPr>
            <p:nvPr/>
          </p:nvGrpSpPr>
          <p:grpSpPr bwMode="auto">
            <a:xfrm>
              <a:off x="3173" y="2080"/>
              <a:ext cx="150" cy="426"/>
              <a:chOff x="5307" y="10425"/>
              <a:chExt cx="375" cy="960"/>
            </a:xfrm>
          </p:grpSpPr>
          <p:sp>
            <p:nvSpPr>
              <p:cNvPr id="197" name="Line 465"/>
              <p:cNvSpPr>
                <a:spLocks noChangeShapeType="1"/>
              </p:cNvSpPr>
              <p:nvPr/>
            </p:nvSpPr>
            <p:spPr bwMode="auto">
              <a:xfrm flipH="1" flipV="1">
                <a:off x="5607" y="106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466"/>
              <p:cNvSpPr>
                <a:spLocks noChangeShapeType="1"/>
              </p:cNvSpPr>
              <p:nvPr/>
            </p:nvSpPr>
            <p:spPr bwMode="auto">
              <a:xfrm flipH="1" flipV="1">
                <a:off x="5682" y="107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467"/>
              <p:cNvSpPr>
                <a:spLocks noChangeShapeType="1"/>
              </p:cNvSpPr>
              <p:nvPr/>
            </p:nvSpPr>
            <p:spPr bwMode="auto">
              <a:xfrm rot="16200000" flipV="1">
                <a:off x="5451" y="108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468"/>
              <p:cNvSpPr>
                <a:spLocks noChangeShapeType="1"/>
              </p:cNvSpPr>
              <p:nvPr/>
            </p:nvSpPr>
            <p:spPr bwMode="auto">
              <a:xfrm rot="-5400000" flipH="1" flipV="1">
                <a:off x="5452" y="106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469"/>
              <p:cNvSpPr>
                <a:spLocks noChangeShapeType="1"/>
              </p:cNvSpPr>
              <p:nvPr/>
            </p:nvSpPr>
            <p:spPr bwMode="auto">
              <a:xfrm flipH="1" flipV="1">
                <a:off x="5307" y="104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470"/>
              <p:cNvSpPr>
                <a:spLocks noChangeShapeType="1"/>
              </p:cNvSpPr>
              <p:nvPr/>
            </p:nvSpPr>
            <p:spPr bwMode="auto">
              <a:xfrm flipH="1" flipV="1">
                <a:off x="5307" y="110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Line 471"/>
            <p:cNvSpPr>
              <a:spLocks noChangeShapeType="1"/>
            </p:cNvSpPr>
            <p:nvPr/>
          </p:nvSpPr>
          <p:spPr bwMode="auto">
            <a:xfrm rot="10800000" flipV="1">
              <a:off x="3173" y="1427"/>
              <a:ext cx="0" cy="65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72"/>
            <p:cNvSpPr>
              <a:spLocks noChangeShapeType="1"/>
            </p:cNvSpPr>
            <p:nvPr/>
          </p:nvSpPr>
          <p:spPr bwMode="auto">
            <a:xfrm rot="5400000" flipV="1">
              <a:off x="3080" y="1333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473"/>
            <p:cNvSpPr>
              <a:spLocks noChangeArrowheads="1"/>
            </p:cNvSpPr>
            <p:nvPr/>
          </p:nvSpPr>
          <p:spPr bwMode="auto">
            <a:xfrm>
              <a:off x="3155" y="1402"/>
              <a:ext cx="34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74"/>
            <p:cNvSpPr>
              <a:spLocks noChangeShapeType="1"/>
            </p:cNvSpPr>
            <p:nvPr/>
          </p:nvSpPr>
          <p:spPr bwMode="auto">
            <a:xfrm rot="-5400000" flipH="1" flipV="1">
              <a:off x="2596" y="2241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475"/>
            <p:cNvSpPr>
              <a:spLocks noChangeArrowheads="1"/>
            </p:cNvSpPr>
            <p:nvPr/>
          </p:nvSpPr>
          <p:spPr bwMode="auto">
            <a:xfrm>
              <a:off x="2364" y="1800"/>
              <a:ext cx="34" cy="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476"/>
            <p:cNvSpPr>
              <a:spLocks noChangeArrowheads="1"/>
            </p:cNvSpPr>
            <p:nvPr/>
          </p:nvSpPr>
          <p:spPr bwMode="auto">
            <a:xfrm>
              <a:off x="1866" y="401"/>
              <a:ext cx="34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77"/>
            <p:cNvGrpSpPr>
              <a:grpSpLocks/>
            </p:cNvGrpSpPr>
            <p:nvPr/>
          </p:nvGrpSpPr>
          <p:grpSpPr bwMode="auto">
            <a:xfrm>
              <a:off x="2382" y="2077"/>
              <a:ext cx="150" cy="422"/>
              <a:chOff x="3330" y="10420"/>
              <a:chExt cx="375" cy="950"/>
            </a:xfrm>
          </p:grpSpPr>
          <p:sp>
            <p:nvSpPr>
              <p:cNvPr id="191" name="Line 478"/>
              <p:cNvSpPr>
                <a:spLocks noChangeShapeType="1"/>
              </p:cNvSpPr>
              <p:nvPr/>
            </p:nvSpPr>
            <p:spPr bwMode="auto">
              <a:xfrm flipH="1" flipV="1">
                <a:off x="3630" y="10686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479"/>
              <p:cNvSpPr>
                <a:spLocks noChangeShapeType="1"/>
              </p:cNvSpPr>
              <p:nvPr/>
            </p:nvSpPr>
            <p:spPr bwMode="auto">
              <a:xfrm flipH="1" flipV="1">
                <a:off x="3705" y="1073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480"/>
              <p:cNvSpPr>
                <a:spLocks noChangeShapeType="1"/>
              </p:cNvSpPr>
              <p:nvPr/>
            </p:nvSpPr>
            <p:spPr bwMode="auto">
              <a:xfrm rot="16200000" flipV="1">
                <a:off x="3474" y="10878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481"/>
              <p:cNvSpPr>
                <a:spLocks noChangeShapeType="1"/>
              </p:cNvSpPr>
              <p:nvPr/>
            </p:nvSpPr>
            <p:spPr bwMode="auto">
              <a:xfrm rot="-5400000" flipH="1" flipV="1">
                <a:off x="3475" y="10624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482"/>
              <p:cNvSpPr>
                <a:spLocks noChangeShapeType="1"/>
              </p:cNvSpPr>
              <p:nvPr/>
            </p:nvSpPr>
            <p:spPr bwMode="auto">
              <a:xfrm flipH="1" flipV="1">
                <a:off x="3330" y="104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483"/>
              <p:cNvSpPr>
                <a:spLocks noChangeShapeType="1"/>
              </p:cNvSpPr>
              <p:nvPr/>
            </p:nvSpPr>
            <p:spPr bwMode="auto">
              <a:xfrm flipH="1" flipV="1">
                <a:off x="3375" y="1101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84"/>
            <p:cNvGrpSpPr>
              <a:grpSpLocks/>
            </p:cNvGrpSpPr>
            <p:nvPr/>
          </p:nvGrpSpPr>
          <p:grpSpPr bwMode="auto">
            <a:xfrm>
              <a:off x="2808" y="2048"/>
              <a:ext cx="288" cy="451"/>
              <a:chOff x="4395" y="10355"/>
              <a:chExt cx="720" cy="1015"/>
            </a:xfrm>
          </p:grpSpPr>
          <p:grpSp>
            <p:nvGrpSpPr>
              <p:cNvPr id="179" name="Group 485"/>
              <p:cNvGrpSpPr>
                <a:grpSpLocks/>
              </p:cNvGrpSpPr>
              <p:nvPr/>
            </p:nvGrpSpPr>
            <p:grpSpPr bwMode="auto">
              <a:xfrm>
                <a:off x="4395" y="10355"/>
                <a:ext cx="720" cy="790"/>
                <a:chOff x="4395" y="10355"/>
                <a:chExt cx="720" cy="790"/>
              </a:xfrm>
            </p:grpSpPr>
            <p:sp>
              <p:nvSpPr>
                <p:cNvPr id="181" name="Line 486"/>
                <p:cNvSpPr>
                  <a:spLocks noChangeShapeType="1"/>
                </p:cNvSpPr>
                <p:nvPr/>
              </p:nvSpPr>
              <p:spPr bwMode="auto">
                <a:xfrm flipH="1" flipV="1">
                  <a:off x="4740" y="10691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487"/>
                <p:cNvSpPr>
                  <a:spLocks noChangeShapeType="1"/>
                </p:cNvSpPr>
                <p:nvPr/>
              </p:nvSpPr>
              <p:spPr bwMode="auto">
                <a:xfrm flipH="1" flipV="1">
                  <a:off x="4815" y="1074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48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4584" y="10883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48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585" y="10629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490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4974" y="10779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491"/>
                <p:cNvSpPr>
                  <a:spLocks noChangeShapeType="1"/>
                </p:cNvSpPr>
                <p:nvPr/>
              </p:nvSpPr>
              <p:spPr bwMode="auto">
                <a:xfrm flipH="1" flipV="1">
                  <a:off x="4440" y="10425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Oval 492"/>
                <p:cNvSpPr>
                  <a:spLocks noChangeArrowheads="1"/>
                </p:cNvSpPr>
                <p:nvPr/>
              </p:nvSpPr>
              <p:spPr bwMode="auto">
                <a:xfrm>
                  <a:off x="4950" y="10880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Oval 493"/>
                <p:cNvSpPr>
                  <a:spLocks noChangeArrowheads="1"/>
                </p:cNvSpPr>
                <p:nvPr/>
              </p:nvSpPr>
              <p:spPr bwMode="auto">
                <a:xfrm>
                  <a:off x="4395" y="10355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4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993" y="10386"/>
                  <a:ext cx="0" cy="53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49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4711" y="10121"/>
                  <a:ext cx="0" cy="547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" name="Line 496"/>
              <p:cNvSpPr>
                <a:spLocks noChangeShapeType="1"/>
              </p:cNvSpPr>
              <p:nvPr/>
            </p:nvSpPr>
            <p:spPr bwMode="auto">
              <a:xfrm flipH="1" flipV="1">
                <a:off x="4485" y="1101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497"/>
            <p:cNvSpPr>
              <a:spLocks noChangeShapeType="1"/>
            </p:cNvSpPr>
            <p:nvPr/>
          </p:nvSpPr>
          <p:spPr bwMode="auto">
            <a:xfrm rot="10800000" flipV="1">
              <a:off x="2382" y="1760"/>
              <a:ext cx="0" cy="32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98"/>
            <p:cNvSpPr>
              <a:spLocks noChangeShapeType="1"/>
            </p:cNvSpPr>
            <p:nvPr/>
          </p:nvSpPr>
          <p:spPr bwMode="auto">
            <a:xfrm rot="5400000" flipV="1">
              <a:off x="2469" y="1733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99"/>
            <p:cNvGrpSpPr>
              <a:grpSpLocks/>
            </p:cNvGrpSpPr>
            <p:nvPr/>
          </p:nvGrpSpPr>
          <p:grpSpPr bwMode="auto">
            <a:xfrm>
              <a:off x="2382" y="1160"/>
              <a:ext cx="270" cy="427"/>
              <a:chOff x="3330" y="8355"/>
              <a:chExt cx="675" cy="960"/>
            </a:xfrm>
          </p:grpSpPr>
          <p:grpSp>
            <p:nvGrpSpPr>
              <p:cNvPr id="170" name="Group 500"/>
              <p:cNvGrpSpPr>
                <a:grpSpLocks/>
              </p:cNvGrpSpPr>
              <p:nvPr/>
            </p:nvGrpSpPr>
            <p:grpSpPr bwMode="auto">
              <a:xfrm flipH="1">
                <a:off x="3330" y="8355"/>
                <a:ext cx="675" cy="960"/>
                <a:chOff x="1080" y="5025"/>
                <a:chExt cx="675" cy="960"/>
              </a:xfrm>
            </p:grpSpPr>
            <p:sp>
              <p:nvSpPr>
                <p:cNvPr id="172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1455" y="5291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502"/>
                <p:cNvSpPr>
                  <a:spLocks noChangeShapeType="1"/>
                </p:cNvSpPr>
                <p:nvPr/>
              </p:nvSpPr>
              <p:spPr bwMode="auto">
                <a:xfrm flipV="1">
                  <a:off x="1380" y="534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503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612" y="5483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50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11" y="5229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50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222" y="5379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1755" y="5025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1755" y="5625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1" name="Line 508"/>
              <p:cNvSpPr>
                <a:spLocks noChangeShapeType="1"/>
              </p:cNvSpPr>
              <p:nvPr/>
            </p:nvSpPr>
            <p:spPr bwMode="auto">
              <a:xfrm>
                <a:off x="3990" y="8850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510"/>
            <p:cNvGrpSpPr>
              <a:grpSpLocks/>
            </p:cNvGrpSpPr>
            <p:nvPr/>
          </p:nvGrpSpPr>
          <p:grpSpPr bwMode="auto">
            <a:xfrm>
              <a:off x="1950" y="2033"/>
              <a:ext cx="264" cy="466"/>
              <a:chOff x="2250" y="10320"/>
              <a:chExt cx="659" cy="1050"/>
            </a:xfrm>
          </p:grpSpPr>
          <p:grpSp>
            <p:nvGrpSpPr>
              <p:cNvPr id="159" name="Group 511"/>
              <p:cNvGrpSpPr>
                <a:grpSpLocks/>
              </p:cNvGrpSpPr>
              <p:nvPr/>
            </p:nvGrpSpPr>
            <p:grpSpPr bwMode="auto">
              <a:xfrm>
                <a:off x="2250" y="10320"/>
                <a:ext cx="659" cy="790"/>
                <a:chOff x="2250" y="10320"/>
                <a:chExt cx="659" cy="790"/>
              </a:xfrm>
            </p:grpSpPr>
            <p:sp>
              <p:nvSpPr>
                <p:cNvPr id="161" name="Line 512"/>
                <p:cNvSpPr>
                  <a:spLocks noChangeShapeType="1"/>
                </p:cNvSpPr>
                <p:nvPr/>
              </p:nvSpPr>
              <p:spPr bwMode="auto">
                <a:xfrm flipH="1" flipV="1">
                  <a:off x="2595" y="10656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513"/>
                <p:cNvSpPr>
                  <a:spLocks noChangeShapeType="1"/>
                </p:cNvSpPr>
                <p:nvPr/>
              </p:nvSpPr>
              <p:spPr bwMode="auto">
                <a:xfrm flipH="1" flipV="1">
                  <a:off x="2670" y="10705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51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439" y="10848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51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440" y="10594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516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795" y="10778"/>
                  <a:ext cx="0" cy="216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5" y="1039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Oval 518"/>
                <p:cNvSpPr>
                  <a:spLocks noChangeArrowheads="1"/>
                </p:cNvSpPr>
                <p:nvPr/>
              </p:nvSpPr>
              <p:spPr bwMode="auto">
                <a:xfrm>
                  <a:off x="2250" y="10320"/>
                  <a:ext cx="85" cy="8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5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908" y="10366"/>
                  <a:ext cx="0" cy="53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52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600" y="10050"/>
                  <a:ext cx="0" cy="61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Line 521"/>
              <p:cNvSpPr>
                <a:spLocks noChangeShapeType="1"/>
              </p:cNvSpPr>
              <p:nvPr/>
            </p:nvSpPr>
            <p:spPr bwMode="auto">
              <a:xfrm flipH="1" flipV="1">
                <a:off x="2355" y="1101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Line 522"/>
            <p:cNvSpPr>
              <a:spLocks noChangeShapeType="1"/>
            </p:cNvSpPr>
            <p:nvPr/>
          </p:nvSpPr>
          <p:spPr bwMode="auto">
            <a:xfrm rot="10800000" flipV="1">
              <a:off x="1967" y="1016"/>
              <a:ext cx="0" cy="102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523"/>
            <p:cNvGrpSpPr>
              <a:grpSpLocks/>
            </p:cNvGrpSpPr>
            <p:nvPr/>
          </p:nvGrpSpPr>
          <p:grpSpPr bwMode="auto">
            <a:xfrm>
              <a:off x="1404" y="1400"/>
              <a:ext cx="336" cy="620"/>
              <a:chOff x="10155" y="5490"/>
              <a:chExt cx="840" cy="1395"/>
            </a:xfrm>
          </p:grpSpPr>
          <p:grpSp>
            <p:nvGrpSpPr>
              <p:cNvPr id="152" name="Group 524"/>
              <p:cNvGrpSpPr>
                <a:grpSpLocks/>
              </p:cNvGrpSpPr>
              <p:nvPr/>
            </p:nvGrpSpPr>
            <p:grpSpPr bwMode="auto">
              <a:xfrm>
                <a:off x="10620" y="5490"/>
                <a:ext cx="375" cy="1395"/>
                <a:chOff x="10620" y="5490"/>
                <a:chExt cx="375" cy="1395"/>
              </a:xfrm>
            </p:grpSpPr>
            <p:sp>
              <p:nvSpPr>
                <p:cNvPr id="155" name="Oval 525"/>
                <p:cNvSpPr>
                  <a:spLocks noChangeArrowheads="1"/>
                </p:cNvSpPr>
                <p:nvPr/>
              </p:nvSpPr>
              <p:spPr bwMode="auto">
                <a:xfrm>
                  <a:off x="10620" y="5940"/>
                  <a:ext cx="360" cy="36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Oval 526"/>
                <p:cNvSpPr>
                  <a:spLocks noChangeArrowheads="1"/>
                </p:cNvSpPr>
                <p:nvPr/>
              </p:nvSpPr>
              <p:spPr bwMode="auto">
                <a:xfrm>
                  <a:off x="10635" y="6105"/>
                  <a:ext cx="360" cy="36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5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0815" y="6453"/>
                  <a:ext cx="0" cy="4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52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0815" y="5490"/>
                  <a:ext cx="0" cy="4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" name="Text Box 529"/>
              <p:cNvSpPr txBox="1">
                <a:spLocks noChangeArrowheads="1"/>
              </p:cNvSpPr>
              <p:nvPr/>
            </p:nvSpPr>
            <p:spPr bwMode="auto">
              <a:xfrm>
                <a:off x="10155" y="5730"/>
                <a:ext cx="5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i="1"/>
                  <a:t>I</a:t>
                </a:r>
                <a:r>
                  <a:rPr lang="en-US" sz="1200" i="1" baseline="-25000">
                    <a:latin typeface="Arial Black" pitchFamily="34" charset="0"/>
                  </a:rPr>
                  <a:t>bias</a:t>
                </a:r>
                <a:endParaRPr lang="en-US"/>
              </a:p>
            </p:txBody>
          </p:sp>
          <p:sp>
            <p:nvSpPr>
              <p:cNvPr id="154" name="Line 530"/>
              <p:cNvSpPr>
                <a:spLocks noChangeShapeType="1"/>
              </p:cNvSpPr>
              <p:nvPr/>
            </p:nvSpPr>
            <p:spPr bwMode="auto">
              <a:xfrm>
                <a:off x="10545" y="6120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Line 531"/>
            <p:cNvSpPr>
              <a:spLocks noChangeShapeType="1"/>
            </p:cNvSpPr>
            <p:nvPr/>
          </p:nvSpPr>
          <p:spPr bwMode="auto">
            <a:xfrm>
              <a:off x="1668" y="2020"/>
              <a:ext cx="0" cy="4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532"/>
            <p:cNvGrpSpPr>
              <a:grpSpLocks/>
            </p:cNvGrpSpPr>
            <p:nvPr/>
          </p:nvGrpSpPr>
          <p:grpSpPr bwMode="auto">
            <a:xfrm>
              <a:off x="1938" y="647"/>
              <a:ext cx="145" cy="393"/>
              <a:chOff x="7422" y="8280"/>
              <a:chExt cx="363" cy="885"/>
            </a:xfrm>
          </p:grpSpPr>
          <p:sp>
            <p:nvSpPr>
              <p:cNvPr id="148" name="Line 533"/>
              <p:cNvSpPr>
                <a:spLocks noChangeShapeType="1"/>
              </p:cNvSpPr>
              <p:nvPr/>
            </p:nvSpPr>
            <p:spPr bwMode="auto">
              <a:xfrm flipH="1">
                <a:off x="7772" y="8625"/>
                <a:ext cx="0" cy="54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534"/>
              <p:cNvSpPr>
                <a:spLocks noChangeShapeType="1"/>
              </p:cNvSpPr>
              <p:nvPr/>
            </p:nvSpPr>
            <p:spPr bwMode="auto">
              <a:xfrm rot="270621">
                <a:off x="7425" y="8652"/>
                <a:ext cx="360" cy="1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535"/>
              <p:cNvSpPr>
                <a:spLocks noChangeAspect="1" noChangeShapeType="1"/>
              </p:cNvSpPr>
              <p:nvPr/>
            </p:nvSpPr>
            <p:spPr bwMode="auto">
              <a:xfrm rot="21449641" flipV="1">
                <a:off x="7492" y="8990"/>
                <a:ext cx="283" cy="1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536"/>
              <p:cNvSpPr>
                <a:spLocks noChangeShapeType="1"/>
              </p:cNvSpPr>
              <p:nvPr/>
            </p:nvSpPr>
            <p:spPr bwMode="auto">
              <a:xfrm>
                <a:off x="7422" y="828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Line 537"/>
            <p:cNvSpPr>
              <a:spLocks noChangeShapeType="1"/>
            </p:cNvSpPr>
            <p:nvPr/>
          </p:nvSpPr>
          <p:spPr bwMode="auto">
            <a:xfrm>
              <a:off x="2082" y="921"/>
              <a:ext cx="7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38"/>
            <p:cNvSpPr>
              <a:spLocks noChangeShapeType="1"/>
            </p:cNvSpPr>
            <p:nvPr/>
          </p:nvSpPr>
          <p:spPr bwMode="auto">
            <a:xfrm flipV="1">
              <a:off x="2820" y="914"/>
              <a:ext cx="0" cy="7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539"/>
            <p:cNvGrpSpPr>
              <a:grpSpLocks/>
            </p:cNvGrpSpPr>
            <p:nvPr/>
          </p:nvGrpSpPr>
          <p:grpSpPr bwMode="auto">
            <a:xfrm flipH="1" flipV="1">
              <a:off x="1932" y="208"/>
              <a:ext cx="269" cy="439"/>
              <a:chOff x="5760" y="5070"/>
              <a:chExt cx="672" cy="990"/>
            </a:xfrm>
          </p:grpSpPr>
          <p:sp>
            <p:nvSpPr>
              <p:cNvPr id="141" name="Line 540"/>
              <p:cNvSpPr>
                <a:spLocks noChangeShapeType="1"/>
              </p:cNvSpPr>
              <p:nvPr/>
            </p:nvSpPr>
            <p:spPr bwMode="auto">
              <a:xfrm>
                <a:off x="6135" y="5355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541"/>
              <p:cNvSpPr>
                <a:spLocks noChangeShapeType="1"/>
              </p:cNvSpPr>
              <p:nvPr/>
            </p:nvSpPr>
            <p:spPr bwMode="auto">
              <a:xfrm>
                <a:off x="6060" y="54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542"/>
              <p:cNvSpPr>
                <a:spLocks noChangeShapeType="1"/>
              </p:cNvSpPr>
              <p:nvPr/>
            </p:nvSpPr>
            <p:spPr bwMode="auto">
              <a:xfrm rot="5400000">
                <a:off x="6277" y="5572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543"/>
              <p:cNvSpPr>
                <a:spLocks noChangeShapeType="1"/>
              </p:cNvSpPr>
              <p:nvPr/>
            </p:nvSpPr>
            <p:spPr bwMode="auto">
              <a:xfrm rot="-5400000">
                <a:off x="6291" y="528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44"/>
              <p:cNvSpPr>
                <a:spLocks noChangeShapeType="1"/>
              </p:cNvSpPr>
              <p:nvPr/>
            </p:nvSpPr>
            <p:spPr bwMode="auto">
              <a:xfrm rot="-5400000">
                <a:off x="5902" y="543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45"/>
              <p:cNvSpPr>
                <a:spLocks noChangeShapeType="1"/>
              </p:cNvSpPr>
              <p:nvPr/>
            </p:nvSpPr>
            <p:spPr bwMode="auto">
              <a:xfrm>
                <a:off x="6420" y="57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46"/>
              <p:cNvSpPr>
                <a:spLocks noChangeShapeType="1"/>
              </p:cNvSpPr>
              <p:nvPr/>
            </p:nvSpPr>
            <p:spPr bwMode="auto">
              <a:xfrm>
                <a:off x="6420" y="507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47"/>
            <p:cNvGrpSpPr>
              <a:grpSpLocks/>
            </p:cNvGrpSpPr>
            <p:nvPr/>
          </p:nvGrpSpPr>
          <p:grpSpPr bwMode="auto">
            <a:xfrm flipH="1" flipV="1">
              <a:off x="1662" y="208"/>
              <a:ext cx="269" cy="439"/>
              <a:chOff x="5760" y="5070"/>
              <a:chExt cx="672" cy="990"/>
            </a:xfrm>
          </p:grpSpPr>
          <p:sp>
            <p:nvSpPr>
              <p:cNvPr id="134" name="Line 548"/>
              <p:cNvSpPr>
                <a:spLocks noChangeShapeType="1"/>
              </p:cNvSpPr>
              <p:nvPr/>
            </p:nvSpPr>
            <p:spPr bwMode="auto">
              <a:xfrm>
                <a:off x="6135" y="5355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549"/>
              <p:cNvSpPr>
                <a:spLocks noChangeShapeType="1"/>
              </p:cNvSpPr>
              <p:nvPr/>
            </p:nvSpPr>
            <p:spPr bwMode="auto">
              <a:xfrm>
                <a:off x="6060" y="54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550"/>
              <p:cNvSpPr>
                <a:spLocks noChangeShapeType="1"/>
              </p:cNvSpPr>
              <p:nvPr/>
            </p:nvSpPr>
            <p:spPr bwMode="auto">
              <a:xfrm rot="5400000">
                <a:off x="6277" y="5572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551"/>
              <p:cNvSpPr>
                <a:spLocks noChangeShapeType="1"/>
              </p:cNvSpPr>
              <p:nvPr/>
            </p:nvSpPr>
            <p:spPr bwMode="auto">
              <a:xfrm rot="-5400000">
                <a:off x="6291" y="528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552"/>
              <p:cNvSpPr>
                <a:spLocks noChangeShapeType="1"/>
              </p:cNvSpPr>
              <p:nvPr/>
            </p:nvSpPr>
            <p:spPr bwMode="auto">
              <a:xfrm rot="-5400000">
                <a:off x="5902" y="543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553"/>
              <p:cNvSpPr>
                <a:spLocks noChangeShapeType="1"/>
              </p:cNvSpPr>
              <p:nvPr/>
            </p:nvSpPr>
            <p:spPr bwMode="auto">
              <a:xfrm>
                <a:off x="6420" y="57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554"/>
              <p:cNvSpPr>
                <a:spLocks noChangeShapeType="1"/>
              </p:cNvSpPr>
              <p:nvPr/>
            </p:nvSpPr>
            <p:spPr bwMode="auto">
              <a:xfrm>
                <a:off x="6420" y="507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55"/>
            <p:cNvSpPr>
              <a:spLocks noChangeShapeType="1"/>
            </p:cNvSpPr>
            <p:nvPr/>
          </p:nvSpPr>
          <p:spPr bwMode="auto">
            <a:xfrm flipV="1">
              <a:off x="1668" y="634"/>
              <a:ext cx="0" cy="7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6"/>
            <p:cNvSpPr>
              <a:spLocks noChangeShapeType="1"/>
            </p:cNvSpPr>
            <p:nvPr/>
          </p:nvSpPr>
          <p:spPr bwMode="auto">
            <a:xfrm>
              <a:off x="1926" y="421"/>
              <a:ext cx="15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57"/>
            <p:cNvSpPr>
              <a:spLocks noChangeShapeType="1"/>
            </p:cNvSpPr>
            <p:nvPr/>
          </p:nvSpPr>
          <p:spPr bwMode="auto">
            <a:xfrm>
              <a:off x="1884" y="441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58"/>
            <p:cNvSpPr>
              <a:spLocks noChangeShapeType="1"/>
            </p:cNvSpPr>
            <p:nvPr/>
          </p:nvSpPr>
          <p:spPr bwMode="auto">
            <a:xfrm flipH="1">
              <a:off x="1662" y="594"/>
              <a:ext cx="2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65"/>
            <p:cNvSpPr>
              <a:spLocks noChangeShapeType="1"/>
            </p:cNvSpPr>
            <p:nvPr/>
          </p:nvSpPr>
          <p:spPr bwMode="auto">
            <a:xfrm>
              <a:off x="3720" y="481"/>
              <a:ext cx="0" cy="1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637"/>
            <p:cNvGrpSpPr>
              <a:grpSpLocks/>
            </p:cNvGrpSpPr>
            <p:nvPr/>
          </p:nvGrpSpPr>
          <p:grpSpPr bwMode="auto">
            <a:xfrm>
              <a:off x="3450" y="215"/>
              <a:ext cx="270" cy="308"/>
              <a:chOff x="3450" y="215"/>
              <a:chExt cx="270" cy="308"/>
            </a:xfrm>
          </p:grpSpPr>
          <p:sp>
            <p:nvSpPr>
              <p:cNvPr id="128" name="Line 560"/>
              <p:cNvSpPr>
                <a:spLocks noChangeShapeType="1"/>
              </p:cNvSpPr>
              <p:nvPr/>
            </p:nvSpPr>
            <p:spPr bwMode="auto">
              <a:xfrm>
                <a:off x="3600" y="322"/>
                <a:ext cx="0" cy="20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561"/>
              <p:cNvSpPr>
                <a:spLocks noChangeShapeType="1"/>
              </p:cNvSpPr>
              <p:nvPr/>
            </p:nvSpPr>
            <p:spPr bwMode="auto">
              <a:xfrm>
                <a:off x="3570" y="341"/>
                <a:ext cx="0" cy="1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562"/>
              <p:cNvSpPr>
                <a:spLocks noChangeShapeType="1"/>
              </p:cNvSpPr>
              <p:nvPr/>
            </p:nvSpPr>
            <p:spPr bwMode="auto">
              <a:xfrm rot="5400000">
                <a:off x="3663" y="318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563"/>
              <p:cNvSpPr>
                <a:spLocks noChangeShapeType="1"/>
              </p:cNvSpPr>
              <p:nvPr/>
            </p:nvSpPr>
            <p:spPr bwMode="auto">
              <a:xfrm rot="-5400000">
                <a:off x="3663" y="430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564"/>
              <p:cNvSpPr>
                <a:spLocks noChangeShapeType="1"/>
              </p:cNvSpPr>
              <p:nvPr/>
            </p:nvSpPr>
            <p:spPr bwMode="auto">
              <a:xfrm rot="-5400000">
                <a:off x="3507" y="364"/>
                <a:ext cx="0" cy="11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566"/>
              <p:cNvSpPr>
                <a:spLocks noChangeShapeType="1"/>
              </p:cNvSpPr>
              <p:nvPr/>
            </p:nvSpPr>
            <p:spPr bwMode="auto">
              <a:xfrm>
                <a:off x="3720" y="215"/>
                <a:ext cx="0" cy="1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Line 567"/>
            <p:cNvSpPr>
              <a:spLocks noChangeShapeType="1"/>
            </p:cNvSpPr>
            <p:nvPr/>
          </p:nvSpPr>
          <p:spPr bwMode="auto">
            <a:xfrm>
              <a:off x="3720" y="568"/>
              <a:ext cx="0" cy="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68"/>
            <p:cNvSpPr>
              <a:spLocks noChangeShapeType="1"/>
            </p:cNvSpPr>
            <p:nvPr/>
          </p:nvSpPr>
          <p:spPr bwMode="auto">
            <a:xfrm>
              <a:off x="1662" y="208"/>
              <a:ext cx="20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69"/>
            <p:cNvSpPr>
              <a:spLocks noChangeShapeType="1"/>
            </p:cNvSpPr>
            <p:nvPr/>
          </p:nvSpPr>
          <p:spPr bwMode="auto">
            <a:xfrm flipV="1">
              <a:off x="2382" y="201"/>
              <a:ext cx="0" cy="9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570"/>
            <p:cNvSpPr txBox="1">
              <a:spLocks noChangeArrowheads="1"/>
            </p:cNvSpPr>
            <p:nvPr/>
          </p:nvSpPr>
          <p:spPr bwMode="auto">
            <a:xfrm>
              <a:off x="2646" y="48"/>
              <a:ext cx="21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DD</a:t>
              </a:r>
              <a:endParaRPr lang="en-US"/>
            </a:p>
          </p:txBody>
        </p:sp>
        <p:sp>
          <p:nvSpPr>
            <p:cNvPr id="64" name="Text Box 571"/>
            <p:cNvSpPr txBox="1">
              <a:spLocks noChangeArrowheads="1"/>
            </p:cNvSpPr>
            <p:nvPr/>
          </p:nvSpPr>
          <p:spPr bwMode="auto">
            <a:xfrm>
              <a:off x="2586" y="2479"/>
              <a:ext cx="21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SS</a:t>
              </a:r>
              <a:endParaRPr lang="en-US"/>
            </a:p>
          </p:txBody>
        </p:sp>
        <p:sp>
          <p:nvSpPr>
            <p:cNvPr id="65" name="Text Box 572"/>
            <p:cNvSpPr txBox="1">
              <a:spLocks noChangeArrowheads="1"/>
            </p:cNvSpPr>
            <p:nvPr/>
          </p:nvSpPr>
          <p:spPr bwMode="auto">
            <a:xfrm>
              <a:off x="3348" y="1314"/>
              <a:ext cx="16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Q</a:t>
              </a:r>
              <a:r>
                <a:rPr lang="en-US" sz="1200" i="1" baseline="-25000">
                  <a:latin typeface="Arial Black" pitchFamily="34" charset="0"/>
                </a:rPr>
                <a:t>1</a:t>
              </a:r>
              <a:endParaRPr lang="en-US"/>
            </a:p>
          </p:txBody>
        </p:sp>
        <p:sp>
          <p:nvSpPr>
            <p:cNvPr id="66" name="Text Box 573"/>
            <p:cNvSpPr txBox="1">
              <a:spLocks noChangeArrowheads="1"/>
            </p:cNvSpPr>
            <p:nvPr/>
          </p:nvSpPr>
          <p:spPr bwMode="auto">
            <a:xfrm>
              <a:off x="3966" y="1307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Q</a:t>
              </a:r>
              <a:r>
                <a:rPr lang="en-US" sz="1200" i="1" baseline="-25000">
                  <a:latin typeface="Arial Black" pitchFamily="34" charset="0"/>
                </a:rPr>
                <a:t>2</a:t>
              </a:r>
              <a:endParaRPr lang="en-US"/>
            </a:p>
          </p:txBody>
        </p:sp>
        <p:sp>
          <p:nvSpPr>
            <p:cNvPr id="67" name="Text Box 574"/>
            <p:cNvSpPr txBox="1">
              <a:spLocks noChangeArrowheads="1"/>
            </p:cNvSpPr>
            <p:nvPr/>
          </p:nvSpPr>
          <p:spPr bwMode="auto">
            <a:xfrm>
              <a:off x="3666" y="378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6</a:t>
              </a:r>
              <a:endParaRPr lang="en-US"/>
            </a:p>
          </p:txBody>
        </p:sp>
        <p:sp>
          <p:nvSpPr>
            <p:cNvPr id="68" name="Text Box 575"/>
            <p:cNvSpPr txBox="1">
              <a:spLocks noChangeArrowheads="1"/>
            </p:cNvSpPr>
            <p:nvPr/>
          </p:nvSpPr>
          <p:spPr bwMode="auto">
            <a:xfrm>
              <a:off x="1548" y="321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4</a:t>
              </a:r>
              <a:endParaRPr lang="en-US"/>
            </a:p>
          </p:txBody>
        </p:sp>
        <p:sp>
          <p:nvSpPr>
            <p:cNvPr id="69" name="Text Box 576"/>
            <p:cNvSpPr txBox="1">
              <a:spLocks noChangeArrowheads="1"/>
            </p:cNvSpPr>
            <p:nvPr/>
          </p:nvSpPr>
          <p:spPr bwMode="auto">
            <a:xfrm>
              <a:off x="2112" y="261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5</a:t>
              </a:r>
              <a:endParaRPr lang="en-US"/>
            </a:p>
          </p:txBody>
        </p:sp>
        <p:sp>
          <p:nvSpPr>
            <p:cNvPr id="70" name="Text Box 577"/>
            <p:cNvSpPr txBox="1">
              <a:spLocks noChangeArrowheads="1"/>
            </p:cNvSpPr>
            <p:nvPr/>
          </p:nvSpPr>
          <p:spPr bwMode="auto">
            <a:xfrm>
              <a:off x="2262" y="1280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7</a:t>
              </a:r>
              <a:endParaRPr lang="en-US"/>
            </a:p>
          </p:txBody>
        </p:sp>
        <p:sp>
          <p:nvSpPr>
            <p:cNvPr id="71" name="Text Box 578"/>
            <p:cNvSpPr txBox="1">
              <a:spLocks noChangeArrowheads="1"/>
            </p:cNvSpPr>
            <p:nvPr/>
          </p:nvSpPr>
          <p:spPr bwMode="auto">
            <a:xfrm>
              <a:off x="1842" y="2159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8</a:t>
              </a:r>
              <a:endParaRPr lang="en-US"/>
            </a:p>
          </p:txBody>
        </p:sp>
        <p:sp>
          <p:nvSpPr>
            <p:cNvPr id="72" name="Text Box 579"/>
            <p:cNvSpPr txBox="1">
              <a:spLocks noChangeArrowheads="1"/>
            </p:cNvSpPr>
            <p:nvPr/>
          </p:nvSpPr>
          <p:spPr bwMode="auto">
            <a:xfrm>
              <a:off x="2268" y="2179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9</a:t>
              </a:r>
              <a:endParaRPr lang="en-US"/>
            </a:p>
          </p:txBody>
        </p:sp>
        <p:sp>
          <p:nvSpPr>
            <p:cNvPr id="73" name="Text Box 580"/>
            <p:cNvSpPr txBox="1">
              <a:spLocks noChangeArrowheads="1"/>
            </p:cNvSpPr>
            <p:nvPr/>
          </p:nvSpPr>
          <p:spPr bwMode="auto">
            <a:xfrm>
              <a:off x="2892" y="2377"/>
              <a:ext cx="30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10</a:t>
              </a:r>
              <a:endParaRPr lang="en-US"/>
            </a:p>
          </p:txBody>
        </p:sp>
        <p:sp>
          <p:nvSpPr>
            <p:cNvPr id="74" name="Text Box 581"/>
            <p:cNvSpPr txBox="1">
              <a:spLocks noChangeArrowheads="1"/>
            </p:cNvSpPr>
            <p:nvPr/>
          </p:nvSpPr>
          <p:spPr bwMode="auto">
            <a:xfrm>
              <a:off x="3222" y="2383"/>
              <a:ext cx="2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11</a:t>
              </a:r>
              <a:endParaRPr lang="en-US"/>
            </a:p>
          </p:txBody>
        </p:sp>
        <p:sp>
          <p:nvSpPr>
            <p:cNvPr id="75" name="Text Box 582"/>
            <p:cNvSpPr txBox="1">
              <a:spLocks noChangeArrowheads="1"/>
            </p:cNvSpPr>
            <p:nvPr/>
          </p:nvSpPr>
          <p:spPr bwMode="auto">
            <a:xfrm>
              <a:off x="2742" y="1769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3</a:t>
              </a:r>
              <a:endParaRPr lang="en-US"/>
            </a:p>
          </p:txBody>
        </p:sp>
        <p:sp>
          <p:nvSpPr>
            <p:cNvPr id="76" name="Text Box 583"/>
            <p:cNvSpPr txBox="1">
              <a:spLocks noChangeArrowheads="1"/>
            </p:cNvSpPr>
            <p:nvPr/>
          </p:nvSpPr>
          <p:spPr bwMode="auto">
            <a:xfrm>
              <a:off x="3294" y="1843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</a:t>
              </a:r>
              <a:endParaRPr lang="en-US"/>
            </a:p>
          </p:txBody>
        </p:sp>
        <p:sp>
          <p:nvSpPr>
            <p:cNvPr id="77" name="Text Box 584"/>
            <p:cNvSpPr txBox="1">
              <a:spLocks noChangeArrowheads="1"/>
            </p:cNvSpPr>
            <p:nvPr/>
          </p:nvSpPr>
          <p:spPr bwMode="auto">
            <a:xfrm>
              <a:off x="4002" y="1856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2</a:t>
              </a:r>
              <a:endParaRPr lang="en-US"/>
            </a:p>
          </p:txBody>
        </p:sp>
        <p:sp>
          <p:nvSpPr>
            <p:cNvPr id="78" name="Text Box 585"/>
            <p:cNvSpPr txBox="1">
              <a:spLocks noChangeArrowheads="1"/>
            </p:cNvSpPr>
            <p:nvPr/>
          </p:nvSpPr>
          <p:spPr bwMode="auto">
            <a:xfrm>
              <a:off x="4206" y="2229"/>
              <a:ext cx="2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12</a:t>
              </a:r>
              <a:endParaRPr lang="en-US"/>
            </a:p>
          </p:txBody>
        </p:sp>
        <p:sp>
          <p:nvSpPr>
            <p:cNvPr id="79" name="Text Box 586"/>
            <p:cNvSpPr txBox="1">
              <a:spLocks noChangeArrowheads="1"/>
            </p:cNvSpPr>
            <p:nvPr/>
          </p:nvSpPr>
          <p:spPr bwMode="auto">
            <a:xfrm>
              <a:off x="1884" y="834"/>
              <a:ext cx="1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Q</a:t>
              </a:r>
              <a:r>
                <a:rPr lang="en-US" sz="1200" i="1" baseline="-25000">
                  <a:latin typeface="Arial Black" pitchFamily="34" charset="0"/>
                </a:rPr>
                <a:t>3</a:t>
              </a:r>
              <a:endParaRPr lang="en-US"/>
            </a:p>
          </p:txBody>
        </p:sp>
        <p:sp>
          <p:nvSpPr>
            <p:cNvPr id="80" name="Text Box 587"/>
            <p:cNvSpPr txBox="1">
              <a:spLocks noChangeArrowheads="1"/>
            </p:cNvSpPr>
            <p:nvPr/>
          </p:nvSpPr>
          <p:spPr bwMode="auto">
            <a:xfrm>
              <a:off x="3000" y="1234"/>
              <a:ext cx="22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in+</a:t>
              </a:r>
              <a:endParaRPr lang="en-US"/>
            </a:p>
          </p:txBody>
        </p:sp>
        <p:sp>
          <p:nvSpPr>
            <p:cNvPr id="81" name="Text Box 588"/>
            <p:cNvSpPr txBox="1">
              <a:spLocks noChangeArrowheads="1"/>
            </p:cNvSpPr>
            <p:nvPr/>
          </p:nvSpPr>
          <p:spPr bwMode="auto">
            <a:xfrm>
              <a:off x="4152" y="1234"/>
              <a:ext cx="22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in-</a:t>
              </a:r>
              <a:endParaRPr lang="en-US"/>
            </a:p>
          </p:txBody>
        </p:sp>
        <p:sp>
          <p:nvSpPr>
            <p:cNvPr id="82" name="Line 589"/>
            <p:cNvSpPr>
              <a:spLocks noChangeShapeType="1"/>
            </p:cNvSpPr>
            <p:nvPr/>
          </p:nvSpPr>
          <p:spPr bwMode="auto">
            <a:xfrm>
              <a:off x="4056" y="1693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90"/>
            <p:cNvSpPr>
              <a:spLocks noChangeShapeType="1"/>
            </p:cNvSpPr>
            <p:nvPr/>
          </p:nvSpPr>
          <p:spPr bwMode="auto">
            <a:xfrm rot="16200000" flipH="1">
              <a:off x="4495" y="1686"/>
              <a:ext cx="65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91"/>
            <p:cNvSpPr>
              <a:spLocks noChangeShapeType="1"/>
            </p:cNvSpPr>
            <p:nvPr/>
          </p:nvSpPr>
          <p:spPr bwMode="auto">
            <a:xfrm rot="-5400000">
              <a:off x="4542" y="1686"/>
              <a:ext cx="65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92"/>
            <p:cNvSpPr>
              <a:spLocks noChangeShapeType="1"/>
            </p:cNvSpPr>
            <p:nvPr/>
          </p:nvSpPr>
          <p:spPr bwMode="auto">
            <a:xfrm rot="16200000" flipH="1">
              <a:off x="4586" y="1680"/>
              <a:ext cx="65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93"/>
            <p:cNvSpPr>
              <a:spLocks noChangeShapeType="1"/>
            </p:cNvSpPr>
            <p:nvPr/>
          </p:nvSpPr>
          <p:spPr bwMode="auto">
            <a:xfrm rot="16200000" flipH="1">
              <a:off x="4676" y="1686"/>
              <a:ext cx="65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94"/>
            <p:cNvSpPr>
              <a:spLocks noChangeShapeType="1"/>
            </p:cNvSpPr>
            <p:nvPr/>
          </p:nvSpPr>
          <p:spPr bwMode="auto">
            <a:xfrm rot="-5400000">
              <a:off x="4723" y="1686"/>
              <a:ext cx="65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595"/>
            <p:cNvSpPr>
              <a:spLocks noChangeShapeType="1"/>
            </p:cNvSpPr>
            <p:nvPr/>
          </p:nvSpPr>
          <p:spPr bwMode="auto">
            <a:xfrm rot="-5400000">
              <a:off x="4633" y="1680"/>
              <a:ext cx="65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596"/>
            <p:cNvSpPr>
              <a:spLocks noChangeShapeType="1"/>
            </p:cNvSpPr>
            <p:nvPr/>
          </p:nvSpPr>
          <p:spPr bwMode="auto">
            <a:xfrm>
              <a:off x="4434" y="169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97"/>
            <p:cNvSpPr>
              <a:spLocks noChangeShapeType="1"/>
            </p:cNvSpPr>
            <p:nvPr/>
          </p:nvSpPr>
          <p:spPr bwMode="auto">
            <a:xfrm rot="16200000" flipV="1">
              <a:off x="4476" y="1660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598"/>
            <p:cNvSpPr>
              <a:spLocks noChangeArrowheads="1"/>
            </p:cNvSpPr>
            <p:nvPr/>
          </p:nvSpPr>
          <p:spPr bwMode="auto">
            <a:xfrm>
              <a:off x="4970" y="1676"/>
              <a:ext cx="34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599"/>
            <p:cNvSpPr>
              <a:spLocks noChangeArrowheads="1"/>
            </p:cNvSpPr>
            <p:nvPr/>
          </p:nvSpPr>
          <p:spPr bwMode="auto">
            <a:xfrm>
              <a:off x="4418" y="1676"/>
              <a:ext cx="34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600"/>
            <p:cNvSpPr>
              <a:spLocks noChangeShapeType="1"/>
            </p:cNvSpPr>
            <p:nvPr/>
          </p:nvSpPr>
          <p:spPr bwMode="auto">
            <a:xfrm rot="16200000" flipV="1">
              <a:off x="4812" y="1660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601"/>
            <p:cNvSpPr txBox="1">
              <a:spLocks noChangeArrowheads="1"/>
            </p:cNvSpPr>
            <p:nvPr/>
          </p:nvSpPr>
          <p:spPr bwMode="auto">
            <a:xfrm>
              <a:off x="4494" y="1560"/>
              <a:ext cx="3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60 kΩ</a:t>
              </a:r>
              <a:endParaRPr lang="en-US"/>
            </a:p>
          </p:txBody>
        </p:sp>
        <p:grpSp>
          <p:nvGrpSpPr>
            <p:cNvPr id="95" name="Group 602"/>
            <p:cNvGrpSpPr>
              <a:grpSpLocks/>
            </p:cNvGrpSpPr>
            <p:nvPr/>
          </p:nvGrpSpPr>
          <p:grpSpPr bwMode="auto">
            <a:xfrm>
              <a:off x="4392" y="1773"/>
              <a:ext cx="64" cy="302"/>
              <a:chOff x="5040" y="2982"/>
              <a:chExt cx="195" cy="1125"/>
            </a:xfrm>
          </p:grpSpPr>
          <p:sp>
            <p:nvSpPr>
              <p:cNvPr id="122" name="Line 603"/>
              <p:cNvSpPr>
                <a:spLocks noChangeShapeType="1"/>
              </p:cNvSpPr>
              <p:nvPr/>
            </p:nvSpPr>
            <p:spPr bwMode="auto">
              <a:xfrm flipH="1">
                <a:off x="5040" y="298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604"/>
              <p:cNvSpPr>
                <a:spLocks noChangeShapeType="1"/>
              </p:cNvSpPr>
              <p:nvPr/>
            </p:nvSpPr>
            <p:spPr bwMode="auto">
              <a:xfrm>
                <a:off x="5040" y="317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605"/>
              <p:cNvSpPr>
                <a:spLocks noChangeShapeType="1"/>
              </p:cNvSpPr>
              <p:nvPr/>
            </p:nvSpPr>
            <p:spPr bwMode="auto">
              <a:xfrm flipH="1">
                <a:off x="5055" y="335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606"/>
              <p:cNvSpPr>
                <a:spLocks noChangeShapeType="1"/>
              </p:cNvSpPr>
              <p:nvPr/>
            </p:nvSpPr>
            <p:spPr bwMode="auto">
              <a:xfrm flipH="1">
                <a:off x="5040" y="373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607"/>
              <p:cNvSpPr>
                <a:spLocks noChangeShapeType="1"/>
              </p:cNvSpPr>
              <p:nvPr/>
            </p:nvSpPr>
            <p:spPr bwMode="auto">
              <a:xfrm>
                <a:off x="5040" y="392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608"/>
              <p:cNvSpPr>
                <a:spLocks noChangeShapeType="1"/>
              </p:cNvSpPr>
              <p:nvPr/>
            </p:nvSpPr>
            <p:spPr bwMode="auto">
              <a:xfrm>
                <a:off x="5055" y="355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609"/>
            <p:cNvSpPr>
              <a:spLocks noChangeShapeType="1"/>
            </p:cNvSpPr>
            <p:nvPr/>
          </p:nvSpPr>
          <p:spPr bwMode="auto">
            <a:xfrm>
              <a:off x="4434" y="171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610"/>
            <p:cNvSpPr>
              <a:spLocks noChangeShapeType="1"/>
            </p:cNvSpPr>
            <p:nvPr/>
          </p:nvSpPr>
          <p:spPr bwMode="auto">
            <a:xfrm flipV="1">
              <a:off x="4440" y="1715"/>
              <a:ext cx="0" cy="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11"/>
            <p:cNvSpPr>
              <a:spLocks noChangeShapeType="1"/>
            </p:cNvSpPr>
            <p:nvPr/>
          </p:nvSpPr>
          <p:spPr bwMode="auto">
            <a:xfrm flipV="1">
              <a:off x="4440" y="2076"/>
              <a:ext cx="0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612"/>
            <p:cNvSpPr>
              <a:spLocks noChangeArrowheads="1"/>
            </p:cNvSpPr>
            <p:nvPr/>
          </p:nvSpPr>
          <p:spPr bwMode="auto">
            <a:xfrm>
              <a:off x="4422" y="2142"/>
              <a:ext cx="34" cy="3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13"/>
            <p:cNvSpPr>
              <a:spLocks noChangeShapeType="1"/>
            </p:cNvSpPr>
            <p:nvPr/>
          </p:nvSpPr>
          <p:spPr bwMode="auto">
            <a:xfrm>
              <a:off x="4440" y="2159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614"/>
            <p:cNvSpPr>
              <a:spLocks noChangeArrowheads="1"/>
            </p:cNvSpPr>
            <p:nvPr/>
          </p:nvSpPr>
          <p:spPr bwMode="auto">
            <a:xfrm>
              <a:off x="4836" y="1680"/>
              <a:ext cx="34" cy="3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615"/>
            <p:cNvSpPr>
              <a:spLocks noChangeShapeType="1"/>
            </p:cNvSpPr>
            <p:nvPr/>
          </p:nvSpPr>
          <p:spPr bwMode="auto">
            <a:xfrm flipV="1">
              <a:off x="4854" y="1693"/>
              <a:ext cx="0" cy="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616"/>
            <p:cNvGrpSpPr>
              <a:grpSpLocks noChangeAspect="1"/>
            </p:cNvGrpSpPr>
            <p:nvPr/>
          </p:nvGrpSpPr>
          <p:grpSpPr bwMode="auto">
            <a:xfrm>
              <a:off x="4801" y="1846"/>
              <a:ext cx="113" cy="63"/>
              <a:chOff x="1980" y="4680"/>
              <a:chExt cx="720" cy="360"/>
            </a:xfrm>
          </p:grpSpPr>
          <p:sp>
            <p:nvSpPr>
              <p:cNvPr id="120" name="Freeform 617"/>
              <p:cNvSpPr>
                <a:spLocks noChangeAspect="1"/>
              </p:cNvSpPr>
              <p:nvPr/>
            </p:nvSpPr>
            <p:spPr bwMode="auto">
              <a:xfrm>
                <a:off x="1980" y="4830"/>
                <a:ext cx="720" cy="210"/>
              </a:xfrm>
              <a:custGeom>
                <a:avLst/>
                <a:gdLst>
                  <a:gd name="T0" fmla="*/ 0 w 720"/>
                  <a:gd name="T1" fmla="*/ 210 h 210"/>
                  <a:gd name="T2" fmla="*/ 180 w 720"/>
                  <a:gd name="T3" fmla="*/ 30 h 210"/>
                  <a:gd name="T4" fmla="*/ 540 w 720"/>
                  <a:gd name="T5" fmla="*/ 30 h 210"/>
                  <a:gd name="T6" fmla="*/ 720 w 720"/>
                  <a:gd name="T7" fmla="*/ 210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210">
                    <a:moveTo>
                      <a:pt x="0" y="210"/>
                    </a:moveTo>
                    <a:cubicBezTo>
                      <a:pt x="45" y="135"/>
                      <a:pt x="90" y="60"/>
                      <a:pt x="180" y="30"/>
                    </a:cubicBezTo>
                    <a:cubicBezTo>
                      <a:pt x="270" y="0"/>
                      <a:pt x="450" y="0"/>
                      <a:pt x="540" y="30"/>
                    </a:cubicBezTo>
                    <a:cubicBezTo>
                      <a:pt x="630" y="60"/>
                      <a:pt x="720" y="180"/>
                      <a:pt x="720" y="21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618"/>
              <p:cNvSpPr>
                <a:spLocks noChangeAspect="1" noChangeShapeType="1"/>
              </p:cNvSpPr>
              <p:nvPr/>
            </p:nvSpPr>
            <p:spPr bwMode="auto">
              <a:xfrm>
                <a:off x="1980" y="468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619"/>
            <p:cNvSpPr>
              <a:spLocks noChangeShapeType="1"/>
            </p:cNvSpPr>
            <p:nvPr/>
          </p:nvSpPr>
          <p:spPr bwMode="auto">
            <a:xfrm flipV="1">
              <a:off x="4854" y="1882"/>
              <a:ext cx="0" cy="1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620"/>
            <p:cNvSpPr>
              <a:spLocks noChangeShapeType="1"/>
            </p:cNvSpPr>
            <p:nvPr/>
          </p:nvSpPr>
          <p:spPr bwMode="auto">
            <a:xfrm>
              <a:off x="4854" y="2020"/>
              <a:ext cx="0" cy="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 Box 621"/>
            <p:cNvSpPr txBox="1">
              <a:spLocks noChangeArrowheads="1"/>
            </p:cNvSpPr>
            <p:nvPr/>
          </p:nvSpPr>
          <p:spPr bwMode="auto">
            <a:xfrm>
              <a:off x="4848" y="1607"/>
              <a:ext cx="28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7" name="Line 622"/>
            <p:cNvSpPr>
              <a:spLocks noChangeShapeType="1"/>
            </p:cNvSpPr>
            <p:nvPr/>
          </p:nvSpPr>
          <p:spPr bwMode="auto">
            <a:xfrm>
              <a:off x="4842" y="1693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623"/>
            <p:cNvSpPr txBox="1">
              <a:spLocks noChangeArrowheads="1"/>
            </p:cNvSpPr>
            <p:nvPr/>
          </p:nvSpPr>
          <p:spPr bwMode="auto">
            <a:xfrm>
              <a:off x="4434" y="1740"/>
              <a:ext cx="28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 </a:t>
              </a:r>
            </a:p>
            <a:p>
              <a:pPr eaLnBrk="1" hangingPunct="1"/>
              <a:r>
                <a:rPr lang="en-US" sz="1200" b="1" i="1"/>
                <a:t>34 kΩ</a:t>
              </a:r>
              <a:endParaRPr lang="en-US"/>
            </a:p>
          </p:txBody>
        </p:sp>
        <p:sp>
          <p:nvSpPr>
            <p:cNvPr id="109" name="Text Box 624"/>
            <p:cNvSpPr txBox="1">
              <a:spLocks noChangeArrowheads="1"/>
            </p:cNvSpPr>
            <p:nvPr/>
          </p:nvSpPr>
          <p:spPr bwMode="auto">
            <a:xfrm>
              <a:off x="4896" y="1520"/>
              <a:ext cx="22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out</a:t>
              </a:r>
              <a:endParaRPr lang="en-US"/>
            </a:p>
          </p:txBody>
        </p:sp>
        <p:sp>
          <p:nvSpPr>
            <p:cNvPr id="110" name="Oval 626"/>
            <p:cNvSpPr>
              <a:spLocks noChangeArrowheads="1"/>
            </p:cNvSpPr>
            <p:nvPr/>
          </p:nvSpPr>
          <p:spPr bwMode="auto">
            <a:xfrm>
              <a:off x="1920" y="19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627"/>
            <p:cNvSpPr>
              <a:spLocks noChangeArrowheads="1"/>
            </p:cNvSpPr>
            <p:nvPr/>
          </p:nvSpPr>
          <p:spPr bwMode="auto">
            <a:xfrm>
              <a:off x="2826" y="24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628"/>
            <p:cNvSpPr>
              <a:spLocks noChangeArrowheads="1"/>
            </p:cNvSpPr>
            <p:nvPr/>
          </p:nvSpPr>
          <p:spPr bwMode="auto">
            <a:xfrm>
              <a:off x="3704" y="111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629"/>
            <p:cNvSpPr>
              <a:spLocks noChangeArrowheads="1"/>
            </p:cNvSpPr>
            <p:nvPr/>
          </p:nvSpPr>
          <p:spPr bwMode="auto">
            <a:xfrm>
              <a:off x="3156" y="24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630"/>
            <p:cNvSpPr>
              <a:spLocks noChangeArrowheads="1"/>
            </p:cNvSpPr>
            <p:nvPr/>
          </p:nvSpPr>
          <p:spPr bwMode="auto">
            <a:xfrm>
              <a:off x="3408" y="24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631"/>
            <p:cNvSpPr>
              <a:spLocks noChangeArrowheads="1"/>
            </p:cNvSpPr>
            <p:nvPr/>
          </p:nvSpPr>
          <p:spPr bwMode="auto">
            <a:xfrm>
              <a:off x="4044" y="248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632"/>
            <p:cNvSpPr>
              <a:spLocks noChangeArrowheads="1"/>
            </p:cNvSpPr>
            <p:nvPr/>
          </p:nvSpPr>
          <p:spPr bwMode="auto">
            <a:xfrm>
              <a:off x="1974" y="24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633"/>
            <p:cNvSpPr>
              <a:spLocks noChangeArrowheads="1"/>
            </p:cNvSpPr>
            <p:nvPr/>
          </p:nvSpPr>
          <p:spPr bwMode="auto">
            <a:xfrm>
              <a:off x="2382" y="24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34"/>
            <p:cNvSpPr>
              <a:spLocks noChangeArrowheads="1"/>
            </p:cNvSpPr>
            <p:nvPr/>
          </p:nvSpPr>
          <p:spPr bwMode="auto">
            <a:xfrm>
              <a:off x="1650" y="57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Oval 635"/>
            <p:cNvSpPr>
              <a:spLocks noChangeArrowheads="1"/>
            </p:cNvSpPr>
            <p:nvPr/>
          </p:nvSpPr>
          <p:spPr bwMode="auto">
            <a:xfrm>
              <a:off x="2364" y="19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7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305969" y="1119706"/>
            <a:ext cx="3030954" cy="5585894"/>
            <a:chOff x="2064" y="144"/>
            <a:chExt cx="1560" cy="2875"/>
          </a:xfrm>
        </p:grpSpPr>
        <p:sp>
          <p:nvSpPr>
            <p:cNvPr id="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64" y="144"/>
              <a:ext cx="1560" cy="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2660" y="802"/>
              <a:ext cx="262" cy="1893"/>
            </a:xfrm>
            <a:custGeom>
              <a:avLst/>
              <a:gdLst>
                <a:gd name="T0" fmla="*/ 131 w 262"/>
                <a:gd name="T1" fmla="*/ 0 h 1893"/>
                <a:gd name="T2" fmla="*/ 131 w 262"/>
                <a:gd name="T3" fmla="*/ 447 h 1893"/>
                <a:gd name="T4" fmla="*/ 262 w 262"/>
                <a:gd name="T5" fmla="*/ 447 h 1893"/>
                <a:gd name="T6" fmla="*/ 262 w 262"/>
                <a:gd name="T7" fmla="*/ 719 h 1893"/>
                <a:gd name="T8" fmla="*/ 122 w 262"/>
                <a:gd name="T9" fmla="*/ 719 h 1893"/>
                <a:gd name="T10" fmla="*/ 122 w 262"/>
                <a:gd name="T11" fmla="*/ 1192 h 1893"/>
                <a:gd name="T12" fmla="*/ 0 w 262"/>
                <a:gd name="T13" fmla="*/ 1192 h 1893"/>
                <a:gd name="T14" fmla="*/ 0 w 262"/>
                <a:gd name="T15" fmla="*/ 1472 h 1893"/>
                <a:gd name="T16" fmla="*/ 122 w 262"/>
                <a:gd name="T17" fmla="*/ 1481 h 1893"/>
                <a:gd name="T18" fmla="*/ 122 w 262"/>
                <a:gd name="T19" fmla="*/ 1893 h 18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1893">
                  <a:moveTo>
                    <a:pt x="131" y="0"/>
                  </a:moveTo>
                  <a:lnTo>
                    <a:pt x="131" y="447"/>
                  </a:lnTo>
                  <a:lnTo>
                    <a:pt x="262" y="447"/>
                  </a:lnTo>
                  <a:lnTo>
                    <a:pt x="262" y="719"/>
                  </a:lnTo>
                  <a:lnTo>
                    <a:pt x="122" y="719"/>
                  </a:lnTo>
                  <a:lnTo>
                    <a:pt x="122" y="1192"/>
                  </a:lnTo>
                  <a:lnTo>
                    <a:pt x="0" y="1192"/>
                  </a:lnTo>
                  <a:lnTo>
                    <a:pt x="0" y="1472"/>
                  </a:lnTo>
                  <a:lnTo>
                    <a:pt x="122" y="1481"/>
                  </a:lnTo>
                  <a:lnTo>
                    <a:pt x="122" y="18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954" y="1241"/>
              <a:ext cx="27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604" y="1994"/>
              <a:ext cx="26" cy="2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791" y="1490"/>
              <a:ext cx="122" cy="61"/>
              <a:chOff x="2791" y="1490"/>
              <a:chExt cx="122" cy="61"/>
            </a:xfrm>
          </p:grpSpPr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H="1">
                <a:off x="2880" y="1521"/>
                <a:ext cx="3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2791" y="1490"/>
                <a:ext cx="92" cy="61"/>
              </a:xfrm>
              <a:custGeom>
                <a:avLst/>
                <a:gdLst>
                  <a:gd name="T0" fmla="*/ 92 w 92"/>
                  <a:gd name="T1" fmla="*/ 0 h 61"/>
                  <a:gd name="T2" fmla="*/ 0 w 92"/>
                  <a:gd name="T3" fmla="*/ 31 h 61"/>
                  <a:gd name="T4" fmla="*/ 92 w 92"/>
                  <a:gd name="T5" fmla="*/ 61 h 61"/>
                  <a:gd name="T6" fmla="*/ 92 w 92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61">
                    <a:moveTo>
                      <a:pt x="92" y="0"/>
                    </a:moveTo>
                    <a:lnTo>
                      <a:pt x="0" y="31"/>
                    </a:lnTo>
                    <a:lnTo>
                      <a:pt x="92" y="6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660" y="1963"/>
              <a:ext cx="122" cy="60"/>
              <a:chOff x="2660" y="1963"/>
              <a:chExt cx="122" cy="60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H="1">
                <a:off x="2748" y="1994"/>
                <a:ext cx="3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2660" y="1963"/>
                <a:ext cx="91" cy="60"/>
              </a:xfrm>
              <a:custGeom>
                <a:avLst/>
                <a:gdLst>
                  <a:gd name="T0" fmla="*/ 91 w 91"/>
                  <a:gd name="T1" fmla="*/ 0 h 60"/>
                  <a:gd name="T2" fmla="*/ 0 w 91"/>
                  <a:gd name="T3" fmla="*/ 31 h 60"/>
                  <a:gd name="T4" fmla="*/ 91 w 91"/>
                  <a:gd name="T5" fmla="*/ 60 h 60"/>
                  <a:gd name="T6" fmla="*/ 91 w 91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60">
                    <a:moveTo>
                      <a:pt x="91" y="0"/>
                    </a:moveTo>
                    <a:lnTo>
                      <a:pt x="0" y="31"/>
                    </a:lnTo>
                    <a:lnTo>
                      <a:pt x="91" y="6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705" y="2695"/>
              <a:ext cx="158" cy="154"/>
            </a:xfrm>
            <a:custGeom>
              <a:avLst/>
              <a:gdLst>
                <a:gd name="T0" fmla="*/ 79 w 158"/>
                <a:gd name="T1" fmla="*/ 154 h 154"/>
                <a:gd name="T2" fmla="*/ 0 w 158"/>
                <a:gd name="T3" fmla="*/ 0 h 154"/>
                <a:gd name="T4" fmla="*/ 158 w 158"/>
                <a:gd name="T5" fmla="*/ 0 h 154"/>
                <a:gd name="T6" fmla="*/ 79 w 158"/>
                <a:gd name="T7" fmla="*/ 154 h 1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154">
                  <a:moveTo>
                    <a:pt x="79" y="154"/>
                  </a:moveTo>
                  <a:lnTo>
                    <a:pt x="0" y="0"/>
                  </a:lnTo>
                  <a:lnTo>
                    <a:pt x="158" y="0"/>
                  </a:lnTo>
                  <a:lnTo>
                    <a:pt x="79" y="15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266" y="1381"/>
              <a:ext cx="653" cy="1353"/>
            </a:xfrm>
            <a:custGeom>
              <a:avLst/>
              <a:gdLst>
                <a:gd name="T0" fmla="*/ 653 w 653"/>
                <a:gd name="T1" fmla="*/ 0 h 1353"/>
                <a:gd name="T2" fmla="*/ 0 w 653"/>
                <a:gd name="T3" fmla="*/ 0 h 1353"/>
                <a:gd name="T4" fmla="*/ 0 w 653"/>
                <a:gd name="T5" fmla="*/ 1353 h 13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3" h="1353">
                  <a:moveTo>
                    <a:pt x="653" y="0"/>
                  </a:moveTo>
                  <a:lnTo>
                    <a:pt x="0" y="0"/>
                  </a:lnTo>
                  <a:lnTo>
                    <a:pt x="0" y="13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2200" y="2739"/>
              <a:ext cx="1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2235" y="2113"/>
              <a:ext cx="381" cy="55"/>
              <a:chOff x="2235" y="2113"/>
              <a:chExt cx="381" cy="55"/>
            </a:xfrm>
          </p:grpSpPr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 flipH="1">
                <a:off x="2262" y="2138"/>
                <a:ext cx="35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>
                <a:off x="2235" y="2113"/>
                <a:ext cx="55" cy="5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660" y="381"/>
              <a:ext cx="723" cy="1753"/>
            </a:xfrm>
            <a:custGeom>
              <a:avLst/>
              <a:gdLst>
                <a:gd name="T0" fmla="*/ 0 w 723"/>
                <a:gd name="T1" fmla="*/ 1753 h 1753"/>
                <a:gd name="T2" fmla="*/ 723 w 723"/>
                <a:gd name="T3" fmla="*/ 1753 h 1753"/>
                <a:gd name="T4" fmla="*/ 723 w 723"/>
                <a:gd name="T5" fmla="*/ 0 h 17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1753">
                  <a:moveTo>
                    <a:pt x="0" y="1753"/>
                  </a:moveTo>
                  <a:lnTo>
                    <a:pt x="723" y="1753"/>
                  </a:lnTo>
                  <a:lnTo>
                    <a:pt x="72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971" y="1354"/>
              <a:ext cx="440" cy="55"/>
              <a:chOff x="2971" y="1354"/>
              <a:chExt cx="440" cy="55"/>
            </a:xfrm>
          </p:grpSpPr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2971" y="1381"/>
                <a:ext cx="41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3356" y="1354"/>
                <a:ext cx="55" cy="5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3325" y="377"/>
              <a:ext cx="1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2765" y="758"/>
              <a:ext cx="53" cy="5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3177" y="144"/>
              <a:ext cx="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3261" y="189"/>
              <a:ext cx="13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i="1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338" y="242"/>
              <a:ext cx="15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i="1">
                  <a:solidFill>
                    <a:srgbClr val="000000"/>
                  </a:solidFill>
                </a:rPr>
                <a:t>DD</a:t>
              </a:r>
              <a:endParaRPr lang="en-US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2064" y="2695"/>
              <a:ext cx="44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2148" y="2740"/>
              <a:ext cx="13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i="1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2225" y="2793"/>
              <a:ext cx="11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i="1">
                  <a:solidFill>
                    <a:srgbClr val="000000"/>
                  </a:solidFill>
                </a:rPr>
                <a:t>ss</a:t>
              </a:r>
              <a:endParaRPr lang="en-US"/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2608" y="495"/>
              <a:ext cx="44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91" y="539"/>
              <a:ext cx="13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i="1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2769" y="593"/>
              <a:ext cx="9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i="1">
                  <a:solidFill>
                    <a:srgbClr val="000000"/>
                  </a:solidFill>
                </a:rPr>
                <a:t>in</a:t>
              </a:r>
              <a:endParaRPr lang="en-US"/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2843" y="2187"/>
              <a:ext cx="51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2927" y="2232"/>
              <a:ext cx="3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2/205</a:t>
              </a:r>
              <a:endParaRPr lang="en-US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2853" y="942"/>
              <a:ext cx="50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2936" y="987"/>
              <a:ext cx="35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>
                  <a:solidFill>
                    <a:srgbClr val="000000"/>
                  </a:solidFill>
                </a:rPr>
                <a:t>2/295</a:t>
              </a:r>
              <a:endParaRPr lang="en-US"/>
            </a:p>
          </p:txBody>
        </p:sp>
      </p:grp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45244" y="10205"/>
            <a:ext cx="5307013" cy="127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ts val="4000"/>
              </a:lnSpc>
              <a:spcBef>
                <a:spcPts val="1200"/>
              </a:spcBef>
            </a:pPr>
            <a:r>
              <a:rPr lang="en-GB" sz="4000" b="1" dirty="0">
                <a:latin typeface="+mn-lt"/>
              </a:rPr>
              <a:t>High </a:t>
            </a:r>
            <a:r>
              <a:rPr lang="en-GB" sz="4000" b="1" dirty="0" smtClean="0">
                <a:latin typeface="+mn-lt"/>
              </a:rPr>
              <a:t>Valued Active-R for </a:t>
            </a:r>
          </a:p>
          <a:p>
            <a:pPr algn="just" eaLnBrk="1" hangingPunct="1">
              <a:lnSpc>
                <a:spcPts val="4000"/>
              </a:lnSpc>
              <a:spcBef>
                <a:spcPts val="1200"/>
              </a:spcBef>
            </a:pPr>
            <a:r>
              <a:rPr lang="en-GB" sz="4000" b="1" dirty="0" smtClean="0">
                <a:latin typeface="+mn-lt"/>
              </a:rPr>
              <a:t>AC Coupling Stage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3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ise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305800" cy="624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065966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GB" sz="2000" b="1" dirty="0"/>
              <a:t>Output noise PSD before </a:t>
            </a:r>
            <a:r>
              <a:rPr lang="en-GB" sz="2000" b="1" dirty="0" smtClean="0"/>
              <a:t>/ </a:t>
            </a:r>
            <a:r>
              <a:rPr lang="en-GB" sz="2000" b="1" dirty="0"/>
              <a:t>after </a:t>
            </a:r>
            <a:r>
              <a:rPr lang="en-GB" sz="2000" b="1" dirty="0" smtClean="0"/>
              <a:t>RC </a:t>
            </a:r>
            <a:r>
              <a:rPr lang="en-GB" sz="2000" b="1" dirty="0"/>
              <a:t>filter (total </a:t>
            </a:r>
            <a:r>
              <a:rPr lang="en-GB" sz="2000" b="1" i="1" dirty="0" err="1"/>
              <a:t>rms</a:t>
            </a:r>
            <a:r>
              <a:rPr lang="en-GB" sz="2000" b="1" dirty="0"/>
              <a:t> noise in the bandwidth </a:t>
            </a:r>
            <a:r>
              <a:rPr lang="en-GB" sz="2000" b="1" dirty="0" smtClean="0"/>
              <a:t>1Hz-10KHz </a:t>
            </a:r>
            <a:r>
              <a:rPr lang="en-GB" sz="2000" b="1" dirty="0"/>
              <a:t>remains the same)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04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279"/>
          <p:cNvGrpSpPr/>
          <p:nvPr/>
        </p:nvGrpSpPr>
        <p:grpSpPr>
          <a:xfrm>
            <a:off x="43542" y="152400"/>
            <a:ext cx="9067800" cy="6271193"/>
            <a:chOff x="-5786" y="77788"/>
            <a:chExt cx="9119552" cy="6565153"/>
          </a:xfrm>
        </p:grpSpPr>
        <p:sp>
          <p:nvSpPr>
            <p:cNvPr id="281" name="Text Box 6"/>
            <p:cNvSpPr txBox="1">
              <a:spLocks noChangeArrowheads="1"/>
            </p:cNvSpPr>
            <p:nvPr/>
          </p:nvSpPr>
          <p:spPr bwMode="auto">
            <a:xfrm>
              <a:off x="-5786" y="5354127"/>
              <a:ext cx="9119552" cy="128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800"/>
                </a:lnSpc>
              </a:pPr>
              <a:endParaRPr lang="en-GB" sz="2400" b="1" dirty="0" smtClean="0">
                <a:latin typeface="+mn-lt"/>
              </a:endParaRPr>
            </a:p>
            <a:p>
              <a:pPr algn="ctr" eaLnBrk="1" hangingPunct="1">
                <a:lnSpc>
                  <a:spcPts val="1800"/>
                </a:lnSpc>
              </a:pPr>
              <a:endParaRPr lang="en-GB" sz="2200" b="1" dirty="0" smtClean="0">
                <a:latin typeface="+mn-lt"/>
              </a:endParaRPr>
            </a:p>
            <a:p>
              <a:pPr algn="ctr" eaLnBrk="1" hangingPunct="1">
                <a:lnSpc>
                  <a:spcPts val="1800"/>
                </a:lnSpc>
                <a:spcBef>
                  <a:spcPts val="600"/>
                </a:spcBef>
              </a:pPr>
              <a:r>
                <a:rPr lang="en-GB" sz="2200" b="1" dirty="0" smtClean="0">
                  <a:latin typeface="+mn-lt"/>
                </a:rPr>
                <a:t>Percentage </a:t>
              </a:r>
              <a:r>
                <a:rPr lang="en-GB" sz="2200" b="1" dirty="0">
                  <a:latin typeface="+mn-lt"/>
                </a:rPr>
                <a:t>variation of the value of the active resistance from its nominal value (8.2M</a:t>
              </a:r>
              <a:r>
                <a:rPr lang="en-GB" sz="2200" b="1" dirty="0">
                  <a:latin typeface="+mn-lt"/>
                  <a:sym typeface="Symbol" pitchFamily="18" charset="2"/>
                </a:rPr>
                <a:t></a:t>
              </a:r>
              <a:r>
                <a:rPr lang="en-GB" sz="2200" b="1" dirty="0">
                  <a:latin typeface="+mn-lt"/>
                </a:rPr>
                <a:t>) as a function of applied voltage compared to a single PMOS transistor of aspect ratio 2/387</a:t>
              </a:r>
              <a:r>
                <a:rPr lang="en-US" sz="2200" b="1" dirty="0">
                  <a:latin typeface="+mn-lt"/>
                </a:rPr>
                <a:t> </a:t>
              </a:r>
            </a:p>
          </p:txBody>
        </p:sp>
        <p:grpSp>
          <p:nvGrpSpPr>
            <p:cNvPr id="282" name="Group 209"/>
            <p:cNvGrpSpPr>
              <a:grpSpLocks/>
            </p:cNvGrpSpPr>
            <p:nvPr/>
          </p:nvGrpSpPr>
          <p:grpSpPr bwMode="auto">
            <a:xfrm>
              <a:off x="1304925" y="77788"/>
              <a:ext cx="7304088" cy="5799137"/>
              <a:chOff x="822" y="49"/>
              <a:chExt cx="4601" cy="3653"/>
            </a:xfrm>
          </p:grpSpPr>
          <p:sp>
            <p:nvSpPr>
              <p:cNvPr id="1001" name="Rectangle 9"/>
              <p:cNvSpPr>
                <a:spLocks noChangeArrowheads="1"/>
              </p:cNvSpPr>
              <p:nvPr/>
            </p:nvSpPr>
            <p:spPr bwMode="auto">
              <a:xfrm>
                <a:off x="822" y="49"/>
                <a:ext cx="4601" cy="3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Rectangle 10"/>
              <p:cNvSpPr>
                <a:spLocks noChangeArrowheads="1"/>
              </p:cNvSpPr>
              <p:nvPr/>
            </p:nvSpPr>
            <p:spPr bwMode="auto">
              <a:xfrm>
                <a:off x="1428" y="254"/>
                <a:ext cx="2989" cy="28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11"/>
              <p:cNvSpPr>
                <a:spLocks noChangeShapeType="1"/>
              </p:cNvSpPr>
              <p:nvPr/>
            </p:nvSpPr>
            <p:spPr bwMode="auto">
              <a:xfrm>
                <a:off x="1428" y="2403"/>
                <a:ext cx="298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Line 12"/>
              <p:cNvSpPr>
                <a:spLocks noChangeShapeType="1"/>
              </p:cNvSpPr>
              <p:nvPr/>
            </p:nvSpPr>
            <p:spPr bwMode="auto">
              <a:xfrm>
                <a:off x="1428" y="1690"/>
                <a:ext cx="298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13"/>
              <p:cNvSpPr>
                <a:spLocks noChangeShapeType="1"/>
              </p:cNvSpPr>
              <p:nvPr/>
            </p:nvSpPr>
            <p:spPr bwMode="auto">
              <a:xfrm>
                <a:off x="1428" y="967"/>
                <a:ext cx="298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14"/>
              <p:cNvSpPr>
                <a:spLocks noChangeShapeType="1"/>
              </p:cNvSpPr>
              <p:nvPr/>
            </p:nvSpPr>
            <p:spPr bwMode="auto">
              <a:xfrm>
                <a:off x="1428" y="254"/>
                <a:ext cx="298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15"/>
              <p:cNvSpPr>
                <a:spLocks noChangeShapeType="1"/>
              </p:cNvSpPr>
              <p:nvPr/>
            </p:nvSpPr>
            <p:spPr bwMode="auto">
              <a:xfrm>
                <a:off x="2180" y="254"/>
                <a:ext cx="1" cy="2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16"/>
              <p:cNvSpPr>
                <a:spLocks noChangeShapeType="1"/>
              </p:cNvSpPr>
              <p:nvPr/>
            </p:nvSpPr>
            <p:spPr bwMode="auto">
              <a:xfrm>
                <a:off x="2922" y="254"/>
                <a:ext cx="1" cy="2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17"/>
              <p:cNvSpPr>
                <a:spLocks noChangeShapeType="1"/>
              </p:cNvSpPr>
              <p:nvPr/>
            </p:nvSpPr>
            <p:spPr bwMode="auto">
              <a:xfrm>
                <a:off x="3674" y="254"/>
                <a:ext cx="1" cy="2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18"/>
              <p:cNvSpPr>
                <a:spLocks noChangeShapeType="1"/>
              </p:cNvSpPr>
              <p:nvPr/>
            </p:nvSpPr>
            <p:spPr bwMode="auto">
              <a:xfrm>
                <a:off x="4417" y="254"/>
                <a:ext cx="1" cy="2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Rectangle 19"/>
              <p:cNvSpPr>
                <a:spLocks noChangeArrowheads="1"/>
              </p:cNvSpPr>
              <p:nvPr/>
            </p:nvSpPr>
            <p:spPr bwMode="auto">
              <a:xfrm>
                <a:off x="1428" y="254"/>
                <a:ext cx="2989" cy="2862"/>
              </a:xfrm>
              <a:prstGeom prst="rect">
                <a:avLst/>
              </a:prstGeom>
              <a:noFill/>
              <a:ln w="3175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20"/>
              <p:cNvSpPr>
                <a:spLocks noChangeShapeType="1"/>
              </p:cNvSpPr>
              <p:nvPr/>
            </p:nvSpPr>
            <p:spPr bwMode="auto">
              <a:xfrm>
                <a:off x="1428" y="254"/>
                <a:ext cx="1" cy="2862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Line 21"/>
              <p:cNvSpPr>
                <a:spLocks noChangeShapeType="1"/>
              </p:cNvSpPr>
              <p:nvPr/>
            </p:nvSpPr>
            <p:spPr bwMode="auto">
              <a:xfrm>
                <a:off x="1388" y="3116"/>
                <a:ext cx="40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Line 22"/>
              <p:cNvSpPr>
                <a:spLocks noChangeShapeType="1"/>
              </p:cNvSpPr>
              <p:nvPr/>
            </p:nvSpPr>
            <p:spPr bwMode="auto">
              <a:xfrm>
                <a:off x="1388" y="2403"/>
                <a:ext cx="40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Line 23"/>
              <p:cNvSpPr>
                <a:spLocks noChangeShapeType="1"/>
              </p:cNvSpPr>
              <p:nvPr/>
            </p:nvSpPr>
            <p:spPr bwMode="auto">
              <a:xfrm>
                <a:off x="1388" y="1690"/>
                <a:ext cx="40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Line 24"/>
              <p:cNvSpPr>
                <a:spLocks noChangeShapeType="1"/>
              </p:cNvSpPr>
              <p:nvPr/>
            </p:nvSpPr>
            <p:spPr bwMode="auto">
              <a:xfrm>
                <a:off x="1388" y="967"/>
                <a:ext cx="40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Line 25"/>
              <p:cNvSpPr>
                <a:spLocks noChangeShapeType="1"/>
              </p:cNvSpPr>
              <p:nvPr/>
            </p:nvSpPr>
            <p:spPr bwMode="auto">
              <a:xfrm>
                <a:off x="1388" y="254"/>
                <a:ext cx="40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Line 26"/>
              <p:cNvSpPr>
                <a:spLocks noChangeShapeType="1"/>
              </p:cNvSpPr>
              <p:nvPr/>
            </p:nvSpPr>
            <p:spPr bwMode="auto">
              <a:xfrm>
                <a:off x="1428" y="3116"/>
                <a:ext cx="2989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Line 27"/>
              <p:cNvSpPr>
                <a:spLocks noChangeShapeType="1"/>
              </p:cNvSpPr>
              <p:nvPr/>
            </p:nvSpPr>
            <p:spPr bwMode="auto">
              <a:xfrm flipV="1">
                <a:off x="1428" y="3116"/>
                <a:ext cx="1" cy="39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Line 28"/>
              <p:cNvSpPr>
                <a:spLocks noChangeShapeType="1"/>
              </p:cNvSpPr>
              <p:nvPr/>
            </p:nvSpPr>
            <p:spPr bwMode="auto">
              <a:xfrm flipV="1">
                <a:off x="2180" y="3116"/>
                <a:ext cx="1" cy="39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Line 29"/>
              <p:cNvSpPr>
                <a:spLocks noChangeShapeType="1"/>
              </p:cNvSpPr>
              <p:nvPr/>
            </p:nvSpPr>
            <p:spPr bwMode="auto">
              <a:xfrm flipV="1">
                <a:off x="2922" y="3116"/>
                <a:ext cx="1" cy="39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Line 30"/>
              <p:cNvSpPr>
                <a:spLocks noChangeShapeType="1"/>
              </p:cNvSpPr>
              <p:nvPr/>
            </p:nvSpPr>
            <p:spPr bwMode="auto">
              <a:xfrm flipV="1">
                <a:off x="3674" y="3116"/>
                <a:ext cx="1" cy="39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31"/>
              <p:cNvSpPr>
                <a:spLocks noChangeShapeType="1"/>
              </p:cNvSpPr>
              <p:nvPr/>
            </p:nvSpPr>
            <p:spPr bwMode="auto">
              <a:xfrm flipV="1">
                <a:off x="4417" y="3116"/>
                <a:ext cx="1" cy="39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32"/>
              <p:cNvSpPr>
                <a:spLocks noChangeShapeType="1"/>
              </p:cNvSpPr>
              <p:nvPr/>
            </p:nvSpPr>
            <p:spPr bwMode="auto">
              <a:xfrm>
                <a:off x="1428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33"/>
              <p:cNvSpPr>
                <a:spLocks noChangeShapeType="1"/>
              </p:cNvSpPr>
              <p:nvPr/>
            </p:nvSpPr>
            <p:spPr bwMode="auto">
              <a:xfrm>
                <a:off x="1447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34"/>
              <p:cNvSpPr>
                <a:spLocks noChangeShapeType="1"/>
              </p:cNvSpPr>
              <p:nvPr/>
            </p:nvSpPr>
            <p:spPr bwMode="auto">
              <a:xfrm>
                <a:off x="1457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35"/>
              <p:cNvSpPr>
                <a:spLocks noChangeShapeType="1"/>
              </p:cNvSpPr>
              <p:nvPr/>
            </p:nvSpPr>
            <p:spPr bwMode="auto">
              <a:xfrm>
                <a:off x="1476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36"/>
              <p:cNvSpPr>
                <a:spLocks noChangeShapeType="1"/>
              </p:cNvSpPr>
              <p:nvPr/>
            </p:nvSpPr>
            <p:spPr bwMode="auto">
              <a:xfrm>
                <a:off x="1486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37"/>
              <p:cNvSpPr>
                <a:spLocks noChangeShapeType="1"/>
              </p:cNvSpPr>
              <p:nvPr/>
            </p:nvSpPr>
            <p:spPr bwMode="auto">
              <a:xfrm>
                <a:off x="1506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38"/>
              <p:cNvSpPr>
                <a:spLocks noChangeShapeType="1"/>
              </p:cNvSpPr>
              <p:nvPr/>
            </p:nvSpPr>
            <p:spPr bwMode="auto">
              <a:xfrm>
                <a:off x="1515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39"/>
              <p:cNvSpPr>
                <a:spLocks noChangeShapeType="1"/>
              </p:cNvSpPr>
              <p:nvPr/>
            </p:nvSpPr>
            <p:spPr bwMode="auto">
              <a:xfrm>
                <a:off x="1535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40"/>
              <p:cNvSpPr>
                <a:spLocks noChangeShapeType="1"/>
              </p:cNvSpPr>
              <p:nvPr/>
            </p:nvSpPr>
            <p:spPr bwMode="auto">
              <a:xfrm>
                <a:off x="1545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Line 41"/>
              <p:cNvSpPr>
                <a:spLocks noChangeShapeType="1"/>
              </p:cNvSpPr>
              <p:nvPr/>
            </p:nvSpPr>
            <p:spPr bwMode="auto">
              <a:xfrm>
                <a:off x="1564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42"/>
              <p:cNvSpPr>
                <a:spLocks noChangeShapeType="1"/>
              </p:cNvSpPr>
              <p:nvPr/>
            </p:nvSpPr>
            <p:spPr bwMode="auto">
              <a:xfrm>
                <a:off x="1574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43"/>
              <p:cNvSpPr>
                <a:spLocks noChangeShapeType="1"/>
              </p:cNvSpPr>
              <p:nvPr/>
            </p:nvSpPr>
            <p:spPr bwMode="auto">
              <a:xfrm>
                <a:off x="1594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44"/>
              <p:cNvSpPr>
                <a:spLocks noChangeShapeType="1"/>
              </p:cNvSpPr>
              <p:nvPr/>
            </p:nvSpPr>
            <p:spPr bwMode="auto">
              <a:xfrm>
                <a:off x="1603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45"/>
              <p:cNvSpPr>
                <a:spLocks noChangeShapeType="1"/>
              </p:cNvSpPr>
              <p:nvPr/>
            </p:nvSpPr>
            <p:spPr bwMode="auto">
              <a:xfrm>
                <a:off x="1623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46"/>
              <p:cNvSpPr>
                <a:spLocks noChangeShapeType="1"/>
              </p:cNvSpPr>
              <p:nvPr/>
            </p:nvSpPr>
            <p:spPr bwMode="auto">
              <a:xfrm>
                <a:off x="1633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47"/>
              <p:cNvSpPr>
                <a:spLocks noChangeShapeType="1"/>
              </p:cNvSpPr>
              <p:nvPr/>
            </p:nvSpPr>
            <p:spPr bwMode="auto">
              <a:xfrm>
                <a:off x="1652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48"/>
              <p:cNvSpPr>
                <a:spLocks noChangeShapeType="1"/>
              </p:cNvSpPr>
              <p:nvPr/>
            </p:nvSpPr>
            <p:spPr bwMode="auto">
              <a:xfrm>
                <a:off x="1662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49"/>
              <p:cNvSpPr>
                <a:spLocks noChangeShapeType="1"/>
              </p:cNvSpPr>
              <p:nvPr/>
            </p:nvSpPr>
            <p:spPr bwMode="auto">
              <a:xfrm>
                <a:off x="1682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50"/>
              <p:cNvSpPr>
                <a:spLocks noChangeShapeType="1"/>
              </p:cNvSpPr>
              <p:nvPr/>
            </p:nvSpPr>
            <p:spPr bwMode="auto">
              <a:xfrm>
                <a:off x="1701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51"/>
              <p:cNvSpPr>
                <a:spLocks noChangeShapeType="1"/>
              </p:cNvSpPr>
              <p:nvPr/>
            </p:nvSpPr>
            <p:spPr bwMode="auto">
              <a:xfrm>
                <a:off x="1711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52"/>
              <p:cNvSpPr>
                <a:spLocks noChangeShapeType="1"/>
              </p:cNvSpPr>
              <p:nvPr/>
            </p:nvSpPr>
            <p:spPr bwMode="auto">
              <a:xfrm>
                <a:off x="1730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53"/>
              <p:cNvSpPr>
                <a:spLocks noChangeShapeType="1"/>
              </p:cNvSpPr>
              <p:nvPr/>
            </p:nvSpPr>
            <p:spPr bwMode="auto">
              <a:xfrm>
                <a:off x="1740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54"/>
              <p:cNvSpPr>
                <a:spLocks noChangeShapeType="1"/>
              </p:cNvSpPr>
              <p:nvPr/>
            </p:nvSpPr>
            <p:spPr bwMode="auto">
              <a:xfrm>
                <a:off x="1760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55"/>
              <p:cNvSpPr>
                <a:spLocks noChangeShapeType="1"/>
              </p:cNvSpPr>
              <p:nvPr/>
            </p:nvSpPr>
            <p:spPr bwMode="auto">
              <a:xfrm>
                <a:off x="1769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56"/>
              <p:cNvSpPr>
                <a:spLocks noChangeShapeType="1"/>
              </p:cNvSpPr>
              <p:nvPr/>
            </p:nvSpPr>
            <p:spPr bwMode="auto">
              <a:xfrm>
                <a:off x="1789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57"/>
              <p:cNvSpPr>
                <a:spLocks noChangeShapeType="1"/>
              </p:cNvSpPr>
              <p:nvPr/>
            </p:nvSpPr>
            <p:spPr bwMode="auto">
              <a:xfrm>
                <a:off x="1799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58"/>
              <p:cNvSpPr>
                <a:spLocks noChangeShapeType="1"/>
              </p:cNvSpPr>
              <p:nvPr/>
            </p:nvSpPr>
            <p:spPr bwMode="auto">
              <a:xfrm>
                <a:off x="1818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59"/>
              <p:cNvSpPr>
                <a:spLocks noChangeShapeType="1"/>
              </p:cNvSpPr>
              <p:nvPr/>
            </p:nvSpPr>
            <p:spPr bwMode="auto">
              <a:xfrm>
                <a:off x="1828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60"/>
              <p:cNvSpPr>
                <a:spLocks noChangeShapeType="1"/>
              </p:cNvSpPr>
              <p:nvPr/>
            </p:nvSpPr>
            <p:spPr bwMode="auto">
              <a:xfrm>
                <a:off x="1848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61"/>
              <p:cNvSpPr>
                <a:spLocks noChangeShapeType="1"/>
              </p:cNvSpPr>
              <p:nvPr/>
            </p:nvSpPr>
            <p:spPr bwMode="auto">
              <a:xfrm>
                <a:off x="1857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62"/>
              <p:cNvSpPr>
                <a:spLocks noChangeShapeType="1"/>
              </p:cNvSpPr>
              <p:nvPr/>
            </p:nvSpPr>
            <p:spPr bwMode="auto">
              <a:xfrm>
                <a:off x="1877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63"/>
              <p:cNvSpPr>
                <a:spLocks noChangeShapeType="1"/>
              </p:cNvSpPr>
              <p:nvPr/>
            </p:nvSpPr>
            <p:spPr bwMode="auto">
              <a:xfrm>
                <a:off x="1887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64"/>
              <p:cNvSpPr>
                <a:spLocks noChangeShapeType="1"/>
              </p:cNvSpPr>
              <p:nvPr/>
            </p:nvSpPr>
            <p:spPr bwMode="auto">
              <a:xfrm>
                <a:off x="1906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65"/>
              <p:cNvSpPr>
                <a:spLocks noChangeShapeType="1"/>
              </p:cNvSpPr>
              <p:nvPr/>
            </p:nvSpPr>
            <p:spPr bwMode="auto">
              <a:xfrm>
                <a:off x="1916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66"/>
              <p:cNvSpPr>
                <a:spLocks noChangeShapeType="1"/>
              </p:cNvSpPr>
              <p:nvPr/>
            </p:nvSpPr>
            <p:spPr bwMode="auto">
              <a:xfrm>
                <a:off x="1936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67"/>
              <p:cNvSpPr>
                <a:spLocks noChangeShapeType="1"/>
              </p:cNvSpPr>
              <p:nvPr/>
            </p:nvSpPr>
            <p:spPr bwMode="auto">
              <a:xfrm>
                <a:off x="1955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68"/>
              <p:cNvSpPr>
                <a:spLocks noChangeShapeType="1"/>
              </p:cNvSpPr>
              <p:nvPr/>
            </p:nvSpPr>
            <p:spPr bwMode="auto">
              <a:xfrm>
                <a:off x="1965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69"/>
              <p:cNvSpPr>
                <a:spLocks noChangeShapeType="1"/>
              </p:cNvSpPr>
              <p:nvPr/>
            </p:nvSpPr>
            <p:spPr bwMode="auto">
              <a:xfrm>
                <a:off x="1984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70"/>
              <p:cNvSpPr>
                <a:spLocks noChangeShapeType="1"/>
              </p:cNvSpPr>
              <p:nvPr/>
            </p:nvSpPr>
            <p:spPr bwMode="auto">
              <a:xfrm>
                <a:off x="1994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71"/>
              <p:cNvSpPr>
                <a:spLocks noChangeShapeType="1"/>
              </p:cNvSpPr>
              <p:nvPr/>
            </p:nvSpPr>
            <p:spPr bwMode="auto">
              <a:xfrm>
                <a:off x="2014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72"/>
              <p:cNvSpPr>
                <a:spLocks noChangeShapeType="1"/>
              </p:cNvSpPr>
              <p:nvPr/>
            </p:nvSpPr>
            <p:spPr bwMode="auto">
              <a:xfrm>
                <a:off x="2023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73"/>
              <p:cNvSpPr>
                <a:spLocks noChangeShapeType="1"/>
              </p:cNvSpPr>
              <p:nvPr/>
            </p:nvSpPr>
            <p:spPr bwMode="auto">
              <a:xfrm>
                <a:off x="2043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74"/>
              <p:cNvSpPr>
                <a:spLocks noChangeShapeType="1"/>
              </p:cNvSpPr>
              <p:nvPr/>
            </p:nvSpPr>
            <p:spPr bwMode="auto">
              <a:xfrm>
                <a:off x="2053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75"/>
              <p:cNvSpPr>
                <a:spLocks noChangeShapeType="1"/>
              </p:cNvSpPr>
              <p:nvPr/>
            </p:nvSpPr>
            <p:spPr bwMode="auto">
              <a:xfrm>
                <a:off x="2072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76"/>
              <p:cNvSpPr>
                <a:spLocks noChangeShapeType="1"/>
              </p:cNvSpPr>
              <p:nvPr/>
            </p:nvSpPr>
            <p:spPr bwMode="auto">
              <a:xfrm>
                <a:off x="2082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77"/>
              <p:cNvSpPr>
                <a:spLocks noChangeShapeType="1"/>
              </p:cNvSpPr>
              <p:nvPr/>
            </p:nvSpPr>
            <p:spPr bwMode="auto">
              <a:xfrm>
                <a:off x="2102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78"/>
              <p:cNvSpPr>
                <a:spLocks noChangeShapeType="1"/>
              </p:cNvSpPr>
              <p:nvPr/>
            </p:nvSpPr>
            <p:spPr bwMode="auto">
              <a:xfrm>
                <a:off x="2111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79"/>
              <p:cNvSpPr>
                <a:spLocks noChangeShapeType="1"/>
              </p:cNvSpPr>
              <p:nvPr/>
            </p:nvSpPr>
            <p:spPr bwMode="auto">
              <a:xfrm>
                <a:off x="2131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80"/>
              <p:cNvSpPr>
                <a:spLocks noChangeShapeType="1"/>
              </p:cNvSpPr>
              <p:nvPr/>
            </p:nvSpPr>
            <p:spPr bwMode="auto">
              <a:xfrm>
                <a:off x="2141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81"/>
              <p:cNvSpPr>
                <a:spLocks noChangeShapeType="1"/>
              </p:cNvSpPr>
              <p:nvPr/>
            </p:nvSpPr>
            <p:spPr bwMode="auto">
              <a:xfrm>
                <a:off x="2160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82"/>
              <p:cNvSpPr>
                <a:spLocks noChangeShapeType="1"/>
              </p:cNvSpPr>
              <p:nvPr/>
            </p:nvSpPr>
            <p:spPr bwMode="auto">
              <a:xfrm>
                <a:off x="2180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83"/>
              <p:cNvSpPr>
                <a:spLocks noChangeShapeType="1"/>
              </p:cNvSpPr>
              <p:nvPr/>
            </p:nvSpPr>
            <p:spPr bwMode="auto">
              <a:xfrm>
                <a:off x="2190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84"/>
              <p:cNvSpPr>
                <a:spLocks noChangeShapeType="1"/>
              </p:cNvSpPr>
              <p:nvPr/>
            </p:nvSpPr>
            <p:spPr bwMode="auto">
              <a:xfrm>
                <a:off x="2209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85"/>
              <p:cNvSpPr>
                <a:spLocks noChangeShapeType="1"/>
              </p:cNvSpPr>
              <p:nvPr/>
            </p:nvSpPr>
            <p:spPr bwMode="auto">
              <a:xfrm>
                <a:off x="2219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86"/>
              <p:cNvSpPr>
                <a:spLocks noChangeShapeType="1"/>
              </p:cNvSpPr>
              <p:nvPr/>
            </p:nvSpPr>
            <p:spPr bwMode="auto">
              <a:xfrm>
                <a:off x="2238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87"/>
              <p:cNvSpPr>
                <a:spLocks noChangeShapeType="1"/>
              </p:cNvSpPr>
              <p:nvPr/>
            </p:nvSpPr>
            <p:spPr bwMode="auto">
              <a:xfrm>
                <a:off x="2248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88"/>
              <p:cNvSpPr>
                <a:spLocks noChangeShapeType="1"/>
              </p:cNvSpPr>
              <p:nvPr/>
            </p:nvSpPr>
            <p:spPr bwMode="auto">
              <a:xfrm>
                <a:off x="2268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89"/>
              <p:cNvSpPr>
                <a:spLocks noChangeShapeType="1"/>
              </p:cNvSpPr>
              <p:nvPr/>
            </p:nvSpPr>
            <p:spPr bwMode="auto">
              <a:xfrm>
                <a:off x="2277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90"/>
              <p:cNvSpPr>
                <a:spLocks noChangeShapeType="1"/>
              </p:cNvSpPr>
              <p:nvPr/>
            </p:nvSpPr>
            <p:spPr bwMode="auto">
              <a:xfrm>
                <a:off x="2297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91"/>
              <p:cNvSpPr>
                <a:spLocks noChangeShapeType="1"/>
              </p:cNvSpPr>
              <p:nvPr/>
            </p:nvSpPr>
            <p:spPr bwMode="auto">
              <a:xfrm>
                <a:off x="2307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92"/>
              <p:cNvSpPr>
                <a:spLocks noChangeShapeType="1"/>
              </p:cNvSpPr>
              <p:nvPr/>
            </p:nvSpPr>
            <p:spPr bwMode="auto">
              <a:xfrm>
                <a:off x="2326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93"/>
              <p:cNvSpPr>
                <a:spLocks noChangeShapeType="1"/>
              </p:cNvSpPr>
              <p:nvPr/>
            </p:nvSpPr>
            <p:spPr bwMode="auto">
              <a:xfrm>
                <a:off x="2336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94"/>
              <p:cNvSpPr>
                <a:spLocks noChangeShapeType="1"/>
              </p:cNvSpPr>
              <p:nvPr/>
            </p:nvSpPr>
            <p:spPr bwMode="auto">
              <a:xfrm>
                <a:off x="2356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95"/>
              <p:cNvSpPr>
                <a:spLocks noChangeShapeType="1"/>
              </p:cNvSpPr>
              <p:nvPr/>
            </p:nvSpPr>
            <p:spPr bwMode="auto">
              <a:xfrm>
                <a:off x="2365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96"/>
              <p:cNvSpPr>
                <a:spLocks noChangeShapeType="1"/>
              </p:cNvSpPr>
              <p:nvPr/>
            </p:nvSpPr>
            <p:spPr bwMode="auto">
              <a:xfrm>
                <a:off x="2385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97"/>
              <p:cNvSpPr>
                <a:spLocks noChangeShapeType="1"/>
              </p:cNvSpPr>
              <p:nvPr/>
            </p:nvSpPr>
            <p:spPr bwMode="auto">
              <a:xfrm>
                <a:off x="2395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98"/>
              <p:cNvSpPr>
                <a:spLocks noChangeShapeType="1"/>
              </p:cNvSpPr>
              <p:nvPr/>
            </p:nvSpPr>
            <p:spPr bwMode="auto">
              <a:xfrm>
                <a:off x="2414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99"/>
              <p:cNvSpPr>
                <a:spLocks noChangeShapeType="1"/>
              </p:cNvSpPr>
              <p:nvPr/>
            </p:nvSpPr>
            <p:spPr bwMode="auto">
              <a:xfrm>
                <a:off x="2434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100"/>
              <p:cNvSpPr>
                <a:spLocks noChangeShapeType="1"/>
              </p:cNvSpPr>
              <p:nvPr/>
            </p:nvSpPr>
            <p:spPr bwMode="auto">
              <a:xfrm>
                <a:off x="2444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101"/>
              <p:cNvSpPr>
                <a:spLocks noChangeShapeType="1"/>
              </p:cNvSpPr>
              <p:nvPr/>
            </p:nvSpPr>
            <p:spPr bwMode="auto">
              <a:xfrm>
                <a:off x="2463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102"/>
              <p:cNvSpPr>
                <a:spLocks noChangeShapeType="1"/>
              </p:cNvSpPr>
              <p:nvPr/>
            </p:nvSpPr>
            <p:spPr bwMode="auto">
              <a:xfrm>
                <a:off x="2473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103"/>
              <p:cNvSpPr>
                <a:spLocks noChangeShapeType="1"/>
              </p:cNvSpPr>
              <p:nvPr/>
            </p:nvSpPr>
            <p:spPr bwMode="auto">
              <a:xfrm>
                <a:off x="2492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104"/>
              <p:cNvSpPr>
                <a:spLocks noChangeShapeType="1"/>
              </p:cNvSpPr>
              <p:nvPr/>
            </p:nvSpPr>
            <p:spPr bwMode="auto">
              <a:xfrm>
                <a:off x="2502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105"/>
              <p:cNvSpPr>
                <a:spLocks noChangeShapeType="1"/>
              </p:cNvSpPr>
              <p:nvPr/>
            </p:nvSpPr>
            <p:spPr bwMode="auto">
              <a:xfrm>
                <a:off x="2522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106"/>
              <p:cNvSpPr>
                <a:spLocks noChangeShapeType="1"/>
              </p:cNvSpPr>
              <p:nvPr/>
            </p:nvSpPr>
            <p:spPr bwMode="auto">
              <a:xfrm>
                <a:off x="2531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107"/>
              <p:cNvSpPr>
                <a:spLocks noChangeShapeType="1"/>
              </p:cNvSpPr>
              <p:nvPr/>
            </p:nvSpPr>
            <p:spPr bwMode="auto">
              <a:xfrm>
                <a:off x="2551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108"/>
              <p:cNvSpPr>
                <a:spLocks noChangeShapeType="1"/>
              </p:cNvSpPr>
              <p:nvPr/>
            </p:nvSpPr>
            <p:spPr bwMode="auto">
              <a:xfrm>
                <a:off x="2561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109"/>
              <p:cNvSpPr>
                <a:spLocks noChangeShapeType="1"/>
              </p:cNvSpPr>
              <p:nvPr/>
            </p:nvSpPr>
            <p:spPr bwMode="auto">
              <a:xfrm>
                <a:off x="2580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110"/>
              <p:cNvSpPr>
                <a:spLocks noChangeShapeType="1"/>
              </p:cNvSpPr>
              <p:nvPr/>
            </p:nvSpPr>
            <p:spPr bwMode="auto">
              <a:xfrm>
                <a:off x="2590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111"/>
              <p:cNvSpPr>
                <a:spLocks noChangeShapeType="1"/>
              </p:cNvSpPr>
              <p:nvPr/>
            </p:nvSpPr>
            <p:spPr bwMode="auto">
              <a:xfrm>
                <a:off x="2610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112"/>
              <p:cNvSpPr>
                <a:spLocks noChangeShapeType="1"/>
              </p:cNvSpPr>
              <p:nvPr/>
            </p:nvSpPr>
            <p:spPr bwMode="auto">
              <a:xfrm>
                <a:off x="2619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113"/>
              <p:cNvSpPr>
                <a:spLocks noChangeShapeType="1"/>
              </p:cNvSpPr>
              <p:nvPr/>
            </p:nvSpPr>
            <p:spPr bwMode="auto">
              <a:xfrm>
                <a:off x="2639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114"/>
              <p:cNvSpPr>
                <a:spLocks noChangeShapeType="1"/>
              </p:cNvSpPr>
              <p:nvPr/>
            </p:nvSpPr>
            <p:spPr bwMode="auto">
              <a:xfrm>
                <a:off x="2649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115"/>
              <p:cNvSpPr>
                <a:spLocks noChangeShapeType="1"/>
              </p:cNvSpPr>
              <p:nvPr/>
            </p:nvSpPr>
            <p:spPr bwMode="auto">
              <a:xfrm>
                <a:off x="2668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116"/>
              <p:cNvSpPr>
                <a:spLocks noChangeShapeType="1"/>
              </p:cNvSpPr>
              <p:nvPr/>
            </p:nvSpPr>
            <p:spPr bwMode="auto">
              <a:xfrm>
                <a:off x="2688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117"/>
              <p:cNvSpPr>
                <a:spLocks noChangeShapeType="1"/>
              </p:cNvSpPr>
              <p:nvPr/>
            </p:nvSpPr>
            <p:spPr bwMode="auto">
              <a:xfrm>
                <a:off x="2698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118"/>
              <p:cNvSpPr>
                <a:spLocks noChangeShapeType="1"/>
              </p:cNvSpPr>
              <p:nvPr/>
            </p:nvSpPr>
            <p:spPr bwMode="auto">
              <a:xfrm>
                <a:off x="2717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119"/>
              <p:cNvSpPr>
                <a:spLocks noChangeShapeType="1"/>
              </p:cNvSpPr>
              <p:nvPr/>
            </p:nvSpPr>
            <p:spPr bwMode="auto">
              <a:xfrm>
                <a:off x="2727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120"/>
              <p:cNvSpPr>
                <a:spLocks noChangeShapeType="1"/>
              </p:cNvSpPr>
              <p:nvPr/>
            </p:nvSpPr>
            <p:spPr bwMode="auto">
              <a:xfrm>
                <a:off x="2746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121"/>
              <p:cNvSpPr>
                <a:spLocks noChangeShapeType="1"/>
              </p:cNvSpPr>
              <p:nvPr/>
            </p:nvSpPr>
            <p:spPr bwMode="auto">
              <a:xfrm>
                <a:off x="2756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122"/>
              <p:cNvSpPr>
                <a:spLocks noChangeShapeType="1"/>
              </p:cNvSpPr>
              <p:nvPr/>
            </p:nvSpPr>
            <p:spPr bwMode="auto">
              <a:xfrm>
                <a:off x="2776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123"/>
              <p:cNvSpPr>
                <a:spLocks noChangeShapeType="1"/>
              </p:cNvSpPr>
              <p:nvPr/>
            </p:nvSpPr>
            <p:spPr bwMode="auto">
              <a:xfrm>
                <a:off x="2785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124"/>
              <p:cNvSpPr>
                <a:spLocks noChangeShapeType="1"/>
              </p:cNvSpPr>
              <p:nvPr/>
            </p:nvSpPr>
            <p:spPr bwMode="auto">
              <a:xfrm>
                <a:off x="2805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125"/>
              <p:cNvSpPr>
                <a:spLocks noChangeShapeType="1"/>
              </p:cNvSpPr>
              <p:nvPr/>
            </p:nvSpPr>
            <p:spPr bwMode="auto">
              <a:xfrm>
                <a:off x="2815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126"/>
              <p:cNvSpPr>
                <a:spLocks noChangeShapeType="1"/>
              </p:cNvSpPr>
              <p:nvPr/>
            </p:nvSpPr>
            <p:spPr bwMode="auto">
              <a:xfrm>
                <a:off x="2834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127"/>
              <p:cNvSpPr>
                <a:spLocks noChangeShapeType="1"/>
              </p:cNvSpPr>
              <p:nvPr/>
            </p:nvSpPr>
            <p:spPr bwMode="auto">
              <a:xfrm>
                <a:off x="2844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128"/>
              <p:cNvSpPr>
                <a:spLocks noChangeShapeType="1"/>
              </p:cNvSpPr>
              <p:nvPr/>
            </p:nvSpPr>
            <p:spPr bwMode="auto">
              <a:xfrm>
                <a:off x="2864" y="169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129"/>
              <p:cNvSpPr>
                <a:spLocks noChangeShapeType="1"/>
              </p:cNvSpPr>
              <p:nvPr/>
            </p:nvSpPr>
            <p:spPr bwMode="auto">
              <a:xfrm>
                <a:off x="2873" y="169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130"/>
              <p:cNvSpPr>
                <a:spLocks noChangeShapeType="1"/>
              </p:cNvSpPr>
              <p:nvPr/>
            </p:nvSpPr>
            <p:spPr bwMode="auto">
              <a:xfrm>
                <a:off x="2893" y="169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131"/>
              <p:cNvSpPr>
                <a:spLocks noChangeShapeType="1"/>
              </p:cNvSpPr>
              <p:nvPr/>
            </p:nvSpPr>
            <p:spPr bwMode="auto">
              <a:xfrm>
                <a:off x="2903" y="169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32"/>
              <p:cNvSpPr>
                <a:spLocks/>
              </p:cNvSpPr>
              <p:nvPr/>
            </p:nvSpPr>
            <p:spPr bwMode="auto">
              <a:xfrm>
                <a:off x="2922" y="1680"/>
                <a:ext cx="20" cy="10"/>
              </a:xfrm>
              <a:custGeom>
                <a:avLst/>
                <a:gdLst>
                  <a:gd name="T0" fmla="*/ 0 w 20"/>
                  <a:gd name="T1" fmla="*/ 10 h 10"/>
                  <a:gd name="T2" fmla="*/ 10 w 20"/>
                  <a:gd name="T3" fmla="*/ 0 h 10"/>
                  <a:gd name="T4" fmla="*/ 20 w 2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10"/>
                    </a:move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noFill/>
              <a:ln w="15875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133"/>
              <p:cNvSpPr>
                <a:spLocks noChangeShapeType="1"/>
              </p:cNvSpPr>
              <p:nvPr/>
            </p:nvSpPr>
            <p:spPr bwMode="auto">
              <a:xfrm>
                <a:off x="2942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134"/>
              <p:cNvSpPr>
                <a:spLocks noChangeShapeType="1"/>
              </p:cNvSpPr>
              <p:nvPr/>
            </p:nvSpPr>
            <p:spPr bwMode="auto">
              <a:xfrm>
                <a:off x="2952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135"/>
              <p:cNvSpPr>
                <a:spLocks noChangeShapeType="1"/>
              </p:cNvSpPr>
              <p:nvPr/>
            </p:nvSpPr>
            <p:spPr bwMode="auto">
              <a:xfrm>
                <a:off x="2971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136"/>
              <p:cNvSpPr>
                <a:spLocks noChangeShapeType="1"/>
              </p:cNvSpPr>
              <p:nvPr/>
            </p:nvSpPr>
            <p:spPr bwMode="auto">
              <a:xfrm>
                <a:off x="2981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137"/>
              <p:cNvSpPr>
                <a:spLocks noChangeShapeType="1"/>
              </p:cNvSpPr>
              <p:nvPr/>
            </p:nvSpPr>
            <p:spPr bwMode="auto">
              <a:xfrm>
                <a:off x="3000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138"/>
              <p:cNvSpPr>
                <a:spLocks noChangeShapeType="1"/>
              </p:cNvSpPr>
              <p:nvPr/>
            </p:nvSpPr>
            <p:spPr bwMode="auto">
              <a:xfrm>
                <a:off x="3010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39"/>
              <p:cNvSpPr>
                <a:spLocks noChangeShapeType="1"/>
              </p:cNvSpPr>
              <p:nvPr/>
            </p:nvSpPr>
            <p:spPr bwMode="auto">
              <a:xfrm>
                <a:off x="3030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40"/>
              <p:cNvSpPr>
                <a:spLocks noChangeShapeType="1"/>
              </p:cNvSpPr>
              <p:nvPr/>
            </p:nvSpPr>
            <p:spPr bwMode="auto">
              <a:xfrm>
                <a:off x="3039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141"/>
              <p:cNvSpPr>
                <a:spLocks noChangeShapeType="1"/>
              </p:cNvSpPr>
              <p:nvPr/>
            </p:nvSpPr>
            <p:spPr bwMode="auto">
              <a:xfrm>
                <a:off x="3059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42"/>
              <p:cNvSpPr>
                <a:spLocks noChangeShapeType="1"/>
              </p:cNvSpPr>
              <p:nvPr/>
            </p:nvSpPr>
            <p:spPr bwMode="auto">
              <a:xfrm>
                <a:off x="3069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43"/>
              <p:cNvSpPr>
                <a:spLocks noChangeShapeType="1"/>
              </p:cNvSpPr>
              <p:nvPr/>
            </p:nvSpPr>
            <p:spPr bwMode="auto">
              <a:xfrm>
                <a:off x="3088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44"/>
              <p:cNvSpPr>
                <a:spLocks noChangeShapeType="1"/>
              </p:cNvSpPr>
              <p:nvPr/>
            </p:nvSpPr>
            <p:spPr bwMode="auto">
              <a:xfrm>
                <a:off x="3098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45"/>
              <p:cNvSpPr>
                <a:spLocks noChangeShapeType="1"/>
              </p:cNvSpPr>
              <p:nvPr/>
            </p:nvSpPr>
            <p:spPr bwMode="auto">
              <a:xfrm>
                <a:off x="3118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46"/>
              <p:cNvSpPr>
                <a:spLocks noChangeShapeType="1"/>
              </p:cNvSpPr>
              <p:nvPr/>
            </p:nvSpPr>
            <p:spPr bwMode="auto">
              <a:xfrm>
                <a:off x="3127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47"/>
              <p:cNvSpPr>
                <a:spLocks noChangeShapeType="1"/>
              </p:cNvSpPr>
              <p:nvPr/>
            </p:nvSpPr>
            <p:spPr bwMode="auto">
              <a:xfrm>
                <a:off x="3147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48"/>
              <p:cNvSpPr>
                <a:spLocks noChangeShapeType="1"/>
              </p:cNvSpPr>
              <p:nvPr/>
            </p:nvSpPr>
            <p:spPr bwMode="auto">
              <a:xfrm>
                <a:off x="3157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49"/>
              <p:cNvSpPr>
                <a:spLocks noChangeShapeType="1"/>
              </p:cNvSpPr>
              <p:nvPr/>
            </p:nvSpPr>
            <p:spPr bwMode="auto">
              <a:xfrm>
                <a:off x="3176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50"/>
              <p:cNvSpPr>
                <a:spLocks noChangeShapeType="1"/>
              </p:cNvSpPr>
              <p:nvPr/>
            </p:nvSpPr>
            <p:spPr bwMode="auto">
              <a:xfrm>
                <a:off x="3196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51"/>
              <p:cNvSpPr>
                <a:spLocks noChangeShapeType="1"/>
              </p:cNvSpPr>
              <p:nvPr/>
            </p:nvSpPr>
            <p:spPr bwMode="auto">
              <a:xfrm>
                <a:off x="3206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52"/>
              <p:cNvSpPr>
                <a:spLocks noChangeShapeType="1"/>
              </p:cNvSpPr>
              <p:nvPr/>
            </p:nvSpPr>
            <p:spPr bwMode="auto">
              <a:xfrm>
                <a:off x="3225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53"/>
              <p:cNvSpPr>
                <a:spLocks noChangeShapeType="1"/>
              </p:cNvSpPr>
              <p:nvPr/>
            </p:nvSpPr>
            <p:spPr bwMode="auto">
              <a:xfrm>
                <a:off x="3235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154"/>
              <p:cNvSpPr>
                <a:spLocks noChangeShapeType="1"/>
              </p:cNvSpPr>
              <p:nvPr/>
            </p:nvSpPr>
            <p:spPr bwMode="auto">
              <a:xfrm>
                <a:off x="3254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55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56"/>
              <p:cNvSpPr>
                <a:spLocks noChangeShapeType="1"/>
              </p:cNvSpPr>
              <p:nvPr/>
            </p:nvSpPr>
            <p:spPr bwMode="auto">
              <a:xfrm>
                <a:off x="3284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57"/>
              <p:cNvSpPr>
                <a:spLocks noChangeShapeType="1"/>
              </p:cNvSpPr>
              <p:nvPr/>
            </p:nvSpPr>
            <p:spPr bwMode="auto">
              <a:xfrm>
                <a:off x="3293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58"/>
              <p:cNvSpPr>
                <a:spLocks noChangeShapeType="1"/>
              </p:cNvSpPr>
              <p:nvPr/>
            </p:nvSpPr>
            <p:spPr bwMode="auto">
              <a:xfrm>
                <a:off x="3313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159"/>
              <p:cNvSpPr>
                <a:spLocks noChangeShapeType="1"/>
              </p:cNvSpPr>
              <p:nvPr/>
            </p:nvSpPr>
            <p:spPr bwMode="auto">
              <a:xfrm>
                <a:off x="3323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60"/>
              <p:cNvSpPr>
                <a:spLocks noChangeShapeType="1"/>
              </p:cNvSpPr>
              <p:nvPr/>
            </p:nvSpPr>
            <p:spPr bwMode="auto">
              <a:xfrm>
                <a:off x="3342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61"/>
              <p:cNvSpPr>
                <a:spLocks noChangeShapeType="1"/>
              </p:cNvSpPr>
              <p:nvPr/>
            </p:nvSpPr>
            <p:spPr bwMode="auto">
              <a:xfrm>
                <a:off x="3352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62"/>
              <p:cNvSpPr>
                <a:spLocks noChangeShapeType="1"/>
              </p:cNvSpPr>
              <p:nvPr/>
            </p:nvSpPr>
            <p:spPr bwMode="auto">
              <a:xfrm>
                <a:off x="3372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63"/>
              <p:cNvSpPr>
                <a:spLocks noChangeShapeType="1"/>
              </p:cNvSpPr>
              <p:nvPr/>
            </p:nvSpPr>
            <p:spPr bwMode="auto">
              <a:xfrm>
                <a:off x="3381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164"/>
              <p:cNvSpPr>
                <a:spLocks noChangeShapeType="1"/>
              </p:cNvSpPr>
              <p:nvPr/>
            </p:nvSpPr>
            <p:spPr bwMode="auto">
              <a:xfrm>
                <a:off x="3401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65"/>
              <p:cNvSpPr>
                <a:spLocks noChangeShapeType="1"/>
              </p:cNvSpPr>
              <p:nvPr/>
            </p:nvSpPr>
            <p:spPr bwMode="auto">
              <a:xfrm>
                <a:off x="3411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66"/>
              <p:cNvSpPr>
                <a:spLocks noChangeShapeType="1"/>
              </p:cNvSpPr>
              <p:nvPr/>
            </p:nvSpPr>
            <p:spPr bwMode="auto">
              <a:xfrm>
                <a:off x="3430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67"/>
              <p:cNvSpPr>
                <a:spLocks noChangeShapeType="1"/>
              </p:cNvSpPr>
              <p:nvPr/>
            </p:nvSpPr>
            <p:spPr bwMode="auto">
              <a:xfrm>
                <a:off x="3450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68"/>
              <p:cNvSpPr>
                <a:spLocks noChangeShapeType="1"/>
              </p:cNvSpPr>
              <p:nvPr/>
            </p:nvSpPr>
            <p:spPr bwMode="auto">
              <a:xfrm>
                <a:off x="3460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169"/>
              <p:cNvSpPr>
                <a:spLocks noChangeShapeType="1"/>
              </p:cNvSpPr>
              <p:nvPr/>
            </p:nvSpPr>
            <p:spPr bwMode="auto">
              <a:xfrm>
                <a:off x="3479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70"/>
              <p:cNvSpPr>
                <a:spLocks noChangeShapeType="1"/>
              </p:cNvSpPr>
              <p:nvPr/>
            </p:nvSpPr>
            <p:spPr bwMode="auto">
              <a:xfrm>
                <a:off x="3489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71"/>
              <p:cNvSpPr>
                <a:spLocks noChangeShapeType="1"/>
              </p:cNvSpPr>
              <p:nvPr/>
            </p:nvSpPr>
            <p:spPr bwMode="auto">
              <a:xfrm>
                <a:off x="3508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72"/>
              <p:cNvSpPr>
                <a:spLocks noChangeShapeType="1"/>
              </p:cNvSpPr>
              <p:nvPr/>
            </p:nvSpPr>
            <p:spPr bwMode="auto">
              <a:xfrm>
                <a:off x="3518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73"/>
              <p:cNvSpPr>
                <a:spLocks noChangeShapeType="1"/>
              </p:cNvSpPr>
              <p:nvPr/>
            </p:nvSpPr>
            <p:spPr bwMode="auto">
              <a:xfrm>
                <a:off x="3538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174"/>
              <p:cNvSpPr>
                <a:spLocks noChangeShapeType="1"/>
              </p:cNvSpPr>
              <p:nvPr/>
            </p:nvSpPr>
            <p:spPr bwMode="auto">
              <a:xfrm>
                <a:off x="3547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75"/>
              <p:cNvSpPr>
                <a:spLocks noChangeShapeType="1"/>
              </p:cNvSpPr>
              <p:nvPr/>
            </p:nvSpPr>
            <p:spPr bwMode="auto">
              <a:xfrm>
                <a:off x="3567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76"/>
              <p:cNvSpPr>
                <a:spLocks noChangeShapeType="1"/>
              </p:cNvSpPr>
              <p:nvPr/>
            </p:nvSpPr>
            <p:spPr bwMode="auto">
              <a:xfrm>
                <a:off x="3577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77"/>
              <p:cNvSpPr>
                <a:spLocks noChangeShapeType="1"/>
              </p:cNvSpPr>
              <p:nvPr/>
            </p:nvSpPr>
            <p:spPr bwMode="auto">
              <a:xfrm>
                <a:off x="3596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78"/>
              <p:cNvSpPr>
                <a:spLocks noChangeShapeType="1"/>
              </p:cNvSpPr>
              <p:nvPr/>
            </p:nvSpPr>
            <p:spPr bwMode="auto">
              <a:xfrm>
                <a:off x="3606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179"/>
              <p:cNvSpPr>
                <a:spLocks noChangeShapeType="1"/>
              </p:cNvSpPr>
              <p:nvPr/>
            </p:nvSpPr>
            <p:spPr bwMode="auto">
              <a:xfrm>
                <a:off x="3626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80"/>
              <p:cNvSpPr>
                <a:spLocks noChangeShapeType="1"/>
              </p:cNvSpPr>
              <p:nvPr/>
            </p:nvSpPr>
            <p:spPr bwMode="auto">
              <a:xfrm>
                <a:off x="3635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81"/>
              <p:cNvSpPr>
                <a:spLocks noChangeShapeType="1"/>
              </p:cNvSpPr>
              <p:nvPr/>
            </p:nvSpPr>
            <p:spPr bwMode="auto">
              <a:xfrm>
                <a:off x="3655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82"/>
              <p:cNvSpPr>
                <a:spLocks noChangeShapeType="1"/>
              </p:cNvSpPr>
              <p:nvPr/>
            </p:nvSpPr>
            <p:spPr bwMode="auto">
              <a:xfrm>
                <a:off x="3674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83"/>
              <p:cNvSpPr>
                <a:spLocks noChangeShapeType="1"/>
              </p:cNvSpPr>
              <p:nvPr/>
            </p:nvSpPr>
            <p:spPr bwMode="auto">
              <a:xfrm>
                <a:off x="3684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184"/>
              <p:cNvSpPr>
                <a:spLocks noChangeShapeType="1"/>
              </p:cNvSpPr>
              <p:nvPr/>
            </p:nvSpPr>
            <p:spPr bwMode="auto">
              <a:xfrm>
                <a:off x="3704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185"/>
              <p:cNvSpPr>
                <a:spLocks noChangeShapeType="1"/>
              </p:cNvSpPr>
              <p:nvPr/>
            </p:nvSpPr>
            <p:spPr bwMode="auto">
              <a:xfrm>
                <a:off x="3714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186"/>
              <p:cNvSpPr>
                <a:spLocks noChangeShapeType="1"/>
              </p:cNvSpPr>
              <p:nvPr/>
            </p:nvSpPr>
            <p:spPr bwMode="auto">
              <a:xfrm>
                <a:off x="3733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187"/>
              <p:cNvSpPr>
                <a:spLocks noChangeShapeType="1"/>
              </p:cNvSpPr>
              <p:nvPr/>
            </p:nvSpPr>
            <p:spPr bwMode="auto">
              <a:xfrm>
                <a:off x="3743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188"/>
              <p:cNvSpPr>
                <a:spLocks noChangeShapeType="1"/>
              </p:cNvSpPr>
              <p:nvPr/>
            </p:nvSpPr>
            <p:spPr bwMode="auto">
              <a:xfrm>
                <a:off x="3762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189"/>
              <p:cNvSpPr>
                <a:spLocks noChangeShapeType="1"/>
              </p:cNvSpPr>
              <p:nvPr/>
            </p:nvSpPr>
            <p:spPr bwMode="auto">
              <a:xfrm>
                <a:off x="3772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190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191"/>
              <p:cNvSpPr>
                <a:spLocks noChangeShapeType="1"/>
              </p:cNvSpPr>
              <p:nvPr/>
            </p:nvSpPr>
            <p:spPr bwMode="auto">
              <a:xfrm>
                <a:off x="3801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192"/>
              <p:cNvSpPr>
                <a:spLocks noChangeShapeType="1"/>
              </p:cNvSpPr>
              <p:nvPr/>
            </p:nvSpPr>
            <p:spPr bwMode="auto">
              <a:xfrm>
                <a:off x="3821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193"/>
              <p:cNvSpPr>
                <a:spLocks noChangeShapeType="1"/>
              </p:cNvSpPr>
              <p:nvPr/>
            </p:nvSpPr>
            <p:spPr bwMode="auto">
              <a:xfrm>
                <a:off x="3831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194"/>
              <p:cNvSpPr>
                <a:spLocks noChangeShapeType="1"/>
              </p:cNvSpPr>
              <p:nvPr/>
            </p:nvSpPr>
            <p:spPr bwMode="auto">
              <a:xfrm>
                <a:off x="3850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195"/>
              <p:cNvSpPr>
                <a:spLocks noChangeShapeType="1"/>
              </p:cNvSpPr>
              <p:nvPr/>
            </p:nvSpPr>
            <p:spPr bwMode="auto">
              <a:xfrm>
                <a:off x="3860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196"/>
              <p:cNvSpPr>
                <a:spLocks noChangeShapeType="1"/>
              </p:cNvSpPr>
              <p:nvPr/>
            </p:nvSpPr>
            <p:spPr bwMode="auto">
              <a:xfrm>
                <a:off x="3880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197"/>
              <p:cNvSpPr>
                <a:spLocks noChangeShapeType="1"/>
              </p:cNvSpPr>
              <p:nvPr/>
            </p:nvSpPr>
            <p:spPr bwMode="auto">
              <a:xfrm>
                <a:off x="3889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198"/>
              <p:cNvSpPr>
                <a:spLocks noChangeShapeType="1"/>
              </p:cNvSpPr>
              <p:nvPr/>
            </p:nvSpPr>
            <p:spPr bwMode="auto">
              <a:xfrm>
                <a:off x="3909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199"/>
              <p:cNvSpPr>
                <a:spLocks noChangeShapeType="1"/>
              </p:cNvSpPr>
              <p:nvPr/>
            </p:nvSpPr>
            <p:spPr bwMode="auto">
              <a:xfrm>
                <a:off x="3928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200"/>
              <p:cNvSpPr>
                <a:spLocks noChangeShapeType="1"/>
              </p:cNvSpPr>
              <p:nvPr/>
            </p:nvSpPr>
            <p:spPr bwMode="auto">
              <a:xfrm>
                <a:off x="3938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201"/>
              <p:cNvSpPr>
                <a:spLocks noChangeShapeType="1"/>
              </p:cNvSpPr>
              <p:nvPr/>
            </p:nvSpPr>
            <p:spPr bwMode="auto">
              <a:xfrm>
                <a:off x="3958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202"/>
              <p:cNvSpPr>
                <a:spLocks noChangeShapeType="1"/>
              </p:cNvSpPr>
              <p:nvPr/>
            </p:nvSpPr>
            <p:spPr bwMode="auto">
              <a:xfrm>
                <a:off x="3968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203"/>
              <p:cNvSpPr>
                <a:spLocks noChangeShapeType="1"/>
              </p:cNvSpPr>
              <p:nvPr/>
            </p:nvSpPr>
            <p:spPr bwMode="auto">
              <a:xfrm>
                <a:off x="3987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204"/>
              <p:cNvSpPr>
                <a:spLocks noChangeShapeType="1"/>
              </p:cNvSpPr>
              <p:nvPr/>
            </p:nvSpPr>
            <p:spPr bwMode="auto">
              <a:xfrm>
                <a:off x="3997" y="1680"/>
                <a:ext cx="1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205"/>
              <p:cNvSpPr>
                <a:spLocks noChangeShapeType="1"/>
              </p:cNvSpPr>
              <p:nvPr/>
            </p:nvSpPr>
            <p:spPr bwMode="auto">
              <a:xfrm>
                <a:off x="4016" y="1680"/>
                <a:ext cx="1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206"/>
              <p:cNvSpPr>
                <a:spLocks noChangeShapeType="1"/>
              </p:cNvSpPr>
              <p:nvPr/>
            </p:nvSpPr>
            <p:spPr bwMode="auto">
              <a:xfrm>
                <a:off x="4026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207"/>
              <p:cNvSpPr>
                <a:spLocks noChangeShapeType="1"/>
              </p:cNvSpPr>
              <p:nvPr/>
            </p:nvSpPr>
            <p:spPr bwMode="auto">
              <a:xfrm>
                <a:off x="4046" y="1680"/>
                <a:ext cx="9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208"/>
              <p:cNvSpPr>
                <a:spLocks noChangeShapeType="1"/>
              </p:cNvSpPr>
              <p:nvPr/>
            </p:nvSpPr>
            <p:spPr bwMode="auto">
              <a:xfrm>
                <a:off x="4055" y="1680"/>
                <a:ext cx="20" cy="1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3" name="Group 649"/>
            <p:cNvGrpSpPr>
              <a:grpSpLocks/>
            </p:cNvGrpSpPr>
            <p:nvPr/>
          </p:nvGrpSpPr>
          <p:grpSpPr bwMode="auto">
            <a:xfrm>
              <a:off x="1397000" y="279400"/>
              <a:ext cx="5842000" cy="5272088"/>
              <a:chOff x="880" y="176"/>
              <a:chExt cx="3680" cy="3321"/>
            </a:xfrm>
          </p:grpSpPr>
          <p:grpSp>
            <p:nvGrpSpPr>
              <p:cNvPr id="284" name="Group 410"/>
              <p:cNvGrpSpPr>
                <a:grpSpLocks/>
              </p:cNvGrpSpPr>
              <p:nvPr/>
            </p:nvGrpSpPr>
            <p:grpSpPr bwMode="auto">
              <a:xfrm>
                <a:off x="1428" y="410"/>
                <a:ext cx="2989" cy="2100"/>
                <a:chOff x="1428" y="410"/>
                <a:chExt cx="2989" cy="2100"/>
              </a:xfrm>
            </p:grpSpPr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4075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211"/>
                <p:cNvSpPr>
                  <a:spLocks noChangeShapeType="1"/>
                </p:cNvSpPr>
                <p:nvPr/>
              </p:nvSpPr>
              <p:spPr bwMode="auto">
                <a:xfrm>
                  <a:off x="4085" y="1680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212"/>
                <p:cNvSpPr>
                  <a:spLocks noChangeShapeType="1"/>
                </p:cNvSpPr>
                <p:nvPr/>
              </p:nvSpPr>
              <p:spPr bwMode="auto">
                <a:xfrm>
                  <a:off x="4104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213"/>
                <p:cNvSpPr>
                  <a:spLocks noChangeShapeType="1"/>
                </p:cNvSpPr>
                <p:nvPr/>
              </p:nvSpPr>
              <p:spPr bwMode="auto">
                <a:xfrm>
                  <a:off x="4114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214"/>
                <p:cNvSpPr>
                  <a:spLocks noChangeShapeType="1"/>
                </p:cNvSpPr>
                <p:nvPr/>
              </p:nvSpPr>
              <p:spPr bwMode="auto">
                <a:xfrm>
                  <a:off x="4134" y="1680"/>
                  <a:ext cx="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215"/>
                <p:cNvSpPr>
                  <a:spLocks noChangeShapeType="1"/>
                </p:cNvSpPr>
                <p:nvPr/>
              </p:nvSpPr>
              <p:spPr bwMode="auto">
                <a:xfrm>
                  <a:off x="4143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216"/>
                <p:cNvSpPr>
                  <a:spLocks noChangeShapeType="1"/>
                </p:cNvSpPr>
                <p:nvPr/>
              </p:nvSpPr>
              <p:spPr bwMode="auto">
                <a:xfrm>
                  <a:off x="4163" y="1680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217"/>
                <p:cNvSpPr>
                  <a:spLocks noChangeShapeType="1"/>
                </p:cNvSpPr>
                <p:nvPr/>
              </p:nvSpPr>
              <p:spPr bwMode="auto">
                <a:xfrm>
                  <a:off x="4182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218"/>
                <p:cNvSpPr>
                  <a:spLocks noChangeShapeType="1"/>
                </p:cNvSpPr>
                <p:nvPr/>
              </p:nvSpPr>
              <p:spPr bwMode="auto">
                <a:xfrm>
                  <a:off x="4192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219"/>
                <p:cNvSpPr>
                  <a:spLocks noChangeShapeType="1"/>
                </p:cNvSpPr>
                <p:nvPr/>
              </p:nvSpPr>
              <p:spPr bwMode="auto">
                <a:xfrm>
                  <a:off x="4212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220"/>
                <p:cNvSpPr>
                  <a:spLocks noChangeShapeType="1"/>
                </p:cNvSpPr>
                <p:nvPr/>
              </p:nvSpPr>
              <p:spPr bwMode="auto">
                <a:xfrm>
                  <a:off x="4222" y="1680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221"/>
                <p:cNvSpPr>
                  <a:spLocks noChangeShapeType="1"/>
                </p:cNvSpPr>
                <p:nvPr/>
              </p:nvSpPr>
              <p:spPr bwMode="auto">
                <a:xfrm>
                  <a:off x="4241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222"/>
                <p:cNvSpPr>
                  <a:spLocks noChangeShapeType="1"/>
                </p:cNvSpPr>
                <p:nvPr/>
              </p:nvSpPr>
              <p:spPr bwMode="auto">
                <a:xfrm>
                  <a:off x="4251" y="1680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223"/>
                <p:cNvSpPr>
                  <a:spLocks noChangeShapeType="1"/>
                </p:cNvSpPr>
                <p:nvPr/>
              </p:nvSpPr>
              <p:spPr bwMode="auto">
                <a:xfrm>
                  <a:off x="4270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224"/>
                <p:cNvSpPr>
                  <a:spLocks noChangeShapeType="1"/>
                </p:cNvSpPr>
                <p:nvPr/>
              </p:nvSpPr>
              <p:spPr bwMode="auto">
                <a:xfrm>
                  <a:off x="4280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225"/>
                <p:cNvSpPr>
                  <a:spLocks noChangeShapeType="1"/>
                </p:cNvSpPr>
                <p:nvPr/>
              </p:nvSpPr>
              <p:spPr bwMode="auto">
                <a:xfrm>
                  <a:off x="4300" y="1680"/>
                  <a:ext cx="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226"/>
                <p:cNvSpPr>
                  <a:spLocks noChangeShapeType="1"/>
                </p:cNvSpPr>
                <p:nvPr/>
              </p:nvSpPr>
              <p:spPr bwMode="auto">
                <a:xfrm>
                  <a:off x="4309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227"/>
                <p:cNvSpPr>
                  <a:spLocks noChangeShapeType="1"/>
                </p:cNvSpPr>
                <p:nvPr/>
              </p:nvSpPr>
              <p:spPr bwMode="auto">
                <a:xfrm>
                  <a:off x="4329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228"/>
                <p:cNvSpPr>
                  <a:spLocks noChangeShapeType="1"/>
                </p:cNvSpPr>
                <p:nvPr/>
              </p:nvSpPr>
              <p:spPr bwMode="auto">
                <a:xfrm>
                  <a:off x="4339" y="1680"/>
                  <a:ext cx="1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229"/>
                <p:cNvSpPr>
                  <a:spLocks noChangeShapeType="1"/>
                </p:cNvSpPr>
                <p:nvPr/>
              </p:nvSpPr>
              <p:spPr bwMode="auto">
                <a:xfrm>
                  <a:off x="4358" y="1680"/>
                  <a:ext cx="1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23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231"/>
                <p:cNvSpPr>
                  <a:spLocks noChangeShapeType="1"/>
                </p:cNvSpPr>
                <p:nvPr/>
              </p:nvSpPr>
              <p:spPr bwMode="auto">
                <a:xfrm>
                  <a:off x="4388" y="1680"/>
                  <a:ext cx="9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232"/>
                <p:cNvSpPr>
                  <a:spLocks noChangeShapeType="1"/>
                </p:cNvSpPr>
                <p:nvPr/>
              </p:nvSpPr>
              <p:spPr bwMode="auto">
                <a:xfrm>
                  <a:off x="4397" y="1680"/>
                  <a:ext cx="20" cy="1"/>
                </a:xfrm>
                <a:prstGeom prst="line">
                  <a:avLst/>
                </a:prstGeom>
                <a:noFill/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233"/>
                <p:cNvSpPr>
                  <a:spLocks/>
                </p:cNvSpPr>
                <p:nvPr/>
              </p:nvSpPr>
              <p:spPr bwMode="auto">
                <a:xfrm>
                  <a:off x="1428" y="410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9 w 19"/>
                    <a:gd name="T3" fmla="*/ 0 h 10"/>
                    <a:gd name="T4" fmla="*/ 19 w 1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234"/>
                <p:cNvSpPr>
                  <a:spLocks/>
                </p:cNvSpPr>
                <p:nvPr/>
              </p:nvSpPr>
              <p:spPr bwMode="auto">
                <a:xfrm>
                  <a:off x="1447" y="410"/>
                  <a:ext cx="10" cy="20"/>
                </a:xfrm>
                <a:custGeom>
                  <a:avLst/>
                  <a:gdLst>
                    <a:gd name="T0" fmla="*/ 0 w 10"/>
                    <a:gd name="T1" fmla="*/ 0 h 20"/>
                    <a:gd name="T2" fmla="*/ 0 w 10"/>
                    <a:gd name="T3" fmla="*/ 10 h 20"/>
                    <a:gd name="T4" fmla="*/ 10 w 10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235"/>
                <p:cNvSpPr>
                  <a:spLocks noChangeShapeType="1"/>
                </p:cNvSpPr>
                <p:nvPr/>
              </p:nvSpPr>
              <p:spPr bwMode="auto">
                <a:xfrm>
                  <a:off x="1457" y="430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236"/>
                <p:cNvSpPr>
                  <a:spLocks noChangeShapeType="1"/>
                </p:cNvSpPr>
                <p:nvPr/>
              </p:nvSpPr>
              <p:spPr bwMode="auto">
                <a:xfrm>
                  <a:off x="1476" y="440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237"/>
                <p:cNvSpPr>
                  <a:spLocks noChangeShapeType="1"/>
                </p:cNvSpPr>
                <p:nvPr/>
              </p:nvSpPr>
              <p:spPr bwMode="auto">
                <a:xfrm>
                  <a:off x="1486" y="459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238"/>
                <p:cNvSpPr>
                  <a:spLocks/>
                </p:cNvSpPr>
                <p:nvPr/>
              </p:nvSpPr>
              <p:spPr bwMode="auto">
                <a:xfrm>
                  <a:off x="1506" y="479"/>
                  <a:ext cx="9" cy="19"/>
                </a:xfrm>
                <a:custGeom>
                  <a:avLst/>
                  <a:gdLst>
                    <a:gd name="T0" fmla="*/ 0 w 9"/>
                    <a:gd name="T1" fmla="*/ 0 h 19"/>
                    <a:gd name="T2" fmla="*/ 0 w 9"/>
                    <a:gd name="T3" fmla="*/ 9 h 19"/>
                    <a:gd name="T4" fmla="*/ 9 w 9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9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239"/>
                <p:cNvSpPr>
                  <a:spLocks/>
                </p:cNvSpPr>
                <p:nvPr/>
              </p:nvSpPr>
              <p:spPr bwMode="auto">
                <a:xfrm>
                  <a:off x="1515" y="488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240"/>
                <p:cNvSpPr>
                  <a:spLocks/>
                </p:cNvSpPr>
                <p:nvPr/>
              </p:nvSpPr>
              <p:spPr bwMode="auto">
                <a:xfrm>
                  <a:off x="1535" y="488"/>
                  <a:ext cx="10" cy="20"/>
                </a:xfrm>
                <a:custGeom>
                  <a:avLst/>
                  <a:gdLst>
                    <a:gd name="T0" fmla="*/ 0 w 10"/>
                    <a:gd name="T1" fmla="*/ 0 h 20"/>
                    <a:gd name="T2" fmla="*/ 0 w 10"/>
                    <a:gd name="T3" fmla="*/ 10 h 20"/>
                    <a:gd name="T4" fmla="*/ 10 w 10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241"/>
                <p:cNvSpPr>
                  <a:spLocks noChangeShapeType="1"/>
                </p:cNvSpPr>
                <p:nvPr/>
              </p:nvSpPr>
              <p:spPr bwMode="auto">
                <a:xfrm>
                  <a:off x="1545" y="508"/>
                  <a:ext cx="19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242"/>
                <p:cNvSpPr>
                  <a:spLocks/>
                </p:cNvSpPr>
                <p:nvPr/>
              </p:nvSpPr>
              <p:spPr bwMode="auto">
                <a:xfrm>
                  <a:off x="1564" y="527"/>
                  <a:ext cx="10" cy="20"/>
                </a:xfrm>
                <a:custGeom>
                  <a:avLst/>
                  <a:gdLst>
                    <a:gd name="T0" fmla="*/ 0 w 10"/>
                    <a:gd name="T1" fmla="*/ 0 h 20"/>
                    <a:gd name="T2" fmla="*/ 0 w 10"/>
                    <a:gd name="T3" fmla="*/ 10 h 20"/>
                    <a:gd name="T4" fmla="*/ 10 w 10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243"/>
                <p:cNvSpPr>
                  <a:spLocks/>
                </p:cNvSpPr>
                <p:nvPr/>
              </p:nvSpPr>
              <p:spPr bwMode="auto">
                <a:xfrm>
                  <a:off x="1574" y="547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244"/>
                <p:cNvSpPr>
                  <a:spLocks/>
                </p:cNvSpPr>
                <p:nvPr/>
              </p:nvSpPr>
              <p:spPr bwMode="auto">
                <a:xfrm>
                  <a:off x="1594" y="547"/>
                  <a:ext cx="9" cy="20"/>
                </a:xfrm>
                <a:custGeom>
                  <a:avLst/>
                  <a:gdLst>
                    <a:gd name="T0" fmla="*/ 0 w 9"/>
                    <a:gd name="T1" fmla="*/ 0 h 20"/>
                    <a:gd name="T2" fmla="*/ 0 w 9"/>
                    <a:gd name="T3" fmla="*/ 10 h 20"/>
                    <a:gd name="T4" fmla="*/ 9 w 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245"/>
                <p:cNvSpPr>
                  <a:spLocks/>
                </p:cNvSpPr>
                <p:nvPr/>
              </p:nvSpPr>
              <p:spPr bwMode="auto">
                <a:xfrm>
                  <a:off x="1603" y="567"/>
                  <a:ext cx="20" cy="19"/>
                </a:xfrm>
                <a:custGeom>
                  <a:avLst/>
                  <a:gdLst>
                    <a:gd name="T0" fmla="*/ 0 w 20"/>
                    <a:gd name="T1" fmla="*/ 0 h 19"/>
                    <a:gd name="T2" fmla="*/ 10 w 20"/>
                    <a:gd name="T3" fmla="*/ 9 h 19"/>
                    <a:gd name="T4" fmla="*/ 20 w 20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9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20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246"/>
                <p:cNvSpPr>
                  <a:spLocks/>
                </p:cNvSpPr>
                <p:nvPr/>
              </p:nvSpPr>
              <p:spPr bwMode="auto">
                <a:xfrm>
                  <a:off x="1623" y="576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247"/>
                <p:cNvSpPr>
                  <a:spLocks/>
                </p:cNvSpPr>
                <p:nvPr/>
              </p:nvSpPr>
              <p:spPr bwMode="auto">
                <a:xfrm>
                  <a:off x="1633" y="576"/>
                  <a:ext cx="19" cy="30"/>
                </a:xfrm>
                <a:custGeom>
                  <a:avLst/>
                  <a:gdLst>
                    <a:gd name="T0" fmla="*/ 0 w 19"/>
                    <a:gd name="T1" fmla="*/ 0 h 30"/>
                    <a:gd name="T2" fmla="*/ 9 w 19"/>
                    <a:gd name="T3" fmla="*/ 10 h 30"/>
                    <a:gd name="T4" fmla="*/ 19 w 19"/>
                    <a:gd name="T5" fmla="*/ 30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0">
                      <a:moveTo>
                        <a:pt x="0" y="0"/>
                      </a:moveTo>
                      <a:lnTo>
                        <a:pt x="9" y="10"/>
                      </a:lnTo>
                      <a:lnTo>
                        <a:pt x="19" y="3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248"/>
                <p:cNvSpPr>
                  <a:spLocks noChangeShapeType="1"/>
                </p:cNvSpPr>
                <p:nvPr/>
              </p:nvSpPr>
              <p:spPr bwMode="auto">
                <a:xfrm>
                  <a:off x="1652" y="606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249"/>
                <p:cNvSpPr>
                  <a:spLocks noChangeShapeType="1"/>
                </p:cNvSpPr>
                <p:nvPr/>
              </p:nvSpPr>
              <p:spPr bwMode="auto">
                <a:xfrm>
                  <a:off x="1662" y="625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250"/>
                <p:cNvSpPr>
                  <a:spLocks noChangeShapeType="1"/>
                </p:cNvSpPr>
                <p:nvPr/>
              </p:nvSpPr>
              <p:spPr bwMode="auto">
                <a:xfrm>
                  <a:off x="1682" y="635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251"/>
                <p:cNvSpPr>
                  <a:spLocks noChangeShapeType="1"/>
                </p:cNvSpPr>
                <p:nvPr/>
              </p:nvSpPr>
              <p:spPr bwMode="auto">
                <a:xfrm>
                  <a:off x="1701" y="645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252"/>
                <p:cNvSpPr>
                  <a:spLocks noChangeShapeType="1"/>
                </p:cNvSpPr>
                <p:nvPr/>
              </p:nvSpPr>
              <p:spPr bwMode="auto">
                <a:xfrm>
                  <a:off x="1711" y="664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253"/>
                <p:cNvSpPr>
                  <a:spLocks noChangeShapeType="1"/>
                </p:cNvSpPr>
                <p:nvPr/>
              </p:nvSpPr>
              <p:spPr bwMode="auto">
                <a:xfrm>
                  <a:off x="1730" y="674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254"/>
                <p:cNvSpPr>
                  <a:spLocks noChangeShapeType="1"/>
                </p:cNvSpPr>
                <p:nvPr/>
              </p:nvSpPr>
              <p:spPr bwMode="auto">
                <a:xfrm>
                  <a:off x="1740" y="684"/>
                  <a:ext cx="2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255"/>
                <p:cNvSpPr>
                  <a:spLocks noChangeShapeType="1"/>
                </p:cNvSpPr>
                <p:nvPr/>
              </p:nvSpPr>
              <p:spPr bwMode="auto">
                <a:xfrm>
                  <a:off x="1760" y="703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256"/>
                <p:cNvSpPr>
                  <a:spLocks noChangeShapeType="1"/>
                </p:cNvSpPr>
                <p:nvPr/>
              </p:nvSpPr>
              <p:spPr bwMode="auto">
                <a:xfrm>
                  <a:off x="1769" y="713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257"/>
                <p:cNvSpPr>
                  <a:spLocks noChangeShapeType="1"/>
                </p:cNvSpPr>
                <p:nvPr/>
              </p:nvSpPr>
              <p:spPr bwMode="auto">
                <a:xfrm>
                  <a:off x="1789" y="723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258"/>
                <p:cNvSpPr>
                  <a:spLocks noChangeShapeType="1"/>
                </p:cNvSpPr>
                <p:nvPr/>
              </p:nvSpPr>
              <p:spPr bwMode="auto">
                <a:xfrm>
                  <a:off x="1799" y="742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259"/>
                <p:cNvSpPr>
                  <a:spLocks noChangeShapeType="1"/>
                </p:cNvSpPr>
                <p:nvPr/>
              </p:nvSpPr>
              <p:spPr bwMode="auto">
                <a:xfrm>
                  <a:off x="1818" y="752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260"/>
                <p:cNvSpPr>
                  <a:spLocks noChangeShapeType="1"/>
                </p:cNvSpPr>
                <p:nvPr/>
              </p:nvSpPr>
              <p:spPr bwMode="auto">
                <a:xfrm>
                  <a:off x="1828" y="762"/>
                  <a:ext cx="2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261"/>
                <p:cNvSpPr>
                  <a:spLocks noChangeShapeType="1"/>
                </p:cNvSpPr>
                <p:nvPr/>
              </p:nvSpPr>
              <p:spPr bwMode="auto">
                <a:xfrm>
                  <a:off x="1848" y="781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262"/>
                <p:cNvSpPr>
                  <a:spLocks noChangeShapeType="1"/>
                </p:cNvSpPr>
                <p:nvPr/>
              </p:nvSpPr>
              <p:spPr bwMode="auto">
                <a:xfrm>
                  <a:off x="1857" y="791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263"/>
                <p:cNvSpPr>
                  <a:spLocks noChangeShapeType="1"/>
                </p:cNvSpPr>
                <p:nvPr/>
              </p:nvSpPr>
              <p:spPr bwMode="auto">
                <a:xfrm>
                  <a:off x="1877" y="801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264"/>
                <p:cNvSpPr>
                  <a:spLocks noChangeShapeType="1"/>
                </p:cNvSpPr>
                <p:nvPr/>
              </p:nvSpPr>
              <p:spPr bwMode="auto">
                <a:xfrm>
                  <a:off x="1887" y="811"/>
                  <a:ext cx="19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265"/>
                <p:cNvSpPr>
                  <a:spLocks noChangeShapeType="1"/>
                </p:cNvSpPr>
                <p:nvPr/>
              </p:nvSpPr>
              <p:spPr bwMode="auto">
                <a:xfrm>
                  <a:off x="1906" y="830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266"/>
                <p:cNvSpPr>
                  <a:spLocks noChangeShapeType="1"/>
                </p:cNvSpPr>
                <p:nvPr/>
              </p:nvSpPr>
              <p:spPr bwMode="auto">
                <a:xfrm>
                  <a:off x="1916" y="840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267"/>
                <p:cNvSpPr>
                  <a:spLocks noChangeShapeType="1"/>
                </p:cNvSpPr>
                <p:nvPr/>
              </p:nvSpPr>
              <p:spPr bwMode="auto">
                <a:xfrm>
                  <a:off x="1936" y="850"/>
                  <a:ext cx="19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268"/>
                <p:cNvSpPr>
                  <a:spLocks noChangeShapeType="1"/>
                </p:cNvSpPr>
                <p:nvPr/>
              </p:nvSpPr>
              <p:spPr bwMode="auto">
                <a:xfrm>
                  <a:off x="1955" y="869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269"/>
                <p:cNvSpPr>
                  <a:spLocks noChangeShapeType="1"/>
                </p:cNvSpPr>
                <p:nvPr/>
              </p:nvSpPr>
              <p:spPr bwMode="auto">
                <a:xfrm>
                  <a:off x="1965" y="879"/>
                  <a:ext cx="19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270"/>
                <p:cNvSpPr>
                  <a:spLocks noChangeShapeType="1"/>
                </p:cNvSpPr>
                <p:nvPr/>
              </p:nvSpPr>
              <p:spPr bwMode="auto">
                <a:xfrm>
                  <a:off x="1984" y="899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271"/>
                <p:cNvSpPr>
                  <a:spLocks noChangeShapeType="1"/>
                </p:cNvSpPr>
                <p:nvPr/>
              </p:nvSpPr>
              <p:spPr bwMode="auto">
                <a:xfrm>
                  <a:off x="1994" y="908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272"/>
                <p:cNvSpPr>
                  <a:spLocks noChangeShapeType="1"/>
                </p:cNvSpPr>
                <p:nvPr/>
              </p:nvSpPr>
              <p:spPr bwMode="auto">
                <a:xfrm>
                  <a:off x="2014" y="918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273"/>
                <p:cNvSpPr>
                  <a:spLocks noChangeShapeType="1"/>
                </p:cNvSpPr>
                <p:nvPr/>
              </p:nvSpPr>
              <p:spPr bwMode="auto">
                <a:xfrm>
                  <a:off x="2023" y="928"/>
                  <a:ext cx="2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274"/>
                <p:cNvSpPr>
                  <a:spLocks noChangeShapeType="1"/>
                </p:cNvSpPr>
                <p:nvPr/>
              </p:nvSpPr>
              <p:spPr bwMode="auto">
                <a:xfrm>
                  <a:off x="2043" y="947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275"/>
                <p:cNvSpPr>
                  <a:spLocks noChangeShapeType="1"/>
                </p:cNvSpPr>
                <p:nvPr/>
              </p:nvSpPr>
              <p:spPr bwMode="auto">
                <a:xfrm>
                  <a:off x="2053" y="957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276"/>
                <p:cNvSpPr>
                  <a:spLocks noChangeShapeType="1"/>
                </p:cNvSpPr>
                <p:nvPr/>
              </p:nvSpPr>
              <p:spPr bwMode="auto">
                <a:xfrm>
                  <a:off x="2072" y="967"/>
                  <a:ext cx="1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277"/>
                <p:cNvSpPr>
                  <a:spLocks noChangeShapeType="1"/>
                </p:cNvSpPr>
                <p:nvPr/>
              </p:nvSpPr>
              <p:spPr bwMode="auto">
                <a:xfrm>
                  <a:off x="2082" y="987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278"/>
                <p:cNvSpPr>
                  <a:spLocks noChangeShapeType="1"/>
                </p:cNvSpPr>
                <p:nvPr/>
              </p:nvSpPr>
              <p:spPr bwMode="auto">
                <a:xfrm>
                  <a:off x="2102" y="996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279"/>
                <p:cNvSpPr>
                  <a:spLocks noChangeShapeType="1"/>
                </p:cNvSpPr>
                <p:nvPr/>
              </p:nvSpPr>
              <p:spPr bwMode="auto">
                <a:xfrm>
                  <a:off x="2111" y="1006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280"/>
                <p:cNvSpPr>
                  <a:spLocks noChangeShapeType="1"/>
                </p:cNvSpPr>
                <p:nvPr/>
              </p:nvSpPr>
              <p:spPr bwMode="auto">
                <a:xfrm>
                  <a:off x="2131" y="1026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281"/>
                <p:cNvSpPr>
                  <a:spLocks noChangeShapeType="1"/>
                </p:cNvSpPr>
                <p:nvPr/>
              </p:nvSpPr>
              <p:spPr bwMode="auto">
                <a:xfrm>
                  <a:off x="2141" y="1035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282"/>
                <p:cNvSpPr>
                  <a:spLocks noChangeShapeType="1"/>
                </p:cNvSpPr>
                <p:nvPr/>
              </p:nvSpPr>
              <p:spPr bwMode="auto">
                <a:xfrm>
                  <a:off x="2160" y="1045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283"/>
                <p:cNvSpPr>
                  <a:spLocks noChangeShapeType="1"/>
                </p:cNvSpPr>
                <p:nvPr/>
              </p:nvSpPr>
              <p:spPr bwMode="auto">
                <a:xfrm>
                  <a:off x="2180" y="1065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284"/>
                <p:cNvSpPr>
                  <a:spLocks noChangeShapeType="1"/>
                </p:cNvSpPr>
                <p:nvPr/>
              </p:nvSpPr>
              <p:spPr bwMode="auto">
                <a:xfrm>
                  <a:off x="2190" y="1074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285"/>
                <p:cNvSpPr>
                  <a:spLocks noChangeShapeType="1"/>
                </p:cNvSpPr>
                <p:nvPr/>
              </p:nvSpPr>
              <p:spPr bwMode="auto">
                <a:xfrm>
                  <a:off x="2209" y="1084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286"/>
                <p:cNvSpPr>
                  <a:spLocks noChangeShapeType="1"/>
                </p:cNvSpPr>
                <p:nvPr/>
              </p:nvSpPr>
              <p:spPr bwMode="auto">
                <a:xfrm>
                  <a:off x="2219" y="1094"/>
                  <a:ext cx="19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287"/>
                <p:cNvSpPr>
                  <a:spLocks noChangeShapeType="1"/>
                </p:cNvSpPr>
                <p:nvPr/>
              </p:nvSpPr>
              <p:spPr bwMode="auto">
                <a:xfrm>
                  <a:off x="2238" y="1114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288"/>
                <p:cNvSpPr>
                  <a:spLocks noChangeShapeType="1"/>
                </p:cNvSpPr>
                <p:nvPr/>
              </p:nvSpPr>
              <p:spPr bwMode="auto">
                <a:xfrm>
                  <a:off x="2248" y="1123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289"/>
                <p:cNvSpPr>
                  <a:spLocks noChangeShapeType="1"/>
                </p:cNvSpPr>
                <p:nvPr/>
              </p:nvSpPr>
              <p:spPr bwMode="auto">
                <a:xfrm>
                  <a:off x="2268" y="1143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290"/>
                <p:cNvSpPr>
                  <a:spLocks noChangeShapeType="1"/>
                </p:cNvSpPr>
                <p:nvPr/>
              </p:nvSpPr>
              <p:spPr bwMode="auto">
                <a:xfrm>
                  <a:off x="2277" y="1153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291"/>
                <p:cNvSpPr>
                  <a:spLocks noChangeShapeType="1"/>
                </p:cNvSpPr>
                <p:nvPr/>
              </p:nvSpPr>
              <p:spPr bwMode="auto">
                <a:xfrm>
                  <a:off x="2297" y="1162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292"/>
                <p:cNvSpPr>
                  <a:spLocks noChangeShapeType="1"/>
                </p:cNvSpPr>
                <p:nvPr/>
              </p:nvSpPr>
              <p:spPr bwMode="auto">
                <a:xfrm>
                  <a:off x="2307" y="1172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293"/>
                <p:cNvSpPr>
                  <a:spLocks noChangeShapeType="1"/>
                </p:cNvSpPr>
                <p:nvPr/>
              </p:nvSpPr>
              <p:spPr bwMode="auto">
                <a:xfrm>
                  <a:off x="2326" y="1182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294"/>
                <p:cNvSpPr>
                  <a:spLocks noChangeShapeType="1"/>
                </p:cNvSpPr>
                <p:nvPr/>
              </p:nvSpPr>
              <p:spPr bwMode="auto">
                <a:xfrm>
                  <a:off x="2336" y="1201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295"/>
                <p:cNvSpPr>
                  <a:spLocks noChangeShapeType="1"/>
                </p:cNvSpPr>
                <p:nvPr/>
              </p:nvSpPr>
              <p:spPr bwMode="auto">
                <a:xfrm>
                  <a:off x="2356" y="1211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296"/>
                <p:cNvSpPr>
                  <a:spLocks noChangeShapeType="1"/>
                </p:cNvSpPr>
                <p:nvPr/>
              </p:nvSpPr>
              <p:spPr bwMode="auto">
                <a:xfrm>
                  <a:off x="2365" y="1221"/>
                  <a:ext cx="2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297"/>
                <p:cNvSpPr>
                  <a:spLocks noChangeShapeType="1"/>
                </p:cNvSpPr>
                <p:nvPr/>
              </p:nvSpPr>
              <p:spPr bwMode="auto">
                <a:xfrm>
                  <a:off x="2385" y="1240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298"/>
                <p:cNvSpPr>
                  <a:spLocks/>
                </p:cNvSpPr>
                <p:nvPr/>
              </p:nvSpPr>
              <p:spPr bwMode="auto">
                <a:xfrm>
                  <a:off x="2395" y="1250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9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9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Freeform 299"/>
                <p:cNvSpPr>
                  <a:spLocks/>
                </p:cNvSpPr>
                <p:nvPr/>
              </p:nvSpPr>
              <p:spPr bwMode="auto">
                <a:xfrm>
                  <a:off x="2414" y="1270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300"/>
                <p:cNvSpPr>
                  <a:spLocks/>
                </p:cNvSpPr>
                <p:nvPr/>
              </p:nvSpPr>
              <p:spPr bwMode="auto">
                <a:xfrm>
                  <a:off x="2434" y="1270"/>
                  <a:ext cx="10" cy="19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10 h 19"/>
                    <a:gd name="T4" fmla="*/ 10 w 10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301"/>
                <p:cNvSpPr>
                  <a:spLocks noChangeShapeType="1"/>
                </p:cNvSpPr>
                <p:nvPr/>
              </p:nvSpPr>
              <p:spPr bwMode="auto">
                <a:xfrm>
                  <a:off x="2444" y="1289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302"/>
                <p:cNvSpPr>
                  <a:spLocks noChangeShapeType="1"/>
                </p:cNvSpPr>
                <p:nvPr/>
              </p:nvSpPr>
              <p:spPr bwMode="auto">
                <a:xfrm>
                  <a:off x="2463" y="1299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303"/>
                <p:cNvSpPr>
                  <a:spLocks noChangeShapeType="1"/>
                </p:cNvSpPr>
                <p:nvPr/>
              </p:nvSpPr>
              <p:spPr bwMode="auto">
                <a:xfrm>
                  <a:off x="2473" y="1309"/>
                  <a:ext cx="19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304"/>
                <p:cNvSpPr>
                  <a:spLocks noChangeShapeType="1"/>
                </p:cNvSpPr>
                <p:nvPr/>
              </p:nvSpPr>
              <p:spPr bwMode="auto">
                <a:xfrm>
                  <a:off x="2492" y="1328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305"/>
                <p:cNvSpPr>
                  <a:spLocks noChangeShapeType="1"/>
                </p:cNvSpPr>
                <p:nvPr/>
              </p:nvSpPr>
              <p:spPr bwMode="auto">
                <a:xfrm>
                  <a:off x="2502" y="1338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306"/>
                <p:cNvSpPr>
                  <a:spLocks noChangeShapeType="1"/>
                </p:cNvSpPr>
                <p:nvPr/>
              </p:nvSpPr>
              <p:spPr bwMode="auto">
                <a:xfrm>
                  <a:off x="2522" y="1348"/>
                  <a:ext cx="9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307"/>
                <p:cNvSpPr>
                  <a:spLocks noChangeShapeType="1"/>
                </p:cNvSpPr>
                <p:nvPr/>
              </p:nvSpPr>
              <p:spPr bwMode="auto">
                <a:xfrm>
                  <a:off x="2531" y="1367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308"/>
                <p:cNvSpPr>
                  <a:spLocks noChangeShapeType="1"/>
                </p:cNvSpPr>
                <p:nvPr/>
              </p:nvSpPr>
              <p:spPr bwMode="auto">
                <a:xfrm>
                  <a:off x="2551" y="1377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309"/>
                <p:cNvSpPr>
                  <a:spLocks/>
                </p:cNvSpPr>
                <p:nvPr/>
              </p:nvSpPr>
              <p:spPr bwMode="auto">
                <a:xfrm>
                  <a:off x="2561" y="1387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10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310"/>
                <p:cNvSpPr>
                  <a:spLocks/>
                </p:cNvSpPr>
                <p:nvPr/>
              </p:nvSpPr>
              <p:spPr bwMode="auto">
                <a:xfrm>
                  <a:off x="2580" y="140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311"/>
                <p:cNvSpPr>
                  <a:spLocks/>
                </p:cNvSpPr>
                <p:nvPr/>
              </p:nvSpPr>
              <p:spPr bwMode="auto">
                <a:xfrm>
                  <a:off x="2590" y="1407"/>
                  <a:ext cx="20" cy="29"/>
                </a:xfrm>
                <a:custGeom>
                  <a:avLst/>
                  <a:gdLst>
                    <a:gd name="T0" fmla="*/ 0 w 20"/>
                    <a:gd name="T1" fmla="*/ 0 h 29"/>
                    <a:gd name="T2" fmla="*/ 10 w 20"/>
                    <a:gd name="T3" fmla="*/ 9 h 29"/>
                    <a:gd name="T4" fmla="*/ 20 w 20"/>
                    <a:gd name="T5" fmla="*/ 2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29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20" y="2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312"/>
                <p:cNvSpPr>
                  <a:spLocks noChangeShapeType="1"/>
                </p:cNvSpPr>
                <p:nvPr/>
              </p:nvSpPr>
              <p:spPr bwMode="auto">
                <a:xfrm>
                  <a:off x="2610" y="1436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313"/>
                <p:cNvSpPr>
                  <a:spLocks noChangeShapeType="1"/>
                </p:cNvSpPr>
                <p:nvPr/>
              </p:nvSpPr>
              <p:spPr bwMode="auto">
                <a:xfrm>
                  <a:off x="2619" y="1446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314"/>
                <p:cNvSpPr>
                  <a:spLocks noChangeShapeType="1"/>
                </p:cNvSpPr>
                <p:nvPr/>
              </p:nvSpPr>
              <p:spPr bwMode="auto">
                <a:xfrm>
                  <a:off x="2639" y="1455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315"/>
                <p:cNvSpPr>
                  <a:spLocks/>
                </p:cNvSpPr>
                <p:nvPr/>
              </p:nvSpPr>
              <p:spPr bwMode="auto">
                <a:xfrm>
                  <a:off x="2649" y="1465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9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9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316"/>
                <p:cNvSpPr>
                  <a:spLocks/>
                </p:cNvSpPr>
                <p:nvPr/>
              </p:nvSpPr>
              <p:spPr bwMode="auto">
                <a:xfrm>
                  <a:off x="2668" y="1485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317"/>
                <p:cNvSpPr>
                  <a:spLocks/>
                </p:cNvSpPr>
                <p:nvPr/>
              </p:nvSpPr>
              <p:spPr bwMode="auto">
                <a:xfrm>
                  <a:off x="2688" y="1485"/>
                  <a:ext cx="10" cy="19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9 h 19"/>
                    <a:gd name="T4" fmla="*/ 10 w 10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318"/>
                <p:cNvSpPr>
                  <a:spLocks/>
                </p:cNvSpPr>
                <p:nvPr/>
              </p:nvSpPr>
              <p:spPr bwMode="auto">
                <a:xfrm>
                  <a:off x="2698" y="1504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9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9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319"/>
                <p:cNvSpPr>
                  <a:spLocks/>
                </p:cNvSpPr>
                <p:nvPr/>
              </p:nvSpPr>
              <p:spPr bwMode="auto">
                <a:xfrm>
                  <a:off x="2717" y="1524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320"/>
                <p:cNvSpPr>
                  <a:spLocks noChangeShapeType="1"/>
                </p:cNvSpPr>
                <p:nvPr/>
              </p:nvSpPr>
              <p:spPr bwMode="auto">
                <a:xfrm>
                  <a:off x="2727" y="1524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321"/>
                <p:cNvSpPr>
                  <a:spLocks noChangeShapeType="1"/>
                </p:cNvSpPr>
                <p:nvPr/>
              </p:nvSpPr>
              <p:spPr bwMode="auto">
                <a:xfrm>
                  <a:off x="2746" y="1534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322"/>
                <p:cNvSpPr>
                  <a:spLocks noChangeShapeType="1"/>
                </p:cNvSpPr>
                <p:nvPr/>
              </p:nvSpPr>
              <p:spPr bwMode="auto">
                <a:xfrm>
                  <a:off x="2756" y="1553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323"/>
                <p:cNvSpPr>
                  <a:spLocks/>
                </p:cNvSpPr>
                <p:nvPr/>
              </p:nvSpPr>
              <p:spPr bwMode="auto">
                <a:xfrm>
                  <a:off x="2776" y="1563"/>
                  <a:ext cx="9" cy="19"/>
                </a:xfrm>
                <a:custGeom>
                  <a:avLst/>
                  <a:gdLst>
                    <a:gd name="T0" fmla="*/ 0 w 9"/>
                    <a:gd name="T1" fmla="*/ 0 h 19"/>
                    <a:gd name="T2" fmla="*/ 0 w 9"/>
                    <a:gd name="T3" fmla="*/ 10 h 19"/>
                    <a:gd name="T4" fmla="*/ 9 w 9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9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9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324"/>
                <p:cNvSpPr>
                  <a:spLocks/>
                </p:cNvSpPr>
                <p:nvPr/>
              </p:nvSpPr>
              <p:spPr bwMode="auto">
                <a:xfrm>
                  <a:off x="2785" y="1582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Freeform 325"/>
                <p:cNvSpPr>
                  <a:spLocks/>
                </p:cNvSpPr>
                <p:nvPr/>
              </p:nvSpPr>
              <p:spPr bwMode="auto">
                <a:xfrm>
                  <a:off x="2805" y="1582"/>
                  <a:ext cx="10" cy="20"/>
                </a:xfrm>
                <a:custGeom>
                  <a:avLst/>
                  <a:gdLst>
                    <a:gd name="T0" fmla="*/ 0 w 10"/>
                    <a:gd name="T1" fmla="*/ 0 h 20"/>
                    <a:gd name="T2" fmla="*/ 0 w 10"/>
                    <a:gd name="T3" fmla="*/ 10 h 20"/>
                    <a:gd name="T4" fmla="*/ 10 w 10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326"/>
                <p:cNvSpPr>
                  <a:spLocks noChangeShapeType="1"/>
                </p:cNvSpPr>
                <p:nvPr/>
              </p:nvSpPr>
              <p:spPr bwMode="auto">
                <a:xfrm>
                  <a:off x="2815" y="1602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327"/>
                <p:cNvSpPr>
                  <a:spLocks noChangeShapeType="1"/>
                </p:cNvSpPr>
                <p:nvPr/>
              </p:nvSpPr>
              <p:spPr bwMode="auto">
                <a:xfrm>
                  <a:off x="2834" y="1612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328"/>
                <p:cNvSpPr>
                  <a:spLocks noChangeShapeType="1"/>
                </p:cNvSpPr>
                <p:nvPr/>
              </p:nvSpPr>
              <p:spPr bwMode="auto">
                <a:xfrm>
                  <a:off x="2844" y="1621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329"/>
                <p:cNvSpPr>
                  <a:spLocks noChangeShapeType="1"/>
                </p:cNvSpPr>
                <p:nvPr/>
              </p:nvSpPr>
              <p:spPr bwMode="auto">
                <a:xfrm>
                  <a:off x="2864" y="1641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330"/>
                <p:cNvSpPr>
                  <a:spLocks noChangeShapeType="1"/>
                </p:cNvSpPr>
                <p:nvPr/>
              </p:nvSpPr>
              <p:spPr bwMode="auto">
                <a:xfrm>
                  <a:off x="2873" y="1651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331"/>
                <p:cNvSpPr>
                  <a:spLocks noChangeShapeType="1"/>
                </p:cNvSpPr>
                <p:nvPr/>
              </p:nvSpPr>
              <p:spPr bwMode="auto">
                <a:xfrm>
                  <a:off x="2893" y="1660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332"/>
                <p:cNvSpPr>
                  <a:spLocks noChangeShapeType="1"/>
                </p:cNvSpPr>
                <p:nvPr/>
              </p:nvSpPr>
              <p:spPr bwMode="auto">
                <a:xfrm>
                  <a:off x="2903" y="1670"/>
                  <a:ext cx="19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333"/>
                <p:cNvSpPr>
                  <a:spLocks noChangeShapeType="1"/>
                </p:cNvSpPr>
                <p:nvPr/>
              </p:nvSpPr>
              <p:spPr bwMode="auto">
                <a:xfrm>
                  <a:off x="2922" y="1690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Line 334"/>
                <p:cNvSpPr>
                  <a:spLocks noChangeShapeType="1"/>
                </p:cNvSpPr>
                <p:nvPr/>
              </p:nvSpPr>
              <p:spPr bwMode="auto">
                <a:xfrm>
                  <a:off x="2942" y="1700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Line 335"/>
                <p:cNvSpPr>
                  <a:spLocks noChangeShapeType="1"/>
                </p:cNvSpPr>
                <p:nvPr/>
              </p:nvSpPr>
              <p:spPr bwMode="auto">
                <a:xfrm>
                  <a:off x="2952" y="1709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Line 336"/>
                <p:cNvSpPr>
                  <a:spLocks noChangeShapeType="1"/>
                </p:cNvSpPr>
                <p:nvPr/>
              </p:nvSpPr>
              <p:spPr bwMode="auto">
                <a:xfrm>
                  <a:off x="2971" y="1719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337"/>
                <p:cNvSpPr>
                  <a:spLocks/>
                </p:cNvSpPr>
                <p:nvPr/>
              </p:nvSpPr>
              <p:spPr bwMode="auto">
                <a:xfrm>
                  <a:off x="2981" y="1729"/>
                  <a:ext cx="19" cy="19"/>
                </a:xfrm>
                <a:custGeom>
                  <a:avLst/>
                  <a:gdLst>
                    <a:gd name="T0" fmla="*/ 0 w 19"/>
                    <a:gd name="T1" fmla="*/ 0 h 19"/>
                    <a:gd name="T2" fmla="*/ 10 w 19"/>
                    <a:gd name="T3" fmla="*/ 10 h 19"/>
                    <a:gd name="T4" fmla="*/ 19 w 19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9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338"/>
                <p:cNvSpPr>
                  <a:spLocks/>
                </p:cNvSpPr>
                <p:nvPr/>
              </p:nvSpPr>
              <p:spPr bwMode="auto">
                <a:xfrm>
                  <a:off x="3000" y="1748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Freeform 339"/>
                <p:cNvSpPr>
                  <a:spLocks/>
                </p:cNvSpPr>
                <p:nvPr/>
              </p:nvSpPr>
              <p:spPr bwMode="auto">
                <a:xfrm>
                  <a:off x="3010" y="1748"/>
                  <a:ext cx="20" cy="20"/>
                </a:xfrm>
                <a:custGeom>
                  <a:avLst/>
                  <a:gdLst>
                    <a:gd name="T0" fmla="*/ 0 w 20"/>
                    <a:gd name="T1" fmla="*/ 0 h 20"/>
                    <a:gd name="T2" fmla="*/ 10 w 20"/>
                    <a:gd name="T3" fmla="*/ 10 h 20"/>
                    <a:gd name="T4" fmla="*/ 20 w 20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Line 340"/>
                <p:cNvSpPr>
                  <a:spLocks noChangeShapeType="1"/>
                </p:cNvSpPr>
                <p:nvPr/>
              </p:nvSpPr>
              <p:spPr bwMode="auto">
                <a:xfrm>
                  <a:off x="3030" y="1768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341"/>
                <p:cNvSpPr>
                  <a:spLocks noChangeShapeType="1"/>
                </p:cNvSpPr>
                <p:nvPr/>
              </p:nvSpPr>
              <p:spPr bwMode="auto">
                <a:xfrm>
                  <a:off x="3039" y="1778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Line 342"/>
                <p:cNvSpPr>
                  <a:spLocks noChangeShapeType="1"/>
                </p:cNvSpPr>
                <p:nvPr/>
              </p:nvSpPr>
              <p:spPr bwMode="auto">
                <a:xfrm>
                  <a:off x="3059" y="1787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Line 343"/>
                <p:cNvSpPr>
                  <a:spLocks noChangeShapeType="1"/>
                </p:cNvSpPr>
                <p:nvPr/>
              </p:nvSpPr>
              <p:spPr bwMode="auto">
                <a:xfrm>
                  <a:off x="3069" y="1797"/>
                  <a:ext cx="19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Line 344"/>
                <p:cNvSpPr>
                  <a:spLocks noChangeShapeType="1"/>
                </p:cNvSpPr>
                <p:nvPr/>
              </p:nvSpPr>
              <p:spPr bwMode="auto">
                <a:xfrm>
                  <a:off x="3088" y="1817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345"/>
                <p:cNvSpPr>
                  <a:spLocks noChangeShapeType="1"/>
                </p:cNvSpPr>
                <p:nvPr/>
              </p:nvSpPr>
              <p:spPr bwMode="auto">
                <a:xfrm>
                  <a:off x="3098" y="182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346"/>
                <p:cNvSpPr>
                  <a:spLocks noChangeShapeType="1"/>
                </p:cNvSpPr>
                <p:nvPr/>
              </p:nvSpPr>
              <p:spPr bwMode="auto">
                <a:xfrm>
                  <a:off x="3118" y="1827"/>
                  <a:ext cx="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347"/>
                <p:cNvSpPr>
                  <a:spLocks noChangeShapeType="1"/>
                </p:cNvSpPr>
                <p:nvPr/>
              </p:nvSpPr>
              <p:spPr bwMode="auto">
                <a:xfrm>
                  <a:off x="3127" y="1836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Line 348"/>
                <p:cNvSpPr>
                  <a:spLocks noChangeShapeType="1"/>
                </p:cNvSpPr>
                <p:nvPr/>
              </p:nvSpPr>
              <p:spPr bwMode="auto">
                <a:xfrm>
                  <a:off x="3147" y="1856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349"/>
                <p:cNvSpPr>
                  <a:spLocks/>
                </p:cNvSpPr>
                <p:nvPr/>
              </p:nvSpPr>
              <p:spPr bwMode="auto">
                <a:xfrm>
                  <a:off x="3157" y="1866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9 w 19"/>
                    <a:gd name="T3" fmla="*/ 0 h 1"/>
                    <a:gd name="T4" fmla="*/ 19 w 19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Freeform 350"/>
                <p:cNvSpPr>
                  <a:spLocks/>
                </p:cNvSpPr>
                <p:nvPr/>
              </p:nvSpPr>
              <p:spPr bwMode="auto">
                <a:xfrm>
                  <a:off x="3176" y="1866"/>
                  <a:ext cx="20" cy="19"/>
                </a:xfrm>
                <a:custGeom>
                  <a:avLst/>
                  <a:gdLst>
                    <a:gd name="T0" fmla="*/ 0 w 20"/>
                    <a:gd name="T1" fmla="*/ 0 h 19"/>
                    <a:gd name="T2" fmla="*/ 10 w 20"/>
                    <a:gd name="T3" fmla="*/ 9 h 19"/>
                    <a:gd name="T4" fmla="*/ 20 w 20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9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20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Line 351"/>
                <p:cNvSpPr>
                  <a:spLocks noChangeShapeType="1"/>
                </p:cNvSpPr>
                <p:nvPr/>
              </p:nvSpPr>
              <p:spPr bwMode="auto">
                <a:xfrm>
                  <a:off x="3196" y="1885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Freeform 352"/>
                <p:cNvSpPr>
                  <a:spLocks/>
                </p:cNvSpPr>
                <p:nvPr/>
              </p:nvSpPr>
              <p:spPr bwMode="auto">
                <a:xfrm>
                  <a:off x="3206" y="1895"/>
                  <a:ext cx="19" cy="19"/>
                </a:xfrm>
                <a:custGeom>
                  <a:avLst/>
                  <a:gdLst>
                    <a:gd name="T0" fmla="*/ 0 w 19"/>
                    <a:gd name="T1" fmla="*/ 0 h 19"/>
                    <a:gd name="T2" fmla="*/ 9 w 19"/>
                    <a:gd name="T3" fmla="*/ 10 h 19"/>
                    <a:gd name="T4" fmla="*/ 19 w 19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9">
                      <a:moveTo>
                        <a:pt x="0" y="0"/>
                      </a:moveTo>
                      <a:lnTo>
                        <a:pt x="9" y="10"/>
                      </a:lnTo>
                      <a:lnTo>
                        <a:pt x="19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Freeform 353"/>
                <p:cNvSpPr>
                  <a:spLocks/>
                </p:cNvSpPr>
                <p:nvPr/>
              </p:nvSpPr>
              <p:spPr bwMode="auto">
                <a:xfrm>
                  <a:off x="3225" y="1914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Line 354"/>
                <p:cNvSpPr>
                  <a:spLocks noChangeShapeType="1"/>
                </p:cNvSpPr>
                <p:nvPr/>
              </p:nvSpPr>
              <p:spPr bwMode="auto">
                <a:xfrm>
                  <a:off x="3235" y="1914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Line 355"/>
                <p:cNvSpPr>
                  <a:spLocks noChangeShapeType="1"/>
                </p:cNvSpPr>
                <p:nvPr/>
              </p:nvSpPr>
              <p:spPr bwMode="auto">
                <a:xfrm>
                  <a:off x="3254" y="1924"/>
                  <a:ext cx="1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Line 356"/>
                <p:cNvSpPr>
                  <a:spLocks noChangeShapeType="1"/>
                </p:cNvSpPr>
                <p:nvPr/>
              </p:nvSpPr>
              <p:spPr bwMode="auto">
                <a:xfrm>
                  <a:off x="3264" y="1944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Line 357"/>
                <p:cNvSpPr>
                  <a:spLocks noChangeShapeType="1"/>
                </p:cNvSpPr>
                <p:nvPr/>
              </p:nvSpPr>
              <p:spPr bwMode="auto">
                <a:xfrm>
                  <a:off x="3284" y="1954"/>
                  <a:ext cx="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Line 358"/>
                <p:cNvSpPr>
                  <a:spLocks noChangeShapeType="1"/>
                </p:cNvSpPr>
                <p:nvPr/>
              </p:nvSpPr>
              <p:spPr bwMode="auto">
                <a:xfrm>
                  <a:off x="3293" y="1963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Line 359"/>
                <p:cNvSpPr>
                  <a:spLocks noChangeShapeType="1"/>
                </p:cNvSpPr>
                <p:nvPr/>
              </p:nvSpPr>
              <p:spPr bwMode="auto">
                <a:xfrm>
                  <a:off x="3313" y="1973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Line 360"/>
                <p:cNvSpPr>
                  <a:spLocks noChangeShapeType="1"/>
                </p:cNvSpPr>
                <p:nvPr/>
              </p:nvSpPr>
              <p:spPr bwMode="auto">
                <a:xfrm>
                  <a:off x="3323" y="1983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Line 361"/>
                <p:cNvSpPr>
                  <a:spLocks noChangeShapeType="1"/>
                </p:cNvSpPr>
                <p:nvPr/>
              </p:nvSpPr>
              <p:spPr bwMode="auto">
                <a:xfrm>
                  <a:off x="3342" y="1993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Line 362"/>
                <p:cNvSpPr>
                  <a:spLocks noChangeShapeType="1"/>
                </p:cNvSpPr>
                <p:nvPr/>
              </p:nvSpPr>
              <p:spPr bwMode="auto">
                <a:xfrm>
                  <a:off x="3352" y="2002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Line 363"/>
                <p:cNvSpPr>
                  <a:spLocks noChangeShapeType="1"/>
                </p:cNvSpPr>
                <p:nvPr/>
              </p:nvSpPr>
              <p:spPr bwMode="auto">
                <a:xfrm>
                  <a:off x="3372" y="2022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Line 364"/>
                <p:cNvSpPr>
                  <a:spLocks noChangeShapeType="1"/>
                </p:cNvSpPr>
                <p:nvPr/>
              </p:nvSpPr>
              <p:spPr bwMode="auto">
                <a:xfrm>
                  <a:off x="3381" y="2032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Line 365"/>
                <p:cNvSpPr>
                  <a:spLocks noChangeShapeType="1"/>
                </p:cNvSpPr>
                <p:nvPr/>
              </p:nvSpPr>
              <p:spPr bwMode="auto">
                <a:xfrm>
                  <a:off x="3401" y="2041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Line 366"/>
                <p:cNvSpPr>
                  <a:spLocks noChangeShapeType="1"/>
                </p:cNvSpPr>
                <p:nvPr/>
              </p:nvSpPr>
              <p:spPr bwMode="auto">
                <a:xfrm>
                  <a:off x="3411" y="2051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367"/>
                <p:cNvSpPr>
                  <a:spLocks noChangeShapeType="1"/>
                </p:cNvSpPr>
                <p:nvPr/>
              </p:nvSpPr>
              <p:spPr bwMode="auto">
                <a:xfrm>
                  <a:off x="3430" y="2061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Line 368"/>
                <p:cNvSpPr>
                  <a:spLocks noChangeShapeType="1"/>
                </p:cNvSpPr>
                <p:nvPr/>
              </p:nvSpPr>
              <p:spPr bwMode="auto">
                <a:xfrm>
                  <a:off x="3450" y="2071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369"/>
                <p:cNvSpPr>
                  <a:spLocks noChangeShapeType="1"/>
                </p:cNvSpPr>
                <p:nvPr/>
              </p:nvSpPr>
              <p:spPr bwMode="auto">
                <a:xfrm>
                  <a:off x="3460" y="2081"/>
                  <a:ext cx="1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370"/>
                <p:cNvSpPr>
                  <a:spLocks noChangeShapeType="1"/>
                </p:cNvSpPr>
                <p:nvPr/>
              </p:nvSpPr>
              <p:spPr bwMode="auto">
                <a:xfrm>
                  <a:off x="3479" y="2090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Line 371"/>
                <p:cNvSpPr>
                  <a:spLocks noChangeShapeType="1"/>
                </p:cNvSpPr>
                <p:nvPr/>
              </p:nvSpPr>
              <p:spPr bwMode="auto">
                <a:xfrm>
                  <a:off x="3489" y="2100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372"/>
                <p:cNvSpPr>
                  <a:spLocks/>
                </p:cNvSpPr>
                <p:nvPr/>
              </p:nvSpPr>
              <p:spPr bwMode="auto">
                <a:xfrm>
                  <a:off x="3508" y="2110"/>
                  <a:ext cx="10" cy="19"/>
                </a:xfrm>
                <a:custGeom>
                  <a:avLst/>
                  <a:gdLst>
                    <a:gd name="T0" fmla="*/ 0 w 10"/>
                    <a:gd name="T1" fmla="*/ 0 h 19"/>
                    <a:gd name="T2" fmla="*/ 0 w 10"/>
                    <a:gd name="T3" fmla="*/ 10 h 19"/>
                    <a:gd name="T4" fmla="*/ 10 w 10"/>
                    <a:gd name="T5" fmla="*/ 19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1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373"/>
                <p:cNvSpPr>
                  <a:spLocks/>
                </p:cNvSpPr>
                <p:nvPr/>
              </p:nvSpPr>
              <p:spPr bwMode="auto">
                <a:xfrm>
                  <a:off x="3518" y="2129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374"/>
                <p:cNvSpPr>
                  <a:spLocks/>
                </p:cNvSpPr>
                <p:nvPr/>
              </p:nvSpPr>
              <p:spPr bwMode="auto">
                <a:xfrm>
                  <a:off x="3538" y="2129"/>
                  <a:ext cx="9" cy="20"/>
                </a:xfrm>
                <a:custGeom>
                  <a:avLst/>
                  <a:gdLst>
                    <a:gd name="T0" fmla="*/ 0 w 9"/>
                    <a:gd name="T1" fmla="*/ 0 h 20"/>
                    <a:gd name="T2" fmla="*/ 0 w 9"/>
                    <a:gd name="T3" fmla="*/ 10 h 20"/>
                    <a:gd name="T4" fmla="*/ 9 w 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Line 375"/>
                <p:cNvSpPr>
                  <a:spLocks noChangeShapeType="1"/>
                </p:cNvSpPr>
                <p:nvPr/>
              </p:nvSpPr>
              <p:spPr bwMode="auto">
                <a:xfrm>
                  <a:off x="3547" y="2149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376"/>
                <p:cNvSpPr>
                  <a:spLocks noChangeShapeType="1"/>
                </p:cNvSpPr>
                <p:nvPr/>
              </p:nvSpPr>
              <p:spPr bwMode="auto">
                <a:xfrm>
                  <a:off x="3567" y="2159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Line 377"/>
                <p:cNvSpPr>
                  <a:spLocks noChangeShapeType="1"/>
                </p:cNvSpPr>
                <p:nvPr/>
              </p:nvSpPr>
              <p:spPr bwMode="auto">
                <a:xfrm>
                  <a:off x="3577" y="2168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Line 378"/>
                <p:cNvSpPr>
                  <a:spLocks noChangeShapeType="1"/>
                </p:cNvSpPr>
                <p:nvPr/>
              </p:nvSpPr>
              <p:spPr bwMode="auto">
                <a:xfrm>
                  <a:off x="3596" y="2178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379"/>
                <p:cNvSpPr>
                  <a:spLocks noChangeShapeType="1"/>
                </p:cNvSpPr>
                <p:nvPr/>
              </p:nvSpPr>
              <p:spPr bwMode="auto">
                <a:xfrm>
                  <a:off x="3606" y="2188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Line 380"/>
                <p:cNvSpPr>
                  <a:spLocks noChangeShapeType="1"/>
                </p:cNvSpPr>
                <p:nvPr/>
              </p:nvSpPr>
              <p:spPr bwMode="auto">
                <a:xfrm>
                  <a:off x="3626" y="2198"/>
                  <a:ext cx="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381"/>
                <p:cNvSpPr>
                  <a:spLocks noChangeShapeType="1"/>
                </p:cNvSpPr>
                <p:nvPr/>
              </p:nvSpPr>
              <p:spPr bwMode="auto">
                <a:xfrm>
                  <a:off x="3635" y="2207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382"/>
                <p:cNvSpPr>
                  <a:spLocks/>
                </p:cNvSpPr>
                <p:nvPr/>
              </p:nvSpPr>
              <p:spPr bwMode="auto">
                <a:xfrm>
                  <a:off x="3655" y="2217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10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383"/>
                <p:cNvSpPr>
                  <a:spLocks/>
                </p:cNvSpPr>
                <p:nvPr/>
              </p:nvSpPr>
              <p:spPr bwMode="auto">
                <a:xfrm>
                  <a:off x="3674" y="223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Line 384"/>
                <p:cNvSpPr>
                  <a:spLocks noChangeShapeType="1"/>
                </p:cNvSpPr>
                <p:nvPr/>
              </p:nvSpPr>
              <p:spPr bwMode="auto">
                <a:xfrm>
                  <a:off x="3684" y="2237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385"/>
                <p:cNvSpPr>
                  <a:spLocks noChangeShapeType="1"/>
                </p:cNvSpPr>
                <p:nvPr/>
              </p:nvSpPr>
              <p:spPr bwMode="auto">
                <a:xfrm>
                  <a:off x="3704" y="2247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Line 386"/>
                <p:cNvSpPr>
                  <a:spLocks noChangeShapeType="1"/>
                </p:cNvSpPr>
                <p:nvPr/>
              </p:nvSpPr>
              <p:spPr bwMode="auto">
                <a:xfrm>
                  <a:off x="3714" y="2266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387"/>
                <p:cNvSpPr>
                  <a:spLocks noChangeShapeType="1"/>
                </p:cNvSpPr>
                <p:nvPr/>
              </p:nvSpPr>
              <p:spPr bwMode="auto">
                <a:xfrm>
                  <a:off x="3733" y="2276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Line 388"/>
                <p:cNvSpPr>
                  <a:spLocks noChangeShapeType="1"/>
                </p:cNvSpPr>
                <p:nvPr/>
              </p:nvSpPr>
              <p:spPr bwMode="auto">
                <a:xfrm>
                  <a:off x="3743" y="2286"/>
                  <a:ext cx="1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389"/>
                <p:cNvSpPr>
                  <a:spLocks noChangeShapeType="1"/>
                </p:cNvSpPr>
                <p:nvPr/>
              </p:nvSpPr>
              <p:spPr bwMode="auto">
                <a:xfrm>
                  <a:off x="3762" y="2295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Line 390"/>
                <p:cNvSpPr>
                  <a:spLocks noChangeShapeType="1"/>
                </p:cNvSpPr>
                <p:nvPr/>
              </p:nvSpPr>
              <p:spPr bwMode="auto">
                <a:xfrm>
                  <a:off x="3772" y="2305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391"/>
                <p:cNvSpPr>
                  <a:spLocks noChangeShapeType="1"/>
                </p:cNvSpPr>
                <p:nvPr/>
              </p:nvSpPr>
              <p:spPr bwMode="auto">
                <a:xfrm>
                  <a:off x="3792" y="2315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392"/>
                <p:cNvSpPr>
                  <a:spLocks noChangeShapeType="1"/>
                </p:cNvSpPr>
                <p:nvPr/>
              </p:nvSpPr>
              <p:spPr bwMode="auto">
                <a:xfrm>
                  <a:off x="3801" y="2325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Line 393"/>
                <p:cNvSpPr>
                  <a:spLocks noChangeShapeType="1"/>
                </p:cNvSpPr>
                <p:nvPr/>
              </p:nvSpPr>
              <p:spPr bwMode="auto">
                <a:xfrm>
                  <a:off x="3821" y="2334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Line 394"/>
                <p:cNvSpPr>
                  <a:spLocks noChangeShapeType="1"/>
                </p:cNvSpPr>
                <p:nvPr/>
              </p:nvSpPr>
              <p:spPr bwMode="auto">
                <a:xfrm>
                  <a:off x="3831" y="2344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Line 395"/>
                <p:cNvSpPr>
                  <a:spLocks noChangeShapeType="1"/>
                </p:cNvSpPr>
                <p:nvPr/>
              </p:nvSpPr>
              <p:spPr bwMode="auto">
                <a:xfrm>
                  <a:off x="3850" y="2354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Line 396"/>
                <p:cNvSpPr>
                  <a:spLocks noChangeShapeType="1"/>
                </p:cNvSpPr>
                <p:nvPr/>
              </p:nvSpPr>
              <p:spPr bwMode="auto">
                <a:xfrm>
                  <a:off x="3860" y="2364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Line 397"/>
                <p:cNvSpPr>
                  <a:spLocks noChangeShapeType="1"/>
                </p:cNvSpPr>
                <p:nvPr/>
              </p:nvSpPr>
              <p:spPr bwMode="auto">
                <a:xfrm>
                  <a:off x="3880" y="2374"/>
                  <a:ext cx="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Line 398"/>
                <p:cNvSpPr>
                  <a:spLocks noChangeShapeType="1"/>
                </p:cNvSpPr>
                <p:nvPr/>
              </p:nvSpPr>
              <p:spPr bwMode="auto">
                <a:xfrm>
                  <a:off x="3889" y="2383"/>
                  <a:ext cx="20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Line 399"/>
                <p:cNvSpPr>
                  <a:spLocks noChangeShapeType="1"/>
                </p:cNvSpPr>
                <p:nvPr/>
              </p:nvSpPr>
              <p:spPr bwMode="auto">
                <a:xfrm>
                  <a:off x="3909" y="2403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400"/>
                <p:cNvSpPr>
                  <a:spLocks noChangeShapeType="1"/>
                </p:cNvSpPr>
                <p:nvPr/>
              </p:nvSpPr>
              <p:spPr bwMode="auto">
                <a:xfrm>
                  <a:off x="3928" y="2413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401"/>
                <p:cNvSpPr>
                  <a:spLocks noChangeShapeType="1"/>
                </p:cNvSpPr>
                <p:nvPr/>
              </p:nvSpPr>
              <p:spPr bwMode="auto">
                <a:xfrm>
                  <a:off x="3938" y="2422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Line 402"/>
                <p:cNvSpPr>
                  <a:spLocks noChangeShapeType="1"/>
                </p:cNvSpPr>
                <p:nvPr/>
              </p:nvSpPr>
              <p:spPr bwMode="auto">
                <a:xfrm>
                  <a:off x="3958" y="2432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Line 403"/>
                <p:cNvSpPr>
                  <a:spLocks noChangeShapeType="1"/>
                </p:cNvSpPr>
                <p:nvPr/>
              </p:nvSpPr>
              <p:spPr bwMode="auto">
                <a:xfrm>
                  <a:off x="3968" y="2442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Line 404"/>
                <p:cNvSpPr>
                  <a:spLocks noChangeShapeType="1"/>
                </p:cNvSpPr>
                <p:nvPr/>
              </p:nvSpPr>
              <p:spPr bwMode="auto">
                <a:xfrm>
                  <a:off x="3987" y="2452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Line 405"/>
                <p:cNvSpPr>
                  <a:spLocks noChangeShapeType="1"/>
                </p:cNvSpPr>
                <p:nvPr/>
              </p:nvSpPr>
              <p:spPr bwMode="auto">
                <a:xfrm>
                  <a:off x="3997" y="2461"/>
                  <a:ext cx="1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Line 406"/>
                <p:cNvSpPr>
                  <a:spLocks noChangeShapeType="1"/>
                </p:cNvSpPr>
                <p:nvPr/>
              </p:nvSpPr>
              <p:spPr bwMode="auto">
                <a:xfrm>
                  <a:off x="4016" y="2471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Line 407"/>
                <p:cNvSpPr>
                  <a:spLocks noChangeShapeType="1"/>
                </p:cNvSpPr>
                <p:nvPr/>
              </p:nvSpPr>
              <p:spPr bwMode="auto">
                <a:xfrm>
                  <a:off x="4026" y="2481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Line 408"/>
                <p:cNvSpPr>
                  <a:spLocks noChangeShapeType="1"/>
                </p:cNvSpPr>
                <p:nvPr/>
              </p:nvSpPr>
              <p:spPr bwMode="auto">
                <a:xfrm>
                  <a:off x="4046" y="2491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Line 409"/>
                <p:cNvSpPr>
                  <a:spLocks noChangeShapeType="1"/>
                </p:cNvSpPr>
                <p:nvPr/>
              </p:nvSpPr>
              <p:spPr bwMode="auto">
                <a:xfrm>
                  <a:off x="4055" y="2501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5" name="Group 611"/>
              <p:cNvGrpSpPr>
                <a:grpSpLocks/>
              </p:cNvGrpSpPr>
              <p:nvPr/>
            </p:nvGrpSpPr>
            <p:grpSpPr bwMode="auto">
              <a:xfrm>
                <a:off x="1428" y="1485"/>
                <a:ext cx="2989" cy="1260"/>
                <a:chOff x="1428" y="1485"/>
                <a:chExt cx="2989" cy="1260"/>
              </a:xfrm>
            </p:grpSpPr>
            <p:sp>
              <p:nvSpPr>
                <p:cNvPr id="323" name="Line 411"/>
                <p:cNvSpPr>
                  <a:spLocks noChangeShapeType="1"/>
                </p:cNvSpPr>
                <p:nvPr/>
              </p:nvSpPr>
              <p:spPr bwMode="auto">
                <a:xfrm>
                  <a:off x="4075" y="2510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412"/>
                <p:cNvSpPr>
                  <a:spLocks noChangeShapeType="1"/>
                </p:cNvSpPr>
                <p:nvPr/>
              </p:nvSpPr>
              <p:spPr bwMode="auto">
                <a:xfrm>
                  <a:off x="4085" y="2520"/>
                  <a:ext cx="19" cy="2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Line 413"/>
                <p:cNvSpPr>
                  <a:spLocks noChangeShapeType="1"/>
                </p:cNvSpPr>
                <p:nvPr/>
              </p:nvSpPr>
              <p:spPr bwMode="auto">
                <a:xfrm>
                  <a:off x="4104" y="2540"/>
                  <a:ext cx="10" cy="1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414"/>
                <p:cNvSpPr>
                  <a:spLocks noChangeShapeType="1"/>
                </p:cNvSpPr>
                <p:nvPr/>
              </p:nvSpPr>
              <p:spPr bwMode="auto">
                <a:xfrm>
                  <a:off x="4114" y="2559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415"/>
                <p:cNvSpPr>
                  <a:spLocks/>
                </p:cNvSpPr>
                <p:nvPr/>
              </p:nvSpPr>
              <p:spPr bwMode="auto">
                <a:xfrm>
                  <a:off x="4134" y="2569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1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416"/>
                <p:cNvSpPr>
                  <a:spLocks/>
                </p:cNvSpPr>
                <p:nvPr/>
              </p:nvSpPr>
              <p:spPr bwMode="auto">
                <a:xfrm>
                  <a:off x="4143" y="2559"/>
                  <a:ext cx="20" cy="20"/>
                </a:xfrm>
                <a:custGeom>
                  <a:avLst/>
                  <a:gdLst>
                    <a:gd name="T0" fmla="*/ 0 w 20"/>
                    <a:gd name="T1" fmla="*/ 20 h 20"/>
                    <a:gd name="T2" fmla="*/ 10 w 20"/>
                    <a:gd name="T3" fmla="*/ 10 h 20"/>
                    <a:gd name="T4" fmla="*/ 20 w 20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20">
                      <a:moveTo>
                        <a:pt x="0" y="20"/>
                      </a:moveTo>
                      <a:lnTo>
                        <a:pt x="10" y="1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417"/>
                <p:cNvSpPr>
                  <a:spLocks/>
                </p:cNvSpPr>
                <p:nvPr/>
              </p:nvSpPr>
              <p:spPr bwMode="auto">
                <a:xfrm>
                  <a:off x="4163" y="2559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10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418"/>
                <p:cNvSpPr>
                  <a:spLocks noChangeShapeType="1"/>
                </p:cNvSpPr>
                <p:nvPr/>
              </p:nvSpPr>
              <p:spPr bwMode="auto">
                <a:xfrm>
                  <a:off x="4182" y="2579"/>
                  <a:ext cx="1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419"/>
                <p:cNvSpPr>
                  <a:spLocks noChangeShapeType="1"/>
                </p:cNvSpPr>
                <p:nvPr/>
              </p:nvSpPr>
              <p:spPr bwMode="auto">
                <a:xfrm>
                  <a:off x="4192" y="2588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420"/>
                <p:cNvSpPr>
                  <a:spLocks noChangeShapeType="1"/>
                </p:cNvSpPr>
                <p:nvPr/>
              </p:nvSpPr>
              <p:spPr bwMode="auto">
                <a:xfrm>
                  <a:off x="4212" y="2598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421"/>
                <p:cNvSpPr>
                  <a:spLocks/>
                </p:cNvSpPr>
                <p:nvPr/>
              </p:nvSpPr>
              <p:spPr bwMode="auto">
                <a:xfrm>
                  <a:off x="4222" y="2608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9 w 19"/>
                    <a:gd name="T3" fmla="*/ 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422"/>
                <p:cNvSpPr>
                  <a:spLocks/>
                </p:cNvSpPr>
                <p:nvPr/>
              </p:nvSpPr>
              <p:spPr bwMode="auto">
                <a:xfrm>
                  <a:off x="4241" y="2618"/>
                  <a:ext cx="10" cy="29"/>
                </a:xfrm>
                <a:custGeom>
                  <a:avLst/>
                  <a:gdLst>
                    <a:gd name="T0" fmla="*/ 0 w 10"/>
                    <a:gd name="T1" fmla="*/ 0 h 29"/>
                    <a:gd name="T2" fmla="*/ 0 w 10"/>
                    <a:gd name="T3" fmla="*/ 9 h 29"/>
                    <a:gd name="T4" fmla="*/ 10 w 10"/>
                    <a:gd name="T5" fmla="*/ 2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2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0" y="2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423"/>
                <p:cNvSpPr>
                  <a:spLocks/>
                </p:cNvSpPr>
                <p:nvPr/>
              </p:nvSpPr>
              <p:spPr bwMode="auto">
                <a:xfrm>
                  <a:off x="4251" y="2647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0 w 19"/>
                    <a:gd name="T3" fmla="*/ 1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424"/>
                <p:cNvSpPr>
                  <a:spLocks noChangeShapeType="1"/>
                </p:cNvSpPr>
                <p:nvPr/>
              </p:nvSpPr>
              <p:spPr bwMode="auto">
                <a:xfrm>
                  <a:off x="4270" y="2657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425"/>
                <p:cNvSpPr>
                  <a:spLocks noChangeShapeType="1"/>
                </p:cNvSpPr>
                <p:nvPr/>
              </p:nvSpPr>
              <p:spPr bwMode="auto">
                <a:xfrm>
                  <a:off x="4280" y="2667"/>
                  <a:ext cx="20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426"/>
                <p:cNvSpPr>
                  <a:spLocks noChangeShapeType="1"/>
                </p:cNvSpPr>
                <p:nvPr/>
              </p:nvSpPr>
              <p:spPr bwMode="auto">
                <a:xfrm>
                  <a:off x="4300" y="2676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427"/>
                <p:cNvSpPr>
                  <a:spLocks noChangeShapeType="1"/>
                </p:cNvSpPr>
                <p:nvPr/>
              </p:nvSpPr>
              <p:spPr bwMode="auto">
                <a:xfrm>
                  <a:off x="4309" y="2686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428"/>
                <p:cNvSpPr>
                  <a:spLocks noChangeShapeType="1"/>
                </p:cNvSpPr>
                <p:nvPr/>
              </p:nvSpPr>
              <p:spPr bwMode="auto">
                <a:xfrm>
                  <a:off x="4329" y="2696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429"/>
                <p:cNvSpPr>
                  <a:spLocks noChangeShapeType="1"/>
                </p:cNvSpPr>
                <p:nvPr/>
              </p:nvSpPr>
              <p:spPr bwMode="auto">
                <a:xfrm>
                  <a:off x="4339" y="2706"/>
                  <a:ext cx="1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430"/>
                <p:cNvSpPr>
                  <a:spLocks noChangeShapeType="1"/>
                </p:cNvSpPr>
                <p:nvPr/>
              </p:nvSpPr>
              <p:spPr bwMode="auto">
                <a:xfrm>
                  <a:off x="4358" y="271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431"/>
                <p:cNvSpPr>
                  <a:spLocks noChangeShapeType="1"/>
                </p:cNvSpPr>
                <p:nvPr/>
              </p:nvSpPr>
              <p:spPr bwMode="auto">
                <a:xfrm>
                  <a:off x="4368" y="2715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432"/>
                <p:cNvSpPr>
                  <a:spLocks noChangeShapeType="1"/>
                </p:cNvSpPr>
                <p:nvPr/>
              </p:nvSpPr>
              <p:spPr bwMode="auto">
                <a:xfrm>
                  <a:off x="4388" y="2725"/>
                  <a:ext cx="9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433"/>
                <p:cNvSpPr>
                  <a:spLocks noChangeShapeType="1"/>
                </p:cNvSpPr>
                <p:nvPr/>
              </p:nvSpPr>
              <p:spPr bwMode="auto">
                <a:xfrm>
                  <a:off x="4397" y="2735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434"/>
                <p:cNvSpPr>
                  <a:spLocks noChangeShapeType="1"/>
                </p:cNvSpPr>
                <p:nvPr/>
              </p:nvSpPr>
              <p:spPr bwMode="auto">
                <a:xfrm>
                  <a:off x="1428" y="1485"/>
                  <a:ext cx="19" cy="9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435"/>
                <p:cNvSpPr>
                  <a:spLocks noChangeShapeType="1"/>
                </p:cNvSpPr>
                <p:nvPr/>
              </p:nvSpPr>
              <p:spPr bwMode="auto">
                <a:xfrm>
                  <a:off x="1447" y="149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436"/>
                <p:cNvSpPr>
                  <a:spLocks noChangeShapeType="1"/>
                </p:cNvSpPr>
                <p:nvPr/>
              </p:nvSpPr>
              <p:spPr bwMode="auto">
                <a:xfrm>
                  <a:off x="1457" y="1494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437"/>
                <p:cNvSpPr>
                  <a:spLocks noChangeShapeType="1"/>
                </p:cNvSpPr>
                <p:nvPr/>
              </p:nvSpPr>
              <p:spPr bwMode="auto">
                <a:xfrm>
                  <a:off x="1476" y="149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438"/>
                <p:cNvSpPr>
                  <a:spLocks noChangeShapeType="1"/>
                </p:cNvSpPr>
                <p:nvPr/>
              </p:nvSpPr>
              <p:spPr bwMode="auto">
                <a:xfrm>
                  <a:off x="1486" y="149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439"/>
                <p:cNvSpPr>
                  <a:spLocks/>
                </p:cNvSpPr>
                <p:nvPr/>
              </p:nvSpPr>
              <p:spPr bwMode="auto">
                <a:xfrm>
                  <a:off x="1506" y="1494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440"/>
                <p:cNvSpPr>
                  <a:spLocks noChangeShapeType="1"/>
                </p:cNvSpPr>
                <p:nvPr/>
              </p:nvSpPr>
              <p:spPr bwMode="auto">
                <a:xfrm>
                  <a:off x="1515" y="150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441"/>
                <p:cNvSpPr>
                  <a:spLocks noChangeShapeType="1"/>
                </p:cNvSpPr>
                <p:nvPr/>
              </p:nvSpPr>
              <p:spPr bwMode="auto">
                <a:xfrm>
                  <a:off x="1535" y="15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442"/>
                <p:cNvSpPr>
                  <a:spLocks noChangeShapeType="1"/>
                </p:cNvSpPr>
                <p:nvPr/>
              </p:nvSpPr>
              <p:spPr bwMode="auto">
                <a:xfrm>
                  <a:off x="1545" y="1504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443"/>
                <p:cNvSpPr>
                  <a:spLocks/>
                </p:cNvSpPr>
                <p:nvPr/>
              </p:nvSpPr>
              <p:spPr bwMode="auto">
                <a:xfrm>
                  <a:off x="1564" y="1504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444"/>
                <p:cNvSpPr>
                  <a:spLocks noChangeShapeType="1"/>
                </p:cNvSpPr>
                <p:nvPr/>
              </p:nvSpPr>
              <p:spPr bwMode="auto">
                <a:xfrm>
                  <a:off x="1574" y="151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445"/>
                <p:cNvSpPr>
                  <a:spLocks noChangeShapeType="1"/>
                </p:cNvSpPr>
                <p:nvPr/>
              </p:nvSpPr>
              <p:spPr bwMode="auto">
                <a:xfrm>
                  <a:off x="1594" y="1514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446"/>
                <p:cNvSpPr>
                  <a:spLocks noChangeShapeType="1"/>
                </p:cNvSpPr>
                <p:nvPr/>
              </p:nvSpPr>
              <p:spPr bwMode="auto">
                <a:xfrm>
                  <a:off x="1603" y="151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447"/>
                <p:cNvSpPr>
                  <a:spLocks/>
                </p:cNvSpPr>
                <p:nvPr/>
              </p:nvSpPr>
              <p:spPr bwMode="auto">
                <a:xfrm>
                  <a:off x="1623" y="1514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448"/>
                <p:cNvSpPr>
                  <a:spLocks noChangeShapeType="1"/>
                </p:cNvSpPr>
                <p:nvPr/>
              </p:nvSpPr>
              <p:spPr bwMode="auto">
                <a:xfrm>
                  <a:off x="1633" y="1524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449"/>
                <p:cNvSpPr>
                  <a:spLocks noChangeShapeType="1"/>
                </p:cNvSpPr>
                <p:nvPr/>
              </p:nvSpPr>
              <p:spPr bwMode="auto">
                <a:xfrm>
                  <a:off x="1652" y="152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450"/>
                <p:cNvSpPr>
                  <a:spLocks/>
                </p:cNvSpPr>
                <p:nvPr/>
              </p:nvSpPr>
              <p:spPr bwMode="auto">
                <a:xfrm>
                  <a:off x="1662" y="1524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451"/>
                <p:cNvSpPr>
                  <a:spLocks noChangeShapeType="1"/>
                </p:cNvSpPr>
                <p:nvPr/>
              </p:nvSpPr>
              <p:spPr bwMode="auto">
                <a:xfrm>
                  <a:off x="1682" y="1534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452"/>
                <p:cNvSpPr>
                  <a:spLocks/>
                </p:cNvSpPr>
                <p:nvPr/>
              </p:nvSpPr>
              <p:spPr bwMode="auto">
                <a:xfrm>
                  <a:off x="1701" y="1534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10 w 10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453"/>
                <p:cNvSpPr>
                  <a:spLocks noChangeShapeType="1"/>
                </p:cNvSpPr>
                <p:nvPr/>
              </p:nvSpPr>
              <p:spPr bwMode="auto">
                <a:xfrm>
                  <a:off x="1711" y="1543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454"/>
                <p:cNvSpPr>
                  <a:spLocks noChangeShapeType="1"/>
                </p:cNvSpPr>
                <p:nvPr/>
              </p:nvSpPr>
              <p:spPr bwMode="auto">
                <a:xfrm>
                  <a:off x="1730" y="154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455"/>
                <p:cNvSpPr>
                  <a:spLocks noChangeShapeType="1"/>
                </p:cNvSpPr>
                <p:nvPr/>
              </p:nvSpPr>
              <p:spPr bwMode="auto">
                <a:xfrm>
                  <a:off x="1740" y="154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456"/>
                <p:cNvSpPr>
                  <a:spLocks/>
                </p:cNvSpPr>
                <p:nvPr/>
              </p:nvSpPr>
              <p:spPr bwMode="auto">
                <a:xfrm>
                  <a:off x="1760" y="1543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457"/>
                <p:cNvSpPr>
                  <a:spLocks noChangeShapeType="1"/>
                </p:cNvSpPr>
                <p:nvPr/>
              </p:nvSpPr>
              <p:spPr bwMode="auto">
                <a:xfrm>
                  <a:off x="1769" y="155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458"/>
                <p:cNvSpPr>
                  <a:spLocks noChangeShapeType="1"/>
                </p:cNvSpPr>
                <p:nvPr/>
              </p:nvSpPr>
              <p:spPr bwMode="auto">
                <a:xfrm>
                  <a:off x="1789" y="15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459"/>
                <p:cNvSpPr>
                  <a:spLocks noChangeShapeType="1"/>
                </p:cNvSpPr>
                <p:nvPr/>
              </p:nvSpPr>
              <p:spPr bwMode="auto">
                <a:xfrm>
                  <a:off x="1799" y="1553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460"/>
                <p:cNvSpPr>
                  <a:spLocks/>
                </p:cNvSpPr>
                <p:nvPr/>
              </p:nvSpPr>
              <p:spPr bwMode="auto">
                <a:xfrm>
                  <a:off x="1818" y="1553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461"/>
                <p:cNvSpPr>
                  <a:spLocks noChangeShapeType="1"/>
                </p:cNvSpPr>
                <p:nvPr/>
              </p:nvSpPr>
              <p:spPr bwMode="auto">
                <a:xfrm>
                  <a:off x="1828" y="156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462"/>
                <p:cNvSpPr>
                  <a:spLocks noChangeShapeType="1"/>
                </p:cNvSpPr>
                <p:nvPr/>
              </p:nvSpPr>
              <p:spPr bwMode="auto">
                <a:xfrm>
                  <a:off x="1848" y="1563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463"/>
                <p:cNvSpPr>
                  <a:spLocks/>
                </p:cNvSpPr>
                <p:nvPr/>
              </p:nvSpPr>
              <p:spPr bwMode="auto">
                <a:xfrm>
                  <a:off x="1857" y="1563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464"/>
                <p:cNvSpPr>
                  <a:spLocks noChangeShapeType="1"/>
                </p:cNvSpPr>
                <p:nvPr/>
              </p:nvSpPr>
              <p:spPr bwMode="auto">
                <a:xfrm>
                  <a:off x="1877" y="15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465"/>
                <p:cNvSpPr>
                  <a:spLocks noChangeShapeType="1"/>
                </p:cNvSpPr>
                <p:nvPr/>
              </p:nvSpPr>
              <p:spPr bwMode="auto">
                <a:xfrm>
                  <a:off x="1887" y="1573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466"/>
                <p:cNvSpPr>
                  <a:spLocks noChangeShapeType="1"/>
                </p:cNvSpPr>
                <p:nvPr/>
              </p:nvSpPr>
              <p:spPr bwMode="auto">
                <a:xfrm>
                  <a:off x="1906" y="15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467"/>
                <p:cNvSpPr>
                  <a:spLocks noChangeShapeType="1"/>
                </p:cNvSpPr>
                <p:nvPr/>
              </p:nvSpPr>
              <p:spPr bwMode="auto">
                <a:xfrm>
                  <a:off x="1916" y="157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468"/>
                <p:cNvSpPr>
                  <a:spLocks/>
                </p:cNvSpPr>
                <p:nvPr/>
              </p:nvSpPr>
              <p:spPr bwMode="auto">
                <a:xfrm>
                  <a:off x="1936" y="1573"/>
                  <a:ext cx="19" cy="9"/>
                </a:xfrm>
                <a:custGeom>
                  <a:avLst/>
                  <a:gdLst>
                    <a:gd name="T0" fmla="*/ 0 w 19"/>
                    <a:gd name="T1" fmla="*/ 0 h 9"/>
                    <a:gd name="T2" fmla="*/ 9 w 19"/>
                    <a:gd name="T3" fmla="*/ 0 h 9"/>
                    <a:gd name="T4" fmla="*/ 19 w 19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9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469"/>
                <p:cNvSpPr>
                  <a:spLocks noChangeShapeType="1"/>
                </p:cNvSpPr>
                <p:nvPr/>
              </p:nvSpPr>
              <p:spPr bwMode="auto">
                <a:xfrm>
                  <a:off x="1955" y="158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470"/>
                <p:cNvSpPr>
                  <a:spLocks noChangeShapeType="1"/>
                </p:cNvSpPr>
                <p:nvPr/>
              </p:nvSpPr>
              <p:spPr bwMode="auto">
                <a:xfrm>
                  <a:off x="1965" y="1582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471"/>
                <p:cNvSpPr>
                  <a:spLocks noChangeShapeType="1"/>
                </p:cNvSpPr>
                <p:nvPr/>
              </p:nvSpPr>
              <p:spPr bwMode="auto">
                <a:xfrm>
                  <a:off x="1984" y="158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472"/>
                <p:cNvSpPr>
                  <a:spLocks noChangeShapeType="1"/>
                </p:cNvSpPr>
                <p:nvPr/>
              </p:nvSpPr>
              <p:spPr bwMode="auto">
                <a:xfrm>
                  <a:off x="1994" y="158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Freeform 473"/>
                <p:cNvSpPr>
                  <a:spLocks/>
                </p:cNvSpPr>
                <p:nvPr/>
              </p:nvSpPr>
              <p:spPr bwMode="auto">
                <a:xfrm>
                  <a:off x="2014" y="1582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474"/>
                <p:cNvSpPr>
                  <a:spLocks noChangeShapeType="1"/>
                </p:cNvSpPr>
                <p:nvPr/>
              </p:nvSpPr>
              <p:spPr bwMode="auto">
                <a:xfrm>
                  <a:off x="2023" y="159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475"/>
                <p:cNvSpPr>
                  <a:spLocks noChangeShapeType="1"/>
                </p:cNvSpPr>
                <p:nvPr/>
              </p:nvSpPr>
              <p:spPr bwMode="auto">
                <a:xfrm>
                  <a:off x="2043" y="159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476"/>
                <p:cNvSpPr>
                  <a:spLocks noChangeShapeType="1"/>
                </p:cNvSpPr>
                <p:nvPr/>
              </p:nvSpPr>
              <p:spPr bwMode="auto">
                <a:xfrm>
                  <a:off x="2053" y="1592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477"/>
                <p:cNvSpPr>
                  <a:spLocks/>
                </p:cNvSpPr>
                <p:nvPr/>
              </p:nvSpPr>
              <p:spPr bwMode="auto">
                <a:xfrm>
                  <a:off x="2072" y="1592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478"/>
                <p:cNvSpPr>
                  <a:spLocks noChangeShapeType="1"/>
                </p:cNvSpPr>
                <p:nvPr/>
              </p:nvSpPr>
              <p:spPr bwMode="auto">
                <a:xfrm>
                  <a:off x="2082" y="160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479"/>
                <p:cNvSpPr>
                  <a:spLocks noChangeShapeType="1"/>
                </p:cNvSpPr>
                <p:nvPr/>
              </p:nvSpPr>
              <p:spPr bwMode="auto">
                <a:xfrm>
                  <a:off x="2102" y="1602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480"/>
                <p:cNvSpPr>
                  <a:spLocks noChangeShapeType="1"/>
                </p:cNvSpPr>
                <p:nvPr/>
              </p:nvSpPr>
              <p:spPr bwMode="auto">
                <a:xfrm>
                  <a:off x="2111" y="160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481"/>
                <p:cNvSpPr>
                  <a:spLocks noChangeShapeType="1"/>
                </p:cNvSpPr>
                <p:nvPr/>
              </p:nvSpPr>
              <p:spPr bwMode="auto">
                <a:xfrm>
                  <a:off x="2131" y="160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482"/>
                <p:cNvSpPr>
                  <a:spLocks/>
                </p:cNvSpPr>
                <p:nvPr/>
              </p:nvSpPr>
              <p:spPr bwMode="auto">
                <a:xfrm>
                  <a:off x="2141" y="1602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9 w 19"/>
                    <a:gd name="T3" fmla="*/ 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483"/>
                <p:cNvSpPr>
                  <a:spLocks noChangeShapeType="1"/>
                </p:cNvSpPr>
                <p:nvPr/>
              </p:nvSpPr>
              <p:spPr bwMode="auto">
                <a:xfrm>
                  <a:off x="2160" y="161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484"/>
                <p:cNvSpPr>
                  <a:spLocks noChangeShapeType="1"/>
                </p:cNvSpPr>
                <p:nvPr/>
              </p:nvSpPr>
              <p:spPr bwMode="auto">
                <a:xfrm>
                  <a:off x="2180" y="161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485"/>
                <p:cNvSpPr>
                  <a:spLocks/>
                </p:cNvSpPr>
                <p:nvPr/>
              </p:nvSpPr>
              <p:spPr bwMode="auto">
                <a:xfrm>
                  <a:off x="2190" y="1612"/>
                  <a:ext cx="19" cy="9"/>
                </a:xfrm>
                <a:custGeom>
                  <a:avLst/>
                  <a:gdLst>
                    <a:gd name="T0" fmla="*/ 0 w 19"/>
                    <a:gd name="T1" fmla="*/ 0 h 9"/>
                    <a:gd name="T2" fmla="*/ 9 w 19"/>
                    <a:gd name="T3" fmla="*/ 0 h 9"/>
                    <a:gd name="T4" fmla="*/ 19 w 19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9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486"/>
                <p:cNvSpPr>
                  <a:spLocks noChangeShapeType="1"/>
                </p:cNvSpPr>
                <p:nvPr/>
              </p:nvSpPr>
              <p:spPr bwMode="auto">
                <a:xfrm>
                  <a:off x="2209" y="162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487"/>
                <p:cNvSpPr>
                  <a:spLocks noChangeShapeType="1"/>
                </p:cNvSpPr>
                <p:nvPr/>
              </p:nvSpPr>
              <p:spPr bwMode="auto">
                <a:xfrm>
                  <a:off x="2219" y="1621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488"/>
                <p:cNvSpPr>
                  <a:spLocks noChangeShapeType="1"/>
                </p:cNvSpPr>
                <p:nvPr/>
              </p:nvSpPr>
              <p:spPr bwMode="auto">
                <a:xfrm>
                  <a:off x="2238" y="162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489"/>
                <p:cNvSpPr>
                  <a:spLocks noChangeShapeType="1"/>
                </p:cNvSpPr>
                <p:nvPr/>
              </p:nvSpPr>
              <p:spPr bwMode="auto">
                <a:xfrm>
                  <a:off x="2248" y="162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490"/>
                <p:cNvSpPr>
                  <a:spLocks noChangeShapeType="1"/>
                </p:cNvSpPr>
                <p:nvPr/>
              </p:nvSpPr>
              <p:spPr bwMode="auto">
                <a:xfrm>
                  <a:off x="2268" y="1621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491"/>
                <p:cNvSpPr>
                  <a:spLocks noChangeShapeType="1"/>
                </p:cNvSpPr>
                <p:nvPr/>
              </p:nvSpPr>
              <p:spPr bwMode="auto">
                <a:xfrm>
                  <a:off x="2277" y="162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492"/>
                <p:cNvSpPr>
                  <a:spLocks noChangeShapeType="1"/>
                </p:cNvSpPr>
                <p:nvPr/>
              </p:nvSpPr>
              <p:spPr bwMode="auto">
                <a:xfrm>
                  <a:off x="2297" y="162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493"/>
                <p:cNvSpPr>
                  <a:spLocks/>
                </p:cNvSpPr>
                <p:nvPr/>
              </p:nvSpPr>
              <p:spPr bwMode="auto">
                <a:xfrm>
                  <a:off x="2307" y="1621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0 w 19"/>
                    <a:gd name="T3" fmla="*/ 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494"/>
                <p:cNvSpPr>
                  <a:spLocks noChangeShapeType="1"/>
                </p:cNvSpPr>
                <p:nvPr/>
              </p:nvSpPr>
              <p:spPr bwMode="auto">
                <a:xfrm>
                  <a:off x="2326" y="163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495"/>
                <p:cNvSpPr>
                  <a:spLocks noChangeShapeType="1"/>
                </p:cNvSpPr>
                <p:nvPr/>
              </p:nvSpPr>
              <p:spPr bwMode="auto">
                <a:xfrm>
                  <a:off x="2336" y="163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496"/>
                <p:cNvSpPr>
                  <a:spLocks noChangeShapeType="1"/>
                </p:cNvSpPr>
                <p:nvPr/>
              </p:nvSpPr>
              <p:spPr bwMode="auto">
                <a:xfrm>
                  <a:off x="2356" y="1631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497"/>
                <p:cNvSpPr>
                  <a:spLocks/>
                </p:cNvSpPr>
                <p:nvPr/>
              </p:nvSpPr>
              <p:spPr bwMode="auto">
                <a:xfrm>
                  <a:off x="2365" y="1631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1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498"/>
                <p:cNvSpPr>
                  <a:spLocks/>
                </p:cNvSpPr>
                <p:nvPr/>
              </p:nvSpPr>
              <p:spPr bwMode="auto">
                <a:xfrm>
                  <a:off x="2385" y="1631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499"/>
                <p:cNvSpPr>
                  <a:spLocks/>
                </p:cNvSpPr>
                <p:nvPr/>
              </p:nvSpPr>
              <p:spPr bwMode="auto">
                <a:xfrm>
                  <a:off x="2395" y="1631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9 w 19"/>
                    <a:gd name="T3" fmla="*/ 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500"/>
                <p:cNvSpPr>
                  <a:spLocks noChangeShapeType="1"/>
                </p:cNvSpPr>
                <p:nvPr/>
              </p:nvSpPr>
              <p:spPr bwMode="auto">
                <a:xfrm>
                  <a:off x="2414" y="164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501"/>
                <p:cNvSpPr>
                  <a:spLocks noChangeShapeType="1"/>
                </p:cNvSpPr>
                <p:nvPr/>
              </p:nvSpPr>
              <p:spPr bwMode="auto">
                <a:xfrm>
                  <a:off x="2434" y="164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502"/>
                <p:cNvSpPr>
                  <a:spLocks noChangeShapeType="1"/>
                </p:cNvSpPr>
                <p:nvPr/>
              </p:nvSpPr>
              <p:spPr bwMode="auto">
                <a:xfrm>
                  <a:off x="2444" y="1641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503"/>
                <p:cNvSpPr>
                  <a:spLocks noChangeShapeType="1"/>
                </p:cNvSpPr>
                <p:nvPr/>
              </p:nvSpPr>
              <p:spPr bwMode="auto">
                <a:xfrm>
                  <a:off x="2463" y="164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504"/>
                <p:cNvSpPr>
                  <a:spLocks/>
                </p:cNvSpPr>
                <p:nvPr/>
              </p:nvSpPr>
              <p:spPr bwMode="auto">
                <a:xfrm>
                  <a:off x="2473" y="1641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0 w 19"/>
                    <a:gd name="T3" fmla="*/ 1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505"/>
                <p:cNvSpPr>
                  <a:spLocks/>
                </p:cNvSpPr>
                <p:nvPr/>
              </p:nvSpPr>
              <p:spPr bwMode="auto">
                <a:xfrm>
                  <a:off x="2492" y="1641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506"/>
                <p:cNvSpPr>
                  <a:spLocks/>
                </p:cNvSpPr>
                <p:nvPr/>
              </p:nvSpPr>
              <p:spPr bwMode="auto">
                <a:xfrm>
                  <a:off x="2502" y="1641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507"/>
                <p:cNvSpPr>
                  <a:spLocks noChangeShapeType="1"/>
                </p:cNvSpPr>
                <p:nvPr/>
              </p:nvSpPr>
              <p:spPr bwMode="auto">
                <a:xfrm>
                  <a:off x="2522" y="1651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508"/>
                <p:cNvSpPr>
                  <a:spLocks noChangeShapeType="1"/>
                </p:cNvSpPr>
                <p:nvPr/>
              </p:nvSpPr>
              <p:spPr bwMode="auto">
                <a:xfrm>
                  <a:off x="2531" y="165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509"/>
                <p:cNvSpPr>
                  <a:spLocks noChangeShapeType="1"/>
                </p:cNvSpPr>
                <p:nvPr/>
              </p:nvSpPr>
              <p:spPr bwMode="auto">
                <a:xfrm>
                  <a:off x="2551" y="16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510"/>
                <p:cNvSpPr>
                  <a:spLocks/>
                </p:cNvSpPr>
                <p:nvPr/>
              </p:nvSpPr>
              <p:spPr bwMode="auto">
                <a:xfrm>
                  <a:off x="2561" y="1651"/>
                  <a:ext cx="19" cy="9"/>
                </a:xfrm>
                <a:custGeom>
                  <a:avLst/>
                  <a:gdLst>
                    <a:gd name="T0" fmla="*/ 0 w 19"/>
                    <a:gd name="T1" fmla="*/ 0 h 9"/>
                    <a:gd name="T2" fmla="*/ 10 w 19"/>
                    <a:gd name="T3" fmla="*/ 9 h 9"/>
                    <a:gd name="T4" fmla="*/ 19 w 19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9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19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511"/>
                <p:cNvSpPr>
                  <a:spLocks/>
                </p:cNvSpPr>
                <p:nvPr/>
              </p:nvSpPr>
              <p:spPr bwMode="auto">
                <a:xfrm>
                  <a:off x="2580" y="1651"/>
                  <a:ext cx="10" cy="9"/>
                </a:xfrm>
                <a:custGeom>
                  <a:avLst/>
                  <a:gdLst>
                    <a:gd name="T0" fmla="*/ 0 w 10"/>
                    <a:gd name="T1" fmla="*/ 9 h 9"/>
                    <a:gd name="T2" fmla="*/ 0 w 10"/>
                    <a:gd name="T3" fmla="*/ 0 h 9"/>
                    <a:gd name="T4" fmla="*/ 10 w 10"/>
                    <a:gd name="T5" fmla="*/ 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512"/>
                <p:cNvSpPr>
                  <a:spLocks/>
                </p:cNvSpPr>
                <p:nvPr/>
              </p:nvSpPr>
              <p:spPr bwMode="auto">
                <a:xfrm>
                  <a:off x="2590" y="1651"/>
                  <a:ext cx="20" cy="9"/>
                </a:xfrm>
                <a:custGeom>
                  <a:avLst/>
                  <a:gdLst>
                    <a:gd name="T0" fmla="*/ 0 w 20"/>
                    <a:gd name="T1" fmla="*/ 0 h 9"/>
                    <a:gd name="T2" fmla="*/ 10 w 20"/>
                    <a:gd name="T3" fmla="*/ 0 h 9"/>
                    <a:gd name="T4" fmla="*/ 20 w 20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513"/>
                <p:cNvSpPr>
                  <a:spLocks/>
                </p:cNvSpPr>
                <p:nvPr/>
              </p:nvSpPr>
              <p:spPr bwMode="auto">
                <a:xfrm>
                  <a:off x="2610" y="1651"/>
                  <a:ext cx="9" cy="9"/>
                </a:xfrm>
                <a:custGeom>
                  <a:avLst/>
                  <a:gdLst>
                    <a:gd name="T0" fmla="*/ 0 w 9"/>
                    <a:gd name="T1" fmla="*/ 9 h 9"/>
                    <a:gd name="T2" fmla="*/ 0 w 9"/>
                    <a:gd name="T3" fmla="*/ 0 h 9"/>
                    <a:gd name="T4" fmla="*/ 9 w 9"/>
                    <a:gd name="T5" fmla="*/ 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514"/>
                <p:cNvSpPr>
                  <a:spLocks/>
                </p:cNvSpPr>
                <p:nvPr/>
              </p:nvSpPr>
              <p:spPr bwMode="auto">
                <a:xfrm>
                  <a:off x="2619" y="1651"/>
                  <a:ext cx="20" cy="9"/>
                </a:xfrm>
                <a:custGeom>
                  <a:avLst/>
                  <a:gdLst>
                    <a:gd name="T0" fmla="*/ 0 w 20"/>
                    <a:gd name="T1" fmla="*/ 0 h 9"/>
                    <a:gd name="T2" fmla="*/ 10 w 20"/>
                    <a:gd name="T3" fmla="*/ 0 h 9"/>
                    <a:gd name="T4" fmla="*/ 20 w 20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515"/>
                <p:cNvSpPr>
                  <a:spLocks/>
                </p:cNvSpPr>
                <p:nvPr/>
              </p:nvSpPr>
              <p:spPr bwMode="auto">
                <a:xfrm>
                  <a:off x="2639" y="1660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1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516"/>
                <p:cNvSpPr>
                  <a:spLocks/>
                </p:cNvSpPr>
                <p:nvPr/>
              </p:nvSpPr>
              <p:spPr bwMode="auto">
                <a:xfrm>
                  <a:off x="2649" y="1660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9 w 19"/>
                    <a:gd name="T3" fmla="*/ 0 h 10"/>
                    <a:gd name="T4" fmla="*/ 19 w 1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517"/>
                <p:cNvSpPr>
                  <a:spLocks/>
                </p:cNvSpPr>
                <p:nvPr/>
              </p:nvSpPr>
              <p:spPr bwMode="auto">
                <a:xfrm>
                  <a:off x="2668" y="1660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518"/>
                <p:cNvSpPr>
                  <a:spLocks/>
                </p:cNvSpPr>
                <p:nvPr/>
              </p:nvSpPr>
              <p:spPr bwMode="auto">
                <a:xfrm>
                  <a:off x="2688" y="166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519"/>
                <p:cNvSpPr>
                  <a:spLocks/>
                </p:cNvSpPr>
                <p:nvPr/>
              </p:nvSpPr>
              <p:spPr bwMode="auto">
                <a:xfrm>
                  <a:off x="2698" y="1660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9 w 19"/>
                    <a:gd name="T3" fmla="*/ 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520"/>
                <p:cNvSpPr>
                  <a:spLocks noChangeShapeType="1"/>
                </p:cNvSpPr>
                <p:nvPr/>
              </p:nvSpPr>
              <p:spPr bwMode="auto">
                <a:xfrm>
                  <a:off x="2717" y="167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521"/>
                <p:cNvSpPr>
                  <a:spLocks/>
                </p:cNvSpPr>
                <p:nvPr/>
              </p:nvSpPr>
              <p:spPr bwMode="auto">
                <a:xfrm>
                  <a:off x="2727" y="1670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0 w 19"/>
                    <a:gd name="T3" fmla="*/ 1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522"/>
                <p:cNvSpPr>
                  <a:spLocks/>
                </p:cNvSpPr>
                <p:nvPr/>
              </p:nvSpPr>
              <p:spPr bwMode="auto">
                <a:xfrm>
                  <a:off x="2746" y="167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1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523"/>
                <p:cNvSpPr>
                  <a:spLocks/>
                </p:cNvSpPr>
                <p:nvPr/>
              </p:nvSpPr>
              <p:spPr bwMode="auto">
                <a:xfrm>
                  <a:off x="2756" y="1660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524"/>
                <p:cNvSpPr>
                  <a:spLocks/>
                </p:cNvSpPr>
                <p:nvPr/>
              </p:nvSpPr>
              <p:spPr bwMode="auto">
                <a:xfrm>
                  <a:off x="2776" y="1660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525"/>
                <p:cNvSpPr>
                  <a:spLocks noChangeShapeType="1"/>
                </p:cNvSpPr>
                <p:nvPr/>
              </p:nvSpPr>
              <p:spPr bwMode="auto">
                <a:xfrm>
                  <a:off x="2785" y="1670"/>
                  <a:ext cx="20" cy="1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526"/>
                <p:cNvSpPr>
                  <a:spLocks noChangeShapeType="1"/>
                </p:cNvSpPr>
                <p:nvPr/>
              </p:nvSpPr>
              <p:spPr bwMode="auto">
                <a:xfrm>
                  <a:off x="2805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527"/>
                <p:cNvSpPr>
                  <a:spLocks noChangeShapeType="1"/>
                </p:cNvSpPr>
                <p:nvPr/>
              </p:nvSpPr>
              <p:spPr bwMode="auto">
                <a:xfrm>
                  <a:off x="2815" y="168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528"/>
                <p:cNvSpPr>
                  <a:spLocks noChangeShapeType="1"/>
                </p:cNvSpPr>
                <p:nvPr/>
              </p:nvSpPr>
              <p:spPr bwMode="auto">
                <a:xfrm>
                  <a:off x="2834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529"/>
                <p:cNvSpPr>
                  <a:spLocks noChangeShapeType="1"/>
                </p:cNvSpPr>
                <p:nvPr/>
              </p:nvSpPr>
              <p:spPr bwMode="auto">
                <a:xfrm>
                  <a:off x="2844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530"/>
                <p:cNvSpPr>
                  <a:spLocks noChangeShapeType="1"/>
                </p:cNvSpPr>
                <p:nvPr/>
              </p:nvSpPr>
              <p:spPr bwMode="auto">
                <a:xfrm>
                  <a:off x="2864" y="168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531"/>
                <p:cNvSpPr>
                  <a:spLocks/>
                </p:cNvSpPr>
                <p:nvPr/>
              </p:nvSpPr>
              <p:spPr bwMode="auto">
                <a:xfrm>
                  <a:off x="2873" y="1680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1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532"/>
                <p:cNvSpPr>
                  <a:spLocks/>
                </p:cNvSpPr>
                <p:nvPr/>
              </p:nvSpPr>
              <p:spPr bwMode="auto">
                <a:xfrm>
                  <a:off x="2893" y="1670"/>
                  <a:ext cx="10" cy="20"/>
                </a:xfrm>
                <a:custGeom>
                  <a:avLst/>
                  <a:gdLst>
                    <a:gd name="T0" fmla="*/ 0 w 10"/>
                    <a:gd name="T1" fmla="*/ 20 h 20"/>
                    <a:gd name="T2" fmla="*/ 0 w 10"/>
                    <a:gd name="T3" fmla="*/ 10 h 20"/>
                    <a:gd name="T4" fmla="*/ 10 w 10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20">
                      <a:moveTo>
                        <a:pt x="0" y="20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533"/>
                <p:cNvSpPr>
                  <a:spLocks/>
                </p:cNvSpPr>
                <p:nvPr/>
              </p:nvSpPr>
              <p:spPr bwMode="auto">
                <a:xfrm>
                  <a:off x="2903" y="1670"/>
                  <a:ext cx="19" cy="20"/>
                </a:xfrm>
                <a:custGeom>
                  <a:avLst/>
                  <a:gdLst>
                    <a:gd name="T0" fmla="*/ 0 w 19"/>
                    <a:gd name="T1" fmla="*/ 0 h 20"/>
                    <a:gd name="T2" fmla="*/ 9 w 19"/>
                    <a:gd name="T3" fmla="*/ 10 h 20"/>
                    <a:gd name="T4" fmla="*/ 19 w 19"/>
                    <a:gd name="T5" fmla="*/ 2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9" y="10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534"/>
                <p:cNvSpPr>
                  <a:spLocks noChangeShapeType="1"/>
                </p:cNvSpPr>
                <p:nvPr/>
              </p:nvSpPr>
              <p:spPr bwMode="auto">
                <a:xfrm>
                  <a:off x="2922" y="169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535"/>
                <p:cNvSpPr>
                  <a:spLocks/>
                </p:cNvSpPr>
                <p:nvPr/>
              </p:nvSpPr>
              <p:spPr bwMode="auto">
                <a:xfrm>
                  <a:off x="2942" y="168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536"/>
                <p:cNvSpPr>
                  <a:spLocks noChangeShapeType="1"/>
                </p:cNvSpPr>
                <p:nvPr/>
              </p:nvSpPr>
              <p:spPr bwMode="auto">
                <a:xfrm>
                  <a:off x="2952" y="168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537"/>
                <p:cNvSpPr>
                  <a:spLocks noChangeShapeType="1"/>
                </p:cNvSpPr>
                <p:nvPr/>
              </p:nvSpPr>
              <p:spPr bwMode="auto">
                <a:xfrm>
                  <a:off x="2971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538"/>
                <p:cNvSpPr>
                  <a:spLocks noChangeShapeType="1"/>
                </p:cNvSpPr>
                <p:nvPr/>
              </p:nvSpPr>
              <p:spPr bwMode="auto">
                <a:xfrm>
                  <a:off x="2981" y="168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539"/>
                <p:cNvSpPr>
                  <a:spLocks noChangeShapeType="1"/>
                </p:cNvSpPr>
                <p:nvPr/>
              </p:nvSpPr>
              <p:spPr bwMode="auto">
                <a:xfrm>
                  <a:off x="3000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540"/>
                <p:cNvSpPr>
                  <a:spLocks noChangeShapeType="1"/>
                </p:cNvSpPr>
                <p:nvPr/>
              </p:nvSpPr>
              <p:spPr bwMode="auto">
                <a:xfrm>
                  <a:off x="3010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541"/>
                <p:cNvSpPr>
                  <a:spLocks noChangeShapeType="1"/>
                </p:cNvSpPr>
                <p:nvPr/>
              </p:nvSpPr>
              <p:spPr bwMode="auto">
                <a:xfrm>
                  <a:off x="3030" y="168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542"/>
                <p:cNvSpPr>
                  <a:spLocks/>
                </p:cNvSpPr>
                <p:nvPr/>
              </p:nvSpPr>
              <p:spPr bwMode="auto">
                <a:xfrm>
                  <a:off x="3039" y="1670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543"/>
                <p:cNvSpPr>
                  <a:spLocks/>
                </p:cNvSpPr>
                <p:nvPr/>
              </p:nvSpPr>
              <p:spPr bwMode="auto">
                <a:xfrm>
                  <a:off x="3059" y="1670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544"/>
                <p:cNvSpPr>
                  <a:spLocks/>
                </p:cNvSpPr>
                <p:nvPr/>
              </p:nvSpPr>
              <p:spPr bwMode="auto">
                <a:xfrm>
                  <a:off x="3069" y="1680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0 w 19"/>
                    <a:gd name="T3" fmla="*/ 1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545"/>
                <p:cNvSpPr>
                  <a:spLocks/>
                </p:cNvSpPr>
                <p:nvPr/>
              </p:nvSpPr>
              <p:spPr bwMode="auto">
                <a:xfrm>
                  <a:off x="3088" y="168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1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546"/>
                <p:cNvSpPr>
                  <a:spLocks noChangeShapeType="1"/>
                </p:cNvSpPr>
                <p:nvPr/>
              </p:nvSpPr>
              <p:spPr bwMode="auto">
                <a:xfrm>
                  <a:off x="3098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547"/>
                <p:cNvSpPr>
                  <a:spLocks/>
                </p:cNvSpPr>
                <p:nvPr/>
              </p:nvSpPr>
              <p:spPr bwMode="auto">
                <a:xfrm>
                  <a:off x="3118" y="1680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1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548"/>
                <p:cNvSpPr>
                  <a:spLocks/>
                </p:cNvSpPr>
                <p:nvPr/>
              </p:nvSpPr>
              <p:spPr bwMode="auto">
                <a:xfrm>
                  <a:off x="3127" y="1680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549"/>
                <p:cNvSpPr>
                  <a:spLocks/>
                </p:cNvSpPr>
                <p:nvPr/>
              </p:nvSpPr>
              <p:spPr bwMode="auto">
                <a:xfrm>
                  <a:off x="3147" y="1680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550"/>
                <p:cNvSpPr>
                  <a:spLocks/>
                </p:cNvSpPr>
                <p:nvPr/>
              </p:nvSpPr>
              <p:spPr bwMode="auto">
                <a:xfrm>
                  <a:off x="3157" y="1680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9 w 19"/>
                    <a:gd name="T3" fmla="*/ 10 h 10"/>
                    <a:gd name="T4" fmla="*/ 19 w 1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9" y="1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551"/>
                <p:cNvSpPr>
                  <a:spLocks noChangeShapeType="1"/>
                </p:cNvSpPr>
                <p:nvPr/>
              </p:nvSpPr>
              <p:spPr bwMode="auto">
                <a:xfrm>
                  <a:off x="3176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552"/>
                <p:cNvSpPr>
                  <a:spLocks/>
                </p:cNvSpPr>
                <p:nvPr/>
              </p:nvSpPr>
              <p:spPr bwMode="auto">
                <a:xfrm>
                  <a:off x="3196" y="1680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1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Freeform 553"/>
                <p:cNvSpPr>
                  <a:spLocks/>
                </p:cNvSpPr>
                <p:nvPr/>
              </p:nvSpPr>
              <p:spPr bwMode="auto">
                <a:xfrm>
                  <a:off x="3206" y="1680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9 w 19"/>
                    <a:gd name="T3" fmla="*/ 10 h 10"/>
                    <a:gd name="T4" fmla="*/ 19 w 1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9" y="1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554"/>
                <p:cNvSpPr>
                  <a:spLocks noChangeShapeType="1"/>
                </p:cNvSpPr>
                <p:nvPr/>
              </p:nvSpPr>
              <p:spPr bwMode="auto">
                <a:xfrm>
                  <a:off x="3225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555"/>
                <p:cNvSpPr>
                  <a:spLocks noChangeShapeType="1"/>
                </p:cNvSpPr>
                <p:nvPr/>
              </p:nvSpPr>
              <p:spPr bwMode="auto">
                <a:xfrm>
                  <a:off x="3235" y="168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556"/>
                <p:cNvSpPr>
                  <a:spLocks noChangeShapeType="1"/>
                </p:cNvSpPr>
                <p:nvPr/>
              </p:nvSpPr>
              <p:spPr bwMode="auto">
                <a:xfrm>
                  <a:off x="3254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557"/>
                <p:cNvSpPr>
                  <a:spLocks noChangeShapeType="1"/>
                </p:cNvSpPr>
                <p:nvPr/>
              </p:nvSpPr>
              <p:spPr bwMode="auto">
                <a:xfrm>
                  <a:off x="3264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558"/>
                <p:cNvSpPr>
                  <a:spLocks noChangeShapeType="1"/>
                </p:cNvSpPr>
                <p:nvPr/>
              </p:nvSpPr>
              <p:spPr bwMode="auto">
                <a:xfrm>
                  <a:off x="3284" y="168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559"/>
                <p:cNvSpPr>
                  <a:spLocks noChangeShapeType="1"/>
                </p:cNvSpPr>
                <p:nvPr/>
              </p:nvSpPr>
              <p:spPr bwMode="auto">
                <a:xfrm>
                  <a:off x="3293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560"/>
                <p:cNvSpPr>
                  <a:spLocks/>
                </p:cNvSpPr>
                <p:nvPr/>
              </p:nvSpPr>
              <p:spPr bwMode="auto">
                <a:xfrm>
                  <a:off x="3313" y="167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561"/>
                <p:cNvSpPr>
                  <a:spLocks/>
                </p:cNvSpPr>
                <p:nvPr/>
              </p:nvSpPr>
              <p:spPr bwMode="auto">
                <a:xfrm>
                  <a:off x="3323" y="1670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0 w 19"/>
                    <a:gd name="T3" fmla="*/ 0 h 10"/>
                    <a:gd name="T4" fmla="*/ 19 w 1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562"/>
                <p:cNvSpPr>
                  <a:spLocks noChangeShapeType="1"/>
                </p:cNvSpPr>
                <p:nvPr/>
              </p:nvSpPr>
              <p:spPr bwMode="auto">
                <a:xfrm>
                  <a:off x="3342" y="168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563"/>
                <p:cNvSpPr>
                  <a:spLocks noChangeShapeType="1"/>
                </p:cNvSpPr>
                <p:nvPr/>
              </p:nvSpPr>
              <p:spPr bwMode="auto">
                <a:xfrm>
                  <a:off x="3352" y="168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564"/>
                <p:cNvSpPr>
                  <a:spLocks noChangeShapeType="1"/>
                </p:cNvSpPr>
                <p:nvPr/>
              </p:nvSpPr>
              <p:spPr bwMode="auto">
                <a:xfrm>
                  <a:off x="3372" y="168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565"/>
                <p:cNvSpPr>
                  <a:spLocks/>
                </p:cNvSpPr>
                <p:nvPr/>
              </p:nvSpPr>
              <p:spPr bwMode="auto">
                <a:xfrm>
                  <a:off x="3381" y="1670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566"/>
                <p:cNvSpPr>
                  <a:spLocks/>
                </p:cNvSpPr>
                <p:nvPr/>
              </p:nvSpPr>
              <p:spPr bwMode="auto">
                <a:xfrm>
                  <a:off x="3401" y="1670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0 w 10"/>
                    <a:gd name="T3" fmla="*/ 0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567"/>
                <p:cNvSpPr>
                  <a:spLocks/>
                </p:cNvSpPr>
                <p:nvPr/>
              </p:nvSpPr>
              <p:spPr bwMode="auto">
                <a:xfrm>
                  <a:off x="3411" y="1670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9 w 19"/>
                    <a:gd name="T3" fmla="*/ 0 h 10"/>
                    <a:gd name="T4" fmla="*/ 19 w 1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9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568"/>
                <p:cNvSpPr>
                  <a:spLocks/>
                </p:cNvSpPr>
                <p:nvPr/>
              </p:nvSpPr>
              <p:spPr bwMode="auto">
                <a:xfrm>
                  <a:off x="3430" y="1670"/>
                  <a:ext cx="20" cy="10"/>
                </a:xfrm>
                <a:custGeom>
                  <a:avLst/>
                  <a:gdLst>
                    <a:gd name="T0" fmla="*/ 0 w 20"/>
                    <a:gd name="T1" fmla="*/ 0 h 10"/>
                    <a:gd name="T2" fmla="*/ 10 w 20"/>
                    <a:gd name="T3" fmla="*/ 0 h 10"/>
                    <a:gd name="T4" fmla="*/ 20 w 20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569"/>
                <p:cNvSpPr>
                  <a:spLocks/>
                </p:cNvSpPr>
                <p:nvPr/>
              </p:nvSpPr>
              <p:spPr bwMode="auto">
                <a:xfrm>
                  <a:off x="3450" y="167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0 w 10"/>
                    <a:gd name="T3" fmla="*/ 10 h 10"/>
                    <a:gd name="T4" fmla="*/ 10 w 1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570"/>
                <p:cNvSpPr>
                  <a:spLocks noChangeShapeType="1"/>
                </p:cNvSpPr>
                <p:nvPr/>
              </p:nvSpPr>
              <p:spPr bwMode="auto">
                <a:xfrm>
                  <a:off x="3460" y="167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571"/>
                <p:cNvSpPr>
                  <a:spLocks noChangeShapeType="1"/>
                </p:cNvSpPr>
                <p:nvPr/>
              </p:nvSpPr>
              <p:spPr bwMode="auto">
                <a:xfrm>
                  <a:off x="3479" y="167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572"/>
                <p:cNvSpPr>
                  <a:spLocks noChangeShapeType="1"/>
                </p:cNvSpPr>
                <p:nvPr/>
              </p:nvSpPr>
              <p:spPr bwMode="auto">
                <a:xfrm>
                  <a:off x="3489" y="167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573"/>
                <p:cNvSpPr>
                  <a:spLocks noChangeShapeType="1"/>
                </p:cNvSpPr>
                <p:nvPr/>
              </p:nvSpPr>
              <p:spPr bwMode="auto">
                <a:xfrm>
                  <a:off x="3508" y="167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574"/>
                <p:cNvSpPr>
                  <a:spLocks noChangeShapeType="1"/>
                </p:cNvSpPr>
                <p:nvPr/>
              </p:nvSpPr>
              <p:spPr bwMode="auto">
                <a:xfrm>
                  <a:off x="3518" y="167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575"/>
                <p:cNvSpPr>
                  <a:spLocks noChangeShapeType="1"/>
                </p:cNvSpPr>
                <p:nvPr/>
              </p:nvSpPr>
              <p:spPr bwMode="auto">
                <a:xfrm>
                  <a:off x="3538" y="167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576"/>
                <p:cNvSpPr>
                  <a:spLocks noChangeShapeType="1"/>
                </p:cNvSpPr>
                <p:nvPr/>
              </p:nvSpPr>
              <p:spPr bwMode="auto">
                <a:xfrm>
                  <a:off x="3547" y="167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577"/>
                <p:cNvSpPr>
                  <a:spLocks noChangeShapeType="1"/>
                </p:cNvSpPr>
                <p:nvPr/>
              </p:nvSpPr>
              <p:spPr bwMode="auto">
                <a:xfrm>
                  <a:off x="3567" y="167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578"/>
                <p:cNvSpPr>
                  <a:spLocks noChangeShapeType="1"/>
                </p:cNvSpPr>
                <p:nvPr/>
              </p:nvSpPr>
              <p:spPr bwMode="auto">
                <a:xfrm>
                  <a:off x="3577" y="167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579"/>
                <p:cNvSpPr>
                  <a:spLocks noChangeShapeType="1"/>
                </p:cNvSpPr>
                <p:nvPr/>
              </p:nvSpPr>
              <p:spPr bwMode="auto">
                <a:xfrm>
                  <a:off x="3596" y="167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580"/>
                <p:cNvSpPr>
                  <a:spLocks/>
                </p:cNvSpPr>
                <p:nvPr/>
              </p:nvSpPr>
              <p:spPr bwMode="auto">
                <a:xfrm>
                  <a:off x="3606" y="1660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581"/>
                <p:cNvSpPr>
                  <a:spLocks/>
                </p:cNvSpPr>
                <p:nvPr/>
              </p:nvSpPr>
              <p:spPr bwMode="auto">
                <a:xfrm>
                  <a:off x="3626" y="1660"/>
                  <a:ext cx="9" cy="10"/>
                </a:xfrm>
                <a:custGeom>
                  <a:avLst/>
                  <a:gdLst>
                    <a:gd name="T0" fmla="*/ 0 w 9"/>
                    <a:gd name="T1" fmla="*/ 0 h 10"/>
                    <a:gd name="T2" fmla="*/ 0 w 9"/>
                    <a:gd name="T3" fmla="*/ 0 h 10"/>
                    <a:gd name="T4" fmla="*/ 9 w 9"/>
                    <a:gd name="T5" fmla="*/ 1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Freeform 582"/>
                <p:cNvSpPr>
                  <a:spLocks/>
                </p:cNvSpPr>
                <p:nvPr/>
              </p:nvSpPr>
              <p:spPr bwMode="auto">
                <a:xfrm>
                  <a:off x="3635" y="1660"/>
                  <a:ext cx="20" cy="10"/>
                </a:xfrm>
                <a:custGeom>
                  <a:avLst/>
                  <a:gdLst>
                    <a:gd name="T0" fmla="*/ 0 w 20"/>
                    <a:gd name="T1" fmla="*/ 10 h 10"/>
                    <a:gd name="T2" fmla="*/ 10 w 20"/>
                    <a:gd name="T3" fmla="*/ 10 h 10"/>
                    <a:gd name="T4" fmla="*/ 20 w 20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0">
                      <a:moveTo>
                        <a:pt x="0" y="10"/>
                      </a:moveTo>
                      <a:lnTo>
                        <a:pt x="10" y="1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583"/>
                <p:cNvSpPr>
                  <a:spLocks noChangeShapeType="1"/>
                </p:cNvSpPr>
                <p:nvPr/>
              </p:nvSpPr>
              <p:spPr bwMode="auto">
                <a:xfrm>
                  <a:off x="3655" y="166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584"/>
                <p:cNvSpPr>
                  <a:spLocks noChangeShapeType="1"/>
                </p:cNvSpPr>
                <p:nvPr/>
              </p:nvSpPr>
              <p:spPr bwMode="auto">
                <a:xfrm>
                  <a:off x="3674" y="166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585"/>
                <p:cNvSpPr>
                  <a:spLocks noChangeShapeType="1"/>
                </p:cNvSpPr>
                <p:nvPr/>
              </p:nvSpPr>
              <p:spPr bwMode="auto">
                <a:xfrm>
                  <a:off x="3684" y="166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586"/>
                <p:cNvSpPr>
                  <a:spLocks noChangeShapeType="1"/>
                </p:cNvSpPr>
                <p:nvPr/>
              </p:nvSpPr>
              <p:spPr bwMode="auto">
                <a:xfrm>
                  <a:off x="3704" y="166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587"/>
                <p:cNvSpPr>
                  <a:spLocks noChangeShapeType="1"/>
                </p:cNvSpPr>
                <p:nvPr/>
              </p:nvSpPr>
              <p:spPr bwMode="auto">
                <a:xfrm>
                  <a:off x="3714" y="166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588"/>
                <p:cNvSpPr>
                  <a:spLocks noChangeShapeType="1"/>
                </p:cNvSpPr>
                <p:nvPr/>
              </p:nvSpPr>
              <p:spPr bwMode="auto">
                <a:xfrm>
                  <a:off x="3733" y="166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589"/>
                <p:cNvSpPr>
                  <a:spLocks/>
                </p:cNvSpPr>
                <p:nvPr/>
              </p:nvSpPr>
              <p:spPr bwMode="auto">
                <a:xfrm>
                  <a:off x="3743" y="1651"/>
                  <a:ext cx="19" cy="9"/>
                </a:xfrm>
                <a:custGeom>
                  <a:avLst/>
                  <a:gdLst>
                    <a:gd name="T0" fmla="*/ 0 w 19"/>
                    <a:gd name="T1" fmla="*/ 9 h 9"/>
                    <a:gd name="T2" fmla="*/ 10 w 19"/>
                    <a:gd name="T3" fmla="*/ 0 h 9"/>
                    <a:gd name="T4" fmla="*/ 19 w 19"/>
                    <a:gd name="T5" fmla="*/ 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9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590"/>
                <p:cNvSpPr>
                  <a:spLocks/>
                </p:cNvSpPr>
                <p:nvPr/>
              </p:nvSpPr>
              <p:spPr bwMode="auto">
                <a:xfrm>
                  <a:off x="3762" y="1651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10 w 10"/>
                    <a:gd name="T5" fmla="*/ 9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591"/>
                <p:cNvSpPr>
                  <a:spLocks/>
                </p:cNvSpPr>
                <p:nvPr/>
              </p:nvSpPr>
              <p:spPr bwMode="auto">
                <a:xfrm>
                  <a:off x="3772" y="1651"/>
                  <a:ext cx="20" cy="9"/>
                </a:xfrm>
                <a:custGeom>
                  <a:avLst/>
                  <a:gdLst>
                    <a:gd name="T0" fmla="*/ 0 w 20"/>
                    <a:gd name="T1" fmla="*/ 9 h 9"/>
                    <a:gd name="T2" fmla="*/ 10 w 20"/>
                    <a:gd name="T3" fmla="*/ 9 h 9"/>
                    <a:gd name="T4" fmla="*/ 20 w 20"/>
                    <a:gd name="T5" fmla="*/ 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9">
                      <a:moveTo>
                        <a:pt x="0" y="9"/>
                      </a:moveTo>
                      <a:lnTo>
                        <a:pt x="10" y="9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592"/>
                <p:cNvSpPr>
                  <a:spLocks noChangeShapeType="1"/>
                </p:cNvSpPr>
                <p:nvPr/>
              </p:nvSpPr>
              <p:spPr bwMode="auto">
                <a:xfrm>
                  <a:off x="3792" y="1651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593"/>
                <p:cNvSpPr>
                  <a:spLocks noChangeShapeType="1"/>
                </p:cNvSpPr>
                <p:nvPr/>
              </p:nvSpPr>
              <p:spPr bwMode="auto">
                <a:xfrm>
                  <a:off x="3801" y="165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594"/>
                <p:cNvSpPr>
                  <a:spLocks noChangeShapeType="1"/>
                </p:cNvSpPr>
                <p:nvPr/>
              </p:nvSpPr>
              <p:spPr bwMode="auto">
                <a:xfrm>
                  <a:off x="3821" y="16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595"/>
                <p:cNvSpPr>
                  <a:spLocks noChangeShapeType="1"/>
                </p:cNvSpPr>
                <p:nvPr/>
              </p:nvSpPr>
              <p:spPr bwMode="auto">
                <a:xfrm>
                  <a:off x="3831" y="1651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596"/>
                <p:cNvSpPr>
                  <a:spLocks noChangeShapeType="1"/>
                </p:cNvSpPr>
                <p:nvPr/>
              </p:nvSpPr>
              <p:spPr bwMode="auto">
                <a:xfrm>
                  <a:off x="3850" y="16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597"/>
                <p:cNvSpPr>
                  <a:spLocks noChangeShapeType="1"/>
                </p:cNvSpPr>
                <p:nvPr/>
              </p:nvSpPr>
              <p:spPr bwMode="auto">
                <a:xfrm>
                  <a:off x="3860" y="165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Freeform 598"/>
                <p:cNvSpPr>
                  <a:spLocks/>
                </p:cNvSpPr>
                <p:nvPr/>
              </p:nvSpPr>
              <p:spPr bwMode="auto">
                <a:xfrm>
                  <a:off x="3880" y="1641"/>
                  <a:ext cx="9" cy="10"/>
                </a:xfrm>
                <a:custGeom>
                  <a:avLst/>
                  <a:gdLst>
                    <a:gd name="T0" fmla="*/ 0 w 9"/>
                    <a:gd name="T1" fmla="*/ 10 h 10"/>
                    <a:gd name="T2" fmla="*/ 0 w 9"/>
                    <a:gd name="T3" fmla="*/ 0 h 10"/>
                    <a:gd name="T4" fmla="*/ 9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599"/>
                <p:cNvSpPr>
                  <a:spLocks noChangeShapeType="1"/>
                </p:cNvSpPr>
                <p:nvPr/>
              </p:nvSpPr>
              <p:spPr bwMode="auto">
                <a:xfrm>
                  <a:off x="3889" y="164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600"/>
                <p:cNvSpPr>
                  <a:spLocks noChangeShapeType="1"/>
                </p:cNvSpPr>
                <p:nvPr/>
              </p:nvSpPr>
              <p:spPr bwMode="auto">
                <a:xfrm>
                  <a:off x="3909" y="1641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601"/>
                <p:cNvSpPr>
                  <a:spLocks noChangeShapeType="1"/>
                </p:cNvSpPr>
                <p:nvPr/>
              </p:nvSpPr>
              <p:spPr bwMode="auto">
                <a:xfrm>
                  <a:off x="3928" y="164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602"/>
                <p:cNvSpPr>
                  <a:spLocks noChangeShapeType="1"/>
                </p:cNvSpPr>
                <p:nvPr/>
              </p:nvSpPr>
              <p:spPr bwMode="auto">
                <a:xfrm>
                  <a:off x="3938" y="164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603"/>
                <p:cNvSpPr>
                  <a:spLocks noChangeShapeType="1"/>
                </p:cNvSpPr>
                <p:nvPr/>
              </p:nvSpPr>
              <p:spPr bwMode="auto">
                <a:xfrm>
                  <a:off x="3958" y="164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604"/>
                <p:cNvSpPr>
                  <a:spLocks noChangeShapeType="1"/>
                </p:cNvSpPr>
                <p:nvPr/>
              </p:nvSpPr>
              <p:spPr bwMode="auto">
                <a:xfrm>
                  <a:off x="3968" y="1641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605"/>
                <p:cNvSpPr>
                  <a:spLocks noChangeShapeType="1"/>
                </p:cNvSpPr>
                <p:nvPr/>
              </p:nvSpPr>
              <p:spPr bwMode="auto">
                <a:xfrm>
                  <a:off x="3987" y="164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606"/>
                <p:cNvSpPr>
                  <a:spLocks/>
                </p:cNvSpPr>
                <p:nvPr/>
              </p:nvSpPr>
              <p:spPr bwMode="auto">
                <a:xfrm>
                  <a:off x="3997" y="1631"/>
                  <a:ext cx="19" cy="10"/>
                </a:xfrm>
                <a:custGeom>
                  <a:avLst/>
                  <a:gdLst>
                    <a:gd name="T0" fmla="*/ 0 w 19"/>
                    <a:gd name="T1" fmla="*/ 10 h 10"/>
                    <a:gd name="T2" fmla="*/ 10 w 19"/>
                    <a:gd name="T3" fmla="*/ 0 h 10"/>
                    <a:gd name="T4" fmla="*/ 19 w 1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0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607"/>
                <p:cNvSpPr>
                  <a:spLocks noChangeShapeType="1"/>
                </p:cNvSpPr>
                <p:nvPr/>
              </p:nvSpPr>
              <p:spPr bwMode="auto">
                <a:xfrm>
                  <a:off x="4016" y="163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608"/>
                <p:cNvSpPr>
                  <a:spLocks noChangeShapeType="1"/>
                </p:cNvSpPr>
                <p:nvPr/>
              </p:nvSpPr>
              <p:spPr bwMode="auto">
                <a:xfrm>
                  <a:off x="4026" y="163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609"/>
                <p:cNvSpPr>
                  <a:spLocks noChangeShapeType="1"/>
                </p:cNvSpPr>
                <p:nvPr/>
              </p:nvSpPr>
              <p:spPr bwMode="auto">
                <a:xfrm>
                  <a:off x="4046" y="1631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610"/>
                <p:cNvSpPr>
                  <a:spLocks noChangeShapeType="1"/>
                </p:cNvSpPr>
                <p:nvPr/>
              </p:nvSpPr>
              <p:spPr bwMode="auto">
                <a:xfrm>
                  <a:off x="4055" y="163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" name="Line 612"/>
              <p:cNvSpPr>
                <a:spLocks noChangeShapeType="1"/>
              </p:cNvSpPr>
              <p:nvPr/>
            </p:nvSpPr>
            <p:spPr bwMode="auto">
              <a:xfrm>
                <a:off x="4075" y="1631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613"/>
              <p:cNvSpPr>
                <a:spLocks/>
              </p:cNvSpPr>
              <p:nvPr/>
            </p:nvSpPr>
            <p:spPr bwMode="auto">
              <a:xfrm>
                <a:off x="4085" y="1621"/>
                <a:ext cx="19" cy="10"/>
              </a:xfrm>
              <a:custGeom>
                <a:avLst/>
                <a:gdLst>
                  <a:gd name="T0" fmla="*/ 0 w 19"/>
                  <a:gd name="T1" fmla="*/ 10 h 10"/>
                  <a:gd name="T2" fmla="*/ 10 w 19"/>
                  <a:gd name="T3" fmla="*/ 0 h 10"/>
                  <a:gd name="T4" fmla="*/ 19 w 1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0">
                    <a:moveTo>
                      <a:pt x="0" y="10"/>
                    </a:moveTo>
                    <a:lnTo>
                      <a:pt x="10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614"/>
              <p:cNvSpPr>
                <a:spLocks noChangeShapeType="1"/>
              </p:cNvSpPr>
              <p:nvPr/>
            </p:nvSpPr>
            <p:spPr bwMode="auto">
              <a:xfrm>
                <a:off x="4104" y="1621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615"/>
              <p:cNvSpPr>
                <a:spLocks noChangeShapeType="1"/>
              </p:cNvSpPr>
              <p:nvPr/>
            </p:nvSpPr>
            <p:spPr bwMode="auto">
              <a:xfrm>
                <a:off x="4114" y="1621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616"/>
              <p:cNvSpPr>
                <a:spLocks noChangeShapeType="1"/>
              </p:cNvSpPr>
              <p:nvPr/>
            </p:nvSpPr>
            <p:spPr bwMode="auto">
              <a:xfrm>
                <a:off x="4134" y="1621"/>
                <a:ext cx="9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617"/>
              <p:cNvSpPr>
                <a:spLocks/>
              </p:cNvSpPr>
              <p:nvPr/>
            </p:nvSpPr>
            <p:spPr bwMode="auto">
              <a:xfrm>
                <a:off x="4143" y="1621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10 w 20"/>
                  <a:gd name="T3" fmla="*/ 10 h 10"/>
                  <a:gd name="T4" fmla="*/ 20 w 20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10" y="10"/>
                    </a:lnTo>
                    <a:lnTo>
                      <a:pt x="20" y="1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618"/>
              <p:cNvSpPr>
                <a:spLocks/>
              </p:cNvSpPr>
              <p:nvPr/>
            </p:nvSpPr>
            <p:spPr bwMode="auto">
              <a:xfrm>
                <a:off x="4163" y="1621"/>
                <a:ext cx="19" cy="10"/>
              </a:xfrm>
              <a:custGeom>
                <a:avLst/>
                <a:gdLst>
                  <a:gd name="T0" fmla="*/ 0 w 19"/>
                  <a:gd name="T1" fmla="*/ 10 h 10"/>
                  <a:gd name="T2" fmla="*/ 10 w 19"/>
                  <a:gd name="T3" fmla="*/ 10 h 10"/>
                  <a:gd name="T4" fmla="*/ 19 w 1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9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619"/>
              <p:cNvSpPr>
                <a:spLocks noChangeShapeType="1"/>
              </p:cNvSpPr>
              <p:nvPr/>
            </p:nvSpPr>
            <p:spPr bwMode="auto">
              <a:xfrm>
                <a:off x="4182" y="1621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620"/>
              <p:cNvSpPr>
                <a:spLocks noChangeShapeType="1"/>
              </p:cNvSpPr>
              <p:nvPr/>
            </p:nvSpPr>
            <p:spPr bwMode="auto">
              <a:xfrm>
                <a:off x="4192" y="1621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621"/>
              <p:cNvSpPr>
                <a:spLocks/>
              </p:cNvSpPr>
              <p:nvPr/>
            </p:nvSpPr>
            <p:spPr bwMode="auto">
              <a:xfrm>
                <a:off x="4212" y="161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0 h 9"/>
                  <a:gd name="T4" fmla="*/ 10 w 10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622"/>
              <p:cNvSpPr>
                <a:spLocks noChangeShapeType="1"/>
              </p:cNvSpPr>
              <p:nvPr/>
            </p:nvSpPr>
            <p:spPr bwMode="auto">
              <a:xfrm>
                <a:off x="4222" y="1612"/>
                <a:ext cx="19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623"/>
              <p:cNvSpPr>
                <a:spLocks/>
              </p:cNvSpPr>
              <p:nvPr/>
            </p:nvSpPr>
            <p:spPr bwMode="auto">
              <a:xfrm>
                <a:off x="4241" y="1602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10 w 1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624"/>
              <p:cNvSpPr>
                <a:spLocks noChangeShapeType="1"/>
              </p:cNvSpPr>
              <p:nvPr/>
            </p:nvSpPr>
            <p:spPr bwMode="auto">
              <a:xfrm>
                <a:off x="4251" y="1602"/>
                <a:ext cx="19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625"/>
              <p:cNvSpPr>
                <a:spLocks noChangeShapeType="1"/>
              </p:cNvSpPr>
              <p:nvPr/>
            </p:nvSpPr>
            <p:spPr bwMode="auto">
              <a:xfrm>
                <a:off x="4270" y="1602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626"/>
              <p:cNvSpPr>
                <a:spLocks/>
              </p:cNvSpPr>
              <p:nvPr/>
            </p:nvSpPr>
            <p:spPr bwMode="auto">
              <a:xfrm>
                <a:off x="4280" y="1592"/>
                <a:ext cx="20" cy="10"/>
              </a:xfrm>
              <a:custGeom>
                <a:avLst/>
                <a:gdLst>
                  <a:gd name="T0" fmla="*/ 0 w 20"/>
                  <a:gd name="T1" fmla="*/ 10 h 10"/>
                  <a:gd name="T2" fmla="*/ 10 w 20"/>
                  <a:gd name="T3" fmla="*/ 0 h 10"/>
                  <a:gd name="T4" fmla="*/ 20 w 2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10"/>
                    </a:move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627"/>
              <p:cNvSpPr>
                <a:spLocks noChangeShapeType="1"/>
              </p:cNvSpPr>
              <p:nvPr/>
            </p:nvSpPr>
            <p:spPr bwMode="auto">
              <a:xfrm>
                <a:off x="4300" y="1592"/>
                <a:ext cx="9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628"/>
              <p:cNvSpPr>
                <a:spLocks noChangeShapeType="1"/>
              </p:cNvSpPr>
              <p:nvPr/>
            </p:nvSpPr>
            <p:spPr bwMode="auto">
              <a:xfrm>
                <a:off x="4309" y="1592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629"/>
              <p:cNvSpPr>
                <a:spLocks/>
              </p:cNvSpPr>
              <p:nvPr/>
            </p:nvSpPr>
            <p:spPr bwMode="auto">
              <a:xfrm>
                <a:off x="4329" y="1582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10 w 1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630"/>
              <p:cNvSpPr>
                <a:spLocks noChangeShapeType="1"/>
              </p:cNvSpPr>
              <p:nvPr/>
            </p:nvSpPr>
            <p:spPr bwMode="auto">
              <a:xfrm>
                <a:off x="4339" y="1582"/>
                <a:ext cx="19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631"/>
              <p:cNvSpPr>
                <a:spLocks/>
              </p:cNvSpPr>
              <p:nvPr/>
            </p:nvSpPr>
            <p:spPr bwMode="auto">
              <a:xfrm>
                <a:off x="4358" y="1582"/>
                <a:ext cx="10" cy="20"/>
              </a:xfrm>
              <a:custGeom>
                <a:avLst/>
                <a:gdLst>
                  <a:gd name="T0" fmla="*/ 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lnTo>
                      <a:pt x="0" y="10"/>
                    </a:lnTo>
                    <a:lnTo>
                      <a:pt x="10" y="2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632"/>
              <p:cNvSpPr>
                <a:spLocks/>
              </p:cNvSpPr>
              <p:nvPr/>
            </p:nvSpPr>
            <p:spPr bwMode="auto">
              <a:xfrm>
                <a:off x="4368" y="1602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10 w 20"/>
                  <a:gd name="T3" fmla="*/ 0 h 1"/>
                  <a:gd name="T4" fmla="*/ 2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633"/>
              <p:cNvSpPr>
                <a:spLocks noChangeShapeType="1"/>
              </p:cNvSpPr>
              <p:nvPr/>
            </p:nvSpPr>
            <p:spPr bwMode="auto">
              <a:xfrm>
                <a:off x="4388" y="1602"/>
                <a:ext cx="9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634"/>
              <p:cNvSpPr>
                <a:spLocks noChangeShapeType="1"/>
              </p:cNvSpPr>
              <p:nvPr/>
            </p:nvSpPr>
            <p:spPr bwMode="auto">
              <a:xfrm flipV="1">
                <a:off x="4397" y="1592"/>
                <a:ext cx="20" cy="1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635"/>
              <p:cNvSpPr>
                <a:spLocks noChangeArrowheads="1"/>
              </p:cNvSpPr>
              <p:nvPr/>
            </p:nvSpPr>
            <p:spPr bwMode="auto">
              <a:xfrm>
                <a:off x="1222" y="3038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-5</a:t>
                </a:r>
                <a:endParaRPr lang="en-US"/>
              </a:p>
            </p:txBody>
          </p:sp>
          <p:sp>
            <p:nvSpPr>
              <p:cNvPr id="310" name="Rectangle 636"/>
              <p:cNvSpPr>
                <a:spLocks noChangeArrowheads="1"/>
              </p:cNvSpPr>
              <p:nvPr/>
            </p:nvSpPr>
            <p:spPr bwMode="auto">
              <a:xfrm>
                <a:off x="1115" y="2325"/>
                <a:ext cx="2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-2.5</a:t>
                </a:r>
                <a:endParaRPr lang="en-US"/>
              </a:p>
            </p:txBody>
          </p:sp>
          <p:sp>
            <p:nvSpPr>
              <p:cNvPr id="311" name="Rectangle 637"/>
              <p:cNvSpPr>
                <a:spLocks noChangeArrowheads="1"/>
              </p:cNvSpPr>
              <p:nvPr/>
            </p:nvSpPr>
            <p:spPr bwMode="auto">
              <a:xfrm>
                <a:off x="1261" y="1612"/>
                <a:ext cx="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312" name="Rectangle 638"/>
              <p:cNvSpPr>
                <a:spLocks noChangeArrowheads="1"/>
              </p:cNvSpPr>
              <p:nvPr/>
            </p:nvSpPr>
            <p:spPr bwMode="auto">
              <a:xfrm>
                <a:off x="1154" y="889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2.5</a:t>
                </a:r>
                <a:endParaRPr lang="en-US"/>
              </a:p>
            </p:txBody>
          </p:sp>
          <p:sp>
            <p:nvSpPr>
              <p:cNvPr id="313" name="Rectangle 639"/>
              <p:cNvSpPr>
                <a:spLocks noChangeArrowheads="1"/>
              </p:cNvSpPr>
              <p:nvPr/>
            </p:nvSpPr>
            <p:spPr bwMode="auto">
              <a:xfrm>
                <a:off x="1261" y="176"/>
                <a:ext cx="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314" name="Rectangle 640"/>
              <p:cNvSpPr>
                <a:spLocks noChangeArrowheads="1"/>
              </p:cNvSpPr>
              <p:nvPr/>
            </p:nvSpPr>
            <p:spPr bwMode="auto">
              <a:xfrm>
                <a:off x="1320" y="3223"/>
                <a:ext cx="2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-0.1</a:t>
                </a:r>
                <a:endParaRPr lang="en-US"/>
              </a:p>
            </p:txBody>
          </p:sp>
          <p:sp>
            <p:nvSpPr>
              <p:cNvPr id="315" name="Rectangle 641"/>
              <p:cNvSpPr>
                <a:spLocks noChangeArrowheads="1"/>
              </p:cNvSpPr>
              <p:nvPr/>
            </p:nvSpPr>
            <p:spPr bwMode="auto">
              <a:xfrm>
                <a:off x="2043" y="3223"/>
                <a:ext cx="2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-0.05</a:t>
                </a:r>
                <a:endParaRPr lang="en-US"/>
              </a:p>
            </p:txBody>
          </p:sp>
          <p:sp>
            <p:nvSpPr>
              <p:cNvPr id="316" name="Rectangle 642"/>
              <p:cNvSpPr>
                <a:spLocks noChangeArrowheads="1"/>
              </p:cNvSpPr>
              <p:nvPr/>
            </p:nvSpPr>
            <p:spPr bwMode="auto">
              <a:xfrm>
                <a:off x="2893" y="3223"/>
                <a:ext cx="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317" name="Rectangle 643"/>
              <p:cNvSpPr>
                <a:spLocks noChangeArrowheads="1"/>
              </p:cNvSpPr>
              <p:nvPr/>
            </p:nvSpPr>
            <p:spPr bwMode="auto">
              <a:xfrm>
                <a:off x="3557" y="3223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0.05</a:t>
                </a:r>
                <a:endParaRPr lang="en-US"/>
              </a:p>
            </p:txBody>
          </p:sp>
          <p:sp>
            <p:nvSpPr>
              <p:cNvPr id="318" name="Rectangle 644"/>
              <p:cNvSpPr>
                <a:spLocks noChangeArrowheads="1"/>
              </p:cNvSpPr>
              <p:nvPr/>
            </p:nvSpPr>
            <p:spPr bwMode="auto">
              <a:xfrm>
                <a:off x="4329" y="3223"/>
                <a:ext cx="17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</a:rPr>
                  <a:t>0.1</a:t>
                </a:r>
                <a:endParaRPr lang="en-US"/>
              </a:p>
            </p:txBody>
          </p:sp>
          <p:sp>
            <p:nvSpPr>
              <p:cNvPr id="319" name="Rectangle 645"/>
              <p:cNvSpPr>
                <a:spLocks noChangeArrowheads="1"/>
              </p:cNvSpPr>
              <p:nvPr/>
            </p:nvSpPr>
            <p:spPr bwMode="auto">
              <a:xfrm>
                <a:off x="1994" y="3324"/>
                <a:ext cx="17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Voltage across resistance (V)</a:t>
                </a:r>
                <a:endParaRPr lang="en-US"/>
              </a:p>
            </p:txBody>
          </p:sp>
          <p:sp>
            <p:nvSpPr>
              <p:cNvPr id="320" name="Rectangle 646"/>
              <p:cNvSpPr>
                <a:spLocks noChangeArrowheads="1"/>
              </p:cNvSpPr>
              <p:nvPr/>
            </p:nvSpPr>
            <p:spPr bwMode="auto">
              <a:xfrm rot="-5400000">
                <a:off x="-229" y="1627"/>
                <a:ext cx="23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</a:rPr>
                  <a:t>Deviation from nominal resistance (%)</a:t>
                </a:r>
                <a:endParaRPr lang="en-US" dirty="0"/>
              </a:p>
            </p:txBody>
          </p:sp>
          <p:sp>
            <p:nvSpPr>
              <p:cNvPr id="321" name="Rectangle 647"/>
              <p:cNvSpPr>
                <a:spLocks noChangeArrowheads="1"/>
              </p:cNvSpPr>
              <p:nvPr/>
            </p:nvSpPr>
            <p:spPr bwMode="auto">
              <a:xfrm>
                <a:off x="3264" y="1344"/>
                <a:ext cx="12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rgbClr val="000000"/>
                    </a:solidFill>
                    <a:latin typeface="Arial Black" pitchFamily="34" charset="0"/>
                  </a:rPr>
                  <a:t>Series transistors</a:t>
                </a:r>
                <a:endParaRPr lang="en-US" b="1">
                  <a:latin typeface="Arial Black" pitchFamily="34" charset="0"/>
                </a:endParaRPr>
              </a:p>
            </p:txBody>
          </p:sp>
          <p:sp>
            <p:nvSpPr>
              <p:cNvPr id="322" name="Rectangle 648"/>
              <p:cNvSpPr>
                <a:spLocks noChangeArrowheads="1"/>
              </p:cNvSpPr>
              <p:nvPr/>
            </p:nvSpPr>
            <p:spPr bwMode="auto">
              <a:xfrm>
                <a:off x="2715" y="2658"/>
                <a:ext cx="16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 b="1">
                    <a:solidFill>
                      <a:srgbClr val="000000"/>
                    </a:solidFill>
                    <a:latin typeface="Arial Black" pitchFamily="34" charset="0"/>
                  </a:rPr>
                  <a:t>Single PMOS transistor</a:t>
                </a:r>
                <a:endParaRPr lang="en-US" b="1"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51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" name="Group 238"/>
          <p:cNvGraphicFramePr>
            <a:graphicFrameLocks noGrp="1"/>
          </p:cNvGraphicFramePr>
          <p:nvPr/>
        </p:nvGraphicFramePr>
        <p:xfrm>
          <a:off x="1447800" y="3810000"/>
          <a:ext cx="6172200" cy="1912939"/>
        </p:xfrm>
        <a:graphic>
          <a:graphicData uri="http://schemas.openxmlformats.org/drawingml/2006/table">
            <a:tbl>
              <a:tblPr/>
              <a:tblGrid>
                <a:gridCol w="835025"/>
                <a:gridCol w="485775"/>
                <a:gridCol w="454025"/>
                <a:gridCol w="377825"/>
                <a:gridCol w="361950"/>
                <a:gridCol w="508000"/>
                <a:gridCol w="482600"/>
                <a:gridCol w="533400"/>
                <a:gridCol w="504825"/>
                <a:gridCol w="542925"/>
                <a:gridCol w="434975"/>
                <a:gridCol w="6508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Device, </a:t>
                      </a: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1-2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3-6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13,14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17,18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13.5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69.3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7" name="Text Box 234"/>
          <p:cNvSpPr txBox="1">
            <a:spLocks noChangeArrowheads="1"/>
          </p:cNvSpPr>
          <p:nvPr/>
        </p:nvSpPr>
        <p:spPr bwMode="auto">
          <a:xfrm>
            <a:off x="1676400" y="6172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en-US" b="1"/>
              <a:t>2</a:t>
            </a:r>
            <a:r>
              <a:rPr lang="en-US" b="1" baseline="30000"/>
              <a:t>nd</a:t>
            </a:r>
            <a:r>
              <a:rPr lang="en-US" b="1"/>
              <a:t> Rank Amplifier Section</a:t>
            </a:r>
          </a:p>
        </p:txBody>
      </p:sp>
      <p:grpSp>
        <p:nvGrpSpPr>
          <p:cNvPr id="408" name="Group 516"/>
          <p:cNvGrpSpPr>
            <a:grpSpLocks/>
          </p:cNvGrpSpPr>
          <p:nvPr/>
        </p:nvGrpSpPr>
        <p:grpSpPr bwMode="auto">
          <a:xfrm>
            <a:off x="956325" y="583520"/>
            <a:ext cx="7334250" cy="2845480"/>
            <a:chOff x="1128" y="432"/>
            <a:chExt cx="4248" cy="1548"/>
          </a:xfrm>
        </p:grpSpPr>
        <p:grpSp>
          <p:nvGrpSpPr>
            <p:cNvPr id="409" name="Group 240"/>
            <p:cNvGrpSpPr>
              <a:grpSpLocks/>
            </p:cNvGrpSpPr>
            <p:nvPr/>
          </p:nvGrpSpPr>
          <p:grpSpPr bwMode="auto">
            <a:xfrm>
              <a:off x="4734" y="1016"/>
              <a:ext cx="504" cy="166"/>
              <a:chOff x="8640" y="4626"/>
              <a:chExt cx="1260" cy="414"/>
            </a:xfrm>
          </p:grpSpPr>
          <p:sp>
            <p:nvSpPr>
              <p:cNvPr id="672" name="Line 241"/>
              <p:cNvSpPr>
                <a:spLocks noChangeShapeType="1"/>
              </p:cNvSpPr>
              <p:nvPr/>
            </p:nvSpPr>
            <p:spPr bwMode="auto">
              <a:xfrm rot="16200000" flipH="1">
                <a:off x="8936" y="4912"/>
                <a:ext cx="147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242"/>
              <p:cNvSpPr>
                <a:spLocks noChangeShapeType="1"/>
              </p:cNvSpPr>
              <p:nvPr/>
            </p:nvSpPr>
            <p:spPr bwMode="auto">
              <a:xfrm rot="-5400000">
                <a:off x="9054" y="4912"/>
                <a:ext cx="147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243"/>
              <p:cNvSpPr>
                <a:spLocks noChangeShapeType="1"/>
              </p:cNvSpPr>
              <p:nvPr/>
            </p:nvSpPr>
            <p:spPr bwMode="auto">
              <a:xfrm rot="16200000" flipH="1">
                <a:off x="9162" y="4901"/>
                <a:ext cx="147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244"/>
              <p:cNvSpPr>
                <a:spLocks noChangeShapeType="1"/>
              </p:cNvSpPr>
              <p:nvPr/>
            </p:nvSpPr>
            <p:spPr bwMode="auto">
              <a:xfrm rot="16200000" flipH="1">
                <a:off x="9389" y="4912"/>
                <a:ext cx="147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245"/>
              <p:cNvSpPr>
                <a:spLocks noChangeShapeType="1"/>
              </p:cNvSpPr>
              <p:nvPr/>
            </p:nvSpPr>
            <p:spPr bwMode="auto">
              <a:xfrm rot="-5400000">
                <a:off x="9507" y="4912"/>
                <a:ext cx="147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246"/>
              <p:cNvSpPr>
                <a:spLocks noChangeShapeType="1"/>
              </p:cNvSpPr>
              <p:nvPr/>
            </p:nvSpPr>
            <p:spPr bwMode="auto">
              <a:xfrm rot="-5400000">
                <a:off x="9280" y="4901"/>
                <a:ext cx="147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247"/>
              <p:cNvSpPr>
                <a:spLocks noChangeShapeType="1"/>
              </p:cNvSpPr>
              <p:nvPr/>
            </p:nvSpPr>
            <p:spPr bwMode="auto">
              <a:xfrm>
                <a:off x="8775" y="494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248"/>
              <p:cNvSpPr>
                <a:spLocks noChangeShapeType="1"/>
              </p:cNvSpPr>
              <p:nvPr/>
            </p:nvSpPr>
            <p:spPr bwMode="auto">
              <a:xfrm rot="16200000" flipV="1">
                <a:off x="8880" y="4851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Oval 249"/>
              <p:cNvSpPr>
                <a:spLocks noChangeArrowheads="1"/>
              </p:cNvSpPr>
              <p:nvPr/>
            </p:nvSpPr>
            <p:spPr bwMode="auto">
              <a:xfrm>
                <a:off x="9735" y="4896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Oval 250"/>
              <p:cNvSpPr>
                <a:spLocks noChangeArrowheads="1"/>
              </p:cNvSpPr>
              <p:nvPr/>
            </p:nvSpPr>
            <p:spPr bwMode="auto">
              <a:xfrm>
                <a:off x="8735" y="4896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251"/>
              <p:cNvSpPr>
                <a:spLocks noChangeShapeType="1"/>
              </p:cNvSpPr>
              <p:nvPr/>
            </p:nvSpPr>
            <p:spPr bwMode="auto">
              <a:xfrm rot="16200000" flipV="1">
                <a:off x="9720" y="4851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Text Box 252"/>
              <p:cNvSpPr txBox="1">
                <a:spLocks noChangeArrowheads="1"/>
              </p:cNvSpPr>
              <p:nvPr/>
            </p:nvSpPr>
            <p:spPr bwMode="auto">
              <a:xfrm>
                <a:off x="8640" y="4626"/>
                <a:ext cx="12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i="1"/>
                  <a:t>50 kΩ</a:t>
                </a:r>
                <a:endParaRPr lang="en-US"/>
              </a:p>
            </p:txBody>
          </p:sp>
        </p:grpSp>
        <p:sp>
          <p:nvSpPr>
            <p:cNvPr id="410" name="Oval 253"/>
            <p:cNvSpPr>
              <a:spLocks noChangeArrowheads="1"/>
            </p:cNvSpPr>
            <p:nvPr/>
          </p:nvSpPr>
          <p:spPr bwMode="auto">
            <a:xfrm>
              <a:off x="4506" y="175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Text Box 254"/>
            <p:cNvSpPr txBox="1">
              <a:spLocks noChangeArrowheads="1"/>
            </p:cNvSpPr>
            <p:nvPr/>
          </p:nvSpPr>
          <p:spPr bwMode="auto">
            <a:xfrm>
              <a:off x="4872" y="1242"/>
              <a:ext cx="28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500 Ω</a:t>
              </a:r>
              <a:endParaRPr lang="en-US"/>
            </a:p>
          </p:txBody>
        </p:sp>
        <p:grpSp>
          <p:nvGrpSpPr>
            <p:cNvPr id="412" name="Group 255"/>
            <p:cNvGrpSpPr>
              <a:grpSpLocks/>
            </p:cNvGrpSpPr>
            <p:nvPr/>
          </p:nvGrpSpPr>
          <p:grpSpPr bwMode="auto">
            <a:xfrm>
              <a:off x="1128" y="846"/>
              <a:ext cx="336" cy="558"/>
              <a:chOff x="10155" y="5490"/>
              <a:chExt cx="840" cy="1395"/>
            </a:xfrm>
          </p:grpSpPr>
          <p:grpSp>
            <p:nvGrpSpPr>
              <p:cNvPr id="665" name="Group 256"/>
              <p:cNvGrpSpPr>
                <a:grpSpLocks/>
              </p:cNvGrpSpPr>
              <p:nvPr/>
            </p:nvGrpSpPr>
            <p:grpSpPr bwMode="auto">
              <a:xfrm>
                <a:off x="10620" y="5490"/>
                <a:ext cx="375" cy="1395"/>
                <a:chOff x="10620" y="5490"/>
                <a:chExt cx="375" cy="1395"/>
              </a:xfrm>
            </p:grpSpPr>
            <p:sp>
              <p:nvSpPr>
                <p:cNvPr id="668" name="Oval 257"/>
                <p:cNvSpPr>
                  <a:spLocks noChangeArrowheads="1"/>
                </p:cNvSpPr>
                <p:nvPr/>
              </p:nvSpPr>
              <p:spPr bwMode="auto">
                <a:xfrm>
                  <a:off x="10620" y="5940"/>
                  <a:ext cx="360" cy="36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Oval 258"/>
                <p:cNvSpPr>
                  <a:spLocks noChangeArrowheads="1"/>
                </p:cNvSpPr>
                <p:nvPr/>
              </p:nvSpPr>
              <p:spPr bwMode="auto">
                <a:xfrm>
                  <a:off x="10635" y="6105"/>
                  <a:ext cx="360" cy="360"/>
                </a:xfrm>
                <a:prstGeom prst="ellips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25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0815" y="6453"/>
                  <a:ext cx="0" cy="4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26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0815" y="5490"/>
                  <a:ext cx="0" cy="4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6" name="Text Box 261"/>
              <p:cNvSpPr txBox="1">
                <a:spLocks noChangeArrowheads="1"/>
              </p:cNvSpPr>
              <p:nvPr/>
            </p:nvSpPr>
            <p:spPr bwMode="auto">
              <a:xfrm>
                <a:off x="10155" y="5730"/>
                <a:ext cx="54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 i="1"/>
                  <a:t>I</a:t>
                </a:r>
                <a:r>
                  <a:rPr lang="en-US" sz="1200" i="1" baseline="-25000">
                    <a:latin typeface="Arial Black" pitchFamily="34" charset="0"/>
                  </a:rPr>
                  <a:t>b</a:t>
                </a:r>
                <a:endParaRPr lang="en-US"/>
              </a:p>
            </p:txBody>
          </p:sp>
          <p:sp>
            <p:nvSpPr>
              <p:cNvPr id="667" name="Line 262"/>
              <p:cNvSpPr>
                <a:spLocks noChangeShapeType="1"/>
              </p:cNvSpPr>
              <p:nvPr/>
            </p:nvSpPr>
            <p:spPr bwMode="auto">
              <a:xfrm>
                <a:off x="10545" y="6120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" name="Line 263"/>
            <p:cNvSpPr>
              <a:spLocks noChangeShapeType="1"/>
            </p:cNvSpPr>
            <p:nvPr/>
          </p:nvSpPr>
          <p:spPr bwMode="auto">
            <a:xfrm>
              <a:off x="2369" y="996"/>
              <a:ext cx="46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264"/>
            <p:cNvSpPr>
              <a:spLocks noChangeShapeType="1"/>
            </p:cNvSpPr>
            <p:nvPr/>
          </p:nvSpPr>
          <p:spPr bwMode="auto">
            <a:xfrm rot="10800000" flipV="1">
              <a:off x="2362" y="1351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5" name="Group 265"/>
            <p:cNvGrpSpPr>
              <a:grpSpLocks/>
            </p:cNvGrpSpPr>
            <p:nvPr/>
          </p:nvGrpSpPr>
          <p:grpSpPr bwMode="auto">
            <a:xfrm>
              <a:off x="2808" y="1514"/>
              <a:ext cx="288" cy="316"/>
              <a:chOff x="5892" y="9515"/>
              <a:chExt cx="720" cy="790"/>
            </a:xfrm>
          </p:grpSpPr>
          <p:sp>
            <p:nvSpPr>
              <p:cNvPr id="655" name="Line 266"/>
              <p:cNvSpPr>
                <a:spLocks noChangeShapeType="1"/>
              </p:cNvSpPr>
              <p:nvPr/>
            </p:nvSpPr>
            <p:spPr bwMode="auto">
              <a:xfrm flipH="1" flipV="1">
                <a:off x="6237" y="985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267"/>
              <p:cNvSpPr>
                <a:spLocks noChangeShapeType="1"/>
              </p:cNvSpPr>
              <p:nvPr/>
            </p:nvSpPr>
            <p:spPr bwMode="auto">
              <a:xfrm flipH="1" flipV="1">
                <a:off x="6312" y="99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268"/>
              <p:cNvSpPr>
                <a:spLocks noChangeShapeType="1"/>
              </p:cNvSpPr>
              <p:nvPr/>
            </p:nvSpPr>
            <p:spPr bwMode="auto">
              <a:xfrm rot="16200000" flipV="1">
                <a:off x="6081" y="1004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269"/>
              <p:cNvSpPr>
                <a:spLocks noChangeShapeType="1"/>
              </p:cNvSpPr>
              <p:nvPr/>
            </p:nvSpPr>
            <p:spPr bwMode="auto">
              <a:xfrm rot="-5400000" flipH="1" flipV="1">
                <a:off x="6082" y="978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270"/>
              <p:cNvSpPr>
                <a:spLocks noChangeShapeType="1"/>
              </p:cNvSpPr>
              <p:nvPr/>
            </p:nvSpPr>
            <p:spPr bwMode="auto">
              <a:xfrm rot="-5400000" flipH="1" flipV="1">
                <a:off x="6471" y="993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271"/>
              <p:cNvSpPr>
                <a:spLocks noChangeShapeType="1"/>
              </p:cNvSpPr>
              <p:nvPr/>
            </p:nvSpPr>
            <p:spPr bwMode="auto">
              <a:xfrm flipH="1" flipV="1">
                <a:off x="5937" y="958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Oval 272"/>
              <p:cNvSpPr>
                <a:spLocks noChangeArrowheads="1"/>
              </p:cNvSpPr>
              <p:nvPr/>
            </p:nvSpPr>
            <p:spPr bwMode="auto">
              <a:xfrm>
                <a:off x="6447" y="10040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Oval 273"/>
              <p:cNvSpPr>
                <a:spLocks noChangeArrowheads="1"/>
              </p:cNvSpPr>
              <p:nvPr/>
            </p:nvSpPr>
            <p:spPr bwMode="auto">
              <a:xfrm>
                <a:off x="5892" y="9515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274"/>
              <p:cNvSpPr>
                <a:spLocks noChangeShapeType="1"/>
              </p:cNvSpPr>
              <p:nvPr/>
            </p:nvSpPr>
            <p:spPr bwMode="auto">
              <a:xfrm rot="10800000" flipV="1">
                <a:off x="6490" y="9546"/>
                <a:ext cx="0" cy="53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275"/>
              <p:cNvSpPr>
                <a:spLocks noChangeShapeType="1"/>
              </p:cNvSpPr>
              <p:nvPr/>
            </p:nvSpPr>
            <p:spPr bwMode="auto">
              <a:xfrm rot="5400000" flipV="1">
                <a:off x="6208" y="9281"/>
                <a:ext cx="0" cy="54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6" name="Line 276"/>
            <p:cNvSpPr>
              <a:spLocks noChangeShapeType="1"/>
            </p:cNvSpPr>
            <p:nvPr/>
          </p:nvSpPr>
          <p:spPr bwMode="auto">
            <a:xfrm rot="10800000" flipV="1">
              <a:off x="2826" y="1374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277"/>
            <p:cNvSpPr>
              <a:spLocks noChangeShapeType="1"/>
            </p:cNvSpPr>
            <p:nvPr/>
          </p:nvSpPr>
          <p:spPr bwMode="auto">
            <a:xfrm rot="5400000" flipV="1">
              <a:off x="5277" y="1053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Oval 278"/>
            <p:cNvSpPr>
              <a:spLocks noChangeArrowheads="1"/>
            </p:cNvSpPr>
            <p:nvPr/>
          </p:nvSpPr>
          <p:spPr bwMode="auto">
            <a:xfrm>
              <a:off x="2580" y="98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" name="Group 279"/>
            <p:cNvGrpSpPr>
              <a:grpSpLocks/>
            </p:cNvGrpSpPr>
            <p:nvPr/>
          </p:nvGrpSpPr>
          <p:grpSpPr bwMode="auto">
            <a:xfrm flipV="1">
              <a:off x="2328" y="456"/>
              <a:ext cx="270" cy="384"/>
              <a:chOff x="1080" y="5025"/>
              <a:chExt cx="675" cy="960"/>
            </a:xfrm>
          </p:grpSpPr>
          <p:sp>
            <p:nvSpPr>
              <p:cNvPr id="648" name="Line 280"/>
              <p:cNvSpPr>
                <a:spLocks noChangeShapeType="1"/>
              </p:cNvSpPr>
              <p:nvPr/>
            </p:nvSpPr>
            <p:spPr bwMode="auto">
              <a:xfrm flipV="1">
                <a:off x="1455" y="52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281"/>
              <p:cNvSpPr>
                <a:spLocks noChangeShapeType="1"/>
              </p:cNvSpPr>
              <p:nvPr/>
            </p:nvSpPr>
            <p:spPr bwMode="auto">
              <a:xfrm flipV="1">
                <a:off x="1380" y="53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282"/>
              <p:cNvSpPr>
                <a:spLocks noChangeShapeType="1"/>
              </p:cNvSpPr>
              <p:nvPr/>
            </p:nvSpPr>
            <p:spPr bwMode="auto">
              <a:xfrm rot="5400000" flipH="1" flipV="1">
                <a:off x="1612" y="54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283"/>
              <p:cNvSpPr>
                <a:spLocks noChangeShapeType="1"/>
              </p:cNvSpPr>
              <p:nvPr/>
            </p:nvSpPr>
            <p:spPr bwMode="auto">
              <a:xfrm rot="5400000" flipV="1">
                <a:off x="1611" y="52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284"/>
              <p:cNvSpPr>
                <a:spLocks noChangeShapeType="1"/>
              </p:cNvSpPr>
              <p:nvPr/>
            </p:nvSpPr>
            <p:spPr bwMode="auto">
              <a:xfrm rot="5400000" flipV="1">
                <a:off x="1222" y="537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285"/>
              <p:cNvSpPr>
                <a:spLocks noChangeShapeType="1"/>
              </p:cNvSpPr>
              <p:nvPr/>
            </p:nvSpPr>
            <p:spPr bwMode="auto">
              <a:xfrm flipV="1">
                <a:off x="1755" y="50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286"/>
              <p:cNvSpPr>
                <a:spLocks noChangeShapeType="1"/>
              </p:cNvSpPr>
              <p:nvPr/>
            </p:nvSpPr>
            <p:spPr bwMode="auto">
              <a:xfrm flipV="1">
                <a:off x="1755" y="56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" name="Line 287"/>
            <p:cNvSpPr>
              <a:spLocks noChangeShapeType="1"/>
            </p:cNvSpPr>
            <p:nvPr/>
          </p:nvSpPr>
          <p:spPr bwMode="auto">
            <a:xfrm>
              <a:off x="2598" y="774"/>
              <a:ext cx="0" cy="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Text Box 288"/>
            <p:cNvSpPr txBox="1">
              <a:spLocks noChangeArrowheads="1"/>
            </p:cNvSpPr>
            <p:nvPr/>
          </p:nvSpPr>
          <p:spPr bwMode="auto">
            <a:xfrm>
              <a:off x="2550" y="600"/>
              <a:ext cx="16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7</a:t>
              </a:r>
              <a:endParaRPr lang="en-US"/>
            </a:p>
          </p:txBody>
        </p:sp>
        <p:sp>
          <p:nvSpPr>
            <p:cNvPr id="422" name="Text Box 289"/>
            <p:cNvSpPr txBox="1">
              <a:spLocks noChangeArrowheads="1"/>
            </p:cNvSpPr>
            <p:nvPr/>
          </p:nvSpPr>
          <p:spPr bwMode="auto">
            <a:xfrm>
              <a:off x="2310" y="1680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3</a:t>
              </a:r>
              <a:endParaRPr lang="en-US"/>
            </a:p>
          </p:txBody>
        </p:sp>
        <p:sp>
          <p:nvSpPr>
            <p:cNvPr id="423" name="Text Box 290"/>
            <p:cNvSpPr txBox="1">
              <a:spLocks noChangeArrowheads="1"/>
            </p:cNvSpPr>
            <p:nvPr/>
          </p:nvSpPr>
          <p:spPr bwMode="auto">
            <a:xfrm>
              <a:off x="2670" y="1098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2</a:t>
              </a:r>
              <a:endParaRPr lang="en-US"/>
            </a:p>
          </p:txBody>
        </p:sp>
        <p:sp>
          <p:nvSpPr>
            <p:cNvPr id="424" name="Text Box 291"/>
            <p:cNvSpPr txBox="1">
              <a:spLocks noChangeArrowheads="1"/>
            </p:cNvSpPr>
            <p:nvPr/>
          </p:nvSpPr>
          <p:spPr bwMode="auto">
            <a:xfrm>
              <a:off x="2958" y="1044"/>
              <a:ext cx="22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425" name="Group 292"/>
            <p:cNvGrpSpPr>
              <a:grpSpLocks/>
            </p:cNvGrpSpPr>
            <p:nvPr/>
          </p:nvGrpSpPr>
          <p:grpSpPr bwMode="auto">
            <a:xfrm flipH="1">
              <a:off x="2094" y="1514"/>
              <a:ext cx="288" cy="316"/>
              <a:chOff x="5892" y="9515"/>
              <a:chExt cx="720" cy="790"/>
            </a:xfrm>
          </p:grpSpPr>
          <p:sp>
            <p:nvSpPr>
              <p:cNvPr id="638" name="Line 293"/>
              <p:cNvSpPr>
                <a:spLocks noChangeShapeType="1"/>
              </p:cNvSpPr>
              <p:nvPr/>
            </p:nvSpPr>
            <p:spPr bwMode="auto">
              <a:xfrm flipH="1" flipV="1">
                <a:off x="6237" y="985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294"/>
              <p:cNvSpPr>
                <a:spLocks noChangeShapeType="1"/>
              </p:cNvSpPr>
              <p:nvPr/>
            </p:nvSpPr>
            <p:spPr bwMode="auto">
              <a:xfrm flipH="1" flipV="1">
                <a:off x="6312" y="99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295"/>
              <p:cNvSpPr>
                <a:spLocks noChangeShapeType="1"/>
              </p:cNvSpPr>
              <p:nvPr/>
            </p:nvSpPr>
            <p:spPr bwMode="auto">
              <a:xfrm rot="16200000" flipV="1">
                <a:off x="6081" y="1004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296"/>
              <p:cNvSpPr>
                <a:spLocks noChangeShapeType="1"/>
              </p:cNvSpPr>
              <p:nvPr/>
            </p:nvSpPr>
            <p:spPr bwMode="auto">
              <a:xfrm rot="-5400000" flipH="1" flipV="1">
                <a:off x="6082" y="978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297"/>
              <p:cNvSpPr>
                <a:spLocks noChangeShapeType="1"/>
              </p:cNvSpPr>
              <p:nvPr/>
            </p:nvSpPr>
            <p:spPr bwMode="auto">
              <a:xfrm rot="-5400000" flipH="1" flipV="1">
                <a:off x="6471" y="993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298"/>
              <p:cNvSpPr>
                <a:spLocks noChangeShapeType="1"/>
              </p:cNvSpPr>
              <p:nvPr/>
            </p:nvSpPr>
            <p:spPr bwMode="auto">
              <a:xfrm flipH="1" flipV="1">
                <a:off x="5937" y="958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Oval 299"/>
              <p:cNvSpPr>
                <a:spLocks noChangeArrowheads="1"/>
              </p:cNvSpPr>
              <p:nvPr/>
            </p:nvSpPr>
            <p:spPr bwMode="auto">
              <a:xfrm>
                <a:off x="6447" y="10040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Oval 300"/>
              <p:cNvSpPr>
                <a:spLocks noChangeArrowheads="1"/>
              </p:cNvSpPr>
              <p:nvPr/>
            </p:nvSpPr>
            <p:spPr bwMode="auto">
              <a:xfrm>
                <a:off x="5892" y="9515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301"/>
              <p:cNvSpPr>
                <a:spLocks noChangeShapeType="1"/>
              </p:cNvSpPr>
              <p:nvPr/>
            </p:nvSpPr>
            <p:spPr bwMode="auto">
              <a:xfrm rot="10800000" flipV="1">
                <a:off x="6490" y="9546"/>
                <a:ext cx="0" cy="53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302"/>
              <p:cNvSpPr>
                <a:spLocks noChangeShapeType="1"/>
              </p:cNvSpPr>
              <p:nvPr/>
            </p:nvSpPr>
            <p:spPr bwMode="auto">
              <a:xfrm rot="5400000" flipV="1">
                <a:off x="6208" y="9281"/>
                <a:ext cx="0" cy="54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6" name="Text Box 303"/>
            <p:cNvSpPr txBox="1">
              <a:spLocks noChangeArrowheads="1"/>
            </p:cNvSpPr>
            <p:nvPr/>
          </p:nvSpPr>
          <p:spPr bwMode="auto">
            <a:xfrm>
              <a:off x="2004" y="1038"/>
              <a:ext cx="22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in+</a:t>
              </a:r>
              <a:endParaRPr lang="en-US"/>
            </a:p>
          </p:txBody>
        </p:sp>
        <p:sp>
          <p:nvSpPr>
            <p:cNvPr id="427" name="Text Box 304"/>
            <p:cNvSpPr txBox="1">
              <a:spLocks noChangeArrowheads="1"/>
            </p:cNvSpPr>
            <p:nvPr/>
          </p:nvSpPr>
          <p:spPr bwMode="auto">
            <a:xfrm>
              <a:off x="2286" y="1128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</a:t>
              </a:r>
              <a:endParaRPr lang="en-US"/>
            </a:p>
          </p:txBody>
        </p:sp>
        <p:sp>
          <p:nvSpPr>
            <p:cNvPr id="428" name="Text Box 305"/>
            <p:cNvSpPr txBox="1">
              <a:spLocks noChangeArrowheads="1"/>
            </p:cNvSpPr>
            <p:nvPr/>
          </p:nvSpPr>
          <p:spPr bwMode="auto">
            <a:xfrm>
              <a:off x="2670" y="1656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5</a:t>
              </a:r>
              <a:endParaRPr lang="en-US"/>
            </a:p>
          </p:txBody>
        </p:sp>
        <p:sp>
          <p:nvSpPr>
            <p:cNvPr id="429" name="Line 306"/>
            <p:cNvSpPr>
              <a:spLocks noChangeShapeType="1"/>
            </p:cNvSpPr>
            <p:nvPr/>
          </p:nvSpPr>
          <p:spPr bwMode="auto">
            <a:xfrm rot="10800000" flipV="1">
              <a:off x="2838" y="1782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307"/>
            <p:cNvSpPr>
              <a:spLocks noChangeShapeType="1"/>
            </p:cNvSpPr>
            <p:nvPr/>
          </p:nvSpPr>
          <p:spPr bwMode="auto">
            <a:xfrm rot="10800000" flipV="1">
              <a:off x="2346" y="1782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308"/>
            <p:cNvSpPr>
              <a:spLocks noChangeShapeType="1"/>
            </p:cNvSpPr>
            <p:nvPr/>
          </p:nvSpPr>
          <p:spPr bwMode="auto">
            <a:xfrm>
              <a:off x="1392" y="1962"/>
              <a:ext cx="33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309"/>
            <p:cNvSpPr>
              <a:spLocks noChangeShapeType="1"/>
            </p:cNvSpPr>
            <p:nvPr/>
          </p:nvSpPr>
          <p:spPr bwMode="auto">
            <a:xfrm flipH="1" flipV="1">
              <a:off x="1392" y="1782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310"/>
            <p:cNvSpPr>
              <a:spLocks noChangeShapeType="1"/>
            </p:cNvSpPr>
            <p:nvPr/>
          </p:nvSpPr>
          <p:spPr bwMode="auto">
            <a:xfrm rot="10800000" flipH="1" flipV="1">
              <a:off x="1392" y="1382"/>
              <a:ext cx="0" cy="40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Line 311"/>
            <p:cNvSpPr>
              <a:spLocks noChangeShapeType="1"/>
            </p:cNvSpPr>
            <p:nvPr/>
          </p:nvSpPr>
          <p:spPr bwMode="auto">
            <a:xfrm rot="10800000" flipH="1" flipV="1">
              <a:off x="1766" y="1024"/>
              <a:ext cx="0" cy="5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5" name="Group 312"/>
            <p:cNvGrpSpPr>
              <a:grpSpLocks/>
            </p:cNvGrpSpPr>
            <p:nvPr/>
          </p:nvGrpSpPr>
          <p:grpSpPr bwMode="auto">
            <a:xfrm flipH="1">
              <a:off x="1765" y="1650"/>
              <a:ext cx="149" cy="181"/>
              <a:chOff x="7752" y="10691"/>
              <a:chExt cx="373" cy="454"/>
            </a:xfrm>
          </p:grpSpPr>
          <p:sp>
            <p:nvSpPr>
              <p:cNvPr id="634" name="Line 313"/>
              <p:cNvSpPr>
                <a:spLocks noChangeShapeType="1"/>
              </p:cNvSpPr>
              <p:nvPr/>
            </p:nvSpPr>
            <p:spPr bwMode="auto">
              <a:xfrm flipV="1">
                <a:off x="7827" y="106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314"/>
              <p:cNvSpPr>
                <a:spLocks noChangeShapeType="1"/>
              </p:cNvSpPr>
              <p:nvPr/>
            </p:nvSpPr>
            <p:spPr bwMode="auto">
              <a:xfrm flipV="1">
                <a:off x="7752" y="107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315"/>
              <p:cNvSpPr>
                <a:spLocks noChangeShapeType="1"/>
              </p:cNvSpPr>
              <p:nvPr/>
            </p:nvSpPr>
            <p:spPr bwMode="auto">
              <a:xfrm rot="5400000" flipH="1" flipV="1">
                <a:off x="7984" y="108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316"/>
              <p:cNvSpPr>
                <a:spLocks noChangeShapeType="1"/>
              </p:cNvSpPr>
              <p:nvPr/>
            </p:nvSpPr>
            <p:spPr bwMode="auto">
              <a:xfrm rot="5400000" flipV="1">
                <a:off x="7983" y="106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6" name="Line 317"/>
            <p:cNvSpPr>
              <a:spLocks noChangeShapeType="1"/>
            </p:cNvSpPr>
            <p:nvPr/>
          </p:nvSpPr>
          <p:spPr bwMode="auto">
            <a:xfrm rot="-5400000" flipH="1" flipV="1">
              <a:off x="2008" y="1655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318"/>
            <p:cNvSpPr>
              <a:spLocks noChangeShapeType="1"/>
            </p:cNvSpPr>
            <p:nvPr/>
          </p:nvSpPr>
          <p:spPr bwMode="auto">
            <a:xfrm flipH="1" flipV="1">
              <a:off x="1764" y="1543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319"/>
            <p:cNvSpPr>
              <a:spLocks noChangeShapeType="1"/>
            </p:cNvSpPr>
            <p:nvPr/>
          </p:nvSpPr>
          <p:spPr bwMode="auto">
            <a:xfrm flipH="1" flipV="1">
              <a:off x="1764" y="1783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Text Box 320"/>
            <p:cNvSpPr txBox="1">
              <a:spLocks noChangeArrowheads="1"/>
            </p:cNvSpPr>
            <p:nvPr/>
          </p:nvSpPr>
          <p:spPr bwMode="auto">
            <a:xfrm>
              <a:off x="1614" y="1638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4</a:t>
              </a:r>
              <a:endParaRPr lang="en-US"/>
            </a:p>
          </p:txBody>
        </p:sp>
        <p:grpSp>
          <p:nvGrpSpPr>
            <p:cNvPr id="440" name="Group 321"/>
            <p:cNvGrpSpPr>
              <a:grpSpLocks/>
            </p:cNvGrpSpPr>
            <p:nvPr/>
          </p:nvGrpSpPr>
          <p:grpSpPr bwMode="auto">
            <a:xfrm>
              <a:off x="1759" y="630"/>
              <a:ext cx="269" cy="396"/>
              <a:chOff x="1635" y="3420"/>
              <a:chExt cx="672" cy="990"/>
            </a:xfrm>
          </p:grpSpPr>
          <p:sp>
            <p:nvSpPr>
              <p:cNvPr id="623" name="Oval 322"/>
              <p:cNvSpPr>
                <a:spLocks noChangeArrowheads="1"/>
              </p:cNvSpPr>
              <p:nvPr/>
            </p:nvSpPr>
            <p:spPr bwMode="auto">
              <a:xfrm>
                <a:off x="2145" y="3855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" name="Group 323"/>
              <p:cNvGrpSpPr>
                <a:grpSpLocks/>
              </p:cNvGrpSpPr>
              <p:nvPr/>
            </p:nvGrpSpPr>
            <p:grpSpPr bwMode="auto">
              <a:xfrm flipH="1" flipV="1">
                <a:off x="1635" y="3420"/>
                <a:ext cx="672" cy="990"/>
                <a:chOff x="5760" y="5070"/>
                <a:chExt cx="672" cy="990"/>
              </a:xfrm>
            </p:grpSpPr>
            <p:sp>
              <p:nvSpPr>
                <p:cNvPr id="627" name="Line 324"/>
                <p:cNvSpPr>
                  <a:spLocks noChangeShapeType="1"/>
                </p:cNvSpPr>
                <p:nvPr/>
              </p:nvSpPr>
              <p:spPr bwMode="auto">
                <a:xfrm>
                  <a:off x="6135" y="5355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325"/>
                <p:cNvSpPr>
                  <a:spLocks noChangeShapeType="1"/>
                </p:cNvSpPr>
                <p:nvPr/>
              </p:nvSpPr>
              <p:spPr bwMode="auto">
                <a:xfrm>
                  <a:off x="6060" y="540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326"/>
                <p:cNvSpPr>
                  <a:spLocks noChangeShapeType="1"/>
                </p:cNvSpPr>
                <p:nvPr/>
              </p:nvSpPr>
              <p:spPr bwMode="auto">
                <a:xfrm rot="5400000">
                  <a:off x="6277" y="5572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327"/>
                <p:cNvSpPr>
                  <a:spLocks noChangeShapeType="1"/>
                </p:cNvSpPr>
                <p:nvPr/>
              </p:nvSpPr>
              <p:spPr bwMode="auto">
                <a:xfrm rot="-5400000">
                  <a:off x="6291" y="5287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328"/>
                <p:cNvSpPr>
                  <a:spLocks noChangeShapeType="1"/>
                </p:cNvSpPr>
                <p:nvPr/>
              </p:nvSpPr>
              <p:spPr bwMode="auto">
                <a:xfrm rot="-5400000">
                  <a:off x="5902" y="5437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329"/>
                <p:cNvSpPr>
                  <a:spLocks noChangeShapeType="1"/>
                </p:cNvSpPr>
                <p:nvPr/>
              </p:nvSpPr>
              <p:spPr bwMode="auto">
                <a:xfrm>
                  <a:off x="6420" y="570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330"/>
                <p:cNvSpPr>
                  <a:spLocks noChangeShapeType="1"/>
                </p:cNvSpPr>
                <p:nvPr/>
              </p:nvSpPr>
              <p:spPr bwMode="auto">
                <a:xfrm>
                  <a:off x="6420" y="507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" name="Line 331"/>
              <p:cNvSpPr>
                <a:spLocks noChangeShapeType="1"/>
              </p:cNvSpPr>
              <p:nvPr/>
            </p:nvSpPr>
            <p:spPr bwMode="auto">
              <a:xfrm>
                <a:off x="2190" y="3945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332"/>
              <p:cNvSpPr>
                <a:spLocks noChangeShapeType="1"/>
              </p:cNvSpPr>
              <p:nvPr/>
            </p:nvSpPr>
            <p:spPr bwMode="auto">
              <a:xfrm flipH="1">
                <a:off x="1635" y="4290"/>
                <a:ext cx="5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" name="Oval 333"/>
            <p:cNvSpPr>
              <a:spLocks noChangeArrowheads="1"/>
            </p:cNvSpPr>
            <p:nvPr/>
          </p:nvSpPr>
          <p:spPr bwMode="auto">
            <a:xfrm>
              <a:off x="1746" y="95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Text Box 334"/>
            <p:cNvSpPr txBox="1">
              <a:spLocks noChangeArrowheads="1"/>
            </p:cNvSpPr>
            <p:nvPr/>
          </p:nvSpPr>
          <p:spPr bwMode="auto">
            <a:xfrm>
              <a:off x="1644" y="738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9</a:t>
              </a:r>
              <a:endParaRPr lang="en-US"/>
            </a:p>
          </p:txBody>
        </p:sp>
        <p:grpSp>
          <p:nvGrpSpPr>
            <p:cNvPr id="443" name="Group 336"/>
            <p:cNvGrpSpPr>
              <a:grpSpLocks/>
            </p:cNvGrpSpPr>
            <p:nvPr/>
          </p:nvGrpSpPr>
          <p:grpSpPr bwMode="auto">
            <a:xfrm>
              <a:off x="1387" y="450"/>
              <a:ext cx="269" cy="396"/>
              <a:chOff x="1635" y="3420"/>
              <a:chExt cx="672" cy="990"/>
            </a:xfrm>
          </p:grpSpPr>
          <p:sp>
            <p:nvSpPr>
              <p:cNvPr id="612" name="Oval 337"/>
              <p:cNvSpPr>
                <a:spLocks noChangeArrowheads="1"/>
              </p:cNvSpPr>
              <p:nvPr/>
            </p:nvSpPr>
            <p:spPr bwMode="auto">
              <a:xfrm>
                <a:off x="2145" y="3855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3" name="Group 338"/>
              <p:cNvGrpSpPr>
                <a:grpSpLocks/>
              </p:cNvGrpSpPr>
              <p:nvPr/>
            </p:nvGrpSpPr>
            <p:grpSpPr bwMode="auto">
              <a:xfrm flipH="1" flipV="1">
                <a:off x="1635" y="3420"/>
                <a:ext cx="672" cy="990"/>
                <a:chOff x="5760" y="5070"/>
                <a:chExt cx="672" cy="990"/>
              </a:xfrm>
            </p:grpSpPr>
            <p:sp>
              <p:nvSpPr>
                <p:cNvPr id="616" name="Line 339"/>
                <p:cNvSpPr>
                  <a:spLocks noChangeShapeType="1"/>
                </p:cNvSpPr>
                <p:nvPr/>
              </p:nvSpPr>
              <p:spPr bwMode="auto">
                <a:xfrm>
                  <a:off x="6135" y="5355"/>
                  <a:ext cx="0" cy="45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340"/>
                <p:cNvSpPr>
                  <a:spLocks noChangeShapeType="1"/>
                </p:cNvSpPr>
                <p:nvPr/>
              </p:nvSpPr>
              <p:spPr bwMode="auto">
                <a:xfrm>
                  <a:off x="6060" y="540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341"/>
                <p:cNvSpPr>
                  <a:spLocks noChangeShapeType="1"/>
                </p:cNvSpPr>
                <p:nvPr/>
              </p:nvSpPr>
              <p:spPr bwMode="auto">
                <a:xfrm rot="5400000">
                  <a:off x="6277" y="5572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342"/>
                <p:cNvSpPr>
                  <a:spLocks noChangeShapeType="1"/>
                </p:cNvSpPr>
                <p:nvPr/>
              </p:nvSpPr>
              <p:spPr bwMode="auto">
                <a:xfrm rot="-5400000">
                  <a:off x="6291" y="5287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343"/>
                <p:cNvSpPr>
                  <a:spLocks noChangeShapeType="1"/>
                </p:cNvSpPr>
                <p:nvPr/>
              </p:nvSpPr>
              <p:spPr bwMode="auto">
                <a:xfrm rot="-5400000">
                  <a:off x="5902" y="5437"/>
                  <a:ext cx="0" cy="283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344"/>
                <p:cNvSpPr>
                  <a:spLocks noChangeShapeType="1"/>
                </p:cNvSpPr>
                <p:nvPr/>
              </p:nvSpPr>
              <p:spPr bwMode="auto">
                <a:xfrm>
                  <a:off x="6420" y="570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345"/>
                <p:cNvSpPr>
                  <a:spLocks noChangeShapeType="1"/>
                </p:cNvSpPr>
                <p:nvPr/>
              </p:nvSpPr>
              <p:spPr bwMode="auto">
                <a:xfrm>
                  <a:off x="6420" y="5070"/>
                  <a:ext cx="0" cy="36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" name="Line 346"/>
              <p:cNvSpPr>
                <a:spLocks noChangeShapeType="1"/>
              </p:cNvSpPr>
              <p:nvPr/>
            </p:nvSpPr>
            <p:spPr bwMode="auto">
              <a:xfrm>
                <a:off x="2190" y="3945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Line 347"/>
              <p:cNvSpPr>
                <a:spLocks noChangeShapeType="1"/>
              </p:cNvSpPr>
              <p:nvPr/>
            </p:nvSpPr>
            <p:spPr bwMode="auto">
              <a:xfrm flipH="1">
                <a:off x="1635" y="4290"/>
                <a:ext cx="5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" name="Oval 348"/>
            <p:cNvSpPr>
              <a:spLocks noChangeArrowheads="1"/>
            </p:cNvSpPr>
            <p:nvPr/>
          </p:nvSpPr>
          <p:spPr bwMode="auto">
            <a:xfrm>
              <a:off x="1374" y="77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Text Box 349"/>
            <p:cNvSpPr txBox="1">
              <a:spLocks noChangeArrowheads="1"/>
            </p:cNvSpPr>
            <p:nvPr/>
          </p:nvSpPr>
          <p:spPr bwMode="auto">
            <a:xfrm>
              <a:off x="1236" y="570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8</a:t>
              </a:r>
              <a:endParaRPr lang="en-US"/>
            </a:p>
          </p:txBody>
        </p:sp>
        <p:sp>
          <p:nvSpPr>
            <p:cNvPr id="446" name="Line 350"/>
            <p:cNvSpPr>
              <a:spLocks noChangeShapeType="1"/>
            </p:cNvSpPr>
            <p:nvPr/>
          </p:nvSpPr>
          <p:spPr bwMode="auto">
            <a:xfrm>
              <a:off x="1656" y="642"/>
              <a:ext cx="69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351"/>
            <p:cNvSpPr>
              <a:spLocks noChangeShapeType="1"/>
            </p:cNvSpPr>
            <p:nvPr/>
          </p:nvSpPr>
          <p:spPr bwMode="auto">
            <a:xfrm>
              <a:off x="2004" y="822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Oval 352"/>
            <p:cNvSpPr>
              <a:spLocks noChangeArrowheads="1"/>
            </p:cNvSpPr>
            <p:nvPr/>
          </p:nvSpPr>
          <p:spPr bwMode="auto">
            <a:xfrm>
              <a:off x="2580" y="43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Oval 353"/>
            <p:cNvSpPr>
              <a:spLocks noChangeArrowheads="1"/>
            </p:cNvSpPr>
            <p:nvPr/>
          </p:nvSpPr>
          <p:spPr bwMode="auto">
            <a:xfrm>
              <a:off x="1746" y="62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" name="Group 354"/>
            <p:cNvGrpSpPr>
              <a:grpSpLocks/>
            </p:cNvGrpSpPr>
            <p:nvPr/>
          </p:nvGrpSpPr>
          <p:grpSpPr bwMode="auto">
            <a:xfrm flipH="1" flipV="1">
              <a:off x="2821" y="1002"/>
              <a:ext cx="269" cy="396"/>
              <a:chOff x="5760" y="5070"/>
              <a:chExt cx="672" cy="990"/>
            </a:xfrm>
          </p:grpSpPr>
          <p:sp>
            <p:nvSpPr>
              <p:cNvPr id="605" name="Line 355"/>
              <p:cNvSpPr>
                <a:spLocks noChangeShapeType="1"/>
              </p:cNvSpPr>
              <p:nvPr/>
            </p:nvSpPr>
            <p:spPr bwMode="auto">
              <a:xfrm>
                <a:off x="6135" y="5355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Line 356"/>
              <p:cNvSpPr>
                <a:spLocks noChangeShapeType="1"/>
              </p:cNvSpPr>
              <p:nvPr/>
            </p:nvSpPr>
            <p:spPr bwMode="auto">
              <a:xfrm>
                <a:off x="6060" y="54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Line 357"/>
              <p:cNvSpPr>
                <a:spLocks noChangeShapeType="1"/>
              </p:cNvSpPr>
              <p:nvPr/>
            </p:nvSpPr>
            <p:spPr bwMode="auto">
              <a:xfrm rot="5400000">
                <a:off x="6277" y="5572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358"/>
              <p:cNvSpPr>
                <a:spLocks noChangeShapeType="1"/>
              </p:cNvSpPr>
              <p:nvPr/>
            </p:nvSpPr>
            <p:spPr bwMode="auto">
              <a:xfrm rot="-5400000">
                <a:off x="6291" y="528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359"/>
              <p:cNvSpPr>
                <a:spLocks noChangeShapeType="1"/>
              </p:cNvSpPr>
              <p:nvPr/>
            </p:nvSpPr>
            <p:spPr bwMode="auto">
              <a:xfrm rot="-5400000">
                <a:off x="5902" y="5437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360"/>
              <p:cNvSpPr>
                <a:spLocks noChangeShapeType="1"/>
              </p:cNvSpPr>
              <p:nvPr/>
            </p:nvSpPr>
            <p:spPr bwMode="auto">
              <a:xfrm>
                <a:off x="6420" y="570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Line 361"/>
              <p:cNvSpPr>
                <a:spLocks noChangeShapeType="1"/>
              </p:cNvSpPr>
              <p:nvPr/>
            </p:nvSpPr>
            <p:spPr bwMode="auto">
              <a:xfrm>
                <a:off x="6420" y="507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" name="Group 362"/>
            <p:cNvGrpSpPr>
              <a:grpSpLocks/>
            </p:cNvGrpSpPr>
            <p:nvPr/>
          </p:nvGrpSpPr>
          <p:grpSpPr bwMode="auto">
            <a:xfrm flipH="1">
              <a:off x="3300" y="630"/>
              <a:ext cx="269" cy="396"/>
              <a:chOff x="6300" y="5220"/>
              <a:chExt cx="672" cy="990"/>
            </a:xfrm>
          </p:grpSpPr>
          <p:sp>
            <p:nvSpPr>
              <p:cNvPr id="598" name="Line 363"/>
              <p:cNvSpPr>
                <a:spLocks noChangeShapeType="1"/>
              </p:cNvSpPr>
              <p:nvPr/>
            </p:nvSpPr>
            <p:spPr bwMode="auto">
              <a:xfrm flipH="1" flipV="1">
                <a:off x="6597" y="547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364"/>
              <p:cNvSpPr>
                <a:spLocks noChangeShapeType="1"/>
              </p:cNvSpPr>
              <p:nvPr/>
            </p:nvSpPr>
            <p:spPr bwMode="auto">
              <a:xfrm flipH="1" flipV="1">
                <a:off x="6672" y="55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365"/>
              <p:cNvSpPr>
                <a:spLocks noChangeShapeType="1"/>
              </p:cNvSpPr>
              <p:nvPr/>
            </p:nvSpPr>
            <p:spPr bwMode="auto">
              <a:xfrm rot="5400000" flipH="1" flipV="1">
                <a:off x="6456" y="5424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366"/>
              <p:cNvSpPr>
                <a:spLocks noChangeShapeType="1"/>
              </p:cNvSpPr>
              <p:nvPr/>
            </p:nvSpPr>
            <p:spPr bwMode="auto">
              <a:xfrm rot="-5400000" flipH="1" flipV="1">
                <a:off x="6442" y="570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367"/>
              <p:cNvSpPr>
                <a:spLocks noChangeShapeType="1"/>
              </p:cNvSpPr>
              <p:nvPr/>
            </p:nvSpPr>
            <p:spPr bwMode="auto">
              <a:xfrm rot="-5400000" flipH="1" flipV="1">
                <a:off x="6831" y="555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Line 368"/>
              <p:cNvSpPr>
                <a:spLocks noChangeShapeType="1"/>
              </p:cNvSpPr>
              <p:nvPr/>
            </p:nvSpPr>
            <p:spPr bwMode="auto">
              <a:xfrm flipH="1" flipV="1">
                <a:off x="6312" y="52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Line 369"/>
              <p:cNvSpPr>
                <a:spLocks noChangeShapeType="1"/>
              </p:cNvSpPr>
              <p:nvPr/>
            </p:nvSpPr>
            <p:spPr bwMode="auto">
              <a:xfrm flipH="1" flipV="1">
                <a:off x="6312" y="585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" name="Line 370"/>
            <p:cNvSpPr>
              <a:spLocks noChangeShapeType="1"/>
            </p:cNvSpPr>
            <p:nvPr/>
          </p:nvSpPr>
          <p:spPr bwMode="auto">
            <a:xfrm rot="10800000" flipV="1">
              <a:off x="3564" y="457"/>
              <a:ext cx="0" cy="17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Oval 371"/>
            <p:cNvSpPr>
              <a:spLocks noChangeArrowheads="1"/>
            </p:cNvSpPr>
            <p:nvPr/>
          </p:nvSpPr>
          <p:spPr bwMode="auto">
            <a:xfrm>
              <a:off x="3546" y="43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4" name="Group 372"/>
            <p:cNvGrpSpPr>
              <a:grpSpLocks/>
            </p:cNvGrpSpPr>
            <p:nvPr/>
          </p:nvGrpSpPr>
          <p:grpSpPr bwMode="auto">
            <a:xfrm>
              <a:off x="3294" y="1542"/>
              <a:ext cx="270" cy="384"/>
              <a:chOff x="1080" y="5025"/>
              <a:chExt cx="675" cy="960"/>
            </a:xfrm>
          </p:grpSpPr>
          <p:sp>
            <p:nvSpPr>
              <p:cNvPr id="591" name="Line 373"/>
              <p:cNvSpPr>
                <a:spLocks noChangeShapeType="1"/>
              </p:cNvSpPr>
              <p:nvPr/>
            </p:nvSpPr>
            <p:spPr bwMode="auto">
              <a:xfrm flipV="1">
                <a:off x="1455" y="52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374"/>
              <p:cNvSpPr>
                <a:spLocks noChangeShapeType="1"/>
              </p:cNvSpPr>
              <p:nvPr/>
            </p:nvSpPr>
            <p:spPr bwMode="auto">
              <a:xfrm flipV="1">
                <a:off x="1380" y="53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375"/>
              <p:cNvSpPr>
                <a:spLocks noChangeShapeType="1"/>
              </p:cNvSpPr>
              <p:nvPr/>
            </p:nvSpPr>
            <p:spPr bwMode="auto">
              <a:xfrm rot="5400000" flipH="1" flipV="1">
                <a:off x="1612" y="54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Line 376"/>
              <p:cNvSpPr>
                <a:spLocks noChangeShapeType="1"/>
              </p:cNvSpPr>
              <p:nvPr/>
            </p:nvSpPr>
            <p:spPr bwMode="auto">
              <a:xfrm rot="5400000" flipV="1">
                <a:off x="1611" y="52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Line 377"/>
              <p:cNvSpPr>
                <a:spLocks noChangeShapeType="1"/>
              </p:cNvSpPr>
              <p:nvPr/>
            </p:nvSpPr>
            <p:spPr bwMode="auto">
              <a:xfrm rot="5400000" flipV="1">
                <a:off x="1222" y="537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378"/>
              <p:cNvSpPr>
                <a:spLocks noChangeShapeType="1"/>
              </p:cNvSpPr>
              <p:nvPr/>
            </p:nvSpPr>
            <p:spPr bwMode="auto">
              <a:xfrm flipV="1">
                <a:off x="1755" y="50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379"/>
              <p:cNvSpPr>
                <a:spLocks noChangeShapeType="1"/>
              </p:cNvSpPr>
              <p:nvPr/>
            </p:nvSpPr>
            <p:spPr bwMode="auto">
              <a:xfrm flipV="1">
                <a:off x="1755" y="56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5" name="Group 380"/>
            <p:cNvGrpSpPr>
              <a:grpSpLocks/>
            </p:cNvGrpSpPr>
            <p:nvPr/>
          </p:nvGrpSpPr>
          <p:grpSpPr bwMode="auto">
            <a:xfrm flipH="1">
              <a:off x="2100" y="990"/>
              <a:ext cx="269" cy="396"/>
              <a:chOff x="6300" y="5220"/>
              <a:chExt cx="672" cy="990"/>
            </a:xfrm>
          </p:grpSpPr>
          <p:sp>
            <p:nvSpPr>
              <p:cNvPr id="584" name="Line 381"/>
              <p:cNvSpPr>
                <a:spLocks noChangeShapeType="1"/>
              </p:cNvSpPr>
              <p:nvPr/>
            </p:nvSpPr>
            <p:spPr bwMode="auto">
              <a:xfrm flipH="1" flipV="1">
                <a:off x="6597" y="547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382"/>
              <p:cNvSpPr>
                <a:spLocks noChangeShapeType="1"/>
              </p:cNvSpPr>
              <p:nvPr/>
            </p:nvSpPr>
            <p:spPr bwMode="auto">
              <a:xfrm flipH="1" flipV="1">
                <a:off x="6672" y="55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383"/>
              <p:cNvSpPr>
                <a:spLocks noChangeShapeType="1"/>
              </p:cNvSpPr>
              <p:nvPr/>
            </p:nvSpPr>
            <p:spPr bwMode="auto">
              <a:xfrm rot="5400000" flipH="1" flipV="1">
                <a:off x="6456" y="5424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384"/>
              <p:cNvSpPr>
                <a:spLocks noChangeShapeType="1"/>
              </p:cNvSpPr>
              <p:nvPr/>
            </p:nvSpPr>
            <p:spPr bwMode="auto">
              <a:xfrm rot="-5400000" flipH="1" flipV="1">
                <a:off x="6442" y="570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385"/>
              <p:cNvSpPr>
                <a:spLocks noChangeShapeType="1"/>
              </p:cNvSpPr>
              <p:nvPr/>
            </p:nvSpPr>
            <p:spPr bwMode="auto">
              <a:xfrm rot="-5400000" flipH="1" flipV="1">
                <a:off x="6831" y="555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386"/>
              <p:cNvSpPr>
                <a:spLocks noChangeShapeType="1"/>
              </p:cNvSpPr>
              <p:nvPr/>
            </p:nvSpPr>
            <p:spPr bwMode="auto">
              <a:xfrm flipH="1" flipV="1">
                <a:off x="6312" y="52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387"/>
              <p:cNvSpPr>
                <a:spLocks noChangeShapeType="1"/>
              </p:cNvSpPr>
              <p:nvPr/>
            </p:nvSpPr>
            <p:spPr bwMode="auto">
              <a:xfrm flipH="1" flipV="1">
                <a:off x="6312" y="585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6" name="Line 388"/>
            <p:cNvSpPr>
              <a:spLocks noChangeShapeType="1"/>
            </p:cNvSpPr>
            <p:nvPr/>
          </p:nvSpPr>
          <p:spPr bwMode="auto">
            <a:xfrm flipH="1">
              <a:off x="3084" y="1740"/>
              <a:ext cx="2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389"/>
            <p:cNvSpPr>
              <a:spLocks noChangeShapeType="1"/>
            </p:cNvSpPr>
            <p:nvPr/>
          </p:nvSpPr>
          <p:spPr bwMode="auto">
            <a:xfrm flipV="1">
              <a:off x="3564" y="1026"/>
              <a:ext cx="0" cy="5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390"/>
            <p:cNvSpPr>
              <a:spLocks noChangeShapeType="1"/>
            </p:cNvSpPr>
            <p:nvPr/>
          </p:nvSpPr>
          <p:spPr bwMode="auto">
            <a:xfrm>
              <a:off x="3564" y="1896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Text Box 391"/>
            <p:cNvSpPr txBox="1">
              <a:spLocks noChangeArrowheads="1"/>
            </p:cNvSpPr>
            <p:nvPr/>
          </p:nvSpPr>
          <p:spPr bwMode="auto">
            <a:xfrm>
              <a:off x="3444" y="1674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6</a:t>
              </a:r>
              <a:endParaRPr lang="en-US"/>
            </a:p>
          </p:txBody>
        </p:sp>
        <p:sp>
          <p:nvSpPr>
            <p:cNvPr id="460" name="Text Box 392"/>
            <p:cNvSpPr txBox="1">
              <a:spLocks noChangeArrowheads="1"/>
            </p:cNvSpPr>
            <p:nvPr/>
          </p:nvSpPr>
          <p:spPr bwMode="auto">
            <a:xfrm>
              <a:off x="3192" y="672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10</a:t>
              </a:r>
              <a:endParaRPr lang="en-US"/>
            </a:p>
          </p:txBody>
        </p:sp>
        <p:sp>
          <p:nvSpPr>
            <p:cNvPr id="461" name="Oval 393"/>
            <p:cNvSpPr>
              <a:spLocks noChangeArrowheads="1"/>
            </p:cNvSpPr>
            <p:nvPr/>
          </p:nvSpPr>
          <p:spPr bwMode="auto">
            <a:xfrm>
              <a:off x="1746" y="194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Oval 394"/>
            <p:cNvSpPr>
              <a:spLocks noChangeArrowheads="1"/>
            </p:cNvSpPr>
            <p:nvPr/>
          </p:nvSpPr>
          <p:spPr bwMode="auto">
            <a:xfrm>
              <a:off x="2330" y="194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Oval 395"/>
            <p:cNvSpPr>
              <a:spLocks noChangeArrowheads="1"/>
            </p:cNvSpPr>
            <p:nvPr/>
          </p:nvSpPr>
          <p:spPr bwMode="auto">
            <a:xfrm>
              <a:off x="2820" y="194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Oval 396"/>
            <p:cNvSpPr>
              <a:spLocks noChangeArrowheads="1"/>
            </p:cNvSpPr>
            <p:nvPr/>
          </p:nvSpPr>
          <p:spPr bwMode="auto">
            <a:xfrm>
              <a:off x="3546" y="194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397"/>
            <p:cNvSpPr>
              <a:spLocks noChangeShapeType="1"/>
            </p:cNvSpPr>
            <p:nvPr/>
          </p:nvSpPr>
          <p:spPr bwMode="auto">
            <a:xfrm flipH="1" flipV="1">
              <a:off x="4050" y="538"/>
              <a:ext cx="0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398"/>
            <p:cNvSpPr>
              <a:spLocks noChangeShapeType="1"/>
            </p:cNvSpPr>
            <p:nvPr/>
          </p:nvSpPr>
          <p:spPr bwMode="auto">
            <a:xfrm flipH="1" flipV="1">
              <a:off x="4080" y="558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399"/>
            <p:cNvSpPr>
              <a:spLocks noChangeShapeType="1"/>
            </p:cNvSpPr>
            <p:nvPr/>
          </p:nvSpPr>
          <p:spPr bwMode="auto">
            <a:xfrm rot="5400000" flipH="1" flipV="1">
              <a:off x="3994" y="519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400"/>
            <p:cNvSpPr>
              <a:spLocks noChangeShapeType="1"/>
            </p:cNvSpPr>
            <p:nvPr/>
          </p:nvSpPr>
          <p:spPr bwMode="auto">
            <a:xfrm rot="-5400000" flipH="1" flipV="1">
              <a:off x="3988" y="633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401"/>
            <p:cNvSpPr>
              <a:spLocks noChangeShapeType="1"/>
            </p:cNvSpPr>
            <p:nvPr/>
          </p:nvSpPr>
          <p:spPr bwMode="auto">
            <a:xfrm rot="-5400000" flipH="1" flipV="1">
              <a:off x="4116" y="601"/>
              <a:ext cx="0" cy="5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402"/>
            <p:cNvSpPr>
              <a:spLocks noChangeShapeType="1"/>
            </p:cNvSpPr>
            <p:nvPr/>
          </p:nvSpPr>
          <p:spPr bwMode="auto">
            <a:xfrm flipH="1" flipV="1">
              <a:off x="3936" y="438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403"/>
            <p:cNvSpPr>
              <a:spLocks noChangeShapeType="1"/>
            </p:cNvSpPr>
            <p:nvPr/>
          </p:nvSpPr>
          <p:spPr bwMode="auto">
            <a:xfrm flipH="1" flipV="1">
              <a:off x="3936" y="690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2" name="Group 404"/>
            <p:cNvGrpSpPr>
              <a:grpSpLocks/>
            </p:cNvGrpSpPr>
            <p:nvPr/>
          </p:nvGrpSpPr>
          <p:grpSpPr bwMode="auto">
            <a:xfrm>
              <a:off x="3666" y="834"/>
              <a:ext cx="270" cy="384"/>
              <a:chOff x="1080" y="5025"/>
              <a:chExt cx="675" cy="960"/>
            </a:xfrm>
          </p:grpSpPr>
          <p:sp>
            <p:nvSpPr>
              <p:cNvPr id="577" name="Line 405"/>
              <p:cNvSpPr>
                <a:spLocks noChangeShapeType="1"/>
              </p:cNvSpPr>
              <p:nvPr/>
            </p:nvSpPr>
            <p:spPr bwMode="auto">
              <a:xfrm flipV="1">
                <a:off x="1455" y="52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406"/>
              <p:cNvSpPr>
                <a:spLocks noChangeShapeType="1"/>
              </p:cNvSpPr>
              <p:nvPr/>
            </p:nvSpPr>
            <p:spPr bwMode="auto">
              <a:xfrm flipV="1">
                <a:off x="1380" y="53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407"/>
              <p:cNvSpPr>
                <a:spLocks noChangeShapeType="1"/>
              </p:cNvSpPr>
              <p:nvPr/>
            </p:nvSpPr>
            <p:spPr bwMode="auto">
              <a:xfrm rot="5400000" flipH="1" flipV="1">
                <a:off x="1612" y="54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408"/>
              <p:cNvSpPr>
                <a:spLocks noChangeShapeType="1"/>
              </p:cNvSpPr>
              <p:nvPr/>
            </p:nvSpPr>
            <p:spPr bwMode="auto">
              <a:xfrm rot="5400000" flipV="1">
                <a:off x="1611" y="52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409"/>
              <p:cNvSpPr>
                <a:spLocks noChangeShapeType="1"/>
              </p:cNvSpPr>
              <p:nvPr/>
            </p:nvSpPr>
            <p:spPr bwMode="auto">
              <a:xfrm rot="5400000" flipV="1">
                <a:off x="1222" y="537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410"/>
              <p:cNvSpPr>
                <a:spLocks noChangeShapeType="1"/>
              </p:cNvSpPr>
              <p:nvPr/>
            </p:nvSpPr>
            <p:spPr bwMode="auto">
              <a:xfrm flipV="1">
                <a:off x="1755" y="50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411"/>
              <p:cNvSpPr>
                <a:spLocks noChangeShapeType="1"/>
              </p:cNvSpPr>
              <p:nvPr/>
            </p:nvSpPr>
            <p:spPr bwMode="auto">
              <a:xfrm flipV="1">
                <a:off x="1755" y="56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3" name="Group 412"/>
            <p:cNvGrpSpPr>
              <a:grpSpLocks/>
            </p:cNvGrpSpPr>
            <p:nvPr/>
          </p:nvGrpSpPr>
          <p:grpSpPr bwMode="auto">
            <a:xfrm flipH="1">
              <a:off x="3673" y="1200"/>
              <a:ext cx="269" cy="396"/>
              <a:chOff x="6300" y="5220"/>
              <a:chExt cx="672" cy="990"/>
            </a:xfrm>
          </p:grpSpPr>
          <p:sp>
            <p:nvSpPr>
              <p:cNvPr id="570" name="Line 413"/>
              <p:cNvSpPr>
                <a:spLocks noChangeShapeType="1"/>
              </p:cNvSpPr>
              <p:nvPr/>
            </p:nvSpPr>
            <p:spPr bwMode="auto">
              <a:xfrm flipH="1" flipV="1">
                <a:off x="6597" y="547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414"/>
              <p:cNvSpPr>
                <a:spLocks noChangeShapeType="1"/>
              </p:cNvSpPr>
              <p:nvPr/>
            </p:nvSpPr>
            <p:spPr bwMode="auto">
              <a:xfrm flipH="1" flipV="1">
                <a:off x="6672" y="55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415"/>
              <p:cNvSpPr>
                <a:spLocks noChangeShapeType="1"/>
              </p:cNvSpPr>
              <p:nvPr/>
            </p:nvSpPr>
            <p:spPr bwMode="auto">
              <a:xfrm rot="5400000" flipH="1" flipV="1">
                <a:off x="6456" y="5424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416"/>
              <p:cNvSpPr>
                <a:spLocks noChangeShapeType="1"/>
              </p:cNvSpPr>
              <p:nvPr/>
            </p:nvSpPr>
            <p:spPr bwMode="auto">
              <a:xfrm rot="-5400000" flipH="1" flipV="1">
                <a:off x="6442" y="570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417"/>
              <p:cNvSpPr>
                <a:spLocks noChangeShapeType="1"/>
              </p:cNvSpPr>
              <p:nvPr/>
            </p:nvSpPr>
            <p:spPr bwMode="auto">
              <a:xfrm rot="-5400000" flipH="1" flipV="1">
                <a:off x="6831" y="555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418"/>
              <p:cNvSpPr>
                <a:spLocks noChangeShapeType="1"/>
              </p:cNvSpPr>
              <p:nvPr/>
            </p:nvSpPr>
            <p:spPr bwMode="auto">
              <a:xfrm flipH="1" flipV="1">
                <a:off x="6312" y="52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419"/>
              <p:cNvSpPr>
                <a:spLocks noChangeShapeType="1"/>
              </p:cNvSpPr>
              <p:nvPr/>
            </p:nvSpPr>
            <p:spPr bwMode="auto">
              <a:xfrm flipH="1" flipV="1">
                <a:off x="6312" y="585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4" name="Line 420"/>
            <p:cNvSpPr>
              <a:spLocks noChangeShapeType="1"/>
            </p:cNvSpPr>
            <p:nvPr/>
          </p:nvSpPr>
          <p:spPr bwMode="auto">
            <a:xfrm flipV="1">
              <a:off x="3666" y="456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Oval 421"/>
            <p:cNvSpPr>
              <a:spLocks noChangeArrowheads="1"/>
            </p:cNvSpPr>
            <p:nvPr/>
          </p:nvSpPr>
          <p:spPr bwMode="auto">
            <a:xfrm>
              <a:off x="3648" y="43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Oval 422"/>
            <p:cNvSpPr>
              <a:spLocks noChangeArrowheads="1"/>
            </p:cNvSpPr>
            <p:nvPr/>
          </p:nvSpPr>
          <p:spPr bwMode="auto">
            <a:xfrm>
              <a:off x="3918" y="81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Oval 423"/>
            <p:cNvSpPr>
              <a:spLocks noChangeArrowheads="1"/>
            </p:cNvSpPr>
            <p:nvPr/>
          </p:nvSpPr>
          <p:spPr bwMode="auto">
            <a:xfrm>
              <a:off x="3684" y="194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Oval 424"/>
            <p:cNvSpPr>
              <a:spLocks noChangeArrowheads="1"/>
            </p:cNvSpPr>
            <p:nvPr/>
          </p:nvSpPr>
          <p:spPr bwMode="auto">
            <a:xfrm>
              <a:off x="3918" y="43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425"/>
            <p:cNvSpPr>
              <a:spLocks noChangeShapeType="1"/>
            </p:cNvSpPr>
            <p:nvPr/>
          </p:nvSpPr>
          <p:spPr bwMode="auto">
            <a:xfrm>
              <a:off x="4146" y="624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426"/>
            <p:cNvSpPr>
              <a:spLocks noChangeShapeType="1"/>
            </p:cNvSpPr>
            <p:nvPr/>
          </p:nvSpPr>
          <p:spPr bwMode="auto">
            <a:xfrm flipH="1">
              <a:off x="3936" y="834"/>
              <a:ext cx="20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Oval 427"/>
            <p:cNvSpPr>
              <a:spLocks noChangeArrowheads="1"/>
            </p:cNvSpPr>
            <p:nvPr/>
          </p:nvSpPr>
          <p:spPr bwMode="auto">
            <a:xfrm>
              <a:off x="4038" y="194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Oval 428"/>
            <p:cNvSpPr>
              <a:spLocks noChangeArrowheads="1"/>
            </p:cNvSpPr>
            <p:nvPr/>
          </p:nvSpPr>
          <p:spPr bwMode="auto">
            <a:xfrm>
              <a:off x="3546" y="137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Oval 429"/>
            <p:cNvSpPr>
              <a:spLocks noChangeArrowheads="1"/>
            </p:cNvSpPr>
            <p:nvPr/>
          </p:nvSpPr>
          <p:spPr bwMode="auto">
            <a:xfrm>
              <a:off x="3918" y="194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430"/>
            <p:cNvSpPr>
              <a:spLocks noChangeShapeType="1"/>
            </p:cNvSpPr>
            <p:nvPr/>
          </p:nvSpPr>
          <p:spPr bwMode="auto">
            <a:xfrm>
              <a:off x="3936" y="1596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431"/>
            <p:cNvSpPr>
              <a:spLocks noChangeShapeType="1"/>
            </p:cNvSpPr>
            <p:nvPr/>
          </p:nvSpPr>
          <p:spPr bwMode="auto">
            <a:xfrm flipH="1">
              <a:off x="3564" y="1392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432"/>
            <p:cNvSpPr>
              <a:spLocks noChangeShapeType="1"/>
            </p:cNvSpPr>
            <p:nvPr/>
          </p:nvSpPr>
          <p:spPr bwMode="auto">
            <a:xfrm>
              <a:off x="5196" y="15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Oval 433"/>
            <p:cNvSpPr>
              <a:spLocks noChangeArrowheads="1"/>
            </p:cNvSpPr>
            <p:nvPr/>
          </p:nvSpPr>
          <p:spPr bwMode="auto">
            <a:xfrm>
              <a:off x="3684" y="137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434"/>
            <p:cNvSpPr>
              <a:spLocks noChangeShapeType="1"/>
            </p:cNvSpPr>
            <p:nvPr/>
          </p:nvSpPr>
          <p:spPr bwMode="auto">
            <a:xfrm flipV="1">
              <a:off x="3702" y="1386"/>
              <a:ext cx="0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9" name="Group 435"/>
            <p:cNvGrpSpPr>
              <a:grpSpLocks noChangeAspect="1"/>
            </p:cNvGrpSpPr>
            <p:nvPr/>
          </p:nvGrpSpPr>
          <p:grpSpPr bwMode="auto">
            <a:xfrm>
              <a:off x="3649" y="1524"/>
              <a:ext cx="113" cy="57"/>
              <a:chOff x="1980" y="4680"/>
              <a:chExt cx="720" cy="360"/>
            </a:xfrm>
          </p:grpSpPr>
          <p:sp>
            <p:nvSpPr>
              <p:cNvPr id="568" name="Freeform 436"/>
              <p:cNvSpPr>
                <a:spLocks noChangeAspect="1"/>
              </p:cNvSpPr>
              <p:nvPr/>
            </p:nvSpPr>
            <p:spPr bwMode="auto">
              <a:xfrm>
                <a:off x="1980" y="4830"/>
                <a:ext cx="720" cy="210"/>
              </a:xfrm>
              <a:custGeom>
                <a:avLst/>
                <a:gdLst>
                  <a:gd name="T0" fmla="*/ 0 w 720"/>
                  <a:gd name="T1" fmla="*/ 210 h 210"/>
                  <a:gd name="T2" fmla="*/ 180 w 720"/>
                  <a:gd name="T3" fmla="*/ 30 h 210"/>
                  <a:gd name="T4" fmla="*/ 540 w 720"/>
                  <a:gd name="T5" fmla="*/ 30 h 210"/>
                  <a:gd name="T6" fmla="*/ 720 w 720"/>
                  <a:gd name="T7" fmla="*/ 210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210">
                    <a:moveTo>
                      <a:pt x="0" y="210"/>
                    </a:moveTo>
                    <a:cubicBezTo>
                      <a:pt x="45" y="135"/>
                      <a:pt x="90" y="60"/>
                      <a:pt x="180" y="30"/>
                    </a:cubicBezTo>
                    <a:cubicBezTo>
                      <a:pt x="270" y="0"/>
                      <a:pt x="450" y="0"/>
                      <a:pt x="540" y="30"/>
                    </a:cubicBezTo>
                    <a:cubicBezTo>
                      <a:pt x="630" y="60"/>
                      <a:pt x="720" y="180"/>
                      <a:pt x="720" y="21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437"/>
              <p:cNvSpPr>
                <a:spLocks noChangeAspect="1" noChangeShapeType="1"/>
              </p:cNvSpPr>
              <p:nvPr/>
            </p:nvSpPr>
            <p:spPr bwMode="auto">
              <a:xfrm>
                <a:off x="1980" y="468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0" name="Line 438"/>
            <p:cNvSpPr>
              <a:spLocks noChangeShapeType="1"/>
            </p:cNvSpPr>
            <p:nvPr/>
          </p:nvSpPr>
          <p:spPr bwMode="auto">
            <a:xfrm flipV="1">
              <a:off x="3702" y="1556"/>
              <a:ext cx="0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Text Box 439"/>
            <p:cNvSpPr txBox="1">
              <a:spLocks noChangeArrowheads="1"/>
            </p:cNvSpPr>
            <p:nvPr/>
          </p:nvSpPr>
          <p:spPr bwMode="auto">
            <a:xfrm>
              <a:off x="3690" y="1584"/>
              <a:ext cx="1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C</a:t>
              </a:r>
              <a:r>
                <a:rPr lang="en-US" sz="1200" b="1" i="1" baseline="-25000">
                  <a:latin typeface="Arial Black" pitchFamily="34" charset="0"/>
                </a:rPr>
                <a:t>1</a:t>
              </a:r>
              <a:endParaRPr lang="en-US"/>
            </a:p>
          </p:txBody>
        </p:sp>
        <p:sp>
          <p:nvSpPr>
            <p:cNvPr id="492" name="Line 440"/>
            <p:cNvSpPr>
              <a:spLocks noChangeShapeType="1"/>
            </p:cNvSpPr>
            <p:nvPr/>
          </p:nvSpPr>
          <p:spPr bwMode="auto">
            <a:xfrm>
              <a:off x="3702" y="1674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441"/>
            <p:cNvSpPr>
              <a:spLocks noChangeShapeType="1"/>
            </p:cNvSpPr>
            <p:nvPr/>
          </p:nvSpPr>
          <p:spPr bwMode="auto">
            <a:xfrm flipH="1" flipV="1">
              <a:off x="4434" y="1684"/>
              <a:ext cx="0" cy="1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442"/>
            <p:cNvSpPr>
              <a:spLocks noChangeShapeType="1"/>
            </p:cNvSpPr>
            <p:nvPr/>
          </p:nvSpPr>
          <p:spPr bwMode="auto">
            <a:xfrm flipH="1" flipV="1">
              <a:off x="4464" y="1704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443"/>
            <p:cNvSpPr>
              <a:spLocks noChangeShapeType="1"/>
            </p:cNvSpPr>
            <p:nvPr/>
          </p:nvSpPr>
          <p:spPr bwMode="auto">
            <a:xfrm rot="16200000" flipV="1">
              <a:off x="4372" y="1761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444"/>
            <p:cNvSpPr>
              <a:spLocks noChangeShapeType="1"/>
            </p:cNvSpPr>
            <p:nvPr/>
          </p:nvSpPr>
          <p:spPr bwMode="auto">
            <a:xfrm rot="-5400000" flipH="1" flipV="1">
              <a:off x="4372" y="1659"/>
              <a:ext cx="0" cy="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445"/>
            <p:cNvSpPr>
              <a:spLocks noChangeShapeType="1"/>
            </p:cNvSpPr>
            <p:nvPr/>
          </p:nvSpPr>
          <p:spPr bwMode="auto">
            <a:xfrm rot="-5400000" flipH="1" flipV="1">
              <a:off x="4500" y="1747"/>
              <a:ext cx="0" cy="5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446"/>
            <p:cNvSpPr>
              <a:spLocks noChangeShapeType="1"/>
            </p:cNvSpPr>
            <p:nvPr/>
          </p:nvSpPr>
          <p:spPr bwMode="auto">
            <a:xfrm flipH="1" flipV="1">
              <a:off x="4314" y="1578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447"/>
            <p:cNvSpPr>
              <a:spLocks noChangeShapeType="1"/>
            </p:cNvSpPr>
            <p:nvPr/>
          </p:nvSpPr>
          <p:spPr bwMode="auto">
            <a:xfrm flipH="1" flipV="1">
              <a:off x="4314" y="1818"/>
              <a:ext cx="0" cy="1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0" name="Group 448"/>
            <p:cNvGrpSpPr>
              <a:grpSpLocks/>
            </p:cNvGrpSpPr>
            <p:nvPr/>
          </p:nvGrpSpPr>
          <p:grpSpPr bwMode="auto">
            <a:xfrm flipH="1">
              <a:off x="4051" y="1182"/>
              <a:ext cx="269" cy="396"/>
              <a:chOff x="6300" y="5220"/>
              <a:chExt cx="672" cy="990"/>
            </a:xfrm>
          </p:grpSpPr>
          <p:sp>
            <p:nvSpPr>
              <p:cNvPr id="561" name="Line 449"/>
              <p:cNvSpPr>
                <a:spLocks noChangeShapeType="1"/>
              </p:cNvSpPr>
              <p:nvPr/>
            </p:nvSpPr>
            <p:spPr bwMode="auto">
              <a:xfrm flipH="1" flipV="1">
                <a:off x="6597" y="547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450"/>
              <p:cNvSpPr>
                <a:spLocks noChangeShapeType="1"/>
              </p:cNvSpPr>
              <p:nvPr/>
            </p:nvSpPr>
            <p:spPr bwMode="auto">
              <a:xfrm flipH="1" flipV="1">
                <a:off x="6672" y="55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451"/>
              <p:cNvSpPr>
                <a:spLocks noChangeShapeType="1"/>
              </p:cNvSpPr>
              <p:nvPr/>
            </p:nvSpPr>
            <p:spPr bwMode="auto">
              <a:xfrm rot="5400000" flipH="1" flipV="1">
                <a:off x="6456" y="5424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452"/>
              <p:cNvSpPr>
                <a:spLocks noChangeShapeType="1"/>
              </p:cNvSpPr>
              <p:nvPr/>
            </p:nvSpPr>
            <p:spPr bwMode="auto">
              <a:xfrm rot="-5400000" flipH="1" flipV="1">
                <a:off x="6442" y="570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453"/>
              <p:cNvSpPr>
                <a:spLocks noChangeShapeType="1"/>
              </p:cNvSpPr>
              <p:nvPr/>
            </p:nvSpPr>
            <p:spPr bwMode="auto">
              <a:xfrm rot="-5400000" flipH="1" flipV="1">
                <a:off x="6831" y="555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454"/>
              <p:cNvSpPr>
                <a:spLocks noChangeShapeType="1"/>
              </p:cNvSpPr>
              <p:nvPr/>
            </p:nvSpPr>
            <p:spPr bwMode="auto">
              <a:xfrm flipH="1" flipV="1">
                <a:off x="6312" y="52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455"/>
              <p:cNvSpPr>
                <a:spLocks noChangeShapeType="1"/>
              </p:cNvSpPr>
              <p:nvPr/>
            </p:nvSpPr>
            <p:spPr bwMode="auto">
              <a:xfrm flipH="1" flipV="1">
                <a:off x="6312" y="585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1" name="Group 456"/>
            <p:cNvGrpSpPr>
              <a:grpSpLocks/>
            </p:cNvGrpSpPr>
            <p:nvPr/>
          </p:nvGrpSpPr>
          <p:grpSpPr bwMode="auto">
            <a:xfrm>
              <a:off x="4044" y="798"/>
              <a:ext cx="270" cy="384"/>
              <a:chOff x="1080" y="5025"/>
              <a:chExt cx="675" cy="960"/>
            </a:xfrm>
          </p:grpSpPr>
          <p:sp>
            <p:nvSpPr>
              <p:cNvPr id="554" name="Line 457"/>
              <p:cNvSpPr>
                <a:spLocks noChangeShapeType="1"/>
              </p:cNvSpPr>
              <p:nvPr/>
            </p:nvSpPr>
            <p:spPr bwMode="auto">
              <a:xfrm flipV="1">
                <a:off x="1455" y="52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458"/>
              <p:cNvSpPr>
                <a:spLocks noChangeShapeType="1"/>
              </p:cNvSpPr>
              <p:nvPr/>
            </p:nvSpPr>
            <p:spPr bwMode="auto">
              <a:xfrm flipV="1">
                <a:off x="1380" y="53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459"/>
              <p:cNvSpPr>
                <a:spLocks noChangeShapeType="1"/>
              </p:cNvSpPr>
              <p:nvPr/>
            </p:nvSpPr>
            <p:spPr bwMode="auto">
              <a:xfrm rot="5400000" flipH="1" flipV="1">
                <a:off x="1612" y="54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460"/>
              <p:cNvSpPr>
                <a:spLocks noChangeShapeType="1"/>
              </p:cNvSpPr>
              <p:nvPr/>
            </p:nvSpPr>
            <p:spPr bwMode="auto">
              <a:xfrm rot="5400000" flipV="1">
                <a:off x="1611" y="52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461"/>
              <p:cNvSpPr>
                <a:spLocks noChangeShapeType="1"/>
              </p:cNvSpPr>
              <p:nvPr/>
            </p:nvSpPr>
            <p:spPr bwMode="auto">
              <a:xfrm rot="5400000" flipV="1">
                <a:off x="1222" y="537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462"/>
              <p:cNvSpPr>
                <a:spLocks noChangeShapeType="1"/>
              </p:cNvSpPr>
              <p:nvPr/>
            </p:nvSpPr>
            <p:spPr bwMode="auto">
              <a:xfrm flipV="1">
                <a:off x="1755" y="50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463"/>
              <p:cNvSpPr>
                <a:spLocks noChangeShapeType="1"/>
              </p:cNvSpPr>
              <p:nvPr/>
            </p:nvSpPr>
            <p:spPr bwMode="auto">
              <a:xfrm flipV="1">
                <a:off x="1755" y="56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" name="Line 464"/>
            <p:cNvSpPr>
              <a:spLocks noChangeShapeType="1"/>
            </p:cNvSpPr>
            <p:nvPr/>
          </p:nvSpPr>
          <p:spPr bwMode="auto">
            <a:xfrm flipV="1">
              <a:off x="4312" y="450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Oval 465"/>
            <p:cNvSpPr>
              <a:spLocks noChangeArrowheads="1"/>
            </p:cNvSpPr>
            <p:nvPr/>
          </p:nvSpPr>
          <p:spPr bwMode="auto">
            <a:xfrm>
              <a:off x="3546" y="118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Oval 466"/>
            <p:cNvSpPr>
              <a:spLocks noChangeArrowheads="1"/>
            </p:cNvSpPr>
            <p:nvPr/>
          </p:nvSpPr>
          <p:spPr bwMode="auto">
            <a:xfrm>
              <a:off x="4296" y="160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Oval 467"/>
            <p:cNvSpPr>
              <a:spLocks noChangeArrowheads="1"/>
            </p:cNvSpPr>
            <p:nvPr/>
          </p:nvSpPr>
          <p:spPr bwMode="auto">
            <a:xfrm>
              <a:off x="4296" y="43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Oval 468"/>
            <p:cNvSpPr>
              <a:spLocks noChangeArrowheads="1"/>
            </p:cNvSpPr>
            <p:nvPr/>
          </p:nvSpPr>
          <p:spPr bwMode="auto">
            <a:xfrm>
              <a:off x="4770" y="43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469"/>
            <p:cNvSpPr>
              <a:spLocks noChangeShapeType="1"/>
            </p:cNvSpPr>
            <p:nvPr/>
          </p:nvSpPr>
          <p:spPr bwMode="auto">
            <a:xfrm>
              <a:off x="4050" y="990"/>
              <a:ext cx="0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470"/>
            <p:cNvSpPr>
              <a:spLocks noChangeShapeType="1"/>
            </p:cNvSpPr>
            <p:nvPr/>
          </p:nvSpPr>
          <p:spPr bwMode="auto">
            <a:xfrm flipH="1">
              <a:off x="3558" y="1200"/>
              <a:ext cx="4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471"/>
            <p:cNvSpPr>
              <a:spLocks noChangeShapeType="1"/>
            </p:cNvSpPr>
            <p:nvPr/>
          </p:nvSpPr>
          <p:spPr bwMode="auto">
            <a:xfrm>
              <a:off x="4056" y="1374"/>
              <a:ext cx="0" cy="5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472"/>
            <p:cNvSpPr>
              <a:spLocks noChangeShapeType="1"/>
            </p:cNvSpPr>
            <p:nvPr/>
          </p:nvSpPr>
          <p:spPr bwMode="auto">
            <a:xfrm flipV="1">
              <a:off x="4524" y="1626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473"/>
            <p:cNvSpPr>
              <a:spLocks noChangeShapeType="1"/>
            </p:cNvSpPr>
            <p:nvPr/>
          </p:nvSpPr>
          <p:spPr bwMode="auto">
            <a:xfrm flipH="1">
              <a:off x="4308" y="1626"/>
              <a:ext cx="2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Text Box 474"/>
            <p:cNvSpPr txBox="1">
              <a:spLocks noChangeArrowheads="1"/>
            </p:cNvSpPr>
            <p:nvPr/>
          </p:nvSpPr>
          <p:spPr bwMode="auto">
            <a:xfrm>
              <a:off x="3786" y="546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13</a:t>
              </a:r>
              <a:endParaRPr lang="en-US"/>
            </a:p>
          </p:txBody>
        </p:sp>
        <p:sp>
          <p:nvSpPr>
            <p:cNvPr id="513" name="Text Box 475"/>
            <p:cNvSpPr txBox="1">
              <a:spLocks noChangeArrowheads="1"/>
            </p:cNvSpPr>
            <p:nvPr/>
          </p:nvSpPr>
          <p:spPr bwMode="auto">
            <a:xfrm>
              <a:off x="3666" y="810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12</a:t>
              </a:r>
              <a:endParaRPr lang="en-US"/>
            </a:p>
          </p:txBody>
        </p:sp>
        <p:sp>
          <p:nvSpPr>
            <p:cNvPr id="514" name="Text Box 476"/>
            <p:cNvSpPr txBox="1">
              <a:spLocks noChangeArrowheads="1"/>
            </p:cNvSpPr>
            <p:nvPr/>
          </p:nvSpPr>
          <p:spPr bwMode="auto">
            <a:xfrm>
              <a:off x="3582" y="1230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11</a:t>
              </a:r>
              <a:endParaRPr lang="en-US"/>
            </a:p>
          </p:txBody>
        </p:sp>
        <p:sp>
          <p:nvSpPr>
            <p:cNvPr id="515" name="Text Box 477"/>
            <p:cNvSpPr txBox="1">
              <a:spLocks noChangeArrowheads="1"/>
            </p:cNvSpPr>
            <p:nvPr/>
          </p:nvSpPr>
          <p:spPr bwMode="auto">
            <a:xfrm>
              <a:off x="4188" y="936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15</a:t>
              </a:r>
              <a:endParaRPr lang="en-US"/>
            </a:p>
          </p:txBody>
        </p:sp>
        <p:sp>
          <p:nvSpPr>
            <p:cNvPr id="516" name="Text Box 478"/>
            <p:cNvSpPr txBox="1">
              <a:spLocks noChangeArrowheads="1"/>
            </p:cNvSpPr>
            <p:nvPr/>
          </p:nvSpPr>
          <p:spPr bwMode="auto">
            <a:xfrm>
              <a:off x="4218" y="1326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16</a:t>
              </a:r>
              <a:endParaRPr lang="en-US"/>
            </a:p>
          </p:txBody>
        </p:sp>
        <p:sp>
          <p:nvSpPr>
            <p:cNvPr id="517" name="Text Box 479"/>
            <p:cNvSpPr txBox="1">
              <a:spLocks noChangeArrowheads="1"/>
            </p:cNvSpPr>
            <p:nvPr/>
          </p:nvSpPr>
          <p:spPr bwMode="auto">
            <a:xfrm>
              <a:off x="4182" y="1674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17</a:t>
              </a:r>
              <a:endParaRPr lang="en-US"/>
            </a:p>
          </p:txBody>
        </p:sp>
        <p:grpSp>
          <p:nvGrpSpPr>
            <p:cNvPr id="518" name="Group 480"/>
            <p:cNvGrpSpPr>
              <a:grpSpLocks/>
            </p:cNvGrpSpPr>
            <p:nvPr/>
          </p:nvGrpSpPr>
          <p:grpSpPr bwMode="auto">
            <a:xfrm flipH="1">
              <a:off x="4525" y="438"/>
              <a:ext cx="269" cy="396"/>
              <a:chOff x="6300" y="5220"/>
              <a:chExt cx="672" cy="990"/>
            </a:xfrm>
          </p:grpSpPr>
          <p:sp>
            <p:nvSpPr>
              <p:cNvPr id="547" name="Line 481"/>
              <p:cNvSpPr>
                <a:spLocks noChangeShapeType="1"/>
              </p:cNvSpPr>
              <p:nvPr/>
            </p:nvSpPr>
            <p:spPr bwMode="auto">
              <a:xfrm flipH="1" flipV="1">
                <a:off x="6597" y="547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482"/>
              <p:cNvSpPr>
                <a:spLocks noChangeShapeType="1"/>
              </p:cNvSpPr>
              <p:nvPr/>
            </p:nvSpPr>
            <p:spPr bwMode="auto">
              <a:xfrm flipH="1" flipV="1">
                <a:off x="6672" y="55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483"/>
              <p:cNvSpPr>
                <a:spLocks noChangeShapeType="1"/>
              </p:cNvSpPr>
              <p:nvPr/>
            </p:nvSpPr>
            <p:spPr bwMode="auto">
              <a:xfrm rot="5400000" flipH="1" flipV="1">
                <a:off x="6456" y="5424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484"/>
              <p:cNvSpPr>
                <a:spLocks noChangeShapeType="1"/>
              </p:cNvSpPr>
              <p:nvPr/>
            </p:nvSpPr>
            <p:spPr bwMode="auto">
              <a:xfrm rot="-5400000" flipH="1" flipV="1">
                <a:off x="6442" y="570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485"/>
              <p:cNvSpPr>
                <a:spLocks noChangeShapeType="1"/>
              </p:cNvSpPr>
              <p:nvPr/>
            </p:nvSpPr>
            <p:spPr bwMode="auto">
              <a:xfrm rot="-5400000" flipH="1" flipV="1">
                <a:off x="6831" y="555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486"/>
              <p:cNvSpPr>
                <a:spLocks noChangeShapeType="1"/>
              </p:cNvSpPr>
              <p:nvPr/>
            </p:nvSpPr>
            <p:spPr bwMode="auto">
              <a:xfrm flipH="1" flipV="1">
                <a:off x="6312" y="522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487"/>
              <p:cNvSpPr>
                <a:spLocks noChangeShapeType="1"/>
              </p:cNvSpPr>
              <p:nvPr/>
            </p:nvSpPr>
            <p:spPr bwMode="auto">
              <a:xfrm flipH="1" flipV="1">
                <a:off x="6312" y="585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9" name="Line 488"/>
            <p:cNvSpPr>
              <a:spLocks noChangeShapeType="1"/>
            </p:cNvSpPr>
            <p:nvPr/>
          </p:nvSpPr>
          <p:spPr bwMode="auto">
            <a:xfrm flipH="1">
              <a:off x="4152" y="630"/>
              <a:ext cx="3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Oval 489"/>
            <p:cNvSpPr>
              <a:spLocks noChangeArrowheads="1"/>
            </p:cNvSpPr>
            <p:nvPr/>
          </p:nvSpPr>
          <p:spPr bwMode="auto">
            <a:xfrm>
              <a:off x="4130" y="61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1" name="Group 490"/>
            <p:cNvGrpSpPr>
              <a:grpSpLocks/>
            </p:cNvGrpSpPr>
            <p:nvPr/>
          </p:nvGrpSpPr>
          <p:grpSpPr bwMode="auto">
            <a:xfrm>
              <a:off x="4518" y="1578"/>
              <a:ext cx="270" cy="384"/>
              <a:chOff x="1080" y="5025"/>
              <a:chExt cx="675" cy="960"/>
            </a:xfrm>
          </p:grpSpPr>
          <p:sp>
            <p:nvSpPr>
              <p:cNvPr id="540" name="Line 491"/>
              <p:cNvSpPr>
                <a:spLocks noChangeShapeType="1"/>
              </p:cNvSpPr>
              <p:nvPr/>
            </p:nvSpPr>
            <p:spPr bwMode="auto">
              <a:xfrm flipV="1">
                <a:off x="1455" y="5291"/>
                <a:ext cx="0" cy="4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492"/>
              <p:cNvSpPr>
                <a:spLocks noChangeShapeType="1"/>
              </p:cNvSpPr>
              <p:nvPr/>
            </p:nvSpPr>
            <p:spPr bwMode="auto">
              <a:xfrm flipV="1">
                <a:off x="1380" y="5340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493"/>
              <p:cNvSpPr>
                <a:spLocks noChangeShapeType="1"/>
              </p:cNvSpPr>
              <p:nvPr/>
            </p:nvSpPr>
            <p:spPr bwMode="auto">
              <a:xfrm rot="5400000" flipH="1" flipV="1">
                <a:off x="1612" y="5483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494"/>
              <p:cNvSpPr>
                <a:spLocks noChangeShapeType="1"/>
              </p:cNvSpPr>
              <p:nvPr/>
            </p:nvSpPr>
            <p:spPr bwMode="auto">
              <a:xfrm rot="5400000" flipV="1">
                <a:off x="1611" y="522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495"/>
              <p:cNvSpPr>
                <a:spLocks noChangeShapeType="1"/>
              </p:cNvSpPr>
              <p:nvPr/>
            </p:nvSpPr>
            <p:spPr bwMode="auto">
              <a:xfrm rot="5400000" flipV="1">
                <a:off x="1222" y="5379"/>
                <a:ext cx="0" cy="28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496"/>
              <p:cNvSpPr>
                <a:spLocks noChangeShapeType="1"/>
              </p:cNvSpPr>
              <p:nvPr/>
            </p:nvSpPr>
            <p:spPr bwMode="auto">
              <a:xfrm flipV="1">
                <a:off x="1755" y="50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497"/>
              <p:cNvSpPr>
                <a:spLocks noChangeShapeType="1"/>
              </p:cNvSpPr>
              <p:nvPr/>
            </p:nvSpPr>
            <p:spPr bwMode="auto">
              <a:xfrm flipV="1">
                <a:off x="1755" y="5625"/>
                <a:ext cx="0" cy="36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" name="Line 498"/>
            <p:cNvSpPr>
              <a:spLocks noChangeShapeType="1"/>
            </p:cNvSpPr>
            <p:nvPr/>
          </p:nvSpPr>
          <p:spPr bwMode="auto">
            <a:xfrm>
              <a:off x="4788" y="810"/>
              <a:ext cx="0" cy="7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499"/>
            <p:cNvSpPr>
              <a:spLocks noChangeShapeType="1"/>
            </p:cNvSpPr>
            <p:nvPr/>
          </p:nvSpPr>
          <p:spPr bwMode="auto">
            <a:xfrm>
              <a:off x="1392" y="450"/>
              <a:ext cx="33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" name="Group 500"/>
            <p:cNvGrpSpPr>
              <a:grpSpLocks/>
            </p:cNvGrpSpPr>
            <p:nvPr/>
          </p:nvGrpSpPr>
          <p:grpSpPr bwMode="auto">
            <a:xfrm>
              <a:off x="5148" y="1204"/>
              <a:ext cx="64" cy="272"/>
              <a:chOff x="5040" y="2982"/>
              <a:chExt cx="195" cy="1125"/>
            </a:xfrm>
          </p:grpSpPr>
          <p:sp>
            <p:nvSpPr>
              <p:cNvPr id="534" name="Line 501"/>
              <p:cNvSpPr>
                <a:spLocks noChangeShapeType="1"/>
              </p:cNvSpPr>
              <p:nvPr/>
            </p:nvSpPr>
            <p:spPr bwMode="auto">
              <a:xfrm flipH="1">
                <a:off x="5040" y="298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502"/>
              <p:cNvSpPr>
                <a:spLocks noChangeShapeType="1"/>
              </p:cNvSpPr>
              <p:nvPr/>
            </p:nvSpPr>
            <p:spPr bwMode="auto">
              <a:xfrm>
                <a:off x="5040" y="317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503"/>
              <p:cNvSpPr>
                <a:spLocks noChangeShapeType="1"/>
              </p:cNvSpPr>
              <p:nvPr/>
            </p:nvSpPr>
            <p:spPr bwMode="auto">
              <a:xfrm flipH="1">
                <a:off x="5055" y="335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504"/>
              <p:cNvSpPr>
                <a:spLocks noChangeShapeType="1"/>
              </p:cNvSpPr>
              <p:nvPr/>
            </p:nvSpPr>
            <p:spPr bwMode="auto">
              <a:xfrm flipH="1">
                <a:off x="5040" y="373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505"/>
              <p:cNvSpPr>
                <a:spLocks noChangeShapeType="1"/>
              </p:cNvSpPr>
              <p:nvPr/>
            </p:nvSpPr>
            <p:spPr bwMode="auto">
              <a:xfrm>
                <a:off x="5040" y="3927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506"/>
              <p:cNvSpPr>
                <a:spLocks noChangeShapeType="1"/>
              </p:cNvSpPr>
              <p:nvPr/>
            </p:nvSpPr>
            <p:spPr bwMode="auto">
              <a:xfrm>
                <a:off x="5055" y="3552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" name="Line 507"/>
            <p:cNvSpPr>
              <a:spLocks noChangeShapeType="1"/>
            </p:cNvSpPr>
            <p:nvPr/>
          </p:nvSpPr>
          <p:spPr bwMode="auto">
            <a:xfrm>
              <a:off x="5190" y="115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508"/>
            <p:cNvSpPr>
              <a:spLocks noChangeShapeType="1"/>
            </p:cNvSpPr>
            <p:nvPr/>
          </p:nvSpPr>
          <p:spPr bwMode="auto">
            <a:xfrm flipV="1">
              <a:off x="5196" y="1152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509"/>
            <p:cNvSpPr>
              <a:spLocks noChangeShapeType="1"/>
            </p:cNvSpPr>
            <p:nvPr/>
          </p:nvSpPr>
          <p:spPr bwMode="auto">
            <a:xfrm flipV="1">
              <a:off x="5196" y="1476"/>
              <a:ext cx="0" cy="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Text Box 510"/>
            <p:cNvSpPr txBox="1">
              <a:spLocks noChangeArrowheads="1"/>
            </p:cNvSpPr>
            <p:nvPr/>
          </p:nvSpPr>
          <p:spPr bwMode="auto">
            <a:xfrm>
              <a:off x="5154" y="954"/>
              <a:ext cx="22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in-</a:t>
              </a:r>
              <a:endParaRPr lang="en-US"/>
            </a:p>
          </p:txBody>
        </p:sp>
        <p:sp>
          <p:nvSpPr>
            <p:cNvPr id="529" name="Text Box 511"/>
            <p:cNvSpPr txBox="1">
              <a:spLocks noChangeArrowheads="1"/>
            </p:cNvSpPr>
            <p:nvPr/>
          </p:nvSpPr>
          <p:spPr bwMode="auto">
            <a:xfrm>
              <a:off x="4554" y="1026"/>
              <a:ext cx="22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V</a:t>
              </a:r>
              <a:r>
                <a:rPr lang="en-US" sz="1200" i="1" baseline="-25000">
                  <a:latin typeface="Arial Black" pitchFamily="34" charset="0"/>
                </a:rPr>
                <a:t>out</a:t>
              </a:r>
              <a:endParaRPr lang="en-US"/>
            </a:p>
          </p:txBody>
        </p:sp>
        <p:sp>
          <p:nvSpPr>
            <p:cNvPr id="530" name="Text Box 512"/>
            <p:cNvSpPr txBox="1">
              <a:spLocks noChangeArrowheads="1"/>
            </p:cNvSpPr>
            <p:nvPr/>
          </p:nvSpPr>
          <p:spPr bwMode="auto">
            <a:xfrm>
              <a:off x="4692" y="576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14</a:t>
              </a:r>
              <a:endParaRPr lang="en-US"/>
            </a:p>
          </p:txBody>
        </p:sp>
        <p:sp>
          <p:nvSpPr>
            <p:cNvPr id="531" name="Text Box 513"/>
            <p:cNvSpPr txBox="1">
              <a:spLocks noChangeArrowheads="1"/>
            </p:cNvSpPr>
            <p:nvPr/>
          </p:nvSpPr>
          <p:spPr bwMode="auto">
            <a:xfrm>
              <a:off x="4734" y="1710"/>
              <a:ext cx="2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i="1"/>
                <a:t>M</a:t>
              </a:r>
              <a:r>
                <a:rPr lang="en-US" sz="1200" i="1" baseline="-25000">
                  <a:latin typeface="Arial Black" pitchFamily="34" charset="0"/>
                </a:rPr>
                <a:t>18</a:t>
              </a:r>
              <a:endParaRPr lang="en-US"/>
            </a:p>
          </p:txBody>
        </p:sp>
        <p:sp>
          <p:nvSpPr>
            <p:cNvPr id="532" name="Oval 514"/>
            <p:cNvSpPr>
              <a:spLocks noChangeArrowheads="1"/>
            </p:cNvSpPr>
            <p:nvPr/>
          </p:nvSpPr>
          <p:spPr bwMode="auto">
            <a:xfrm>
              <a:off x="2082" y="1164"/>
              <a:ext cx="34" cy="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Oval 515"/>
            <p:cNvSpPr>
              <a:spLocks noChangeArrowheads="1"/>
            </p:cNvSpPr>
            <p:nvPr/>
          </p:nvSpPr>
          <p:spPr bwMode="auto">
            <a:xfrm>
              <a:off x="3072" y="1176"/>
              <a:ext cx="34" cy="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27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"/>
          <p:cNvSpPr>
            <a:spLocks noChangeArrowheads="1"/>
          </p:cNvSpPr>
          <p:nvPr/>
        </p:nvSpPr>
        <p:spPr bwMode="auto">
          <a:xfrm>
            <a:off x="75933" y="6143774"/>
            <a:ext cx="8242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dist"/>
            <a:r>
              <a:rPr lang="en-GB" b="1" dirty="0"/>
              <a:t> </a:t>
            </a:r>
            <a:r>
              <a:rPr lang="en-GB" sz="2400" b="1" dirty="0"/>
              <a:t>ASIC layout. Unidentified structures are additional test circuits</a:t>
            </a:r>
            <a:r>
              <a:rPr lang="en-US" sz="2400" b="1" dirty="0"/>
              <a:t> </a:t>
            </a:r>
          </a:p>
        </p:txBody>
      </p:sp>
      <p:graphicFrame>
        <p:nvGraphicFramePr>
          <p:cNvPr id="3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389181"/>
              </p:ext>
            </p:extLst>
          </p:nvPr>
        </p:nvGraphicFramePr>
        <p:xfrm>
          <a:off x="687388" y="149225"/>
          <a:ext cx="7999412" cy="605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icture" r:id="rId3" imgW="5600880" imgH="5172120" progId="Word.Picture.8">
                  <p:embed/>
                </p:oleObj>
              </mc:Choice>
              <mc:Fallback>
                <p:oleObj name="Picture" r:id="rId3" imgW="5600880" imgH="51721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49225"/>
                        <a:ext cx="7999412" cy="6056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89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39821"/>
              </p:ext>
            </p:extLst>
          </p:nvPr>
        </p:nvGraphicFramePr>
        <p:xfrm>
          <a:off x="914400" y="533400"/>
          <a:ext cx="5548312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icture" r:id="rId3" imgW="4792980" imgH="4764024" progId="Word.Picture.8">
                  <p:embed/>
                </p:oleObj>
              </mc:Choice>
              <mc:Fallback>
                <p:oleObj name="Picture" r:id="rId3" imgW="4792980" imgH="47640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"/>
                        <a:ext cx="5548312" cy="548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17417" y="6049834"/>
            <a:ext cx="5638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2400" b="1" dirty="0"/>
              <a:t>Die mounted in PGA IC package for testing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8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2400" y="91616"/>
            <a:ext cx="7619999" cy="5708624"/>
            <a:chOff x="1798" y="1559"/>
            <a:chExt cx="8310" cy="6225"/>
          </a:xfrm>
        </p:grpSpPr>
        <p:pic>
          <p:nvPicPr>
            <p:cNvPr id="3" name="Picture 5" descr="abscomp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559"/>
              <a:ext cx="8310" cy="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6"/>
            <p:cNvSpPr>
              <a:spLocks noChangeAspect="1" noChangeShapeType="1"/>
            </p:cNvSpPr>
            <p:nvPr/>
          </p:nvSpPr>
          <p:spPr bwMode="auto">
            <a:xfrm>
              <a:off x="7605" y="2595"/>
              <a:ext cx="0" cy="14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056" y="5717824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GB" sz="2400" b="1" dirty="0"/>
              <a:t>Averaged frequency response of all 10 </a:t>
            </a:r>
            <a:r>
              <a:rPr lang="en-GB" sz="2400" b="1" i="1" dirty="0"/>
              <a:t>dipole</a:t>
            </a:r>
            <a:r>
              <a:rPr lang="en-GB" sz="2400" b="1" dirty="0"/>
              <a:t> channels from 5 randomly chosen chips (50 channels in all) compared to nominal simulation</a:t>
            </a:r>
          </a:p>
        </p:txBody>
      </p:sp>
    </p:spTree>
    <p:extLst>
      <p:ext uri="{BB962C8B-B14F-4D97-AF65-F5344CB8AC3E}">
        <p14:creationId xmlns:p14="http://schemas.microsoft.com/office/powerpoint/2010/main" val="355575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338620"/>
            <a:ext cx="8305800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Acquisition of </a:t>
            </a:r>
            <a:r>
              <a:rPr lang="en-US" sz="2400" b="1" dirty="0" smtClean="0"/>
              <a:t>bio-signals for </a:t>
            </a:r>
            <a:r>
              <a:rPr lang="en-US" sz="2400" b="1" dirty="0"/>
              <a:t>advanced medical </a:t>
            </a:r>
            <a:r>
              <a:rPr lang="en-US" sz="2400" b="1" dirty="0" smtClean="0"/>
              <a:t>applications: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ENG-recording to </a:t>
            </a:r>
            <a:r>
              <a:rPr lang="en-US" sz="2400" b="1" dirty="0"/>
              <a:t>control functional electrical stimulation (FES) prostheses, detection and localization of brain </a:t>
            </a:r>
            <a:r>
              <a:rPr lang="en-US" sz="2400" b="1" dirty="0" smtClean="0"/>
              <a:t>activity.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Acquisition ECG </a:t>
            </a:r>
            <a:r>
              <a:rPr lang="en-US" sz="2400" b="1" dirty="0"/>
              <a:t>or </a:t>
            </a:r>
            <a:r>
              <a:rPr lang="en-US" sz="2400" b="1" dirty="0" smtClean="0"/>
              <a:t>surface-EMG </a:t>
            </a:r>
            <a:r>
              <a:rPr lang="en-US" sz="2400" b="1" dirty="0"/>
              <a:t>as part of </a:t>
            </a:r>
            <a:r>
              <a:rPr lang="en-US" sz="2400" b="1" dirty="0" smtClean="0"/>
              <a:t>wearable monitoring system.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These </a:t>
            </a:r>
            <a:r>
              <a:rPr lang="en-US" sz="2400" b="1" dirty="0"/>
              <a:t>signals </a:t>
            </a:r>
            <a:r>
              <a:rPr lang="en-US" sz="2400" b="1" dirty="0" smtClean="0"/>
              <a:t>are </a:t>
            </a:r>
            <a:r>
              <a:rPr lang="en-US" sz="2400" b="1" dirty="0"/>
              <a:t>small, on the order of millivolts or less. </a:t>
            </a: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Noise </a:t>
            </a:r>
            <a:r>
              <a:rPr lang="en-US" sz="2400" b="1" dirty="0"/>
              <a:t>and interference </a:t>
            </a:r>
            <a:r>
              <a:rPr lang="en-US" sz="2400" b="1" dirty="0" smtClean="0"/>
              <a:t>are key </a:t>
            </a:r>
            <a:r>
              <a:rPr lang="en-US" sz="2400" b="1" dirty="0"/>
              <a:t>factors. </a:t>
            </a: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Amplification </a:t>
            </a:r>
            <a:r>
              <a:rPr lang="en-US" sz="2400" b="1" dirty="0"/>
              <a:t>near the recording site is </a:t>
            </a:r>
            <a:r>
              <a:rPr lang="en-US" sz="2400" b="1" dirty="0" smtClean="0"/>
              <a:t>desirable.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5715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/>
              <a:t>Why Record Bio-Signals?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876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1275" y="5396945"/>
            <a:ext cx="91440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smtClean="0"/>
              <a:t>\</a:t>
            </a:r>
          </a:p>
          <a:p>
            <a:pPr>
              <a:spcBef>
                <a:spcPts val="600"/>
              </a:spcBef>
            </a:pPr>
            <a:r>
              <a:rPr lang="en-GB" sz="2400" b="1" dirty="0" smtClean="0"/>
              <a:t>Average input-referred </a:t>
            </a:r>
            <a:r>
              <a:rPr lang="en-GB" sz="2400" b="1" dirty="0"/>
              <a:t>voltage noise taken from 2 channels chosen at random from the same 5 chips used for Fig 14 (10 channels in all)</a:t>
            </a:r>
            <a:r>
              <a:rPr lang="en-US" sz="2400" dirty="0"/>
              <a:t> </a:t>
            </a:r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381000" y="-76200"/>
            <a:ext cx="8464550" cy="5943600"/>
            <a:chOff x="1798" y="8782"/>
            <a:chExt cx="8310" cy="6225"/>
          </a:xfrm>
        </p:grpSpPr>
        <p:pic>
          <p:nvPicPr>
            <p:cNvPr id="4" name="Picture 8" descr="finalnois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8782"/>
              <a:ext cx="8310" cy="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9"/>
            <p:cNvSpPr>
              <a:spLocks noChangeAspect="1" noChangeShapeType="1"/>
            </p:cNvSpPr>
            <p:nvPr/>
          </p:nvSpPr>
          <p:spPr bwMode="auto">
            <a:xfrm>
              <a:off x="7515" y="9795"/>
              <a:ext cx="0" cy="13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386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68588"/>
              </p:ext>
            </p:extLst>
          </p:nvPr>
        </p:nvGraphicFramePr>
        <p:xfrm>
          <a:off x="609600" y="609600"/>
          <a:ext cx="7848600" cy="5877329"/>
        </p:xfrm>
        <a:graphic>
          <a:graphicData uri="http://schemas.openxmlformats.org/drawingml/2006/table">
            <a:tbl>
              <a:tblPr/>
              <a:tblGrid>
                <a:gridCol w="3995738"/>
                <a:gridCol w="1541462"/>
                <a:gridCol w="2311400"/>
              </a:tblGrid>
              <a:tr h="27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Parameter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Specification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Measured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Number of channels (dipoles)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Power supply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±2.5 V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±2.5 V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Power consumption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&lt;50 mW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24 mW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Circuit area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12 mm</a:t>
                      </a:r>
                      <a:r>
                        <a:rPr kumimoji="0" lang="en-GB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Midband gain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10,000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10,100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–3 dB frequencies: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           lower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           upper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300 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3.5 KHz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310 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3.3 KHz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CMRR @ 1KHz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100 dB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82 dB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PSRR @ 1KHz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GB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GB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DD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</a:t>
                      </a:r>
                      <a:r>
                        <a:rPr kumimoji="0" lang="en-GB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r>
                        <a:rPr kumimoji="0" lang="en-GB" sz="12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&gt; 40 dB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&gt; 40 dB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42 dB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54 dB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Adjacent channel interference (crosstalk)</a:t>
                      </a: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&gt; 40 dB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45 dB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input-referred voltage noise density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@ 1Hz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@ 1kHz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 &lt; 20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 &lt; 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        &lt;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       &lt; 3.8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input-referred current noise density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@ 1Hz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@ 1kHz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&lt;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&lt; 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       &lt;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" charset="0"/>
                          <a:cs typeface="Times New Roman" pitchFamily="18" charset="0"/>
                        </a:rPr>
                        <a:t>                &lt; 1.5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input-referred </a:t>
                      </a:r>
                      <a:r>
                        <a:rPr kumimoji="0" lang="en-GB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voltage noise 1 Hz-5 KHz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&lt; 300 nV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291 nV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Residual input DC current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&lt; 100 nA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15.5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 (+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. inputs)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20.25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 (-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ve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charset="0"/>
                          <a:cs typeface="Times New Roman" pitchFamily="18" charset="0"/>
                        </a:rPr>
                        <a:t>. inputs)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854"/>
          <p:cNvSpPr>
            <a:spLocks noChangeArrowheads="1"/>
          </p:cNvSpPr>
          <p:nvPr/>
        </p:nvSpPr>
        <p:spPr bwMode="auto">
          <a:xfrm>
            <a:off x="25400" y="40987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sz="3200" b="1" dirty="0"/>
              <a:t>TABLE </a:t>
            </a:r>
            <a:r>
              <a:rPr lang="en-GB" sz="3200" b="1" dirty="0" smtClean="0"/>
              <a:t>I: System </a:t>
            </a:r>
            <a:r>
              <a:rPr lang="en-GB" sz="3200" b="1" dirty="0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175267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66152"/>
              </p:ext>
            </p:extLst>
          </p:nvPr>
        </p:nvGraphicFramePr>
        <p:xfrm>
          <a:off x="6100989" y="1219200"/>
          <a:ext cx="28289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" r:id="rId3" imgW="1718937" imgH="2007955" progId="Word.Picture.8">
                  <p:embed/>
                </p:oleObj>
              </mc:Choice>
              <mc:Fallback>
                <p:oleObj name="Picture" r:id="rId3" imgW="1718937" imgH="200795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989" y="1219200"/>
                        <a:ext cx="2828925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 descr="nerve_b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81830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570" y="4655145"/>
            <a:ext cx="53340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 dirty="0">
                <a:latin typeface="+mj-lt"/>
              </a:rPr>
              <a:t>Setup for recording electrically evoked compound action potentials from frog nerve in Ringer’s solution using an </a:t>
            </a:r>
            <a:r>
              <a:rPr lang="en-GB" sz="2400" b="1" dirty="0" smtClean="0">
                <a:latin typeface="+mj-lt"/>
              </a:rPr>
              <a:t>11-contact </a:t>
            </a:r>
            <a:r>
              <a:rPr lang="en-GB" sz="2400" b="1" dirty="0">
                <a:latin typeface="+mj-lt"/>
              </a:rPr>
              <a:t>recording cuff and a hook electrode (for validation purposes).</a:t>
            </a:r>
            <a:r>
              <a:rPr lang="en-US" sz="2400" b="1" dirty="0">
                <a:latin typeface="+mj-lt"/>
              </a:rPr>
              <a:t>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15000" y="4800600"/>
            <a:ext cx="332569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latin typeface="+mj-lt"/>
              </a:rPr>
              <a:t>A polyimide thin-film cuff electrode with eleven contacts, visible on this photograph as dark vertical lines.</a:t>
            </a:r>
          </a:p>
        </p:txBody>
      </p:sp>
    </p:spTree>
    <p:extLst>
      <p:ext uri="{BB962C8B-B14F-4D97-AF65-F5344CB8AC3E}">
        <p14:creationId xmlns:p14="http://schemas.microsoft.com/office/powerpoint/2010/main" val="250860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w_Data_abovethreshold_3rd_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7880350" cy="54864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4344" y="5647871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200" b="1" dirty="0" err="1">
                <a:latin typeface="+mn-lt"/>
              </a:rPr>
              <a:t>Tripolar</a:t>
            </a:r>
            <a:r>
              <a:rPr lang="en-GB" sz="2200" b="1" dirty="0">
                <a:latin typeface="+mn-lt"/>
              </a:rPr>
              <a:t> recordings of electrically evoked potentials, recorded with </a:t>
            </a:r>
            <a:r>
              <a:rPr lang="en-GB" sz="2200" b="1" dirty="0" smtClean="0">
                <a:latin typeface="+mn-lt"/>
              </a:rPr>
              <a:t>11-contact cuff: stimulation </a:t>
            </a:r>
            <a:r>
              <a:rPr lang="en-GB" sz="2200" b="1" dirty="0">
                <a:latin typeface="+mn-lt"/>
              </a:rPr>
              <a:t>intensity </a:t>
            </a:r>
            <a:r>
              <a:rPr lang="en-GB" sz="2200" b="1" dirty="0" smtClean="0">
                <a:latin typeface="+mn-lt"/>
              </a:rPr>
              <a:t>= </a:t>
            </a:r>
            <a:r>
              <a:rPr lang="en-GB" sz="2200" b="1" dirty="0">
                <a:latin typeface="+mn-lt"/>
              </a:rPr>
              <a:t>0.13 µC. </a:t>
            </a:r>
            <a:r>
              <a:rPr lang="en-GB" sz="2200" b="1" dirty="0" smtClean="0">
                <a:latin typeface="+mn-lt"/>
              </a:rPr>
              <a:t>Black </a:t>
            </a:r>
            <a:r>
              <a:rPr lang="en-GB" sz="2200" b="1" dirty="0">
                <a:latin typeface="+mn-lt"/>
              </a:rPr>
              <a:t>bar to the right shows </a:t>
            </a:r>
            <a:r>
              <a:rPr lang="en-GB" sz="2200" b="1" dirty="0" smtClean="0">
                <a:latin typeface="+mn-lt"/>
              </a:rPr>
              <a:t>amplitude </a:t>
            </a:r>
            <a:r>
              <a:rPr lang="en-GB" sz="2200" b="1" dirty="0">
                <a:latin typeface="+mn-lt"/>
              </a:rPr>
              <a:t>scale: 50 µV.</a:t>
            </a:r>
            <a:r>
              <a:rPr lang="en-US" sz="22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23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Raw_Data_2populations2_3rd_set_10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398463"/>
            <a:ext cx="78613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0" y="588168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200" b="1" dirty="0" err="1">
                <a:latin typeface="+mn-lt"/>
              </a:rPr>
              <a:t>Tripolar</a:t>
            </a:r>
            <a:r>
              <a:rPr lang="en-GB" sz="2200" b="1" dirty="0">
                <a:latin typeface="+mn-lt"/>
              </a:rPr>
              <a:t> recordings of electrically evoked potentials, recorded with </a:t>
            </a:r>
            <a:r>
              <a:rPr lang="en-GB" sz="2200" b="1" dirty="0" smtClean="0">
                <a:latin typeface="+mn-lt"/>
              </a:rPr>
              <a:t>11-contact </a:t>
            </a:r>
            <a:r>
              <a:rPr lang="en-GB" sz="2200" b="1" dirty="0">
                <a:latin typeface="+mn-lt"/>
              </a:rPr>
              <a:t>cuff. The stimulation intensity </a:t>
            </a:r>
            <a:r>
              <a:rPr lang="en-GB" sz="2200" b="1" dirty="0" smtClean="0">
                <a:latin typeface="+mn-lt"/>
              </a:rPr>
              <a:t>= </a:t>
            </a:r>
            <a:r>
              <a:rPr lang="en-GB" sz="2200" b="1" dirty="0">
                <a:latin typeface="+mn-lt"/>
              </a:rPr>
              <a:t>1.01 µC. </a:t>
            </a:r>
            <a:r>
              <a:rPr lang="en-GB" sz="2200" b="1" dirty="0" smtClean="0">
                <a:latin typeface="+mn-lt"/>
              </a:rPr>
              <a:t>Black </a:t>
            </a:r>
            <a:r>
              <a:rPr lang="en-GB" sz="2200" b="1" dirty="0">
                <a:latin typeface="+mn-lt"/>
              </a:rPr>
              <a:t>bar to the right shows the amplitude scale: 50 µV.</a:t>
            </a:r>
            <a:r>
              <a:rPr lang="en-US" sz="22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73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57150"/>
            <a:ext cx="8763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+mn-lt"/>
              </a:rPr>
              <a:t>Conclusion</a:t>
            </a:r>
            <a:endParaRPr lang="en-US" sz="40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748" y="1222824"/>
            <a:ext cx="8833752" cy="5416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Black" pitchFamily="34" charset="0"/>
              </a:rPr>
              <a:t>Major</a:t>
            </a:r>
            <a:r>
              <a:rPr lang="en-GB" sz="28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Arial Black" pitchFamily="34" charset="0"/>
              </a:rPr>
              <a:t>opportunitie</a:t>
            </a:r>
            <a:r>
              <a:rPr lang="en-US" sz="2800" b="1" dirty="0">
                <a:solidFill>
                  <a:schemeClr val="accent2"/>
                </a:solidFill>
                <a:latin typeface="Arial Black" pitchFamily="34" charset="0"/>
              </a:rPr>
              <a:t>s</a:t>
            </a:r>
            <a:r>
              <a:rPr lang="en-GB" sz="2800" b="1" dirty="0">
                <a:solidFill>
                  <a:schemeClr val="accent2"/>
                </a:solidFill>
                <a:latin typeface="Arial Black" pitchFamily="34" charset="0"/>
              </a:rPr>
              <a:t> in </a:t>
            </a:r>
            <a:r>
              <a:rPr lang="en-GB" sz="2800" b="1" dirty="0" err="1">
                <a:solidFill>
                  <a:schemeClr val="accent2"/>
                </a:solidFill>
                <a:latin typeface="Arial Black" pitchFamily="34" charset="0"/>
              </a:rPr>
              <a:t>neuroprosthetics</a:t>
            </a:r>
            <a:r>
              <a:rPr lang="en-US" sz="2800" b="1" dirty="0">
                <a:solidFill>
                  <a:schemeClr val="accent2"/>
                </a:solidFill>
                <a:latin typeface="Arial Black" pitchFamily="34" charset="0"/>
              </a:rPr>
              <a:t>-</a:t>
            </a:r>
            <a:r>
              <a:rPr lang="en-GB" sz="2800" b="1" dirty="0">
                <a:solidFill>
                  <a:schemeClr val="accent2"/>
                </a:solidFill>
                <a:latin typeface="Arial Black" pitchFamily="34" charset="0"/>
              </a:rPr>
              <a:t>research</a:t>
            </a:r>
            <a:r>
              <a:rPr lang="en-US" sz="2800" b="1" dirty="0">
                <a:solidFill>
                  <a:schemeClr val="accent2"/>
                </a:solidFill>
                <a:latin typeface="Arial Black" pitchFamily="34" charset="0"/>
              </a:rPr>
              <a:t>:</a:t>
            </a:r>
            <a:r>
              <a:rPr lang="en-GB" sz="2800" b="1" dirty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Arial Black" pitchFamily="34" charset="0"/>
              </a:rPr>
              <a:t>U</a:t>
            </a:r>
            <a:r>
              <a:rPr lang="en-GB" sz="2000" b="1" dirty="0">
                <a:latin typeface="Arial Black" pitchFamily="34" charset="0"/>
              </a:rPr>
              <a:t>se of naturally-occurring ENG to provide sensory feedback to artificial devices. </a:t>
            </a:r>
            <a:endParaRPr lang="en-US" sz="2000" b="1" dirty="0">
              <a:latin typeface="Arial Black" pitchFamily="34" charset="0"/>
            </a:endParaRPr>
          </a:p>
          <a:p>
            <a:pPr lvl="1" algn="just">
              <a:spcBef>
                <a:spcPct val="50000"/>
              </a:spcBef>
              <a:buFontTx/>
              <a:buChar char="•"/>
            </a:pPr>
            <a:endParaRPr lang="en-US" sz="2000" b="1" dirty="0">
              <a:latin typeface="Arial Black" pitchFamily="34" charset="0"/>
            </a:endParaRP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GB" sz="2000" b="1" dirty="0">
                <a:latin typeface="Arial Black" pitchFamily="34" charset="0"/>
              </a:rPr>
              <a:t>Afferent signals from natural sensors </a:t>
            </a:r>
            <a:r>
              <a:rPr lang="en-US" sz="2000" b="1" dirty="0">
                <a:latin typeface="Arial Black" pitchFamily="34" charset="0"/>
              </a:rPr>
              <a:t>can give</a:t>
            </a:r>
            <a:r>
              <a:rPr lang="en-GB" sz="2000" b="1" dirty="0">
                <a:latin typeface="Arial Black" pitchFamily="34" charset="0"/>
              </a:rPr>
              <a:t> information</a:t>
            </a:r>
            <a:r>
              <a:rPr lang="en-US" sz="2000" b="1" dirty="0">
                <a:latin typeface="Arial Black" pitchFamily="34" charset="0"/>
              </a:rPr>
              <a:t>s</a:t>
            </a:r>
            <a:r>
              <a:rPr lang="en-GB" sz="2000" b="1" dirty="0">
                <a:latin typeface="Arial Black" pitchFamily="34" charset="0"/>
              </a:rPr>
              <a:t> </a:t>
            </a:r>
            <a:r>
              <a:rPr lang="en-US" sz="2000" b="1" dirty="0">
                <a:latin typeface="Arial Black" pitchFamily="34" charset="0"/>
              </a:rPr>
              <a:t>on</a:t>
            </a:r>
            <a:r>
              <a:rPr lang="en-GB" sz="2000" b="1" dirty="0">
                <a:latin typeface="Arial Black" pitchFamily="34" charset="0"/>
              </a:rPr>
              <a:t> skin contact, force, and position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uable</a:t>
            </a:r>
            <a:r>
              <a:rPr lang="en-GB" sz="2000" b="1" dirty="0">
                <a:latin typeface="Arial Black" pitchFamily="34" charset="0"/>
              </a:rPr>
              <a:t> in closed-loop </a:t>
            </a:r>
            <a:r>
              <a:rPr lang="en-GB" sz="2000" b="1" dirty="0" err="1">
                <a:latin typeface="Arial Black" pitchFamily="34" charset="0"/>
              </a:rPr>
              <a:t>neuroprostheses</a:t>
            </a:r>
            <a:r>
              <a:rPr lang="en-GB" sz="2000" b="1" dirty="0">
                <a:latin typeface="Arial Black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Major</a:t>
            </a:r>
            <a:r>
              <a:rPr lang="en-GB" sz="2800" b="1" dirty="0">
                <a:solidFill>
                  <a:srgbClr val="002060"/>
                </a:solidFill>
                <a:latin typeface="Arial Black" pitchFamily="34" charset="0"/>
              </a:rPr>
              <a:t> challenges in </a:t>
            </a:r>
            <a:r>
              <a:rPr lang="en-GB" sz="2800" b="1" dirty="0" err="1">
                <a:solidFill>
                  <a:srgbClr val="002060"/>
                </a:solidFill>
                <a:latin typeface="Arial Black" pitchFamily="34" charset="0"/>
              </a:rPr>
              <a:t>neuroprosthetics</a:t>
            </a: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en-GB" sz="2800" b="1" dirty="0">
                <a:solidFill>
                  <a:srgbClr val="002060"/>
                </a:solidFill>
                <a:latin typeface="Arial Black" pitchFamily="34" charset="0"/>
              </a:rPr>
              <a:t>research</a:t>
            </a: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: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GB" sz="2000" b="1" dirty="0">
                <a:latin typeface="Arial Black" pitchFamily="34" charset="0"/>
              </a:rPr>
              <a:t>These applications require stable responses from </a:t>
            </a:r>
            <a:r>
              <a:rPr lang="en-US" sz="2000" b="1" dirty="0">
                <a:latin typeface="Arial Black" pitchFamily="34" charset="0"/>
              </a:rPr>
              <a:t>clinically</a:t>
            </a:r>
            <a:r>
              <a:rPr lang="en-GB" sz="2000" b="1" dirty="0">
                <a:latin typeface="Arial Black" pitchFamily="34" charset="0"/>
              </a:rPr>
              <a:t> implanted electrodes. Nerve cuff electrodes </a:t>
            </a:r>
            <a:r>
              <a:rPr lang="en-US" sz="2000" b="1" dirty="0">
                <a:latin typeface="Arial Black" pitchFamily="34" charset="0"/>
              </a:rPr>
              <a:t>report</a:t>
            </a:r>
            <a:r>
              <a:rPr lang="en-GB" sz="2000" b="1" dirty="0">
                <a:latin typeface="Arial Black" pitchFamily="34" charset="0"/>
              </a:rPr>
              <a:t> safe implantation for </a:t>
            </a:r>
            <a:r>
              <a:rPr lang="en-US" sz="2000" b="1" dirty="0">
                <a:latin typeface="Arial Black" pitchFamily="34" charset="0"/>
              </a:rPr>
              <a:t>up to</a:t>
            </a:r>
            <a:r>
              <a:rPr lang="en-GB" sz="2000" b="1" dirty="0">
                <a:latin typeface="Arial Black" pitchFamily="34" charset="0"/>
              </a:rPr>
              <a:t> 15 years. </a:t>
            </a:r>
          </a:p>
        </p:txBody>
      </p:sp>
    </p:spTree>
    <p:extLst>
      <p:ext uri="{BB962C8B-B14F-4D97-AF65-F5344CB8AC3E}">
        <p14:creationId xmlns:p14="http://schemas.microsoft.com/office/powerpoint/2010/main" val="236131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+mn-lt"/>
              </a:rPr>
              <a:t>CONCLUSION </a:t>
            </a:r>
            <a:r>
              <a:rPr lang="en-US" sz="4000" b="1" i="1" dirty="0">
                <a:latin typeface="+mn-lt"/>
              </a:rPr>
              <a:t>(Contd</a:t>
            </a:r>
            <a:r>
              <a:rPr lang="en-US" sz="4000" b="1" i="1" dirty="0" smtClean="0">
                <a:latin typeface="+mn-lt"/>
              </a:rPr>
              <a:t>.</a:t>
            </a:r>
            <a:r>
              <a:rPr lang="en-US" sz="4000" b="1" dirty="0" smtClean="0">
                <a:latin typeface="+mn-lt"/>
              </a:rPr>
              <a:t>)</a:t>
            </a:r>
            <a:endParaRPr lang="en-US" sz="4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13064"/>
            <a:ext cx="8839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A system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of </a:t>
            </a:r>
            <a:r>
              <a:rPr lang="en-GB" sz="2400" b="1" dirty="0">
                <a:solidFill>
                  <a:srgbClr val="7030A0"/>
                </a:solidFill>
                <a:latin typeface="Arial Black" pitchFamily="34" charset="0"/>
              </a:rPr>
              <a:t>implantable MEC with 10-parallel recording channels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is presented 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with features:</a:t>
            </a:r>
            <a:r>
              <a:rPr lang="en-GB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en-GB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7030A0"/>
              </a:solidFill>
              <a:latin typeface="Arial Black" pitchFamily="34" charset="0"/>
            </a:endParaRPr>
          </a:p>
          <a:p>
            <a:pPr lvl="1" algn="just"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Low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 noise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 highly gain dipole outputs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,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 velocity classification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 &amp;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 precise</a:t>
            </a:r>
            <a:r>
              <a:rPr lang="en-GB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and</a:t>
            </a:r>
            <a:r>
              <a:rPr lang="en-GB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G-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cancellation through a subsequent digital SPU unit. </a:t>
            </a:r>
            <a:endParaRPr lang="en-US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1" algn="just">
              <a:buFontTx/>
              <a:buChar char="•"/>
            </a:pPr>
            <a:endParaRPr lang="en-US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pPr lvl="1" algn="just"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Challenge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 of recording </a:t>
            </a:r>
            <a:r>
              <a:rPr lang="en-GB" sz="2400" b="1" dirty="0" smtClean="0">
                <a:solidFill>
                  <a:srgbClr val="002060"/>
                </a:solidFill>
                <a:latin typeface="Arial Black" pitchFamily="34" charset="0"/>
              </a:rPr>
              <a:t>extremely 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small ENG signal in presence of noise is met by a specially designed very low noise preamplifier </a:t>
            </a:r>
            <a:r>
              <a:rPr lang="en-GB" sz="2400" b="1" dirty="0" smtClean="0">
                <a:solidFill>
                  <a:srgbClr val="002060"/>
                </a:solidFill>
                <a:latin typeface="Arial Black" pitchFamily="34" charset="0"/>
              </a:rPr>
              <a:t>front-end,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that 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uses </a:t>
            </a:r>
            <a:r>
              <a:rPr lang="en-GB" sz="2400" b="1" i="1" dirty="0">
                <a:solidFill>
                  <a:srgbClr val="002060"/>
                </a:solidFill>
                <a:latin typeface="Arial Black" pitchFamily="34" charset="0"/>
              </a:rPr>
              <a:t>lateral </a:t>
            </a:r>
            <a:r>
              <a:rPr lang="en-US" sz="2400" b="1" i="1" dirty="0" err="1">
                <a:solidFill>
                  <a:srgbClr val="002060"/>
                </a:solidFill>
                <a:latin typeface="Arial Black" pitchFamily="34" charset="0"/>
              </a:rPr>
              <a:t>pnp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in standard CMOS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process </a:t>
            </a:r>
            <a:r>
              <a:rPr lang="en-GB" sz="2400" b="1" dirty="0" smtClean="0">
                <a:solidFill>
                  <a:srgbClr val="002060"/>
                </a:solidFill>
                <a:latin typeface="Arial Black" pitchFamily="34" charset="0"/>
              </a:rPr>
              <a:t>as </a:t>
            </a:r>
            <a:r>
              <a:rPr lang="en-GB" sz="2400" b="1" dirty="0">
                <a:solidFill>
                  <a:srgbClr val="002060"/>
                </a:solidFill>
                <a:latin typeface="Arial Black" pitchFamily="34" charset="0"/>
              </a:rPr>
              <a:t>optimum </a:t>
            </a:r>
            <a:r>
              <a:rPr lang="en-GB" sz="2400" b="1" dirty="0" smtClean="0">
                <a:solidFill>
                  <a:srgbClr val="002060"/>
                </a:solidFill>
                <a:latin typeface="Arial Black" pitchFamily="34" charset="0"/>
              </a:rPr>
              <a:t>choice</a:t>
            </a:r>
            <a:endParaRPr lang="en-US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9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83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+mn-lt"/>
              </a:rPr>
              <a:t>CONCLUSION </a:t>
            </a:r>
            <a:r>
              <a:rPr lang="en-US" sz="4000" b="1" i="1" dirty="0">
                <a:latin typeface="+mn-lt"/>
              </a:rPr>
              <a:t>(Contd</a:t>
            </a:r>
            <a:r>
              <a:rPr lang="en-US" sz="4000" b="1" i="1" dirty="0" smtClean="0">
                <a:latin typeface="+mn-lt"/>
              </a:rPr>
              <a:t>.</a:t>
            </a:r>
            <a:r>
              <a:rPr lang="en-US" sz="4000" b="1" dirty="0" smtClean="0">
                <a:latin typeface="+mn-lt"/>
              </a:rPr>
              <a:t>)</a:t>
            </a:r>
            <a:endParaRPr lang="en-US" sz="4000" b="1" dirty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2438400"/>
            <a:ext cx="8763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GB" sz="2400" b="1" dirty="0">
                <a:solidFill>
                  <a:schemeClr val="accent2"/>
                </a:solidFill>
                <a:latin typeface="+mn-lt"/>
              </a:rPr>
              <a:t>A stage to AC couple the preamplifier to subsequent stages is included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. Features:</a:t>
            </a:r>
            <a:r>
              <a:rPr lang="en-GB" sz="2400" b="1" dirty="0">
                <a:solidFill>
                  <a:schemeClr val="accent2"/>
                </a:solidFill>
                <a:latin typeface="+mn-lt"/>
              </a:rPr>
              <a:t> 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 lvl="1" algn="just" eaLnBrk="1" hangingPunct="1">
              <a:spcBef>
                <a:spcPts val="600"/>
              </a:spcBef>
              <a:buFontTx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Removes any preamplifier output offset voltages. 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lvl="1" algn="just" eaLnBrk="1" hangingPunct="1">
              <a:spcBef>
                <a:spcPts val="600"/>
              </a:spcBef>
              <a:buFontTx/>
              <a:buChar char="•"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Defines the lower cut-off frequency of the recording channel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at about 300 Hz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. 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lvl="1" algn="just" eaLnBrk="1" hangingPunct="1">
              <a:spcBef>
                <a:spcPts val="6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Uses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very large active resistance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with acceptable linearity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lvl="1" algn="just" eaLnBrk="1" hangingPunct="1">
              <a:spcBef>
                <a:spcPts val="600"/>
              </a:spcBef>
              <a:buFontTx/>
              <a:buChar char="•"/>
            </a:pPr>
            <a:endParaRPr lang="en-GB" sz="2400" b="1" dirty="0" smtClean="0">
              <a:solidFill>
                <a:srgbClr val="663300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2400" b="1" baseline="30000" dirty="0" smtClean="0">
                <a:solidFill>
                  <a:schemeClr val="accent2"/>
                </a:solidFill>
                <a:latin typeface="+mn-lt"/>
              </a:rPr>
              <a:t>nd</a:t>
            </a:r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accent2"/>
                </a:solidFill>
                <a:latin typeface="+mn-lt"/>
              </a:rPr>
              <a:t>rank amplifier design 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with features</a:t>
            </a:r>
            <a:r>
              <a:rPr lang="en-US" sz="2400" b="1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lvl="1" algn="just" eaLnBrk="1" hangingPunct="1">
              <a:spcBef>
                <a:spcPts val="6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GB" sz="2400" b="1" dirty="0" err="1">
                <a:solidFill>
                  <a:srgbClr val="002060"/>
                </a:solidFill>
                <a:latin typeface="+mn-lt"/>
              </a:rPr>
              <a:t>ascade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 of a balanced OTA and a class-AB stage with a capacitor interspersed in-between deciding the upper 3-db cut-off.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lvl="1" algn="just" eaLnBrk="1" hangingPunct="1">
              <a:spcBef>
                <a:spcPct val="50000"/>
              </a:spcBef>
            </a:pPr>
            <a:endParaRPr lang="en-US" sz="1600" dirty="0">
              <a:solidFill>
                <a:srgbClr val="663300"/>
              </a:solidFill>
              <a:latin typeface="Arial Black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316" y="1274802"/>
            <a:ext cx="89770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6600CC"/>
                </a:solidFill>
                <a:latin typeface="+mn-lt"/>
              </a:rPr>
              <a:t>Conventional </a:t>
            </a:r>
            <a:r>
              <a:rPr lang="en-GB" sz="2400" b="1" dirty="0" err="1">
                <a:solidFill>
                  <a:srgbClr val="6600CC"/>
                </a:solidFill>
                <a:latin typeface="+mn-lt"/>
              </a:rPr>
              <a:t>tripoles</a:t>
            </a:r>
            <a:r>
              <a:rPr lang="en-GB" sz="2400" b="1" dirty="0">
                <a:solidFill>
                  <a:srgbClr val="6600CC"/>
                </a:solidFill>
                <a:latin typeface="+mn-lt"/>
              </a:rPr>
              <a:t> are known to provide single channel output and also suffer from the inaccuracies involved in EMG cancellation by </a:t>
            </a:r>
            <a:r>
              <a:rPr lang="en-US" sz="2400" b="1" dirty="0">
                <a:solidFill>
                  <a:srgbClr val="6600CC"/>
                </a:solidFill>
                <a:latin typeface="+mn-lt"/>
              </a:rPr>
              <a:t>analogue </a:t>
            </a:r>
            <a:r>
              <a:rPr lang="en-GB" sz="2400" b="1" dirty="0">
                <a:solidFill>
                  <a:srgbClr val="6600CC"/>
                </a:solidFill>
                <a:latin typeface="+mn-lt"/>
              </a:rPr>
              <a:t>means.</a:t>
            </a:r>
          </a:p>
        </p:txBody>
      </p:sp>
    </p:spTree>
    <p:extLst>
      <p:ext uri="{BB962C8B-B14F-4D97-AF65-F5344CB8AC3E}">
        <p14:creationId xmlns:p14="http://schemas.microsoft.com/office/powerpoint/2010/main" val="1070769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a700709.us.archive.org/BookReader/BookReaderImages.php?zip=/24/items/essayonelectrici1785adam/essayonelectrici1785adam_jp2.zip&amp;file=essayonelectrici1785adam_jp2/essayonelectrici1785adam_0010.jp2&amp;scale=8&amp;rotat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0013" y="-1020787"/>
            <a:ext cx="4095750" cy="6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444998"/>
            <a:ext cx="91440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Blackadder ITC" pitchFamily="82" charset="0"/>
              </a:rPr>
              <a:t>“All </a:t>
            </a:r>
            <a:r>
              <a:rPr lang="en-US" sz="3200" b="1" dirty="0">
                <a:solidFill>
                  <a:srgbClr val="002060"/>
                </a:solidFill>
                <a:latin typeface="Blackadder ITC" pitchFamily="82" charset="0"/>
              </a:rPr>
              <a:t>things must have a usefulness; that is certain. Since electricity must have a usefulness, and we have seen that it cannot be looked for either in theology or in jurisprudence, there is obviously nothing left but </a:t>
            </a:r>
            <a:r>
              <a:rPr lang="en-US" sz="3200" b="1" dirty="0" smtClean="0">
                <a:solidFill>
                  <a:srgbClr val="002060"/>
                </a:solidFill>
                <a:latin typeface="Blackadder ITC" pitchFamily="82" charset="0"/>
              </a:rPr>
              <a:t>medicine”</a:t>
            </a:r>
            <a:r>
              <a:rPr lang="en-US" sz="3200" dirty="0" smtClean="0">
                <a:solidFill>
                  <a:srgbClr val="7030A0"/>
                </a:solidFill>
                <a:latin typeface="Blackadder ITC" pitchFamily="82" charset="0"/>
              </a:rPr>
              <a:t>:</a:t>
            </a:r>
            <a:r>
              <a:rPr lang="en-US" dirty="0" smtClean="0">
                <a:solidFill>
                  <a:srgbClr val="7030A0"/>
                </a:solidFill>
                <a:latin typeface="Blackadder ITC" pitchFamily="8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Blackadder ITC" pitchFamily="82" charset="0"/>
              </a:rPr>
              <a:t>J. G. Krueger, a Professor in Halle </a:t>
            </a:r>
            <a:r>
              <a:rPr lang="en-US" sz="2800" b="1" dirty="0" smtClean="0">
                <a:solidFill>
                  <a:srgbClr val="7030A0"/>
                </a:solidFill>
                <a:latin typeface="Blackadder ITC" pitchFamily="82" charset="0"/>
              </a:rPr>
              <a:t>,  in 1743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2225" y="4088824"/>
            <a:ext cx="795762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https://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archive.org/details/essayonelectrici1785adam: George Adams, Essays on Magnetism, 1785 </a:t>
            </a:r>
            <a:endParaRPr kumimoji="0" lang="en-US" sz="12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9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316" y="210456"/>
            <a:ext cx="8991600" cy="670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4000" b="1" dirty="0" smtClean="0">
                <a:solidFill>
                  <a:srgbClr val="7030A0"/>
                </a:solidFill>
                <a:latin typeface="+mn-lt"/>
              </a:rPr>
              <a:t>REFERENCES</a:t>
            </a:r>
          </a:p>
          <a:p>
            <a:pPr algn="l" eaLnBrk="1" hangingPunct="1"/>
            <a:endParaRPr lang="en-US" dirty="0"/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r>
              <a:rPr lang="en-US" dirty="0" err="1"/>
              <a:t>Rieger</a:t>
            </a:r>
            <a:r>
              <a:rPr lang="en-US" dirty="0"/>
              <a:t> Robert, “Variable-gain, low-noise amplification for sampling front ends”, IEEE Transaction on Biomedical Circuits and Systems, Vol. 5, No. 3, pp. 253-261, June 2011. </a:t>
            </a:r>
            <a:endParaRPr lang="en-US" dirty="0" smtClean="0"/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endParaRPr lang="en-US" dirty="0"/>
          </a:p>
          <a:p>
            <a:pPr algn="just" eaLnBrk="1" hangingPunct="1">
              <a:buClr>
                <a:srgbClr val="7030A0"/>
              </a:buClr>
              <a:buFontTx/>
              <a:buAutoNum type="arabicPeriod"/>
            </a:pPr>
            <a:r>
              <a:rPr lang="en-GB" dirty="0" err="1" smtClean="0"/>
              <a:t>Haugland</a:t>
            </a:r>
            <a:r>
              <a:rPr lang="en-GB" dirty="0"/>
              <a:t>, M.K., Hoffer, J.A. Slip information obtained from the cutaneous </a:t>
            </a:r>
            <a:r>
              <a:rPr lang="en-GB" dirty="0" err="1"/>
              <a:t>electroneurogram</a:t>
            </a:r>
            <a:r>
              <a:rPr lang="en-GB" dirty="0"/>
              <a:t>: Application in closed loop control of functional electrical stimulation.  </a:t>
            </a:r>
            <a:r>
              <a:rPr lang="en-GB" i="1" dirty="0"/>
              <a:t>IEEE Trans. Rehab. Eng</a:t>
            </a:r>
            <a:r>
              <a:rPr lang="en-GB" dirty="0"/>
              <a:t>., </a:t>
            </a:r>
            <a:r>
              <a:rPr lang="en-GB" dirty="0" err="1"/>
              <a:t>Vol</a:t>
            </a:r>
            <a:r>
              <a:rPr lang="en-GB" dirty="0"/>
              <a:t> 2, pp. 29-36, 1994.</a:t>
            </a:r>
            <a:endParaRPr lang="en-US" dirty="0"/>
          </a:p>
          <a:p>
            <a:pPr algn="just" eaLnBrk="1" hangingPunct="1">
              <a:buClr>
                <a:srgbClr val="7030A0"/>
              </a:buClr>
              <a:buFontTx/>
              <a:buAutoNum type="arabicPeriod"/>
            </a:pPr>
            <a:endParaRPr lang="en-US" dirty="0"/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r>
              <a:rPr lang="de-DE" dirty="0"/>
              <a:t>Haugland, M.K., Hoffer, J.A., Sinkjaer, T.  </a:t>
            </a:r>
            <a:r>
              <a:rPr lang="en-GB" dirty="0"/>
              <a:t>Skin contact force information in sensory nerve signals recorded by implanted cuff electrodes.  </a:t>
            </a:r>
            <a:r>
              <a:rPr lang="en-GB" i="1" dirty="0"/>
              <a:t>IEEE Trans. Rehab. Eng.</a:t>
            </a:r>
            <a:r>
              <a:rPr lang="en-GB" dirty="0"/>
              <a:t>, </a:t>
            </a:r>
            <a:r>
              <a:rPr lang="en-GB" dirty="0" err="1"/>
              <a:t>Vol</a:t>
            </a:r>
            <a:r>
              <a:rPr lang="en-GB" dirty="0"/>
              <a:t> 2, pp. 18-28, 1994</a:t>
            </a:r>
            <a:r>
              <a:rPr lang="en-GB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endParaRPr lang="en-US" dirty="0" smtClean="0"/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r>
              <a:rPr lang="en-US" dirty="0" smtClean="0"/>
              <a:t>B. </a:t>
            </a:r>
            <a:r>
              <a:rPr lang="en-US" dirty="0" err="1" smtClean="0"/>
              <a:t>Popovic</a:t>
            </a:r>
            <a:r>
              <a:rPr lang="en-US" dirty="0" smtClean="0"/>
              <a:t> and R. B. Stein </a:t>
            </a:r>
            <a:r>
              <a:rPr lang="en-US" i="1" dirty="0" smtClean="0"/>
              <a:t>et al.</a:t>
            </a:r>
            <a:r>
              <a:rPr lang="en-US" dirty="0" smtClean="0"/>
              <a:t>, “Sensory nerve recording for </a:t>
            </a:r>
            <a:r>
              <a:rPr lang="en-US" dirty="0" err="1" smtClean="0"/>
              <a:t>closedloop</a:t>
            </a:r>
            <a:r>
              <a:rPr lang="en-US" dirty="0" smtClean="0"/>
              <a:t> control to restore motor functions,” IEEE Trans. Biomed. Eng., vol. 40, no. 10, pp. 1024–1031, Oct. 1993. </a:t>
            </a:r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r>
              <a:rPr lang="en-US" dirty="0" smtClean="0"/>
              <a:t>M. A. </a:t>
            </a:r>
            <a:r>
              <a:rPr lang="en-US" dirty="0" err="1" smtClean="0"/>
              <a:t>Lebedev</a:t>
            </a:r>
            <a:r>
              <a:rPr lang="en-US" dirty="0" smtClean="0"/>
              <a:t> and M. A. </a:t>
            </a:r>
            <a:r>
              <a:rPr lang="en-US" dirty="0" err="1" smtClean="0"/>
              <a:t>Nicolelis</a:t>
            </a:r>
            <a:r>
              <a:rPr lang="en-US" dirty="0" smtClean="0"/>
              <a:t>, “Brain–machine interfaces: Past, present and future,” Trends </a:t>
            </a:r>
            <a:r>
              <a:rPr lang="en-US" dirty="0" err="1" smtClean="0"/>
              <a:t>Neurosci</a:t>
            </a:r>
            <a:r>
              <a:rPr lang="en-US" dirty="0" smtClean="0"/>
              <a:t>, vol. 29, no. 9, pp. 536–546, Sep. 2006. </a:t>
            </a:r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endParaRPr lang="en-US" dirty="0" smtClean="0"/>
          </a:p>
          <a:p>
            <a:pPr lvl="0" algn="just" eaLnBrk="1" hangingPunct="1">
              <a:buClr>
                <a:srgbClr val="7030A0"/>
              </a:buClr>
              <a:buFontTx/>
              <a:buAutoNum type="arabicPeriod"/>
            </a:pPr>
            <a:r>
              <a:rPr lang="en-US" dirty="0" smtClean="0"/>
              <a:t>M. </a:t>
            </a:r>
            <a:r>
              <a:rPr lang="en-US" dirty="0" err="1" smtClean="0"/>
              <a:t>Shojaei-Baghini</a:t>
            </a:r>
            <a:r>
              <a:rPr lang="en-US" dirty="0" smtClean="0"/>
              <a:t>, R. K. </a:t>
            </a:r>
            <a:r>
              <a:rPr lang="en-US" dirty="0" err="1" smtClean="0"/>
              <a:t>Lal</a:t>
            </a:r>
            <a:r>
              <a:rPr lang="en-US" dirty="0" smtClean="0"/>
              <a:t>, and D. K. Sharma, “A low-power and compact analog CMOS processing chip for portable ECG recorders,” in </a:t>
            </a:r>
            <a:r>
              <a:rPr lang="en-US" i="1" dirty="0" smtClean="0"/>
              <a:t>Proc. ASSCC</a:t>
            </a:r>
            <a:r>
              <a:rPr lang="en-US" dirty="0" smtClean="0"/>
              <a:t>, 2005, pp. 473–476. </a:t>
            </a:r>
          </a:p>
        </p:txBody>
      </p:sp>
    </p:spTree>
    <p:extLst>
      <p:ext uri="{BB962C8B-B14F-4D97-AF65-F5344CB8AC3E}">
        <p14:creationId xmlns:p14="http://schemas.microsoft.com/office/powerpoint/2010/main" val="13649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172" y="1192411"/>
            <a:ext cx="90678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/>
              <a:t>Advances in CMOS </a:t>
            </a:r>
            <a:r>
              <a:rPr lang="en-US" sz="2400" b="1" dirty="0" smtClean="0"/>
              <a:t>technology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Communication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Low </a:t>
            </a:r>
            <a:r>
              <a:rPr lang="en-US" sz="2400" b="1" dirty="0"/>
              <a:t>power circuit design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spurred wearable </a:t>
            </a:r>
            <a:r>
              <a:rPr lang="en-US" sz="2400" b="1" dirty="0"/>
              <a:t>biomedical devices, </a:t>
            </a:r>
            <a:r>
              <a:rPr lang="en-US" sz="2400" b="1" dirty="0" smtClean="0"/>
              <a:t>miniaturized/ </a:t>
            </a:r>
            <a:r>
              <a:rPr lang="en-US" sz="2400" b="1" dirty="0"/>
              <a:t>highly integrated systems for continuous </a:t>
            </a:r>
            <a:r>
              <a:rPr lang="en-US" sz="2400" b="1" dirty="0" smtClean="0"/>
              <a:t>monitoring.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7172" y="4357807"/>
            <a:ext cx="90678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Crucial </a:t>
            </a:r>
            <a:r>
              <a:rPr lang="en-US" sz="2400" b="1" dirty="0"/>
              <a:t>building </a:t>
            </a:r>
            <a:r>
              <a:rPr lang="en-US" sz="2400" b="1" dirty="0" smtClean="0"/>
              <a:t>block: sensor </a:t>
            </a:r>
            <a:r>
              <a:rPr lang="en-US" sz="2400" b="1" dirty="0"/>
              <a:t>interface </a:t>
            </a:r>
            <a:r>
              <a:rPr lang="en-US" sz="2400" b="1" dirty="0" smtClean="0"/>
              <a:t>to pick-up </a:t>
            </a:r>
            <a:r>
              <a:rPr lang="en-US" sz="2400" b="1" dirty="0"/>
              <a:t>extremely small </a:t>
            </a:r>
            <a:r>
              <a:rPr lang="en-US" sz="2400" b="1" dirty="0" smtClean="0"/>
              <a:t>inputs/ provide preconditioned </a:t>
            </a:r>
            <a:r>
              <a:rPr lang="en-US" sz="2400" b="1" dirty="0"/>
              <a:t>signal to </a:t>
            </a:r>
            <a:r>
              <a:rPr lang="en-US" sz="2400" b="1" dirty="0" smtClean="0"/>
              <a:t>processing block.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Amplitudes: ~ tens of </a:t>
            </a:r>
            <a:r>
              <a:rPr lang="en-US" sz="2400" b="1" dirty="0" smtClean="0">
                <a:sym typeface="Symbol"/>
              </a:rPr>
              <a:t></a:t>
            </a:r>
            <a:r>
              <a:rPr lang="en-US" sz="2400" b="1" dirty="0" smtClean="0"/>
              <a:t>V to tens of </a:t>
            </a:r>
            <a:r>
              <a:rPr lang="en-US" sz="2400" b="1" dirty="0" err="1" smtClean="0"/>
              <a:t>mVs</a:t>
            </a:r>
            <a:r>
              <a:rPr lang="en-US" sz="2400" b="1" dirty="0" smtClean="0"/>
              <a:t>. Frequencies: DC </a:t>
            </a:r>
            <a:r>
              <a:rPr lang="en-US" sz="2400" b="1" dirty="0"/>
              <a:t>to a few kHz.</a:t>
            </a:r>
            <a:r>
              <a:rPr lang="en-US" sz="2400" dirty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7002"/>
            <a:ext cx="5715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smtClean="0"/>
              <a:t>Technology-Support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69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8" y="6858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r>
              <a:rPr lang="en-US" dirty="0">
                <a:latin typeface="Arial" pitchFamily="34" charset="0"/>
                <a:cs typeface="Arial" pitchFamily="34" charset="0"/>
              </a:rPr>
              <a:t>R. G.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Haahr</a:t>
            </a:r>
            <a:r>
              <a:rPr lang="en-US" dirty="0">
                <a:latin typeface="Arial" pitchFamily="34" charset="0"/>
                <a:cs typeface="Arial" pitchFamily="34" charset="0"/>
              </a:rPr>
              <a:t>, S.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Duun</a:t>
            </a:r>
            <a:r>
              <a:rPr lang="en-US" dirty="0">
                <a:latin typeface="Arial" pitchFamily="34" charset="0"/>
                <a:cs typeface="Arial" pitchFamily="34" charset="0"/>
              </a:rPr>
              <a:t>, E. V. Thomsen, K. Hoppe, and J.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Branebjerg</a:t>
            </a:r>
            <a:r>
              <a:rPr lang="en-US" dirty="0">
                <a:latin typeface="Arial" pitchFamily="34" charset="0"/>
                <a:cs typeface="Arial" pitchFamily="34" charset="0"/>
              </a:rPr>
              <a:t>, “A wearable “electronic patch” for wireless continuous monitoring of chronically diseased patients,” in Proc. 5th Int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Workshop on Wearable </a:t>
            </a:r>
            <a:r>
              <a:rPr lang="en-US" dirty="0">
                <a:latin typeface="Arial" pitchFamily="34" charset="0"/>
                <a:cs typeface="Arial" pitchFamily="34" charset="0"/>
              </a:rPr>
              <a:t>Implantable Body Sensor Networks, 2008, pp. 66–70.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r>
              <a:rPr lang="en-US" dirty="0">
                <a:latin typeface="Arial" pitchFamily="34" charset="0"/>
                <a:cs typeface="Arial" pitchFamily="34" charset="0"/>
              </a:rPr>
              <a:t>W. Rushton, “A theory of the effects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fibre</a:t>
            </a:r>
            <a:r>
              <a:rPr lang="en-US" dirty="0">
                <a:latin typeface="Arial" pitchFamily="34" charset="0"/>
                <a:cs typeface="Arial" pitchFamily="34" charset="0"/>
              </a:rPr>
              <a:t> size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medullated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nerves,”J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Physiol</a:t>
            </a:r>
            <a:r>
              <a:rPr lang="en-US" dirty="0">
                <a:latin typeface="Arial" pitchFamily="34" charset="0"/>
                <a:cs typeface="Arial" pitchFamily="34" charset="0"/>
              </a:rPr>
              <a:t>, vol. 115, pp. 101–122, 1951.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r>
              <a:rPr lang="de-DE" dirty="0">
                <a:latin typeface="Arial" pitchFamily="34" charset="0"/>
                <a:cs typeface="Arial" pitchFamily="34" charset="0"/>
              </a:rPr>
              <a:t>Haugland, M., Lickel, A., Haase, J., Sinkjaer, T.  </a:t>
            </a:r>
            <a:r>
              <a:rPr lang="en-GB" dirty="0">
                <a:latin typeface="Arial" pitchFamily="34" charset="0"/>
                <a:cs typeface="Arial" pitchFamily="34" charset="0"/>
              </a:rPr>
              <a:t>Control of FES Thumb Force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Using Slip Information Obtained from the Cutaneous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Electroneurogram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quadriplegic </a:t>
            </a:r>
            <a:r>
              <a:rPr lang="en-GB" dirty="0">
                <a:latin typeface="Arial" pitchFamily="34" charset="0"/>
                <a:cs typeface="Arial" pitchFamily="34" charset="0"/>
              </a:rPr>
              <a:t>man. 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IEEE Trans. Rehab. Eng</a:t>
            </a:r>
            <a:r>
              <a:rPr lang="en-GB" dirty="0">
                <a:latin typeface="Arial" pitchFamily="34" charset="0"/>
                <a:cs typeface="Arial" pitchFamily="34" charset="0"/>
              </a:rPr>
              <a:t>.,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en-GB" dirty="0">
                <a:latin typeface="Arial" pitchFamily="34" charset="0"/>
                <a:cs typeface="Arial" pitchFamily="34" charset="0"/>
              </a:rPr>
              <a:t> 7, No. 2, 1999.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030A0"/>
              </a:buClr>
              <a:buFontTx/>
              <a:buAutoNum type="arabicPeriod" startAt="7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r>
              <a:rPr lang="en-GB" dirty="0">
                <a:latin typeface="Arial" pitchFamily="34" charset="0"/>
                <a:cs typeface="Arial" pitchFamily="34" charset="0"/>
              </a:rPr>
              <a:t>Strange, K.D., Hoffer, J.A. Gait phase information provided by sensory nerve activity during walking: Applicability as a state controller feedback for FES.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IEEE Trans. Biomed. Eng</a:t>
            </a:r>
            <a:r>
              <a:rPr lang="en-GB" dirty="0">
                <a:latin typeface="Arial" pitchFamily="34" charset="0"/>
                <a:cs typeface="Arial" pitchFamily="34" charset="0"/>
              </a:rPr>
              <a:t>.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en-GB" dirty="0">
                <a:latin typeface="Arial" pitchFamily="34" charset="0"/>
                <a:cs typeface="Arial" pitchFamily="34" charset="0"/>
              </a:rPr>
              <a:t> 46, No. 7, pp. 797-810, 1999.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030A0"/>
              </a:buClr>
              <a:buFontTx/>
              <a:buAutoNum type="arabicPeriod" startAt="7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+mj-lt"/>
              <a:buAutoNum type="arabicPeriod" startAt="7"/>
            </a:pPr>
            <a:r>
              <a:rPr lang="en-GB" dirty="0">
                <a:latin typeface="Arial" pitchFamily="34" charset="0"/>
                <a:cs typeface="Arial" pitchFamily="34" charset="0"/>
              </a:rPr>
              <a:t>Waters, R.L., McNeal, D.R.,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Faloon</a:t>
            </a:r>
            <a:r>
              <a:rPr lang="en-GB" dirty="0">
                <a:latin typeface="Arial" pitchFamily="34" charset="0"/>
                <a:cs typeface="Arial" pitchFamily="34" charset="0"/>
              </a:rPr>
              <a:t>, W., Clifford, B.  Functional electrical stimulation of the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peroneal</a:t>
            </a:r>
            <a:r>
              <a:rPr lang="en-GB" dirty="0">
                <a:latin typeface="Arial" pitchFamily="34" charset="0"/>
                <a:cs typeface="Arial" pitchFamily="34" charset="0"/>
              </a:rPr>
              <a:t> nerve for hemiplegia: Long term clinical follow-up. </a:t>
            </a:r>
            <a:r>
              <a:rPr lang="en-GB" i="1" dirty="0" err="1">
                <a:latin typeface="Arial" pitchFamily="34" charset="0"/>
                <a:cs typeface="Arial" pitchFamily="34" charset="0"/>
              </a:rPr>
              <a:t>Jnl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. Bone Joint Surg</a:t>
            </a:r>
            <a:r>
              <a:rPr lang="en-GB" dirty="0">
                <a:latin typeface="Arial" pitchFamily="34" charset="0"/>
                <a:cs typeface="Arial" pitchFamily="34" charset="0"/>
              </a:rPr>
              <a:t>., 67A, pp. 792-793, 1985.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030A0"/>
              </a:buClr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4473" y="76200"/>
            <a:ext cx="123623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dirty="0">
                <a:solidFill>
                  <a:srgbClr val="651DCF"/>
                </a:solidFill>
                <a:latin typeface="Arial" pitchFamily="34" charset="0"/>
                <a:cs typeface="Arial" pitchFamily="34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03171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7000" y="152400"/>
            <a:ext cx="8883650" cy="65786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651DCF"/>
                </a:solidFill>
              </a:rPr>
              <a:t>Continued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GB" sz="1800" dirty="0">
              <a:solidFill>
                <a:srgbClr val="651DCF"/>
              </a:solidFill>
            </a:endParaRPr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 typeface="+mj-lt"/>
              <a:buAutoNum type="arabicPeriod" startAt="12"/>
            </a:pPr>
            <a:r>
              <a:rPr lang="en-GB" sz="1800" dirty="0" err="1" smtClean="0"/>
              <a:t>Haugland</a:t>
            </a:r>
            <a:r>
              <a:rPr lang="en-GB" sz="1800" dirty="0"/>
              <a:t>, M.K., </a:t>
            </a:r>
            <a:r>
              <a:rPr lang="en-GB" sz="1800" dirty="0" err="1"/>
              <a:t>Sinkjaer</a:t>
            </a:r>
            <a:r>
              <a:rPr lang="en-GB" sz="1800" dirty="0"/>
              <a:t>, T. Cutaneous whole nerve recordings used for correction of </a:t>
            </a:r>
            <a:r>
              <a:rPr lang="en-GB" sz="1800" dirty="0" err="1"/>
              <a:t>footdrop</a:t>
            </a:r>
            <a:r>
              <a:rPr lang="en-GB" sz="1800" dirty="0"/>
              <a:t> in hemiplegic man. </a:t>
            </a:r>
            <a:r>
              <a:rPr lang="en-GB" sz="1800" i="1" dirty="0"/>
              <a:t>IEEE Trans. Rehab. Eng</a:t>
            </a:r>
            <a:r>
              <a:rPr lang="en-GB" sz="1800" dirty="0"/>
              <a:t>., Vol. 3, pp. 307-317, </a:t>
            </a:r>
            <a:r>
              <a:rPr lang="en-GB" sz="1800" dirty="0" smtClean="0"/>
              <a:t>1995</a:t>
            </a:r>
          </a:p>
          <a:p>
            <a:pPr marL="0" indent="0" algn="just">
              <a:lnSpc>
                <a:spcPct val="80000"/>
              </a:lnSpc>
            </a:pPr>
            <a:r>
              <a:rPr lang="en-GB" sz="1800" dirty="0" smtClean="0"/>
              <a:t> </a:t>
            </a:r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 typeface="+mj-lt"/>
              <a:buAutoNum type="arabicPeriod" startAt="13"/>
            </a:pPr>
            <a:r>
              <a:rPr lang="en-GB" sz="1800" dirty="0" smtClean="0"/>
              <a:t>Schmidt, R.A., </a:t>
            </a:r>
            <a:r>
              <a:rPr lang="en-GB" sz="1800" dirty="0" err="1" smtClean="0"/>
              <a:t>Bruschini</a:t>
            </a:r>
            <a:r>
              <a:rPr lang="en-GB" sz="1800" dirty="0" smtClean="0"/>
              <a:t>, H., </a:t>
            </a:r>
            <a:r>
              <a:rPr lang="en-GB" sz="1800" dirty="0" err="1" smtClean="0"/>
              <a:t>Tanagho</a:t>
            </a:r>
            <a:r>
              <a:rPr lang="en-GB" sz="1800" dirty="0" smtClean="0"/>
              <a:t>, E.A. Feasibility of inducing micturition through chronic stimulation of sacral roots.  </a:t>
            </a:r>
            <a:r>
              <a:rPr lang="en-GB" sz="1800" i="1" dirty="0" smtClean="0"/>
              <a:t>Urol</a:t>
            </a:r>
            <a:r>
              <a:rPr lang="en-GB" sz="1800" dirty="0" smtClean="0"/>
              <a:t>., 12, pp. 471-477, 1978.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13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Tx/>
              <a:buAutoNum type="arabicPeriod" startAt="13"/>
            </a:pPr>
            <a:r>
              <a:rPr lang="en-GB" sz="1800" dirty="0" smtClean="0"/>
              <a:t>Rushton, W.A.H, A theory of the effects of fibre size in </a:t>
            </a:r>
            <a:r>
              <a:rPr lang="en-GB" sz="1800" dirty="0" err="1" smtClean="0"/>
              <a:t>medullated</a:t>
            </a:r>
            <a:r>
              <a:rPr lang="en-GB" sz="1800" dirty="0" smtClean="0"/>
              <a:t> nerves</a:t>
            </a:r>
            <a:r>
              <a:rPr lang="en-GB" sz="1800" i="1" dirty="0" smtClean="0"/>
              <a:t>. J. Physiol. 115:101-122</a:t>
            </a:r>
            <a:r>
              <a:rPr lang="en-GB" sz="1800" dirty="0" smtClean="0"/>
              <a:t>, 1951.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13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Tx/>
              <a:buAutoNum type="arabicPeriod" startAt="13"/>
            </a:pPr>
            <a:r>
              <a:rPr lang="en-GB" sz="1800" dirty="0" smtClean="0"/>
              <a:t>Taylor, J, Donaldson, N and Winter, J. Multiple-electrode nerve cuffs for low velocity and velocity-selective neural recording, </a:t>
            </a:r>
            <a:r>
              <a:rPr lang="en-GB" sz="1800" i="1" dirty="0" smtClean="0"/>
              <a:t>Medical and Biological Engineering and Computing</a:t>
            </a:r>
            <a:r>
              <a:rPr lang="en-GB" sz="1800" dirty="0" smtClean="0"/>
              <a:t>, 2004, </a:t>
            </a:r>
            <a:r>
              <a:rPr lang="en-GB" sz="1800" dirty="0" err="1" smtClean="0"/>
              <a:t>Vol</a:t>
            </a:r>
            <a:r>
              <a:rPr lang="en-GB" sz="1800" dirty="0" smtClean="0"/>
              <a:t> 42, pp634-643.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13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Tx/>
              <a:buAutoNum type="arabicPeriod" startAt="13"/>
            </a:pPr>
            <a:r>
              <a:rPr lang="en-GB" sz="1800" dirty="0" smtClean="0"/>
              <a:t>M. </a:t>
            </a:r>
            <a:r>
              <a:rPr lang="en-GB" sz="1800" dirty="0" err="1" smtClean="0"/>
              <a:t>Steyaert</a:t>
            </a:r>
            <a:r>
              <a:rPr lang="en-GB" sz="1800" dirty="0" smtClean="0"/>
              <a:t>, W. </a:t>
            </a:r>
            <a:r>
              <a:rPr lang="en-GB" sz="1800" dirty="0" err="1" smtClean="0"/>
              <a:t>Sansen</a:t>
            </a:r>
            <a:r>
              <a:rPr lang="en-GB" sz="1800" dirty="0" smtClean="0"/>
              <a:t>, C. </a:t>
            </a:r>
            <a:r>
              <a:rPr lang="en-GB" sz="1800" dirty="0" err="1" smtClean="0"/>
              <a:t>Zhongyuan</a:t>
            </a:r>
            <a:r>
              <a:rPr lang="en-GB" sz="1800" dirty="0" smtClean="0"/>
              <a:t>, “A </a:t>
            </a:r>
            <a:r>
              <a:rPr lang="en-GB" sz="1800" dirty="0" err="1" smtClean="0"/>
              <a:t>Micropower</a:t>
            </a:r>
            <a:r>
              <a:rPr lang="en-GB" sz="1800" dirty="0" smtClean="0"/>
              <a:t> Low-Noise Monolithic Instrumentation Amplifier for Medical Purposes”, IEEE J. Solid-State Circuits, vol. SC-22, no. 6, </a:t>
            </a:r>
            <a:r>
              <a:rPr lang="en-GB" sz="1800" dirty="0" err="1" smtClean="0"/>
              <a:t>pp</a:t>
            </a:r>
            <a:r>
              <a:rPr lang="en-GB" sz="1800" dirty="0" smtClean="0"/>
              <a:t> 1163-1168, 1987.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13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Tx/>
              <a:buAutoNum type="arabicPeriod" startAt="13"/>
            </a:pPr>
            <a:r>
              <a:rPr lang="en-GB" sz="1800" dirty="0" smtClean="0"/>
              <a:t>R. Martins, S. </a:t>
            </a:r>
            <a:r>
              <a:rPr lang="en-GB" sz="1800" dirty="0" err="1" smtClean="0"/>
              <a:t>Selberherr</a:t>
            </a:r>
            <a:r>
              <a:rPr lang="en-GB" sz="1800" dirty="0" smtClean="0"/>
              <a:t>, F. A. </a:t>
            </a:r>
            <a:r>
              <a:rPr lang="en-GB" sz="1800" dirty="0" err="1" smtClean="0"/>
              <a:t>Vaz</a:t>
            </a:r>
            <a:r>
              <a:rPr lang="en-GB" sz="1800" dirty="0" smtClean="0"/>
              <a:t>, “A CMOS IC for portable EEG acquisition systems”, IEEE Trans. Instrumentation and Measurement, vol. 47, no.5, pp. 1191-1196.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13"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907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570" y="152400"/>
            <a:ext cx="8991600" cy="662940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GB" sz="1800" dirty="0" smtClean="0">
                <a:solidFill>
                  <a:srgbClr val="651DCF"/>
                </a:solidFill>
              </a:rPr>
              <a:t>Continued</a:t>
            </a:r>
          </a:p>
          <a:p>
            <a:pPr marL="609600" indent="-60960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GB" sz="1800" dirty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r>
              <a:rPr lang="en-GB" sz="1800" dirty="0" smtClean="0"/>
              <a:t>J. </a:t>
            </a:r>
            <a:r>
              <a:rPr lang="en-GB" sz="1800" dirty="0" err="1"/>
              <a:t>Ji</a:t>
            </a:r>
            <a:r>
              <a:rPr lang="en-GB" sz="1800" dirty="0"/>
              <a:t>, and K. D. Wise, “An Implantable CMOS Circuit Interface for Multiplexed Microelectrode Recording Arrays”, IEEE J. Solid-State Circuits, vol. 27, no. 3, 1992</a:t>
            </a:r>
            <a:r>
              <a:rPr lang="en-GB" sz="1800" dirty="0" smtClean="0"/>
              <a:t>.</a:t>
            </a:r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r>
              <a:rPr lang="en-GB" sz="1800" dirty="0" smtClean="0"/>
              <a:t>Y </a:t>
            </a:r>
            <a:r>
              <a:rPr lang="en-GB" sz="1800" dirty="0"/>
              <a:t>Perelman and R </a:t>
            </a:r>
            <a:r>
              <a:rPr lang="en-GB" sz="1800" dirty="0" err="1"/>
              <a:t>Ginosar</a:t>
            </a:r>
            <a:r>
              <a:rPr lang="en-GB" sz="1800" dirty="0"/>
              <a:t>, 'An integrated system for multichannel neuronal recording with spike/LFP separation and digital output', </a:t>
            </a:r>
            <a:r>
              <a:rPr lang="en-GB" sz="1800" i="1" dirty="0" err="1"/>
              <a:t>Proc</a:t>
            </a:r>
            <a:r>
              <a:rPr lang="en-GB" sz="1800" i="1" dirty="0"/>
              <a:t> 2nd International IEEE IEMBS Conference on Neural Engineering</a:t>
            </a:r>
            <a:r>
              <a:rPr lang="en-GB" sz="1800" dirty="0"/>
              <a:t>, Arlington Virginia, 2006</a:t>
            </a:r>
            <a:r>
              <a:rPr lang="en-GB" sz="1800" dirty="0" smtClean="0"/>
              <a:t>.</a:t>
            </a:r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r>
              <a:rPr lang="en-GB" sz="1800" dirty="0" smtClean="0"/>
              <a:t>R. </a:t>
            </a:r>
            <a:r>
              <a:rPr lang="en-GB" sz="1800" dirty="0" err="1" smtClean="0"/>
              <a:t>Rieger</a:t>
            </a:r>
            <a:r>
              <a:rPr lang="en-GB" sz="1800" dirty="0" smtClean="0"/>
              <a:t>, J. Taylor, A. </a:t>
            </a:r>
            <a:r>
              <a:rPr lang="en-GB" sz="1800" dirty="0" err="1" smtClean="0"/>
              <a:t>Demosthenous</a:t>
            </a:r>
            <a:r>
              <a:rPr lang="en-GB" sz="1800" dirty="0" smtClean="0"/>
              <a:t>, N. Donaldson, P. </a:t>
            </a:r>
            <a:r>
              <a:rPr lang="en-GB" sz="1800" dirty="0" err="1" smtClean="0"/>
              <a:t>Langlois</a:t>
            </a:r>
            <a:r>
              <a:rPr lang="en-GB" sz="1800" dirty="0" smtClean="0"/>
              <a:t>, “Design of a Low-Noise Preamplifier for Nerve Cuff Electrode Recording”, IEEE J. Solid-State Circuits, pp. 1373-1379, vol. 38, no. 8, 2003.</a:t>
            </a:r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r>
              <a:rPr lang="en-GB" sz="1800" dirty="0" smtClean="0"/>
              <a:t>Robert </a:t>
            </a:r>
            <a:r>
              <a:rPr lang="en-GB" sz="1800" dirty="0" err="1" smtClean="0"/>
              <a:t>Rieger</a:t>
            </a:r>
            <a:r>
              <a:rPr lang="en-GB" sz="1800" dirty="0" smtClean="0"/>
              <a:t>, Martin </a:t>
            </a:r>
            <a:r>
              <a:rPr lang="en-GB" sz="1800" dirty="0" err="1" smtClean="0"/>
              <a:t>Schuettler</a:t>
            </a:r>
            <a:r>
              <a:rPr lang="en-GB" sz="1800" dirty="0" smtClean="0"/>
              <a:t>, </a:t>
            </a:r>
            <a:r>
              <a:rPr lang="en-GB" sz="1800" dirty="0" err="1" smtClean="0"/>
              <a:t>Dipankar</a:t>
            </a:r>
            <a:r>
              <a:rPr lang="en-GB" sz="1800" dirty="0" smtClean="0"/>
              <a:t> Pal, Chris Clarke, Peter </a:t>
            </a:r>
            <a:r>
              <a:rPr lang="en-GB" sz="1800" dirty="0" err="1" smtClean="0"/>
              <a:t>Langlois</a:t>
            </a:r>
            <a:r>
              <a:rPr lang="en-GB" sz="1800" dirty="0" smtClean="0"/>
              <a:t>, John Taylor and Nick , “Very low-noise ENG amplifier system using CMOS technology”, IEEE Trans. on Neural Systems &amp; Rehabilitation Engineering, Vol. 14, No. 4, pp. 427-437, December 2006.</a:t>
            </a:r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r>
              <a:rPr lang="en-GB" sz="1800" dirty="0" smtClean="0"/>
              <a:t>C. </a:t>
            </a:r>
            <a:r>
              <a:rPr lang="en-GB" sz="1800" dirty="0" err="1" smtClean="0"/>
              <a:t>Pflaum</a:t>
            </a:r>
            <a:r>
              <a:rPr lang="en-GB" sz="1800" dirty="0" smtClean="0"/>
              <a:t>, R. R. </a:t>
            </a:r>
            <a:r>
              <a:rPr lang="en-GB" sz="1800" dirty="0" err="1" smtClean="0"/>
              <a:t>Riso</a:t>
            </a:r>
            <a:r>
              <a:rPr lang="en-GB" sz="1800" dirty="0" smtClean="0"/>
              <a:t>, G. </a:t>
            </a:r>
            <a:r>
              <a:rPr lang="en-GB" sz="1800" dirty="0" err="1" smtClean="0"/>
              <a:t>Wiesspeiner</a:t>
            </a:r>
            <a:r>
              <a:rPr lang="en-GB" sz="1800" dirty="0" smtClean="0"/>
              <a:t>, “Performance of alternative amplifier configurations for </a:t>
            </a:r>
            <a:r>
              <a:rPr lang="en-GB" sz="1800" dirty="0" err="1" smtClean="0"/>
              <a:t>tripolar</a:t>
            </a:r>
            <a:r>
              <a:rPr lang="en-GB" sz="1800" dirty="0" smtClean="0"/>
              <a:t> nerve cuff recorded ENG,” </a:t>
            </a:r>
            <a:r>
              <a:rPr lang="en-GB" sz="1800" i="1" dirty="0" smtClean="0"/>
              <a:t>Proc. IEEE Int. Conf. Eng. Med. Biol. Soc. (EMBS)</a:t>
            </a:r>
            <a:r>
              <a:rPr lang="en-GB" sz="1800" dirty="0" smtClean="0"/>
              <a:t>, vol. 1, pp. 375-376, Amsterdam, Netherlands, 1996.</a:t>
            </a:r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r>
              <a:rPr lang="en-GB" sz="1800" dirty="0" smtClean="0"/>
              <a:t>R. </a:t>
            </a:r>
            <a:r>
              <a:rPr lang="en-GB" sz="1800" dirty="0" err="1" smtClean="0"/>
              <a:t>Rieger</a:t>
            </a:r>
            <a:r>
              <a:rPr lang="en-GB" sz="1800" dirty="0" smtClean="0"/>
              <a:t>, J. Taylor, E. </a:t>
            </a:r>
            <a:r>
              <a:rPr lang="en-GB" sz="1800" dirty="0" err="1" smtClean="0"/>
              <a:t>Comi</a:t>
            </a:r>
            <a:r>
              <a:rPr lang="en-GB" sz="1800" dirty="0" smtClean="0"/>
              <a:t> et al, Experimental determination of compound action potential direction and propagation velocity from multi-electrode nerve cuffs, </a:t>
            </a:r>
            <a:r>
              <a:rPr lang="en-GB" sz="1800" i="1" dirty="0" smtClean="0"/>
              <a:t>Medical Engineering &amp; Physics</a:t>
            </a:r>
            <a:r>
              <a:rPr lang="en-GB" sz="1800" dirty="0" smtClean="0"/>
              <a:t> 26 (2004) 531-534.</a:t>
            </a:r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spcBef>
                <a:spcPts val="0"/>
              </a:spcBef>
              <a:buClr>
                <a:srgbClr val="7030A0"/>
              </a:buClr>
              <a:buFont typeface="+mj-lt"/>
              <a:buAutoNum type="arabicPeriod" startAt="18"/>
            </a:pPr>
            <a:endParaRPr lang="en-GB" sz="1800" dirty="0" smtClean="0"/>
          </a:p>
          <a:p>
            <a:pPr marL="0" indent="0" algn="just">
              <a:lnSpc>
                <a:spcPct val="80000"/>
              </a:lnSpc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FontTx/>
              <a:buAutoNum type="arabicPeriod" startAt="20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FontTx/>
              <a:buAutoNum type="arabicPeriod" startAt="20"/>
            </a:pPr>
            <a:endParaRPr lang="en-US" sz="1800" dirty="0" smtClean="0"/>
          </a:p>
          <a:p>
            <a:pPr marL="609600" indent="-609600" algn="just">
              <a:lnSpc>
                <a:spcPct val="80000"/>
              </a:lnSpc>
              <a:buFontTx/>
              <a:buAutoNum type="arabicPeriod" startAt="20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8292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5314" y="58056"/>
            <a:ext cx="8997950" cy="6400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01141"/>
              </a:buClr>
              <a:buSzTx/>
              <a:buFont typeface="Arial" pitchFamily="34" charset="0"/>
              <a:buNone/>
              <a:tabLst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651DCF"/>
                </a:solidFill>
              </a:rPr>
              <a:t>Continued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GB" sz="1800" dirty="0">
              <a:solidFill>
                <a:srgbClr val="651DCF"/>
              </a:solidFill>
            </a:endParaRPr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 typeface="+mj-lt"/>
              <a:buAutoNum type="arabicPeriod" startAt="24"/>
            </a:pPr>
            <a:r>
              <a:rPr lang="en-GB" sz="1800" dirty="0" smtClean="0"/>
              <a:t>T</a:t>
            </a:r>
            <a:r>
              <a:rPr lang="en-GB" sz="1800" dirty="0"/>
              <a:t>. </a:t>
            </a:r>
            <a:r>
              <a:rPr lang="en-GB" sz="1800" dirty="0" err="1"/>
              <a:t>Sinkjaer</a:t>
            </a:r>
            <a:r>
              <a:rPr lang="en-GB" sz="1800" dirty="0"/>
              <a:t>, M. </a:t>
            </a:r>
            <a:r>
              <a:rPr lang="en-GB" sz="1800" dirty="0" err="1"/>
              <a:t>Haugland</a:t>
            </a:r>
            <a:r>
              <a:rPr lang="en-GB" sz="1800" dirty="0"/>
              <a:t>, A. </a:t>
            </a:r>
            <a:r>
              <a:rPr lang="en-GB" sz="1800" dirty="0" err="1"/>
              <a:t>Inmann</a:t>
            </a:r>
            <a:r>
              <a:rPr lang="en-GB" sz="1800" dirty="0"/>
              <a:t>, M. Hansen, K. D. Nielsen, “</a:t>
            </a:r>
            <a:r>
              <a:rPr lang="en-GB" sz="1800" dirty="0" err="1"/>
              <a:t>Biopotentials</a:t>
            </a:r>
            <a:r>
              <a:rPr lang="en-GB" sz="1800" dirty="0"/>
              <a:t> as command and feedback signals in functional electrical stimulation systems”, Med. Eng. &amp; Phys., vol. 25, pp. 29-40, 2003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FontTx/>
              <a:buAutoNum type="arabicPeriod" startAt="21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 typeface="+mj-lt"/>
              <a:buAutoNum type="arabicPeriod" startAt="25"/>
            </a:pPr>
            <a:r>
              <a:rPr lang="en-GB" sz="1800" dirty="0"/>
              <a:t>E. A. </a:t>
            </a:r>
            <a:r>
              <a:rPr lang="en-GB" sz="1800" dirty="0" err="1"/>
              <a:t>Vittoz</a:t>
            </a:r>
            <a:r>
              <a:rPr lang="en-GB" sz="1800" dirty="0"/>
              <a:t>, “MOS Transistors Operated in the Lateral Bipolar Mode and Their Application in CMOS Technology”, IEEE J. Solid-State Circuits, vol. SC-18, no. 3, 1983.</a:t>
            </a:r>
          </a:p>
          <a:p>
            <a:pPr marL="609600" indent="-609600" algn="just">
              <a:lnSpc>
                <a:spcPct val="80000"/>
              </a:lnSpc>
              <a:buFont typeface="+mj-lt"/>
              <a:buAutoNum type="arabicPeriod" startAt="25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 typeface="+mj-lt"/>
              <a:buAutoNum type="arabicPeriod" startAt="25"/>
            </a:pPr>
            <a:r>
              <a:rPr lang="en-GB" sz="1800" dirty="0" smtClean="0"/>
              <a:t>J. Erlanger and H. Gasser, ‘The Comparative Physiological Characteristics of Nerve Fibres,’ in </a:t>
            </a:r>
            <a:r>
              <a:rPr lang="en-GB" sz="1800" i="1" dirty="0" smtClean="0"/>
              <a:t>Electrical Signs of Nervous Activity</a:t>
            </a:r>
            <a:r>
              <a:rPr lang="en-GB" sz="1800" dirty="0" smtClean="0"/>
              <a:t>. The Eldridge Reeves Johnson Foundation for Medical Physics, Ed. Philadelphia: University of Pennsylvania Press, pp. 34-78, 1937.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25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Tx/>
              <a:buAutoNum type="arabicPeriod" startAt="25"/>
            </a:pPr>
            <a:r>
              <a:rPr lang="en-GB" sz="1800" dirty="0" smtClean="0"/>
              <a:t>R Geiger, P Allen and N </a:t>
            </a:r>
            <a:r>
              <a:rPr lang="en-GB" sz="1800" dirty="0" err="1" smtClean="0"/>
              <a:t>Strader</a:t>
            </a:r>
            <a:r>
              <a:rPr lang="en-GB" sz="1800" dirty="0" smtClean="0"/>
              <a:t>, 'VLSI design techniques for </a:t>
            </a:r>
            <a:r>
              <a:rPr lang="en-GB" sz="1800" dirty="0" err="1" smtClean="0"/>
              <a:t>analog</a:t>
            </a:r>
            <a:r>
              <a:rPr lang="en-GB" sz="1800" dirty="0" smtClean="0"/>
              <a:t> and digital circuits', McGraw Hill, 1990, chapter 5.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25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5C0438"/>
              </a:buClr>
              <a:buFontTx/>
              <a:buAutoNum type="arabicPeriod" startAt="25"/>
            </a:pPr>
            <a:r>
              <a:rPr lang="en-GB" sz="1800" dirty="0" smtClean="0"/>
              <a:t>P Allen &amp;  D </a:t>
            </a:r>
            <a:r>
              <a:rPr lang="en-GB" sz="1800" dirty="0" err="1" smtClean="0"/>
              <a:t>Holberg</a:t>
            </a:r>
            <a:r>
              <a:rPr lang="en-GB" sz="1800" dirty="0" smtClean="0"/>
              <a:t>, 'CMOS analogue circuit design', Oxford University Press, 2002, chapter 5.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25"/>
            </a:pPr>
            <a:endParaRPr lang="en-GB" sz="1800" dirty="0" smtClean="0"/>
          </a:p>
          <a:p>
            <a:pPr marL="609600" indent="-609600" algn="just">
              <a:lnSpc>
                <a:spcPct val="80000"/>
              </a:lnSpc>
              <a:buClr>
                <a:srgbClr val="7030A0"/>
              </a:buClr>
              <a:buFontTx/>
              <a:buAutoNum type="arabicPeriod" startAt="25"/>
            </a:pPr>
            <a:r>
              <a:rPr lang="en-GB" sz="1800" dirty="0" smtClean="0"/>
              <a:t>T. Stieglitz, H. </a:t>
            </a:r>
            <a:r>
              <a:rPr lang="en-GB" sz="1800" dirty="0" err="1" smtClean="0"/>
              <a:t>Beutel</a:t>
            </a:r>
            <a:r>
              <a:rPr lang="en-GB" sz="1800" dirty="0" smtClean="0"/>
              <a:t>, M. </a:t>
            </a:r>
            <a:r>
              <a:rPr lang="en-GB" sz="1800" dirty="0" err="1" smtClean="0"/>
              <a:t>Schuettler</a:t>
            </a:r>
            <a:r>
              <a:rPr lang="en-GB" sz="1800" dirty="0" smtClean="0"/>
              <a:t>, and J. U. Meyer, ‘</a:t>
            </a:r>
            <a:r>
              <a:rPr lang="en-GB" sz="1800" dirty="0" err="1" smtClean="0"/>
              <a:t>Micromachined</a:t>
            </a:r>
            <a:r>
              <a:rPr lang="en-GB" sz="1800" dirty="0" smtClean="0"/>
              <a:t> Polyimide-Based Devices for Flexible Neural Interfaces’, </a:t>
            </a:r>
            <a:r>
              <a:rPr lang="en-GB" sz="1800" i="1" dirty="0" smtClean="0"/>
              <a:t>Biomedical </a:t>
            </a:r>
            <a:r>
              <a:rPr lang="en-GB" sz="1800" i="1" dirty="0" err="1" smtClean="0"/>
              <a:t>Microdevices</a:t>
            </a:r>
            <a:r>
              <a:rPr lang="en-GB" sz="1800" dirty="0" smtClean="0"/>
              <a:t>, vol. 2, no. 4, pp. 283-294, 2000. 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 startAt="25"/>
            </a:pPr>
            <a:endParaRPr lang="en-GB" sz="1800" dirty="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3491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 rot="21107241">
            <a:off x="317049" y="5095922"/>
            <a:ext cx="8458200" cy="778718"/>
          </a:xfrm>
        </p:spPr>
        <p:txBody>
          <a:bodyPr/>
          <a:lstStyle/>
          <a:p>
            <a:pPr algn="ctr"/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C043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5C043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5" y="1318022"/>
            <a:ext cx="9144000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gain-adjustment during recording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maximum amplification in multi parameter/ multichannel recorders, with matched gain between channels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Choice of input transistor –BJT, MOS, CMOS …….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Noise and input impedance: MOS </a:t>
            </a:r>
            <a:r>
              <a:rPr lang="en-US" sz="2400" dirty="0" smtClean="0">
                <a:latin typeface="Calibri"/>
                <a:cs typeface="Calibri"/>
              </a:rPr>
              <a:t>→ </a:t>
            </a:r>
            <a:r>
              <a:rPr lang="en-US" sz="2400" dirty="0" smtClean="0"/>
              <a:t>very high input impedance,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BJT</a:t>
            </a:r>
            <a:r>
              <a:rPr lang="en-US" sz="2400" dirty="0" smtClean="0">
                <a:latin typeface="Calibri"/>
                <a:cs typeface="Calibri"/>
              </a:rPr>
              <a:t>→</a:t>
            </a:r>
            <a:r>
              <a:rPr lang="en-US" sz="2400" dirty="0" smtClean="0"/>
              <a:t> lower noise. 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Compromise solution: BJT as lateral structure in CMOS process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6286" y="11055"/>
            <a:ext cx="6705600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/>
              <a:t>Controllable </a:t>
            </a:r>
            <a:r>
              <a:rPr lang="en-US" sz="4000" b="1" dirty="0" smtClean="0"/>
              <a:t>Gain Amplifiers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7557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18022"/>
            <a:ext cx="8915400" cy="525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neuroprosthetics</a:t>
            </a:r>
            <a:r>
              <a:rPr lang="en-US" sz="2400" dirty="0" smtClean="0"/>
              <a:t> research: to use natural ENG </a:t>
            </a:r>
            <a:r>
              <a:rPr lang="en-US" sz="2400" dirty="0"/>
              <a:t>to provide sensory feedback to artificial devices. </a:t>
            </a:r>
            <a:endParaRPr lang="en-US" sz="2400" dirty="0" smtClean="0"/>
          </a:p>
          <a:p>
            <a:pPr algn="just">
              <a:lnSpc>
                <a:spcPts val="2800"/>
              </a:lnSpc>
            </a:pPr>
            <a:endParaRPr lang="en-US" sz="2400" dirty="0" smtClean="0"/>
          </a:p>
          <a:p>
            <a:pPr algn="just">
              <a:lnSpc>
                <a:spcPts val="2800"/>
              </a:lnSpc>
            </a:pPr>
            <a:endParaRPr lang="en-US" sz="2400" dirty="0" smtClean="0"/>
          </a:p>
          <a:p>
            <a:pPr marL="342900" indent="-342900" algn="just">
              <a:lnSpc>
                <a:spcPts val="2800"/>
              </a:lnSpc>
              <a:buFont typeface="Wingdings" pitchFamily="2" charset="2"/>
              <a:buChar char="Ø"/>
            </a:pPr>
            <a:r>
              <a:rPr lang="en-US" sz="2400" dirty="0" smtClean="0"/>
              <a:t>Neural </a:t>
            </a:r>
            <a:r>
              <a:rPr lang="en-US" sz="2400" dirty="0"/>
              <a:t>afferent signals generated by natural sensors within </a:t>
            </a:r>
            <a:r>
              <a:rPr lang="en-US" sz="2400" dirty="0" smtClean="0"/>
              <a:t>body gives </a:t>
            </a:r>
            <a:r>
              <a:rPr lang="en-US" sz="2400" dirty="0"/>
              <a:t>information </a:t>
            </a:r>
            <a:r>
              <a:rPr lang="en-US" sz="2400" dirty="0" smtClean="0"/>
              <a:t>(like skin </a:t>
            </a:r>
            <a:r>
              <a:rPr lang="en-US" sz="2400" dirty="0"/>
              <a:t>contact, force, or limb </a:t>
            </a:r>
            <a:r>
              <a:rPr lang="en-US" sz="2400" dirty="0" smtClean="0"/>
              <a:t>position).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Can be </a:t>
            </a:r>
            <a:r>
              <a:rPr lang="en-US" sz="2400" dirty="0"/>
              <a:t>used in closed-loop </a:t>
            </a:r>
            <a:r>
              <a:rPr lang="en-US" sz="2400" dirty="0" err="1"/>
              <a:t>neuroprostheses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marL="342900" indent="-342900" algn="just">
              <a:lnSpc>
                <a:spcPts val="2800"/>
              </a:lnSpc>
              <a:buFont typeface="Wingdings" pitchFamily="2" charset="2"/>
              <a:buChar char="q"/>
            </a:pPr>
            <a:r>
              <a:rPr lang="en-US" sz="2400" dirty="0" smtClean="0"/>
              <a:t>Acquisition </a:t>
            </a:r>
            <a:r>
              <a:rPr lang="en-US" sz="2400" dirty="0"/>
              <a:t>front ends </a:t>
            </a:r>
            <a:r>
              <a:rPr lang="en-US" sz="2400" dirty="0" smtClean="0"/>
              <a:t>require </a:t>
            </a:r>
            <a:r>
              <a:rPr lang="en-US" sz="2400" dirty="0"/>
              <a:t>further effort </a:t>
            </a:r>
            <a:r>
              <a:rPr lang="en-US" sz="2400" dirty="0" smtClean="0"/>
              <a:t>like parallel recording-channels: for </a:t>
            </a:r>
            <a:r>
              <a:rPr lang="en-US" sz="2400" dirty="0"/>
              <a:t>velocity </a:t>
            </a:r>
            <a:r>
              <a:rPr lang="en-US" sz="2400" dirty="0" smtClean="0"/>
              <a:t>discrimination. </a:t>
            </a:r>
          </a:p>
          <a:p>
            <a:pPr algn="just">
              <a:lnSpc>
                <a:spcPts val="2800"/>
              </a:lnSpc>
            </a:pPr>
            <a:endParaRPr lang="en-US" sz="2400" dirty="0" smtClean="0"/>
          </a:p>
          <a:p>
            <a:pPr marL="342900" indent="-342900" algn="just">
              <a:lnSpc>
                <a:spcPts val="2800"/>
              </a:lnSpc>
              <a:buFont typeface="Wingdings" pitchFamily="2" charset="2"/>
              <a:buChar char="q"/>
            </a:pPr>
            <a:r>
              <a:rPr lang="en-US" sz="2400" dirty="0" smtClean="0"/>
              <a:t>Interfacing </a:t>
            </a:r>
            <a:r>
              <a:rPr lang="en-US" sz="2400" dirty="0"/>
              <a:t>to a live neuron is </a:t>
            </a:r>
            <a:r>
              <a:rPr lang="en-US" sz="2400" dirty="0" smtClean="0"/>
              <a:t>delicate.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30686"/>
            <a:ext cx="6263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ENG-Recording: A Challenge </a:t>
            </a:r>
          </a:p>
        </p:txBody>
      </p:sp>
    </p:spTree>
    <p:extLst>
      <p:ext uri="{BB962C8B-B14F-4D97-AF65-F5344CB8AC3E}">
        <p14:creationId xmlns:p14="http://schemas.microsoft.com/office/powerpoint/2010/main" val="254848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9700" y="2819400"/>
            <a:ext cx="8039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C72553"/>
                </a:solidFill>
              </a:rPr>
              <a:t>	A system for simultaneous recording in 10 channels   	for velocity classification 			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3500" y="3635514"/>
            <a:ext cx="8699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000" b="1" dirty="0" smtClean="0">
                <a:solidFill>
                  <a:srgbClr val="C72553"/>
                </a:solidFill>
              </a:rPr>
              <a:t> </a:t>
            </a:r>
            <a:r>
              <a:rPr lang="en-US" sz="2000" b="1" dirty="0">
                <a:solidFill>
                  <a:srgbClr val="C72553"/>
                </a:solidFill>
              </a:rPr>
              <a:t>	Very low-noise (total input referred noise voltage in </a:t>
            </a:r>
            <a:r>
              <a:rPr lang="en-US" sz="2000" b="1" dirty="0" smtClean="0">
                <a:solidFill>
                  <a:srgbClr val="C72553"/>
                </a:solidFill>
              </a:rPr>
              <a:t>the  </a:t>
            </a:r>
            <a:r>
              <a:rPr lang="en-US" sz="2000" b="1" dirty="0">
                <a:solidFill>
                  <a:srgbClr val="C72553"/>
                </a:solidFill>
              </a:rPr>
              <a:t>	bandwidth of 1hz to 5khz ≤ 300nV) and very high gain (~80dB)</a:t>
            </a:r>
            <a:endParaRPr lang="en-US" sz="20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00" y="5013325"/>
            <a:ext cx="8978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C72553"/>
                </a:solidFill>
              </a:rPr>
              <a:t>	A set of 10, ready-to-use by signal processing unit (SPU), 	dipole outputs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8087E"/>
                </a:solidFill>
              </a:rPr>
              <a:t>The </a:t>
            </a:r>
            <a:r>
              <a:rPr lang="en-US" sz="2000" b="1" dirty="0">
                <a:solidFill>
                  <a:srgbClr val="08087E"/>
                </a:solidFill>
              </a:rPr>
              <a:t>SPU (not discussed here) </a:t>
            </a:r>
            <a:r>
              <a:rPr lang="en-GB" sz="2000" b="1" dirty="0">
                <a:solidFill>
                  <a:srgbClr val="08087E"/>
                </a:solidFill>
              </a:rPr>
              <a:t>consists of digital </a:t>
            </a:r>
            <a:r>
              <a:rPr lang="en-GB" sz="2000" b="1" dirty="0" smtClean="0">
                <a:solidFill>
                  <a:srgbClr val="08087E"/>
                </a:solidFill>
              </a:rPr>
              <a:t>sections for </a:t>
            </a:r>
            <a:r>
              <a:rPr lang="en-GB" sz="2000" b="1" dirty="0">
                <a:solidFill>
                  <a:srgbClr val="08087E"/>
                </a:solidFill>
              </a:rPr>
              <a:t>realizing </a:t>
            </a:r>
            <a:r>
              <a:rPr lang="en-GB" sz="2000" b="1" dirty="0" err="1">
                <a:solidFill>
                  <a:srgbClr val="08087E"/>
                </a:solidFill>
              </a:rPr>
              <a:t>tripole</a:t>
            </a:r>
            <a:r>
              <a:rPr lang="en-GB" sz="2000" b="1" dirty="0">
                <a:solidFill>
                  <a:srgbClr val="08087E"/>
                </a:solidFill>
              </a:rPr>
              <a:t> </a:t>
            </a:r>
            <a:r>
              <a:rPr lang="en-US" sz="2000" b="1" dirty="0">
                <a:solidFill>
                  <a:srgbClr val="08087E"/>
                </a:solidFill>
              </a:rPr>
              <a:t>outputs </a:t>
            </a:r>
            <a:r>
              <a:rPr lang="en-US" sz="2000" b="1" dirty="0" smtClean="0">
                <a:solidFill>
                  <a:srgbClr val="08087E"/>
                </a:solidFill>
              </a:rPr>
              <a:t>for </a:t>
            </a:r>
            <a:r>
              <a:rPr lang="en-US" sz="2000" b="1" dirty="0">
                <a:solidFill>
                  <a:srgbClr val="08087E"/>
                </a:solidFill>
              </a:rPr>
              <a:t>EMG cancellation </a:t>
            </a:r>
            <a:r>
              <a:rPr lang="en-US" sz="2000" b="1" dirty="0" smtClean="0">
                <a:solidFill>
                  <a:srgbClr val="08087E"/>
                </a:solidFill>
              </a:rPr>
              <a:t>and </a:t>
            </a:r>
            <a:r>
              <a:rPr lang="en-US" sz="2000" b="1" dirty="0">
                <a:solidFill>
                  <a:srgbClr val="08087E"/>
                </a:solidFill>
              </a:rPr>
              <a:t>for velocity </a:t>
            </a:r>
            <a:r>
              <a:rPr lang="en-US" sz="2000" b="1" dirty="0" smtClean="0">
                <a:solidFill>
                  <a:srgbClr val="08087E"/>
                </a:solidFill>
              </a:rPr>
              <a:t>classification</a:t>
            </a:r>
            <a:endParaRPr lang="en-US" sz="2000" b="1" dirty="0">
              <a:solidFill>
                <a:srgbClr val="08087E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8900" y="4479925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C72553"/>
                </a:solidFill>
              </a:rPr>
              <a:t> 	Low inter-channel cross-talk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05" y="1418272"/>
            <a:ext cx="90400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A system for recording </a:t>
            </a:r>
            <a:r>
              <a:rPr lang="en-US" sz="2000" b="1" dirty="0" smtClean="0">
                <a:solidFill>
                  <a:srgbClr val="0000FF"/>
                </a:solidFill>
              </a:rPr>
              <a:t>ENG from MEC, an </a:t>
            </a:r>
            <a:r>
              <a:rPr lang="en-US" sz="2000" b="1" dirty="0">
                <a:solidFill>
                  <a:srgbClr val="0000FF"/>
                </a:solidFill>
              </a:rPr>
              <a:t>extension of conventional nerve </a:t>
            </a:r>
            <a:r>
              <a:rPr lang="en-US" sz="2000" b="1" dirty="0" smtClean="0">
                <a:solidFill>
                  <a:srgbClr val="0000FF"/>
                </a:solidFill>
              </a:rPr>
              <a:t>cuff, </a:t>
            </a:r>
            <a:r>
              <a:rPr lang="en-US" sz="2000" b="1" dirty="0">
                <a:solidFill>
                  <a:srgbClr val="0000FF"/>
                </a:solidFill>
              </a:rPr>
              <a:t>used for selective recording of ENG, classified by action potential velocity. </a:t>
            </a:r>
          </a:p>
          <a:p>
            <a:pPr algn="l"/>
            <a:endParaRPr lang="en-US" sz="24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The </a:t>
            </a:r>
            <a:r>
              <a:rPr lang="en-US" sz="2400" b="1" dirty="0">
                <a:solidFill>
                  <a:srgbClr val="0000FF"/>
                </a:solidFill>
              </a:rPr>
              <a:t>design features: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705" y="96985"/>
            <a:ext cx="9067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cs typeface="Aharoni" pitchFamily="2" charset="-79"/>
              </a:rPr>
              <a:t>Implantable Multichannel ENG </a:t>
            </a:r>
          </a:p>
          <a:p>
            <a:pPr algn="just"/>
            <a:r>
              <a:rPr lang="en-US" sz="4000" b="1" dirty="0" smtClean="0">
                <a:cs typeface="Aharoni" pitchFamily="2" charset="-79"/>
              </a:rPr>
              <a:t>Recording System</a:t>
            </a:r>
            <a:endParaRPr lang="en-US" sz="4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986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250"/>
          <p:cNvGrpSpPr>
            <a:grpSpLocks/>
          </p:cNvGrpSpPr>
          <p:nvPr/>
        </p:nvGrpSpPr>
        <p:grpSpPr bwMode="auto">
          <a:xfrm>
            <a:off x="1187027" y="2476484"/>
            <a:ext cx="6602412" cy="2926556"/>
            <a:chOff x="672" y="386"/>
            <a:chExt cx="4140" cy="1293"/>
          </a:xfrm>
        </p:grpSpPr>
        <p:grpSp>
          <p:nvGrpSpPr>
            <p:cNvPr id="194" name="Group 1030"/>
            <p:cNvGrpSpPr>
              <a:grpSpLocks noChangeAspect="1"/>
            </p:cNvGrpSpPr>
            <p:nvPr/>
          </p:nvGrpSpPr>
          <p:grpSpPr bwMode="auto">
            <a:xfrm>
              <a:off x="672" y="891"/>
              <a:ext cx="4140" cy="788"/>
              <a:chOff x="2784" y="8256"/>
              <a:chExt cx="6306" cy="1201"/>
            </a:xfrm>
          </p:grpSpPr>
          <p:sp>
            <p:nvSpPr>
              <p:cNvPr id="203" name="Oval 1031"/>
              <p:cNvSpPr>
                <a:spLocks noChangeAspect="1" noChangeArrowheads="1"/>
              </p:cNvSpPr>
              <p:nvPr/>
            </p:nvSpPr>
            <p:spPr bwMode="auto">
              <a:xfrm>
                <a:off x="2784" y="8473"/>
                <a:ext cx="198" cy="71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Oval 1032"/>
              <p:cNvSpPr>
                <a:spLocks noChangeAspect="1" noChangeArrowheads="1"/>
              </p:cNvSpPr>
              <p:nvPr/>
            </p:nvSpPr>
            <p:spPr bwMode="auto">
              <a:xfrm>
                <a:off x="8868" y="8473"/>
                <a:ext cx="222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Rectangle 1033"/>
              <p:cNvSpPr>
                <a:spLocks noChangeAspect="1" noChangeArrowheads="1"/>
              </p:cNvSpPr>
              <p:nvPr/>
            </p:nvSpPr>
            <p:spPr bwMode="auto">
              <a:xfrm>
                <a:off x="8760" y="8496"/>
                <a:ext cx="216" cy="6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" name="Group 1034"/>
              <p:cNvGrpSpPr>
                <a:grpSpLocks noChangeAspect="1"/>
              </p:cNvGrpSpPr>
              <p:nvPr/>
            </p:nvGrpSpPr>
            <p:grpSpPr bwMode="auto">
              <a:xfrm>
                <a:off x="3960" y="8256"/>
                <a:ext cx="3984" cy="1201"/>
                <a:chOff x="3960" y="8256"/>
                <a:chExt cx="3984" cy="1201"/>
              </a:xfrm>
            </p:grpSpPr>
            <p:grpSp>
              <p:nvGrpSpPr>
                <p:cNvPr id="241" name="Group 1035"/>
                <p:cNvGrpSpPr>
                  <a:grpSpLocks noChangeAspect="1"/>
                </p:cNvGrpSpPr>
                <p:nvPr/>
              </p:nvGrpSpPr>
              <p:grpSpPr bwMode="auto">
                <a:xfrm>
                  <a:off x="3996" y="8256"/>
                  <a:ext cx="3948" cy="1201"/>
                  <a:chOff x="3996" y="8256"/>
                  <a:chExt cx="3948" cy="1201"/>
                </a:xfrm>
              </p:grpSpPr>
              <p:sp>
                <p:nvSpPr>
                  <p:cNvPr id="244" name="Oval 10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72" y="8257"/>
                    <a:ext cx="372" cy="119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Oval 10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6" y="8257"/>
                    <a:ext cx="372" cy="119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Line 103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176" y="8256"/>
                    <a:ext cx="35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Line 103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176" y="9456"/>
                    <a:ext cx="35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Rectangle 1040"/>
                <p:cNvSpPr>
                  <a:spLocks noChangeAspect="1" noChangeArrowheads="1"/>
                </p:cNvSpPr>
                <p:nvPr/>
              </p:nvSpPr>
              <p:spPr bwMode="auto">
                <a:xfrm>
                  <a:off x="3960" y="8496"/>
                  <a:ext cx="143" cy="6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Rectangle 1041"/>
                <p:cNvSpPr>
                  <a:spLocks noChangeAspect="1" noChangeArrowheads="1"/>
                </p:cNvSpPr>
                <p:nvPr/>
              </p:nvSpPr>
              <p:spPr bwMode="auto">
                <a:xfrm>
                  <a:off x="7524" y="8496"/>
                  <a:ext cx="143" cy="6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" name="Oval 1042"/>
              <p:cNvSpPr>
                <a:spLocks noChangeAspect="1" noChangeArrowheads="1"/>
              </p:cNvSpPr>
              <p:nvPr/>
            </p:nvSpPr>
            <p:spPr bwMode="auto">
              <a:xfrm>
                <a:off x="4056" y="8341"/>
                <a:ext cx="241" cy="9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Rectangle 1043"/>
              <p:cNvSpPr>
                <a:spLocks noChangeAspect="1" noChangeArrowheads="1"/>
              </p:cNvSpPr>
              <p:nvPr/>
            </p:nvSpPr>
            <p:spPr bwMode="auto">
              <a:xfrm>
                <a:off x="4056" y="8466"/>
                <a:ext cx="83" cy="7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1044"/>
              <p:cNvSpPr>
                <a:spLocks noChangeAspect="1" noChangeArrowheads="1"/>
              </p:cNvSpPr>
              <p:nvPr/>
            </p:nvSpPr>
            <p:spPr bwMode="auto">
              <a:xfrm>
                <a:off x="3858" y="8616"/>
                <a:ext cx="324" cy="4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1045"/>
              <p:cNvSpPr>
                <a:spLocks noChangeAspect="1" noChangeArrowheads="1"/>
              </p:cNvSpPr>
              <p:nvPr/>
            </p:nvSpPr>
            <p:spPr bwMode="auto">
              <a:xfrm>
                <a:off x="7630" y="8339"/>
                <a:ext cx="241" cy="982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Rectangle 1046"/>
              <p:cNvSpPr>
                <a:spLocks noChangeAspect="1" noChangeArrowheads="1"/>
              </p:cNvSpPr>
              <p:nvPr/>
            </p:nvSpPr>
            <p:spPr bwMode="auto">
              <a:xfrm>
                <a:off x="7608" y="8484"/>
                <a:ext cx="143" cy="7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047"/>
              <p:cNvSpPr>
                <a:spLocks noChangeAspect="1" noChangeShapeType="1"/>
              </p:cNvSpPr>
              <p:nvPr/>
            </p:nvSpPr>
            <p:spPr bwMode="auto">
              <a:xfrm>
                <a:off x="2904" y="8473"/>
                <a:ext cx="60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1048"/>
              <p:cNvSpPr>
                <a:spLocks noChangeAspect="1" noChangeShapeType="1"/>
              </p:cNvSpPr>
              <p:nvPr/>
            </p:nvSpPr>
            <p:spPr bwMode="auto">
              <a:xfrm>
                <a:off x="2904" y="9194"/>
                <a:ext cx="60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Rectangle 1049"/>
              <p:cNvSpPr>
                <a:spLocks noChangeAspect="1" noChangeArrowheads="1"/>
              </p:cNvSpPr>
              <p:nvPr/>
            </p:nvSpPr>
            <p:spPr bwMode="auto">
              <a:xfrm rot="-5400000">
                <a:off x="8814" y="8460"/>
                <a:ext cx="143" cy="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Rectangle 1050"/>
              <p:cNvSpPr>
                <a:spLocks noChangeAspect="1" noChangeArrowheads="1"/>
              </p:cNvSpPr>
              <p:nvPr/>
            </p:nvSpPr>
            <p:spPr bwMode="auto">
              <a:xfrm rot="-5400000">
                <a:off x="8814" y="9018"/>
                <a:ext cx="143" cy="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Rectangle 1051"/>
              <p:cNvSpPr>
                <a:spLocks noChangeAspect="1" noChangeArrowheads="1"/>
              </p:cNvSpPr>
              <p:nvPr/>
            </p:nvSpPr>
            <p:spPr bwMode="auto">
              <a:xfrm rot="-5400000">
                <a:off x="3942" y="8460"/>
                <a:ext cx="143" cy="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Rectangle 1052"/>
              <p:cNvSpPr>
                <a:spLocks noChangeAspect="1" noChangeArrowheads="1"/>
              </p:cNvSpPr>
              <p:nvPr/>
            </p:nvSpPr>
            <p:spPr bwMode="auto">
              <a:xfrm rot="-5400000">
                <a:off x="3978" y="9018"/>
                <a:ext cx="143" cy="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" name="Group 1053"/>
              <p:cNvGrpSpPr>
                <a:grpSpLocks noChangeAspect="1"/>
              </p:cNvGrpSpPr>
              <p:nvPr/>
            </p:nvGrpSpPr>
            <p:grpSpPr bwMode="auto">
              <a:xfrm>
                <a:off x="7164" y="8340"/>
                <a:ext cx="371" cy="985"/>
                <a:chOff x="2958" y="7164"/>
                <a:chExt cx="371" cy="985"/>
              </a:xfrm>
            </p:grpSpPr>
            <p:grpSp>
              <p:nvGrpSpPr>
                <p:cNvPr id="235" name="Group 1054"/>
                <p:cNvGrpSpPr>
                  <a:grpSpLocks noChangeAspect="1"/>
                </p:cNvGrpSpPr>
                <p:nvPr/>
              </p:nvGrpSpPr>
              <p:grpSpPr bwMode="auto">
                <a:xfrm>
                  <a:off x="2960" y="7164"/>
                  <a:ext cx="369" cy="985"/>
                  <a:chOff x="2918" y="7272"/>
                  <a:chExt cx="369" cy="985"/>
                </a:xfrm>
              </p:grpSpPr>
              <p:sp>
                <p:nvSpPr>
                  <p:cNvPr id="238" name="Oval 1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6" y="7275"/>
                    <a:ext cx="241" cy="98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Oval 1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8" y="7275"/>
                    <a:ext cx="241" cy="98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1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2" y="7272"/>
                    <a:ext cx="125" cy="984"/>
                  </a:xfrm>
                  <a:prstGeom prst="rect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6" name="Oval 10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1" y="7297"/>
                  <a:ext cx="185" cy="71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Rectangle 1059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7308"/>
                  <a:ext cx="132" cy="7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9" name="Group 1060"/>
              <p:cNvGrpSpPr>
                <a:grpSpLocks noChangeAspect="1"/>
              </p:cNvGrpSpPr>
              <p:nvPr/>
            </p:nvGrpSpPr>
            <p:grpSpPr bwMode="auto">
              <a:xfrm>
                <a:off x="4458" y="8340"/>
                <a:ext cx="371" cy="985"/>
                <a:chOff x="2958" y="7164"/>
                <a:chExt cx="371" cy="985"/>
              </a:xfrm>
            </p:grpSpPr>
            <p:grpSp>
              <p:nvGrpSpPr>
                <p:cNvPr id="229" name="Group 1061"/>
                <p:cNvGrpSpPr>
                  <a:grpSpLocks noChangeAspect="1"/>
                </p:cNvGrpSpPr>
                <p:nvPr/>
              </p:nvGrpSpPr>
              <p:grpSpPr bwMode="auto">
                <a:xfrm>
                  <a:off x="2960" y="7164"/>
                  <a:ext cx="369" cy="985"/>
                  <a:chOff x="2918" y="7272"/>
                  <a:chExt cx="369" cy="985"/>
                </a:xfrm>
              </p:grpSpPr>
              <p:sp>
                <p:nvSpPr>
                  <p:cNvPr id="232" name="Oval 1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6" y="7275"/>
                    <a:ext cx="241" cy="98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Oval 10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8" y="7275"/>
                    <a:ext cx="241" cy="98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0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2" y="7272"/>
                    <a:ext cx="125" cy="984"/>
                  </a:xfrm>
                  <a:prstGeom prst="rect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0" name="Oval 10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01" y="7297"/>
                  <a:ext cx="185" cy="71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Rectangle 1066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7308"/>
                  <a:ext cx="132" cy="7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0" name="Group 1067"/>
              <p:cNvGrpSpPr>
                <a:grpSpLocks noChangeAspect="1"/>
              </p:cNvGrpSpPr>
              <p:nvPr/>
            </p:nvGrpSpPr>
            <p:grpSpPr bwMode="auto">
              <a:xfrm>
                <a:off x="5862" y="8340"/>
                <a:ext cx="371" cy="985"/>
                <a:chOff x="2958" y="7164"/>
                <a:chExt cx="371" cy="985"/>
              </a:xfrm>
            </p:grpSpPr>
            <p:grpSp>
              <p:nvGrpSpPr>
                <p:cNvPr id="223" name="Group 1068"/>
                <p:cNvGrpSpPr>
                  <a:grpSpLocks noChangeAspect="1"/>
                </p:cNvGrpSpPr>
                <p:nvPr/>
              </p:nvGrpSpPr>
              <p:grpSpPr bwMode="auto">
                <a:xfrm>
                  <a:off x="2960" y="7164"/>
                  <a:ext cx="369" cy="985"/>
                  <a:chOff x="2918" y="7272"/>
                  <a:chExt cx="369" cy="985"/>
                </a:xfrm>
              </p:grpSpPr>
              <p:sp>
                <p:nvSpPr>
                  <p:cNvPr id="226" name="Oval 10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6" y="7275"/>
                    <a:ext cx="241" cy="98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Oval 10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8" y="7275"/>
                    <a:ext cx="241" cy="98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10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2" y="7272"/>
                    <a:ext cx="125" cy="984"/>
                  </a:xfrm>
                  <a:prstGeom prst="rect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4" name="Oval 1072"/>
                <p:cNvSpPr>
                  <a:spLocks noChangeAspect="1" noChangeArrowheads="1"/>
                </p:cNvSpPr>
                <p:nvPr/>
              </p:nvSpPr>
              <p:spPr bwMode="auto">
                <a:xfrm>
                  <a:off x="3001" y="7297"/>
                  <a:ext cx="185" cy="71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Rectangle 1073"/>
                <p:cNvSpPr>
                  <a:spLocks noChangeAspect="1" noChangeArrowheads="1"/>
                </p:cNvSpPr>
                <p:nvPr/>
              </p:nvSpPr>
              <p:spPr bwMode="auto">
                <a:xfrm>
                  <a:off x="2958" y="7308"/>
                  <a:ext cx="132" cy="70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1" name="Line 1074"/>
              <p:cNvSpPr>
                <a:spLocks noChangeAspect="1" noChangeShapeType="1"/>
              </p:cNvSpPr>
              <p:nvPr/>
            </p:nvSpPr>
            <p:spPr bwMode="auto">
              <a:xfrm flipV="1">
                <a:off x="4168" y="8336"/>
                <a:ext cx="3584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075"/>
              <p:cNvSpPr>
                <a:spLocks noChangeAspect="1" noChangeShapeType="1"/>
              </p:cNvSpPr>
              <p:nvPr/>
            </p:nvSpPr>
            <p:spPr bwMode="auto">
              <a:xfrm flipV="1">
                <a:off x="4168" y="9320"/>
                <a:ext cx="3584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" name="Text Box 1076"/>
            <p:cNvSpPr txBox="1">
              <a:spLocks noChangeAspect="1" noChangeArrowheads="1"/>
            </p:cNvSpPr>
            <p:nvPr/>
          </p:nvSpPr>
          <p:spPr bwMode="auto">
            <a:xfrm>
              <a:off x="1974" y="386"/>
              <a:ext cx="1077" cy="2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400" b="1">
                <a:cs typeface="Angsana New" pitchFamily="18" charset="-34"/>
              </a:endParaRPr>
            </a:p>
            <a:p>
              <a:pPr eaLnBrk="1" hangingPunct="1"/>
              <a:r>
                <a:rPr lang="en-US" sz="1400" b="1">
                  <a:latin typeface="Arial Black" pitchFamily="34" charset="0"/>
                  <a:cs typeface="Angsana New" pitchFamily="18" charset="-34"/>
                </a:rPr>
                <a:t>electrodes</a:t>
              </a:r>
              <a:endParaRPr lang="en-US" sz="1400" b="1">
                <a:latin typeface="Arial Black" pitchFamily="34" charset="0"/>
              </a:endParaRPr>
            </a:p>
          </p:txBody>
        </p:sp>
        <p:sp>
          <p:nvSpPr>
            <p:cNvPr id="196" name="Line 1077"/>
            <p:cNvSpPr>
              <a:spLocks noChangeAspect="1" noChangeShapeType="1"/>
            </p:cNvSpPr>
            <p:nvPr/>
          </p:nvSpPr>
          <p:spPr bwMode="auto">
            <a:xfrm flipH="1">
              <a:off x="1985" y="672"/>
              <a:ext cx="146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078"/>
            <p:cNvSpPr>
              <a:spLocks noChangeAspect="1" noChangeShapeType="1"/>
            </p:cNvSpPr>
            <p:nvPr/>
          </p:nvSpPr>
          <p:spPr bwMode="auto">
            <a:xfrm>
              <a:off x="2767" y="672"/>
              <a:ext cx="38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079"/>
            <p:cNvSpPr>
              <a:spLocks noChangeAspect="1" noChangeShapeType="1"/>
            </p:cNvSpPr>
            <p:nvPr/>
          </p:nvSpPr>
          <p:spPr bwMode="auto">
            <a:xfrm rot="-1019213">
              <a:off x="3107" y="555"/>
              <a:ext cx="435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080"/>
            <p:cNvSpPr txBox="1">
              <a:spLocks noChangeAspect="1" noChangeArrowheads="1"/>
            </p:cNvSpPr>
            <p:nvPr/>
          </p:nvSpPr>
          <p:spPr bwMode="auto">
            <a:xfrm>
              <a:off x="768" y="504"/>
              <a:ext cx="625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Arial Black" pitchFamily="34" charset="0"/>
                  <a:cs typeface="Angsana New" pitchFamily="18" charset="-34"/>
                </a:rPr>
                <a:t>nerve</a:t>
              </a:r>
              <a:endParaRPr lang="en-US" sz="1400" b="1">
                <a:latin typeface="Arial Black" pitchFamily="34" charset="0"/>
              </a:endParaRPr>
            </a:p>
          </p:txBody>
        </p:sp>
        <p:sp>
          <p:nvSpPr>
            <p:cNvPr id="200" name="Line 1081"/>
            <p:cNvSpPr>
              <a:spLocks noChangeAspect="1" noChangeShapeType="1"/>
            </p:cNvSpPr>
            <p:nvPr/>
          </p:nvSpPr>
          <p:spPr bwMode="auto">
            <a:xfrm>
              <a:off x="995" y="624"/>
              <a:ext cx="108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82"/>
            <p:cNvSpPr txBox="1">
              <a:spLocks noChangeAspect="1" noChangeArrowheads="1"/>
            </p:cNvSpPr>
            <p:nvPr/>
          </p:nvSpPr>
          <p:spPr bwMode="auto">
            <a:xfrm>
              <a:off x="4053" y="504"/>
              <a:ext cx="483" cy="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400" b="1">
                <a:cs typeface="Angsana New" pitchFamily="18" charset="-34"/>
              </a:endParaRPr>
            </a:p>
            <a:p>
              <a:pPr eaLnBrk="1" hangingPunct="1"/>
              <a:r>
                <a:rPr lang="en-US" sz="1400" b="1">
                  <a:latin typeface="Arial Black" pitchFamily="34" charset="0"/>
                  <a:cs typeface="Angsana New" pitchFamily="18" charset="-34"/>
                </a:rPr>
                <a:t>cuff</a:t>
              </a:r>
              <a:endParaRPr lang="en-US" sz="1400" b="1">
                <a:latin typeface="Arial Black" pitchFamily="34" charset="0"/>
              </a:endParaRPr>
            </a:p>
          </p:txBody>
        </p:sp>
        <p:sp>
          <p:nvSpPr>
            <p:cNvPr id="202" name="Line 1083"/>
            <p:cNvSpPr>
              <a:spLocks noChangeAspect="1" noChangeShapeType="1"/>
            </p:cNvSpPr>
            <p:nvPr/>
          </p:nvSpPr>
          <p:spPr bwMode="auto">
            <a:xfrm flipH="1">
              <a:off x="3991" y="720"/>
              <a:ext cx="165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" name="Text Box 1086"/>
          <p:cNvSpPr txBox="1">
            <a:spLocks noChangeArrowheads="1"/>
          </p:cNvSpPr>
          <p:nvPr/>
        </p:nvSpPr>
        <p:spPr bwMode="auto">
          <a:xfrm>
            <a:off x="94911" y="1818"/>
            <a:ext cx="5677998" cy="135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sz="4000" b="1" dirty="0">
                <a:latin typeface="+mn-lt"/>
              </a:rPr>
              <a:t>Insulating </a:t>
            </a:r>
            <a:r>
              <a:rPr lang="en-GB" sz="4000" b="1" dirty="0" smtClean="0">
                <a:latin typeface="+mn-lt"/>
              </a:rPr>
              <a:t>Cuff </a:t>
            </a:r>
            <a:r>
              <a:rPr lang="en-GB" sz="4000" b="1" dirty="0">
                <a:latin typeface="+mn-lt"/>
              </a:rPr>
              <a:t>&amp; </a:t>
            </a:r>
            <a:r>
              <a:rPr lang="en-GB" sz="4000" b="1" dirty="0"/>
              <a:t>Tri-pole</a:t>
            </a:r>
            <a:endParaRPr lang="en-GB" sz="4000" b="1" dirty="0" smtClean="0">
              <a:latin typeface="+mn-lt"/>
            </a:endParaRPr>
          </a:p>
          <a:p>
            <a:pPr eaLnBrk="1" hangingPunct="1">
              <a:spcBef>
                <a:spcPts val="1000"/>
              </a:spcBef>
            </a:pPr>
            <a:r>
              <a:rPr lang="en-GB" sz="4000" b="1" dirty="0" smtClean="0">
                <a:latin typeface="+mn-lt"/>
              </a:rPr>
              <a:t>Electrode Assembly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 smtClean="0">
                <a:latin typeface="+mj-lt"/>
              </a:rPr>
              <a:t>Impedance Model: </a:t>
            </a:r>
          </a:p>
          <a:p>
            <a:pPr>
              <a:spcAft>
                <a:spcPts val="600"/>
              </a:spcAft>
            </a:pPr>
            <a:r>
              <a:rPr lang="en-US" sz="4000" dirty="0" smtClean="0">
                <a:latin typeface="+mj-lt"/>
              </a:rPr>
              <a:t>Electrical Circuit</a:t>
            </a:r>
            <a:endParaRPr lang="en-US" sz="4000" dirty="0">
              <a:latin typeface="+mj-lt"/>
            </a:endParaRPr>
          </a:p>
        </p:txBody>
      </p:sp>
      <p:grpSp>
        <p:nvGrpSpPr>
          <p:cNvPr id="3" name="Group 1251"/>
          <p:cNvGrpSpPr>
            <a:grpSpLocks/>
          </p:cNvGrpSpPr>
          <p:nvPr/>
        </p:nvGrpSpPr>
        <p:grpSpPr bwMode="auto">
          <a:xfrm>
            <a:off x="856683" y="1939131"/>
            <a:ext cx="7381875" cy="3317875"/>
            <a:chOff x="384" y="1872"/>
            <a:chExt cx="4650" cy="2090"/>
          </a:xfrm>
        </p:grpSpPr>
        <p:sp>
          <p:nvSpPr>
            <p:cNvPr id="4" name="Line 1091"/>
            <p:cNvSpPr>
              <a:spLocks noChangeShapeType="1"/>
            </p:cNvSpPr>
            <p:nvPr/>
          </p:nvSpPr>
          <p:spPr bwMode="auto">
            <a:xfrm>
              <a:off x="1956" y="2415"/>
              <a:ext cx="1" cy="33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092"/>
            <p:cNvSpPr>
              <a:spLocks noChangeShapeType="1"/>
            </p:cNvSpPr>
            <p:nvPr/>
          </p:nvSpPr>
          <p:spPr bwMode="auto">
            <a:xfrm>
              <a:off x="1956" y="2754"/>
              <a:ext cx="16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93"/>
            <p:cNvSpPr>
              <a:spLocks noChangeShapeType="1"/>
            </p:cNvSpPr>
            <p:nvPr/>
          </p:nvSpPr>
          <p:spPr bwMode="auto">
            <a:xfrm flipV="1">
              <a:off x="2125" y="2415"/>
              <a:ext cx="1" cy="33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94"/>
            <p:cNvSpPr>
              <a:spLocks noChangeShapeType="1"/>
            </p:cNvSpPr>
            <p:nvPr/>
          </p:nvSpPr>
          <p:spPr bwMode="auto">
            <a:xfrm flipH="1">
              <a:off x="1956" y="2415"/>
              <a:ext cx="16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95"/>
            <p:cNvSpPr>
              <a:spLocks noChangeShapeType="1"/>
            </p:cNvSpPr>
            <p:nvPr/>
          </p:nvSpPr>
          <p:spPr bwMode="auto">
            <a:xfrm>
              <a:off x="1956" y="3263"/>
              <a:ext cx="1" cy="34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96"/>
            <p:cNvSpPr>
              <a:spLocks noChangeShapeType="1"/>
            </p:cNvSpPr>
            <p:nvPr/>
          </p:nvSpPr>
          <p:spPr bwMode="auto">
            <a:xfrm>
              <a:off x="1956" y="3603"/>
              <a:ext cx="16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97"/>
            <p:cNvSpPr>
              <a:spLocks noChangeShapeType="1"/>
            </p:cNvSpPr>
            <p:nvPr/>
          </p:nvSpPr>
          <p:spPr bwMode="auto">
            <a:xfrm flipV="1">
              <a:off x="2125" y="3263"/>
              <a:ext cx="1" cy="34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98"/>
            <p:cNvSpPr>
              <a:spLocks noChangeShapeType="1"/>
            </p:cNvSpPr>
            <p:nvPr/>
          </p:nvSpPr>
          <p:spPr bwMode="auto">
            <a:xfrm flipH="1">
              <a:off x="1956" y="3263"/>
              <a:ext cx="16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99"/>
            <p:cNvSpPr>
              <a:spLocks noChangeShapeType="1"/>
            </p:cNvSpPr>
            <p:nvPr/>
          </p:nvSpPr>
          <p:spPr bwMode="auto">
            <a:xfrm flipV="1">
              <a:off x="2633" y="2159"/>
              <a:ext cx="1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00"/>
            <p:cNvSpPr>
              <a:spLocks noChangeShapeType="1"/>
            </p:cNvSpPr>
            <p:nvPr/>
          </p:nvSpPr>
          <p:spPr bwMode="auto">
            <a:xfrm>
              <a:off x="2633" y="2159"/>
              <a:ext cx="33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01"/>
            <p:cNvSpPr>
              <a:spLocks noChangeShapeType="1"/>
            </p:cNvSpPr>
            <p:nvPr/>
          </p:nvSpPr>
          <p:spPr bwMode="auto">
            <a:xfrm>
              <a:off x="2972" y="2159"/>
              <a:ext cx="1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02"/>
            <p:cNvSpPr>
              <a:spLocks noChangeShapeType="1"/>
            </p:cNvSpPr>
            <p:nvPr/>
          </p:nvSpPr>
          <p:spPr bwMode="auto">
            <a:xfrm flipH="1">
              <a:off x="2633" y="2329"/>
              <a:ext cx="33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03"/>
            <p:cNvSpPr>
              <a:spLocks noChangeShapeType="1"/>
            </p:cNvSpPr>
            <p:nvPr/>
          </p:nvSpPr>
          <p:spPr bwMode="auto">
            <a:xfrm flipV="1">
              <a:off x="2633" y="2924"/>
              <a:ext cx="1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04"/>
            <p:cNvSpPr>
              <a:spLocks noChangeShapeType="1"/>
            </p:cNvSpPr>
            <p:nvPr/>
          </p:nvSpPr>
          <p:spPr bwMode="auto">
            <a:xfrm>
              <a:off x="2633" y="2924"/>
              <a:ext cx="33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05"/>
            <p:cNvSpPr>
              <a:spLocks noChangeShapeType="1"/>
            </p:cNvSpPr>
            <p:nvPr/>
          </p:nvSpPr>
          <p:spPr bwMode="auto">
            <a:xfrm>
              <a:off x="2972" y="2924"/>
              <a:ext cx="1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06"/>
            <p:cNvSpPr>
              <a:spLocks noChangeShapeType="1"/>
            </p:cNvSpPr>
            <p:nvPr/>
          </p:nvSpPr>
          <p:spPr bwMode="auto">
            <a:xfrm flipH="1">
              <a:off x="2633" y="3094"/>
              <a:ext cx="33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07"/>
            <p:cNvSpPr>
              <a:spLocks noChangeShapeType="1"/>
            </p:cNvSpPr>
            <p:nvPr/>
          </p:nvSpPr>
          <p:spPr bwMode="auto">
            <a:xfrm flipV="1">
              <a:off x="2633" y="3688"/>
              <a:ext cx="1" cy="16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08"/>
            <p:cNvSpPr>
              <a:spLocks noChangeShapeType="1"/>
            </p:cNvSpPr>
            <p:nvPr/>
          </p:nvSpPr>
          <p:spPr bwMode="auto">
            <a:xfrm>
              <a:off x="2633" y="3688"/>
              <a:ext cx="33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09"/>
            <p:cNvSpPr>
              <a:spLocks noChangeShapeType="1"/>
            </p:cNvSpPr>
            <p:nvPr/>
          </p:nvSpPr>
          <p:spPr bwMode="auto">
            <a:xfrm>
              <a:off x="2972" y="3688"/>
              <a:ext cx="1" cy="16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10"/>
            <p:cNvSpPr>
              <a:spLocks noChangeShapeType="1"/>
            </p:cNvSpPr>
            <p:nvPr/>
          </p:nvSpPr>
          <p:spPr bwMode="auto">
            <a:xfrm flipH="1">
              <a:off x="2633" y="3857"/>
              <a:ext cx="33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11"/>
            <p:cNvSpPr>
              <a:spLocks noChangeShapeType="1"/>
            </p:cNvSpPr>
            <p:nvPr/>
          </p:nvSpPr>
          <p:spPr bwMode="auto">
            <a:xfrm>
              <a:off x="3480" y="2160"/>
              <a:ext cx="1" cy="34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12"/>
            <p:cNvSpPr>
              <a:spLocks noChangeShapeType="1"/>
            </p:cNvSpPr>
            <p:nvPr/>
          </p:nvSpPr>
          <p:spPr bwMode="auto">
            <a:xfrm flipV="1">
              <a:off x="3480" y="2330"/>
              <a:ext cx="339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13"/>
            <p:cNvSpPr>
              <a:spLocks noChangeShapeType="1"/>
            </p:cNvSpPr>
            <p:nvPr/>
          </p:nvSpPr>
          <p:spPr bwMode="auto">
            <a:xfrm flipH="1" flipV="1">
              <a:off x="3480" y="2160"/>
              <a:ext cx="339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114"/>
            <p:cNvSpPr>
              <a:spLocks noChangeShapeType="1"/>
            </p:cNvSpPr>
            <p:nvPr/>
          </p:nvSpPr>
          <p:spPr bwMode="auto">
            <a:xfrm>
              <a:off x="3483" y="3523"/>
              <a:ext cx="1" cy="33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15"/>
            <p:cNvSpPr>
              <a:spLocks noChangeShapeType="1"/>
            </p:cNvSpPr>
            <p:nvPr/>
          </p:nvSpPr>
          <p:spPr bwMode="auto">
            <a:xfrm flipV="1">
              <a:off x="3483" y="3692"/>
              <a:ext cx="339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116"/>
            <p:cNvSpPr>
              <a:spLocks noChangeShapeType="1"/>
            </p:cNvSpPr>
            <p:nvPr/>
          </p:nvSpPr>
          <p:spPr bwMode="auto">
            <a:xfrm flipH="1" flipV="1">
              <a:off x="3483" y="3523"/>
              <a:ext cx="339" cy="16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117"/>
            <p:cNvSpPr>
              <a:spLocks noChangeShapeType="1"/>
            </p:cNvSpPr>
            <p:nvPr/>
          </p:nvSpPr>
          <p:spPr bwMode="auto">
            <a:xfrm>
              <a:off x="4154" y="2836"/>
              <a:ext cx="1" cy="33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18"/>
            <p:cNvSpPr>
              <a:spLocks noChangeShapeType="1"/>
            </p:cNvSpPr>
            <p:nvPr/>
          </p:nvSpPr>
          <p:spPr bwMode="auto">
            <a:xfrm flipV="1">
              <a:off x="4154" y="3005"/>
              <a:ext cx="339" cy="17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19"/>
            <p:cNvSpPr>
              <a:spLocks noChangeShapeType="1"/>
            </p:cNvSpPr>
            <p:nvPr/>
          </p:nvSpPr>
          <p:spPr bwMode="auto">
            <a:xfrm flipH="1" flipV="1">
              <a:off x="4154" y="2836"/>
              <a:ext cx="339" cy="16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20"/>
            <p:cNvSpPr>
              <a:spLocks noChangeShapeType="1"/>
            </p:cNvSpPr>
            <p:nvPr/>
          </p:nvSpPr>
          <p:spPr bwMode="auto">
            <a:xfrm>
              <a:off x="2972" y="2244"/>
              <a:ext cx="5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121"/>
            <p:cNvSpPr>
              <a:spLocks noChangeShapeType="1"/>
            </p:cNvSpPr>
            <p:nvPr/>
          </p:nvSpPr>
          <p:spPr bwMode="auto">
            <a:xfrm flipH="1">
              <a:off x="2032" y="2750"/>
              <a:ext cx="1" cy="50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122"/>
            <p:cNvSpPr>
              <a:spLocks noChangeShapeType="1"/>
            </p:cNvSpPr>
            <p:nvPr/>
          </p:nvSpPr>
          <p:spPr bwMode="auto">
            <a:xfrm>
              <a:off x="2039" y="3604"/>
              <a:ext cx="1" cy="1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123"/>
            <p:cNvSpPr>
              <a:spLocks noChangeShapeType="1"/>
            </p:cNvSpPr>
            <p:nvPr/>
          </p:nvSpPr>
          <p:spPr bwMode="auto">
            <a:xfrm>
              <a:off x="2972" y="3774"/>
              <a:ext cx="5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24"/>
            <p:cNvSpPr>
              <a:spLocks noChangeShapeType="1"/>
            </p:cNvSpPr>
            <p:nvPr/>
          </p:nvSpPr>
          <p:spPr bwMode="auto">
            <a:xfrm flipH="1">
              <a:off x="3306" y="2409"/>
              <a:ext cx="16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25"/>
            <p:cNvSpPr>
              <a:spLocks noChangeShapeType="1"/>
            </p:cNvSpPr>
            <p:nvPr/>
          </p:nvSpPr>
          <p:spPr bwMode="auto">
            <a:xfrm>
              <a:off x="3306" y="2409"/>
              <a:ext cx="1" cy="1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126"/>
            <p:cNvSpPr>
              <a:spLocks noChangeShapeType="1"/>
            </p:cNvSpPr>
            <p:nvPr/>
          </p:nvSpPr>
          <p:spPr bwMode="auto">
            <a:xfrm>
              <a:off x="3306" y="3597"/>
              <a:ext cx="17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127"/>
            <p:cNvSpPr>
              <a:spLocks noChangeShapeType="1"/>
            </p:cNvSpPr>
            <p:nvPr/>
          </p:nvSpPr>
          <p:spPr bwMode="auto">
            <a:xfrm>
              <a:off x="2972" y="3010"/>
              <a:ext cx="3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28"/>
            <p:cNvSpPr>
              <a:spLocks noChangeShapeType="1"/>
            </p:cNvSpPr>
            <p:nvPr/>
          </p:nvSpPr>
          <p:spPr bwMode="auto">
            <a:xfrm>
              <a:off x="3816" y="2327"/>
              <a:ext cx="17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29"/>
            <p:cNvSpPr>
              <a:spLocks noChangeShapeType="1"/>
            </p:cNvSpPr>
            <p:nvPr/>
          </p:nvSpPr>
          <p:spPr bwMode="auto">
            <a:xfrm>
              <a:off x="3987" y="2327"/>
              <a:ext cx="1" cy="6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130"/>
            <p:cNvSpPr>
              <a:spLocks noChangeShapeType="1"/>
            </p:cNvSpPr>
            <p:nvPr/>
          </p:nvSpPr>
          <p:spPr bwMode="auto">
            <a:xfrm>
              <a:off x="3987" y="2928"/>
              <a:ext cx="1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131"/>
            <p:cNvSpPr>
              <a:spLocks noChangeShapeType="1"/>
            </p:cNvSpPr>
            <p:nvPr/>
          </p:nvSpPr>
          <p:spPr bwMode="auto">
            <a:xfrm>
              <a:off x="3830" y="3692"/>
              <a:ext cx="15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132"/>
            <p:cNvSpPr>
              <a:spLocks noChangeShapeType="1"/>
            </p:cNvSpPr>
            <p:nvPr/>
          </p:nvSpPr>
          <p:spPr bwMode="auto">
            <a:xfrm flipV="1">
              <a:off x="3987" y="3092"/>
              <a:ext cx="1" cy="6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133"/>
            <p:cNvSpPr>
              <a:spLocks noChangeShapeType="1"/>
            </p:cNvSpPr>
            <p:nvPr/>
          </p:nvSpPr>
          <p:spPr bwMode="auto">
            <a:xfrm>
              <a:off x="3987" y="3092"/>
              <a:ext cx="1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34"/>
            <p:cNvSpPr>
              <a:spLocks noChangeShapeType="1"/>
            </p:cNvSpPr>
            <p:nvPr/>
          </p:nvSpPr>
          <p:spPr bwMode="auto">
            <a:xfrm>
              <a:off x="4487" y="3005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35"/>
            <p:cNvSpPr>
              <a:spLocks noChangeShapeType="1"/>
            </p:cNvSpPr>
            <p:nvPr/>
          </p:nvSpPr>
          <p:spPr bwMode="auto">
            <a:xfrm>
              <a:off x="1024" y="2837"/>
              <a:ext cx="1" cy="34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36"/>
            <p:cNvSpPr>
              <a:spLocks noChangeShapeType="1"/>
            </p:cNvSpPr>
            <p:nvPr/>
          </p:nvSpPr>
          <p:spPr bwMode="auto">
            <a:xfrm>
              <a:off x="1024" y="3177"/>
              <a:ext cx="16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37"/>
            <p:cNvSpPr>
              <a:spLocks noChangeShapeType="1"/>
            </p:cNvSpPr>
            <p:nvPr/>
          </p:nvSpPr>
          <p:spPr bwMode="auto">
            <a:xfrm flipV="1">
              <a:off x="1193" y="2837"/>
              <a:ext cx="1" cy="34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38"/>
            <p:cNvSpPr>
              <a:spLocks noChangeShapeType="1"/>
            </p:cNvSpPr>
            <p:nvPr/>
          </p:nvSpPr>
          <p:spPr bwMode="auto">
            <a:xfrm flipH="1">
              <a:off x="1024" y="2837"/>
              <a:ext cx="16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39"/>
            <p:cNvSpPr>
              <a:spLocks/>
            </p:cNvSpPr>
            <p:nvPr/>
          </p:nvSpPr>
          <p:spPr bwMode="auto">
            <a:xfrm>
              <a:off x="1536" y="2568"/>
              <a:ext cx="158" cy="154"/>
            </a:xfrm>
            <a:custGeom>
              <a:avLst/>
              <a:gdLst>
                <a:gd name="T0" fmla="*/ 158 w 517"/>
                <a:gd name="T1" fmla="*/ 77 h 505"/>
                <a:gd name="T2" fmla="*/ 150 w 517"/>
                <a:gd name="T3" fmla="*/ 43 h 505"/>
                <a:gd name="T4" fmla="*/ 128 w 517"/>
                <a:gd name="T5" fmla="*/ 15 h 505"/>
                <a:gd name="T6" fmla="*/ 97 w 517"/>
                <a:gd name="T7" fmla="*/ 0 h 505"/>
                <a:gd name="T8" fmla="*/ 61 w 517"/>
                <a:gd name="T9" fmla="*/ 0 h 505"/>
                <a:gd name="T10" fmla="*/ 30 w 517"/>
                <a:gd name="T11" fmla="*/ 15 h 505"/>
                <a:gd name="T12" fmla="*/ 8 w 517"/>
                <a:gd name="T13" fmla="*/ 43 h 505"/>
                <a:gd name="T14" fmla="*/ 0 w 517"/>
                <a:gd name="T15" fmla="*/ 77 h 505"/>
                <a:gd name="T16" fmla="*/ 8 w 517"/>
                <a:gd name="T17" fmla="*/ 111 h 505"/>
                <a:gd name="T18" fmla="*/ 30 w 517"/>
                <a:gd name="T19" fmla="*/ 139 h 505"/>
                <a:gd name="T20" fmla="*/ 61 w 517"/>
                <a:gd name="T21" fmla="*/ 154 h 505"/>
                <a:gd name="T22" fmla="*/ 97 w 517"/>
                <a:gd name="T23" fmla="*/ 154 h 505"/>
                <a:gd name="T24" fmla="*/ 128 w 517"/>
                <a:gd name="T25" fmla="*/ 139 h 505"/>
                <a:gd name="T26" fmla="*/ 150 w 517"/>
                <a:gd name="T27" fmla="*/ 111 h 505"/>
                <a:gd name="T28" fmla="*/ 158 w 517"/>
                <a:gd name="T29" fmla="*/ 7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7" h="505">
                  <a:moveTo>
                    <a:pt x="517" y="253"/>
                  </a:moveTo>
                  <a:lnTo>
                    <a:pt x="492" y="140"/>
                  </a:lnTo>
                  <a:lnTo>
                    <a:pt x="420" y="50"/>
                  </a:lnTo>
                  <a:lnTo>
                    <a:pt x="316" y="0"/>
                  </a:lnTo>
                  <a:lnTo>
                    <a:pt x="201" y="0"/>
                  </a:lnTo>
                  <a:lnTo>
                    <a:pt x="97" y="50"/>
                  </a:lnTo>
                  <a:lnTo>
                    <a:pt x="25" y="140"/>
                  </a:lnTo>
                  <a:lnTo>
                    <a:pt x="0" y="253"/>
                  </a:lnTo>
                  <a:lnTo>
                    <a:pt x="25" y="365"/>
                  </a:lnTo>
                  <a:lnTo>
                    <a:pt x="97" y="455"/>
                  </a:lnTo>
                  <a:lnTo>
                    <a:pt x="201" y="505"/>
                  </a:lnTo>
                  <a:lnTo>
                    <a:pt x="316" y="505"/>
                  </a:lnTo>
                  <a:lnTo>
                    <a:pt x="420" y="455"/>
                  </a:lnTo>
                  <a:lnTo>
                    <a:pt x="492" y="365"/>
                  </a:lnTo>
                  <a:lnTo>
                    <a:pt x="517" y="253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40"/>
            <p:cNvSpPr>
              <a:spLocks/>
            </p:cNvSpPr>
            <p:nvPr/>
          </p:nvSpPr>
          <p:spPr bwMode="auto">
            <a:xfrm>
              <a:off x="1536" y="2458"/>
              <a:ext cx="158" cy="154"/>
            </a:xfrm>
            <a:custGeom>
              <a:avLst/>
              <a:gdLst>
                <a:gd name="T0" fmla="*/ 158 w 517"/>
                <a:gd name="T1" fmla="*/ 77 h 505"/>
                <a:gd name="T2" fmla="*/ 150 w 517"/>
                <a:gd name="T3" fmla="*/ 43 h 505"/>
                <a:gd name="T4" fmla="*/ 128 w 517"/>
                <a:gd name="T5" fmla="*/ 15 h 505"/>
                <a:gd name="T6" fmla="*/ 97 w 517"/>
                <a:gd name="T7" fmla="*/ 0 h 505"/>
                <a:gd name="T8" fmla="*/ 61 w 517"/>
                <a:gd name="T9" fmla="*/ 0 h 505"/>
                <a:gd name="T10" fmla="*/ 30 w 517"/>
                <a:gd name="T11" fmla="*/ 15 h 505"/>
                <a:gd name="T12" fmla="*/ 8 w 517"/>
                <a:gd name="T13" fmla="*/ 43 h 505"/>
                <a:gd name="T14" fmla="*/ 0 w 517"/>
                <a:gd name="T15" fmla="*/ 77 h 505"/>
                <a:gd name="T16" fmla="*/ 8 w 517"/>
                <a:gd name="T17" fmla="*/ 111 h 505"/>
                <a:gd name="T18" fmla="*/ 30 w 517"/>
                <a:gd name="T19" fmla="*/ 139 h 505"/>
                <a:gd name="T20" fmla="*/ 61 w 517"/>
                <a:gd name="T21" fmla="*/ 154 h 505"/>
                <a:gd name="T22" fmla="*/ 97 w 517"/>
                <a:gd name="T23" fmla="*/ 154 h 505"/>
                <a:gd name="T24" fmla="*/ 128 w 517"/>
                <a:gd name="T25" fmla="*/ 139 h 505"/>
                <a:gd name="T26" fmla="*/ 150 w 517"/>
                <a:gd name="T27" fmla="*/ 111 h 505"/>
                <a:gd name="T28" fmla="*/ 158 w 517"/>
                <a:gd name="T29" fmla="*/ 7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7" h="505">
                  <a:moveTo>
                    <a:pt x="517" y="253"/>
                  </a:moveTo>
                  <a:lnTo>
                    <a:pt x="492" y="140"/>
                  </a:lnTo>
                  <a:lnTo>
                    <a:pt x="420" y="50"/>
                  </a:lnTo>
                  <a:lnTo>
                    <a:pt x="316" y="0"/>
                  </a:lnTo>
                  <a:lnTo>
                    <a:pt x="201" y="0"/>
                  </a:lnTo>
                  <a:lnTo>
                    <a:pt x="97" y="50"/>
                  </a:lnTo>
                  <a:lnTo>
                    <a:pt x="25" y="140"/>
                  </a:lnTo>
                  <a:lnTo>
                    <a:pt x="0" y="253"/>
                  </a:lnTo>
                  <a:lnTo>
                    <a:pt x="25" y="365"/>
                  </a:lnTo>
                  <a:lnTo>
                    <a:pt x="97" y="455"/>
                  </a:lnTo>
                  <a:lnTo>
                    <a:pt x="201" y="505"/>
                  </a:lnTo>
                  <a:lnTo>
                    <a:pt x="316" y="505"/>
                  </a:lnTo>
                  <a:lnTo>
                    <a:pt x="420" y="455"/>
                  </a:lnTo>
                  <a:lnTo>
                    <a:pt x="492" y="365"/>
                  </a:lnTo>
                  <a:lnTo>
                    <a:pt x="517" y="253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41"/>
            <p:cNvSpPr>
              <a:spLocks/>
            </p:cNvSpPr>
            <p:nvPr/>
          </p:nvSpPr>
          <p:spPr bwMode="auto">
            <a:xfrm>
              <a:off x="1536" y="3413"/>
              <a:ext cx="158" cy="154"/>
            </a:xfrm>
            <a:custGeom>
              <a:avLst/>
              <a:gdLst>
                <a:gd name="T0" fmla="*/ 158 w 517"/>
                <a:gd name="T1" fmla="*/ 77 h 504"/>
                <a:gd name="T2" fmla="*/ 150 w 517"/>
                <a:gd name="T3" fmla="*/ 43 h 504"/>
                <a:gd name="T4" fmla="*/ 128 w 517"/>
                <a:gd name="T5" fmla="*/ 15 h 504"/>
                <a:gd name="T6" fmla="*/ 97 w 517"/>
                <a:gd name="T7" fmla="*/ 0 h 504"/>
                <a:gd name="T8" fmla="*/ 61 w 517"/>
                <a:gd name="T9" fmla="*/ 0 h 504"/>
                <a:gd name="T10" fmla="*/ 30 w 517"/>
                <a:gd name="T11" fmla="*/ 15 h 504"/>
                <a:gd name="T12" fmla="*/ 8 w 517"/>
                <a:gd name="T13" fmla="*/ 43 h 504"/>
                <a:gd name="T14" fmla="*/ 0 w 517"/>
                <a:gd name="T15" fmla="*/ 77 h 504"/>
                <a:gd name="T16" fmla="*/ 8 w 517"/>
                <a:gd name="T17" fmla="*/ 111 h 504"/>
                <a:gd name="T18" fmla="*/ 30 w 517"/>
                <a:gd name="T19" fmla="*/ 139 h 504"/>
                <a:gd name="T20" fmla="*/ 61 w 517"/>
                <a:gd name="T21" fmla="*/ 154 h 504"/>
                <a:gd name="T22" fmla="*/ 97 w 517"/>
                <a:gd name="T23" fmla="*/ 154 h 504"/>
                <a:gd name="T24" fmla="*/ 128 w 517"/>
                <a:gd name="T25" fmla="*/ 139 h 504"/>
                <a:gd name="T26" fmla="*/ 150 w 517"/>
                <a:gd name="T27" fmla="*/ 111 h 504"/>
                <a:gd name="T28" fmla="*/ 158 w 517"/>
                <a:gd name="T29" fmla="*/ 7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7" h="504">
                  <a:moveTo>
                    <a:pt x="517" y="252"/>
                  </a:moveTo>
                  <a:lnTo>
                    <a:pt x="492" y="140"/>
                  </a:lnTo>
                  <a:lnTo>
                    <a:pt x="420" y="50"/>
                  </a:lnTo>
                  <a:lnTo>
                    <a:pt x="316" y="0"/>
                  </a:lnTo>
                  <a:lnTo>
                    <a:pt x="201" y="0"/>
                  </a:lnTo>
                  <a:lnTo>
                    <a:pt x="97" y="50"/>
                  </a:lnTo>
                  <a:lnTo>
                    <a:pt x="25" y="140"/>
                  </a:lnTo>
                  <a:lnTo>
                    <a:pt x="0" y="252"/>
                  </a:lnTo>
                  <a:lnTo>
                    <a:pt x="25" y="364"/>
                  </a:lnTo>
                  <a:lnTo>
                    <a:pt x="97" y="454"/>
                  </a:lnTo>
                  <a:lnTo>
                    <a:pt x="201" y="504"/>
                  </a:lnTo>
                  <a:lnTo>
                    <a:pt x="316" y="504"/>
                  </a:lnTo>
                  <a:lnTo>
                    <a:pt x="420" y="454"/>
                  </a:lnTo>
                  <a:lnTo>
                    <a:pt x="492" y="364"/>
                  </a:lnTo>
                  <a:lnTo>
                    <a:pt x="517" y="252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142"/>
            <p:cNvSpPr>
              <a:spLocks/>
            </p:cNvSpPr>
            <p:nvPr/>
          </p:nvSpPr>
          <p:spPr bwMode="auto">
            <a:xfrm>
              <a:off x="1536" y="3303"/>
              <a:ext cx="158" cy="154"/>
            </a:xfrm>
            <a:custGeom>
              <a:avLst/>
              <a:gdLst>
                <a:gd name="T0" fmla="*/ 158 w 517"/>
                <a:gd name="T1" fmla="*/ 77 h 504"/>
                <a:gd name="T2" fmla="*/ 150 w 517"/>
                <a:gd name="T3" fmla="*/ 43 h 504"/>
                <a:gd name="T4" fmla="*/ 128 w 517"/>
                <a:gd name="T5" fmla="*/ 15 h 504"/>
                <a:gd name="T6" fmla="*/ 97 w 517"/>
                <a:gd name="T7" fmla="*/ 0 h 504"/>
                <a:gd name="T8" fmla="*/ 61 w 517"/>
                <a:gd name="T9" fmla="*/ 0 h 504"/>
                <a:gd name="T10" fmla="*/ 30 w 517"/>
                <a:gd name="T11" fmla="*/ 15 h 504"/>
                <a:gd name="T12" fmla="*/ 8 w 517"/>
                <a:gd name="T13" fmla="*/ 43 h 504"/>
                <a:gd name="T14" fmla="*/ 0 w 517"/>
                <a:gd name="T15" fmla="*/ 77 h 504"/>
                <a:gd name="T16" fmla="*/ 8 w 517"/>
                <a:gd name="T17" fmla="*/ 111 h 504"/>
                <a:gd name="T18" fmla="*/ 30 w 517"/>
                <a:gd name="T19" fmla="*/ 139 h 504"/>
                <a:gd name="T20" fmla="*/ 61 w 517"/>
                <a:gd name="T21" fmla="*/ 154 h 504"/>
                <a:gd name="T22" fmla="*/ 97 w 517"/>
                <a:gd name="T23" fmla="*/ 154 h 504"/>
                <a:gd name="T24" fmla="*/ 128 w 517"/>
                <a:gd name="T25" fmla="*/ 139 h 504"/>
                <a:gd name="T26" fmla="*/ 150 w 517"/>
                <a:gd name="T27" fmla="*/ 111 h 504"/>
                <a:gd name="T28" fmla="*/ 158 w 517"/>
                <a:gd name="T29" fmla="*/ 7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7" h="504">
                  <a:moveTo>
                    <a:pt x="517" y="252"/>
                  </a:moveTo>
                  <a:lnTo>
                    <a:pt x="492" y="140"/>
                  </a:lnTo>
                  <a:lnTo>
                    <a:pt x="420" y="50"/>
                  </a:lnTo>
                  <a:lnTo>
                    <a:pt x="316" y="0"/>
                  </a:lnTo>
                  <a:lnTo>
                    <a:pt x="201" y="0"/>
                  </a:lnTo>
                  <a:lnTo>
                    <a:pt x="97" y="50"/>
                  </a:lnTo>
                  <a:lnTo>
                    <a:pt x="25" y="140"/>
                  </a:lnTo>
                  <a:lnTo>
                    <a:pt x="0" y="252"/>
                  </a:lnTo>
                  <a:lnTo>
                    <a:pt x="25" y="364"/>
                  </a:lnTo>
                  <a:lnTo>
                    <a:pt x="97" y="454"/>
                  </a:lnTo>
                  <a:lnTo>
                    <a:pt x="201" y="504"/>
                  </a:lnTo>
                  <a:lnTo>
                    <a:pt x="316" y="504"/>
                  </a:lnTo>
                  <a:lnTo>
                    <a:pt x="420" y="454"/>
                  </a:lnTo>
                  <a:lnTo>
                    <a:pt x="492" y="364"/>
                  </a:lnTo>
                  <a:lnTo>
                    <a:pt x="517" y="252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43"/>
            <p:cNvSpPr>
              <a:spLocks/>
            </p:cNvSpPr>
            <p:nvPr/>
          </p:nvSpPr>
          <p:spPr bwMode="auto">
            <a:xfrm>
              <a:off x="694" y="2987"/>
              <a:ext cx="157" cy="154"/>
            </a:xfrm>
            <a:custGeom>
              <a:avLst/>
              <a:gdLst>
                <a:gd name="T0" fmla="*/ 157 w 518"/>
                <a:gd name="T1" fmla="*/ 77 h 505"/>
                <a:gd name="T2" fmla="*/ 149 w 518"/>
                <a:gd name="T3" fmla="*/ 43 h 505"/>
                <a:gd name="T4" fmla="*/ 128 w 518"/>
                <a:gd name="T5" fmla="*/ 15 h 505"/>
                <a:gd name="T6" fmla="*/ 96 w 518"/>
                <a:gd name="T7" fmla="*/ 0 h 505"/>
                <a:gd name="T8" fmla="*/ 61 w 518"/>
                <a:gd name="T9" fmla="*/ 0 h 505"/>
                <a:gd name="T10" fmla="*/ 30 w 518"/>
                <a:gd name="T11" fmla="*/ 15 h 505"/>
                <a:gd name="T12" fmla="*/ 8 w 518"/>
                <a:gd name="T13" fmla="*/ 43 h 505"/>
                <a:gd name="T14" fmla="*/ 0 w 518"/>
                <a:gd name="T15" fmla="*/ 77 h 505"/>
                <a:gd name="T16" fmla="*/ 8 w 518"/>
                <a:gd name="T17" fmla="*/ 111 h 505"/>
                <a:gd name="T18" fmla="*/ 30 w 518"/>
                <a:gd name="T19" fmla="*/ 139 h 505"/>
                <a:gd name="T20" fmla="*/ 61 w 518"/>
                <a:gd name="T21" fmla="*/ 154 h 505"/>
                <a:gd name="T22" fmla="*/ 96 w 518"/>
                <a:gd name="T23" fmla="*/ 154 h 505"/>
                <a:gd name="T24" fmla="*/ 128 w 518"/>
                <a:gd name="T25" fmla="*/ 139 h 505"/>
                <a:gd name="T26" fmla="*/ 149 w 518"/>
                <a:gd name="T27" fmla="*/ 111 h 505"/>
                <a:gd name="T28" fmla="*/ 157 w 518"/>
                <a:gd name="T29" fmla="*/ 7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8" h="505">
                  <a:moveTo>
                    <a:pt x="518" y="253"/>
                  </a:moveTo>
                  <a:lnTo>
                    <a:pt x="492" y="140"/>
                  </a:lnTo>
                  <a:lnTo>
                    <a:pt x="421" y="50"/>
                  </a:lnTo>
                  <a:lnTo>
                    <a:pt x="317" y="0"/>
                  </a:lnTo>
                  <a:lnTo>
                    <a:pt x="202" y="0"/>
                  </a:lnTo>
                  <a:lnTo>
                    <a:pt x="98" y="50"/>
                  </a:lnTo>
                  <a:lnTo>
                    <a:pt x="26" y="140"/>
                  </a:lnTo>
                  <a:lnTo>
                    <a:pt x="0" y="253"/>
                  </a:lnTo>
                  <a:lnTo>
                    <a:pt x="26" y="365"/>
                  </a:lnTo>
                  <a:lnTo>
                    <a:pt x="98" y="455"/>
                  </a:lnTo>
                  <a:lnTo>
                    <a:pt x="202" y="505"/>
                  </a:lnTo>
                  <a:lnTo>
                    <a:pt x="317" y="505"/>
                  </a:lnTo>
                  <a:lnTo>
                    <a:pt x="421" y="455"/>
                  </a:lnTo>
                  <a:lnTo>
                    <a:pt x="492" y="365"/>
                  </a:lnTo>
                  <a:lnTo>
                    <a:pt x="518" y="253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144"/>
            <p:cNvSpPr>
              <a:spLocks/>
            </p:cNvSpPr>
            <p:nvPr/>
          </p:nvSpPr>
          <p:spPr bwMode="auto">
            <a:xfrm>
              <a:off x="694" y="2877"/>
              <a:ext cx="157" cy="154"/>
            </a:xfrm>
            <a:custGeom>
              <a:avLst/>
              <a:gdLst>
                <a:gd name="T0" fmla="*/ 157 w 518"/>
                <a:gd name="T1" fmla="*/ 77 h 505"/>
                <a:gd name="T2" fmla="*/ 149 w 518"/>
                <a:gd name="T3" fmla="*/ 43 h 505"/>
                <a:gd name="T4" fmla="*/ 128 w 518"/>
                <a:gd name="T5" fmla="*/ 15 h 505"/>
                <a:gd name="T6" fmla="*/ 96 w 518"/>
                <a:gd name="T7" fmla="*/ 0 h 505"/>
                <a:gd name="T8" fmla="*/ 61 w 518"/>
                <a:gd name="T9" fmla="*/ 0 h 505"/>
                <a:gd name="T10" fmla="*/ 30 w 518"/>
                <a:gd name="T11" fmla="*/ 15 h 505"/>
                <a:gd name="T12" fmla="*/ 8 w 518"/>
                <a:gd name="T13" fmla="*/ 43 h 505"/>
                <a:gd name="T14" fmla="*/ 0 w 518"/>
                <a:gd name="T15" fmla="*/ 77 h 505"/>
                <a:gd name="T16" fmla="*/ 8 w 518"/>
                <a:gd name="T17" fmla="*/ 111 h 505"/>
                <a:gd name="T18" fmla="*/ 30 w 518"/>
                <a:gd name="T19" fmla="*/ 139 h 505"/>
                <a:gd name="T20" fmla="*/ 61 w 518"/>
                <a:gd name="T21" fmla="*/ 154 h 505"/>
                <a:gd name="T22" fmla="*/ 96 w 518"/>
                <a:gd name="T23" fmla="*/ 154 h 505"/>
                <a:gd name="T24" fmla="*/ 128 w 518"/>
                <a:gd name="T25" fmla="*/ 139 h 505"/>
                <a:gd name="T26" fmla="*/ 149 w 518"/>
                <a:gd name="T27" fmla="*/ 111 h 505"/>
                <a:gd name="T28" fmla="*/ 157 w 518"/>
                <a:gd name="T29" fmla="*/ 77 h 5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8" h="505">
                  <a:moveTo>
                    <a:pt x="518" y="253"/>
                  </a:moveTo>
                  <a:lnTo>
                    <a:pt x="492" y="140"/>
                  </a:lnTo>
                  <a:lnTo>
                    <a:pt x="421" y="50"/>
                  </a:lnTo>
                  <a:lnTo>
                    <a:pt x="317" y="0"/>
                  </a:lnTo>
                  <a:lnTo>
                    <a:pt x="202" y="0"/>
                  </a:lnTo>
                  <a:lnTo>
                    <a:pt x="98" y="50"/>
                  </a:lnTo>
                  <a:lnTo>
                    <a:pt x="26" y="140"/>
                  </a:lnTo>
                  <a:lnTo>
                    <a:pt x="0" y="253"/>
                  </a:lnTo>
                  <a:lnTo>
                    <a:pt x="26" y="365"/>
                  </a:lnTo>
                  <a:lnTo>
                    <a:pt x="98" y="455"/>
                  </a:lnTo>
                  <a:lnTo>
                    <a:pt x="202" y="505"/>
                  </a:lnTo>
                  <a:lnTo>
                    <a:pt x="317" y="505"/>
                  </a:lnTo>
                  <a:lnTo>
                    <a:pt x="421" y="455"/>
                  </a:lnTo>
                  <a:lnTo>
                    <a:pt x="492" y="365"/>
                  </a:lnTo>
                  <a:lnTo>
                    <a:pt x="518" y="253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145"/>
            <p:cNvSpPr>
              <a:spLocks noChangeShapeType="1"/>
            </p:cNvSpPr>
            <p:nvPr/>
          </p:nvSpPr>
          <p:spPr bwMode="auto">
            <a:xfrm flipV="1">
              <a:off x="1612" y="2242"/>
              <a:ext cx="3" cy="22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46"/>
            <p:cNvSpPr>
              <a:spLocks noChangeShapeType="1"/>
            </p:cNvSpPr>
            <p:nvPr/>
          </p:nvSpPr>
          <p:spPr bwMode="auto">
            <a:xfrm flipV="1">
              <a:off x="1615" y="2722"/>
              <a:ext cx="1" cy="5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47"/>
            <p:cNvSpPr>
              <a:spLocks noChangeShapeType="1"/>
            </p:cNvSpPr>
            <p:nvPr/>
          </p:nvSpPr>
          <p:spPr bwMode="auto">
            <a:xfrm flipH="1" flipV="1">
              <a:off x="770" y="2075"/>
              <a:ext cx="1" cy="7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48"/>
            <p:cNvSpPr>
              <a:spLocks noChangeShapeType="1"/>
            </p:cNvSpPr>
            <p:nvPr/>
          </p:nvSpPr>
          <p:spPr bwMode="auto">
            <a:xfrm>
              <a:off x="770" y="2075"/>
              <a:ext cx="8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149"/>
            <p:cNvSpPr>
              <a:spLocks noChangeShapeType="1"/>
            </p:cNvSpPr>
            <p:nvPr/>
          </p:nvSpPr>
          <p:spPr bwMode="auto">
            <a:xfrm>
              <a:off x="770" y="3942"/>
              <a:ext cx="8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50"/>
            <p:cNvSpPr>
              <a:spLocks/>
            </p:cNvSpPr>
            <p:nvPr/>
          </p:nvSpPr>
          <p:spPr bwMode="auto">
            <a:xfrm>
              <a:off x="2022" y="2227"/>
              <a:ext cx="38" cy="37"/>
            </a:xfrm>
            <a:custGeom>
              <a:avLst/>
              <a:gdLst>
                <a:gd name="T0" fmla="*/ 38 w 150"/>
                <a:gd name="T1" fmla="*/ 19 h 149"/>
                <a:gd name="T2" fmla="*/ 38 w 150"/>
                <a:gd name="T3" fmla="*/ 16 h 149"/>
                <a:gd name="T4" fmla="*/ 37 w 150"/>
                <a:gd name="T5" fmla="*/ 14 h 149"/>
                <a:gd name="T6" fmla="*/ 36 w 150"/>
                <a:gd name="T7" fmla="*/ 12 h 149"/>
                <a:gd name="T8" fmla="*/ 35 w 150"/>
                <a:gd name="T9" fmla="*/ 9 h 149"/>
                <a:gd name="T10" fmla="*/ 34 w 150"/>
                <a:gd name="T11" fmla="*/ 8 h 149"/>
                <a:gd name="T12" fmla="*/ 32 w 150"/>
                <a:gd name="T13" fmla="*/ 6 h 149"/>
                <a:gd name="T14" fmla="*/ 31 w 150"/>
                <a:gd name="T15" fmla="*/ 4 h 149"/>
                <a:gd name="T16" fmla="*/ 29 w 150"/>
                <a:gd name="T17" fmla="*/ 3 h 149"/>
                <a:gd name="T18" fmla="*/ 27 w 150"/>
                <a:gd name="T19" fmla="*/ 2 h 149"/>
                <a:gd name="T20" fmla="*/ 25 w 150"/>
                <a:gd name="T21" fmla="*/ 1 h 149"/>
                <a:gd name="T22" fmla="*/ 22 w 150"/>
                <a:gd name="T23" fmla="*/ 0 h 149"/>
                <a:gd name="T24" fmla="*/ 20 w 150"/>
                <a:gd name="T25" fmla="*/ 0 h 149"/>
                <a:gd name="T26" fmla="*/ 17 w 150"/>
                <a:gd name="T27" fmla="*/ 0 h 149"/>
                <a:gd name="T28" fmla="*/ 15 w 150"/>
                <a:gd name="T29" fmla="*/ 1 h 149"/>
                <a:gd name="T30" fmla="*/ 12 w 150"/>
                <a:gd name="T31" fmla="*/ 1 h 149"/>
                <a:gd name="T32" fmla="*/ 10 w 150"/>
                <a:gd name="T33" fmla="*/ 2 h 149"/>
                <a:gd name="T34" fmla="*/ 8 w 150"/>
                <a:gd name="T35" fmla="*/ 3 h 149"/>
                <a:gd name="T36" fmla="*/ 6 w 150"/>
                <a:gd name="T37" fmla="*/ 5 h 149"/>
                <a:gd name="T38" fmla="*/ 5 w 150"/>
                <a:gd name="T39" fmla="*/ 7 h 149"/>
                <a:gd name="T40" fmla="*/ 3 w 150"/>
                <a:gd name="T41" fmla="*/ 8 h 149"/>
                <a:gd name="T42" fmla="*/ 2 w 150"/>
                <a:gd name="T43" fmla="*/ 11 h 149"/>
                <a:gd name="T44" fmla="*/ 1 w 150"/>
                <a:gd name="T45" fmla="*/ 13 h 149"/>
                <a:gd name="T46" fmla="*/ 1 w 150"/>
                <a:gd name="T47" fmla="*/ 15 h 149"/>
                <a:gd name="T48" fmla="*/ 1 w 150"/>
                <a:gd name="T49" fmla="*/ 17 h 149"/>
                <a:gd name="T50" fmla="*/ 1 w 150"/>
                <a:gd name="T51" fmla="*/ 20 h 149"/>
                <a:gd name="T52" fmla="*/ 1 w 150"/>
                <a:gd name="T53" fmla="*/ 22 h 149"/>
                <a:gd name="T54" fmla="*/ 1 w 150"/>
                <a:gd name="T55" fmla="*/ 25 h 149"/>
                <a:gd name="T56" fmla="*/ 2 w 150"/>
                <a:gd name="T57" fmla="*/ 27 h 149"/>
                <a:gd name="T58" fmla="*/ 3 w 150"/>
                <a:gd name="T59" fmla="*/ 29 h 149"/>
                <a:gd name="T60" fmla="*/ 5 w 150"/>
                <a:gd name="T61" fmla="*/ 31 h 149"/>
                <a:gd name="T62" fmla="*/ 6 w 150"/>
                <a:gd name="T63" fmla="*/ 33 h 149"/>
                <a:gd name="T64" fmla="*/ 8 w 150"/>
                <a:gd name="T65" fmla="*/ 34 h 149"/>
                <a:gd name="T66" fmla="*/ 10 w 150"/>
                <a:gd name="T67" fmla="*/ 35 h 149"/>
                <a:gd name="T68" fmla="*/ 12 w 150"/>
                <a:gd name="T69" fmla="*/ 36 h 149"/>
                <a:gd name="T70" fmla="*/ 15 w 150"/>
                <a:gd name="T71" fmla="*/ 37 h 149"/>
                <a:gd name="T72" fmla="*/ 17 w 150"/>
                <a:gd name="T73" fmla="*/ 37 h 149"/>
                <a:gd name="T74" fmla="*/ 20 w 150"/>
                <a:gd name="T75" fmla="*/ 37 h 149"/>
                <a:gd name="T76" fmla="*/ 22 w 150"/>
                <a:gd name="T77" fmla="*/ 37 h 149"/>
                <a:gd name="T78" fmla="*/ 25 w 150"/>
                <a:gd name="T79" fmla="*/ 37 h 149"/>
                <a:gd name="T80" fmla="*/ 27 w 150"/>
                <a:gd name="T81" fmla="*/ 36 h 149"/>
                <a:gd name="T82" fmla="*/ 29 w 150"/>
                <a:gd name="T83" fmla="*/ 35 h 149"/>
                <a:gd name="T84" fmla="*/ 31 w 150"/>
                <a:gd name="T85" fmla="*/ 33 h 149"/>
                <a:gd name="T86" fmla="*/ 32 w 150"/>
                <a:gd name="T87" fmla="*/ 32 h 149"/>
                <a:gd name="T88" fmla="*/ 34 w 150"/>
                <a:gd name="T89" fmla="*/ 30 h 149"/>
                <a:gd name="T90" fmla="*/ 35 w 150"/>
                <a:gd name="T91" fmla="*/ 28 h 149"/>
                <a:gd name="T92" fmla="*/ 36 w 150"/>
                <a:gd name="T93" fmla="*/ 26 h 149"/>
                <a:gd name="T94" fmla="*/ 37 w 150"/>
                <a:gd name="T95" fmla="*/ 23 h 149"/>
                <a:gd name="T96" fmla="*/ 38 w 150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0" h="149">
                  <a:moveTo>
                    <a:pt x="149" y="80"/>
                  </a:moveTo>
                  <a:lnTo>
                    <a:pt x="150" y="75"/>
                  </a:lnTo>
                  <a:lnTo>
                    <a:pt x="149" y="70"/>
                  </a:lnTo>
                  <a:lnTo>
                    <a:pt x="149" y="66"/>
                  </a:lnTo>
                  <a:lnTo>
                    <a:pt x="148" y="61"/>
                  </a:lnTo>
                  <a:lnTo>
                    <a:pt x="148" y="56"/>
                  </a:lnTo>
                  <a:lnTo>
                    <a:pt x="145" y="52"/>
                  </a:lnTo>
                  <a:lnTo>
                    <a:pt x="144" y="47"/>
                  </a:lnTo>
                  <a:lnTo>
                    <a:pt x="143" y="43"/>
                  </a:lnTo>
                  <a:lnTo>
                    <a:pt x="140" y="38"/>
                  </a:lnTo>
                  <a:lnTo>
                    <a:pt x="138" y="34"/>
                  </a:lnTo>
                  <a:lnTo>
                    <a:pt x="134" y="31"/>
                  </a:lnTo>
                  <a:lnTo>
                    <a:pt x="132" y="27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22" y="17"/>
                  </a:lnTo>
                  <a:lnTo>
                    <a:pt x="117" y="14"/>
                  </a:lnTo>
                  <a:lnTo>
                    <a:pt x="114" y="11"/>
                  </a:lnTo>
                  <a:lnTo>
                    <a:pt x="110" y="9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2" y="3"/>
                  </a:lnTo>
                  <a:lnTo>
                    <a:pt x="87" y="2"/>
                  </a:lnTo>
                  <a:lnTo>
                    <a:pt x="82" y="2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2"/>
                  </a:lnTo>
                  <a:lnTo>
                    <a:pt x="64" y="2"/>
                  </a:lnTo>
                  <a:lnTo>
                    <a:pt x="59" y="3"/>
                  </a:lnTo>
                  <a:lnTo>
                    <a:pt x="54" y="4"/>
                  </a:lnTo>
                  <a:lnTo>
                    <a:pt x="49" y="5"/>
                  </a:lnTo>
                  <a:lnTo>
                    <a:pt x="45" y="8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19" y="27"/>
                  </a:lnTo>
                  <a:lnTo>
                    <a:pt x="16" y="31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9" y="43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3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3" y="89"/>
                  </a:lnTo>
                  <a:lnTo>
                    <a:pt x="3" y="94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9" y="108"/>
                  </a:lnTo>
                  <a:lnTo>
                    <a:pt x="10" y="111"/>
                  </a:lnTo>
                  <a:lnTo>
                    <a:pt x="13" y="116"/>
                  </a:lnTo>
                  <a:lnTo>
                    <a:pt x="16" y="120"/>
                  </a:lnTo>
                  <a:lnTo>
                    <a:pt x="19" y="123"/>
                  </a:lnTo>
                  <a:lnTo>
                    <a:pt x="22" y="127"/>
                  </a:lnTo>
                  <a:lnTo>
                    <a:pt x="25" y="131"/>
                  </a:lnTo>
                  <a:lnTo>
                    <a:pt x="28" y="133"/>
                  </a:lnTo>
                  <a:lnTo>
                    <a:pt x="33" y="136"/>
                  </a:lnTo>
                  <a:lnTo>
                    <a:pt x="37" y="139"/>
                  </a:lnTo>
                  <a:lnTo>
                    <a:pt x="41" y="141"/>
                  </a:lnTo>
                  <a:lnTo>
                    <a:pt x="45" y="143"/>
                  </a:lnTo>
                  <a:lnTo>
                    <a:pt x="49" y="145"/>
                  </a:lnTo>
                  <a:lnTo>
                    <a:pt x="54" y="147"/>
                  </a:lnTo>
                  <a:lnTo>
                    <a:pt x="59" y="148"/>
                  </a:lnTo>
                  <a:lnTo>
                    <a:pt x="64" y="149"/>
                  </a:lnTo>
                  <a:lnTo>
                    <a:pt x="69" y="149"/>
                  </a:lnTo>
                  <a:lnTo>
                    <a:pt x="73" y="149"/>
                  </a:lnTo>
                  <a:lnTo>
                    <a:pt x="77" y="149"/>
                  </a:lnTo>
                  <a:lnTo>
                    <a:pt x="82" y="149"/>
                  </a:lnTo>
                  <a:lnTo>
                    <a:pt x="87" y="149"/>
                  </a:lnTo>
                  <a:lnTo>
                    <a:pt x="92" y="148"/>
                  </a:lnTo>
                  <a:lnTo>
                    <a:pt x="97" y="147"/>
                  </a:lnTo>
                  <a:lnTo>
                    <a:pt x="101" y="145"/>
                  </a:lnTo>
                  <a:lnTo>
                    <a:pt x="105" y="143"/>
                  </a:lnTo>
                  <a:lnTo>
                    <a:pt x="110" y="141"/>
                  </a:lnTo>
                  <a:lnTo>
                    <a:pt x="114" y="139"/>
                  </a:lnTo>
                  <a:lnTo>
                    <a:pt x="117" y="136"/>
                  </a:lnTo>
                  <a:lnTo>
                    <a:pt x="122" y="133"/>
                  </a:lnTo>
                  <a:lnTo>
                    <a:pt x="126" y="131"/>
                  </a:lnTo>
                  <a:lnTo>
                    <a:pt x="128" y="127"/>
                  </a:lnTo>
                  <a:lnTo>
                    <a:pt x="132" y="123"/>
                  </a:lnTo>
                  <a:lnTo>
                    <a:pt x="134" y="120"/>
                  </a:lnTo>
                  <a:lnTo>
                    <a:pt x="138" y="116"/>
                  </a:lnTo>
                  <a:lnTo>
                    <a:pt x="140" y="111"/>
                  </a:lnTo>
                  <a:lnTo>
                    <a:pt x="143" y="108"/>
                  </a:lnTo>
                  <a:lnTo>
                    <a:pt x="144" y="103"/>
                  </a:lnTo>
                  <a:lnTo>
                    <a:pt x="145" y="99"/>
                  </a:lnTo>
                  <a:lnTo>
                    <a:pt x="148" y="94"/>
                  </a:lnTo>
                  <a:lnTo>
                    <a:pt x="148" y="89"/>
                  </a:lnTo>
                  <a:lnTo>
                    <a:pt x="149" y="84"/>
                  </a:lnTo>
                  <a:lnTo>
                    <a:pt x="14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151"/>
            <p:cNvSpPr>
              <a:spLocks noChangeShapeType="1"/>
            </p:cNvSpPr>
            <p:nvPr/>
          </p:nvSpPr>
          <p:spPr bwMode="auto">
            <a:xfrm>
              <a:off x="1104" y="3182"/>
              <a:ext cx="1" cy="7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152"/>
            <p:cNvSpPr>
              <a:spLocks noChangeShapeType="1"/>
            </p:cNvSpPr>
            <p:nvPr/>
          </p:nvSpPr>
          <p:spPr bwMode="auto">
            <a:xfrm flipV="1">
              <a:off x="771" y="3141"/>
              <a:ext cx="1" cy="7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153"/>
            <p:cNvSpPr>
              <a:spLocks noChangeShapeType="1"/>
            </p:cNvSpPr>
            <p:nvPr/>
          </p:nvSpPr>
          <p:spPr bwMode="auto">
            <a:xfrm flipV="1">
              <a:off x="1106" y="2075"/>
              <a:ext cx="1" cy="7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54"/>
            <p:cNvSpPr>
              <a:spLocks/>
            </p:cNvSpPr>
            <p:nvPr/>
          </p:nvSpPr>
          <p:spPr bwMode="auto">
            <a:xfrm>
              <a:off x="1596" y="2224"/>
              <a:ext cx="37" cy="38"/>
            </a:xfrm>
            <a:custGeom>
              <a:avLst/>
              <a:gdLst>
                <a:gd name="T0" fmla="*/ 37 w 149"/>
                <a:gd name="T1" fmla="*/ 19 h 149"/>
                <a:gd name="T2" fmla="*/ 37 w 149"/>
                <a:gd name="T3" fmla="*/ 16 h 149"/>
                <a:gd name="T4" fmla="*/ 36 w 149"/>
                <a:gd name="T5" fmla="*/ 14 h 149"/>
                <a:gd name="T6" fmla="*/ 36 w 149"/>
                <a:gd name="T7" fmla="*/ 12 h 149"/>
                <a:gd name="T8" fmla="*/ 35 w 149"/>
                <a:gd name="T9" fmla="*/ 10 h 149"/>
                <a:gd name="T10" fmla="*/ 33 w 149"/>
                <a:gd name="T11" fmla="*/ 7 h 149"/>
                <a:gd name="T12" fmla="*/ 32 w 149"/>
                <a:gd name="T13" fmla="*/ 6 h 149"/>
                <a:gd name="T14" fmla="*/ 30 w 149"/>
                <a:gd name="T15" fmla="*/ 4 h 149"/>
                <a:gd name="T16" fmla="*/ 28 w 149"/>
                <a:gd name="T17" fmla="*/ 3 h 149"/>
                <a:gd name="T18" fmla="*/ 26 w 149"/>
                <a:gd name="T19" fmla="*/ 2 h 149"/>
                <a:gd name="T20" fmla="*/ 24 w 149"/>
                <a:gd name="T21" fmla="*/ 1 h 149"/>
                <a:gd name="T22" fmla="*/ 21 w 149"/>
                <a:gd name="T23" fmla="*/ 0 h 149"/>
                <a:gd name="T24" fmla="*/ 19 w 149"/>
                <a:gd name="T25" fmla="*/ 0 h 149"/>
                <a:gd name="T26" fmla="*/ 17 w 149"/>
                <a:gd name="T27" fmla="*/ 0 h 149"/>
                <a:gd name="T28" fmla="*/ 14 w 149"/>
                <a:gd name="T29" fmla="*/ 0 h 149"/>
                <a:gd name="T30" fmla="*/ 12 w 149"/>
                <a:gd name="T31" fmla="*/ 1 h 149"/>
                <a:gd name="T32" fmla="*/ 10 w 149"/>
                <a:gd name="T33" fmla="*/ 2 h 149"/>
                <a:gd name="T34" fmla="*/ 8 w 149"/>
                <a:gd name="T35" fmla="*/ 3 h 149"/>
                <a:gd name="T36" fmla="*/ 6 w 149"/>
                <a:gd name="T37" fmla="*/ 5 h 149"/>
                <a:gd name="T38" fmla="*/ 4 w 149"/>
                <a:gd name="T39" fmla="*/ 6 h 149"/>
                <a:gd name="T40" fmla="*/ 3 w 149"/>
                <a:gd name="T41" fmla="*/ 9 h 149"/>
                <a:gd name="T42" fmla="*/ 2 w 149"/>
                <a:gd name="T43" fmla="*/ 10 h 149"/>
                <a:gd name="T44" fmla="*/ 1 w 149"/>
                <a:gd name="T45" fmla="*/ 13 h 149"/>
                <a:gd name="T46" fmla="*/ 0 w 149"/>
                <a:gd name="T47" fmla="*/ 15 h 149"/>
                <a:gd name="T48" fmla="*/ 0 w 149"/>
                <a:gd name="T49" fmla="*/ 18 h 149"/>
                <a:gd name="T50" fmla="*/ 0 w 149"/>
                <a:gd name="T51" fmla="*/ 20 h 149"/>
                <a:gd name="T52" fmla="*/ 0 w 149"/>
                <a:gd name="T53" fmla="*/ 23 h 149"/>
                <a:gd name="T54" fmla="*/ 1 w 149"/>
                <a:gd name="T55" fmla="*/ 25 h 149"/>
                <a:gd name="T56" fmla="*/ 2 w 149"/>
                <a:gd name="T57" fmla="*/ 27 h 149"/>
                <a:gd name="T58" fmla="*/ 3 w 149"/>
                <a:gd name="T59" fmla="*/ 29 h 149"/>
                <a:gd name="T60" fmla="*/ 4 w 149"/>
                <a:gd name="T61" fmla="*/ 31 h 149"/>
                <a:gd name="T62" fmla="*/ 6 w 149"/>
                <a:gd name="T63" fmla="*/ 33 h 149"/>
                <a:gd name="T64" fmla="*/ 8 w 149"/>
                <a:gd name="T65" fmla="*/ 34 h 149"/>
                <a:gd name="T66" fmla="*/ 10 w 149"/>
                <a:gd name="T67" fmla="*/ 36 h 149"/>
                <a:gd name="T68" fmla="*/ 12 w 149"/>
                <a:gd name="T69" fmla="*/ 37 h 149"/>
                <a:gd name="T70" fmla="*/ 14 w 149"/>
                <a:gd name="T71" fmla="*/ 37 h 149"/>
                <a:gd name="T72" fmla="*/ 17 w 149"/>
                <a:gd name="T73" fmla="*/ 38 h 149"/>
                <a:gd name="T74" fmla="*/ 19 w 149"/>
                <a:gd name="T75" fmla="*/ 38 h 149"/>
                <a:gd name="T76" fmla="*/ 21 w 149"/>
                <a:gd name="T77" fmla="*/ 37 h 149"/>
                <a:gd name="T78" fmla="*/ 24 w 149"/>
                <a:gd name="T79" fmla="*/ 37 h 149"/>
                <a:gd name="T80" fmla="*/ 26 w 149"/>
                <a:gd name="T81" fmla="*/ 36 h 149"/>
                <a:gd name="T82" fmla="*/ 28 w 149"/>
                <a:gd name="T83" fmla="*/ 35 h 149"/>
                <a:gd name="T84" fmla="*/ 30 w 149"/>
                <a:gd name="T85" fmla="*/ 34 h 149"/>
                <a:gd name="T86" fmla="*/ 32 w 149"/>
                <a:gd name="T87" fmla="*/ 32 h 149"/>
                <a:gd name="T88" fmla="*/ 33 w 149"/>
                <a:gd name="T89" fmla="*/ 30 h 149"/>
                <a:gd name="T90" fmla="*/ 35 w 149"/>
                <a:gd name="T91" fmla="*/ 28 h 149"/>
                <a:gd name="T92" fmla="*/ 36 w 149"/>
                <a:gd name="T93" fmla="*/ 26 h 149"/>
                <a:gd name="T94" fmla="*/ 36 w 149"/>
                <a:gd name="T95" fmla="*/ 23 h 149"/>
                <a:gd name="T96" fmla="*/ 37 w 149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149">
                  <a:moveTo>
                    <a:pt x="149" y="79"/>
                  </a:moveTo>
                  <a:lnTo>
                    <a:pt x="149" y="74"/>
                  </a:lnTo>
                  <a:lnTo>
                    <a:pt x="149" y="69"/>
                  </a:lnTo>
                  <a:lnTo>
                    <a:pt x="147" y="64"/>
                  </a:lnTo>
                  <a:lnTo>
                    <a:pt x="147" y="60"/>
                  </a:lnTo>
                  <a:lnTo>
                    <a:pt x="146" y="55"/>
                  </a:lnTo>
                  <a:lnTo>
                    <a:pt x="145" y="51"/>
                  </a:lnTo>
                  <a:lnTo>
                    <a:pt x="143" y="46"/>
                  </a:lnTo>
                  <a:lnTo>
                    <a:pt x="141" y="41"/>
                  </a:lnTo>
                  <a:lnTo>
                    <a:pt x="139" y="38"/>
                  </a:lnTo>
                  <a:lnTo>
                    <a:pt x="136" y="34"/>
                  </a:lnTo>
                  <a:lnTo>
                    <a:pt x="134" y="29"/>
                  </a:lnTo>
                  <a:lnTo>
                    <a:pt x="130" y="25"/>
                  </a:lnTo>
                  <a:lnTo>
                    <a:pt x="127" y="22"/>
                  </a:lnTo>
                  <a:lnTo>
                    <a:pt x="124" y="19"/>
                  </a:lnTo>
                  <a:lnTo>
                    <a:pt x="121" y="16"/>
                  </a:lnTo>
                  <a:lnTo>
                    <a:pt x="117" y="13"/>
                  </a:lnTo>
                  <a:lnTo>
                    <a:pt x="112" y="11"/>
                  </a:lnTo>
                  <a:lnTo>
                    <a:pt x="108" y="8"/>
                  </a:lnTo>
                  <a:lnTo>
                    <a:pt x="104" y="6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90" y="1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2"/>
                  </a:lnTo>
                  <a:lnTo>
                    <a:pt x="49" y="5"/>
                  </a:lnTo>
                  <a:lnTo>
                    <a:pt x="44" y="6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2" y="13"/>
                  </a:lnTo>
                  <a:lnTo>
                    <a:pt x="28" y="16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9" y="38"/>
                  </a:lnTo>
                  <a:lnTo>
                    <a:pt x="7" y="41"/>
                  </a:lnTo>
                  <a:lnTo>
                    <a:pt x="5" y="46"/>
                  </a:lnTo>
                  <a:lnTo>
                    <a:pt x="4" y="51"/>
                  </a:lnTo>
                  <a:lnTo>
                    <a:pt x="3" y="55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2"/>
                  </a:lnTo>
                  <a:lnTo>
                    <a:pt x="4" y="97"/>
                  </a:lnTo>
                  <a:lnTo>
                    <a:pt x="5" y="102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4"/>
                  </a:lnTo>
                  <a:lnTo>
                    <a:pt x="15" y="118"/>
                  </a:lnTo>
                  <a:lnTo>
                    <a:pt x="17" y="123"/>
                  </a:lnTo>
                  <a:lnTo>
                    <a:pt x="21" y="125"/>
                  </a:lnTo>
                  <a:lnTo>
                    <a:pt x="25" y="129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35" y="138"/>
                  </a:lnTo>
                  <a:lnTo>
                    <a:pt x="39" y="140"/>
                  </a:lnTo>
                  <a:lnTo>
                    <a:pt x="44" y="142"/>
                  </a:lnTo>
                  <a:lnTo>
                    <a:pt x="49" y="144"/>
                  </a:lnTo>
                  <a:lnTo>
                    <a:pt x="52" y="145"/>
                  </a:lnTo>
                  <a:lnTo>
                    <a:pt x="57" y="146"/>
                  </a:lnTo>
                  <a:lnTo>
                    <a:pt x="62" y="147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5" y="147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08" y="140"/>
                  </a:lnTo>
                  <a:lnTo>
                    <a:pt x="112" y="138"/>
                  </a:lnTo>
                  <a:lnTo>
                    <a:pt x="117" y="135"/>
                  </a:lnTo>
                  <a:lnTo>
                    <a:pt x="121" y="133"/>
                  </a:lnTo>
                  <a:lnTo>
                    <a:pt x="124" y="129"/>
                  </a:lnTo>
                  <a:lnTo>
                    <a:pt x="127" y="125"/>
                  </a:lnTo>
                  <a:lnTo>
                    <a:pt x="130" y="123"/>
                  </a:lnTo>
                  <a:lnTo>
                    <a:pt x="134" y="118"/>
                  </a:lnTo>
                  <a:lnTo>
                    <a:pt x="136" y="114"/>
                  </a:lnTo>
                  <a:lnTo>
                    <a:pt x="139" y="111"/>
                  </a:lnTo>
                  <a:lnTo>
                    <a:pt x="141" y="106"/>
                  </a:lnTo>
                  <a:lnTo>
                    <a:pt x="143" y="102"/>
                  </a:lnTo>
                  <a:lnTo>
                    <a:pt x="145" y="97"/>
                  </a:lnTo>
                  <a:lnTo>
                    <a:pt x="146" y="92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155"/>
            <p:cNvSpPr>
              <a:spLocks/>
            </p:cNvSpPr>
            <p:nvPr/>
          </p:nvSpPr>
          <p:spPr bwMode="auto">
            <a:xfrm>
              <a:off x="2013" y="2990"/>
              <a:ext cx="37" cy="37"/>
            </a:xfrm>
            <a:custGeom>
              <a:avLst/>
              <a:gdLst>
                <a:gd name="T0" fmla="*/ 37 w 148"/>
                <a:gd name="T1" fmla="*/ 18 h 149"/>
                <a:gd name="T2" fmla="*/ 37 w 148"/>
                <a:gd name="T3" fmla="*/ 16 h 149"/>
                <a:gd name="T4" fmla="*/ 37 w 148"/>
                <a:gd name="T5" fmla="*/ 14 h 149"/>
                <a:gd name="T6" fmla="*/ 36 w 148"/>
                <a:gd name="T7" fmla="*/ 11 h 149"/>
                <a:gd name="T8" fmla="*/ 35 w 148"/>
                <a:gd name="T9" fmla="*/ 9 h 149"/>
                <a:gd name="T10" fmla="*/ 34 w 148"/>
                <a:gd name="T11" fmla="*/ 8 h 149"/>
                <a:gd name="T12" fmla="*/ 32 w 148"/>
                <a:gd name="T13" fmla="*/ 6 h 149"/>
                <a:gd name="T14" fmla="*/ 30 w 148"/>
                <a:gd name="T15" fmla="*/ 4 h 149"/>
                <a:gd name="T16" fmla="*/ 28 w 148"/>
                <a:gd name="T17" fmla="*/ 3 h 149"/>
                <a:gd name="T18" fmla="*/ 26 w 148"/>
                <a:gd name="T19" fmla="*/ 1 h 149"/>
                <a:gd name="T20" fmla="*/ 24 w 148"/>
                <a:gd name="T21" fmla="*/ 1 h 149"/>
                <a:gd name="T22" fmla="*/ 22 w 148"/>
                <a:gd name="T23" fmla="*/ 0 h 149"/>
                <a:gd name="T24" fmla="*/ 19 w 148"/>
                <a:gd name="T25" fmla="*/ 0 h 149"/>
                <a:gd name="T26" fmla="*/ 17 w 148"/>
                <a:gd name="T27" fmla="*/ 0 h 149"/>
                <a:gd name="T28" fmla="*/ 14 w 148"/>
                <a:gd name="T29" fmla="*/ 1 h 149"/>
                <a:gd name="T30" fmla="*/ 12 w 148"/>
                <a:gd name="T31" fmla="*/ 1 h 149"/>
                <a:gd name="T32" fmla="*/ 10 w 148"/>
                <a:gd name="T33" fmla="*/ 2 h 149"/>
                <a:gd name="T34" fmla="*/ 8 w 148"/>
                <a:gd name="T35" fmla="*/ 3 h 149"/>
                <a:gd name="T36" fmla="*/ 6 w 148"/>
                <a:gd name="T37" fmla="*/ 5 h 149"/>
                <a:gd name="T38" fmla="*/ 4 w 148"/>
                <a:gd name="T39" fmla="*/ 7 h 149"/>
                <a:gd name="T40" fmla="*/ 3 w 148"/>
                <a:gd name="T41" fmla="*/ 8 h 149"/>
                <a:gd name="T42" fmla="*/ 2 w 148"/>
                <a:gd name="T43" fmla="*/ 11 h 149"/>
                <a:gd name="T44" fmla="*/ 1 w 148"/>
                <a:gd name="T45" fmla="*/ 13 h 149"/>
                <a:gd name="T46" fmla="*/ 0 w 148"/>
                <a:gd name="T47" fmla="*/ 15 h 149"/>
                <a:gd name="T48" fmla="*/ 0 w 148"/>
                <a:gd name="T49" fmla="*/ 17 h 149"/>
                <a:gd name="T50" fmla="*/ 0 w 148"/>
                <a:gd name="T51" fmla="*/ 20 h 149"/>
                <a:gd name="T52" fmla="*/ 0 w 148"/>
                <a:gd name="T53" fmla="*/ 22 h 149"/>
                <a:gd name="T54" fmla="*/ 1 w 148"/>
                <a:gd name="T55" fmla="*/ 24 h 149"/>
                <a:gd name="T56" fmla="*/ 2 w 148"/>
                <a:gd name="T57" fmla="*/ 27 h 149"/>
                <a:gd name="T58" fmla="*/ 3 w 148"/>
                <a:gd name="T59" fmla="*/ 29 h 149"/>
                <a:gd name="T60" fmla="*/ 4 w 148"/>
                <a:gd name="T61" fmla="*/ 31 h 149"/>
                <a:gd name="T62" fmla="*/ 6 w 148"/>
                <a:gd name="T63" fmla="*/ 32 h 149"/>
                <a:gd name="T64" fmla="*/ 8 w 148"/>
                <a:gd name="T65" fmla="*/ 34 h 149"/>
                <a:gd name="T66" fmla="*/ 10 w 148"/>
                <a:gd name="T67" fmla="*/ 35 h 149"/>
                <a:gd name="T68" fmla="*/ 12 w 148"/>
                <a:gd name="T69" fmla="*/ 36 h 149"/>
                <a:gd name="T70" fmla="*/ 14 w 148"/>
                <a:gd name="T71" fmla="*/ 37 h 149"/>
                <a:gd name="T72" fmla="*/ 17 w 148"/>
                <a:gd name="T73" fmla="*/ 37 h 149"/>
                <a:gd name="T74" fmla="*/ 19 w 148"/>
                <a:gd name="T75" fmla="*/ 37 h 149"/>
                <a:gd name="T76" fmla="*/ 22 w 148"/>
                <a:gd name="T77" fmla="*/ 37 h 149"/>
                <a:gd name="T78" fmla="*/ 24 w 148"/>
                <a:gd name="T79" fmla="*/ 36 h 149"/>
                <a:gd name="T80" fmla="*/ 26 w 148"/>
                <a:gd name="T81" fmla="*/ 36 h 149"/>
                <a:gd name="T82" fmla="*/ 28 w 148"/>
                <a:gd name="T83" fmla="*/ 34 h 149"/>
                <a:gd name="T84" fmla="*/ 30 w 148"/>
                <a:gd name="T85" fmla="*/ 33 h 149"/>
                <a:gd name="T86" fmla="*/ 32 w 148"/>
                <a:gd name="T87" fmla="*/ 32 h 149"/>
                <a:gd name="T88" fmla="*/ 34 w 148"/>
                <a:gd name="T89" fmla="*/ 30 h 149"/>
                <a:gd name="T90" fmla="*/ 35 w 148"/>
                <a:gd name="T91" fmla="*/ 28 h 149"/>
                <a:gd name="T92" fmla="*/ 36 w 148"/>
                <a:gd name="T93" fmla="*/ 25 h 149"/>
                <a:gd name="T94" fmla="*/ 37 w 148"/>
                <a:gd name="T95" fmla="*/ 23 h 149"/>
                <a:gd name="T96" fmla="*/ 37 w 148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9">
                  <a:moveTo>
                    <a:pt x="148" y="79"/>
                  </a:moveTo>
                  <a:lnTo>
                    <a:pt x="148" y="74"/>
                  </a:lnTo>
                  <a:lnTo>
                    <a:pt x="148" y="70"/>
                  </a:lnTo>
                  <a:lnTo>
                    <a:pt x="147" y="65"/>
                  </a:lnTo>
                  <a:lnTo>
                    <a:pt x="147" y="60"/>
                  </a:lnTo>
                  <a:lnTo>
                    <a:pt x="146" y="56"/>
                  </a:lnTo>
                  <a:lnTo>
                    <a:pt x="145" y="51"/>
                  </a:lnTo>
                  <a:lnTo>
                    <a:pt x="142" y="46"/>
                  </a:lnTo>
                  <a:lnTo>
                    <a:pt x="141" y="43"/>
                  </a:lnTo>
                  <a:lnTo>
                    <a:pt x="138" y="38"/>
                  </a:lnTo>
                  <a:lnTo>
                    <a:pt x="136" y="34"/>
                  </a:lnTo>
                  <a:lnTo>
                    <a:pt x="134" y="31"/>
                  </a:lnTo>
                  <a:lnTo>
                    <a:pt x="130" y="27"/>
                  </a:lnTo>
                  <a:lnTo>
                    <a:pt x="128" y="23"/>
                  </a:lnTo>
                  <a:lnTo>
                    <a:pt x="124" y="20"/>
                  </a:lnTo>
                  <a:lnTo>
                    <a:pt x="120" y="16"/>
                  </a:lnTo>
                  <a:lnTo>
                    <a:pt x="117" y="13"/>
                  </a:lnTo>
                  <a:lnTo>
                    <a:pt x="113" y="11"/>
                  </a:lnTo>
                  <a:lnTo>
                    <a:pt x="108" y="9"/>
                  </a:lnTo>
                  <a:lnTo>
                    <a:pt x="104" y="6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90" y="3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3"/>
                  </a:lnTo>
                  <a:lnTo>
                    <a:pt x="53" y="4"/>
                  </a:lnTo>
                  <a:lnTo>
                    <a:pt x="48" y="5"/>
                  </a:lnTo>
                  <a:lnTo>
                    <a:pt x="44" y="6"/>
                  </a:lnTo>
                  <a:lnTo>
                    <a:pt x="40" y="9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3" y="51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2" y="94"/>
                  </a:lnTo>
                  <a:lnTo>
                    <a:pt x="3" y="98"/>
                  </a:lnTo>
                  <a:lnTo>
                    <a:pt x="5" y="102"/>
                  </a:lnTo>
                  <a:lnTo>
                    <a:pt x="7" y="107"/>
                  </a:lnTo>
                  <a:lnTo>
                    <a:pt x="10" y="111"/>
                  </a:lnTo>
                  <a:lnTo>
                    <a:pt x="12" y="115"/>
                  </a:lnTo>
                  <a:lnTo>
                    <a:pt x="14" y="120"/>
                  </a:lnTo>
                  <a:lnTo>
                    <a:pt x="17" y="123"/>
                  </a:lnTo>
                  <a:lnTo>
                    <a:pt x="20" y="127"/>
                  </a:lnTo>
                  <a:lnTo>
                    <a:pt x="24" y="129"/>
                  </a:lnTo>
                  <a:lnTo>
                    <a:pt x="28" y="133"/>
                  </a:lnTo>
                  <a:lnTo>
                    <a:pt x="31" y="135"/>
                  </a:lnTo>
                  <a:lnTo>
                    <a:pt x="35" y="138"/>
                  </a:lnTo>
                  <a:lnTo>
                    <a:pt x="40" y="140"/>
                  </a:lnTo>
                  <a:lnTo>
                    <a:pt x="44" y="143"/>
                  </a:lnTo>
                  <a:lnTo>
                    <a:pt x="48" y="144"/>
                  </a:lnTo>
                  <a:lnTo>
                    <a:pt x="53" y="146"/>
                  </a:lnTo>
                  <a:lnTo>
                    <a:pt x="57" y="148"/>
                  </a:lnTo>
                  <a:lnTo>
                    <a:pt x="62" y="148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6" y="149"/>
                  </a:lnTo>
                  <a:lnTo>
                    <a:pt x="81" y="149"/>
                  </a:lnTo>
                  <a:lnTo>
                    <a:pt x="86" y="148"/>
                  </a:lnTo>
                  <a:lnTo>
                    <a:pt x="90" y="148"/>
                  </a:lnTo>
                  <a:lnTo>
                    <a:pt x="95" y="146"/>
                  </a:lnTo>
                  <a:lnTo>
                    <a:pt x="100" y="144"/>
                  </a:lnTo>
                  <a:lnTo>
                    <a:pt x="104" y="143"/>
                  </a:lnTo>
                  <a:lnTo>
                    <a:pt x="108" y="140"/>
                  </a:lnTo>
                  <a:lnTo>
                    <a:pt x="113" y="138"/>
                  </a:lnTo>
                  <a:lnTo>
                    <a:pt x="117" y="135"/>
                  </a:lnTo>
                  <a:lnTo>
                    <a:pt x="120" y="133"/>
                  </a:lnTo>
                  <a:lnTo>
                    <a:pt x="124" y="129"/>
                  </a:lnTo>
                  <a:lnTo>
                    <a:pt x="128" y="127"/>
                  </a:lnTo>
                  <a:lnTo>
                    <a:pt x="130" y="123"/>
                  </a:lnTo>
                  <a:lnTo>
                    <a:pt x="134" y="120"/>
                  </a:lnTo>
                  <a:lnTo>
                    <a:pt x="136" y="115"/>
                  </a:lnTo>
                  <a:lnTo>
                    <a:pt x="138" y="111"/>
                  </a:lnTo>
                  <a:lnTo>
                    <a:pt x="141" y="107"/>
                  </a:lnTo>
                  <a:lnTo>
                    <a:pt x="142" y="102"/>
                  </a:lnTo>
                  <a:lnTo>
                    <a:pt x="145" y="98"/>
                  </a:lnTo>
                  <a:lnTo>
                    <a:pt x="146" y="94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156"/>
            <p:cNvSpPr>
              <a:spLocks/>
            </p:cNvSpPr>
            <p:nvPr/>
          </p:nvSpPr>
          <p:spPr bwMode="auto">
            <a:xfrm>
              <a:off x="1596" y="2992"/>
              <a:ext cx="37" cy="38"/>
            </a:xfrm>
            <a:custGeom>
              <a:avLst/>
              <a:gdLst>
                <a:gd name="T0" fmla="*/ 37 w 149"/>
                <a:gd name="T1" fmla="*/ 19 h 150"/>
                <a:gd name="T2" fmla="*/ 37 w 149"/>
                <a:gd name="T3" fmla="*/ 16 h 150"/>
                <a:gd name="T4" fmla="*/ 36 w 149"/>
                <a:gd name="T5" fmla="*/ 14 h 150"/>
                <a:gd name="T6" fmla="*/ 36 w 149"/>
                <a:gd name="T7" fmla="*/ 12 h 150"/>
                <a:gd name="T8" fmla="*/ 35 w 149"/>
                <a:gd name="T9" fmla="*/ 10 h 150"/>
                <a:gd name="T10" fmla="*/ 33 w 149"/>
                <a:gd name="T11" fmla="*/ 8 h 150"/>
                <a:gd name="T12" fmla="*/ 32 w 149"/>
                <a:gd name="T13" fmla="*/ 6 h 150"/>
                <a:gd name="T14" fmla="*/ 30 w 149"/>
                <a:gd name="T15" fmla="*/ 4 h 150"/>
                <a:gd name="T16" fmla="*/ 28 w 149"/>
                <a:gd name="T17" fmla="*/ 3 h 150"/>
                <a:gd name="T18" fmla="*/ 26 w 149"/>
                <a:gd name="T19" fmla="*/ 2 h 150"/>
                <a:gd name="T20" fmla="*/ 24 w 149"/>
                <a:gd name="T21" fmla="*/ 1 h 150"/>
                <a:gd name="T22" fmla="*/ 21 w 149"/>
                <a:gd name="T23" fmla="*/ 0 h 150"/>
                <a:gd name="T24" fmla="*/ 19 w 149"/>
                <a:gd name="T25" fmla="*/ 0 h 150"/>
                <a:gd name="T26" fmla="*/ 17 w 149"/>
                <a:gd name="T27" fmla="*/ 0 h 150"/>
                <a:gd name="T28" fmla="*/ 14 w 149"/>
                <a:gd name="T29" fmla="*/ 1 h 150"/>
                <a:gd name="T30" fmla="*/ 12 w 149"/>
                <a:gd name="T31" fmla="*/ 1 h 150"/>
                <a:gd name="T32" fmla="*/ 10 w 149"/>
                <a:gd name="T33" fmla="*/ 2 h 150"/>
                <a:gd name="T34" fmla="*/ 8 w 149"/>
                <a:gd name="T35" fmla="*/ 3 h 150"/>
                <a:gd name="T36" fmla="*/ 6 w 149"/>
                <a:gd name="T37" fmla="*/ 5 h 150"/>
                <a:gd name="T38" fmla="*/ 4 w 149"/>
                <a:gd name="T39" fmla="*/ 7 h 150"/>
                <a:gd name="T40" fmla="*/ 3 w 149"/>
                <a:gd name="T41" fmla="*/ 9 h 150"/>
                <a:gd name="T42" fmla="*/ 2 w 149"/>
                <a:gd name="T43" fmla="*/ 11 h 150"/>
                <a:gd name="T44" fmla="*/ 1 w 149"/>
                <a:gd name="T45" fmla="*/ 13 h 150"/>
                <a:gd name="T46" fmla="*/ 0 w 149"/>
                <a:gd name="T47" fmla="*/ 15 h 150"/>
                <a:gd name="T48" fmla="*/ 0 w 149"/>
                <a:gd name="T49" fmla="*/ 18 h 150"/>
                <a:gd name="T50" fmla="*/ 0 w 149"/>
                <a:gd name="T51" fmla="*/ 20 h 150"/>
                <a:gd name="T52" fmla="*/ 0 w 149"/>
                <a:gd name="T53" fmla="*/ 23 h 150"/>
                <a:gd name="T54" fmla="*/ 1 w 149"/>
                <a:gd name="T55" fmla="*/ 25 h 150"/>
                <a:gd name="T56" fmla="*/ 2 w 149"/>
                <a:gd name="T57" fmla="*/ 27 h 150"/>
                <a:gd name="T58" fmla="*/ 3 w 149"/>
                <a:gd name="T59" fmla="*/ 29 h 150"/>
                <a:gd name="T60" fmla="*/ 4 w 149"/>
                <a:gd name="T61" fmla="*/ 31 h 150"/>
                <a:gd name="T62" fmla="*/ 6 w 149"/>
                <a:gd name="T63" fmla="*/ 33 h 150"/>
                <a:gd name="T64" fmla="*/ 8 w 149"/>
                <a:gd name="T65" fmla="*/ 34 h 150"/>
                <a:gd name="T66" fmla="*/ 10 w 149"/>
                <a:gd name="T67" fmla="*/ 36 h 150"/>
                <a:gd name="T68" fmla="*/ 12 w 149"/>
                <a:gd name="T69" fmla="*/ 37 h 150"/>
                <a:gd name="T70" fmla="*/ 14 w 149"/>
                <a:gd name="T71" fmla="*/ 37 h 150"/>
                <a:gd name="T72" fmla="*/ 17 w 149"/>
                <a:gd name="T73" fmla="*/ 37 h 150"/>
                <a:gd name="T74" fmla="*/ 19 w 149"/>
                <a:gd name="T75" fmla="*/ 38 h 150"/>
                <a:gd name="T76" fmla="*/ 21 w 149"/>
                <a:gd name="T77" fmla="*/ 37 h 150"/>
                <a:gd name="T78" fmla="*/ 24 w 149"/>
                <a:gd name="T79" fmla="*/ 37 h 150"/>
                <a:gd name="T80" fmla="*/ 26 w 149"/>
                <a:gd name="T81" fmla="*/ 36 h 150"/>
                <a:gd name="T82" fmla="*/ 28 w 149"/>
                <a:gd name="T83" fmla="*/ 35 h 150"/>
                <a:gd name="T84" fmla="*/ 30 w 149"/>
                <a:gd name="T85" fmla="*/ 33 h 150"/>
                <a:gd name="T86" fmla="*/ 32 w 149"/>
                <a:gd name="T87" fmla="*/ 32 h 150"/>
                <a:gd name="T88" fmla="*/ 33 w 149"/>
                <a:gd name="T89" fmla="*/ 30 h 150"/>
                <a:gd name="T90" fmla="*/ 35 w 149"/>
                <a:gd name="T91" fmla="*/ 28 h 150"/>
                <a:gd name="T92" fmla="*/ 36 w 149"/>
                <a:gd name="T93" fmla="*/ 26 h 150"/>
                <a:gd name="T94" fmla="*/ 36 w 149"/>
                <a:gd name="T95" fmla="*/ 24 h 150"/>
                <a:gd name="T96" fmla="*/ 37 w 149"/>
                <a:gd name="T97" fmla="*/ 21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150">
                  <a:moveTo>
                    <a:pt x="149" y="79"/>
                  </a:moveTo>
                  <a:lnTo>
                    <a:pt x="149" y="75"/>
                  </a:lnTo>
                  <a:lnTo>
                    <a:pt x="149" y="70"/>
                  </a:lnTo>
                  <a:lnTo>
                    <a:pt x="147" y="65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1"/>
                  </a:lnTo>
                  <a:lnTo>
                    <a:pt x="143" y="47"/>
                  </a:lnTo>
                  <a:lnTo>
                    <a:pt x="141" y="42"/>
                  </a:lnTo>
                  <a:lnTo>
                    <a:pt x="139" y="39"/>
                  </a:lnTo>
                  <a:lnTo>
                    <a:pt x="136" y="34"/>
                  </a:lnTo>
                  <a:lnTo>
                    <a:pt x="134" y="30"/>
                  </a:lnTo>
                  <a:lnTo>
                    <a:pt x="130" y="26"/>
                  </a:lnTo>
                  <a:lnTo>
                    <a:pt x="127" y="23"/>
                  </a:lnTo>
                  <a:lnTo>
                    <a:pt x="124" y="19"/>
                  </a:lnTo>
                  <a:lnTo>
                    <a:pt x="121" y="17"/>
                  </a:lnTo>
                  <a:lnTo>
                    <a:pt x="117" y="13"/>
                  </a:lnTo>
                  <a:lnTo>
                    <a:pt x="112" y="11"/>
                  </a:lnTo>
                  <a:lnTo>
                    <a:pt x="108" y="8"/>
                  </a:lnTo>
                  <a:lnTo>
                    <a:pt x="104" y="7"/>
                  </a:lnTo>
                  <a:lnTo>
                    <a:pt x="100" y="4"/>
                  </a:lnTo>
                  <a:lnTo>
                    <a:pt x="95" y="3"/>
                  </a:lnTo>
                  <a:lnTo>
                    <a:pt x="90" y="2"/>
                  </a:lnTo>
                  <a:lnTo>
                    <a:pt x="85" y="1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2" y="1"/>
                  </a:lnTo>
                  <a:lnTo>
                    <a:pt x="57" y="2"/>
                  </a:lnTo>
                  <a:lnTo>
                    <a:pt x="52" y="3"/>
                  </a:lnTo>
                  <a:lnTo>
                    <a:pt x="49" y="4"/>
                  </a:lnTo>
                  <a:lnTo>
                    <a:pt x="44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2" y="13"/>
                  </a:lnTo>
                  <a:lnTo>
                    <a:pt x="28" y="17"/>
                  </a:lnTo>
                  <a:lnTo>
                    <a:pt x="25" y="19"/>
                  </a:lnTo>
                  <a:lnTo>
                    <a:pt x="21" y="23"/>
                  </a:lnTo>
                  <a:lnTo>
                    <a:pt x="17" y="26"/>
                  </a:lnTo>
                  <a:lnTo>
                    <a:pt x="15" y="30"/>
                  </a:lnTo>
                  <a:lnTo>
                    <a:pt x="11" y="34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5" y="47"/>
                  </a:lnTo>
                  <a:lnTo>
                    <a:pt x="4" y="51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3"/>
                  </a:lnTo>
                  <a:lnTo>
                    <a:pt x="4" y="98"/>
                  </a:lnTo>
                  <a:lnTo>
                    <a:pt x="5" y="102"/>
                  </a:lnTo>
                  <a:lnTo>
                    <a:pt x="7" y="107"/>
                  </a:lnTo>
                  <a:lnTo>
                    <a:pt x="9" y="111"/>
                  </a:lnTo>
                  <a:lnTo>
                    <a:pt x="11" y="115"/>
                  </a:lnTo>
                  <a:lnTo>
                    <a:pt x="15" y="119"/>
                  </a:lnTo>
                  <a:lnTo>
                    <a:pt x="17" y="123"/>
                  </a:lnTo>
                  <a:lnTo>
                    <a:pt x="21" y="126"/>
                  </a:lnTo>
                  <a:lnTo>
                    <a:pt x="25" y="130"/>
                  </a:lnTo>
                  <a:lnTo>
                    <a:pt x="28" y="132"/>
                  </a:lnTo>
                  <a:lnTo>
                    <a:pt x="32" y="136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4" y="142"/>
                  </a:lnTo>
                  <a:lnTo>
                    <a:pt x="49" y="145"/>
                  </a:lnTo>
                  <a:lnTo>
                    <a:pt x="52" y="146"/>
                  </a:lnTo>
                  <a:lnTo>
                    <a:pt x="57" y="147"/>
                  </a:lnTo>
                  <a:lnTo>
                    <a:pt x="62" y="148"/>
                  </a:lnTo>
                  <a:lnTo>
                    <a:pt x="67" y="148"/>
                  </a:lnTo>
                  <a:lnTo>
                    <a:pt x="72" y="150"/>
                  </a:lnTo>
                  <a:lnTo>
                    <a:pt x="77" y="150"/>
                  </a:lnTo>
                  <a:lnTo>
                    <a:pt x="80" y="148"/>
                  </a:lnTo>
                  <a:lnTo>
                    <a:pt x="85" y="148"/>
                  </a:lnTo>
                  <a:lnTo>
                    <a:pt x="90" y="147"/>
                  </a:lnTo>
                  <a:lnTo>
                    <a:pt x="95" y="146"/>
                  </a:lnTo>
                  <a:lnTo>
                    <a:pt x="100" y="145"/>
                  </a:lnTo>
                  <a:lnTo>
                    <a:pt x="104" y="142"/>
                  </a:lnTo>
                  <a:lnTo>
                    <a:pt x="108" y="141"/>
                  </a:lnTo>
                  <a:lnTo>
                    <a:pt x="112" y="139"/>
                  </a:lnTo>
                  <a:lnTo>
                    <a:pt x="117" y="136"/>
                  </a:lnTo>
                  <a:lnTo>
                    <a:pt x="121" y="132"/>
                  </a:lnTo>
                  <a:lnTo>
                    <a:pt x="124" y="130"/>
                  </a:lnTo>
                  <a:lnTo>
                    <a:pt x="127" y="126"/>
                  </a:lnTo>
                  <a:lnTo>
                    <a:pt x="130" y="123"/>
                  </a:lnTo>
                  <a:lnTo>
                    <a:pt x="134" y="119"/>
                  </a:lnTo>
                  <a:lnTo>
                    <a:pt x="136" y="115"/>
                  </a:lnTo>
                  <a:lnTo>
                    <a:pt x="139" y="111"/>
                  </a:lnTo>
                  <a:lnTo>
                    <a:pt x="141" y="107"/>
                  </a:lnTo>
                  <a:lnTo>
                    <a:pt x="143" y="102"/>
                  </a:lnTo>
                  <a:lnTo>
                    <a:pt x="145" y="98"/>
                  </a:lnTo>
                  <a:lnTo>
                    <a:pt x="146" y="93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157"/>
            <p:cNvSpPr>
              <a:spLocks/>
            </p:cNvSpPr>
            <p:nvPr/>
          </p:nvSpPr>
          <p:spPr bwMode="auto">
            <a:xfrm>
              <a:off x="2019" y="3752"/>
              <a:ext cx="37" cy="37"/>
            </a:xfrm>
            <a:custGeom>
              <a:avLst/>
              <a:gdLst>
                <a:gd name="T0" fmla="*/ 37 w 148"/>
                <a:gd name="T1" fmla="*/ 19 h 148"/>
                <a:gd name="T2" fmla="*/ 37 w 148"/>
                <a:gd name="T3" fmla="*/ 16 h 148"/>
                <a:gd name="T4" fmla="*/ 37 w 148"/>
                <a:gd name="T5" fmla="*/ 14 h 148"/>
                <a:gd name="T6" fmla="*/ 36 w 148"/>
                <a:gd name="T7" fmla="*/ 12 h 148"/>
                <a:gd name="T8" fmla="*/ 35 w 148"/>
                <a:gd name="T9" fmla="*/ 9 h 148"/>
                <a:gd name="T10" fmla="*/ 33 w 148"/>
                <a:gd name="T11" fmla="*/ 7 h 148"/>
                <a:gd name="T12" fmla="*/ 32 w 148"/>
                <a:gd name="T13" fmla="*/ 6 h 148"/>
                <a:gd name="T14" fmla="*/ 30 w 148"/>
                <a:gd name="T15" fmla="*/ 4 h 148"/>
                <a:gd name="T16" fmla="*/ 28 w 148"/>
                <a:gd name="T17" fmla="*/ 2 h 148"/>
                <a:gd name="T18" fmla="*/ 26 w 148"/>
                <a:gd name="T19" fmla="*/ 2 h 148"/>
                <a:gd name="T20" fmla="*/ 24 w 148"/>
                <a:gd name="T21" fmla="*/ 1 h 148"/>
                <a:gd name="T22" fmla="*/ 22 w 148"/>
                <a:gd name="T23" fmla="*/ 0 h 148"/>
                <a:gd name="T24" fmla="*/ 19 w 148"/>
                <a:gd name="T25" fmla="*/ 0 h 148"/>
                <a:gd name="T26" fmla="*/ 17 w 148"/>
                <a:gd name="T27" fmla="*/ 0 h 148"/>
                <a:gd name="T28" fmla="*/ 14 w 148"/>
                <a:gd name="T29" fmla="*/ 0 h 148"/>
                <a:gd name="T30" fmla="*/ 12 w 148"/>
                <a:gd name="T31" fmla="*/ 1 h 148"/>
                <a:gd name="T32" fmla="*/ 10 w 148"/>
                <a:gd name="T33" fmla="*/ 2 h 148"/>
                <a:gd name="T34" fmla="*/ 8 w 148"/>
                <a:gd name="T35" fmla="*/ 3 h 148"/>
                <a:gd name="T36" fmla="*/ 6 w 148"/>
                <a:gd name="T37" fmla="*/ 5 h 148"/>
                <a:gd name="T38" fmla="*/ 4 w 148"/>
                <a:gd name="T39" fmla="*/ 6 h 148"/>
                <a:gd name="T40" fmla="*/ 3 w 148"/>
                <a:gd name="T41" fmla="*/ 8 h 148"/>
                <a:gd name="T42" fmla="*/ 2 w 148"/>
                <a:gd name="T43" fmla="*/ 10 h 148"/>
                <a:gd name="T44" fmla="*/ 1 w 148"/>
                <a:gd name="T45" fmla="*/ 13 h 148"/>
                <a:gd name="T46" fmla="*/ 0 w 148"/>
                <a:gd name="T47" fmla="*/ 15 h 148"/>
                <a:gd name="T48" fmla="*/ 0 w 148"/>
                <a:gd name="T49" fmla="*/ 17 h 148"/>
                <a:gd name="T50" fmla="*/ 0 w 148"/>
                <a:gd name="T51" fmla="*/ 20 h 148"/>
                <a:gd name="T52" fmla="*/ 0 w 148"/>
                <a:gd name="T53" fmla="*/ 22 h 148"/>
                <a:gd name="T54" fmla="*/ 1 w 148"/>
                <a:gd name="T55" fmla="*/ 24 h 148"/>
                <a:gd name="T56" fmla="*/ 2 w 148"/>
                <a:gd name="T57" fmla="*/ 27 h 148"/>
                <a:gd name="T58" fmla="*/ 3 w 148"/>
                <a:gd name="T59" fmla="*/ 29 h 148"/>
                <a:gd name="T60" fmla="*/ 4 w 148"/>
                <a:gd name="T61" fmla="*/ 31 h 148"/>
                <a:gd name="T62" fmla="*/ 6 w 148"/>
                <a:gd name="T63" fmla="*/ 32 h 148"/>
                <a:gd name="T64" fmla="*/ 8 w 148"/>
                <a:gd name="T65" fmla="*/ 34 h 148"/>
                <a:gd name="T66" fmla="*/ 10 w 148"/>
                <a:gd name="T67" fmla="*/ 35 h 148"/>
                <a:gd name="T68" fmla="*/ 12 w 148"/>
                <a:gd name="T69" fmla="*/ 36 h 148"/>
                <a:gd name="T70" fmla="*/ 14 w 148"/>
                <a:gd name="T71" fmla="*/ 37 h 148"/>
                <a:gd name="T72" fmla="*/ 17 w 148"/>
                <a:gd name="T73" fmla="*/ 37 h 148"/>
                <a:gd name="T74" fmla="*/ 19 w 148"/>
                <a:gd name="T75" fmla="*/ 37 h 148"/>
                <a:gd name="T76" fmla="*/ 22 w 148"/>
                <a:gd name="T77" fmla="*/ 37 h 148"/>
                <a:gd name="T78" fmla="*/ 24 w 148"/>
                <a:gd name="T79" fmla="*/ 36 h 148"/>
                <a:gd name="T80" fmla="*/ 26 w 148"/>
                <a:gd name="T81" fmla="*/ 35 h 148"/>
                <a:gd name="T82" fmla="*/ 28 w 148"/>
                <a:gd name="T83" fmla="*/ 34 h 148"/>
                <a:gd name="T84" fmla="*/ 30 w 148"/>
                <a:gd name="T85" fmla="*/ 33 h 148"/>
                <a:gd name="T86" fmla="*/ 32 w 148"/>
                <a:gd name="T87" fmla="*/ 31 h 148"/>
                <a:gd name="T88" fmla="*/ 33 w 148"/>
                <a:gd name="T89" fmla="*/ 30 h 148"/>
                <a:gd name="T90" fmla="*/ 35 w 148"/>
                <a:gd name="T91" fmla="*/ 27 h 148"/>
                <a:gd name="T92" fmla="*/ 36 w 148"/>
                <a:gd name="T93" fmla="*/ 25 h 148"/>
                <a:gd name="T94" fmla="*/ 37 w 148"/>
                <a:gd name="T95" fmla="*/ 23 h 148"/>
                <a:gd name="T96" fmla="*/ 37 w 148"/>
                <a:gd name="T97" fmla="*/ 21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8">
                  <a:moveTo>
                    <a:pt x="148" y="78"/>
                  </a:moveTo>
                  <a:lnTo>
                    <a:pt x="148" y="74"/>
                  </a:lnTo>
                  <a:lnTo>
                    <a:pt x="148" y="69"/>
                  </a:lnTo>
                  <a:lnTo>
                    <a:pt x="148" y="64"/>
                  </a:lnTo>
                  <a:lnTo>
                    <a:pt x="147" y="59"/>
                  </a:lnTo>
                  <a:lnTo>
                    <a:pt x="146" y="55"/>
                  </a:lnTo>
                  <a:lnTo>
                    <a:pt x="144" y="50"/>
                  </a:lnTo>
                  <a:lnTo>
                    <a:pt x="143" y="46"/>
                  </a:lnTo>
                  <a:lnTo>
                    <a:pt x="141" y="41"/>
                  </a:lnTo>
                  <a:lnTo>
                    <a:pt x="138" y="37"/>
                  </a:lnTo>
                  <a:lnTo>
                    <a:pt x="136" y="33"/>
                  </a:lnTo>
                  <a:lnTo>
                    <a:pt x="133" y="29"/>
                  </a:lnTo>
                  <a:lnTo>
                    <a:pt x="130" y="25"/>
                  </a:lnTo>
                  <a:lnTo>
                    <a:pt x="127" y="22"/>
                  </a:lnTo>
                  <a:lnTo>
                    <a:pt x="124" y="18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13" y="9"/>
                  </a:lnTo>
                  <a:lnTo>
                    <a:pt x="108" y="7"/>
                  </a:lnTo>
                  <a:lnTo>
                    <a:pt x="104" y="6"/>
                  </a:lnTo>
                  <a:lnTo>
                    <a:pt x="99" y="3"/>
                  </a:lnTo>
                  <a:lnTo>
                    <a:pt x="94" y="2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8" y="3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1" y="12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17" y="25"/>
                  </a:lnTo>
                  <a:lnTo>
                    <a:pt x="14" y="29"/>
                  </a:lnTo>
                  <a:lnTo>
                    <a:pt x="12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4" y="46"/>
                  </a:lnTo>
                  <a:lnTo>
                    <a:pt x="3" y="50"/>
                  </a:lnTo>
                  <a:lnTo>
                    <a:pt x="2" y="55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3" y="97"/>
                  </a:lnTo>
                  <a:lnTo>
                    <a:pt x="4" y="101"/>
                  </a:lnTo>
                  <a:lnTo>
                    <a:pt x="7" y="106"/>
                  </a:lnTo>
                  <a:lnTo>
                    <a:pt x="9" y="109"/>
                  </a:lnTo>
                  <a:lnTo>
                    <a:pt x="12" y="114"/>
                  </a:lnTo>
                  <a:lnTo>
                    <a:pt x="14" y="118"/>
                  </a:lnTo>
                  <a:lnTo>
                    <a:pt x="17" y="122"/>
                  </a:lnTo>
                  <a:lnTo>
                    <a:pt x="20" y="125"/>
                  </a:lnTo>
                  <a:lnTo>
                    <a:pt x="24" y="129"/>
                  </a:lnTo>
                  <a:lnTo>
                    <a:pt x="28" y="131"/>
                  </a:lnTo>
                  <a:lnTo>
                    <a:pt x="31" y="135"/>
                  </a:lnTo>
                  <a:lnTo>
                    <a:pt x="35" y="137"/>
                  </a:lnTo>
                  <a:lnTo>
                    <a:pt x="40" y="140"/>
                  </a:lnTo>
                  <a:lnTo>
                    <a:pt x="43" y="141"/>
                  </a:lnTo>
                  <a:lnTo>
                    <a:pt x="48" y="144"/>
                  </a:lnTo>
                  <a:lnTo>
                    <a:pt x="53" y="145"/>
                  </a:lnTo>
                  <a:lnTo>
                    <a:pt x="57" y="146"/>
                  </a:lnTo>
                  <a:lnTo>
                    <a:pt x="62" y="147"/>
                  </a:lnTo>
                  <a:lnTo>
                    <a:pt x="66" y="147"/>
                  </a:lnTo>
                  <a:lnTo>
                    <a:pt x="71" y="148"/>
                  </a:lnTo>
                  <a:lnTo>
                    <a:pt x="76" y="148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6"/>
                  </a:lnTo>
                  <a:lnTo>
                    <a:pt x="94" y="145"/>
                  </a:lnTo>
                  <a:lnTo>
                    <a:pt x="99" y="144"/>
                  </a:lnTo>
                  <a:lnTo>
                    <a:pt x="104" y="141"/>
                  </a:lnTo>
                  <a:lnTo>
                    <a:pt x="108" y="140"/>
                  </a:lnTo>
                  <a:lnTo>
                    <a:pt x="113" y="137"/>
                  </a:lnTo>
                  <a:lnTo>
                    <a:pt x="116" y="135"/>
                  </a:lnTo>
                  <a:lnTo>
                    <a:pt x="120" y="131"/>
                  </a:lnTo>
                  <a:lnTo>
                    <a:pt x="124" y="129"/>
                  </a:lnTo>
                  <a:lnTo>
                    <a:pt x="127" y="125"/>
                  </a:lnTo>
                  <a:lnTo>
                    <a:pt x="130" y="122"/>
                  </a:lnTo>
                  <a:lnTo>
                    <a:pt x="133" y="118"/>
                  </a:lnTo>
                  <a:lnTo>
                    <a:pt x="136" y="114"/>
                  </a:lnTo>
                  <a:lnTo>
                    <a:pt x="138" y="109"/>
                  </a:lnTo>
                  <a:lnTo>
                    <a:pt x="141" y="106"/>
                  </a:lnTo>
                  <a:lnTo>
                    <a:pt x="143" y="101"/>
                  </a:lnTo>
                  <a:lnTo>
                    <a:pt x="144" y="97"/>
                  </a:lnTo>
                  <a:lnTo>
                    <a:pt x="146" y="92"/>
                  </a:lnTo>
                  <a:lnTo>
                    <a:pt x="147" y="87"/>
                  </a:lnTo>
                  <a:lnTo>
                    <a:pt x="148" y="83"/>
                  </a:lnTo>
                  <a:lnTo>
                    <a:pt x="14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158"/>
            <p:cNvSpPr>
              <a:spLocks/>
            </p:cNvSpPr>
            <p:nvPr/>
          </p:nvSpPr>
          <p:spPr bwMode="auto">
            <a:xfrm>
              <a:off x="1596" y="3752"/>
              <a:ext cx="37" cy="37"/>
            </a:xfrm>
            <a:custGeom>
              <a:avLst/>
              <a:gdLst>
                <a:gd name="T0" fmla="*/ 37 w 149"/>
                <a:gd name="T1" fmla="*/ 19 h 148"/>
                <a:gd name="T2" fmla="*/ 37 w 149"/>
                <a:gd name="T3" fmla="*/ 16 h 148"/>
                <a:gd name="T4" fmla="*/ 36 w 149"/>
                <a:gd name="T5" fmla="*/ 14 h 148"/>
                <a:gd name="T6" fmla="*/ 36 w 149"/>
                <a:gd name="T7" fmla="*/ 12 h 148"/>
                <a:gd name="T8" fmla="*/ 35 w 149"/>
                <a:gd name="T9" fmla="*/ 9 h 148"/>
                <a:gd name="T10" fmla="*/ 33 w 149"/>
                <a:gd name="T11" fmla="*/ 7 h 148"/>
                <a:gd name="T12" fmla="*/ 32 w 149"/>
                <a:gd name="T13" fmla="*/ 6 h 148"/>
                <a:gd name="T14" fmla="*/ 30 w 149"/>
                <a:gd name="T15" fmla="*/ 4 h 148"/>
                <a:gd name="T16" fmla="*/ 28 w 149"/>
                <a:gd name="T17" fmla="*/ 2 h 148"/>
                <a:gd name="T18" fmla="*/ 26 w 149"/>
                <a:gd name="T19" fmla="*/ 2 h 148"/>
                <a:gd name="T20" fmla="*/ 24 w 149"/>
                <a:gd name="T21" fmla="*/ 1 h 148"/>
                <a:gd name="T22" fmla="*/ 21 w 149"/>
                <a:gd name="T23" fmla="*/ 0 h 148"/>
                <a:gd name="T24" fmla="*/ 19 w 149"/>
                <a:gd name="T25" fmla="*/ 0 h 148"/>
                <a:gd name="T26" fmla="*/ 17 w 149"/>
                <a:gd name="T27" fmla="*/ 0 h 148"/>
                <a:gd name="T28" fmla="*/ 14 w 149"/>
                <a:gd name="T29" fmla="*/ 0 h 148"/>
                <a:gd name="T30" fmla="*/ 12 w 149"/>
                <a:gd name="T31" fmla="*/ 1 h 148"/>
                <a:gd name="T32" fmla="*/ 10 w 149"/>
                <a:gd name="T33" fmla="*/ 2 h 148"/>
                <a:gd name="T34" fmla="*/ 8 w 149"/>
                <a:gd name="T35" fmla="*/ 3 h 148"/>
                <a:gd name="T36" fmla="*/ 6 w 149"/>
                <a:gd name="T37" fmla="*/ 5 h 148"/>
                <a:gd name="T38" fmla="*/ 4 w 149"/>
                <a:gd name="T39" fmla="*/ 6 h 148"/>
                <a:gd name="T40" fmla="*/ 3 w 149"/>
                <a:gd name="T41" fmla="*/ 8 h 148"/>
                <a:gd name="T42" fmla="*/ 2 w 149"/>
                <a:gd name="T43" fmla="*/ 10 h 148"/>
                <a:gd name="T44" fmla="*/ 1 w 149"/>
                <a:gd name="T45" fmla="*/ 13 h 148"/>
                <a:gd name="T46" fmla="*/ 0 w 149"/>
                <a:gd name="T47" fmla="*/ 15 h 148"/>
                <a:gd name="T48" fmla="*/ 0 w 149"/>
                <a:gd name="T49" fmla="*/ 17 h 148"/>
                <a:gd name="T50" fmla="*/ 0 w 149"/>
                <a:gd name="T51" fmla="*/ 20 h 148"/>
                <a:gd name="T52" fmla="*/ 0 w 149"/>
                <a:gd name="T53" fmla="*/ 22 h 148"/>
                <a:gd name="T54" fmla="*/ 1 w 149"/>
                <a:gd name="T55" fmla="*/ 24 h 148"/>
                <a:gd name="T56" fmla="*/ 2 w 149"/>
                <a:gd name="T57" fmla="*/ 27 h 148"/>
                <a:gd name="T58" fmla="*/ 3 w 149"/>
                <a:gd name="T59" fmla="*/ 29 h 148"/>
                <a:gd name="T60" fmla="*/ 4 w 149"/>
                <a:gd name="T61" fmla="*/ 31 h 148"/>
                <a:gd name="T62" fmla="*/ 6 w 149"/>
                <a:gd name="T63" fmla="*/ 32 h 148"/>
                <a:gd name="T64" fmla="*/ 8 w 149"/>
                <a:gd name="T65" fmla="*/ 34 h 148"/>
                <a:gd name="T66" fmla="*/ 10 w 149"/>
                <a:gd name="T67" fmla="*/ 35 h 148"/>
                <a:gd name="T68" fmla="*/ 12 w 149"/>
                <a:gd name="T69" fmla="*/ 36 h 148"/>
                <a:gd name="T70" fmla="*/ 14 w 149"/>
                <a:gd name="T71" fmla="*/ 37 h 148"/>
                <a:gd name="T72" fmla="*/ 17 w 149"/>
                <a:gd name="T73" fmla="*/ 37 h 148"/>
                <a:gd name="T74" fmla="*/ 19 w 149"/>
                <a:gd name="T75" fmla="*/ 37 h 148"/>
                <a:gd name="T76" fmla="*/ 21 w 149"/>
                <a:gd name="T77" fmla="*/ 37 h 148"/>
                <a:gd name="T78" fmla="*/ 24 w 149"/>
                <a:gd name="T79" fmla="*/ 36 h 148"/>
                <a:gd name="T80" fmla="*/ 26 w 149"/>
                <a:gd name="T81" fmla="*/ 35 h 148"/>
                <a:gd name="T82" fmla="*/ 28 w 149"/>
                <a:gd name="T83" fmla="*/ 34 h 148"/>
                <a:gd name="T84" fmla="*/ 30 w 149"/>
                <a:gd name="T85" fmla="*/ 33 h 148"/>
                <a:gd name="T86" fmla="*/ 32 w 149"/>
                <a:gd name="T87" fmla="*/ 31 h 148"/>
                <a:gd name="T88" fmla="*/ 33 w 149"/>
                <a:gd name="T89" fmla="*/ 30 h 148"/>
                <a:gd name="T90" fmla="*/ 35 w 149"/>
                <a:gd name="T91" fmla="*/ 27 h 148"/>
                <a:gd name="T92" fmla="*/ 36 w 149"/>
                <a:gd name="T93" fmla="*/ 25 h 148"/>
                <a:gd name="T94" fmla="*/ 36 w 149"/>
                <a:gd name="T95" fmla="*/ 23 h 148"/>
                <a:gd name="T96" fmla="*/ 37 w 149"/>
                <a:gd name="T97" fmla="*/ 21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148">
                  <a:moveTo>
                    <a:pt x="149" y="78"/>
                  </a:moveTo>
                  <a:lnTo>
                    <a:pt x="149" y="74"/>
                  </a:lnTo>
                  <a:lnTo>
                    <a:pt x="149" y="69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6" y="55"/>
                  </a:lnTo>
                  <a:lnTo>
                    <a:pt x="145" y="50"/>
                  </a:lnTo>
                  <a:lnTo>
                    <a:pt x="143" y="46"/>
                  </a:lnTo>
                  <a:lnTo>
                    <a:pt x="141" y="41"/>
                  </a:lnTo>
                  <a:lnTo>
                    <a:pt x="139" y="37"/>
                  </a:lnTo>
                  <a:lnTo>
                    <a:pt x="136" y="33"/>
                  </a:lnTo>
                  <a:lnTo>
                    <a:pt x="134" y="29"/>
                  </a:lnTo>
                  <a:lnTo>
                    <a:pt x="130" y="25"/>
                  </a:lnTo>
                  <a:lnTo>
                    <a:pt x="127" y="22"/>
                  </a:lnTo>
                  <a:lnTo>
                    <a:pt x="124" y="18"/>
                  </a:lnTo>
                  <a:lnTo>
                    <a:pt x="121" y="16"/>
                  </a:lnTo>
                  <a:lnTo>
                    <a:pt x="117" y="12"/>
                  </a:lnTo>
                  <a:lnTo>
                    <a:pt x="112" y="9"/>
                  </a:lnTo>
                  <a:lnTo>
                    <a:pt x="108" y="7"/>
                  </a:lnTo>
                  <a:lnTo>
                    <a:pt x="104" y="6"/>
                  </a:lnTo>
                  <a:lnTo>
                    <a:pt x="100" y="3"/>
                  </a:lnTo>
                  <a:lnTo>
                    <a:pt x="95" y="2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2" y="2"/>
                  </a:lnTo>
                  <a:lnTo>
                    <a:pt x="49" y="3"/>
                  </a:lnTo>
                  <a:lnTo>
                    <a:pt x="44" y="6"/>
                  </a:lnTo>
                  <a:lnTo>
                    <a:pt x="39" y="7"/>
                  </a:lnTo>
                  <a:lnTo>
                    <a:pt x="35" y="9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2"/>
                  </a:lnTo>
                  <a:lnTo>
                    <a:pt x="17" y="25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5" y="46"/>
                  </a:lnTo>
                  <a:lnTo>
                    <a:pt x="4" y="50"/>
                  </a:lnTo>
                  <a:lnTo>
                    <a:pt x="3" y="55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1" y="87"/>
                  </a:lnTo>
                  <a:lnTo>
                    <a:pt x="3" y="92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7" y="106"/>
                  </a:lnTo>
                  <a:lnTo>
                    <a:pt x="9" y="109"/>
                  </a:lnTo>
                  <a:lnTo>
                    <a:pt x="11" y="114"/>
                  </a:lnTo>
                  <a:lnTo>
                    <a:pt x="15" y="118"/>
                  </a:lnTo>
                  <a:lnTo>
                    <a:pt x="17" y="122"/>
                  </a:lnTo>
                  <a:lnTo>
                    <a:pt x="21" y="125"/>
                  </a:lnTo>
                  <a:lnTo>
                    <a:pt x="25" y="129"/>
                  </a:lnTo>
                  <a:lnTo>
                    <a:pt x="28" y="131"/>
                  </a:lnTo>
                  <a:lnTo>
                    <a:pt x="32" y="135"/>
                  </a:lnTo>
                  <a:lnTo>
                    <a:pt x="35" y="137"/>
                  </a:lnTo>
                  <a:lnTo>
                    <a:pt x="39" y="140"/>
                  </a:lnTo>
                  <a:lnTo>
                    <a:pt x="44" y="141"/>
                  </a:lnTo>
                  <a:lnTo>
                    <a:pt x="49" y="144"/>
                  </a:lnTo>
                  <a:lnTo>
                    <a:pt x="52" y="145"/>
                  </a:lnTo>
                  <a:lnTo>
                    <a:pt x="57" y="146"/>
                  </a:lnTo>
                  <a:lnTo>
                    <a:pt x="62" y="147"/>
                  </a:lnTo>
                  <a:lnTo>
                    <a:pt x="67" y="147"/>
                  </a:lnTo>
                  <a:lnTo>
                    <a:pt x="72" y="148"/>
                  </a:lnTo>
                  <a:lnTo>
                    <a:pt x="77" y="148"/>
                  </a:lnTo>
                  <a:lnTo>
                    <a:pt x="80" y="147"/>
                  </a:lnTo>
                  <a:lnTo>
                    <a:pt x="85" y="147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08" y="140"/>
                  </a:lnTo>
                  <a:lnTo>
                    <a:pt x="112" y="137"/>
                  </a:lnTo>
                  <a:lnTo>
                    <a:pt x="117" y="135"/>
                  </a:lnTo>
                  <a:lnTo>
                    <a:pt x="121" y="131"/>
                  </a:lnTo>
                  <a:lnTo>
                    <a:pt x="124" y="129"/>
                  </a:lnTo>
                  <a:lnTo>
                    <a:pt x="127" y="125"/>
                  </a:lnTo>
                  <a:lnTo>
                    <a:pt x="130" y="122"/>
                  </a:lnTo>
                  <a:lnTo>
                    <a:pt x="134" y="118"/>
                  </a:lnTo>
                  <a:lnTo>
                    <a:pt x="136" y="114"/>
                  </a:lnTo>
                  <a:lnTo>
                    <a:pt x="139" y="109"/>
                  </a:lnTo>
                  <a:lnTo>
                    <a:pt x="141" y="106"/>
                  </a:lnTo>
                  <a:lnTo>
                    <a:pt x="143" y="101"/>
                  </a:lnTo>
                  <a:lnTo>
                    <a:pt x="145" y="97"/>
                  </a:lnTo>
                  <a:lnTo>
                    <a:pt x="146" y="92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9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59"/>
            <p:cNvSpPr>
              <a:spLocks/>
            </p:cNvSpPr>
            <p:nvPr/>
          </p:nvSpPr>
          <p:spPr bwMode="auto">
            <a:xfrm>
              <a:off x="1084" y="3925"/>
              <a:ext cx="37" cy="37"/>
            </a:xfrm>
            <a:custGeom>
              <a:avLst/>
              <a:gdLst>
                <a:gd name="T0" fmla="*/ 37 w 148"/>
                <a:gd name="T1" fmla="*/ 18 h 149"/>
                <a:gd name="T2" fmla="*/ 37 w 148"/>
                <a:gd name="T3" fmla="*/ 16 h 149"/>
                <a:gd name="T4" fmla="*/ 37 w 148"/>
                <a:gd name="T5" fmla="*/ 14 h 149"/>
                <a:gd name="T6" fmla="*/ 36 w 148"/>
                <a:gd name="T7" fmla="*/ 11 h 149"/>
                <a:gd name="T8" fmla="*/ 35 w 148"/>
                <a:gd name="T9" fmla="*/ 9 h 149"/>
                <a:gd name="T10" fmla="*/ 33 w 148"/>
                <a:gd name="T11" fmla="*/ 7 h 149"/>
                <a:gd name="T12" fmla="*/ 32 w 148"/>
                <a:gd name="T13" fmla="*/ 5 h 149"/>
                <a:gd name="T14" fmla="*/ 30 w 148"/>
                <a:gd name="T15" fmla="*/ 4 h 149"/>
                <a:gd name="T16" fmla="*/ 28 w 148"/>
                <a:gd name="T17" fmla="*/ 3 h 149"/>
                <a:gd name="T18" fmla="*/ 26 w 148"/>
                <a:gd name="T19" fmla="*/ 1 h 149"/>
                <a:gd name="T20" fmla="*/ 24 w 148"/>
                <a:gd name="T21" fmla="*/ 0 h 149"/>
                <a:gd name="T22" fmla="*/ 21 w 148"/>
                <a:gd name="T23" fmla="*/ 0 h 149"/>
                <a:gd name="T24" fmla="*/ 19 w 148"/>
                <a:gd name="T25" fmla="*/ 0 h 149"/>
                <a:gd name="T26" fmla="*/ 17 w 148"/>
                <a:gd name="T27" fmla="*/ 0 h 149"/>
                <a:gd name="T28" fmla="*/ 14 w 148"/>
                <a:gd name="T29" fmla="*/ 0 h 149"/>
                <a:gd name="T30" fmla="*/ 12 w 148"/>
                <a:gd name="T31" fmla="*/ 1 h 149"/>
                <a:gd name="T32" fmla="*/ 10 w 148"/>
                <a:gd name="T33" fmla="*/ 2 h 149"/>
                <a:gd name="T34" fmla="*/ 8 w 148"/>
                <a:gd name="T35" fmla="*/ 3 h 149"/>
                <a:gd name="T36" fmla="*/ 6 w 148"/>
                <a:gd name="T37" fmla="*/ 5 h 149"/>
                <a:gd name="T38" fmla="*/ 4 w 148"/>
                <a:gd name="T39" fmla="*/ 6 h 149"/>
                <a:gd name="T40" fmla="*/ 3 w 148"/>
                <a:gd name="T41" fmla="*/ 8 h 149"/>
                <a:gd name="T42" fmla="*/ 2 w 148"/>
                <a:gd name="T43" fmla="*/ 10 h 149"/>
                <a:gd name="T44" fmla="*/ 1 w 148"/>
                <a:gd name="T45" fmla="*/ 13 h 149"/>
                <a:gd name="T46" fmla="*/ 0 w 148"/>
                <a:gd name="T47" fmla="*/ 15 h 149"/>
                <a:gd name="T48" fmla="*/ 0 w 148"/>
                <a:gd name="T49" fmla="*/ 17 h 149"/>
                <a:gd name="T50" fmla="*/ 0 w 148"/>
                <a:gd name="T51" fmla="*/ 20 h 149"/>
                <a:gd name="T52" fmla="*/ 0 w 148"/>
                <a:gd name="T53" fmla="*/ 22 h 149"/>
                <a:gd name="T54" fmla="*/ 1 w 148"/>
                <a:gd name="T55" fmla="*/ 24 h 149"/>
                <a:gd name="T56" fmla="*/ 2 w 148"/>
                <a:gd name="T57" fmla="*/ 26 h 149"/>
                <a:gd name="T58" fmla="*/ 3 w 148"/>
                <a:gd name="T59" fmla="*/ 28 h 149"/>
                <a:gd name="T60" fmla="*/ 4 w 148"/>
                <a:gd name="T61" fmla="*/ 30 h 149"/>
                <a:gd name="T62" fmla="*/ 6 w 148"/>
                <a:gd name="T63" fmla="*/ 32 h 149"/>
                <a:gd name="T64" fmla="*/ 8 w 148"/>
                <a:gd name="T65" fmla="*/ 34 h 149"/>
                <a:gd name="T66" fmla="*/ 10 w 148"/>
                <a:gd name="T67" fmla="*/ 35 h 149"/>
                <a:gd name="T68" fmla="*/ 12 w 148"/>
                <a:gd name="T69" fmla="*/ 36 h 149"/>
                <a:gd name="T70" fmla="*/ 14 w 148"/>
                <a:gd name="T71" fmla="*/ 36 h 149"/>
                <a:gd name="T72" fmla="*/ 17 w 148"/>
                <a:gd name="T73" fmla="*/ 37 h 149"/>
                <a:gd name="T74" fmla="*/ 19 w 148"/>
                <a:gd name="T75" fmla="*/ 37 h 149"/>
                <a:gd name="T76" fmla="*/ 21 w 148"/>
                <a:gd name="T77" fmla="*/ 37 h 149"/>
                <a:gd name="T78" fmla="*/ 24 w 148"/>
                <a:gd name="T79" fmla="*/ 36 h 149"/>
                <a:gd name="T80" fmla="*/ 26 w 148"/>
                <a:gd name="T81" fmla="*/ 36 h 149"/>
                <a:gd name="T82" fmla="*/ 28 w 148"/>
                <a:gd name="T83" fmla="*/ 34 h 149"/>
                <a:gd name="T84" fmla="*/ 30 w 148"/>
                <a:gd name="T85" fmla="*/ 33 h 149"/>
                <a:gd name="T86" fmla="*/ 32 w 148"/>
                <a:gd name="T87" fmla="*/ 31 h 149"/>
                <a:gd name="T88" fmla="*/ 33 w 148"/>
                <a:gd name="T89" fmla="*/ 29 h 149"/>
                <a:gd name="T90" fmla="*/ 35 w 148"/>
                <a:gd name="T91" fmla="*/ 28 h 149"/>
                <a:gd name="T92" fmla="*/ 36 w 148"/>
                <a:gd name="T93" fmla="*/ 25 h 149"/>
                <a:gd name="T94" fmla="*/ 37 w 148"/>
                <a:gd name="T95" fmla="*/ 23 h 149"/>
                <a:gd name="T96" fmla="*/ 37 w 148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9">
                  <a:moveTo>
                    <a:pt x="148" y="79"/>
                  </a:moveTo>
                  <a:lnTo>
                    <a:pt x="148" y="74"/>
                  </a:lnTo>
                  <a:lnTo>
                    <a:pt x="148" y="69"/>
                  </a:lnTo>
                  <a:lnTo>
                    <a:pt x="147" y="65"/>
                  </a:lnTo>
                  <a:lnTo>
                    <a:pt x="147" y="60"/>
                  </a:lnTo>
                  <a:lnTo>
                    <a:pt x="146" y="55"/>
                  </a:lnTo>
                  <a:lnTo>
                    <a:pt x="144" y="51"/>
                  </a:lnTo>
                  <a:lnTo>
                    <a:pt x="142" y="46"/>
                  </a:lnTo>
                  <a:lnTo>
                    <a:pt x="141" y="41"/>
                  </a:lnTo>
                  <a:lnTo>
                    <a:pt x="138" y="38"/>
                  </a:lnTo>
                  <a:lnTo>
                    <a:pt x="136" y="33"/>
                  </a:lnTo>
                  <a:lnTo>
                    <a:pt x="133" y="29"/>
                  </a:lnTo>
                  <a:lnTo>
                    <a:pt x="130" y="25"/>
                  </a:lnTo>
                  <a:lnTo>
                    <a:pt x="127" y="22"/>
                  </a:lnTo>
                  <a:lnTo>
                    <a:pt x="124" y="19"/>
                  </a:lnTo>
                  <a:lnTo>
                    <a:pt x="120" y="16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08" y="8"/>
                  </a:lnTo>
                  <a:lnTo>
                    <a:pt x="103" y="6"/>
                  </a:lnTo>
                  <a:lnTo>
                    <a:pt x="99" y="5"/>
                  </a:lnTo>
                  <a:lnTo>
                    <a:pt x="95" y="2"/>
                  </a:lnTo>
                  <a:lnTo>
                    <a:pt x="90" y="1"/>
                  </a:lnTo>
                  <a:lnTo>
                    <a:pt x="85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2"/>
                  </a:lnTo>
                  <a:lnTo>
                    <a:pt x="48" y="5"/>
                  </a:lnTo>
                  <a:lnTo>
                    <a:pt x="43" y="6"/>
                  </a:lnTo>
                  <a:lnTo>
                    <a:pt x="40" y="8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8" y="16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7" y="25"/>
                  </a:lnTo>
                  <a:lnTo>
                    <a:pt x="14" y="29"/>
                  </a:lnTo>
                  <a:lnTo>
                    <a:pt x="12" y="33"/>
                  </a:lnTo>
                  <a:lnTo>
                    <a:pt x="9" y="38"/>
                  </a:lnTo>
                  <a:lnTo>
                    <a:pt x="7" y="41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2" y="55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7"/>
                  </a:lnTo>
                  <a:lnTo>
                    <a:pt x="4" y="102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2" y="114"/>
                  </a:lnTo>
                  <a:lnTo>
                    <a:pt x="14" y="118"/>
                  </a:lnTo>
                  <a:lnTo>
                    <a:pt x="17" y="122"/>
                  </a:lnTo>
                  <a:lnTo>
                    <a:pt x="20" y="125"/>
                  </a:lnTo>
                  <a:lnTo>
                    <a:pt x="24" y="129"/>
                  </a:lnTo>
                  <a:lnTo>
                    <a:pt x="28" y="133"/>
                  </a:lnTo>
                  <a:lnTo>
                    <a:pt x="31" y="135"/>
                  </a:lnTo>
                  <a:lnTo>
                    <a:pt x="35" y="138"/>
                  </a:lnTo>
                  <a:lnTo>
                    <a:pt x="40" y="140"/>
                  </a:lnTo>
                  <a:lnTo>
                    <a:pt x="43" y="143"/>
                  </a:lnTo>
                  <a:lnTo>
                    <a:pt x="48" y="144"/>
                  </a:lnTo>
                  <a:lnTo>
                    <a:pt x="52" y="145"/>
                  </a:lnTo>
                  <a:lnTo>
                    <a:pt x="57" y="146"/>
                  </a:lnTo>
                  <a:lnTo>
                    <a:pt x="62" y="147"/>
                  </a:lnTo>
                  <a:lnTo>
                    <a:pt x="67" y="149"/>
                  </a:lnTo>
                  <a:lnTo>
                    <a:pt x="71" y="149"/>
                  </a:lnTo>
                  <a:lnTo>
                    <a:pt x="76" y="149"/>
                  </a:lnTo>
                  <a:lnTo>
                    <a:pt x="81" y="149"/>
                  </a:lnTo>
                  <a:lnTo>
                    <a:pt x="85" y="147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9" y="144"/>
                  </a:lnTo>
                  <a:lnTo>
                    <a:pt x="103" y="143"/>
                  </a:lnTo>
                  <a:lnTo>
                    <a:pt x="108" y="140"/>
                  </a:lnTo>
                  <a:lnTo>
                    <a:pt x="112" y="138"/>
                  </a:lnTo>
                  <a:lnTo>
                    <a:pt x="116" y="135"/>
                  </a:lnTo>
                  <a:lnTo>
                    <a:pt x="120" y="133"/>
                  </a:lnTo>
                  <a:lnTo>
                    <a:pt x="124" y="129"/>
                  </a:lnTo>
                  <a:lnTo>
                    <a:pt x="127" y="125"/>
                  </a:lnTo>
                  <a:lnTo>
                    <a:pt x="130" y="122"/>
                  </a:lnTo>
                  <a:lnTo>
                    <a:pt x="133" y="118"/>
                  </a:lnTo>
                  <a:lnTo>
                    <a:pt x="136" y="114"/>
                  </a:lnTo>
                  <a:lnTo>
                    <a:pt x="138" y="111"/>
                  </a:lnTo>
                  <a:lnTo>
                    <a:pt x="141" y="106"/>
                  </a:lnTo>
                  <a:lnTo>
                    <a:pt x="142" y="102"/>
                  </a:lnTo>
                  <a:lnTo>
                    <a:pt x="144" y="97"/>
                  </a:lnTo>
                  <a:lnTo>
                    <a:pt x="146" y="93"/>
                  </a:lnTo>
                  <a:lnTo>
                    <a:pt x="147" y="88"/>
                  </a:lnTo>
                  <a:lnTo>
                    <a:pt x="147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60"/>
            <p:cNvSpPr>
              <a:spLocks/>
            </p:cNvSpPr>
            <p:nvPr/>
          </p:nvSpPr>
          <p:spPr bwMode="auto">
            <a:xfrm>
              <a:off x="1091" y="2057"/>
              <a:ext cx="37" cy="37"/>
            </a:xfrm>
            <a:custGeom>
              <a:avLst/>
              <a:gdLst>
                <a:gd name="T0" fmla="*/ 37 w 149"/>
                <a:gd name="T1" fmla="*/ 19 h 149"/>
                <a:gd name="T2" fmla="*/ 37 w 149"/>
                <a:gd name="T3" fmla="*/ 16 h 149"/>
                <a:gd name="T4" fmla="*/ 36 w 149"/>
                <a:gd name="T5" fmla="*/ 14 h 149"/>
                <a:gd name="T6" fmla="*/ 36 w 149"/>
                <a:gd name="T7" fmla="*/ 12 h 149"/>
                <a:gd name="T8" fmla="*/ 35 w 149"/>
                <a:gd name="T9" fmla="*/ 9 h 149"/>
                <a:gd name="T10" fmla="*/ 33 w 149"/>
                <a:gd name="T11" fmla="*/ 7 h 149"/>
                <a:gd name="T12" fmla="*/ 32 w 149"/>
                <a:gd name="T13" fmla="*/ 5 h 149"/>
                <a:gd name="T14" fmla="*/ 30 w 149"/>
                <a:gd name="T15" fmla="*/ 4 h 149"/>
                <a:gd name="T16" fmla="*/ 28 w 149"/>
                <a:gd name="T17" fmla="*/ 3 h 149"/>
                <a:gd name="T18" fmla="*/ 26 w 149"/>
                <a:gd name="T19" fmla="*/ 1 h 149"/>
                <a:gd name="T20" fmla="*/ 24 w 149"/>
                <a:gd name="T21" fmla="*/ 1 h 149"/>
                <a:gd name="T22" fmla="*/ 22 w 149"/>
                <a:gd name="T23" fmla="*/ 0 h 149"/>
                <a:gd name="T24" fmla="*/ 19 w 149"/>
                <a:gd name="T25" fmla="*/ 0 h 149"/>
                <a:gd name="T26" fmla="*/ 17 w 149"/>
                <a:gd name="T27" fmla="*/ 0 h 149"/>
                <a:gd name="T28" fmla="*/ 14 w 149"/>
                <a:gd name="T29" fmla="*/ 0 h 149"/>
                <a:gd name="T30" fmla="*/ 12 w 149"/>
                <a:gd name="T31" fmla="*/ 1 h 149"/>
                <a:gd name="T32" fmla="*/ 10 w 149"/>
                <a:gd name="T33" fmla="*/ 2 h 149"/>
                <a:gd name="T34" fmla="*/ 8 w 149"/>
                <a:gd name="T35" fmla="*/ 3 h 149"/>
                <a:gd name="T36" fmla="*/ 6 w 149"/>
                <a:gd name="T37" fmla="*/ 5 h 149"/>
                <a:gd name="T38" fmla="*/ 4 w 149"/>
                <a:gd name="T39" fmla="*/ 6 h 149"/>
                <a:gd name="T40" fmla="*/ 3 w 149"/>
                <a:gd name="T41" fmla="*/ 8 h 149"/>
                <a:gd name="T42" fmla="*/ 2 w 149"/>
                <a:gd name="T43" fmla="*/ 10 h 149"/>
                <a:gd name="T44" fmla="*/ 1 w 149"/>
                <a:gd name="T45" fmla="*/ 13 h 149"/>
                <a:gd name="T46" fmla="*/ 0 w 149"/>
                <a:gd name="T47" fmla="*/ 15 h 149"/>
                <a:gd name="T48" fmla="*/ 0 w 149"/>
                <a:gd name="T49" fmla="*/ 17 h 149"/>
                <a:gd name="T50" fmla="*/ 0 w 149"/>
                <a:gd name="T51" fmla="*/ 20 h 149"/>
                <a:gd name="T52" fmla="*/ 0 w 149"/>
                <a:gd name="T53" fmla="*/ 22 h 149"/>
                <a:gd name="T54" fmla="*/ 1 w 149"/>
                <a:gd name="T55" fmla="*/ 24 h 149"/>
                <a:gd name="T56" fmla="*/ 2 w 149"/>
                <a:gd name="T57" fmla="*/ 26 h 149"/>
                <a:gd name="T58" fmla="*/ 3 w 149"/>
                <a:gd name="T59" fmla="*/ 29 h 149"/>
                <a:gd name="T60" fmla="*/ 4 w 149"/>
                <a:gd name="T61" fmla="*/ 30 h 149"/>
                <a:gd name="T62" fmla="*/ 6 w 149"/>
                <a:gd name="T63" fmla="*/ 32 h 149"/>
                <a:gd name="T64" fmla="*/ 8 w 149"/>
                <a:gd name="T65" fmla="*/ 34 h 149"/>
                <a:gd name="T66" fmla="*/ 10 w 149"/>
                <a:gd name="T67" fmla="*/ 35 h 149"/>
                <a:gd name="T68" fmla="*/ 12 w 149"/>
                <a:gd name="T69" fmla="*/ 36 h 149"/>
                <a:gd name="T70" fmla="*/ 14 w 149"/>
                <a:gd name="T71" fmla="*/ 37 h 149"/>
                <a:gd name="T72" fmla="*/ 17 w 149"/>
                <a:gd name="T73" fmla="*/ 37 h 149"/>
                <a:gd name="T74" fmla="*/ 19 w 149"/>
                <a:gd name="T75" fmla="*/ 37 h 149"/>
                <a:gd name="T76" fmla="*/ 22 w 149"/>
                <a:gd name="T77" fmla="*/ 37 h 149"/>
                <a:gd name="T78" fmla="*/ 24 w 149"/>
                <a:gd name="T79" fmla="*/ 36 h 149"/>
                <a:gd name="T80" fmla="*/ 26 w 149"/>
                <a:gd name="T81" fmla="*/ 36 h 149"/>
                <a:gd name="T82" fmla="*/ 28 w 149"/>
                <a:gd name="T83" fmla="*/ 34 h 149"/>
                <a:gd name="T84" fmla="*/ 30 w 149"/>
                <a:gd name="T85" fmla="*/ 33 h 149"/>
                <a:gd name="T86" fmla="*/ 32 w 149"/>
                <a:gd name="T87" fmla="*/ 31 h 149"/>
                <a:gd name="T88" fmla="*/ 33 w 149"/>
                <a:gd name="T89" fmla="*/ 30 h 149"/>
                <a:gd name="T90" fmla="*/ 35 w 149"/>
                <a:gd name="T91" fmla="*/ 28 h 149"/>
                <a:gd name="T92" fmla="*/ 36 w 149"/>
                <a:gd name="T93" fmla="*/ 26 h 149"/>
                <a:gd name="T94" fmla="*/ 36 w 149"/>
                <a:gd name="T95" fmla="*/ 23 h 149"/>
                <a:gd name="T96" fmla="*/ 37 w 149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149">
                  <a:moveTo>
                    <a:pt x="149" y="80"/>
                  </a:moveTo>
                  <a:lnTo>
                    <a:pt x="149" y="75"/>
                  </a:lnTo>
                  <a:lnTo>
                    <a:pt x="149" y="70"/>
                  </a:lnTo>
                  <a:lnTo>
                    <a:pt x="148" y="65"/>
                  </a:lnTo>
                  <a:lnTo>
                    <a:pt x="148" y="60"/>
                  </a:lnTo>
                  <a:lnTo>
                    <a:pt x="146" y="55"/>
                  </a:lnTo>
                  <a:lnTo>
                    <a:pt x="145" y="52"/>
                  </a:lnTo>
                  <a:lnTo>
                    <a:pt x="143" y="47"/>
                  </a:lnTo>
                  <a:lnTo>
                    <a:pt x="141" y="42"/>
                  </a:lnTo>
                  <a:lnTo>
                    <a:pt x="139" y="38"/>
                  </a:lnTo>
                  <a:lnTo>
                    <a:pt x="137" y="34"/>
                  </a:lnTo>
                  <a:lnTo>
                    <a:pt x="134" y="30"/>
                  </a:lnTo>
                  <a:lnTo>
                    <a:pt x="131" y="26"/>
                  </a:lnTo>
                  <a:lnTo>
                    <a:pt x="128" y="22"/>
                  </a:lnTo>
                  <a:lnTo>
                    <a:pt x="124" y="20"/>
                  </a:lnTo>
                  <a:lnTo>
                    <a:pt x="121" y="16"/>
                  </a:lnTo>
                  <a:lnTo>
                    <a:pt x="117" y="14"/>
                  </a:lnTo>
                  <a:lnTo>
                    <a:pt x="112" y="11"/>
                  </a:lnTo>
                  <a:lnTo>
                    <a:pt x="109" y="9"/>
                  </a:lnTo>
                  <a:lnTo>
                    <a:pt x="105" y="6"/>
                  </a:lnTo>
                  <a:lnTo>
                    <a:pt x="100" y="5"/>
                  </a:lnTo>
                  <a:lnTo>
                    <a:pt x="95" y="3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3" y="3"/>
                  </a:lnTo>
                  <a:lnTo>
                    <a:pt x="49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6" y="11"/>
                  </a:lnTo>
                  <a:lnTo>
                    <a:pt x="32" y="14"/>
                  </a:lnTo>
                  <a:lnTo>
                    <a:pt x="28" y="16"/>
                  </a:lnTo>
                  <a:lnTo>
                    <a:pt x="25" y="20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5" y="30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5" y="47"/>
                  </a:lnTo>
                  <a:lnTo>
                    <a:pt x="4" y="52"/>
                  </a:lnTo>
                  <a:lnTo>
                    <a:pt x="3" y="55"/>
                  </a:lnTo>
                  <a:lnTo>
                    <a:pt x="2" y="60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2" y="89"/>
                  </a:lnTo>
                  <a:lnTo>
                    <a:pt x="3" y="93"/>
                  </a:lnTo>
                  <a:lnTo>
                    <a:pt x="4" y="98"/>
                  </a:lnTo>
                  <a:lnTo>
                    <a:pt x="5" y="103"/>
                  </a:lnTo>
                  <a:lnTo>
                    <a:pt x="8" y="106"/>
                  </a:lnTo>
                  <a:lnTo>
                    <a:pt x="10" y="111"/>
                  </a:lnTo>
                  <a:lnTo>
                    <a:pt x="13" y="115"/>
                  </a:lnTo>
                  <a:lnTo>
                    <a:pt x="15" y="119"/>
                  </a:lnTo>
                  <a:lnTo>
                    <a:pt x="17" y="122"/>
                  </a:lnTo>
                  <a:lnTo>
                    <a:pt x="21" y="126"/>
                  </a:lnTo>
                  <a:lnTo>
                    <a:pt x="25" y="130"/>
                  </a:lnTo>
                  <a:lnTo>
                    <a:pt x="28" y="133"/>
                  </a:lnTo>
                  <a:lnTo>
                    <a:pt x="32" y="136"/>
                  </a:lnTo>
                  <a:lnTo>
                    <a:pt x="36" y="138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9" y="144"/>
                  </a:lnTo>
                  <a:lnTo>
                    <a:pt x="53" y="145"/>
                  </a:lnTo>
                  <a:lnTo>
                    <a:pt x="58" y="147"/>
                  </a:lnTo>
                  <a:lnTo>
                    <a:pt x="62" y="148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7" y="149"/>
                  </a:lnTo>
                  <a:lnTo>
                    <a:pt x="82" y="149"/>
                  </a:lnTo>
                  <a:lnTo>
                    <a:pt x="87" y="148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100" y="144"/>
                  </a:lnTo>
                  <a:lnTo>
                    <a:pt x="105" y="143"/>
                  </a:lnTo>
                  <a:lnTo>
                    <a:pt x="109" y="141"/>
                  </a:lnTo>
                  <a:lnTo>
                    <a:pt x="112" y="138"/>
                  </a:lnTo>
                  <a:lnTo>
                    <a:pt x="117" y="136"/>
                  </a:lnTo>
                  <a:lnTo>
                    <a:pt x="121" y="133"/>
                  </a:lnTo>
                  <a:lnTo>
                    <a:pt x="124" y="130"/>
                  </a:lnTo>
                  <a:lnTo>
                    <a:pt x="128" y="126"/>
                  </a:lnTo>
                  <a:lnTo>
                    <a:pt x="131" y="122"/>
                  </a:lnTo>
                  <a:lnTo>
                    <a:pt x="134" y="119"/>
                  </a:lnTo>
                  <a:lnTo>
                    <a:pt x="137" y="115"/>
                  </a:lnTo>
                  <a:lnTo>
                    <a:pt x="139" y="111"/>
                  </a:lnTo>
                  <a:lnTo>
                    <a:pt x="141" y="106"/>
                  </a:lnTo>
                  <a:lnTo>
                    <a:pt x="143" y="103"/>
                  </a:lnTo>
                  <a:lnTo>
                    <a:pt x="145" y="98"/>
                  </a:lnTo>
                  <a:lnTo>
                    <a:pt x="146" y="93"/>
                  </a:lnTo>
                  <a:lnTo>
                    <a:pt x="148" y="89"/>
                  </a:lnTo>
                  <a:lnTo>
                    <a:pt x="148" y="84"/>
                  </a:lnTo>
                  <a:lnTo>
                    <a:pt x="14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161"/>
            <p:cNvSpPr>
              <a:spLocks noChangeShapeType="1"/>
            </p:cNvSpPr>
            <p:nvPr/>
          </p:nvSpPr>
          <p:spPr bwMode="auto">
            <a:xfrm>
              <a:off x="4669" y="2976"/>
              <a:ext cx="1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162"/>
            <p:cNvSpPr>
              <a:spLocks noChangeShapeType="1"/>
            </p:cNvSpPr>
            <p:nvPr/>
          </p:nvSpPr>
          <p:spPr bwMode="auto">
            <a:xfrm flipV="1">
              <a:off x="4669" y="3003"/>
              <a:ext cx="56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163"/>
            <p:cNvSpPr>
              <a:spLocks noChangeShapeType="1"/>
            </p:cNvSpPr>
            <p:nvPr/>
          </p:nvSpPr>
          <p:spPr bwMode="auto">
            <a:xfrm flipH="1" flipV="1">
              <a:off x="4669" y="2976"/>
              <a:ext cx="56" cy="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64"/>
            <p:cNvSpPr>
              <a:spLocks/>
            </p:cNvSpPr>
            <p:nvPr/>
          </p:nvSpPr>
          <p:spPr bwMode="auto">
            <a:xfrm>
              <a:off x="3285" y="2995"/>
              <a:ext cx="38" cy="37"/>
            </a:xfrm>
            <a:custGeom>
              <a:avLst/>
              <a:gdLst>
                <a:gd name="T0" fmla="*/ 38 w 148"/>
                <a:gd name="T1" fmla="*/ 19 h 148"/>
                <a:gd name="T2" fmla="*/ 38 w 148"/>
                <a:gd name="T3" fmla="*/ 16 h 148"/>
                <a:gd name="T4" fmla="*/ 37 w 148"/>
                <a:gd name="T5" fmla="*/ 14 h 148"/>
                <a:gd name="T6" fmla="*/ 36 w 148"/>
                <a:gd name="T7" fmla="*/ 12 h 148"/>
                <a:gd name="T8" fmla="*/ 35 w 148"/>
                <a:gd name="T9" fmla="*/ 9 h 148"/>
                <a:gd name="T10" fmla="*/ 34 w 148"/>
                <a:gd name="T11" fmla="*/ 8 h 148"/>
                <a:gd name="T12" fmla="*/ 33 w 148"/>
                <a:gd name="T13" fmla="*/ 6 h 148"/>
                <a:gd name="T14" fmla="*/ 31 w 148"/>
                <a:gd name="T15" fmla="*/ 4 h 148"/>
                <a:gd name="T16" fmla="*/ 29 w 148"/>
                <a:gd name="T17" fmla="*/ 3 h 148"/>
                <a:gd name="T18" fmla="*/ 26 w 148"/>
                <a:gd name="T19" fmla="*/ 2 h 148"/>
                <a:gd name="T20" fmla="*/ 24 w 148"/>
                <a:gd name="T21" fmla="*/ 1 h 148"/>
                <a:gd name="T22" fmla="*/ 22 w 148"/>
                <a:gd name="T23" fmla="*/ 0 h 148"/>
                <a:gd name="T24" fmla="*/ 20 w 148"/>
                <a:gd name="T25" fmla="*/ 0 h 148"/>
                <a:gd name="T26" fmla="*/ 17 w 148"/>
                <a:gd name="T27" fmla="*/ 0 h 148"/>
                <a:gd name="T28" fmla="*/ 15 w 148"/>
                <a:gd name="T29" fmla="*/ 1 h 148"/>
                <a:gd name="T30" fmla="*/ 12 w 148"/>
                <a:gd name="T31" fmla="*/ 1 h 148"/>
                <a:gd name="T32" fmla="*/ 10 w 148"/>
                <a:gd name="T33" fmla="*/ 2 h 148"/>
                <a:gd name="T34" fmla="*/ 8 w 148"/>
                <a:gd name="T35" fmla="*/ 3 h 148"/>
                <a:gd name="T36" fmla="*/ 6 w 148"/>
                <a:gd name="T37" fmla="*/ 5 h 148"/>
                <a:gd name="T38" fmla="*/ 4 w 148"/>
                <a:gd name="T39" fmla="*/ 7 h 148"/>
                <a:gd name="T40" fmla="*/ 3 w 148"/>
                <a:gd name="T41" fmla="*/ 9 h 148"/>
                <a:gd name="T42" fmla="*/ 2 w 148"/>
                <a:gd name="T43" fmla="*/ 11 h 148"/>
                <a:gd name="T44" fmla="*/ 1 w 148"/>
                <a:gd name="T45" fmla="*/ 13 h 148"/>
                <a:gd name="T46" fmla="*/ 0 w 148"/>
                <a:gd name="T47" fmla="*/ 15 h 148"/>
                <a:gd name="T48" fmla="*/ 0 w 148"/>
                <a:gd name="T49" fmla="*/ 17 h 148"/>
                <a:gd name="T50" fmla="*/ 0 w 148"/>
                <a:gd name="T51" fmla="*/ 20 h 148"/>
                <a:gd name="T52" fmla="*/ 0 w 148"/>
                <a:gd name="T53" fmla="*/ 22 h 148"/>
                <a:gd name="T54" fmla="*/ 1 w 148"/>
                <a:gd name="T55" fmla="*/ 24 h 148"/>
                <a:gd name="T56" fmla="*/ 2 w 148"/>
                <a:gd name="T57" fmla="*/ 27 h 148"/>
                <a:gd name="T58" fmla="*/ 3 w 148"/>
                <a:gd name="T59" fmla="*/ 29 h 148"/>
                <a:gd name="T60" fmla="*/ 4 w 148"/>
                <a:gd name="T61" fmla="*/ 31 h 148"/>
                <a:gd name="T62" fmla="*/ 6 w 148"/>
                <a:gd name="T63" fmla="*/ 32 h 148"/>
                <a:gd name="T64" fmla="*/ 8 w 148"/>
                <a:gd name="T65" fmla="*/ 34 h 148"/>
                <a:gd name="T66" fmla="*/ 10 w 148"/>
                <a:gd name="T67" fmla="*/ 35 h 148"/>
                <a:gd name="T68" fmla="*/ 12 w 148"/>
                <a:gd name="T69" fmla="*/ 36 h 148"/>
                <a:gd name="T70" fmla="*/ 15 w 148"/>
                <a:gd name="T71" fmla="*/ 37 h 148"/>
                <a:gd name="T72" fmla="*/ 17 w 148"/>
                <a:gd name="T73" fmla="*/ 37 h 148"/>
                <a:gd name="T74" fmla="*/ 20 w 148"/>
                <a:gd name="T75" fmla="*/ 37 h 148"/>
                <a:gd name="T76" fmla="*/ 22 w 148"/>
                <a:gd name="T77" fmla="*/ 37 h 148"/>
                <a:gd name="T78" fmla="*/ 24 w 148"/>
                <a:gd name="T79" fmla="*/ 37 h 148"/>
                <a:gd name="T80" fmla="*/ 26 w 148"/>
                <a:gd name="T81" fmla="*/ 36 h 148"/>
                <a:gd name="T82" fmla="*/ 29 w 148"/>
                <a:gd name="T83" fmla="*/ 34 h 148"/>
                <a:gd name="T84" fmla="*/ 31 w 148"/>
                <a:gd name="T85" fmla="*/ 33 h 148"/>
                <a:gd name="T86" fmla="*/ 33 w 148"/>
                <a:gd name="T87" fmla="*/ 32 h 148"/>
                <a:gd name="T88" fmla="*/ 34 w 148"/>
                <a:gd name="T89" fmla="*/ 30 h 148"/>
                <a:gd name="T90" fmla="*/ 35 w 148"/>
                <a:gd name="T91" fmla="*/ 28 h 148"/>
                <a:gd name="T92" fmla="*/ 36 w 148"/>
                <a:gd name="T93" fmla="*/ 26 h 148"/>
                <a:gd name="T94" fmla="*/ 37 w 148"/>
                <a:gd name="T95" fmla="*/ 23 h 148"/>
                <a:gd name="T96" fmla="*/ 38 w 148"/>
                <a:gd name="T97" fmla="*/ 21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8">
                  <a:moveTo>
                    <a:pt x="148" y="79"/>
                  </a:moveTo>
                  <a:lnTo>
                    <a:pt x="148" y="74"/>
                  </a:lnTo>
                  <a:lnTo>
                    <a:pt x="148" y="69"/>
                  </a:lnTo>
                  <a:lnTo>
                    <a:pt x="147" y="64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1"/>
                  </a:lnTo>
                  <a:lnTo>
                    <a:pt x="142" y="46"/>
                  </a:lnTo>
                  <a:lnTo>
                    <a:pt x="141" y="42"/>
                  </a:lnTo>
                  <a:lnTo>
                    <a:pt x="138" y="37"/>
                  </a:lnTo>
                  <a:lnTo>
                    <a:pt x="136" y="34"/>
                  </a:lnTo>
                  <a:lnTo>
                    <a:pt x="134" y="30"/>
                  </a:lnTo>
                  <a:lnTo>
                    <a:pt x="130" y="26"/>
                  </a:lnTo>
                  <a:lnTo>
                    <a:pt x="128" y="23"/>
                  </a:lnTo>
                  <a:lnTo>
                    <a:pt x="124" y="19"/>
                  </a:lnTo>
                  <a:lnTo>
                    <a:pt x="120" y="15"/>
                  </a:lnTo>
                  <a:lnTo>
                    <a:pt x="117" y="13"/>
                  </a:lnTo>
                  <a:lnTo>
                    <a:pt x="112" y="11"/>
                  </a:lnTo>
                  <a:lnTo>
                    <a:pt x="108" y="8"/>
                  </a:lnTo>
                  <a:lnTo>
                    <a:pt x="103" y="6"/>
                  </a:lnTo>
                  <a:lnTo>
                    <a:pt x="100" y="4"/>
                  </a:lnTo>
                  <a:lnTo>
                    <a:pt x="95" y="3"/>
                  </a:lnTo>
                  <a:lnTo>
                    <a:pt x="90" y="2"/>
                  </a:lnTo>
                  <a:lnTo>
                    <a:pt x="85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2"/>
                  </a:lnTo>
                  <a:lnTo>
                    <a:pt x="52" y="3"/>
                  </a:lnTo>
                  <a:lnTo>
                    <a:pt x="48" y="4"/>
                  </a:lnTo>
                  <a:lnTo>
                    <a:pt x="44" y="6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0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10" y="37"/>
                  </a:lnTo>
                  <a:lnTo>
                    <a:pt x="7" y="42"/>
                  </a:lnTo>
                  <a:lnTo>
                    <a:pt x="5" y="46"/>
                  </a:lnTo>
                  <a:lnTo>
                    <a:pt x="3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2" y="93"/>
                  </a:lnTo>
                  <a:lnTo>
                    <a:pt x="3" y="97"/>
                  </a:lnTo>
                  <a:lnTo>
                    <a:pt x="5" y="102"/>
                  </a:lnTo>
                  <a:lnTo>
                    <a:pt x="7" y="107"/>
                  </a:lnTo>
                  <a:lnTo>
                    <a:pt x="10" y="111"/>
                  </a:lnTo>
                  <a:lnTo>
                    <a:pt x="12" y="114"/>
                  </a:lnTo>
                  <a:lnTo>
                    <a:pt x="14" y="119"/>
                  </a:lnTo>
                  <a:lnTo>
                    <a:pt x="17" y="123"/>
                  </a:lnTo>
                  <a:lnTo>
                    <a:pt x="20" y="126"/>
                  </a:lnTo>
                  <a:lnTo>
                    <a:pt x="24" y="129"/>
                  </a:lnTo>
                  <a:lnTo>
                    <a:pt x="28" y="132"/>
                  </a:lnTo>
                  <a:lnTo>
                    <a:pt x="31" y="135"/>
                  </a:lnTo>
                  <a:lnTo>
                    <a:pt x="35" y="137"/>
                  </a:lnTo>
                  <a:lnTo>
                    <a:pt x="39" y="140"/>
                  </a:lnTo>
                  <a:lnTo>
                    <a:pt x="44" y="142"/>
                  </a:lnTo>
                  <a:lnTo>
                    <a:pt x="48" y="143"/>
                  </a:lnTo>
                  <a:lnTo>
                    <a:pt x="52" y="146"/>
                  </a:lnTo>
                  <a:lnTo>
                    <a:pt x="57" y="147"/>
                  </a:lnTo>
                  <a:lnTo>
                    <a:pt x="62" y="147"/>
                  </a:lnTo>
                  <a:lnTo>
                    <a:pt x="67" y="148"/>
                  </a:lnTo>
                  <a:lnTo>
                    <a:pt x="72" y="148"/>
                  </a:lnTo>
                  <a:lnTo>
                    <a:pt x="76" y="148"/>
                  </a:lnTo>
                  <a:lnTo>
                    <a:pt x="81" y="148"/>
                  </a:lnTo>
                  <a:lnTo>
                    <a:pt x="85" y="147"/>
                  </a:lnTo>
                  <a:lnTo>
                    <a:pt x="90" y="147"/>
                  </a:lnTo>
                  <a:lnTo>
                    <a:pt x="95" y="146"/>
                  </a:lnTo>
                  <a:lnTo>
                    <a:pt x="100" y="143"/>
                  </a:lnTo>
                  <a:lnTo>
                    <a:pt x="103" y="142"/>
                  </a:lnTo>
                  <a:lnTo>
                    <a:pt x="108" y="140"/>
                  </a:lnTo>
                  <a:lnTo>
                    <a:pt x="112" y="137"/>
                  </a:lnTo>
                  <a:lnTo>
                    <a:pt x="117" y="135"/>
                  </a:lnTo>
                  <a:lnTo>
                    <a:pt x="120" y="132"/>
                  </a:lnTo>
                  <a:lnTo>
                    <a:pt x="124" y="129"/>
                  </a:lnTo>
                  <a:lnTo>
                    <a:pt x="128" y="126"/>
                  </a:lnTo>
                  <a:lnTo>
                    <a:pt x="130" y="123"/>
                  </a:lnTo>
                  <a:lnTo>
                    <a:pt x="134" y="119"/>
                  </a:lnTo>
                  <a:lnTo>
                    <a:pt x="136" y="114"/>
                  </a:lnTo>
                  <a:lnTo>
                    <a:pt x="138" y="111"/>
                  </a:lnTo>
                  <a:lnTo>
                    <a:pt x="141" y="107"/>
                  </a:lnTo>
                  <a:lnTo>
                    <a:pt x="142" y="102"/>
                  </a:lnTo>
                  <a:lnTo>
                    <a:pt x="145" y="97"/>
                  </a:lnTo>
                  <a:lnTo>
                    <a:pt x="146" y="93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165"/>
            <p:cNvSpPr>
              <a:spLocks noChangeShapeType="1"/>
            </p:cNvSpPr>
            <p:nvPr/>
          </p:nvSpPr>
          <p:spPr bwMode="auto">
            <a:xfrm flipV="1">
              <a:off x="1449" y="2499"/>
              <a:ext cx="1" cy="23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166"/>
            <p:cNvSpPr>
              <a:spLocks noChangeShapeType="1"/>
            </p:cNvSpPr>
            <p:nvPr/>
          </p:nvSpPr>
          <p:spPr bwMode="auto">
            <a:xfrm>
              <a:off x="1423" y="2496"/>
              <a:ext cx="56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167"/>
            <p:cNvSpPr>
              <a:spLocks noChangeShapeType="1"/>
            </p:cNvSpPr>
            <p:nvPr/>
          </p:nvSpPr>
          <p:spPr bwMode="auto">
            <a:xfrm flipH="1" flipV="1">
              <a:off x="1451" y="2441"/>
              <a:ext cx="28" cy="5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168"/>
            <p:cNvSpPr>
              <a:spLocks noChangeShapeType="1"/>
            </p:cNvSpPr>
            <p:nvPr/>
          </p:nvSpPr>
          <p:spPr bwMode="auto">
            <a:xfrm flipH="1">
              <a:off x="1423" y="2441"/>
              <a:ext cx="28" cy="5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169"/>
            <p:cNvSpPr>
              <a:spLocks/>
            </p:cNvSpPr>
            <p:nvPr/>
          </p:nvSpPr>
          <p:spPr bwMode="auto">
            <a:xfrm>
              <a:off x="1423" y="2441"/>
              <a:ext cx="56" cy="55"/>
            </a:xfrm>
            <a:custGeom>
              <a:avLst/>
              <a:gdLst>
                <a:gd name="T0" fmla="*/ 56 w 222"/>
                <a:gd name="T1" fmla="*/ 55 h 220"/>
                <a:gd name="T2" fmla="*/ 28 w 222"/>
                <a:gd name="T3" fmla="*/ 0 h 220"/>
                <a:gd name="T4" fmla="*/ 0 w 222"/>
                <a:gd name="T5" fmla="*/ 55 h 220"/>
                <a:gd name="T6" fmla="*/ 56 w 222"/>
                <a:gd name="T7" fmla="*/ 55 h 2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2" h="220">
                  <a:moveTo>
                    <a:pt x="222" y="220"/>
                  </a:moveTo>
                  <a:lnTo>
                    <a:pt x="111" y="0"/>
                  </a:lnTo>
                  <a:lnTo>
                    <a:pt x="0" y="220"/>
                  </a:lnTo>
                  <a:lnTo>
                    <a:pt x="222" y="2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170"/>
            <p:cNvSpPr>
              <a:spLocks noChangeShapeType="1"/>
            </p:cNvSpPr>
            <p:nvPr/>
          </p:nvSpPr>
          <p:spPr bwMode="auto">
            <a:xfrm flipH="1">
              <a:off x="1450" y="3290"/>
              <a:ext cx="1" cy="22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71"/>
            <p:cNvSpPr>
              <a:spLocks noChangeShapeType="1"/>
            </p:cNvSpPr>
            <p:nvPr/>
          </p:nvSpPr>
          <p:spPr bwMode="auto">
            <a:xfrm flipH="1">
              <a:off x="1421" y="3519"/>
              <a:ext cx="55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72"/>
            <p:cNvSpPr>
              <a:spLocks noChangeShapeType="1"/>
            </p:cNvSpPr>
            <p:nvPr/>
          </p:nvSpPr>
          <p:spPr bwMode="auto">
            <a:xfrm>
              <a:off x="1421" y="3519"/>
              <a:ext cx="28" cy="5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73"/>
            <p:cNvSpPr>
              <a:spLocks noChangeShapeType="1"/>
            </p:cNvSpPr>
            <p:nvPr/>
          </p:nvSpPr>
          <p:spPr bwMode="auto">
            <a:xfrm flipV="1">
              <a:off x="1449" y="3519"/>
              <a:ext cx="27" cy="5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174"/>
            <p:cNvSpPr>
              <a:spLocks/>
            </p:cNvSpPr>
            <p:nvPr/>
          </p:nvSpPr>
          <p:spPr bwMode="auto">
            <a:xfrm>
              <a:off x="1421" y="3519"/>
              <a:ext cx="55" cy="56"/>
            </a:xfrm>
            <a:custGeom>
              <a:avLst/>
              <a:gdLst>
                <a:gd name="T0" fmla="*/ 0 w 220"/>
                <a:gd name="T1" fmla="*/ 0 h 222"/>
                <a:gd name="T2" fmla="*/ 28 w 220"/>
                <a:gd name="T3" fmla="*/ 56 h 222"/>
                <a:gd name="T4" fmla="*/ 55 w 220"/>
                <a:gd name="T5" fmla="*/ 0 h 222"/>
                <a:gd name="T6" fmla="*/ 0 w 220"/>
                <a:gd name="T7" fmla="*/ 0 h 2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" h="222">
                  <a:moveTo>
                    <a:pt x="0" y="0"/>
                  </a:moveTo>
                  <a:lnTo>
                    <a:pt x="110" y="222"/>
                  </a:lnTo>
                  <a:lnTo>
                    <a:pt x="2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175"/>
            <p:cNvSpPr>
              <a:spLocks noChangeShapeType="1"/>
            </p:cNvSpPr>
            <p:nvPr/>
          </p:nvSpPr>
          <p:spPr bwMode="auto">
            <a:xfrm flipV="1">
              <a:off x="594" y="2928"/>
              <a:ext cx="1" cy="22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176"/>
            <p:cNvSpPr>
              <a:spLocks noChangeShapeType="1"/>
            </p:cNvSpPr>
            <p:nvPr/>
          </p:nvSpPr>
          <p:spPr bwMode="auto">
            <a:xfrm>
              <a:off x="569" y="2925"/>
              <a:ext cx="55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177"/>
            <p:cNvSpPr>
              <a:spLocks noChangeShapeType="1"/>
            </p:cNvSpPr>
            <p:nvPr/>
          </p:nvSpPr>
          <p:spPr bwMode="auto">
            <a:xfrm flipH="1" flipV="1">
              <a:off x="596" y="2870"/>
              <a:ext cx="28" cy="5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178"/>
            <p:cNvSpPr>
              <a:spLocks noChangeShapeType="1"/>
            </p:cNvSpPr>
            <p:nvPr/>
          </p:nvSpPr>
          <p:spPr bwMode="auto">
            <a:xfrm flipH="1">
              <a:off x="569" y="2870"/>
              <a:ext cx="27" cy="5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179"/>
            <p:cNvSpPr>
              <a:spLocks/>
            </p:cNvSpPr>
            <p:nvPr/>
          </p:nvSpPr>
          <p:spPr bwMode="auto">
            <a:xfrm>
              <a:off x="569" y="2870"/>
              <a:ext cx="55" cy="55"/>
            </a:xfrm>
            <a:custGeom>
              <a:avLst/>
              <a:gdLst>
                <a:gd name="T0" fmla="*/ 55 w 220"/>
                <a:gd name="T1" fmla="*/ 55 h 220"/>
                <a:gd name="T2" fmla="*/ 28 w 220"/>
                <a:gd name="T3" fmla="*/ 0 h 220"/>
                <a:gd name="T4" fmla="*/ 0 w 220"/>
                <a:gd name="T5" fmla="*/ 55 h 220"/>
                <a:gd name="T6" fmla="*/ 55 w 220"/>
                <a:gd name="T7" fmla="*/ 55 h 2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0" h="220">
                  <a:moveTo>
                    <a:pt x="220" y="220"/>
                  </a:moveTo>
                  <a:lnTo>
                    <a:pt x="111" y="0"/>
                  </a:lnTo>
                  <a:lnTo>
                    <a:pt x="0" y="220"/>
                  </a:lnTo>
                  <a:lnTo>
                    <a:pt x="220" y="2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186"/>
            <p:cNvSpPr>
              <a:spLocks noChangeShapeType="1"/>
            </p:cNvSpPr>
            <p:nvPr/>
          </p:nvSpPr>
          <p:spPr bwMode="auto">
            <a:xfrm flipH="1">
              <a:off x="2043" y="1883"/>
              <a:ext cx="165" cy="16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87"/>
            <p:cNvSpPr>
              <a:spLocks noChangeShapeType="1"/>
            </p:cNvSpPr>
            <p:nvPr/>
          </p:nvSpPr>
          <p:spPr bwMode="auto">
            <a:xfrm flipH="1" flipV="1">
              <a:off x="2021" y="2029"/>
              <a:ext cx="39" cy="3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188"/>
            <p:cNvSpPr>
              <a:spLocks noChangeShapeType="1"/>
            </p:cNvSpPr>
            <p:nvPr/>
          </p:nvSpPr>
          <p:spPr bwMode="auto">
            <a:xfrm flipH="1">
              <a:off x="2001" y="2029"/>
              <a:ext cx="20" cy="5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189"/>
            <p:cNvSpPr>
              <a:spLocks noChangeShapeType="1"/>
            </p:cNvSpPr>
            <p:nvPr/>
          </p:nvSpPr>
          <p:spPr bwMode="auto">
            <a:xfrm flipV="1">
              <a:off x="2001" y="2068"/>
              <a:ext cx="59" cy="19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190"/>
            <p:cNvSpPr>
              <a:spLocks/>
            </p:cNvSpPr>
            <p:nvPr/>
          </p:nvSpPr>
          <p:spPr bwMode="auto">
            <a:xfrm>
              <a:off x="2001" y="2029"/>
              <a:ext cx="59" cy="58"/>
            </a:xfrm>
            <a:custGeom>
              <a:avLst/>
              <a:gdLst>
                <a:gd name="T0" fmla="*/ 20 w 234"/>
                <a:gd name="T1" fmla="*/ 0 h 234"/>
                <a:gd name="T2" fmla="*/ 0 w 234"/>
                <a:gd name="T3" fmla="*/ 58 h 234"/>
                <a:gd name="T4" fmla="*/ 59 w 234"/>
                <a:gd name="T5" fmla="*/ 39 h 234"/>
                <a:gd name="T6" fmla="*/ 20 w 234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4" h="234">
                  <a:moveTo>
                    <a:pt x="79" y="0"/>
                  </a:moveTo>
                  <a:lnTo>
                    <a:pt x="0" y="234"/>
                  </a:lnTo>
                  <a:lnTo>
                    <a:pt x="234" y="15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191"/>
            <p:cNvSpPr>
              <a:spLocks noChangeArrowheads="1"/>
            </p:cNvSpPr>
            <p:nvPr/>
          </p:nvSpPr>
          <p:spPr bwMode="auto">
            <a:xfrm rot="-5400000">
              <a:off x="966" y="2895"/>
              <a:ext cx="2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0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99" name="Rectangle 1197"/>
            <p:cNvSpPr>
              <a:spLocks noChangeArrowheads="1"/>
            </p:cNvSpPr>
            <p:nvPr/>
          </p:nvSpPr>
          <p:spPr bwMode="auto">
            <a:xfrm>
              <a:off x="2708" y="2152"/>
              <a:ext cx="2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e1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00" name="Rectangle 1203"/>
            <p:cNvSpPr>
              <a:spLocks noChangeArrowheads="1"/>
            </p:cNvSpPr>
            <p:nvPr/>
          </p:nvSpPr>
          <p:spPr bwMode="auto">
            <a:xfrm>
              <a:off x="3500" y="2168"/>
              <a:ext cx="8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101" name="Rectangle 1204"/>
            <p:cNvSpPr>
              <a:spLocks noChangeArrowheads="1"/>
            </p:cNvSpPr>
            <p:nvPr/>
          </p:nvSpPr>
          <p:spPr bwMode="auto">
            <a:xfrm>
              <a:off x="3504" y="2260"/>
              <a:ext cx="7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102" name="Rectangle 1205"/>
            <p:cNvSpPr>
              <a:spLocks noChangeArrowheads="1"/>
            </p:cNvSpPr>
            <p:nvPr/>
          </p:nvSpPr>
          <p:spPr bwMode="auto">
            <a:xfrm>
              <a:off x="3493" y="3526"/>
              <a:ext cx="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103" name="Rectangle 1206"/>
            <p:cNvSpPr>
              <a:spLocks noChangeArrowheads="1"/>
            </p:cNvSpPr>
            <p:nvPr/>
          </p:nvSpPr>
          <p:spPr bwMode="auto">
            <a:xfrm>
              <a:off x="4164" y="2842"/>
              <a:ext cx="8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900" b="1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104" name="Rectangle 1207"/>
            <p:cNvSpPr>
              <a:spLocks noChangeArrowheads="1"/>
            </p:cNvSpPr>
            <p:nvPr/>
          </p:nvSpPr>
          <p:spPr bwMode="auto">
            <a:xfrm>
              <a:off x="3509" y="3617"/>
              <a:ext cx="7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105" name="Rectangle 1208"/>
            <p:cNvSpPr>
              <a:spLocks noChangeArrowheads="1"/>
            </p:cNvSpPr>
            <p:nvPr/>
          </p:nvSpPr>
          <p:spPr bwMode="auto">
            <a:xfrm>
              <a:off x="4172" y="2927"/>
              <a:ext cx="7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106" name="Rectangle 1213"/>
            <p:cNvSpPr>
              <a:spLocks noChangeArrowheads="1"/>
            </p:cNvSpPr>
            <p:nvPr/>
          </p:nvSpPr>
          <p:spPr bwMode="auto">
            <a:xfrm>
              <a:off x="2210" y="1872"/>
              <a:ext cx="4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>
                  <a:solidFill>
                    <a:srgbClr val="000000"/>
                  </a:solidFill>
                  <a:latin typeface="Arial Black" pitchFamily="34" charset="0"/>
                </a:rPr>
                <a:t>Cuff</a:t>
              </a:r>
              <a:endParaRPr lang="en-US">
                <a:latin typeface="Arial Black" pitchFamily="34" charset="0"/>
              </a:endParaRPr>
            </a:p>
          </p:txBody>
        </p:sp>
        <p:sp>
          <p:nvSpPr>
            <p:cNvPr id="107" name="Rectangle 1214"/>
            <p:cNvSpPr>
              <a:spLocks noChangeArrowheads="1"/>
            </p:cNvSpPr>
            <p:nvPr/>
          </p:nvSpPr>
          <p:spPr bwMode="auto">
            <a:xfrm>
              <a:off x="1382" y="2169"/>
              <a:ext cx="882" cy="168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15"/>
            <p:cNvSpPr>
              <a:spLocks noEditPoints="1"/>
            </p:cNvSpPr>
            <p:nvPr/>
          </p:nvSpPr>
          <p:spPr bwMode="auto">
            <a:xfrm>
              <a:off x="1382" y="2169"/>
              <a:ext cx="882" cy="1687"/>
            </a:xfrm>
            <a:custGeom>
              <a:avLst/>
              <a:gdLst>
                <a:gd name="T0" fmla="*/ 235 w 3528"/>
                <a:gd name="T1" fmla="*/ 0 h 6751"/>
                <a:gd name="T2" fmla="*/ 882 w 3528"/>
                <a:gd name="T3" fmla="*/ 841 h 6751"/>
                <a:gd name="T4" fmla="*/ 743 w 3528"/>
                <a:gd name="T5" fmla="*/ 1433 h 6751"/>
                <a:gd name="T6" fmla="*/ 155 w 3528"/>
                <a:gd name="T7" fmla="*/ 1201 h 6751"/>
                <a:gd name="T8" fmla="*/ 164 w 3528"/>
                <a:gd name="T9" fmla="*/ 1172 h 6751"/>
                <a:gd name="T10" fmla="*/ 183 w 3528"/>
                <a:gd name="T11" fmla="*/ 1150 h 6751"/>
                <a:gd name="T12" fmla="*/ 208 w 3528"/>
                <a:gd name="T13" fmla="*/ 1135 h 6751"/>
                <a:gd name="T14" fmla="*/ 238 w 3528"/>
                <a:gd name="T15" fmla="*/ 1132 h 6751"/>
                <a:gd name="T16" fmla="*/ 267 w 3528"/>
                <a:gd name="T17" fmla="*/ 1139 h 6751"/>
                <a:gd name="T18" fmla="*/ 290 w 3528"/>
                <a:gd name="T19" fmla="*/ 1156 h 6751"/>
                <a:gd name="T20" fmla="*/ 306 w 3528"/>
                <a:gd name="T21" fmla="*/ 1181 h 6751"/>
                <a:gd name="T22" fmla="*/ 312 w 3528"/>
                <a:gd name="T23" fmla="*/ 1210 h 6751"/>
                <a:gd name="T24" fmla="*/ 307 w 3528"/>
                <a:gd name="T25" fmla="*/ 1238 h 6751"/>
                <a:gd name="T26" fmla="*/ 292 w 3528"/>
                <a:gd name="T27" fmla="*/ 1262 h 6751"/>
                <a:gd name="T28" fmla="*/ 303 w 3528"/>
                <a:gd name="T29" fmla="*/ 1284 h 6751"/>
                <a:gd name="T30" fmla="*/ 311 w 3528"/>
                <a:gd name="T31" fmla="*/ 1311 h 6751"/>
                <a:gd name="T32" fmla="*/ 309 w 3528"/>
                <a:gd name="T33" fmla="*/ 1341 h 6751"/>
                <a:gd name="T34" fmla="*/ 296 w 3528"/>
                <a:gd name="T35" fmla="*/ 1368 h 6751"/>
                <a:gd name="T36" fmla="*/ 274 w 3528"/>
                <a:gd name="T37" fmla="*/ 1388 h 6751"/>
                <a:gd name="T38" fmla="*/ 246 w 3528"/>
                <a:gd name="T39" fmla="*/ 1398 h 6751"/>
                <a:gd name="T40" fmla="*/ 215 w 3528"/>
                <a:gd name="T41" fmla="*/ 1397 h 6751"/>
                <a:gd name="T42" fmla="*/ 188 w 3528"/>
                <a:gd name="T43" fmla="*/ 1385 h 6751"/>
                <a:gd name="T44" fmla="*/ 167 w 3528"/>
                <a:gd name="T45" fmla="*/ 1363 h 6751"/>
                <a:gd name="T46" fmla="*/ 156 w 3528"/>
                <a:gd name="T47" fmla="*/ 1336 h 6751"/>
                <a:gd name="T48" fmla="*/ 156 w 3528"/>
                <a:gd name="T49" fmla="*/ 1306 h 6751"/>
                <a:gd name="T50" fmla="*/ 165 w 3528"/>
                <a:gd name="T51" fmla="*/ 1280 h 6751"/>
                <a:gd name="T52" fmla="*/ 170 w 3528"/>
                <a:gd name="T53" fmla="*/ 1258 h 6751"/>
                <a:gd name="T54" fmla="*/ 158 w 3528"/>
                <a:gd name="T55" fmla="*/ 1234 h 6751"/>
                <a:gd name="T56" fmla="*/ 312 w 3528"/>
                <a:gd name="T57" fmla="*/ 476 h 6751"/>
                <a:gd name="T58" fmla="*/ 306 w 3528"/>
                <a:gd name="T59" fmla="*/ 506 h 6751"/>
                <a:gd name="T60" fmla="*/ 289 w 3528"/>
                <a:gd name="T61" fmla="*/ 531 h 6751"/>
                <a:gd name="T62" fmla="*/ 265 w 3528"/>
                <a:gd name="T63" fmla="*/ 548 h 6751"/>
                <a:gd name="T64" fmla="*/ 236 w 3528"/>
                <a:gd name="T65" fmla="*/ 555 h 6751"/>
                <a:gd name="T66" fmla="*/ 206 w 3528"/>
                <a:gd name="T67" fmla="*/ 550 h 6751"/>
                <a:gd name="T68" fmla="*/ 180 w 3528"/>
                <a:gd name="T69" fmla="*/ 534 h 6751"/>
                <a:gd name="T70" fmla="*/ 162 w 3528"/>
                <a:gd name="T71" fmla="*/ 510 h 6751"/>
                <a:gd name="T72" fmla="*/ 154 w 3528"/>
                <a:gd name="T73" fmla="*/ 481 h 6751"/>
                <a:gd name="T74" fmla="*/ 158 w 3528"/>
                <a:gd name="T75" fmla="*/ 453 h 6751"/>
                <a:gd name="T76" fmla="*/ 170 w 3528"/>
                <a:gd name="T77" fmla="*/ 428 h 6751"/>
                <a:gd name="T78" fmla="*/ 165 w 3528"/>
                <a:gd name="T79" fmla="*/ 406 h 6751"/>
                <a:gd name="T80" fmla="*/ 156 w 3528"/>
                <a:gd name="T81" fmla="*/ 380 h 6751"/>
                <a:gd name="T82" fmla="*/ 156 w 3528"/>
                <a:gd name="T83" fmla="*/ 351 h 6751"/>
                <a:gd name="T84" fmla="*/ 167 w 3528"/>
                <a:gd name="T85" fmla="*/ 323 h 6751"/>
                <a:gd name="T86" fmla="*/ 188 w 3528"/>
                <a:gd name="T87" fmla="*/ 301 h 6751"/>
                <a:gd name="T88" fmla="*/ 215 w 3528"/>
                <a:gd name="T89" fmla="*/ 289 h 6751"/>
                <a:gd name="T90" fmla="*/ 246 w 3528"/>
                <a:gd name="T91" fmla="*/ 288 h 6751"/>
                <a:gd name="T92" fmla="*/ 274 w 3528"/>
                <a:gd name="T93" fmla="*/ 298 h 6751"/>
                <a:gd name="T94" fmla="*/ 296 w 3528"/>
                <a:gd name="T95" fmla="*/ 319 h 6751"/>
                <a:gd name="T96" fmla="*/ 309 w 3528"/>
                <a:gd name="T97" fmla="*/ 346 h 6751"/>
                <a:gd name="T98" fmla="*/ 311 w 3528"/>
                <a:gd name="T99" fmla="*/ 375 h 6751"/>
                <a:gd name="T100" fmla="*/ 303 w 3528"/>
                <a:gd name="T101" fmla="*/ 402 h 6751"/>
                <a:gd name="T102" fmla="*/ 292 w 3528"/>
                <a:gd name="T103" fmla="*/ 424 h 6751"/>
                <a:gd name="T104" fmla="*/ 307 w 3528"/>
                <a:gd name="T105" fmla="*/ 448 h 6751"/>
                <a:gd name="T106" fmla="*/ 97 w 3528"/>
                <a:gd name="T107" fmla="*/ 327 h 6751"/>
                <a:gd name="T108" fmla="*/ 67 w 3528"/>
                <a:gd name="T109" fmla="*/ 1405 h 67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8" h="6751">
                  <a:moveTo>
                    <a:pt x="2294" y="2342"/>
                  </a:moveTo>
                  <a:lnTo>
                    <a:pt x="2294" y="984"/>
                  </a:lnTo>
                  <a:lnTo>
                    <a:pt x="2632" y="984"/>
                  </a:lnTo>
                  <a:lnTo>
                    <a:pt x="2632" y="305"/>
                  </a:lnTo>
                  <a:lnTo>
                    <a:pt x="940" y="305"/>
                  </a:lnTo>
                  <a:lnTo>
                    <a:pt x="940" y="0"/>
                  </a:lnTo>
                  <a:lnTo>
                    <a:pt x="0" y="0"/>
                  </a:lnTo>
                  <a:lnTo>
                    <a:pt x="0" y="6751"/>
                  </a:lnTo>
                  <a:lnTo>
                    <a:pt x="940" y="6751"/>
                  </a:lnTo>
                  <a:lnTo>
                    <a:pt x="940" y="6414"/>
                  </a:lnTo>
                  <a:lnTo>
                    <a:pt x="3528" y="6416"/>
                  </a:lnTo>
                  <a:lnTo>
                    <a:pt x="3528" y="3364"/>
                  </a:lnTo>
                  <a:lnTo>
                    <a:pt x="2598" y="3364"/>
                  </a:lnTo>
                  <a:lnTo>
                    <a:pt x="2598" y="2342"/>
                  </a:lnTo>
                  <a:lnTo>
                    <a:pt x="2294" y="2342"/>
                  </a:lnTo>
                  <a:close/>
                  <a:moveTo>
                    <a:pt x="2294" y="4379"/>
                  </a:moveTo>
                  <a:lnTo>
                    <a:pt x="2972" y="4379"/>
                  </a:lnTo>
                  <a:lnTo>
                    <a:pt x="2972" y="5735"/>
                  </a:lnTo>
                  <a:lnTo>
                    <a:pt x="2294" y="5735"/>
                  </a:lnTo>
                  <a:lnTo>
                    <a:pt x="2294" y="4379"/>
                  </a:lnTo>
                  <a:close/>
                  <a:moveTo>
                    <a:pt x="617" y="4863"/>
                  </a:moveTo>
                  <a:lnTo>
                    <a:pt x="617" y="4844"/>
                  </a:lnTo>
                  <a:lnTo>
                    <a:pt x="617" y="4825"/>
                  </a:lnTo>
                  <a:lnTo>
                    <a:pt x="619" y="4805"/>
                  </a:lnTo>
                  <a:lnTo>
                    <a:pt x="622" y="4786"/>
                  </a:lnTo>
                  <a:lnTo>
                    <a:pt x="626" y="4766"/>
                  </a:lnTo>
                  <a:lnTo>
                    <a:pt x="631" y="4747"/>
                  </a:lnTo>
                  <a:lnTo>
                    <a:pt x="639" y="4728"/>
                  </a:lnTo>
                  <a:lnTo>
                    <a:pt x="646" y="4710"/>
                  </a:lnTo>
                  <a:lnTo>
                    <a:pt x="656" y="4692"/>
                  </a:lnTo>
                  <a:lnTo>
                    <a:pt x="665" y="4675"/>
                  </a:lnTo>
                  <a:lnTo>
                    <a:pt x="676" y="4659"/>
                  </a:lnTo>
                  <a:lnTo>
                    <a:pt x="689" y="4643"/>
                  </a:lnTo>
                  <a:lnTo>
                    <a:pt x="702" y="4628"/>
                  </a:lnTo>
                  <a:lnTo>
                    <a:pt x="715" y="4614"/>
                  </a:lnTo>
                  <a:lnTo>
                    <a:pt x="730" y="4602"/>
                  </a:lnTo>
                  <a:lnTo>
                    <a:pt x="746" y="4589"/>
                  </a:lnTo>
                  <a:lnTo>
                    <a:pt x="763" y="4577"/>
                  </a:lnTo>
                  <a:lnTo>
                    <a:pt x="780" y="4568"/>
                  </a:lnTo>
                  <a:lnTo>
                    <a:pt x="797" y="4559"/>
                  </a:lnTo>
                  <a:lnTo>
                    <a:pt x="815" y="4550"/>
                  </a:lnTo>
                  <a:lnTo>
                    <a:pt x="833" y="4544"/>
                  </a:lnTo>
                  <a:lnTo>
                    <a:pt x="853" y="4538"/>
                  </a:lnTo>
                  <a:lnTo>
                    <a:pt x="872" y="4535"/>
                  </a:lnTo>
                  <a:lnTo>
                    <a:pt x="892" y="4531"/>
                  </a:lnTo>
                  <a:lnTo>
                    <a:pt x="911" y="4530"/>
                  </a:lnTo>
                  <a:lnTo>
                    <a:pt x="931" y="4529"/>
                  </a:lnTo>
                  <a:lnTo>
                    <a:pt x="951" y="4530"/>
                  </a:lnTo>
                  <a:lnTo>
                    <a:pt x="971" y="4531"/>
                  </a:lnTo>
                  <a:lnTo>
                    <a:pt x="990" y="4535"/>
                  </a:lnTo>
                  <a:lnTo>
                    <a:pt x="1010" y="4538"/>
                  </a:lnTo>
                  <a:lnTo>
                    <a:pt x="1028" y="4544"/>
                  </a:lnTo>
                  <a:lnTo>
                    <a:pt x="1047" y="4550"/>
                  </a:lnTo>
                  <a:lnTo>
                    <a:pt x="1066" y="4559"/>
                  </a:lnTo>
                  <a:lnTo>
                    <a:pt x="1083" y="4568"/>
                  </a:lnTo>
                  <a:lnTo>
                    <a:pt x="1100" y="4577"/>
                  </a:lnTo>
                  <a:lnTo>
                    <a:pt x="1117" y="4589"/>
                  </a:lnTo>
                  <a:lnTo>
                    <a:pt x="1133" y="4602"/>
                  </a:lnTo>
                  <a:lnTo>
                    <a:pt x="1147" y="4614"/>
                  </a:lnTo>
                  <a:lnTo>
                    <a:pt x="1161" y="4628"/>
                  </a:lnTo>
                  <a:lnTo>
                    <a:pt x="1174" y="4643"/>
                  </a:lnTo>
                  <a:lnTo>
                    <a:pt x="1186" y="4659"/>
                  </a:lnTo>
                  <a:lnTo>
                    <a:pt x="1197" y="4675"/>
                  </a:lnTo>
                  <a:lnTo>
                    <a:pt x="1207" y="4692"/>
                  </a:lnTo>
                  <a:lnTo>
                    <a:pt x="1216" y="4710"/>
                  </a:lnTo>
                  <a:lnTo>
                    <a:pt x="1224" y="4728"/>
                  </a:lnTo>
                  <a:lnTo>
                    <a:pt x="1231" y="4747"/>
                  </a:lnTo>
                  <a:lnTo>
                    <a:pt x="1236" y="4766"/>
                  </a:lnTo>
                  <a:lnTo>
                    <a:pt x="1241" y="4786"/>
                  </a:lnTo>
                  <a:lnTo>
                    <a:pt x="1243" y="4805"/>
                  </a:lnTo>
                  <a:lnTo>
                    <a:pt x="1246" y="4825"/>
                  </a:lnTo>
                  <a:lnTo>
                    <a:pt x="1246" y="4844"/>
                  </a:lnTo>
                  <a:lnTo>
                    <a:pt x="1246" y="4863"/>
                  </a:lnTo>
                  <a:lnTo>
                    <a:pt x="1244" y="4882"/>
                  </a:lnTo>
                  <a:lnTo>
                    <a:pt x="1241" y="4900"/>
                  </a:lnTo>
                  <a:lnTo>
                    <a:pt x="1237" y="4919"/>
                  </a:lnTo>
                  <a:lnTo>
                    <a:pt x="1232" y="4937"/>
                  </a:lnTo>
                  <a:lnTo>
                    <a:pt x="1226" y="4954"/>
                  </a:lnTo>
                  <a:lnTo>
                    <a:pt x="1219" y="4971"/>
                  </a:lnTo>
                  <a:lnTo>
                    <a:pt x="1212" y="4988"/>
                  </a:lnTo>
                  <a:lnTo>
                    <a:pt x="1202" y="5005"/>
                  </a:lnTo>
                  <a:lnTo>
                    <a:pt x="1192" y="5021"/>
                  </a:lnTo>
                  <a:lnTo>
                    <a:pt x="1181" y="5036"/>
                  </a:lnTo>
                  <a:lnTo>
                    <a:pt x="1169" y="5050"/>
                  </a:lnTo>
                  <a:lnTo>
                    <a:pt x="1157" y="5064"/>
                  </a:lnTo>
                  <a:lnTo>
                    <a:pt x="1169" y="5078"/>
                  </a:lnTo>
                  <a:lnTo>
                    <a:pt x="1181" y="5093"/>
                  </a:lnTo>
                  <a:lnTo>
                    <a:pt x="1192" y="5108"/>
                  </a:lnTo>
                  <a:lnTo>
                    <a:pt x="1202" y="5123"/>
                  </a:lnTo>
                  <a:lnTo>
                    <a:pt x="1212" y="5140"/>
                  </a:lnTo>
                  <a:lnTo>
                    <a:pt x="1219" y="5158"/>
                  </a:lnTo>
                  <a:lnTo>
                    <a:pt x="1226" y="5175"/>
                  </a:lnTo>
                  <a:lnTo>
                    <a:pt x="1232" y="5192"/>
                  </a:lnTo>
                  <a:lnTo>
                    <a:pt x="1237" y="5210"/>
                  </a:lnTo>
                  <a:lnTo>
                    <a:pt x="1241" y="5228"/>
                  </a:lnTo>
                  <a:lnTo>
                    <a:pt x="1244" y="5247"/>
                  </a:lnTo>
                  <a:lnTo>
                    <a:pt x="1246" y="5266"/>
                  </a:lnTo>
                  <a:lnTo>
                    <a:pt x="1246" y="5284"/>
                  </a:lnTo>
                  <a:lnTo>
                    <a:pt x="1246" y="5305"/>
                  </a:lnTo>
                  <a:lnTo>
                    <a:pt x="1243" y="5325"/>
                  </a:lnTo>
                  <a:lnTo>
                    <a:pt x="1241" y="5345"/>
                  </a:lnTo>
                  <a:lnTo>
                    <a:pt x="1236" y="5365"/>
                  </a:lnTo>
                  <a:lnTo>
                    <a:pt x="1230" y="5384"/>
                  </a:lnTo>
                  <a:lnTo>
                    <a:pt x="1223" y="5403"/>
                  </a:lnTo>
                  <a:lnTo>
                    <a:pt x="1215" y="5421"/>
                  </a:lnTo>
                  <a:lnTo>
                    <a:pt x="1206" y="5439"/>
                  </a:lnTo>
                  <a:lnTo>
                    <a:pt x="1195" y="5456"/>
                  </a:lnTo>
                  <a:lnTo>
                    <a:pt x="1184" y="5473"/>
                  </a:lnTo>
                  <a:lnTo>
                    <a:pt x="1171" y="5489"/>
                  </a:lnTo>
                  <a:lnTo>
                    <a:pt x="1157" y="5504"/>
                  </a:lnTo>
                  <a:lnTo>
                    <a:pt x="1143" y="5518"/>
                  </a:lnTo>
                  <a:lnTo>
                    <a:pt x="1128" y="5531"/>
                  </a:lnTo>
                  <a:lnTo>
                    <a:pt x="1112" y="5543"/>
                  </a:lnTo>
                  <a:lnTo>
                    <a:pt x="1095" y="5554"/>
                  </a:lnTo>
                  <a:lnTo>
                    <a:pt x="1077" y="5565"/>
                  </a:lnTo>
                  <a:lnTo>
                    <a:pt x="1058" y="5573"/>
                  </a:lnTo>
                  <a:lnTo>
                    <a:pt x="1040" y="5581"/>
                  </a:lnTo>
                  <a:lnTo>
                    <a:pt x="1021" y="5587"/>
                  </a:lnTo>
                  <a:lnTo>
                    <a:pt x="1001" y="5592"/>
                  </a:lnTo>
                  <a:lnTo>
                    <a:pt x="982" y="5596"/>
                  </a:lnTo>
                  <a:lnTo>
                    <a:pt x="961" y="5599"/>
                  </a:lnTo>
                  <a:lnTo>
                    <a:pt x="942" y="5600"/>
                  </a:lnTo>
                  <a:lnTo>
                    <a:pt x="921" y="5600"/>
                  </a:lnTo>
                  <a:lnTo>
                    <a:pt x="901" y="5599"/>
                  </a:lnTo>
                  <a:lnTo>
                    <a:pt x="881" y="5596"/>
                  </a:lnTo>
                  <a:lnTo>
                    <a:pt x="861" y="5592"/>
                  </a:lnTo>
                  <a:lnTo>
                    <a:pt x="842" y="5587"/>
                  </a:lnTo>
                  <a:lnTo>
                    <a:pt x="822" y="5581"/>
                  </a:lnTo>
                  <a:lnTo>
                    <a:pt x="804" y="5573"/>
                  </a:lnTo>
                  <a:lnTo>
                    <a:pt x="786" y="5565"/>
                  </a:lnTo>
                  <a:lnTo>
                    <a:pt x="768" y="5554"/>
                  </a:lnTo>
                  <a:lnTo>
                    <a:pt x="751" y="5543"/>
                  </a:lnTo>
                  <a:lnTo>
                    <a:pt x="735" y="5531"/>
                  </a:lnTo>
                  <a:lnTo>
                    <a:pt x="719" y="5518"/>
                  </a:lnTo>
                  <a:lnTo>
                    <a:pt x="704" y="5504"/>
                  </a:lnTo>
                  <a:lnTo>
                    <a:pt x="691" y="5489"/>
                  </a:lnTo>
                  <a:lnTo>
                    <a:pt x="679" y="5473"/>
                  </a:lnTo>
                  <a:lnTo>
                    <a:pt x="667" y="5456"/>
                  </a:lnTo>
                  <a:lnTo>
                    <a:pt x="657" y="5439"/>
                  </a:lnTo>
                  <a:lnTo>
                    <a:pt x="647" y="5421"/>
                  </a:lnTo>
                  <a:lnTo>
                    <a:pt x="639" y="5403"/>
                  </a:lnTo>
                  <a:lnTo>
                    <a:pt x="633" y="5384"/>
                  </a:lnTo>
                  <a:lnTo>
                    <a:pt x="626" y="5365"/>
                  </a:lnTo>
                  <a:lnTo>
                    <a:pt x="622" y="5345"/>
                  </a:lnTo>
                  <a:lnTo>
                    <a:pt x="619" y="5325"/>
                  </a:lnTo>
                  <a:lnTo>
                    <a:pt x="617" y="5305"/>
                  </a:lnTo>
                  <a:lnTo>
                    <a:pt x="617" y="5284"/>
                  </a:lnTo>
                  <a:lnTo>
                    <a:pt x="617" y="5266"/>
                  </a:lnTo>
                  <a:lnTo>
                    <a:pt x="618" y="5247"/>
                  </a:lnTo>
                  <a:lnTo>
                    <a:pt x="622" y="5228"/>
                  </a:lnTo>
                  <a:lnTo>
                    <a:pt x="625" y="5210"/>
                  </a:lnTo>
                  <a:lnTo>
                    <a:pt x="630" y="5192"/>
                  </a:lnTo>
                  <a:lnTo>
                    <a:pt x="636" y="5175"/>
                  </a:lnTo>
                  <a:lnTo>
                    <a:pt x="644" y="5158"/>
                  </a:lnTo>
                  <a:lnTo>
                    <a:pt x="651" y="5140"/>
                  </a:lnTo>
                  <a:lnTo>
                    <a:pt x="661" y="5123"/>
                  </a:lnTo>
                  <a:lnTo>
                    <a:pt x="670" y="5108"/>
                  </a:lnTo>
                  <a:lnTo>
                    <a:pt x="681" y="5093"/>
                  </a:lnTo>
                  <a:lnTo>
                    <a:pt x="693" y="5078"/>
                  </a:lnTo>
                  <a:lnTo>
                    <a:pt x="706" y="5065"/>
                  </a:lnTo>
                  <a:lnTo>
                    <a:pt x="693" y="5050"/>
                  </a:lnTo>
                  <a:lnTo>
                    <a:pt x="681" y="5036"/>
                  </a:lnTo>
                  <a:lnTo>
                    <a:pt x="670" y="5021"/>
                  </a:lnTo>
                  <a:lnTo>
                    <a:pt x="661" y="5005"/>
                  </a:lnTo>
                  <a:lnTo>
                    <a:pt x="651" y="4988"/>
                  </a:lnTo>
                  <a:lnTo>
                    <a:pt x="644" y="4972"/>
                  </a:lnTo>
                  <a:lnTo>
                    <a:pt x="636" y="4954"/>
                  </a:lnTo>
                  <a:lnTo>
                    <a:pt x="630" y="4937"/>
                  </a:lnTo>
                  <a:lnTo>
                    <a:pt x="625" y="4919"/>
                  </a:lnTo>
                  <a:lnTo>
                    <a:pt x="622" y="4900"/>
                  </a:lnTo>
                  <a:lnTo>
                    <a:pt x="618" y="4882"/>
                  </a:lnTo>
                  <a:lnTo>
                    <a:pt x="617" y="4863"/>
                  </a:lnTo>
                  <a:close/>
                  <a:moveTo>
                    <a:pt x="1246" y="1886"/>
                  </a:moveTo>
                  <a:lnTo>
                    <a:pt x="1246" y="1905"/>
                  </a:lnTo>
                  <a:lnTo>
                    <a:pt x="1246" y="1925"/>
                  </a:lnTo>
                  <a:lnTo>
                    <a:pt x="1243" y="1945"/>
                  </a:lnTo>
                  <a:lnTo>
                    <a:pt x="1241" y="1965"/>
                  </a:lnTo>
                  <a:lnTo>
                    <a:pt x="1236" y="1984"/>
                  </a:lnTo>
                  <a:lnTo>
                    <a:pt x="1230" y="2004"/>
                  </a:lnTo>
                  <a:lnTo>
                    <a:pt x="1223" y="2023"/>
                  </a:lnTo>
                  <a:lnTo>
                    <a:pt x="1215" y="2042"/>
                  </a:lnTo>
                  <a:lnTo>
                    <a:pt x="1206" y="2060"/>
                  </a:lnTo>
                  <a:lnTo>
                    <a:pt x="1195" y="2077"/>
                  </a:lnTo>
                  <a:lnTo>
                    <a:pt x="1184" y="2093"/>
                  </a:lnTo>
                  <a:lnTo>
                    <a:pt x="1171" y="2109"/>
                  </a:lnTo>
                  <a:lnTo>
                    <a:pt x="1157" y="2125"/>
                  </a:lnTo>
                  <a:lnTo>
                    <a:pt x="1143" y="2138"/>
                  </a:lnTo>
                  <a:lnTo>
                    <a:pt x="1128" y="2151"/>
                  </a:lnTo>
                  <a:lnTo>
                    <a:pt x="1112" y="2164"/>
                  </a:lnTo>
                  <a:lnTo>
                    <a:pt x="1095" y="2175"/>
                  </a:lnTo>
                  <a:lnTo>
                    <a:pt x="1077" y="2184"/>
                  </a:lnTo>
                  <a:lnTo>
                    <a:pt x="1058" y="2193"/>
                  </a:lnTo>
                  <a:lnTo>
                    <a:pt x="1040" y="2201"/>
                  </a:lnTo>
                  <a:lnTo>
                    <a:pt x="1021" y="2207"/>
                  </a:lnTo>
                  <a:lnTo>
                    <a:pt x="1001" y="2212"/>
                  </a:lnTo>
                  <a:lnTo>
                    <a:pt x="982" y="2216"/>
                  </a:lnTo>
                  <a:lnTo>
                    <a:pt x="961" y="2218"/>
                  </a:lnTo>
                  <a:lnTo>
                    <a:pt x="942" y="2220"/>
                  </a:lnTo>
                  <a:lnTo>
                    <a:pt x="921" y="2220"/>
                  </a:lnTo>
                  <a:lnTo>
                    <a:pt x="901" y="2218"/>
                  </a:lnTo>
                  <a:lnTo>
                    <a:pt x="881" y="2216"/>
                  </a:lnTo>
                  <a:lnTo>
                    <a:pt x="861" y="2212"/>
                  </a:lnTo>
                  <a:lnTo>
                    <a:pt x="842" y="2207"/>
                  </a:lnTo>
                  <a:lnTo>
                    <a:pt x="822" y="2201"/>
                  </a:lnTo>
                  <a:lnTo>
                    <a:pt x="804" y="2193"/>
                  </a:lnTo>
                  <a:lnTo>
                    <a:pt x="786" y="2184"/>
                  </a:lnTo>
                  <a:lnTo>
                    <a:pt x="768" y="2175"/>
                  </a:lnTo>
                  <a:lnTo>
                    <a:pt x="751" y="2164"/>
                  </a:lnTo>
                  <a:lnTo>
                    <a:pt x="735" y="2151"/>
                  </a:lnTo>
                  <a:lnTo>
                    <a:pt x="719" y="2138"/>
                  </a:lnTo>
                  <a:lnTo>
                    <a:pt x="704" y="2125"/>
                  </a:lnTo>
                  <a:lnTo>
                    <a:pt x="691" y="2109"/>
                  </a:lnTo>
                  <a:lnTo>
                    <a:pt x="679" y="2093"/>
                  </a:lnTo>
                  <a:lnTo>
                    <a:pt x="667" y="2077"/>
                  </a:lnTo>
                  <a:lnTo>
                    <a:pt x="657" y="2060"/>
                  </a:lnTo>
                  <a:lnTo>
                    <a:pt x="647" y="2042"/>
                  </a:lnTo>
                  <a:lnTo>
                    <a:pt x="639" y="2023"/>
                  </a:lnTo>
                  <a:lnTo>
                    <a:pt x="633" y="2004"/>
                  </a:lnTo>
                  <a:lnTo>
                    <a:pt x="626" y="1984"/>
                  </a:lnTo>
                  <a:lnTo>
                    <a:pt x="622" y="1965"/>
                  </a:lnTo>
                  <a:lnTo>
                    <a:pt x="619" y="1945"/>
                  </a:lnTo>
                  <a:lnTo>
                    <a:pt x="617" y="1925"/>
                  </a:lnTo>
                  <a:lnTo>
                    <a:pt x="617" y="1905"/>
                  </a:lnTo>
                  <a:lnTo>
                    <a:pt x="617" y="1886"/>
                  </a:lnTo>
                  <a:lnTo>
                    <a:pt x="618" y="1867"/>
                  </a:lnTo>
                  <a:lnTo>
                    <a:pt x="622" y="1849"/>
                  </a:lnTo>
                  <a:lnTo>
                    <a:pt x="625" y="1831"/>
                  </a:lnTo>
                  <a:lnTo>
                    <a:pt x="630" y="1812"/>
                  </a:lnTo>
                  <a:lnTo>
                    <a:pt x="636" y="1794"/>
                  </a:lnTo>
                  <a:lnTo>
                    <a:pt x="644" y="1777"/>
                  </a:lnTo>
                  <a:lnTo>
                    <a:pt x="651" y="1760"/>
                  </a:lnTo>
                  <a:lnTo>
                    <a:pt x="661" y="1744"/>
                  </a:lnTo>
                  <a:lnTo>
                    <a:pt x="670" y="1728"/>
                  </a:lnTo>
                  <a:lnTo>
                    <a:pt x="681" y="1713"/>
                  </a:lnTo>
                  <a:lnTo>
                    <a:pt x="693" y="1698"/>
                  </a:lnTo>
                  <a:lnTo>
                    <a:pt x="706" y="1684"/>
                  </a:lnTo>
                  <a:lnTo>
                    <a:pt x="693" y="1671"/>
                  </a:lnTo>
                  <a:lnTo>
                    <a:pt x="681" y="1656"/>
                  </a:lnTo>
                  <a:lnTo>
                    <a:pt x="670" y="1641"/>
                  </a:lnTo>
                  <a:lnTo>
                    <a:pt x="661" y="1625"/>
                  </a:lnTo>
                  <a:lnTo>
                    <a:pt x="651" y="1609"/>
                  </a:lnTo>
                  <a:lnTo>
                    <a:pt x="644" y="1592"/>
                  </a:lnTo>
                  <a:lnTo>
                    <a:pt x="636" y="1575"/>
                  </a:lnTo>
                  <a:lnTo>
                    <a:pt x="630" y="1556"/>
                  </a:lnTo>
                  <a:lnTo>
                    <a:pt x="625" y="1538"/>
                  </a:lnTo>
                  <a:lnTo>
                    <a:pt x="622" y="1520"/>
                  </a:lnTo>
                  <a:lnTo>
                    <a:pt x="618" y="1502"/>
                  </a:lnTo>
                  <a:lnTo>
                    <a:pt x="617" y="1483"/>
                  </a:lnTo>
                  <a:lnTo>
                    <a:pt x="617" y="1465"/>
                  </a:lnTo>
                  <a:lnTo>
                    <a:pt x="617" y="1444"/>
                  </a:lnTo>
                  <a:lnTo>
                    <a:pt x="619" y="1424"/>
                  </a:lnTo>
                  <a:lnTo>
                    <a:pt x="622" y="1404"/>
                  </a:lnTo>
                  <a:lnTo>
                    <a:pt x="626" y="1385"/>
                  </a:lnTo>
                  <a:lnTo>
                    <a:pt x="633" y="1365"/>
                  </a:lnTo>
                  <a:lnTo>
                    <a:pt x="639" y="1346"/>
                  </a:lnTo>
                  <a:lnTo>
                    <a:pt x="647" y="1327"/>
                  </a:lnTo>
                  <a:lnTo>
                    <a:pt x="657" y="1310"/>
                  </a:lnTo>
                  <a:lnTo>
                    <a:pt x="667" y="1292"/>
                  </a:lnTo>
                  <a:lnTo>
                    <a:pt x="679" y="1276"/>
                  </a:lnTo>
                  <a:lnTo>
                    <a:pt x="691" y="1260"/>
                  </a:lnTo>
                  <a:lnTo>
                    <a:pt x="704" y="1244"/>
                  </a:lnTo>
                  <a:lnTo>
                    <a:pt x="719" y="1231"/>
                  </a:lnTo>
                  <a:lnTo>
                    <a:pt x="735" y="1218"/>
                  </a:lnTo>
                  <a:lnTo>
                    <a:pt x="751" y="1205"/>
                  </a:lnTo>
                  <a:lnTo>
                    <a:pt x="768" y="1194"/>
                  </a:lnTo>
                  <a:lnTo>
                    <a:pt x="786" y="1185"/>
                  </a:lnTo>
                  <a:lnTo>
                    <a:pt x="804" y="1176"/>
                  </a:lnTo>
                  <a:lnTo>
                    <a:pt x="822" y="1169"/>
                  </a:lnTo>
                  <a:lnTo>
                    <a:pt x="842" y="1161"/>
                  </a:lnTo>
                  <a:lnTo>
                    <a:pt x="861" y="1157"/>
                  </a:lnTo>
                  <a:lnTo>
                    <a:pt x="881" y="1153"/>
                  </a:lnTo>
                  <a:lnTo>
                    <a:pt x="901" y="1151"/>
                  </a:lnTo>
                  <a:lnTo>
                    <a:pt x="921" y="1149"/>
                  </a:lnTo>
                  <a:lnTo>
                    <a:pt x="942" y="1149"/>
                  </a:lnTo>
                  <a:lnTo>
                    <a:pt x="961" y="1151"/>
                  </a:lnTo>
                  <a:lnTo>
                    <a:pt x="982" y="1153"/>
                  </a:lnTo>
                  <a:lnTo>
                    <a:pt x="1001" y="1157"/>
                  </a:lnTo>
                  <a:lnTo>
                    <a:pt x="1021" y="1161"/>
                  </a:lnTo>
                  <a:lnTo>
                    <a:pt x="1040" y="1169"/>
                  </a:lnTo>
                  <a:lnTo>
                    <a:pt x="1058" y="1176"/>
                  </a:lnTo>
                  <a:lnTo>
                    <a:pt x="1077" y="1185"/>
                  </a:lnTo>
                  <a:lnTo>
                    <a:pt x="1095" y="1194"/>
                  </a:lnTo>
                  <a:lnTo>
                    <a:pt x="1112" y="1205"/>
                  </a:lnTo>
                  <a:lnTo>
                    <a:pt x="1128" y="1218"/>
                  </a:lnTo>
                  <a:lnTo>
                    <a:pt x="1143" y="1231"/>
                  </a:lnTo>
                  <a:lnTo>
                    <a:pt x="1157" y="1244"/>
                  </a:lnTo>
                  <a:lnTo>
                    <a:pt x="1171" y="1260"/>
                  </a:lnTo>
                  <a:lnTo>
                    <a:pt x="1184" y="1276"/>
                  </a:lnTo>
                  <a:lnTo>
                    <a:pt x="1195" y="1292"/>
                  </a:lnTo>
                  <a:lnTo>
                    <a:pt x="1206" y="1310"/>
                  </a:lnTo>
                  <a:lnTo>
                    <a:pt x="1215" y="1327"/>
                  </a:lnTo>
                  <a:lnTo>
                    <a:pt x="1223" y="1346"/>
                  </a:lnTo>
                  <a:lnTo>
                    <a:pt x="1230" y="1365"/>
                  </a:lnTo>
                  <a:lnTo>
                    <a:pt x="1236" y="1385"/>
                  </a:lnTo>
                  <a:lnTo>
                    <a:pt x="1241" y="1404"/>
                  </a:lnTo>
                  <a:lnTo>
                    <a:pt x="1243" y="1424"/>
                  </a:lnTo>
                  <a:lnTo>
                    <a:pt x="1246" y="1444"/>
                  </a:lnTo>
                  <a:lnTo>
                    <a:pt x="1246" y="1465"/>
                  </a:lnTo>
                  <a:lnTo>
                    <a:pt x="1246" y="1483"/>
                  </a:lnTo>
                  <a:lnTo>
                    <a:pt x="1244" y="1502"/>
                  </a:lnTo>
                  <a:lnTo>
                    <a:pt x="1241" y="1520"/>
                  </a:lnTo>
                  <a:lnTo>
                    <a:pt x="1237" y="1538"/>
                  </a:lnTo>
                  <a:lnTo>
                    <a:pt x="1232" y="1556"/>
                  </a:lnTo>
                  <a:lnTo>
                    <a:pt x="1226" y="1575"/>
                  </a:lnTo>
                  <a:lnTo>
                    <a:pt x="1219" y="1592"/>
                  </a:lnTo>
                  <a:lnTo>
                    <a:pt x="1212" y="1609"/>
                  </a:lnTo>
                  <a:lnTo>
                    <a:pt x="1202" y="1625"/>
                  </a:lnTo>
                  <a:lnTo>
                    <a:pt x="1192" y="1641"/>
                  </a:lnTo>
                  <a:lnTo>
                    <a:pt x="1181" y="1656"/>
                  </a:lnTo>
                  <a:lnTo>
                    <a:pt x="1169" y="1671"/>
                  </a:lnTo>
                  <a:lnTo>
                    <a:pt x="1157" y="1684"/>
                  </a:lnTo>
                  <a:lnTo>
                    <a:pt x="1169" y="1698"/>
                  </a:lnTo>
                  <a:lnTo>
                    <a:pt x="1181" y="1713"/>
                  </a:lnTo>
                  <a:lnTo>
                    <a:pt x="1192" y="1728"/>
                  </a:lnTo>
                  <a:lnTo>
                    <a:pt x="1202" y="1744"/>
                  </a:lnTo>
                  <a:lnTo>
                    <a:pt x="1212" y="1760"/>
                  </a:lnTo>
                  <a:lnTo>
                    <a:pt x="1219" y="1777"/>
                  </a:lnTo>
                  <a:lnTo>
                    <a:pt x="1226" y="1794"/>
                  </a:lnTo>
                  <a:lnTo>
                    <a:pt x="1232" y="1812"/>
                  </a:lnTo>
                  <a:lnTo>
                    <a:pt x="1237" y="1831"/>
                  </a:lnTo>
                  <a:lnTo>
                    <a:pt x="1241" y="1849"/>
                  </a:lnTo>
                  <a:lnTo>
                    <a:pt x="1244" y="1867"/>
                  </a:lnTo>
                  <a:lnTo>
                    <a:pt x="1246" y="1886"/>
                  </a:lnTo>
                  <a:close/>
                  <a:moveTo>
                    <a:pt x="386" y="1310"/>
                  </a:moveTo>
                  <a:lnTo>
                    <a:pt x="164" y="1310"/>
                  </a:lnTo>
                  <a:lnTo>
                    <a:pt x="275" y="1090"/>
                  </a:lnTo>
                  <a:lnTo>
                    <a:pt x="386" y="1310"/>
                  </a:lnTo>
                  <a:close/>
                  <a:moveTo>
                    <a:pt x="156" y="5401"/>
                  </a:moveTo>
                  <a:lnTo>
                    <a:pt x="376" y="5401"/>
                  </a:lnTo>
                  <a:lnTo>
                    <a:pt x="266" y="5623"/>
                  </a:lnTo>
                  <a:lnTo>
                    <a:pt x="156" y="5401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16"/>
            <p:cNvSpPr>
              <a:spLocks/>
            </p:cNvSpPr>
            <p:nvPr/>
          </p:nvSpPr>
          <p:spPr bwMode="auto">
            <a:xfrm>
              <a:off x="2032" y="2245"/>
              <a:ext cx="232" cy="765"/>
            </a:xfrm>
            <a:custGeom>
              <a:avLst/>
              <a:gdLst>
                <a:gd name="T0" fmla="*/ 0 w 930"/>
                <a:gd name="T1" fmla="*/ 509 h 3059"/>
                <a:gd name="T2" fmla="*/ 0 w 930"/>
                <a:gd name="T3" fmla="*/ 765 h 3059"/>
                <a:gd name="T4" fmla="*/ 232 w 930"/>
                <a:gd name="T5" fmla="*/ 765 h 3059"/>
                <a:gd name="T6" fmla="*/ 232 w 930"/>
                <a:gd name="T7" fmla="*/ 0 h 3059"/>
                <a:gd name="T8" fmla="*/ 8 w 930"/>
                <a:gd name="T9" fmla="*/ 0 h 3059"/>
                <a:gd name="T10" fmla="*/ 8 w 930"/>
                <a:gd name="T11" fmla="*/ 170 h 3059"/>
                <a:gd name="T12" fmla="*/ 93 w 930"/>
                <a:gd name="T13" fmla="*/ 170 h 3059"/>
                <a:gd name="T14" fmla="*/ 93 w 930"/>
                <a:gd name="T15" fmla="*/ 509 h 3059"/>
                <a:gd name="T16" fmla="*/ 0 w 930"/>
                <a:gd name="T17" fmla="*/ 509 h 30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0" h="3059">
                  <a:moveTo>
                    <a:pt x="0" y="2037"/>
                  </a:moveTo>
                  <a:lnTo>
                    <a:pt x="0" y="3059"/>
                  </a:lnTo>
                  <a:lnTo>
                    <a:pt x="930" y="3059"/>
                  </a:lnTo>
                  <a:lnTo>
                    <a:pt x="930" y="0"/>
                  </a:lnTo>
                  <a:lnTo>
                    <a:pt x="34" y="0"/>
                  </a:lnTo>
                  <a:lnTo>
                    <a:pt x="34" y="679"/>
                  </a:lnTo>
                  <a:lnTo>
                    <a:pt x="374" y="679"/>
                  </a:lnTo>
                  <a:lnTo>
                    <a:pt x="374" y="2037"/>
                  </a:lnTo>
                  <a:lnTo>
                    <a:pt x="0" y="2037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17"/>
            <p:cNvSpPr>
              <a:spLocks/>
            </p:cNvSpPr>
            <p:nvPr/>
          </p:nvSpPr>
          <p:spPr bwMode="auto">
            <a:xfrm>
              <a:off x="1617" y="2169"/>
              <a:ext cx="647" cy="76"/>
            </a:xfrm>
            <a:custGeom>
              <a:avLst/>
              <a:gdLst>
                <a:gd name="T0" fmla="*/ 0 w 2588"/>
                <a:gd name="T1" fmla="*/ 76 h 305"/>
                <a:gd name="T2" fmla="*/ 423 w 2588"/>
                <a:gd name="T3" fmla="*/ 76 h 305"/>
                <a:gd name="T4" fmla="*/ 647 w 2588"/>
                <a:gd name="T5" fmla="*/ 76 h 305"/>
                <a:gd name="T6" fmla="*/ 647 w 2588"/>
                <a:gd name="T7" fmla="*/ 0 h 305"/>
                <a:gd name="T8" fmla="*/ 0 w 2588"/>
                <a:gd name="T9" fmla="*/ 0 h 305"/>
                <a:gd name="T10" fmla="*/ 0 w 2588"/>
                <a:gd name="T11" fmla="*/ 76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8" h="305">
                  <a:moveTo>
                    <a:pt x="0" y="305"/>
                  </a:moveTo>
                  <a:lnTo>
                    <a:pt x="1692" y="305"/>
                  </a:lnTo>
                  <a:lnTo>
                    <a:pt x="2588" y="305"/>
                  </a:lnTo>
                  <a:lnTo>
                    <a:pt x="2588" y="0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218"/>
            <p:cNvSpPr>
              <a:spLocks noChangeArrowheads="1"/>
            </p:cNvSpPr>
            <p:nvPr/>
          </p:nvSpPr>
          <p:spPr bwMode="auto">
            <a:xfrm>
              <a:off x="1612" y="3772"/>
              <a:ext cx="652" cy="84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BABAB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19"/>
            <p:cNvSpPr>
              <a:spLocks noChangeShapeType="1"/>
            </p:cNvSpPr>
            <p:nvPr/>
          </p:nvSpPr>
          <p:spPr bwMode="auto">
            <a:xfrm>
              <a:off x="2034" y="2747"/>
              <a:ext cx="1" cy="5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220"/>
            <p:cNvSpPr>
              <a:spLocks noChangeShapeType="1"/>
            </p:cNvSpPr>
            <p:nvPr/>
          </p:nvSpPr>
          <p:spPr bwMode="auto">
            <a:xfrm flipH="1">
              <a:off x="1622" y="3010"/>
              <a:ext cx="100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21"/>
            <p:cNvSpPr>
              <a:spLocks/>
            </p:cNvSpPr>
            <p:nvPr/>
          </p:nvSpPr>
          <p:spPr bwMode="auto">
            <a:xfrm>
              <a:off x="2015" y="2992"/>
              <a:ext cx="38" cy="37"/>
            </a:xfrm>
            <a:custGeom>
              <a:avLst/>
              <a:gdLst>
                <a:gd name="T0" fmla="*/ 38 w 148"/>
                <a:gd name="T1" fmla="*/ 19 h 149"/>
                <a:gd name="T2" fmla="*/ 38 w 148"/>
                <a:gd name="T3" fmla="*/ 16 h 149"/>
                <a:gd name="T4" fmla="*/ 37 w 148"/>
                <a:gd name="T5" fmla="*/ 14 h 149"/>
                <a:gd name="T6" fmla="*/ 37 w 148"/>
                <a:gd name="T7" fmla="*/ 11 h 149"/>
                <a:gd name="T8" fmla="*/ 35 w 148"/>
                <a:gd name="T9" fmla="*/ 9 h 149"/>
                <a:gd name="T10" fmla="*/ 34 w 148"/>
                <a:gd name="T11" fmla="*/ 7 h 149"/>
                <a:gd name="T12" fmla="*/ 33 w 148"/>
                <a:gd name="T13" fmla="*/ 5 h 149"/>
                <a:gd name="T14" fmla="*/ 31 w 148"/>
                <a:gd name="T15" fmla="*/ 4 h 149"/>
                <a:gd name="T16" fmla="*/ 29 w 148"/>
                <a:gd name="T17" fmla="*/ 3 h 149"/>
                <a:gd name="T18" fmla="*/ 27 w 148"/>
                <a:gd name="T19" fmla="*/ 1 h 149"/>
                <a:gd name="T20" fmla="*/ 25 w 148"/>
                <a:gd name="T21" fmla="*/ 1 h 149"/>
                <a:gd name="T22" fmla="*/ 22 w 148"/>
                <a:gd name="T23" fmla="*/ 0 h 149"/>
                <a:gd name="T24" fmla="*/ 20 w 148"/>
                <a:gd name="T25" fmla="*/ 0 h 149"/>
                <a:gd name="T26" fmla="*/ 17 w 148"/>
                <a:gd name="T27" fmla="*/ 0 h 149"/>
                <a:gd name="T28" fmla="*/ 15 w 148"/>
                <a:gd name="T29" fmla="*/ 0 h 149"/>
                <a:gd name="T30" fmla="*/ 12 w 148"/>
                <a:gd name="T31" fmla="*/ 1 h 149"/>
                <a:gd name="T32" fmla="*/ 10 w 148"/>
                <a:gd name="T33" fmla="*/ 2 h 149"/>
                <a:gd name="T34" fmla="*/ 8 w 148"/>
                <a:gd name="T35" fmla="*/ 3 h 149"/>
                <a:gd name="T36" fmla="*/ 6 w 148"/>
                <a:gd name="T37" fmla="*/ 5 h 149"/>
                <a:gd name="T38" fmla="*/ 5 w 148"/>
                <a:gd name="T39" fmla="*/ 6 h 149"/>
                <a:gd name="T40" fmla="*/ 3 w 148"/>
                <a:gd name="T41" fmla="*/ 8 h 149"/>
                <a:gd name="T42" fmla="*/ 2 w 148"/>
                <a:gd name="T43" fmla="*/ 10 h 149"/>
                <a:gd name="T44" fmla="*/ 1 w 148"/>
                <a:gd name="T45" fmla="*/ 12 h 149"/>
                <a:gd name="T46" fmla="*/ 0 w 148"/>
                <a:gd name="T47" fmla="*/ 15 h 149"/>
                <a:gd name="T48" fmla="*/ 0 w 148"/>
                <a:gd name="T49" fmla="*/ 17 h 149"/>
                <a:gd name="T50" fmla="*/ 0 w 148"/>
                <a:gd name="T51" fmla="*/ 20 h 149"/>
                <a:gd name="T52" fmla="*/ 0 w 148"/>
                <a:gd name="T53" fmla="*/ 22 h 149"/>
                <a:gd name="T54" fmla="*/ 1 w 148"/>
                <a:gd name="T55" fmla="*/ 24 h 149"/>
                <a:gd name="T56" fmla="*/ 2 w 148"/>
                <a:gd name="T57" fmla="*/ 26 h 149"/>
                <a:gd name="T58" fmla="*/ 3 w 148"/>
                <a:gd name="T59" fmla="*/ 29 h 149"/>
                <a:gd name="T60" fmla="*/ 5 w 148"/>
                <a:gd name="T61" fmla="*/ 30 h 149"/>
                <a:gd name="T62" fmla="*/ 6 w 148"/>
                <a:gd name="T63" fmla="*/ 32 h 149"/>
                <a:gd name="T64" fmla="*/ 8 w 148"/>
                <a:gd name="T65" fmla="*/ 34 h 149"/>
                <a:gd name="T66" fmla="*/ 10 w 148"/>
                <a:gd name="T67" fmla="*/ 35 h 149"/>
                <a:gd name="T68" fmla="*/ 12 w 148"/>
                <a:gd name="T69" fmla="*/ 36 h 149"/>
                <a:gd name="T70" fmla="*/ 15 w 148"/>
                <a:gd name="T71" fmla="*/ 36 h 149"/>
                <a:gd name="T72" fmla="*/ 17 w 148"/>
                <a:gd name="T73" fmla="*/ 37 h 149"/>
                <a:gd name="T74" fmla="*/ 20 w 148"/>
                <a:gd name="T75" fmla="*/ 37 h 149"/>
                <a:gd name="T76" fmla="*/ 22 w 148"/>
                <a:gd name="T77" fmla="*/ 37 h 149"/>
                <a:gd name="T78" fmla="*/ 25 w 148"/>
                <a:gd name="T79" fmla="*/ 36 h 149"/>
                <a:gd name="T80" fmla="*/ 27 w 148"/>
                <a:gd name="T81" fmla="*/ 36 h 149"/>
                <a:gd name="T82" fmla="*/ 29 w 148"/>
                <a:gd name="T83" fmla="*/ 34 h 149"/>
                <a:gd name="T84" fmla="*/ 31 w 148"/>
                <a:gd name="T85" fmla="*/ 33 h 149"/>
                <a:gd name="T86" fmla="*/ 33 w 148"/>
                <a:gd name="T87" fmla="*/ 31 h 149"/>
                <a:gd name="T88" fmla="*/ 34 w 148"/>
                <a:gd name="T89" fmla="*/ 29 h 149"/>
                <a:gd name="T90" fmla="*/ 35 w 148"/>
                <a:gd name="T91" fmla="*/ 28 h 149"/>
                <a:gd name="T92" fmla="*/ 37 w 148"/>
                <a:gd name="T93" fmla="*/ 26 h 149"/>
                <a:gd name="T94" fmla="*/ 37 w 148"/>
                <a:gd name="T95" fmla="*/ 23 h 149"/>
                <a:gd name="T96" fmla="*/ 38 w 148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9">
                  <a:moveTo>
                    <a:pt x="148" y="79"/>
                  </a:moveTo>
                  <a:lnTo>
                    <a:pt x="148" y="75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47" y="60"/>
                  </a:lnTo>
                  <a:lnTo>
                    <a:pt x="146" y="55"/>
                  </a:lnTo>
                  <a:lnTo>
                    <a:pt x="144" y="50"/>
                  </a:lnTo>
                  <a:lnTo>
                    <a:pt x="143" y="46"/>
                  </a:lnTo>
                  <a:lnTo>
                    <a:pt x="141" y="42"/>
                  </a:lnTo>
                  <a:lnTo>
                    <a:pt x="138" y="38"/>
                  </a:lnTo>
                  <a:lnTo>
                    <a:pt x="136" y="33"/>
                  </a:lnTo>
                  <a:lnTo>
                    <a:pt x="134" y="29"/>
                  </a:lnTo>
                  <a:lnTo>
                    <a:pt x="131" y="26"/>
                  </a:lnTo>
                  <a:lnTo>
                    <a:pt x="127" y="22"/>
                  </a:lnTo>
                  <a:lnTo>
                    <a:pt x="124" y="20"/>
                  </a:lnTo>
                  <a:lnTo>
                    <a:pt x="120" y="16"/>
                  </a:lnTo>
                  <a:lnTo>
                    <a:pt x="117" y="14"/>
                  </a:lnTo>
                  <a:lnTo>
                    <a:pt x="113" y="11"/>
                  </a:lnTo>
                  <a:lnTo>
                    <a:pt x="109" y="9"/>
                  </a:lnTo>
                  <a:lnTo>
                    <a:pt x="104" y="6"/>
                  </a:lnTo>
                  <a:lnTo>
                    <a:pt x="99" y="4"/>
                  </a:lnTo>
                  <a:lnTo>
                    <a:pt x="96" y="3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3" y="3"/>
                  </a:lnTo>
                  <a:lnTo>
                    <a:pt x="48" y="4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4" y="29"/>
                  </a:lnTo>
                  <a:lnTo>
                    <a:pt x="12" y="33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6" y="46"/>
                  </a:lnTo>
                  <a:lnTo>
                    <a:pt x="3" y="50"/>
                  </a:lnTo>
                  <a:lnTo>
                    <a:pt x="2" y="55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4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8"/>
                  </a:lnTo>
                  <a:lnTo>
                    <a:pt x="6" y="103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2" y="115"/>
                  </a:lnTo>
                  <a:lnTo>
                    <a:pt x="14" y="118"/>
                  </a:lnTo>
                  <a:lnTo>
                    <a:pt x="18" y="122"/>
                  </a:lnTo>
                  <a:lnTo>
                    <a:pt x="20" y="126"/>
                  </a:lnTo>
                  <a:lnTo>
                    <a:pt x="24" y="129"/>
                  </a:lnTo>
                  <a:lnTo>
                    <a:pt x="28" y="132"/>
                  </a:lnTo>
                  <a:lnTo>
                    <a:pt x="31" y="135"/>
                  </a:lnTo>
                  <a:lnTo>
                    <a:pt x="36" y="138"/>
                  </a:lnTo>
                  <a:lnTo>
                    <a:pt x="40" y="140"/>
                  </a:lnTo>
                  <a:lnTo>
                    <a:pt x="45" y="143"/>
                  </a:lnTo>
                  <a:lnTo>
                    <a:pt x="48" y="144"/>
                  </a:lnTo>
                  <a:lnTo>
                    <a:pt x="53" y="145"/>
                  </a:lnTo>
                  <a:lnTo>
                    <a:pt x="58" y="146"/>
                  </a:lnTo>
                  <a:lnTo>
                    <a:pt x="63" y="148"/>
                  </a:lnTo>
                  <a:lnTo>
                    <a:pt x="67" y="148"/>
                  </a:lnTo>
                  <a:lnTo>
                    <a:pt x="71" y="149"/>
                  </a:lnTo>
                  <a:lnTo>
                    <a:pt x="76" y="149"/>
                  </a:lnTo>
                  <a:lnTo>
                    <a:pt x="81" y="148"/>
                  </a:lnTo>
                  <a:lnTo>
                    <a:pt x="86" y="148"/>
                  </a:lnTo>
                  <a:lnTo>
                    <a:pt x="91" y="146"/>
                  </a:lnTo>
                  <a:lnTo>
                    <a:pt x="96" y="145"/>
                  </a:lnTo>
                  <a:lnTo>
                    <a:pt x="99" y="144"/>
                  </a:lnTo>
                  <a:lnTo>
                    <a:pt x="104" y="143"/>
                  </a:lnTo>
                  <a:lnTo>
                    <a:pt x="109" y="140"/>
                  </a:lnTo>
                  <a:lnTo>
                    <a:pt x="113" y="138"/>
                  </a:lnTo>
                  <a:lnTo>
                    <a:pt x="117" y="135"/>
                  </a:lnTo>
                  <a:lnTo>
                    <a:pt x="120" y="132"/>
                  </a:lnTo>
                  <a:lnTo>
                    <a:pt x="124" y="129"/>
                  </a:lnTo>
                  <a:lnTo>
                    <a:pt x="127" y="126"/>
                  </a:lnTo>
                  <a:lnTo>
                    <a:pt x="131" y="122"/>
                  </a:lnTo>
                  <a:lnTo>
                    <a:pt x="134" y="118"/>
                  </a:lnTo>
                  <a:lnTo>
                    <a:pt x="136" y="115"/>
                  </a:lnTo>
                  <a:lnTo>
                    <a:pt x="138" y="111"/>
                  </a:lnTo>
                  <a:lnTo>
                    <a:pt x="141" y="106"/>
                  </a:lnTo>
                  <a:lnTo>
                    <a:pt x="143" y="103"/>
                  </a:lnTo>
                  <a:lnTo>
                    <a:pt x="144" y="98"/>
                  </a:lnTo>
                  <a:lnTo>
                    <a:pt x="146" y="93"/>
                  </a:lnTo>
                  <a:lnTo>
                    <a:pt x="147" y="88"/>
                  </a:lnTo>
                  <a:lnTo>
                    <a:pt x="148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222"/>
            <p:cNvSpPr>
              <a:spLocks noChangeShapeType="1"/>
            </p:cNvSpPr>
            <p:nvPr/>
          </p:nvSpPr>
          <p:spPr bwMode="auto">
            <a:xfrm>
              <a:off x="1613" y="2718"/>
              <a:ext cx="3" cy="5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23"/>
            <p:cNvSpPr>
              <a:spLocks/>
            </p:cNvSpPr>
            <p:nvPr/>
          </p:nvSpPr>
          <p:spPr bwMode="auto">
            <a:xfrm>
              <a:off x="1595" y="2989"/>
              <a:ext cx="37" cy="37"/>
            </a:xfrm>
            <a:custGeom>
              <a:avLst/>
              <a:gdLst>
                <a:gd name="T0" fmla="*/ 37 w 149"/>
                <a:gd name="T1" fmla="*/ 19 h 149"/>
                <a:gd name="T2" fmla="*/ 37 w 149"/>
                <a:gd name="T3" fmla="*/ 16 h 149"/>
                <a:gd name="T4" fmla="*/ 36 w 149"/>
                <a:gd name="T5" fmla="*/ 14 h 149"/>
                <a:gd name="T6" fmla="*/ 36 w 149"/>
                <a:gd name="T7" fmla="*/ 12 h 149"/>
                <a:gd name="T8" fmla="*/ 35 w 149"/>
                <a:gd name="T9" fmla="*/ 9 h 149"/>
                <a:gd name="T10" fmla="*/ 33 w 149"/>
                <a:gd name="T11" fmla="*/ 7 h 149"/>
                <a:gd name="T12" fmla="*/ 32 w 149"/>
                <a:gd name="T13" fmla="*/ 6 h 149"/>
                <a:gd name="T14" fmla="*/ 30 w 149"/>
                <a:gd name="T15" fmla="*/ 4 h 149"/>
                <a:gd name="T16" fmla="*/ 28 w 149"/>
                <a:gd name="T17" fmla="*/ 3 h 149"/>
                <a:gd name="T18" fmla="*/ 26 w 149"/>
                <a:gd name="T19" fmla="*/ 2 h 149"/>
                <a:gd name="T20" fmla="*/ 24 w 149"/>
                <a:gd name="T21" fmla="*/ 1 h 149"/>
                <a:gd name="T22" fmla="*/ 22 w 149"/>
                <a:gd name="T23" fmla="*/ 0 h 149"/>
                <a:gd name="T24" fmla="*/ 19 w 149"/>
                <a:gd name="T25" fmla="*/ 0 h 149"/>
                <a:gd name="T26" fmla="*/ 17 w 149"/>
                <a:gd name="T27" fmla="*/ 0 h 149"/>
                <a:gd name="T28" fmla="*/ 15 w 149"/>
                <a:gd name="T29" fmla="*/ 0 h 149"/>
                <a:gd name="T30" fmla="*/ 12 w 149"/>
                <a:gd name="T31" fmla="*/ 1 h 149"/>
                <a:gd name="T32" fmla="*/ 10 w 149"/>
                <a:gd name="T33" fmla="*/ 2 h 149"/>
                <a:gd name="T34" fmla="*/ 8 w 149"/>
                <a:gd name="T35" fmla="*/ 3 h 149"/>
                <a:gd name="T36" fmla="*/ 6 w 149"/>
                <a:gd name="T37" fmla="*/ 5 h 149"/>
                <a:gd name="T38" fmla="*/ 5 w 149"/>
                <a:gd name="T39" fmla="*/ 6 h 149"/>
                <a:gd name="T40" fmla="*/ 3 w 149"/>
                <a:gd name="T41" fmla="*/ 9 h 149"/>
                <a:gd name="T42" fmla="*/ 2 w 149"/>
                <a:gd name="T43" fmla="*/ 11 h 149"/>
                <a:gd name="T44" fmla="*/ 1 w 149"/>
                <a:gd name="T45" fmla="*/ 13 h 149"/>
                <a:gd name="T46" fmla="*/ 0 w 149"/>
                <a:gd name="T47" fmla="*/ 15 h 149"/>
                <a:gd name="T48" fmla="*/ 0 w 149"/>
                <a:gd name="T49" fmla="*/ 17 h 149"/>
                <a:gd name="T50" fmla="*/ 0 w 149"/>
                <a:gd name="T51" fmla="*/ 20 h 149"/>
                <a:gd name="T52" fmla="*/ 0 w 149"/>
                <a:gd name="T53" fmla="*/ 22 h 149"/>
                <a:gd name="T54" fmla="*/ 1 w 149"/>
                <a:gd name="T55" fmla="*/ 24 h 149"/>
                <a:gd name="T56" fmla="*/ 2 w 149"/>
                <a:gd name="T57" fmla="*/ 26 h 149"/>
                <a:gd name="T58" fmla="*/ 3 w 149"/>
                <a:gd name="T59" fmla="*/ 29 h 149"/>
                <a:gd name="T60" fmla="*/ 5 w 149"/>
                <a:gd name="T61" fmla="*/ 31 h 149"/>
                <a:gd name="T62" fmla="*/ 6 w 149"/>
                <a:gd name="T63" fmla="*/ 32 h 149"/>
                <a:gd name="T64" fmla="*/ 8 w 149"/>
                <a:gd name="T65" fmla="*/ 34 h 149"/>
                <a:gd name="T66" fmla="*/ 10 w 149"/>
                <a:gd name="T67" fmla="*/ 35 h 149"/>
                <a:gd name="T68" fmla="*/ 12 w 149"/>
                <a:gd name="T69" fmla="*/ 36 h 149"/>
                <a:gd name="T70" fmla="*/ 15 w 149"/>
                <a:gd name="T71" fmla="*/ 37 h 149"/>
                <a:gd name="T72" fmla="*/ 17 w 149"/>
                <a:gd name="T73" fmla="*/ 37 h 149"/>
                <a:gd name="T74" fmla="*/ 19 w 149"/>
                <a:gd name="T75" fmla="*/ 37 h 149"/>
                <a:gd name="T76" fmla="*/ 22 w 149"/>
                <a:gd name="T77" fmla="*/ 37 h 149"/>
                <a:gd name="T78" fmla="*/ 24 w 149"/>
                <a:gd name="T79" fmla="*/ 37 h 149"/>
                <a:gd name="T80" fmla="*/ 26 w 149"/>
                <a:gd name="T81" fmla="*/ 36 h 149"/>
                <a:gd name="T82" fmla="*/ 28 w 149"/>
                <a:gd name="T83" fmla="*/ 34 h 149"/>
                <a:gd name="T84" fmla="*/ 30 w 149"/>
                <a:gd name="T85" fmla="*/ 33 h 149"/>
                <a:gd name="T86" fmla="*/ 32 w 149"/>
                <a:gd name="T87" fmla="*/ 31 h 149"/>
                <a:gd name="T88" fmla="*/ 33 w 149"/>
                <a:gd name="T89" fmla="*/ 30 h 149"/>
                <a:gd name="T90" fmla="*/ 35 w 149"/>
                <a:gd name="T91" fmla="*/ 28 h 149"/>
                <a:gd name="T92" fmla="*/ 36 w 149"/>
                <a:gd name="T93" fmla="*/ 26 h 149"/>
                <a:gd name="T94" fmla="*/ 36 w 149"/>
                <a:gd name="T95" fmla="*/ 23 h 149"/>
                <a:gd name="T96" fmla="*/ 37 w 149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9" h="149">
                  <a:moveTo>
                    <a:pt x="149" y="80"/>
                  </a:moveTo>
                  <a:lnTo>
                    <a:pt x="149" y="75"/>
                  </a:lnTo>
                  <a:lnTo>
                    <a:pt x="149" y="70"/>
                  </a:lnTo>
                  <a:lnTo>
                    <a:pt x="149" y="65"/>
                  </a:lnTo>
                  <a:lnTo>
                    <a:pt x="148" y="60"/>
                  </a:lnTo>
                  <a:lnTo>
                    <a:pt x="146" y="56"/>
                  </a:lnTo>
                  <a:lnTo>
                    <a:pt x="145" y="52"/>
                  </a:lnTo>
                  <a:lnTo>
                    <a:pt x="144" y="47"/>
                  </a:lnTo>
                  <a:lnTo>
                    <a:pt x="141" y="43"/>
                  </a:lnTo>
                  <a:lnTo>
                    <a:pt x="139" y="38"/>
                  </a:lnTo>
                  <a:lnTo>
                    <a:pt x="137" y="35"/>
                  </a:lnTo>
                  <a:lnTo>
                    <a:pt x="134" y="30"/>
                  </a:lnTo>
                  <a:lnTo>
                    <a:pt x="132" y="26"/>
                  </a:lnTo>
                  <a:lnTo>
                    <a:pt x="128" y="24"/>
                  </a:lnTo>
                  <a:lnTo>
                    <a:pt x="124" y="20"/>
                  </a:lnTo>
                  <a:lnTo>
                    <a:pt x="121" y="16"/>
                  </a:lnTo>
                  <a:lnTo>
                    <a:pt x="117" y="14"/>
                  </a:lnTo>
                  <a:lnTo>
                    <a:pt x="113" y="11"/>
                  </a:lnTo>
                  <a:lnTo>
                    <a:pt x="109" y="9"/>
                  </a:lnTo>
                  <a:lnTo>
                    <a:pt x="105" y="7"/>
                  </a:lnTo>
                  <a:lnTo>
                    <a:pt x="100" y="5"/>
                  </a:lnTo>
                  <a:lnTo>
                    <a:pt x="96" y="3"/>
                  </a:lnTo>
                  <a:lnTo>
                    <a:pt x="92" y="2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2"/>
                  </a:lnTo>
                  <a:lnTo>
                    <a:pt x="59" y="2"/>
                  </a:lnTo>
                  <a:lnTo>
                    <a:pt x="54" y="3"/>
                  </a:lnTo>
                  <a:lnTo>
                    <a:pt x="49" y="5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7" y="11"/>
                  </a:lnTo>
                  <a:lnTo>
                    <a:pt x="32" y="14"/>
                  </a:lnTo>
                  <a:lnTo>
                    <a:pt x="28" y="16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5" y="30"/>
                  </a:lnTo>
                  <a:lnTo>
                    <a:pt x="12" y="35"/>
                  </a:lnTo>
                  <a:lnTo>
                    <a:pt x="10" y="38"/>
                  </a:lnTo>
                  <a:lnTo>
                    <a:pt x="8" y="43"/>
                  </a:lnTo>
                  <a:lnTo>
                    <a:pt x="6" y="47"/>
                  </a:lnTo>
                  <a:lnTo>
                    <a:pt x="4" y="52"/>
                  </a:lnTo>
                  <a:lnTo>
                    <a:pt x="3" y="56"/>
                  </a:lnTo>
                  <a:lnTo>
                    <a:pt x="2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0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3" y="93"/>
                  </a:lnTo>
                  <a:lnTo>
                    <a:pt x="4" y="98"/>
                  </a:lnTo>
                  <a:lnTo>
                    <a:pt x="6" y="103"/>
                  </a:lnTo>
                  <a:lnTo>
                    <a:pt x="8" y="106"/>
                  </a:lnTo>
                  <a:lnTo>
                    <a:pt x="10" y="111"/>
                  </a:lnTo>
                  <a:lnTo>
                    <a:pt x="12" y="115"/>
                  </a:lnTo>
                  <a:lnTo>
                    <a:pt x="15" y="120"/>
                  </a:lnTo>
                  <a:lnTo>
                    <a:pt x="19" y="124"/>
                  </a:lnTo>
                  <a:lnTo>
                    <a:pt x="21" y="126"/>
                  </a:lnTo>
                  <a:lnTo>
                    <a:pt x="25" y="130"/>
                  </a:lnTo>
                  <a:lnTo>
                    <a:pt x="28" y="133"/>
                  </a:lnTo>
                  <a:lnTo>
                    <a:pt x="32" y="136"/>
                  </a:lnTo>
                  <a:lnTo>
                    <a:pt x="37" y="138"/>
                  </a:lnTo>
                  <a:lnTo>
                    <a:pt x="40" y="141"/>
                  </a:lnTo>
                  <a:lnTo>
                    <a:pt x="45" y="143"/>
                  </a:lnTo>
                  <a:lnTo>
                    <a:pt x="49" y="144"/>
                  </a:lnTo>
                  <a:lnTo>
                    <a:pt x="54" y="147"/>
                  </a:lnTo>
                  <a:lnTo>
                    <a:pt x="59" y="148"/>
                  </a:lnTo>
                  <a:lnTo>
                    <a:pt x="62" y="148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7" y="149"/>
                  </a:lnTo>
                  <a:lnTo>
                    <a:pt x="82" y="149"/>
                  </a:lnTo>
                  <a:lnTo>
                    <a:pt x="87" y="148"/>
                  </a:lnTo>
                  <a:lnTo>
                    <a:pt x="92" y="148"/>
                  </a:lnTo>
                  <a:lnTo>
                    <a:pt x="96" y="147"/>
                  </a:lnTo>
                  <a:lnTo>
                    <a:pt x="100" y="144"/>
                  </a:lnTo>
                  <a:lnTo>
                    <a:pt x="105" y="143"/>
                  </a:lnTo>
                  <a:lnTo>
                    <a:pt x="109" y="141"/>
                  </a:lnTo>
                  <a:lnTo>
                    <a:pt x="113" y="138"/>
                  </a:lnTo>
                  <a:lnTo>
                    <a:pt x="117" y="136"/>
                  </a:lnTo>
                  <a:lnTo>
                    <a:pt x="121" y="133"/>
                  </a:lnTo>
                  <a:lnTo>
                    <a:pt x="124" y="130"/>
                  </a:lnTo>
                  <a:lnTo>
                    <a:pt x="128" y="126"/>
                  </a:lnTo>
                  <a:lnTo>
                    <a:pt x="132" y="124"/>
                  </a:lnTo>
                  <a:lnTo>
                    <a:pt x="134" y="120"/>
                  </a:lnTo>
                  <a:lnTo>
                    <a:pt x="137" y="115"/>
                  </a:lnTo>
                  <a:lnTo>
                    <a:pt x="139" y="111"/>
                  </a:lnTo>
                  <a:lnTo>
                    <a:pt x="141" y="106"/>
                  </a:lnTo>
                  <a:lnTo>
                    <a:pt x="144" y="103"/>
                  </a:lnTo>
                  <a:lnTo>
                    <a:pt x="145" y="98"/>
                  </a:lnTo>
                  <a:lnTo>
                    <a:pt x="146" y="93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4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224"/>
            <p:cNvSpPr>
              <a:spLocks noChangeShapeType="1"/>
            </p:cNvSpPr>
            <p:nvPr/>
          </p:nvSpPr>
          <p:spPr bwMode="auto">
            <a:xfrm flipH="1">
              <a:off x="1616" y="3775"/>
              <a:ext cx="10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25"/>
            <p:cNvSpPr>
              <a:spLocks noChangeShapeType="1"/>
            </p:cNvSpPr>
            <p:nvPr/>
          </p:nvSpPr>
          <p:spPr bwMode="auto">
            <a:xfrm flipV="1">
              <a:off x="1613" y="3566"/>
              <a:ext cx="2" cy="37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26"/>
            <p:cNvSpPr>
              <a:spLocks/>
            </p:cNvSpPr>
            <p:nvPr/>
          </p:nvSpPr>
          <p:spPr bwMode="auto">
            <a:xfrm>
              <a:off x="1595" y="3754"/>
              <a:ext cx="37" cy="37"/>
            </a:xfrm>
            <a:custGeom>
              <a:avLst/>
              <a:gdLst>
                <a:gd name="T0" fmla="*/ 37 w 150"/>
                <a:gd name="T1" fmla="*/ 18 h 149"/>
                <a:gd name="T2" fmla="*/ 37 w 150"/>
                <a:gd name="T3" fmla="*/ 16 h 149"/>
                <a:gd name="T4" fmla="*/ 37 w 150"/>
                <a:gd name="T5" fmla="*/ 14 h 149"/>
                <a:gd name="T6" fmla="*/ 36 w 150"/>
                <a:gd name="T7" fmla="*/ 11 h 149"/>
                <a:gd name="T8" fmla="*/ 35 w 150"/>
                <a:gd name="T9" fmla="*/ 9 h 149"/>
                <a:gd name="T10" fmla="*/ 33 w 150"/>
                <a:gd name="T11" fmla="*/ 7 h 149"/>
                <a:gd name="T12" fmla="*/ 32 w 150"/>
                <a:gd name="T13" fmla="*/ 6 h 149"/>
                <a:gd name="T14" fmla="*/ 30 w 150"/>
                <a:gd name="T15" fmla="*/ 4 h 149"/>
                <a:gd name="T16" fmla="*/ 28 w 150"/>
                <a:gd name="T17" fmla="*/ 3 h 149"/>
                <a:gd name="T18" fmla="*/ 26 w 150"/>
                <a:gd name="T19" fmla="*/ 1 h 149"/>
                <a:gd name="T20" fmla="*/ 24 w 150"/>
                <a:gd name="T21" fmla="*/ 1 h 149"/>
                <a:gd name="T22" fmla="*/ 21 w 150"/>
                <a:gd name="T23" fmla="*/ 0 h 149"/>
                <a:gd name="T24" fmla="*/ 19 w 150"/>
                <a:gd name="T25" fmla="*/ 0 h 149"/>
                <a:gd name="T26" fmla="*/ 17 w 150"/>
                <a:gd name="T27" fmla="*/ 0 h 149"/>
                <a:gd name="T28" fmla="*/ 15 w 150"/>
                <a:gd name="T29" fmla="*/ 0 h 149"/>
                <a:gd name="T30" fmla="*/ 12 w 150"/>
                <a:gd name="T31" fmla="*/ 1 h 149"/>
                <a:gd name="T32" fmla="*/ 10 w 150"/>
                <a:gd name="T33" fmla="*/ 2 h 149"/>
                <a:gd name="T34" fmla="*/ 8 w 150"/>
                <a:gd name="T35" fmla="*/ 3 h 149"/>
                <a:gd name="T36" fmla="*/ 6 w 150"/>
                <a:gd name="T37" fmla="*/ 5 h 149"/>
                <a:gd name="T38" fmla="*/ 5 w 150"/>
                <a:gd name="T39" fmla="*/ 6 h 149"/>
                <a:gd name="T40" fmla="*/ 3 w 150"/>
                <a:gd name="T41" fmla="*/ 8 h 149"/>
                <a:gd name="T42" fmla="*/ 2 w 150"/>
                <a:gd name="T43" fmla="*/ 11 h 149"/>
                <a:gd name="T44" fmla="*/ 1 w 150"/>
                <a:gd name="T45" fmla="*/ 13 h 149"/>
                <a:gd name="T46" fmla="*/ 1 w 150"/>
                <a:gd name="T47" fmla="*/ 15 h 149"/>
                <a:gd name="T48" fmla="*/ 0 w 150"/>
                <a:gd name="T49" fmla="*/ 17 h 149"/>
                <a:gd name="T50" fmla="*/ 0 w 150"/>
                <a:gd name="T51" fmla="*/ 20 h 149"/>
                <a:gd name="T52" fmla="*/ 1 w 150"/>
                <a:gd name="T53" fmla="*/ 22 h 149"/>
                <a:gd name="T54" fmla="*/ 1 w 150"/>
                <a:gd name="T55" fmla="*/ 24 h 149"/>
                <a:gd name="T56" fmla="*/ 2 w 150"/>
                <a:gd name="T57" fmla="*/ 27 h 149"/>
                <a:gd name="T58" fmla="*/ 3 w 150"/>
                <a:gd name="T59" fmla="*/ 29 h 149"/>
                <a:gd name="T60" fmla="*/ 5 w 150"/>
                <a:gd name="T61" fmla="*/ 31 h 149"/>
                <a:gd name="T62" fmla="*/ 6 w 150"/>
                <a:gd name="T63" fmla="*/ 32 h 149"/>
                <a:gd name="T64" fmla="*/ 8 w 150"/>
                <a:gd name="T65" fmla="*/ 34 h 149"/>
                <a:gd name="T66" fmla="*/ 10 w 150"/>
                <a:gd name="T67" fmla="*/ 35 h 149"/>
                <a:gd name="T68" fmla="*/ 12 w 150"/>
                <a:gd name="T69" fmla="*/ 36 h 149"/>
                <a:gd name="T70" fmla="*/ 15 w 150"/>
                <a:gd name="T71" fmla="*/ 37 h 149"/>
                <a:gd name="T72" fmla="*/ 17 w 150"/>
                <a:gd name="T73" fmla="*/ 37 h 149"/>
                <a:gd name="T74" fmla="*/ 19 w 150"/>
                <a:gd name="T75" fmla="*/ 37 h 149"/>
                <a:gd name="T76" fmla="*/ 21 w 150"/>
                <a:gd name="T77" fmla="*/ 37 h 149"/>
                <a:gd name="T78" fmla="*/ 24 w 150"/>
                <a:gd name="T79" fmla="*/ 36 h 149"/>
                <a:gd name="T80" fmla="*/ 26 w 150"/>
                <a:gd name="T81" fmla="*/ 36 h 149"/>
                <a:gd name="T82" fmla="*/ 28 w 150"/>
                <a:gd name="T83" fmla="*/ 34 h 149"/>
                <a:gd name="T84" fmla="*/ 30 w 150"/>
                <a:gd name="T85" fmla="*/ 33 h 149"/>
                <a:gd name="T86" fmla="*/ 32 w 150"/>
                <a:gd name="T87" fmla="*/ 31 h 149"/>
                <a:gd name="T88" fmla="*/ 33 w 150"/>
                <a:gd name="T89" fmla="*/ 30 h 149"/>
                <a:gd name="T90" fmla="*/ 35 w 150"/>
                <a:gd name="T91" fmla="*/ 28 h 149"/>
                <a:gd name="T92" fmla="*/ 36 w 150"/>
                <a:gd name="T93" fmla="*/ 25 h 149"/>
                <a:gd name="T94" fmla="*/ 37 w 150"/>
                <a:gd name="T95" fmla="*/ 23 h 149"/>
                <a:gd name="T96" fmla="*/ 37 w 150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0" h="149">
                  <a:moveTo>
                    <a:pt x="149" y="79"/>
                  </a:moveTo>
                  <a:lnTo>
                    <a:pt x="150" y="74"/>
                  </a:lnTo>
                  <a:lnTo>
                    <a:pt x="149" y="69"/>
                  </a:lnTo>
                  <a:lnTo>
                    <a:pt x="149" y="65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5" y="51"/>
                  </a:lnTo>
                  <a:lnTo>
                    <a:pt x="144" y="46"/>
                  </a:lnTo>
                  <a:lnTo>
                    <a:pt x="141" y="43"/>
                  </a:lnTo>
                  <a:lnTo>
                    <a:pt x="140" y="38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6" y="20"/>
                  </a:lnTo>
                  <a:lnTo>
                    <a:pt x="122" y="16"/>
                  </a:lnTo>
                  <a:lnTo>
                    <a:pt x="117" y="13"/>
                  </a:lnTo>
                  <a:lnTo>
                    <a:pt x="113" y="11"/>
                  </a:lnTo>
                  <a:lnTo>
                    <a:pt x="110" y="9"/>
                  </a:lnTo>
                  <a:lnTo>
                    <a:pt x="105" y="6"/>
                  </a:lnTo>
                  <a:lnTo>
                    <a:pt x="101" y="5"/>
                  </a:lnTo>
                  <a:lnTo>
                    <a:pt x="96" y="4"/>
                  </a:lnTo>
                  <a:lnTo>
                    <a:pt x="92" y="2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4" y="1"/>
                  </a:lnTo>
                  <a:lnTo>
                    <a:pt x="59" y="2"/>
                  </a:lnTo>
                  <a:lnTo>
                    <a:pt x="54" y="4"/>
                  </a:lnTo>
                  <a:lnTo>
                    <a:pt x="49" y="5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37" y="11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8" y="43"/>
                  </a:lnTo>
                  <a:lnTo>
                    <a:pt x="6" y="46"/>
                  </a:lnTo>
                  <a:lnTo>
                    <a:pt x="5" y="51"/>
                  </a:lnTo>
                  <a:lnTo>
                    <a:pt x="3" y="56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2" y="84"/>
                  </a:lnTo>
                  <a:lnTo>
                    <a:pt x="3" y="89"/>
                  </a:lnTo>
                  <a:lnTo>
                    <a:pt x="3" y="94"/>
                  </a:lnTo>
                  <a:lnTo>
                    <a:pt x="5" y="98"/>
                  </a:lnTo>
                  <a:lnTo>
                    <a:pt x="6" y="102"/>
                  </a:lnTo>
                  <a:lnTo>
                    <a:pt x="8" y="107"/>
                  </a:lnTo>
                  <a:lnTo>
                    <a:pt x="10" y="111"/>
                  </a:lnTo>
                  <a:lnTo>
                    <a:pt x="12" y="115"/>
                  </a:lnTo>
                  <a:lnTo>
                    <a:pt x="16" y="119"/>
                  </a:lnTo>
                  <a:lnTo>
                    <a:pt x="19" y="123"/>
                  </a:lnTo>
                  <a:lnTo>
                    <a:pt x="22" y="126"/>
                  </a:lnTo>
                  <a:lnTo>
                    <a:pt x="25" y="129"/>
                  </a:lnTo>
                  <a:lnTo>
                    <a:pt x="28" y="133"/>
                  </a:lnTo>
                  <a:lnTo>
                    <a:pt x="33" y="135"/>
                  </a:lnTo>
                  <a:lnTo>
                    <a:pt x="37" y="138"/>
                  </a:lnTo>
                  <a:lnTo>
                    <a:pt x="40" y="140"/>
                  </a:lnTo>
                  <a:lnTo>
                    <a:pt x="45" y="143"/>
                  </a:lnTo>
                  <a:lnTo>
                    <a:pt x="49" y="144"/>
                  </a:lnTo>
                  <a:lnTo>
                    <a:pt x="54" y="146"/>
                  </a:lnTo>
                  <a:lnTo>
                    <a:pt x="59" y="148"/>
                  </a:lnTo>
                  <a:lnTo>
                    <a:pt x="64" y="148"/>
                  </a:lnTo>
                  <a:lnTo>
                    <a:pt x="68" y="149"/>
                  </a:lnTo>
                  <a:lnTo>
                    <a:pt x="73" y="149"/>
                  </a:lnTo>
                  <a:lnTo>
                    <a:pt x="77" y="149"/>
                  </a:lnTo>
                  <a:lnTo>
                    <a:pt x="82" y="149"/>
                  </a:lnTo>
                  <a:lnTo>
                    <a:pt x="87" y="148"/>
                  </a:lnTo>
                  <a:lnTo>
                    <a:pt x="92" y="148"/>
                  </a:lnTo>
                  <a:lnTo>
                    <a:pt x="96" y="146"/>
                  </a:lnTo>
                  <a:lnTo>
                    <a:pt x="101" y="144"/>
                  </a:lnTo>
                  <a:lnTo>
                    <a:pt x="105" y="143"/>
                  </a:lnTo>
                  <a:lnTo>
                    <a:pt x="110" y="140"/>
                  </a:lnTo>
                  <a:lnTo>
                    <a:pt x="113" y="138"/>
                  </a:lnTo>
                  <a:lnTo>
                    <a:pt x="117" y="135"/>
                  </a:lnTo>
                  <a:lnTo>
                    <a:pt x="122" y="133"/>
                  </a:lnTo>
                  <a:lnTo>
                    <a:pt x="126" y="129"/>
                  </a:lnTo>
                  <a:lnTo>
                    <a:pt x="128" y="126"/>
                  </a:lnTo>
                  <a:lnTo>
                    <a:pt x="132" y="123"/>
                  </a:lnTo>
                  <a:lnTo>
                    <a:pt x="134" y="119"/>
                  </a:lnTo>
                  <a:lnTo>
                    <a:pt x="138" y="115"/>
                  </a:lnTo>
                  <a:lnTo>
                    <a:pt x="140" y="111"/>
                  </a:lnTo>
                  <a:lnTo>
                    <a:pt x="141" y="107"/>
                  </a:lnTo>
                  <a:lnTo>
                    <a:pt x="144" y="10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48" y="89"/>
                  </a:lnTo>
                  <a:lnTo>
                    <a:pt x="149" y="84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27"/>
            <p:cNvSpPr>
              <a:spLocks noChangeShapeType="1"/>
            </p:cNvSpPr>
            <p:nvPr/>
          </p:nvSpPr>
          <p:spPr bwMode="auto">
            <a:xfrm>
              <a:off x="1616" y="2075"/>
              <a:ext cx="1" cy="38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28"/>
            <p:cNvSpPr>
              <a:spLocks noChangeShapeType="1"/>
            </p:cNvSpPr>
            <p:nvPr/>
          </p:nvSpPr>
          <p:spPr bwMode="auto">
            <a:xfrm flipH="1">
              <a:off x="1614" y="2243"/>
              <a:ext cx="10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29"/>
            <p:cNvSpPr>
              <a:spLocks/>
            </p:cNvSpPr>
            <p:nvPr/>
          </p:nvSpPr>
          <p:spPr bwMode="auto">
            <a:xfrm>
              <a:off x="1597" y="2222"/>
              <a:ext cx="37" cy="37"/>
            </a:xfrm>
            <a:custGeom>
              <a:avLst/>
              <a:gdLst>
                <a:gd name="T0" fmla="*/ 37 w 148"/>
                <a:gd name="T1" fmla="*/ 18 h 149"/>
                <a:gd name="T2" fmla="*/ 37 w 148"/>
                <a:gd name="T3" fmla="*/ 16 h 149"/>
                <a:gd name="T4" fmla="*/ 37 w 148"/>
                <a:gd name="T5" fmla="*/ 14 h 149"/>
                <a:gd name="T6" fmla="*/ 36 w 148"/>
                <a:gd name="T7" fmla="*/ 11 h 149"/>
                <a:gd name="T8" fmla="*/ 35 w 148"/>
                <a:gd name="T9" fmla="*/ 9 h 149"/>
                <a:gd name="T10" fmla="*/ 34 w 148"/>
                <a:gd name="T11" fmla="*/ 8 h 149"/>
                <a:gd name="T12" fmla="*/ 32 w 148"/>
                <a:gd name="T13" fmla="*/ 6 h 149"/>
                <a:gd name="T14" fmla="*/ 30 w 148"/>
                <a:gd name="T15" fmla="*/ 4 h 149"/>
                <a:gd name="T16" fmla="*/ 28 w 148"/>
                <a:gd name="T17" fmla="*/ 3 h 149"/>
                <a:gd name="T18" fmla="*/ 26 w 148"/>
                <a:gd name="T19" fmla="*/ 1 h 149"/>
                <a:gd name="T20" fmla="*/ 24 w 148"/>
                <a:gd name="T21" fmla="*/ 1 h 149"/>
                <a:gd name="T22" fmla="*/ 22 w 148"/>
                <a:gd name="T23" fmla="*/ 0 h 149"/>
                <a:gd name="T24" fmla="*/ 19 w 148"/>
                <a:gd name="T25" fmla="*/ 0 h 149"/>
                <a:gd name="T26" fmla="*/ 17 w 148"/>
                <a:gd name="T27" fmla="*/ 0 h 149"/>
                <a:gd name="T28" fmla="*/ 15 w 148"/>
                <a:gd name="T29" fmla="*/ 1 h 149"/>
                <a:gd name="T30" fmla="*/ 12 w 148"/>
                <a:gd name="T31" fmla="*/ 1 h 149"/>
                <a:gd name="T32" fmla="*/ 10 w 148"/>
                <a:gd name="T33" fmla="*/ 2 h 149"/>
                <a:gd name="T34" fmla="*/ 8 w 148"/>
                <a:gd name="T35" fmla="*/ 3 h 149"/>
                <a:gd name="T36" fmla="*/ 6 w 148"/>
                <a:gd name="T37" fmla="*/ 5 h 149"/>
                <a:gd name="T38" fmla="*/ 5 w 148"/>
                <a:gd name="T39" fmla="*/ 7 h 149"/>
                <a:gd name="T40" fmla="*/ 3 w 148"/>
                <a:gd name="T41" fmla="*/ 8 h 149"/>
                <a:gd name="T42" fmla="*/ 2 w 148"/>
                <a:gd name="T43" fmla="*/ 11 h 149"/>
                <a:gd name="T44" fmla="*/ 1 w 148"/>
                <a:gd name="T45" fmla="*/ 13 h 149"/>
                <a:gd name="T46" fmla="*/ 0 w 148"/>
                <a:gd name="T47" fmla="*/ 15 h 149"/>
                <a:gd name="T48" fmla="*/ 0 w 148"/>
                <a:gd name="T49" fmla="*/ 17 h 149"/>
                <a:gd name="T50" fmla="*/ 0 w 148"/>
                <a:gd name="T51" fmla="*/ 20 h 149"/>
                <a:gd name="T52" fmla="*/ 0 w 148"/>
                <a:gd name="T53" fmla="*/ 22 h 149"/>
                <a:gd name="T54" fmla="*/ 1 w 148"/>
                <a:gd name="T55" fmla="*/ 24 h 149"/>
                <a:gd name="T56" fmla="*/ 2 w 148"/>
                <a:gd name="T57" fmla="*/ 27 h 149"/>
                <a:gd name="T58" fmla="*/ 3 w 148"/>
                <a:gd name="T59" fmla="*/ 29 h 149"/>
                <a:gd name="T60" fmla="*/ 5 w 148"/>
                <a:gd name="T61" fmla="*/ 31 h 149"/>
                <a:gd name="T62" fmla="*/ 6 w 148"/>
                <a:gd name="T63" fmla="*/ 32 h 149"/>
                <a:gd name="T64" fmla="*/ 8 w 148"/>
                <a:gd name="T65" fmla="*/ 34 h 149"/>
                <a:gd name="T66" fmla="*/ 10 w 148"/>
                <a:gd name="T67" fmla="*/ 35 h 149"/>
                <a:gd name="T68" fmla="*/ 12 w 148"/>
                <a:gd name="T69" fmla="*/ 36 h 149"/>
                <a:gd name="T70" fmla="*/ 15 w 148"/>
                <a:gd name="T71" fmla="*/ 37 h 149"/>
                <a:gd name="T72" fmla="*/ 17 w 148"/>
                <a:gd name="T73" fmla="*/ 37 h 149"/>
                <a:gd name="T74" fmla="*/ 19 w 148"/>
                <a:gd name="T75" fmla="*/ 37 h 149"/>
                <a:gd name="T76" fmla="*/ 22 w 148"/>
                <a:gd name="T77" fmla="*/ 37 h 149"/>
                <a:gd name="T78" fmla="*/ 24 w 148"/>
                <a:gd name="T79" fmla="*/ 36 h 149"/>
                <a:gd name="T80" fmla="*/ 26 w 148"/>
                <a:gd name="T81" fmla="*/ 36 h 149"/>
                <a:gd name="T82" fmla="*/ 28 w 148"/>
                <a:gd name="T83" fmla="*/ 34 h 149"/>
                <a:gd name="T84" fmla="*/ 30 w 148"/>
                <a:gd name="T85" fmla="*/ 33 h 149"/>
                <a:gd name="T86" fmla="*/ 32 w 148"/>
                <a:gd name="T87" fmla="*/ 32 h 149"/>
                <a:gd name="T88" fmla="*/ 34 w 148"/>
                <a:gd name="T89" fmla="*/ 30 h 149"/>
                <a:gd name="T90" fmla="*/ 35 w 148"/>
                <a:gd name="T91" fmla="*/ 28 h 149"/>
                <a:gd name="T92" fmla="*/ 36 w 148"/>
                <a:gd name="T93" fmla="*/ 25 h 149"/>
                <a:gd name="T94" fmla="*/ 37 w 148"/>
                <a:gd name="T95" fmla="*/ 23 h 149"/>
                <a:gd name="T96" fmla="*/ 37 w 148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9">
                  <a:moveTo>
                    <a:pt x="148" y="79"/>
                  </a:moveTo>
                  <a:lnTo>
                    <a:pt x="148" y="74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1"/>
                  </a:lnTo>
                  <a:lnTo>
                    <a:pt x="144" y="46"/>
                  </a:lnTo>
                  <a:lnTo>
                    <a:pt x="141" y="43"/>
                  </a:lnTo>
                  <a:lnTo>
                    <a:pt x="140" y="38"/>
                  </a:lnTo>
                  <a:lnTo>
                    <a:pt x="138" y="34"/>
                  </a:lnTo>
                  <a:lnTo>
                    <a:pt x="134" y="31"/>
                  </a:lnTo>
                  <a:lnTo>
                    <a:pt x="131" y="27"/>
                  </a:lnTo>
                  <a:lnTo>
                    <a:pt x="128" y="23"/>
                  </a:lnTo>
                  <a:lnTo>
                    <a:pt x="124" y="20"/>
                  </a:lnTo>
                  <a:lnTo>
                    <a:pt x="120" y="16"/>
                  </a:lnTo>
                  <a:lnTo>
                    <a:pt x="117" y="13"/>
                  </a:lnTo>
                  <a:lnTo>
                    <a:pt x="113" y="11"/>
                  </a:lnTo>
                  <a:lnTo>
                    <a:pt x="110" y="9"/>
                  </a:lnTo>
                  <a:lnTo>
                    <a:pt x="105" y="6"/>
                  </a:lnTo>
                  <a:lnTo>
                    <a:pt x="100" y="5"/>
                  </a:lnTo>
                  <a:lnTo>
                    <a:pt x="96" y="4"/>
                  </a:lnTo>
                  <a:lnTo>
                    <a:pt x="91" y="3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4" y="4"/>
                  </a:lnTo>
                  <a:lnTo>
                    <a:pt x="49" y="5"/>
                  </a:lnTo>
                  <a:lnTo>
                    <a:pt x="45" y="6"/>
                  </a:lnTo>
                  <a:lnTo>
                    <a:pt x="40" y="9"/>
                  </a:lnTo>
                  <a:lnTo>
                    <a:pt x="37" y="11"/>
                  </a:lnTo>
                  <a:lnTo>
                    <a:pt x="32" y="13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2" y="23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7" y="43"/>
                  </a:lnTo>
                  <a:lnTo>
                    <a:pt x="6" y="46"/>
                  </a:lnTo>
                  <a:lnTo>
                    <a:pt x="4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" y="84"/>
                  </a:lnTo>
                  <a:lnTo>
                    <a:pt x="1" y="89"/>
                  </a:lnTo>
                  <a:lnTo>
                    <a:pt x="2" y="94"/>
                  </a:lnTo>
                  <a:lnTo>
                    <a:pt x="4" y="98"/>
                  </a:lnTo>
                  <a:lnTo>
                    <a:pt x="6" y="102"/>
                  </a:lnTo>
                  <a:lnTo>
                    <a:pt x="7" y="107"/>
                  </a:lnTo>
                  <a:lnTo>
                    <a:pt x="10" y="111"/>
                  </a:lnTo>
                  <a:lnTo>
                    <a:pt x="12" y="115"/>
                  </a:lnTo>
                  <a:lnTo>
                    <a:pt x="15" y="120"/>
                  </a:lnTo>
                  <a:lnTo>
                    <a:pt x="18" y="123"/>
                  </a:lnTo>
                  <a:lnTo>
                    <a:pt x="22" y="127"/>
                  </a:lnTo>
                  <a:lnTo>
                    <a:pt x="24" y="129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37" y="138"/>
                  </a:lnTo>
                  <a:lnTo>
                    <a:pt x="40" y="140"/>
                  </a:lnTo>
                  <a:lnTo>
                    <a:pt x="45" y="143"/>
                  </a:lnTo>
                  <a:lnTo>
                    <a:pt x="49" y="144"/>
                  </a:lnTo>
                  <a:lnTo>
                    <a:pt x="54" y="146"/>
                  </a:lnTo>
                  <a:lnTo>
                    <a:pt x="58" y="148"/>
                  </a:lnTo>
                  <a:lnTo>
                    <a:pt x="63" y="148"/>
                  </a:lnTo>
                  <a:lnTo>
                    <a:pt x="68" y="149"/>
                  </a:lnTo>
                  <a:lnTo>
                    <a:pt x="72" y="149"/>
                  </a:lnTo>
                  <a:lnTo>
                    <a:pt x="77" y="149"/>
                  </a:lnTo>
                  <a:lnTo>
                    <a:pt x="82" y="149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5" y="143"/>
                  </a:lnTo>
                  <a:lnTo>
                    <a:pt x="110" y="140"/>
                  </a:lnTo>
                  <a:lnTo>
                    <a:pt x="113" y="138"/>
                  </a:lnTo>
                  <a:lnTo>
                    <a:pt x="117" y="135"/>
                  </a:lnTo>
                  <a:lnTo>
                    <a:pt x="120" y="133"/>
                  </a:lnTo>
                  <a:lnTo>
                    <a:pt x="124" y="129"/>
                  </a:lnTo>
                  <a:lnTo>
                    <a:pt x="128" y="127"/>
                  </a:lnTo>
                  <a:lnTo>
                    <a:pt x="131" y="123"/>
                  </a:lnTo>
                  <a:lnTo>
                    <a:pt x="134" y="120"/>
                  </a:lnTo>
                  <a:lnTo>
                    <a:pt x="138" y="115"/>
                  </a:lnTo>
                  <a:lnTo>
                    <a:pt x="140" y="111"/>
                  </a:lnTo>
                  <a:lnTo>
                    <a:pt x="141" y="107"/>
                  </a:lnTo>
                  <a:lnTo>
                    <a:pt x="144" y="102"/>
                  </a:lnTo>
                  <a:lnTo>
                    <a:pt x="145" y="98"/>
                  </a:lnTo>
                  <a:lnTo>
                    <a:pt x="146" y="94"/>
                  </a:lnTo>
                  <a:lnTo>
                    <a:pt x="147" y="89"/>
                  </a:lnTo>
                  <a:lnTo>
                    <a:pt x="148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0"/>
            <p:cNvSpPr>
              <a:spLocks noChangeShapeType="1"/>
            </p:cNvSpPr>
            <p:nvPr/>
          </p:nvSpPr>
          <p:spPr bwMode="auto">
            <a:xfrm flipV="1">
              <a:off x="2038" y="2242"/>
              <a:ext cx="1" cy="17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31"/>
            <p:cNvSpPr>
              <a:spLocks/>
            </p:cNvSpPr>
            <p:nvPr/>
          </p:nvSpPr>
          <p:spPr bwMode="auto">
            <a:xfrm>
              <a:off x="2021" y="2225"/>
              <a:ext cx="37" cy="37"/>
            </a:xfrm>
            <a:custGeom>
              <a:avLst/>
              <a:gdLst>
                <a:gd name="T0" fmla="*/ 37 w 148"/>
                <a:gd name="T1" fmla="*/ 18 h 149"/>
                <a:gd name="T2" fmla="*/ 37 w 148"/>
                <a:gd name="T3" fmla="*/ 16 h 149"/>
                <a:gd name="T4" fmla="*/ 37 w 148"/>
                <a:gd name="T5" fmla="*/ 14 h 149"/>
                <a:gd name="T6" fmla="*/ 36 w 148"/>
                <a:gd name="T7" fmla="*/ 12 h 149"/>
                <a:gd name="T8" fmla="*/ 35 w 148"/>
                <a:gd name="T9" fmla="*/ 9 h 149"/>
                <a:gd name="T10" fmla="*/ 33 w 148"/>
                <a:gd name="T11" fmla="*/ 8 h 149"/>
                <a:gd name="T12" fmla="*/ 32 w 148"/>
                <a:gd name="T13" fmla="*/ 6 h 149"/>
                <a:gd name="T14" fmla="*/ 30 w 148"/>
                <a:gd name="T15" fmla="*/ 4 h 149"/>
                <a:gd name="T16" fmla="*/ 28 w 148"/>
                <a:gd name="T17" fmla="*/ 3 h 149"/>
                <a:gd name="T18" fmla="*/ 26 w 148"/>
                <a:gd name="T19" fmla="*/ 2 h 149"/>
                <a:gd name="T20" fmla="*/ 24 w 148"/>
                <a:gd name="T21" fmla="*/ 1 h 149"/>
                <a:gd name="T22" fmla="*/ 21 w 148"/>
                <a:gd name="T23" fmla="*/ 0 h 149"/>
                <a:gd name="T24" fmla="*/ 19 w 148"/>
                <a:gd name="T25" fmla="*/ 0 h 149"/>
                <a:gd name="T26" fmla="*/ 17 w 148"/>
                <a:gd name="T27" fmla="*/ 0 h 149"/>
                <a:gd name="T28" fmla="*/ 14 w 148"/>
                <a:gd name="T29" fmla="*/ 0 h 149"/>
                <a:gd name="T30" fmla="*/ 12 w 148"/>
                <a:gd name="T31" fmla="*/ 1 h 149"/>
                <a:gd name="T32" fmla="*/ 10 w 148"/>
                <a:gd name="T33" fmla="*/ 2 h 149"/>
                <a:gd name="T34" fmla="*/ 8 w 148"/>
                <a:gd name="T35" fmla="*/ 3 h 149"/>
                <a:gd name="T36" fmla="*/ 6 w 148"/>
                <a:gd name="T37" fmla="*/ 5 h 149"/>
                <a:gd name="T38" fmla="*/ 4 w 148"/>
                <a:gd name="T39" fmla="*/ 7 h 149"/>
                <a:gd name="T40" fmla="*/ 3 w 148"/>
                <a:gd name="T41" fmla="*/ 8 h 149"/>
                <a:gd name="T42" fmla="*/ 2 w 148"/>
                <a:gd name="T43" fmla="*/ 11 h 149"/>
                <a:gd name="T44" fmla="*/ 1 w 148"/>
                <a:gd name="T45" fmla="*/ 13 h 149"/>
                <a:gd name="T46" fmla="*/ 0 w 148"/>
                <a:gd name="T47" fmla="*/ 15 h 149"/>
                <a:gd name="T48" fmla="*/ 0 w 148"/>
                <a:gd name="T49" fmla="*/ 18 h 149"/>
                <a:gd name="T50" fmla="*/ 0 w 148"/>
                <a:gd name="T51" fmla="*/ 20 h 149"/>
                <a:gd name="T52" fmla="*/ 0 w 148"/>
                <a:gd name="T53" fmla="*/ 22 h 149"/>
                <a:gd name="T54" fmla="*/ 1 w 148"/>
                <a:gd name="T55" fmla="*/ 25 h 149"/>
                <a:gd name="T56" fmla="*/ 2 w 148"/>
                <a:gd name="T57" fmla="*/ 27 h 149"/>
                <a:gd name="T58" fmla="*/ 3 w 148"/>
                <a:gd name="T59" fmla="*/ 29 h 149"/>
                <a:gd name="T60" fmla="*/ 4 w 148"/>
                <a:gd name="T61" fmla="*/ 31 h 149"/>
                <a:gd name="T62" fmla="*/ 6 w 148"/>
                <a:gd name="T63" fmla="*/ 32 h 149"/>
                <a:gd name="T64" fmla="*/ 8 w 148"/>
                <a:gd name="T65" fmla="*/ 34 h 149"/>
                <a:gd name="T66" fmla="*/ 10 w 148"/>
                <a:gd name="T67" fmla="*/ 35 h 149"/>
                <a:gd name="T68" fmla="*/ 12 w 148"/>
                <a:gd name="T69" fmla="*/ 36 h 149"/>
                <a:gd name="T70" fmla="*/ 14 w 148"/>
                <a:gd name="T71" fmla="*/ 37 h 149"/>
                <a:gd name="T72" fmla="*/ 17 w 148"/>
                <a:gd name="T73" fmla="*/ 37 h 149"/>
                <a:gd name="T74" fmla="*/ 19 w 148"/>
                <a:gd name="T75" fmla="*/ 37 h 149"/>
                <a:gd name="T76" fmla="*/ 21 w 148"/>
                <a:gd name="T77" fmla="*/ 37 h 149"/>
                <a:gd name="T78" fmla="*/ 24 w 148"/>
                <a:gd name="T79" fmla="*/ 36 h 149"/>
                <a:gd name="T80" fmla="*/ 26 w 148"/>
                <a:gd name="T81" fmla="*/ 36 h 149"/>
                <a:gd name="T82" fmla="*/ 28 w 148"/>
                <a:gd name="T83" fmla="*/ 35 h 149"/>
                <a:gd name="T84" fmla="*/ 30 w 148"/>
                <a:gd name="T85" fmla="*/ 33 h 149"/>
                <a:gd name="T86" fmla="*/ 32 w 148"/>
                <a:gd name="T87" fmla="*/ 32 h 149"/>
                <a:gd name="T88" fmla="*/ 33 w 148"/>
                <a:gd name="T89" fmla="*/ 30 h 149"/>
                <a:gd name="T90" fmla="*/ 35 w 148"/>
                <a:gd name="T91" fmla="*/ 28 h 149"/>
                <a:gd name="T92" fmla="*/ 36 w 148"/>
                <a:gd name="T93" fmla="*/ 25 h 149"/>
                <a:gd name="T94" fmla="*/ 37 w 148"/>
                <a:gd name="T95" fmla="*/ 23 h 149"/>
                <a:gd name="T96" fmla="*/ 37 w 148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9">
                  <a:moveTo>
                    <a:pt x="148" y="79"/>
                  </a:moveTo>
                  <a:lnTo>
                    <a:pt x="148" y="74"/>
                  </a:lnTo>
                  <a:lnTo>
                    <a:pt x="148" y="71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4" y="51"/>
                  </a:lnTo>
                  <a:lnTo>
                    <a:pt x="142" y="48"/>
                  </a:lnTo>
                  <a:lnTo>
                    <a:pt x="141" y="43"/>
                  </a:lnTo>
                  <a:lnTo>
                    <a:pt x="138" y="38"/>
                  </a:lnTo>
                  <a:lnTo>
                    <a:pt x="136" y="34"/>
                  </a:lnTo>
                  <a:lnTo>
                    <a:pt x="133" y="31"/>
                  </a:lnTo>
                  <a:lnTo>
                    <a:pt x="130" y="27"/>
                  </a:lnTo>
                  <a:lnTo>
                    <a:pt x="127" y="23"/>
                  </a:lnTo>
                  <a:lnTo>
                    <a:pt x="124" y="20"/>
                  </a:lnTo>
                  <a:lnTo>
                    <a:pt x="120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08" y="9"/>
                  </a:lnTo>
                  <a:lnTo>
                    <a:pt x="103" y="7"/>
                  </a:lnTo>
                  <a:lnTo>
                    <a:pt x="99" y="5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1"/>
                  </a:lnTo>
                  <a:lnTo>
                    <a:pt x="57" y="2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3" y="7"/>
                  </a:lnTo>
                  <a:lnTo>
                    <a:pt x="39" y="9"/>
                  </a:lnTo>
                  <a:lnTo>
                    <a:pt x="35" y="11"/>
                  </a:lnTo>
                  <a:lnTo>
                    <a:pt x="31" y="13"/>
                  </a:lnTo>
                  <a:lnTo>
                    <a:pt x="28" y="17"/>
                  </a:lnTo>
                  <a:lnTo>
                    <a:pt x="24" y="20"/>
                  </a:lnTo>
                  <a:lnTo>
                    <a:pt x="20" y="23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2" y="34"/>
                  </a:lnTo>
                  <a:lnTo>
                    <a:pt x="9" y="38"/>
                  </a:lnTo>
                  <a:lnTo>
                    <a:pt x="7" y="43"/>
                  </a:lnTo>
                  <a:lnTo>
                    <a:pt x="4" y="48"/>
                  </a:lnTo>
                  <a:lnTo>
                    <a:pt x="3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2" y="94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7" y="107"/>
                  </a:lnTo>
                  <a:lnTo>
                    <a:pt x="9" y="111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7" y="123"/>
                  </a:lnTo>
                  <a:lnTo>
                    <a:pt x="20" y="127"/>
                  </a:lnTo>
                  <a:lnTo>
                    <a:pt x="24" y="130"/>
                  </a:lnTo>
                  <a:lnTo>
                    <a:pt x="28" y="133"/>
                  </a:lnTo>
                  <a:lnTo>
                    <a:pt x="31" y="135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3" y="143"/>
                  </a:lnTo>
                  <a:lnTo>
                    <a:pt x="48" y="145"/>
                  </a:lnTo>
                  <a:lnTo>
                    <a:pt x="52" y="146"/>
                  </a:lnTo>
                  <a:lnTo>
                    <a:pt x="57" y="148"/>
                  </a:lnTo>
                  <a:lnTo>
                    <a:pt x="62" y="149"/>
                  </a:lnTo>
                  <a:lnTo>
                    <a:pt x="67" y="149"/>
                  </a:lnTo>
                  <a:lnTo>
                    <a:pt x="71" y="149"/>
                  </a:lnTo>
                  <a:lnTo>
                    <a:pt x="76" y="149"/>
                  </a:lnTo>
                  <a:lnTo>
                    <a:pt x="81" y="149"/>
                  </a:lnTo>
                  <a:lnTo>
                    <a:pt x="85" y="149"/>
                  </a:lnTo>
                  <a:lnTo>
                    <a:pt x="90" y="148"/>
                  </a:lnTo>
                  <a:lnTo>
                    <a:pt x="95" y="146"/>
                  </a:lnTo>
                  <a:lnTo>
                    <a:pt x="99" y="145"/>
                  </a:lnTo>
                  <a:lnTo>
                    <a:pt x="103" y="143"/>
                  </a:lnTo>
                  <a:lnTo>
                    <a:pt x="108" y="141"/>
                  </a:lnTo>
                  <a:lnTo>
                    <a:pt x="112" y="139"/>
                  </a:lnTo>
                  <a:lnTo>
                    <a:pt x="116" y="135"/>
                  </a:lnTo>
                  <a:lnTo>
                    <a:pt x="120" y="133"/>
                  </a:lnTo>
                  <a:lnTo>
                    <a:pt x="124" y="130"/>
                  </a:lnTo>
                  <a:lnTo>
                    <a:pt x="127" y="127"/>
                  </a:lnTo>
                  <a:lnTo>
                    <a:pt x="130" y="123"/>
                  </a:lnTo>
                  <a:lnTo>
                    <a:pt x="133" y="120"/>
                  </a:lnTo>
                  <a:lnTo>
                    <a:pt x="136" y="116"/>
                  </a:lnTo>
                  <a:lnTo>
                    <a:pt x="138" y="111"/>
                  </a:lnTo>
                  <a:lnTo>
                    <a:pt x="141" y="107"/>
                  </a:lnTo>
                  <a:lnTo>
                    <a:pt x="142" y="102"/>
                  </a:lnTo>
                  <a:lnTo>
                    <a:pt x="144" y="99"/>
                  </a:lnTo>
                  <a:lnTo>
                    <a:pt x="146" y="94"/>
                  </a:lnTo>
                  <a:lnTo>
                    <a:pt x="147" y="89"/>
                  </a:lnTo>
                  <a:lnTo>
                    <a:pt x="147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32"/>
            <p:cNvSpPr>
              <a:spLocks noChangeShapeType="1"/>
            </p:cNvSpPr>
            <p:nvPr/>
          </p:nvSpPr>
          <p:spPr bwMode="auto">
            <a:xfrm>
              <a:off x="2041" y="3605"/>
              <a:ext cx="1" cy="17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33"/>
            <p:cNvSpPr>
              <a:spLocks/>
            </p:cNvSpPr>
            <p:nvPr/>
          </p:nvSpPr>
          <p:spPr bwMode="auto">
            <a:xfrm>
              <a:off x="2024" y="3755"/>
              <a:ext cx="37" cy="37"/>
            </a:xfrm>
            <a:custGeom>
              <a:avLst/>
              <a:gdLst>
                <a:gd name="T0" fmla="*/ 37 w 148"/>
                <a:gd name="T1" fmla="*/ 18 h 149"/>
                <a:gd name="T2" fmla="*/ 37 w 148"/>
                <a:gd name="T3" fmla="*/ 16 h 149"/>
                <a:gd name="T4" fmla="*/ 37 w 148"/>
                <a:gd name="T5" fmla="*/ 14 h 149"/>
                <a:gd name="T6" fmla="*/ 36 w 148"/>
                <a:gd name="T7" fmla="*/ 11 h 149"/>
                <a:gd name="T8" fmla="*/ 35 w 148"/>
                <a:gd name="T9" fmla="*/ 9 h 149"/>
                <a:gd name="T10" fmla="*/ 33 w 148"/>
                <a:gd name="T11" fmla="*/ 7 h 149"/>
                <a:gd name="T12" fmla="*/ 32 w 148"/>
                <a:gd name="T13" fmla="*/ 5 h 149"/>
                <a:gd name="T14" fmla="*/ 30 w 148"/>
                <a:gd name="T15" fmla="*/ 4 h 149"/>
                <a:gd name="T16" fmla="*/ 28 w 148"/>
                <a:gd name="T17" fmla="*/ 3 h 149"/>
                <a:gd name="T18" fmla="*/ 26 w 148"/>
                <a:gd name="T19" fmla="*/ 1 h 149"/>
                <a:gd name="T20" fmla="*/ 24 w 148"/>
                <a:gd name="T21" fmla="*/ 1 h 149"/>
                <a:gd name="T22" fmla="*/ 22 w 148"/>
                <a:gd name="T23" fmla="*/ 0 h 149"/>
                <a:gd name="T24" fmla="*/ 19 w 148"/>
                <a:gd name="T25" fmla="*/ 0 h 149"/>
                <a:gd name="T26" fmla="*/ 17 w 148"/>
                <a:gd name="T27" fmla="*/ 0 h 149"/>
                <a:gd name="T28" fmla="*/ 14 w 148"/>
                <a:gd name="T29" fmla="*/ 0 h 149"/>
                <a:gd name="T30" fmla="*/ 12 w 148"/>
                <a:gd name="T31" fmla="*/ 1 h 149"/>
                <a:gd name="T32" fmla="*/ 10 w 148"/>
                <a:gd name="T33" fmla="*/ 2 h 149"/>
                <a:gd name="T34" fmla="*/ 8 w 148"/>
                <a:gd name="T35" fmla="*/ 3 h 149"/>
                <a:gd name="T36" fmla="*/ 6 w 148"/>
                <a:gd name="T37" fmla="*/ 5 h 149"/>
                <a:gd name="T38" fmla="*/ 5 w 148"/>
                <a:gd name="T39" fmla="*/ 6 h 149"/>
                <a:gd name="T40" fmla="*/ 3 w 148"/>
                <a:gd name="T41" fmla="*/ 8 h 149"/>
                <a:gd name="T42" fmla="*/ 2 w 148"/>
                <a:gd name="T43" fmla="*/ 10 h 149"/>
                <a:gd name="T44" fmla="*/ 1 w 148"/>
                <a:gd name="T45" fmla="*/ 13 h 149"/>
                <a:gd name="T46" fmla="*/ 0 w 148"/>
                <a:gd name="T47" fmla="*/ 15 h 149"/>
                <a:gd name="T48" fmla="*/ 0 w 148"/>
                <a:gd name="T49" fmla="*/ 17 h 149"/>
                <a:gd name="T50" fmla="*/ 0 w 148"/>
                <a:gd name="T51" fmla="*/ 20 h 149"/>
                <a:gd name="T52" fmla="*/ 0 w 148"/>
                <a:gd name="T53" fmla="*/ 22 h 149"/>
                <a:gd name="T54" fmla="*/ 1 w 148"/>
                <a:gd name="T55" fmla="*/ 24 h 149"/>
                <a:gd name="T56" fmla="*/ 2 w 148"/>
                <a:gd name="T57" fmla="*/ 26 h 149"/>
                <a:gd name="T58" fmla="*/ 3 w 148"/>
                <a:gd name="T59" fmla="*/ 29 h 149"/>
                <a:gd name="T60" fmla="*/ 5 w 148"/>
                <a:gd name="T61" fmla="*/ 30 h 149"/>
                <a:gd name="T62" fmla="*/ 6 w 148"/>
                <a:gd name="T63" fmla="*/ 32 h 149"/>
                <a:gd name="T64" fmla="*/ 8 w 148"/>
                <a:gd name="T65" fmla="*/ 34 h 149"/>
                <a:gd name="T66" fmla="*/ 10 w 148"/>
                <a:gd name="T67" fmla="*/ 35 h 149"/>
                <a:gd name="T68" fmla="*/ 12 w 148"/>
                <a:gd name="T69" fmla="*/ 36 h 149"/>
                <a:gd name="T70" fmla="*/ 14 w 148"/>
                <a:gd name="T71" fmla="*/ 36 h 149"/>
                <a:gd name="T72" fmla="*/ 17 w 148"/>
                <a:gd name="T73" fmla="*/ 37 h 149"/>
                <a:gd name="T74" fmla="*/ 19 w 148"/>
                <a:gd name="T75" fmla="*/ 37 h 149"/>
                <a:gd name="T76" fmla="*/ 22 w 148"/>
                <a:gd name="T77" fmla="*/ 37 h 149"/>
                <a:gd name="T78" fmla="*/ 24 w 148"/>
                <a:gd name="T79" fmla="*/ 36 h 149"/>
                <a:gd name="T80" fmla="*/ 26 w 148"/>
                <a:gd name="T81" fmla="*/ 36 h 149"/>
                <a:gd name="T82" fmla="*/ 28 w 148"/>
                <a:gd name="T83" fmla="*/ 34 h 149"/>
                <a:gd name="T84" fmla="*/ 30 w 148"/>
                <a:gd name="T85" fmla="*/ 33 h 149"/>
                <a:gd name="T86" fmla="*/ 32 w 148"/>
                <a:gd name="T87" fmla="*/ 31 h 149"/>
                <a:gd name="T88" fmla="*/ 33 w 148"/>
                <a:gd name="T89" fmla="*/ 29 h 149"/>
                <a:gd name="T90" fmla="*/ 35 w 148"/>
                <a:gd name="T91" fmla="*/ 28 h 149"/>
                <a:gd name="T92" fmla="*/ 36 w 148"/>
                <a:gd name="T93" fmla="*/ 26 h 149"/>
                <a:gd name="T94" fmla="*/ 37 w 148"/>
                <a:gd name="T95" fmla="*/ 23 h 149"/>
                <a:gd name="T96" fmla="*/ 37 w 148"/>
                <a:gd name="T97" fmla="*/ 21 h 1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8" h="149">
                  <a:moveTo>
                    <a:pt x="148" y="79"/>
                  </a:moveTo>
                  <a:lnTo>
                    <a:pt x="148" y="74"/>
                  </a:lnTo>
                  <a:lnTo>
                    <a:pt x="148" y="70"/>
                  </a:lnTo>
                  <a:lnTo>
                    <a:pt x="148" y="65"/>
                  </a:lnTo>
                  <a:lnTo>
                    <a:pt x="147" y="60"/>
                  </a:lnTo>
                  <a:lnTo>
                    <a:pt x="146" y="55"/>
                  </a:lnTo>
                  <a:lnTo>
                    <a:pt x="144" y="51"/>
                  </a:lnTo>
                  <a:lnTo>
                    <a:pt x="143" y="46"/>
                  </a:lnTo>
                  <a:lnTo>
                    <a:pt x="141" y="42"/>
                  </a:lnTo>
                  <a:lnTo>
                    <a:pt x="138" y="38"/>
                  </a:lnTo>
                  <a:lnTo>
                    <a:pt x="136" y="34"/>
                  </a:lnTo>
                  <a:lnTo>
                    <a:pt x="133" y="29"/>
                  </a:lnTo>
                  <a:lnTo>
                    <a:pt x="130" y="26"/>
                  </a:lnTo>
                  <a:lnTo>
                    <a:pt x="127" y="22"/>
                  </a:lnTo>
                  <a:lnTo>
                    <a:pt x="124" y="20"/>
                  </a:lnTo>
                  <a:lnTo>
                    <a:pt x="120" y="16"/>
                  </a:lnTo>
                  <a:lnTo>
                    <a:pt x="116" y="14"/>
                  </a:lnTo>
                  <a:lnTo>
                    <a:pt x="113" y="11"/>
                  </a:lnTo>
                  <a:lnTo>
                    <a:pt x="108" y="9"/>
                  </a:lnTo>
                  <a:lnTo>
                    <a:pt x="104" y="6"/>
                  </a:lnTo>
                  <a:lnTo>
                    <a:pt x="99" y="5"/>
                  </a:lnTo>
                  <a:lnTo>
                    <a:pt x="94" y="3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3"/>
                  </a:lnTo>
                  <a:lnTo>
                    <a:pt x="48" y="5"/>
                  </a:lnTo>
                  <a:lnTo>
                    <a:pt x="43" y="6"/>
                  </a:lnTo>
                  <a:lnTo>
                    <a:pt x="40" y="9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4" y="29"/>
                  </a:lnTo>
                  <a:lnTo>
                    <a:pt x="12" y="34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2" y="55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2" y="93"/>
                  </a:lnTo>
                  <a:lnTo>
                    <a:pt x="3" y="98"/>
                  </a:lnTo>
                  <a:lnTo>
                    <a:pt x="4" y="103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2" y="115"/>
                  </a:lnTo>
                  <a:lnTo>
                    <a:pt x="14" y="118"/>
                  </a:lnTo>
                  <a:lnTo>
                    <a:pt x="18" y="122"/>
                  </a:lnTo>
                  <a:lnTo>
                    <a:pt x="20" y="126"/>
                  </a:lnTo>
                  <a:lnTo>
                    <a:pt x="24" y="129"/>
                  </a:lnTo>
                  <a:lnTo>
                    <a:pt x="28" y="133"/>
                  </a:lnTo>
                  <a:lnTo>
                    <a:pt x="31" y="135"/>
                  </a:lnTo>
                  <a:lnTo>
                    <a:pt x="35" y="138"/>
                  </a:lnTo>
                  <a:lnTo>
                    <a:pt x="40" y="140"/>
                  </a:lnTo>
                  <a:lnTo>
                    <a:pt x="43" y="143"/>
                  </a:lnTo>
                  <a:lnTo>
                    <a:pt x="48" y="144"/>
                  </a:lnTo>
                  <a:lnTo>
                    <a:pt x="53" y="145"/>
                  </a:lnTo>
                  <a:lnTo>
                    <a:pt x="57" y="146"/>
                  </a:lnTo>
                  <a:lnTo>
                    <a:pt x="62" y="148"/>
                  </a:lnTo>
                  <a:lnTo>
                    <a:pt x="66" y="149"/>
                  </a:lnTo>
                  <a:lnTo>
                    <a:pt x="71" y="149"/>
                  </a:lnTo>
                  <a:lnTo>
                    <a:pt x="76" y="149"/>
                  </a:lnTo>
                  <a:lnTo>
                    <a:pt x="81" y="149"/>
                  </a:lnTo>
                  <a:lnTo>
                    <a:pt x="86" y="148"/>
                  </a:lnTo>
                  <a:lnTo>
                    <a:pt x="91" y="146"/>
                  </a:lnTo>
                  <a:lnTo>
                    <a:pt x="94" y="145"/>
                  </a:lnTo>
                  <a:lnTo>
                    <a:pt x="99" y="144"/>
                  </a:lnTo>
                  <a:lnTo>
                    <a:pt x="104" y="143"/>
                  </a:lnTo>
                  <a:lnTo>
                    <a:pt x="108" y="140"/>
                  </a:lnTo>
                  <a:lnTo>
                    <a:pt x="113" y="138"/>
                  </a:lnTo>
                  <a:lnTo>
                    <a:pt x="116" y="135"/>
                  </a:lnTo>
                  <a:lnTo>
                    <a:pt x="120" y="133"/>
                  </a:lnTo>
                  <a:lnTo>
                    <a:pt x="124" y="129"/>
                  </a:lnTo>
                  <a:lnTo>
                    <a:pt x="127" y="126"/>
                  </a:lnTo>
                  <a:lnTo>
                    <a:pt x="130" y="122"/>
                  </a:lnTo>
                  <a:lnTo>
                    <a:pt x="133" y="118"/>
                  </a:lnTo>
                  <a:lnTo>
                    <a:pt x="136" y="115"/>
                  </a:lnTo>
                  <a:lnTo>
                    <a:pt x="138" y="111"/>
                  </a:lnTo>
                  <a:lnTo>
                    <a:pt x="141" y="106"/>
                  </a:lnTo>
                  <a:lnTo>
                    <a:pt x="143" y="103"/>
                  </a:lnTo>
                  <a:lnTo>
                    <a:pt x="144" y="98"/>
                  </a:lnTo>
                  <a:lnTo>
                    <a:pt x="146" y="93"/>
                  </a:lnTo>
                  <a:lnTo>
                    <a:pt x="147" y="89"/>
                  </a:lnTo>
                  <a:lnTo>
                    <a:pt x="148" y="84"/>
                  </a:lnTo>
                  <a:lnTo>
                    <a:pt x="148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34"/>
            <p:cNvSpPr>
              <a:spLocks noChangeShapeType="1"/>
            </p:cNvSpPr>
            <p:nvPr/>
          </p:nvSpPr>
          <p:spPr bwMode="auto">
            <a:xfrm>
              <a:off x="1449" y="2486"/>
              <a:ext cx="1" cy="18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35"/>
            <p:cNvSpPr>
              <a:spLocks noChangeShapeType="1"/>
            </p:cNvSpPr>
            <p:nvPr/>
          </p:nvSpPr>
          <p:spPr bwMode="auto">
            <a:xfrm flipV="1">
              <a:off x="1447" y="3346"/>
              <a:ext cx="1" cy="18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239"/>
            <p:cNvSpPr>
              <a:spLocks noChangeArrowheads="1"/>
            </p:cNvSpPr>
            <p:nvPr/>
          </p:nvSpPr>
          <p:spPr bwMode="auto">
            <a:xfrm rot="-5400000">
              <a:off x="173" y="2931"/>
              <a:ext cx="5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r>
                <a:rPr lang="en-US" sz="1600" b="1" i="1" baseline="-25000">
                  <a:solidFill>
                    <a:srgbClr val="000000"/>
                  </a:solidFill>
                  <a:latin typeface="Arial Black" pitchFamily="34" charset="0"/>
                </a:rPr>
                <a:t>EMG</a:t>
              </a:r>
              <a:endParaRPr lang="en-US" sz="1600" b="1" baseline="-25000">
                <a:latin typeface="Arial Black" pitchFamily="34" charset="0"/>
              </a:endParaRPr>
            </a:p>
          </p:txBody>
        </p:sp>
        <p:sp>
          <p:nvSpPr>
            <p:cNvPr id="130" name="Rectangle 1240"/>
            <p:cNvSpPr>
              <a:spLocks noChangeArrowheads="1"/>
            </p:cNvSpPr>
            <p:nvPr/>
          </p:nvSpPr>
          <p:spPr bwMode="auto">
            <a:xfrm rot="-5400000">
              <a:off x="1447" y="2523"/>
              <a:ext cx="5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r>
                <a:rPr lang="en-US" sz="1600" b="1" i="1" baseline="-25000">
                  <a:solidFill>
                    <a:srgbClr val="000000"/>
                  </a:solidFill>
                  <a:latin typeface="Arial Black" pitchFamily="34" charset="0"/>
                </a:rPr>
                <a:t>ENG1</a:t>
              </a:r>
              <a:endParaRPr lang="en-US" sz="1600" b="1" baseline="-25000">
                <a:latin typeface="Arial Black" pitchFamily="34" charset="0"/>
              </a:endParaRPr>
            </a:p>
          </p:txBody>
        </p:sp>
        <p:sp>
          <p:nvSpPr>
            <p:cNvPr id="131" name="Rectangle 1241"/>
            <p:cNvSpPr>
              <a:spLocks noChangeArrowheads="1"/>
            </p:cNvSpPr>
            <p:nvPr/>
          </p:nvSpPr>
          <p:spPr bwMode="auto">
            <a:xfrm rot="-5400000">
              <a:off x="1463" y="3339"/>
              <a:ext cx="5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r>
                <a:rPr lang="en-US" sz="1600" b="1" i="1" baseline="-25000">
                  <a:solidFill>
                    <a:srgbClr val="000000"/>
                  </a:solidFill>
                  <a:latin typeface="Arial Black" pitchFamily="34" charset="0"/>
                </a:rPr>
                <a:t>ENG2</a:t>
              </a:r>
              <a:endParaRPr lang="en-US" sz="1600" b="1" baseline="-25000">
                <a:latin typeface="Arial Black" pitchFamily="34" charset="0"/>
              </a:endParaRPr>
            </a:p>
          </p:txBody>
        </p:sp>
        <p:sp>
          <p:nvSpPr>
            <p:cNvPr id="132" name="Rectangle 1242"/>
            <p:cNvSpPr>
              <a:spLocks noChangeArrowheads="1"/>
            </p:cNvSpPr>
            <p:nvPr/>
          </p:nvSpPr>
          <p:spPr bwMode="auto">
            <a:xfrm rot="-5400000">
              <a:off x="1903" y="3348"/>
              <a:ext cx="2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t2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33" name="Rectangle 1243"/>
            <p:cNvSpPr>
              <a:spLocks noChangeArrowheads="1"/>
            </p:cNvSpPr>
            <p:nvPr/>
          </p:nvSpPr>
          <p:spPr bwMode="auto">
            <a:xfrm rot="-5400000">
              <a:off x="1903" y="2468"/>
              <a:ext cx="2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t1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34" name="Rectangle 1244"/>
            <p:cNvSpPr>
              <a:spLocks noChangeArrowheads="1"/>
            </p:cNvSpPr>
            <p:nvPr/>
          </p:nvSpPr>
          <p:spPr bwMode="auto">
            <a:xfrm>
              <a:off x="3802" y="2165"/>
              <a:ext cx="120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Dipole o/p: V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od1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35" name="Rectangle 1245"/>
            <p:cNvSpPr>
              <a:spLocks noChangeArrowheads="1"/>
            </p:cNvSpPr>
            <p:nvPr/>
          </p:nvSpPr>
          <p:spPr bwMode="auto">
            <a:xfrm>
              <a:off x="2660" y="2912"/>
              <a:ext cx="2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e2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36" name="Rectangle 1246"/>
            <p:cNvSpPr>
              <a:spLocks noChangeArrowheads="1"/>
            </p:cNvSpPr>
            <p:nvPr/>
          </p:nvSpPr>
          <p:spPr bwMode="auto">
            <a:xfrm>
              <a:off x="2690" y="3677"/>
              <a:ext cx="29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e3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37" name="Rectangle 1247"/>
            <p:cNvSpPr>
              <a:spLocks noChangeArrowheads="1"/>
            </p:cNvSpPr>
            <p:nvPr/>
          </p:nvSpPr>
          <p:spPr bwMode="auto">
            <a:xfrm>
              <a:off x="3778" y="3741"/>
              <a:ext cx="120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Dipole o/p: V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od2</a:t>
              </a:r>
              <a:endParaRPr lang="en-US" b="1" baseline="-25000">
                <a:latin typeface="Arial Black" pitchFamily="34" charset="0"/>
              </a:endParaRPr>
            </a:p>
          </p:txBody>
        </p:sp>
        <p:sp>
          <p:nvSpPr>
            <p:cNvPr id="138" name="Rectangle 1248"/>
            <p:cNvSpPr>
              <a:spLocks noChangeArrowheads="1"/>
            </p:cNvSpPr>
            <p:nvPr/>
          </p:nvSpPr>
          <p:spPr bwMode="auto">
            <a:xfrm>
              <a:off x="4458" y="2832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Tripole </a:t>
              </a:r>
            </a:p>
            <a:p>
              <a:pPr algn="l"/>
              <a:r>
                <a:rPr lang="en-US" sz="1700" b="1" i="1">
                  <a:solidFill>
                    <a:srgbClr val="000000"/>
                  </a:solidFill>
                  <a:latin typeface="Arial Black" pitchFamily="34" charset="0"/>
                </a:rPr>
                <a:t>o/p: V</a:t>
              </a:r>
              <a:r>
                <a:rPr lang="en-US" sz="1700" b="1" i="1" baseline="-25000">
                  <a:solidFill>
                    <a:srgbClr val="000000"/>
                  </a:solidFill>
                  <a:latin typeface="Arial Black" pitchFamily="34" charset="0"/>
                </a:rPr>
                <a:t>ot</a:t>
              </a:r>
              <a:endParaRPr lang="en-US" b="1" baseline="-2500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6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ethod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" y="1939021"/>
            <a:ext cx="9128131" cy="491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4898" y="1289447"/>
            <a:ext cx="90991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 smtClean="0">
                <a:latin typeface="Arial Black" pitchFamily="34" charset="0"/>
              </a:rPr>
              <a:t>ENGs recorded </a:t>
            </a:r>
            <a:r>
              <a:rPr lang="en-GB" sz="2000" b="1" dirty="0">
                <a:latin typeface="Arial Black" pitchFamily="34" charset="0"/>
              </a:rPr>
              <a:t>by 11-contact </a:t>
            </a:r>
            <a:r>
              <a:rPr lang="en-GB" sz="2000" b="1" dirty="0" smtClean="0">
                <a:latin typeface="Arial Black" pitchFamily="34" charset="0"/>
              </a:rPr>
              <a:t>MEC </a:t>
            </a:r>
            <a:r>
              <a:rPr lang="en-GB" sz="2000" b="1" dirty="0">
                <a:latin typeface="Arial Black" pitchFamily="34" charset="0"/>
              </a:rPr>
              <a:t>connected to a bank of </a:t>
            </a:r>
            <a:r>
              <a:rPr lang="en-GB" sz="2000" b="1" dirty="0" err="1">
                <a:latin typeface="Arial Black" pitchFamily="34" charset="0"/>
              </a:rPr>
              <a:t>tripole</a:t>
            </a:r>
            <a:r>
              <a:rPr lang="en-GB" sz="2000" b="1" dirty="0">
                <a:latin typeface="Arial Black" pitchFamily="34" charset="0"/>
              </a:rPr>
              <a:t> amplifier system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69" y="25400"/>
            <a:ext cx="5180970" cy="1195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GB" sz="4000" b="1" dirty="0"/>
              <a:t>2-Action Potentials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GB" sz="4000" b="1" dirty="0" smtClean="0"/>
              <a:t>(</a:t>
            </a:r>
            <a:r>
              <a:rPr lang="en-GB" sz="4000" b="1" i="1" dirty="0" smtClean="0"/>
              <a:t>of </a:t>
            </a:r>
            <a:r>
              <a:rPr lang="en-GB" sz="4000" b="1" i="1" dirty="0"/>
              <a:t>different </a:t>
            </a:r>
            <a:r>
              <a:rPr lang="en-GB" sz="4000" b="1" i="1" dirty="0" smtClean="0"/>
              <a:t>velocities</a:t>
            </a:r>
            <a:r>
              <a:rPr lang="en-GB" sz="4000" b="1" dirty="0" smtClean="0"/>
              <a:t>):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8519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2873</Words>
  <Application>Microsoft Macintosh PowerPoint</Application>
  <PresentationFormat>On-screen Show (4:3)</PresentationFormat>
  <Paragraphs>435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Picture</vt:lpstr>
      <vt:lpstr>   Dipankar Pal, SMIEEE, FIE (I), LMISTE Professor, Dept. of EEE  BITS-Pilani, K. K. Birla Goa-Campus Goa-403 726, INDIA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Apple</cp:lastModifiedBy>
  <cp:revision>120</cp:revision>
  <dcterms:created xsi:type="dcterms:W3CDTF">2011-09-14T09:42:05Z</dcterms:created>
  <dcterms:modified xsi:type="dcterms:W3CDTF">2016-09-22T17:46:44Z</dcterms:modified>
</cp:coreProperties>
</file>