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6" r:id="rId3"/>
    <p:sldMasterId id="2147483689" r:id="rId4"/>
  </p:sldMasterIdLst>
  <p:notesMasterIdLst>
    <p:notesMasterId r:id="rId38"/>
  </p:notesMasterIdLst>
  <p:sldIdLst>
    <p:sldId id="340" r:id="rId5"/>
    <p:sldId id="303" r:id="rId6"/>
    <p:sldId id="258" r:id="rId7"/>
    <p:sldId id="259" r:id="rId8"/>
    <p:sldId id="361" r:id="rId9"/>
    <p:sldId id="362" r:id="rId10"/>
    <p:sldId id="363" r:id="rId11"/>
    <p:sldId id="312" r:id="rId12"/>
    <p:sldId id="331" r:id="rId13"/>
    <p:sldId id="343" r:id="rId14"/>
    <p:sldId id="344" r:id="rId15"/>
    <p:sldId id="342" r:id="rId16"/>
    <p:sldId id="333" r:id="rId17"/>
    <p:sldId id="349" r:id="rId18"/>
    <p:sldId id="262" r:id="rId19"/>
    <p:sldId id="353" r:id="rId20"/>
    <p:sldId id="348" r:id="rId21"/>
    <p:sldId id="313" r:id="rId22"/>
    <p:sldId id="350" r:id="rId23"/>
    <p:sldId id="351" r:id="rId24"/>
    <p:sldId id="276" r:id="rId25"/>
    <p:sldId id="306" r:id="rId26"/>
    <p:sldId id="354" r:id="rId27"/>
    <p:sldId id="355" r:id="rId28"/>
    <p:sldId id="337" r:id="rId29"/>
    <p:sldId id="356" r:id="rId30"/>
    <p:sldId id="357" r:id="rId31"/>
    <p:sldId id="316" r:id="rId32"/>
    <p:sldId id="339" r:id="rId33"/>
    <p:sldId id="336" r:id="rId34"/>
    <p:sldId id="364" r:id="rId35"/>
    <p:sldId id="359" r:id="rId36"/>
    <p:sldId id="35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712" autoAdjust="0"/>
  </p:normalViewPr>
  <p:slideViewPr>
    <p:cSldViewPr snapToGrid="0">
      <p:cViewPr varScale="1">
        <p:scale>
          <a:sx n="81" d="100"/>
          <a:sy n="81" d="100"/>
        </p:scale>
        <p:origin x="2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PRC Fabrication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Remaining</c:v>
                </c:pt>
                <c:pt idx="1">
                  <c:v>Farbrication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2718</c:v>
                </c:pt>
                <c:pt idx="1">
                  <c:v>1058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B2536-DDFA-4A99-A496-35A386E26E81}" type="datetimeFigureOut">
              <a:rPr lang="en-IN" smtClean="0"/>
              <a:t>07-04-2016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71A73-F72C-45F3-A831-89A07026211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2987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DBEFC-6149-40FF-8943-37640F51736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37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mtClean="0"/>
              <a:t>WAPP-2008</a:t>
            </a:r>
          </a:p>
        </p:txBody>
      </p:sp>
      <p:sp>
        <p:nvSpPr>
          <p:cNvPr id="1198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75BBF4F-746C-48EF-ABCE-0F7885E455EB}" type="slidenum">
              <a:rPr lang="en-US"/>
              <a:pPr eaLnBrk="1" hangingPunct="1"/>
              <a:t>24</a:t>
            </a:fld>
            <a:endParaRPr lang="en-US"/>
          </a:p>
        </p:txBody>
      </p:sp>
      <p:sp>
        <p:nvSpPr>
          <p:cNvPr id="1198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468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71A73-F72C-45F3-A831-89A07026211C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7038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28D2F0-BD21-430D-A59D-84D517561515}" type="datetime1">
              <a:rPr lang="en-US" smtClean="0"/>
              <a:pPr eaLnBrk="1" hangingPunct="1"/>
              <a:t>4/7/2016</a:t>
            </a:fld>
            <a:endParaRPr lang="en-US" smtClean="0"/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572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B9E1A929-B361-43FD-8EE2-578969C81997}" type="slidenum">
              <a:rPr lang="en-GB" sz="1200">
                <a:solidFill>
                  <a:srgbClr val="000000"/>
                </a:solidFill>
                <a:latin typeface="Times New Roman" panose="02020603050405020304" pitchFamily="18" charset="0"/>
                <a:ea typeface="DejaVu LGC Sans"/>
                <a:cs typeface="DejaVu LGC Sans"/>
              </a:rPr>
              <a:pPr algn="r" eaLnBrk="1" hangingPunct="1"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2</a:t>
            </a:fld>
            <a:endParaRPr lang="en-GB" sz="1200">
              <a:solidFill>
                <a:srgbClr val="000000"/>
              </a:solidFill>
              <a:latin typeface="Times New Roman" panose="02020603050405020304" pitchFamily="18" charset="0"/>
              <a:ea typeface="DejaVu LGC Sans"/>
              <a:cs typeface="DejaVu LGC Sans"/>
            </a:endParaRPr>
          </a:p>
        </p:txBody>
      </p:sp>
      <p:sp>
        <p:nvSpPr>
          <p:cNvPr id="10650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6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A5DABD-2583-4F89-A8EB-6CF6C1FE5A60}" type="datetime1">
              <a:rPr lang="en-US" smtClean="0">
                <a:solidFill>
                  <a:srgbClr val="000000"/>
                </a:solidFill>
              </a:rPr>
              <a:pPr eaLnBrk="1" hangingPunct="1"/>
              <a:t>4/7/2016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86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31D923-9EA9-433C-AE17-107C45552DC4}" type="slidenum">
              <a:rPr lang="en-US">
                <a:solidFill>
                  <a:srgbClr val="000000"/>
                </a:solidFill>
              </a:rPr>
              <a:pPr eaLnBrk="1" hangingPunct="1"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507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3265547-9018-4932-A29E-D029FEB8CF14}" type="datetime1">
              <a:rPr lang="en-US" smtClean="0">
                <a:solidFill>
                  <a:srgbClr val="000000"/>
                </a:solidFill>
              </a:rPr>
              <a:pPr eaLnBrk="1" hangingPunct="1"/>
              <a:t>4/7/2016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96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6A5ADD8-C795-482B-85CF-5FC1AB5242F5}" type="slidenum">
              <a:rPr lang="en-US">
                <a:solidFill>
                  <a:srgbClr val="000000"/>
                </a:solidFill>
              </a:rPr>
              <a:pPr eaLnBrk="1" hangingPunct="1"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16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mtClean="0"/>
              <a:t>WAPP-2008</a:t>
            </a:r>
          </a:p>
        </p:txBody>
      </p:sp>
      <p:sp>
        <p:nvSpPr>
          <p:cNvPr id="1116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BE0CF0-7E36-43DA-BBDF-474B4D42D54E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111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14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mtClean="0"/>
              <a:t>WAPP-2008</a:t>
            </a:r>
          </a:p>
        </p:txBody>
      </p:sp>
      <p:sp>
        <p:nvSpPr>
          <p:cNvPr id="1116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BE0CF0-7E36-43DA-BBDF-474B4D42D54E}" type="slidenum">
              <a:rPr lang="en-US"/>
              <a:pPr eaLnBrk="1" hangingPunct="1"/>
              <a:t>19</a:t>
            </a:fld>
            <a:endParaRPr lang="en-US"/>
          </a:p>
        </p:txBody>
      </p:sp>
      <p:sp>
        <p:nvSpPr>
          <p:cNvPr id="111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91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mtClean="0"/>
              <a:t>WAPP-2008</a:t>
            </a:r>
          </a:p>
        </p:txBody>
      </p:sp>
      <p:sp>
        <p:nvSpPr>
          <p:cNvPr id="1116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BE0CF0-7E36-43DA-BBDF-474B4D42D54E}" type="slidenum">
              <a:rPr lang="en-US"/>
              <a:pPr eaLnBrk="1" hangingPunct="1"/>
              <a:t>20</a:t>
            </a:fld>
            <a:endParaRPr lang="en-US"/>
          </a:p>
        </p:txBody>
      </p:sp>
      <p:sp>
        <p:nvSpPr>
          <p:cNvPr id="111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861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mtClean="0"/>
              <a:t>WAPP-2008</a:t>
            </a:r>
          </a:p>
        </p:txBody>
      </p:sp>
      <p:sp>
        <p:nvSpPr>
          <p:cNvPr id="1198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75BBF4F-746C-48EF-ABCE-0F7885E455EB}" type="slidenum">
              <a:rPr lang="en-US"/>
              <a:pPr eaLnBrk="1" hangingPunct="1"/>
              <a:t>22</a:t>
            </a:fld>
            <a:endParaRPr lang="en-US"/>
          </a:p>
        </p:txBody>
      </p:sp>
      <p:sp>
        <p:nvSpPr>
          <p:cNvPr id="1198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069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mtClean="0"/>
              <a:t>WAPP-2008</a:t>
            </a:r>
          </a:p>
        </p:txBody>
      </p:sp>
      <p:sp>
        <p:nvSpPr>
          <p:cNvPr id="1198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75BBF4F-746C-48EF-ABCE-0F7885E455EB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1198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74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CE4E-6F4D-4D39-8575-78D0D7650509}" type="datetimeFigureOut">
              <a:rPr lang="en-IN" smtClean="0"/>
              <a:t>07-04-2016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88F0-1928-4B51-852A-F90AEB456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9568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CE4E-6F4D-4D39-8575-78D0D7650509}" type="datetimeFigureOut">
              <a:rPr lang="en-IN" smtClean="0"/>
              <a:t>07-04-2016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88F0-1928-4B51-852A-F90AEB456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6971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CE4E-6F4D-4D39-8575-78D0D7650509}" type="datetimeFigureOut">
              <a:rPr lang="en-IN" smtClean="0"/>
              <a:t>07-04-2016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88F0-1928-4B51-852A-F90AEB456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9323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2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B77F1-2097-47B6-832D-36D9F16521AF}" type="datetime1">
              <a:rPr lang="en-US"/>
              <a:pPr>
                <a:defRPr/>
              </a:pPr>
              <a:t>4/7/2016</a:t>
            </a:fld>
            <a:r>
              <a:rPr lang="en-US"/>
              <a:t>3 Oct 2008</a:t>
            </a: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ASET                          Atul Jain, CRL-TIFR, Ooty 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BC951-757D-47E6-9BB5-3F7082C9A3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43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2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2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B8EF4-1951-4C9A-8ED3-418BC2541D7A}" type="datetime3">
              <a:rPr lang="en-US"/>
              <a:pPr>
                <a:defRPr/>
              </a:pPr>
              <a:t>7 April 2016</a:t>
            </a:fld>
            <a:r>
              <a:rPr lang="en-US"/>
              <a:t>3 Oct 2008</a:t>
            </a: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WAPP-2008        Atul Jain, CRL-TIFR, Ooty </a:t>
            </a: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63BBF-D1F7-4770-8501-32CF86571F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69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D899E-5B64-4F7C-A51D-11FA1007CB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7CE50-D752-458E-9F6A-651F6AA807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70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B7C63-2803-4863-8754-1A3A9624F0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69627-FD6F-42CB-A3E9-5EED566AB6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42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DA238-AA6A-4EA0-92DB-BAA90A718B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0DA2D1-B0E9-4B78-8058-87C7AB346F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51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6BC5-7CCB-42BD-A7EF-5C4DF89883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8C106-D9B8-4F89-B6EC-EDDE15699D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36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9C35F-AC45-47C3-9CB8-F7ABD69607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2CFA4-C347-4EA1-BA7A-821EB71A7C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99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25ADC-33B4-4C4B-84F7-653E2C2B90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BC1E6-0056-4958-9F66-9A39160995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6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CE4E-6F4D-4D39-8575-78D0D7650509}" type="datetimeFigureOut">
              <a:rPr lang="en-IN" smtClean="0"/>
              <a:t>07-04-2016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88F0-1928-4B51-852A-F90AEB456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7874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074B5-A8D8-4B76-9A1E-9032B5887E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8DDAC-6B7C-4118-A54C-0D033C14E6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67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DE877-CC93-4F35-BB92-3B607C6E5E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6F71C-30E3-4D0C-B3BD-9F698E336B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03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348AC-2396-49C9-A465-ECB671E55D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0200A-A81E-46C7-AEA3-8871F327B2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3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93234-AF49-4D9D-BDEE-F671BCF678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A5015E-7526-40A7-B368-EC69A73878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32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FDA0-5490-464D-B1CA-699B3DE219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5A1B8-CFE4-4E9A-8CE8-D48546AFC6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68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F0CBE-ED1B-4835-B091-6A4E593AAF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ACDBE-277A-47D5-91DA-707FC365F8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29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D899E-5B64-4F7C-A51D-11FA1007CB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7CE50-D752-458E-9F6A-651F6AA807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83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B7C63-2803-4863-8754-1A3A9624F0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69627-FD6F-42CB-A3E9-5EED566AB6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93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DA238-AA6A-4EA0-92DB-BAA90A718B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0DA2D1-B0E9-4B78-8058-87C7AB346F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6BC5-7CCB-42BD-A7EF-5C4DF89883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8C106-D9B8-4F89-B6EC-EDDE15699D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7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CE4E-6F4D-4D39-8575-78D0D7650509}" type="datetimeFigureOut">
              <a:rPr lang="en-IN" smtClean="0"/>
              <a:t>07-04-2016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88F0-1928-4B51-852A-F90AEB456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27715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9C35F-AC45-47C3-9CB8-F7ABD69607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2CFA4-C347-4EA1-BA7A-821EB71A7C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27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25ADC-33B4-4C4B-84F7-653E2C2B90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BC1E6-0056-4958-9F66-9A39160995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20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074B5-A8D8-4B76-9A1E-9032B5887E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8DDAC-6B7C-4118-A54C-0D033C14E6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91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DE877-CC93-4F35-BB92-3B607C6E5E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6F71C-30E3-4D0C-B3BD-9F698E336B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35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348AC-2396-49C9-A465-ECB671E55D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0200A-A81E-46C7-AEA3-8871F327B2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12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93234-AF49-4D9D-BDEE-F671BCF678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A5015E-7526-40A7-B368-EC69A73878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84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FDA0-5490-464D-B1CA-699B3DE219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5A1B8-CFE4-4E9A-8CE8-D48546AFC6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182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F0CBE-ED1B-4835-B091-6A4E593AAF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</a:rPr>
              <a:t>3 Oct 2008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ASET                          Atul Jain, CRL-TIFR, Ooty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ACDBE-277A-47D5-91DA-707FC365F8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61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38C03FF7-8AD3-40B0-8321-074D8E151B19}" type="datetimeFigureOut">
              <a:rPr lang="en-US"/>
              <a:pPr>
                <a:defRPr/>
              </a:pPr>
              <a:t>4/7/2016</a:t>
            </a:fld>
            <a:r>
              <a:rPr lang="en-US"/>
              <a:t>3 Oct 2008</a:t>
            </a: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r>
              <a:rPr lang="en-US"/>
              <a:t>ASET                          Atul Jain, CRL-TIFR, Ooty </a:t>
            </a: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1C44C288-ED30-463B-A0C3-6CAB2F2CB3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74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B1FFF-8A77-4EE2-B37F-E3461433BA3E}" type="datetimeFigureOut">
              <a:rPr lang="en-US"/>
              <a:pPr>
                <a:defRPr/>
              </a:pPr>
              <a:t>4/7/2016</a:t>
            </a:fld>
            <a:r>
              <a:rPr lang="en-US"/>
              <a:t>3 Oct 2008</a:t>
            </a: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ASET                          Atul Jain, CRL-TIFR, Ooty 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6FA6B-BE85-4772-82BE-70E1EC38F1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6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CE4E-6F4D-4D39-8575-78D0D7650509}" type="datetimeFigureOut">
              <a:rPr lang="en-IN" smtClean="0"/>
              <a:t>07-04-2016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88F0-1928-4B51-852A-F90AEB456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72407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88E9A829-A07A-4F36-B019-C11F3F7B8FF4}" type="datetimeFigureOut">
              <a:rPr lang="en-US"/>
              <a:pPr>
                <a:defRPr/>
              </a:pPr>
              <a:t>4/7/2016</a:t>
            </a:fld>
            <a:r>
              <a:rPr lang="en-US"/>
              <a:t>3 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r>
              <a:rPr lang="en-US"/>
              <a:t>ASET                          Atul Jain, CRL-TIFR, Ooty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9412F5D6-2579-46F1-A6B8-DDAA4635F5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26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4717C-62C2-44A2-A2DF-5DA857623519}" type="datetimeFigureOut">
              <a:rPr lang="en-US"/>
              <a:pPr>
                <a:defRPr/>
              </a:pPr>
              <a:t>4/7/2016</a:t>
            </a:fld>
            <a:r>
              <a:rPr lang="en-US"/>
              <a:t>3 Oct 2008</a:t>
            </a: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ASET                          Atul Jain, CRL-TIFR, Ooty 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151A5-01AF-43B8-B88F-636530C186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73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328F4-23A5-43FF-A399-5F6234ABD865}" type="datetimeFigureOut">
              <a:rPr lang="en-US"/>
              <a:pPr>
                <a:defRPr/>
              </a:pPr>
              <a:t>4/7/2016</a:t>
            </a:fld>
            <a:r>
              <a:rPr lang="en-US"/>
              <a:t>3 Oct 2008</a:t>
            </a: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ASET                          Atul Jain, CRL-TIFR, Ooty </a:t>
            </a: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18F84-7A59-45EA-BC88-6EACC587D5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40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CACF1-30AC-4F6A-AE97-326398D7CD2D}" type="datetimeFigureOut">
              <a:rPr lang="en-US"/>
              <a:pPr>
                <a:defRPr/>
              </a:pPr>
              <a:t>4/7/2016</a:t>
            </a:fld>
            <a:r>
              <a:rPr lang="en-US"/>
              <a:t>3 Oct 2008</a:t>
            </a: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ASET                          Atul Jain, CRL-TIFR, Ooty 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50A85-7FCA-4898-8161-588EEC906C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141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2CF42-BC92-4B64-9EE2-1BB62AD81724}" type="datetimeFigureOut">
              <a:rPr lang="en-US"/>
              <a:pPr>
                <a:defRPr/>
              </a:pPr>
              <a:t>4/7/2016</a:t>
            </a:fld>
            <a:r>
              <a:rPr lang="en-US"/>
              <a:t>3 Oct 2008</a:t>
            </a: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ASET                          Atul Jain, CRL-TIFR, Ooty 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5BA93-8E6D-48B7-875A-41C96A306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509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4620F-2927-4407-85C3-FB41E6F9C147}" type="datetimeFigureOut">
              <a:rPr lang="en-US"/>
              <a:pPr>
                <a:defRPr/>
              </a:pPr>
              <a:t>4/7/2016</a:t>
            </a:fld>
            <a:r>
              <a:rPr lang="en-US"/>
              <a:t>3 Oct 2008</a:t>
            </a: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ASET                          Atul Jain, CRL-TIFR, Ooty 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2C2F2-CBB8-4192-81A3-F29AD2E240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3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EA7D9-B766-48FA-8146-7EA5769CA911}" type="datetimeFigureOut">
              <a:rPr lang="en-US"/>
              <a:pPr>
                <a:defRPr/>
              </a:pPr>
              <a:t>4/7/2016</a:t>
            </a:fld>
            <a:r>
              <a:rPr lang="en-US"/>
              <a:t>3 Oct 2008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ASET                          Atul Jain, CRL-TIFR, Ooty 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B443C28C-D4A9-43FB-AFFB-78DA8026B3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118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20784-4618-46B3-A35A-435E71F6EF63}" type="datetimeFigureOut">
              <a:rPr lang="en-US"/>
              <a:pPr>
                <a:defRPr/>
              </a:pPr>
              <a:t>4/7/2016</a:t>
            </a:fld>
            <a:r>
              <a:rPr lang="en-US"/>
              <a:t>3 Oct 2008</a:t>
            </a: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ASET                          Atul Jain, CRL-TIFR, Ooty 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71515-5145-4A6B-A3B4-555D73076E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00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740C8-F942-4FAC-81AE-DFAD00B939C3}" type="datetimeFigureOut">
              <a:rPr lang="en-US"/>
              <a:pPr>
                <a:defRPr/>
              </a:pPr>
              <a:t>4/7/2016</a:t>
            </a:fld>
            <a:r>
              <a:rPr lang="en-US"/>
              <a:t>3 Oct 2008</a:t>
            </a: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ASET                          Atul Jain, CRL-TIFR, Ooty 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98349-5232-4B4F-A879-8B340B0B03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50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03EC1-AB44-4999-86EE-3212E57EB4D2}" type="datetimeFigureOut">
              <a:rPr lang="en-US"/>
              <a:pPr>
                <a:defRPr/>
              </a:pPr>
              <a:t>4/7/2016</a:t>
            </a:fld>
            <a:r>
              <a:rPr lang="en-US"/>
              <a:t>3 Oct 2008</a:t>
            </a: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ASET                          Atul Jain, CRL-TIFR, Ooty 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81A19-30D0-4C7A-B75C-C7AAD40029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4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CE4E-6F4D-4D39-8575-78D0D7650509}" type="datetimeFigureOut">
              <a:rPr lang="en-IN" smtClean="0"/>
              <a:t>07-04-2016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88F0-1928-4B51-852A-F90AEB456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16826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3F750-670E-473E-AF32-A3580CD068EA}" type="datetimeFigureOut">
              <a:rPr lang="en-US"/>
              <a:pPr>
                <a:defRPr/>
              </a:pPr>
              <a:t>4/7/2016</a:t>
            </a:fld>
            <a:r>
              <a:rPr lang="en-US"/>
              <a:t>3 Oct 2008</a:t>
            </a: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ASET                          Atul Jain, CRL-TIFR, Ooty 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34732-723E-45AB-B9A0-F6B73C6DE1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7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CE4E-6F4D-4D39-8575-78D0D7650509}" type="datetimeFigureOut">
              <a:rPr lang="en-IN" smtClean="0"/>
              <a:t>07-04-2016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88F0-1928-4B51-852A-F90AEB456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1809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CE4E-6F4D-4D39-8575-78D0D7650509}" type="datetimeFigureOut">
              <a:rPr lang="en-IN" smtClean="0"/>
              <a:t>07-04-2016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88F0-1928-4B51-852A-F90AEB456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3259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CE4E-6F4D-4D39-8575-78D0D7650509}" type="datetimeFigureOut">
              <a:rPr lang="en-IN" smtClean="0"/>
              <a:t>07-04-2016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88F0-1928-4B51-852A-F90AEB456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406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CE4E-6F4D-4D39-8575-78D0D7650509}" type="datetimeFigureOut">
              <a:rPr lang="en-IN" smtClean="0"/>
              <a:t>07-04-2016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88F0-1928-4B51-852A-F90AEB456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533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FCE4E-6F4D-4D39-8575-78D0D7650509}" type="datetimeFigureOut">
              <a:rPr lang="en-IN" smtClean="0"/>
              <a:t>07-04-2016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D88F0-1928-4B51-852A-F90AEB4569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8389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1291E-EAA8-4736-A3C3-B8CB6AD05B39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t>3 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t>ASET                          Atul Jain, CRL-TIFR, Ooty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16D936-C857-4537-A7AE-31D1B7E2216B}" type="slidenum">
              <a:rPr 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7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1291E-EAA8-4736-A3C3-B8CB6AD05B39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4/7/2016</a:t>
            </a:fld>
            <a:r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t>3 Oct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t>ASET                          Atul Jain, CRL-TIFR, Ooty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16D936-C857-4537-A7AE-31D1B7E2216B}" type="slidenum">
              <a:rPr 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83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3986D4-0253-430E-849B-26F9186EE694}" type="datetimeFigureOut">
              <a:rPr 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4/7/2016</a:t>
            </a:fld>
            <a:r>
              <a:rPr lang="en-US">
                <a:latin typeface="Arial" panose="020B0604020202020204" pitchFamily="34" charset="0"/>
              </a:rPr>
              <a:t>3 Oct 2008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Arial" panose="020B0604020202020204" pitchFamily="34" charset="0"/>
              </a:rPr>
              <a:t>ASET                          Atul Jain, CRL-TIFR, Ooty 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2B429B-AC7D-44FD-9536-FB0A42DAD9B2}" type="slidenum">
              <a:rPr 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176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wmf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dust_devil_480p_updated_credits.mp4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49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3315" y="203200"/>
            <a:ext cx="1050867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rgbClr val="002060"/>
                </a:solidFill>
              </a:rPr>
              <a:t>GRAPES-3 </a:t>
            </a:r>
            <a:r>
              <a:rPr lang="en-IN" sz="4000" dirty="0" smtClean="0">
                <a:solidFill>
                  <a:srgbClr val="002060"/>
                </a:solidFill>
              </a:rPr>
              <a:t>Detector Development</a:t>
            </a:r>
          </a:p>
          <a:p>
            <a:pPr algn="ctr"/>
            <a:r>
              <a:rPr lang="en-IN" sz="4000" dirty="0">
                <a:solidFill>
                  <a:srgbClr val="002060"/>
                </a:solidFill>
              </a:rPr>
              <a:t>P</a:t>
            </a:r>
            <a:r>
              <a:rPr lang="en-IN" sz="4000" dirty="0" smtClean="0">
                <a:solidFill>
                  <a:srgbClr val="002060"/>
                </a:solidFill>
              </a:rPr>
              <a:t>ast</a:t>
            </a:r>
            <a:r>
              <a:rPr lang="en-IN" sz="4000" dirty="0">
                <a:solidFill>
                  <a:srgbClr val="002060"/>
                </a:solidFill>
              </a:rPr>
              <a:t>, </a:t>
            </a:r>
            <a:r>
              <a:rPr lang="en-IN" sz="4000" dirty="0" smtClean="0">
                <a:solidFill>
                  <a:srgbClr val="002060"/>
                </a:solidFill>
              </a:rPr>
              <a:t>Present &amp; Future</a:t>
            </a:r>
            <a:r>
              <a:rPr lang="en-US" sz="40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ldhabi" panose="01000000000000000000" pitchFamily="2" charset="-78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ldhabi" panose="01000000000000000000" pitchFamily="2" charset="-78"/>
              </a:rPr>
              <a:t/>
            </a:r>
            <a:br>
              <a:rPr lang="en-US" sz="4000" b="1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ldhabi" panose="01000000000000000000" pitchFamily="2" charset="-78"/>
              </a:rPr>
            </a:br>
            <a:r>
              <a:rPr lang="en-US" sz="3600" b="1" dirty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ldhabi" panose="01000000000000000000" pitchFamily="2" charset="-78"/>
              </a:rPr>
              <a:t>        </a:t>
            </a:r>
            <a:endParaRPr lang="en-US" sz="4800" b="1" dirty="0">
              <a:solidFill>
                <a:schemeClr val="accent2"/>
              </a:solidFill>
            </a:endParaRPr>
          </a:p>
          <a:p>
            <a:r>
              <a:rPr lang="en-US" sz="4000" b="1" dirty="0" smtClean="0">
                <a:solidFill>
                  <a:srgbClr val="FF66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        </a:t>
            </a:r>
          </a:p>
          <a:p>
            <a:endParaRPr lang="en-US" sz="4000" b="1" dirty="0">
              <a:solidFill>
                <a:srgbClr val="FF66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en-US" sz="4000" b="1" dirty="0" smtClean="0">
              <a:solidFill>
                <a:srgbClr val="FF66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endParaRPr lang="en-US" sz="4000" b="1" dirty="0" smtClean="0">
              <a:solidFill>
                <a:srgbClr val="FF66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endParaRPr lang="en-US" sz="4000" b="1" dirty="0">
              <a:solidFill>
                <a:srgbClr val="FF66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Atul</a:t>
            </a:r>
            <a:r>
              <a:rPr lang="en-US" sz="3600" b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Jain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on behalf of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GRAPES-3</a:t>
            </a:r>
            <a:r>
              <a:rPr lang="en-US" sz="2800" b="1" dirty="0" smtClean="0">
                <a:solidFill>
                  <a:srgbClr val="FFFF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collaboration , </a:t>
            </a:r>
            <a:r>
              <a:rPr lang="en-US" sz="2800" dirty="0" smtClean="0">
                <a:solidFill>
                  <a:srgbClr val="FFFF00"/>
                </a:solidFill>
              </a:rPr>
              <a:t>Cosmic </a:t>
            </a:r>
            <a:r>
              <a:rPr lang="en-US" sz="2800" dirty="0">
                <a:solidFill>
                  <a:srgbClr val="FFFF00"/>
                </a:solidFill>
              </a:rPr>
              <a:t>Ray </a:t>
            </a:r>
            <a:r>
              <a:rPr lang="en-US" sz="2800" dirty="0" smtClean="0">
                <a:solidFill>
                  <a:srgbClr val="FFFF00"/>
                </a:solidFill>
              </a:rPr>
              <a:t>Laboratory, </a:t>
            </a:r>
            <a:r>
              <a:rPr lang="en-US" sz="2800" dirty="0" err="1" smtClean="0">
                <a:solidFill>
                  <a:srgbClr val="FFFF00"/>
                </a:solidFill>
              </a:rPr>
              <a:t>Ooty</a:t>
            </a:r>
            <a:r>
              <a:rPr lang="en-US" sz="2800" dirty="0">
                <a:solidFill>
                  <a:schemeClr val="bg1"/>
                </a:solidFill>
              </a:rPr>
              <a:t/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DHEP, </a:t>
            </a:r>
            <a:r>
              <a:rPr lang="en-US" sz="2800" smtClean="0">
                <a:solidFill>
                  <a:schemeClr val="bg1"/>
                </a:solidFill>
              </a:rPr>
              <a:t>Annual Meeting </a:t>
            </a:r>
            <a:r>
              <a:rPr lang="en-US" sz="2800" dirty="0" smtClean="0">
                <a:solidFill>
                  <a:schemeClr val="bg1"/>
                </a:solidFill>
              </a:rPr>
              <a:t>- 7 April,2016</a:t>
            </a:r>
            <a:r>
              <a:rPr lang="en-US" sz="2800" dirty="0">
                <a:solidFill>
                  <a:srgbClr val="0B5395"/>
                </a:solidFill>
              </a:rPr>
              <a:t/>
            </a:r>
            <a:br>
              <a:rPr lang="en-US" sz="2800" dirty="0">
                <a:solidFill>
                  <a:srgbClr val="0B5395"/>
                </a:solidFill>
              </a:rPr>
            </a:br>
            <a:endParaRPr lang="en-US" sz="2800" b="1" dirty="0" smtClean="0">
              <a:solidFill>
                <a:schemeClr val="accent4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  <a:cs typeface="Aldhabi" panose="01000000000000000000" pitchFamily="2" charset="-78"/>
            </a:endParaRPr>
          </a:p>
          <a:p>
            <a:r>
              <a:rPr lang="en-IN" sz="3200" dirty="0" smtClean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  <a:cs typeface="Aldhabi" panose="01000000000000000000" pitchFamily="2" charset="-78"/>
              </a:rPr>
              <a:t>        </a:t>
            </a:r>
            <a:endParaRPr lang="en-US" sz="4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7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609562" y="-778089"/>
            <a:ext cx="10971685" cy="707788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sz="2177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50" y="0"/>
            <a:ext cx="5959150" cy="3989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298" y="3643403"/>
            <a:ext cx="4702274" cy="34345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" y="91"/>
            <a:ext cx="5959013" cy="3989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756" y="790222"/>
            <a:ext cx="2942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Test Bench 1 (16x8=128 PRC)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82053" y="974888"/>
            <a:ext cx="1426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Test Bench </a:t>
            </a:r>
            <a:r>
              <a:rPr lang="en-IN" b="1" dirty="0" smtClean="0">
                <a:solidFill>
                  <a:srgbClr val="FF0000"/>
                </a:solidFill>
              </a:rPr>
              <a:t>2 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6434480" y="827264"/>
            <a:ext cx="1426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Test Bench </a:t>
            </a:r>
            <a:r>
              <a:rPr lang="en-IN" b="1" dirty="0" smtClean="0">
                <a:solidFill>
                  <a:srgbClr val="FF0000"/>
                </a:solidFill>
              </a:rPr>
              <a:t>3 </a:t>
            </a:r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8407088" y="2118919"/>
            <a:ext cx="1426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Test Bench </a:t>
            </a:r>
            <a:r>
              <a:rPr lang="en-IN" b="1" dirty="0" smtClean="0">
                <a:solidFill>
                  <a:srgbClr val="FF0000"/>
                </a:solidFill>
              </a:rPr>
              <a:t>4 </a:t>
            </a:r>
            <a:endParaRPr lang="en-I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5" b="3561"/>
          <a:stretch/>
        </p:blipFill>
        <p:spPr>
          <a:xfrm>
            <a:off x="6261961" y="4090786"/>
            <a:ext cx="5900928" cy="3036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78841" y="5020667"/>
            <a:ext cx="1426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Test Bench 5</a:t>
            </a:r>
            <a:r>
              <a:rPr lang="en-IN" b="1" dirty="0" smtClean="0">
                <a:solidFill>
                  <a:srgbClr val="FF0000"/>
                </a:solidFill>
              </a:rPr>
              <a:t>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851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359876" y="152400"/>
            <a:ext cx="8838315" cy="656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9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1278812" y="391366"/>
            <a:ext cx="9271953" cy="6206843"/>
            <a:chOff x="1409690" y="431319"/>
            <a:chExt cx="10220879" cy="6842075"/>
          </a:xfrm>
        </p:grpSpPr>
        <p:grpSp>
          <p:nvGrpSpPr>
            <p:cNvPr id="13" name="Group 12"/>
            <p:cNvGrpSpPr/>
            <p:nvPr/>
          </p:nvGrpSpPr>
          <p:grpSpPr>
            <a:xfrm>
              <a:off x="1409690" y="431319"/>
              <a:ext cx="10220879" cy="6842075"/>
              <a:chOff x="1769424" y="726621"/>
              <a:chExt cx="10220879" cy="684207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9424" y="726621"/>
                <a:ext cx="10220879" cy="6842075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741343" y="3175908"/>
                <a:ext cx="320271" cy="594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903" b="1" dirty="0">
                    <a:solidFill>
                      <a:srgbClr val="FFFF00"/>
                    </a:solidFill>
                  </a:rPr>
                  <a:t>1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705290" y="3069515"/>
                <a:ext cx="320271" cy="594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903" b="1" dirty="0">
                    <a:solidFill>
                      <a:srgbClr val="FFFF00"/>
                    </a:solidFill>
                  </a:rPr>
                  <a:t>2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340770" y="3349052"/>
                <a:ext cx="350089" cy="594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903" b="1" dirty="0">
                    <a:solidFill>
                      <a:srgbClr val="FFFF00"/>
                    </a:solidFill>
                  </a:rPr>
                  <a:t>3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095021" y="3546845"/>
                <a:ext cx="320271" cy="594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903" b="1" dirty="0">
                    <a:solidFill>
                      <a:srgbClr val="FFFF00"/>
                    </a:solidFill>
                  </a:rPr>
                  <a:t>4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515509" y="4123426"/>
              <a:ext cx="2779559" cy="1138687"/>
              <a:chOff x="4550015" y="4123426"/>
              <a:chExt cx="2779559" cy="1138687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4550015" y="4485736"/>
                <a:ext cx="988143" cy="75912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6107502" y="4123426"/>
                <a:ext cx="1222072" cy="65272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5538158" y="4793406"/>
                <a:ext cx="1791416" cy="46870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550015" y="4134926"/>
                <a:ext cx="1672503" cy="35081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/>
            <p:cNvCxnSpPr/>
            <p:nvPr/>
          </p:nvCxnSpPr>
          <p:spPr>
            <a:xfrm>
              <a:off x="6273964" y="4155056"/>
              <a:ext cx="1138998" cy="6009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398587" y="4310331"/>
              <a:ext cx="1236763" cy="4313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412962" y="3904116"/>
              <a:ext cx="1222074" cy="41771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6273964" y="3904116"/>
              <a:ext cx="1210888" cy="2825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690381" y="4268761"/>
              <a:ext cx="320271" cy="594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3" b="1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02235" y="3886326"/>
              <a:ext cx="320271" cy="594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3" b="1" dirty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88901" y="4424553"/>
              <a:ext cx="320271" cy="594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3" b="1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964262" y="5025529"/>
              <a:ext cx="320271" cy="594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3" b="1" dirty="0">
                  <a:solidFill>
                    <a:srgbClr val="FF0000"/>
                  </a:solidFill>
                </a:rPr>
                <a:t>8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5589917" y="5232565"/>
              <a:ext cx="1477863" cy="115098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5621546" y="4756024"/>
              <a:ext cx="1791416" cy="46870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6964394" y="5541822"/>
              <a:ext cx="1888160" cy="7842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398587" y="4762548"/>
              <a:ext cx="1477863" cy="7554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8842078" y="4865298"/>
              <a:ext cx="1488339" cy="68148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8623402" y="4333431"/>
              <a:ext cx="1630401" cy="5606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686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6655" y="758283"/>
            <a:ext cx="73821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>
                <a:solidFill>
                  <a:srgbClr val="002060"/>
                </a:solidFill>
              </a:rPr>
              <a:t>PRC New Area with Counters </a:t>
            </a:r>
          </a:p>
          <a:p>
            <a:endParaRPr lang="en-IN" sz="3600" dirty="0" smtClean="0">
              <a:solidFill>
                <a:srgbClr val="002060"/>
              </a:solidFill>
            </a:endParaRPr>
          </a:p>
          <a:p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r="-98" b="1336"/>
          <a:stretch/>
        </p:blipFill>
        <p:spPr>
          <a:xfrm>
            <a:off x="245325" y="-178421"/>
            <a:ext cx="11229280" cy="6947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0889" y="1723916"/>
            <a:ext cx="825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</a:rPr>
              <a:t>1</a:t>
            </a:r>
            <a:endParaRPr lang="en-IN" sz="32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01922" y="2065431"/>
            <a:ext cx="825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</a:rPr>
              <a:t>2</a:t>
            </a:r>
            <a:endParaRPr lang="en-IN" sz="32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54429" y="2235611"/>
            <a:ext cx="825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88926" y="1711940"/>
            <a:ext cx="825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FFFF00"/>
                </a:solidFill>
              </a:rPr>
              <a:t>4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79902" y="3172315"/>
            <a:ext cx="1806498" cy="3204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043959" y="3513082"/>
            <a:ext cx="1616930" cy="4537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79902" y="3513081"/>
            <a:ext cx="2364057" cy="453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86400" y="3172315"/>
            <a:ext cx="2174489" cy="323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05554" y="3097568"/>
            <a:ext cx="825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535259" y="3605408"/>
            <a:ext cx="2804531" cy="4357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606597" y="3984410"/>
            <a:ext cx="2946714" cy="7971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24110" y="4041166"/>
            <a:ext cx="2082487" cy="7427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328636" y="3593972"/>
            <a:ext cx="2277637" cy="3613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222699" y="3598296"/>
            <a:ext cx="825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3033129" y="4020894"/>
            <a:ext cx="3010830" cy="8546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7633010" y="4781565"/>
            <a:ext cx="2057400" cy="1630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33129" y="4895831"/>
            <a:ext cx="4627760" cy="1516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043959" y="4003288"/>
            <a:ext cx="3617179" cy="732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233529" y="4513232"/>
            <a:ext cx="825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FF0000"/>
                </a:solidFill>
              </a:rPr>
              <a:t>7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6233529" y="3465797"/>
            <a:ext cx="1681049" cy="5374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843736" y="3854001"/>
            <a:ext cx="1003613" cy="7442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287896" y="3970604"/>
            <a:ext cx="3560027" cy="6243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914578" y="3465796"/>
            <a:ext cx="2923705" cy="3759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101363" y="3598297"/>
            <a:ext cx="825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Rectangle 7"/>
          <p:cNvSpPr/>
          <p:nvPr/>
        </p:nvSpPr>
        <p:spPr>
          <a:xfrm>
            <a:off x="3323062" y="2085878"/>
            <a:ext cx="1538868" cy="645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PRC’s Placed for Layer-0</a:t>
            </a:r>
            <a:endParaRPr lang="en-IN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873083" y="2769534"/>
            <a:ext cx="532471" cy="4861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20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2518" y="383238"/>
            <a:ext cx="5508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>
                <a:solidFill>
                  <a:srgbClr val="C00000"/>
                </a:solidFill>
              </a:rPr>
              <a:t>PRC Mobile Test Bench </a:t>
            </a:r>
          </a:p>
          <a:p>
            <a:endParaRPr lang="en-IN" sz="3600" dirty="0" smtClean="0">
              <a:solidFill>
                <a:srgbClr val="002060"/>
              </a:solidFill>
            </a:endParaRPr>
          </a:p>
          <a:p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6" r="25059"/>
          <a:stretch/>
        </p:blipFill>
        <p:spPr>
          <a:xfrm>
            <a:off x="1" y="0"/>
            <a:ext cx="3984978" cy="2657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78" y="2243804"/>
            <a:ext cx="8207022" cy="461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0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99" y="0"/>
            <a:ext cx="10180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988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8" y="2030539"/>
            <a:ext cx="12001500" cy="1880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8" y="3952522"/>
            <a:ext cx="12001500" cy="20578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74716" y="2865336"/>
            <a:ext cx="4286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Proportional counter’s base PCB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637894"/>
            <a:ext cx="2949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Dimensions: 72 cm X 8 cm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6275" y="6010382"/>
            <a:ext cx="11680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r>
              <a:rPr lang="en-US" sz="2400" dirty="0" smtClean="0"/>
              <a:t>Single </a:t>
            </a:r>
            <a:r>
              <a:rPr lang="en-US" sz="2400" dirty="0"/>
              <a:t>layer PCB		-Houses Eight Channels	- Taken care of EMI/EMC </a:t>
            </a:r>
          </a:p>
          <a:p>
            <a:r>
              <a:rPr lang="en-US" sz="2400" dirty="0" smtClean="0"/>
              <a:t>-Powers </a:t>
            </a:r>
            <a:r>
              <a:rPr lang="en-US" sz="2400" dirty="0"/>
              <a:t>all the Channels	</a:t>
            </a:r>
            <a:r>
              <a:rPr lang="en-US" sz="2400" dirty="0" smtClean="0"/>
              <a:t>-Can </a:t>
            </a:r>
            <a:r>
              <a:rPr lang="en-US" sz="2400" dirty="0"/>
              <a:t>with stand </a:t>
            </a:r>
            <a:r>
              <a:rPr lang="en-US" sz="2400" dirty="0" smtClean="0"/>
              <a:t>5 KV		-Provides connectivity to DAQ PC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92789" y="-254073"/>
            <a:ext cx="4256109" cy="48473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54181" y="459254"/>
            <a:ext cx="572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Amplifier and Discriminator for PRC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(Poster by </a:t>
            </a:r>
            <a:r>
              <a:rPr lang="en-US" sz="2400" b="1" dirty="0" err="1" smtClean="0">
                <a:solidFill>
                  <a:srgbClr val="FF0000"/>
                </a:solidFill>
              </a:rPr>
              <a:t>Kaviti</a:t>
            </a:r>
            <a:r>
              <a:rPr lang="en-US" sz="2400" b="1" dirty="0" smtClean="0">
                <a:solidFill>
                  <a:srgbClr val="FF0000"/>
                </a:solidFill>
              </a:rPr>
              <a:t> Ramesh)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4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59827" y="52505"/>
            <a:ext cx="8292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Proportional counter Performance     </a:t>
            </a:r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</a:rPr>
              <a:t>Poster by </a:t>
            </a:r>
            <a:r>
              <a:rPr lang="en-US" sz="2400" b="1" dirty="0" err="1" smtClean="0">
                <a:solidFill>
                  <a:srgbClr val="FF0000"/>
                </a:solidFill>
              </a:rPr>
              <a:t>Anuj</a:t>
            </a:r>
            <a:r>
              <a:rPr lang="en-US" sz="2400" b="1" dirty="0" smtClean="0">
                <a:solidFill>
                  <a:srgbClr val="FF0000"/>
                </a:solidFill>
              </a:rPr>
              <a:t> Chandra)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24082" y="679623"/>
            <a:ext cx="2530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New Amplifier Board 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91" y="1021794"/>
            <a:ext cx="5857506" cy="4078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632" y="1076556"/>
            <a:ext cx="5864753" cy="4040164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 rot="21232668">
            <a:off x="9253368" y="1231318"/>
            <a:ext cx="1233986" cy="369332"/>
            <a:chOff x="9458325" y="1727756"/>
            <a:chExt cx="1233986" cy="369332"/>
          </a:xfrm>
        </p:grpSpPr>
        <p:cxnSp>
          <p:nvCxnSpPr>
            <p:cNvPr id="40" name="Straight Arrow Connector 39"/>
            <p:cNvCxnSpPr/>
            <p:nvPr/>
          </p:nvCxnSpPr>
          <p:spPr>
            <a:xfrm flipV="1">
              <a:off x="9458325" y="1768916"/>
              <a:ext cx="726304" cy="159897"/>
            </a:xfrm>
            <a:prstGeom prst="straightConnector1">
              <a:avLst/>
            </a:prstGeom>
            <a:ln w="222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 rot="367332">
              <a:off x="10135748" y="1727756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 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 rot="18525300">
            <a:off x="6698666" y="1592164"/>
            <a:ext cx="1121511" cy="484428"/>
            <a:chOff x="9458325" y="1512252"/>
            <a:chExt cx="1121511" cy="484428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9458325" y="1768916"/>
              <a:ext cx="726304" cy="159897"/>
            </a:xfrm>
            <a:prstGeom prst="straightConnector1">
              <a:avLst/>
            </a:prstGeom>
            <a:ln w="222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 rot="3310968">
              <a:off x="10137567" y="1554411"/>
              <a:ext cx="484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Ar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 rot="18839732">
            <a:off x="7129600" y="1649825"/>
            <a:ext cx="1020631" cy="516943"/>
            <a:chOff x="9465880" y="1499984"/>
            <a:chExt cx="1042395" cy="409597"/>
          </a:xfrm>
        </p:grpSpPr>
        <p:cxnSp>
          <p:nvCxnSpPr>
            <p:cNvPr id="36" name="Straight Arrow Connector 35"/>
            <p:cNvCxnSpPr/>
            <p:nvPr/>
          </p:nvCxnSpPr>
          <p:spPr>
            <a:xfrm flipV="1">
              <a:off x="9465880" y="1749684"/>
              <a:ext cx="726304" cy="159897"/>
            </a:xfrm>
            <a:prstGeom prst="straightConnector1">
              <a:avLst/>
            </a:prstGeom>
            <a:ln w="222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 rot="2792750">
              <a:off x="10139262" y="1491789"/>
              <a:ext cx="360818" cy="377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Fe 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 rot="18839732">
            <a:off x="7462369" y="1959496"/>
            <a:ext cx="1068663" cy="472326"/>
            <a:chOff x="9465880" y="1535337"/>
            <a:chExt cx="1091452" cy="374244"/>
          </a:xfrm>
        </p:grpSpPr>
        <p:cxnSp>
          <p:nvCxnSpPr>
            <p:cNvPr id="34" name="Straight Arrow Connector 33"/>
            <p:cNvCxnSpPr/>
            <p:nvPr/>
          </p:nvCxnSpPr>
          <p:spPr>
            <a:xfrm flipV="1">
              <a:off x="9465880" y="1749684"/>
              <a:ext cx="726304" cy="159897"/>
            </a:xfrm>
            <a:prstGeom prst="straightConnector1">
              <a:avLst/>
            </a:prstGeom>
            <a:ln w="222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 rot="2792750">
              <a:off x="10183797" y="1531664"/>
              <a:ext cx="369861" cy="377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Zn 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942688" y="716755"/>
            <a:ext cx="2416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Old Amplifier Board 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64730" y="5167106"/>
            <a:ext cx="33086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Ar_peak   : </a:t>
            </a:r>
            <a:r>
              <a:rPr lang="en-US" sz="2400" b="1" dirty="0" smtClean="0">
                <a:solidFill>
                  <a:srgbClr val="FF0000"/>
                </a:solidFill>
              </a:rPr>
              <a:t> 3.0  </a:t>
            </a:r>
            <a:r>
              <a:rPr lang="en-US" sz="2400" b="1" dirty="0" smtClean="0">
                <a:solidFill>
                  <a:srgbClr val="FF0000"/>
                </a:solidFill>
              </a:rPr>
              <a:t>keV</a:t>
            </a:r>
          </a:p>
          <a:p>
            <a:r>
              <a:rPr lang="en-US" sz="2400" dirty="0"/>
              <a:t>Fe_peak </a:t>
            </a:r>
            <a:r>
              <a:rPr lang="en-US" sz="2400" dirty="0" smtClean="0"/>
              <a:t>  : </a:t>
            </a:r>
            <a:r>
              <a:rPr lang="en-US" sz="2400" dirty="0" smtClean="0"/>
              <a:t> 6.4  </a:t>
            </a:r>
            <a:r>
              <a:rPr lang="en-US" sz="2400" dirty="0"/>
              <a:t>keV</a:t>
            </a:r>
          </a:p>
          <a:p>
            <a:r>
              <a:rPr lang="en-US" sz="2400" dirty="0" smtClean="0"/>
              <a:t>Zn_peak   : </a:t>
            </a:r>
            <a:r>
              <a:rPr lang="en-US" sz="2400" dirty="0" smtClean="0"/>
              <a:t> 8.6  </a:t>
            </a:r>
            <a:r>
              <a:rPr lang="en-US" sz="2400" dirty="0" smtClean="0"/>
              <a:t>keV</a:t>
            </a:r>
          </a:p>
          <a:p>
            <a:r>
              <a:rPr lang="en-US" sz="2400" dirty="0" smtClean="0"/>
              <a:t>Mu_peak : 20.0  </a:t>
            </a:r>
            <a:r>
              <a:rPr lang="en-US" sz="2400" dirty="0"/>
              <a:t>keV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886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Line 42"/>
          <p:cNvSpPr>
            <a:spLocks noChangeShapeType="1"/>
          </p:cNvSpPr>
          <p:nvPr/>
        </p:nvSpPr>
        <p:spPr bwMode="auto">
          <a:xfrm flipV="1">
            <a:off x="4038600" y="5029200"/>
            <a:ext cx="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779" name="Rectangle 4"/>
          <p:cNvSpPr>
            <a:spLocks noChangeArrowheads="1"/>
          </p:cNvSpPr>
          <p:nvPr/>
        </p:nvSpPr>
        <p:spPr bwMode="auto">
          <a:xfrm>
            <a:off x="6019800" y="3124200"/>
            <a:ext cx="914400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200" b="1"/>
              <a:t>GRAPES-3</a:t>
            </a:r>
          </a:p>
          <a:p>
            <a:pPr algn="ctr"/>
            <a:r>
              <a:rPr lang="en-US"/>
              <a:t>HPTDC</a:t>
            </a:r>
          </a:p>
        </p:txBody>
      </p:sp>
      <p:sp>
        <p:nvSpPr>
          <p:cNvPr id="75780" name="Text Box 6" descr="array_back1"/>
          <p:cNvSpPr txBox="1">
            <a:spLocks noChangeArrowheads="1"/>
          </p:cNvSpPr>
          <p:nvPr/>
        </p:nvSpPr>
        <p:spPr bwMode="auto">
          <a:xfrm>
            <a:off x="3276600" y="1828801"/>
            <a:ext cx="1219200" cy="468313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436" tIns="29718" rIns="59436" bIns="2971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200" b="1">
                <a:solidFill>
                  <a:srgbClr val="000000"/>
                </a:solidFill>
              </a:rPr>
              <a:t>ARRAY </a:t>
            </a:r>
          </a:p>
          <a:p>
            <a:pPr algn="ctr"/>
            <a:r>
              <a:rPr lang="en-US" sz="1200" b="1">
                <a:solidFill>
                  <a:srgbClr val="000000"/>
                </a:solidFill>
              </a:rPr>
              <a:t>OF DETECTORS</a:t>
            </a:r>
            <a:endParaRPr lang="en-US" sz="1200" b="1"/>
          </a:p>
        </p:txBody>
      </p:sp>
      <p:sp>
        <p:nvSpPr>
          <p:cNvPr id="75781" name="Line 7" descr="array_back1"/>
          <p:cNvSpPr>
            <a:spLocks noChangeShapeType="1"/>
          </p:cNvSpPr>
          <p:nvPr/>
        </p:nvSpPr>
        <p:spPr bwMode="auto">
          <a:xfrm flipH="1">
            <a:off x="3502025" y="1219200"/>
            <a:ext cx="393700" cy="2809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782" name="Line 8" descr="array_back1"/>
          <p:cNvSpPr>
            <a:spLocks noChangeShapeType="1"/>
          </p:cNvSpPr>
          <p:nvPr/>
        </p:nvSpPr>
        <p:spPr bwMode="auto">
          <a:xfrm>
            <a:off x="3895725" y="1219200"/>
            <a:ext cx="395288" cy="2809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783" name="Line 9" descr="array_back1"/>
          <p:cNvSpPr>
            <a:spLocks noChangeShapeType="1"/>
          </p:cNvSpPr>
          <p:nvPr/>
        </p:nvSpPr>
        <p:spPr bwMode="auto">
          <a:xfrm>
            <a:off x="3613151" y="1687513"/>
            <a:ext cx="563563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784" name="Line 10" descr="array_back1"/>
          <p:cNvSpPr>
            <a:spLocks noChangeShapeType="1"/>
          </p:cNvSpPr>
          <p:nvPr/>
        </p:nvSpPr>
        <p:spPr bwMode="auto">
          <a:xfrm flipV="1">
            <a:off x="3276600" y="1687514"/>
            <a:ext cx="336550" cy="7508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785" name="Line 11" descr="array_back1"/>
          <p:cNvSpPr>
            <a:spLocks noChangeShapeType="1"/>
          </p:cNvSpPr>
          <p:nvPr/>
        </p:nvSpPr>
        <p:spPr bwMode="auto">
          <a:xfrm flipH="1" flipV="1">
            <a:off x="4176714" y="1687514"/>
            <a:ext cx="395287" cy="7508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786" name="Rectangle 12" descr="array_back1"/>
          <p:cNvSpPr>
            <a:spLocks noChangeArrowheads="1"/>
          </p:cNvSpPr>
          <p:nvPr/>
        </p:nvSpPr>
        <p:spPr bwMode="auto">
          <a:xfrm>
            <a:off x="3613151" y="1406525"/>
            <a:ext cx="563563" cy="280988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787" name="Line 13" descr="array_back1"/>
          <p:cNvSpPr>
            <a:spLocks noChangeShapeType="1"/>
          </p:cNvSpPr>
          <p:nvPr/>
        </p:nvSpPr>
        <p:spPr bwMode="auto">
          <a:xfrm>
            <a:off x="3276600" y="2438400"/>
            <a:ext cx="12954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493" name="Rectangle 15"/>
          <p:cNvSpPr>
            <a:spLocks noChangeArrowheads="1"/>
          </p:cNvSpPr>
          <p:nvPr/>
        </p:nvSpPr>
        <p:spPr bwMode="auto">
          <a:xfrm>
            <a:off x="4800600" y="1295400"/>
            <a:ext cx="990600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/>
              <a:t>Pulse</a:t>
            </a:r>
          </a:p>
          <a:p>
            <a:pPr algn="ctr" eaLnBrk="0" hangingPunct="0">
              <a:defRPr/>
            </a:pPr>
            <a:r>
              <a:rPr lang="en-US"/>
              <a:t>Fan-out</a:t>
            </a:r>
          </a:p>
        </p:txBody>
      </p:sp>
      <p:sp>
        <p:nvSpPr>
          <p:cNvPr id="20494" name="Rectangle 16"/>
          <p:cNvSpPr>
            <a:spLocks noChangeArrowheads="1"/>
          </p:cNvSpPr>
          <p:nvPr/>
        </p:nvSpPr>
        <p:spPr bwMode="auto">
          <a:xfrm>
            <a:off x="6248400" y="1219200"/>
            <a:ext cx="1447800" cy="1219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/>
              <a:t>Amplifier</a:t>
            </a:r>
          </a:p>
          <a:p>
            <a:pPr algn="ctr" eaLnBrk="0" hangingPunct="0">
              <a:defRPr/>
            </a:pPr>
            <a:r>
              <a:rPr lang="en-US"/>
              <a:t>&amp;</a:t>
            </a:r>
          </a:p>
          <a:p>
            <a:pPr algn="ctr" eaLnBrk="0" hangingPunct="0">
              <a:defRPr/>
            </a:pPr>
            <a:r>
              <a:rPr lang="en-US"/>
              <a:t>Discriminator</a:t>
            </a:r>
          </a:p>
        </p:txBody>
      </p:sp>
      <p:sp>
        <p:nvSpPr>
          <p:cNvPr id="20495" name="Rectangle 17"/>
          <p:cNvSpPr>
            <a:spLocks noChangeArrowheads="1"/>
          </p:cNvSpPr>
          <p:nvPr/>
        </p:nvSpPr>
        <p:spPr bwMode="auto">
          <a:xfrm>
            <a:off x="8153400" y="762000"/>
            <a:ext cx="1295400" cy="838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 dirty="0"/>
          </a:p>
          <a:p>
            <a:pPr algn="ctr" eaLnBrk="0" hangingPunct="0">
              <a:defRPr/>
            </a:pPr>
            <a:r>
              <a:rPr lang="en-US" dirty="0"/>
              <a:t>Level-0</a:t>
            </a:r>
          </a:p>
          <a:p>
            <a:pPr algn="ctr" eaLnBrk="0" hangingPunct="0">
              <a:defRPr/>
            </a:pPr>
            <a:r>
              <a:rPr lang="en-US" dirty="0"/>
              <a:t>Trigger</a:t>
            </a:r>
          </a:p>
        </p:txBody>
      </p:sp>
      <p:sp>
        <p:nvSpPr>
          <p:cNvPr id="20496" name="Rectangle 18"/>
          <p:cNvSpPr>
            <a:spLocks noChangeArrowheads="1"/>
          </p:cNvSpPr>
          <p:nvPr/>
        </p:nvSpPr>
        <p:spPr bwMode="auto">
          <a:xfrm>
            <a:off x="8153400" y="1752600"/>
            <a:ext cx="1295400" cy="838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/>
          </a:p>
          <a:p>
            <a:pPr algn="ctr" eaLnBrk="0" hangingPunct="0">
              <a:defRPr/>
            </a:pPr>
            <a:r>
              <a:rPr lang="en-US" dirty="0"/>
              <a:t>Level-1</a:t>
            </a:r>
          </a:p>
          <a:p>
            <a:pPr algn="ctr" eaLnBrk="0" hangingPunct="0">
              <a:defRPr/>
            </a:pPr>
            <a:r>
              <a:rPr lang="en-US" dirty="0"/>
              <a:t>Trigger</a:t>
            </a:r>
          </a:p>
        </p:txBody>
      </p:sp>
      <p:sp>
        <p:nvSpPr>
          <p:cNvPr id="75793" name="Rectangle 19"/>
          <p:cNvSpPr>
            <a:spLocks noChangeArrowheads="1"/>
          </p:cNvSpPr>
          <p:nvPr/>
        </p:nvSpPr>
        <p:spPr bwMode="auto">
          <a:xfrm>
            <a:off x="3581400" y="3124200"/>
            <a:ext cx="990600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/>
              <a:t>Real</a:t>
            </a:r>
          </a:p>
          <a:p>
            <a:pPr algn="ctr"/>
            <a:r>
              <a:rPr lang="en-US"/>
              <a:t>Time</a:t>
            </a:r>
          </a:p>
          <a:p>
            <a:pPr algn="ctr"/>
            <a:r>
              <a:rPr lang="en-US"/>
              <a:t>Clock</a:t>
            </a:r>
          </a:p>
        </p:txBody>
      </p:sp>
      <p:sp>
        <p:nvSpPr>
          <p:cNvPr id="75794" name="Rectangle 20"/>
          <p:cNvSpPr>
            <a:spLocks noChangeArrowheads="1"/>
          </p:cNvSpPr>
          <p:nvPr/>
        </p:nvSpPr>
        <p:spPr bwMode="auto">
          <a:xfrm>
            <a:off x="4800600" y="3124200"/>
            <a:ext cx="914400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/>
              <a:t>ADC</a:t>
            </a:r>
          </a:p>
        </p:txBody>
      </p:sp>
      <p:sp>
        <p:nvSpPr>
          <p:cNvPr id="75795" name="Rectangle 21"/>
          <p:cNvSpPr>
            <a:spLocks noChangeArrowheads="1"/>
          </p:cNvSpPr>
          <p:nvPr/>
        </p:nvSpPr>
        <p:spPr bwMode="auto">
          <a:xfrm>
            <a:off x="2362200" y="3124200"/>
            <a:ext cx="990600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600" b="1">
                <a:solidFill>
                  <a:srgbClr val="0000FF"/>
                </a:solidFill>
              </a:rPr>
              <a:t>GRAPES</a:t>
            </a:r>
            <a:endParaRPr lang="en-US"/>
          </a:p>
          <a:p>
            <a:pPr algn="ctr"/>
            <a:endParaRPr lang="en-US" sz="1600" b="1">
              <a:solidFill>
                <a:srgbClr val="0000FF"/>
              </a:solidFill>
            </a:endParaRPr>
          </a:p>
          <a:p>
            <a:pPr algn="ctr"/>
            <a:endParaRPr lang="en-US" sz="1600">
              <a:solidFill>
                <a:srgbClr val="0000FF"/>
              </a:solidFill>
            </a:endParaRPr>
          </a:p>
          <a:p>
            <a:pPr algn="ctr"/>
            <a:r>
              <a:rPr lang="en-US"/>
              <a:t>Master</a:t>
            </a:r>
          </a:p>
          <a:p>
            <a:pPr algn="ctr"/>
            <a:r>
              <a:rPr lang="en-US"/>
              <a:t>Controller</a:t>
            </a:r>
          </a:p>
          <a:p>
            <a:pPr algn="ctr"/>
            <a:endParaRPr lang="en-US"/>
          </a:p>
          <a:p>
            <a:pPr algn="ctr"/>
            <a:endParaRPr lang="en-US"/>
          </a:p>
        </p:txBody>
      </p:sp>
      <p:sp>
        <p:nvSpPr>
          <p:cNvPr id="75796" name="Rectangle 22"/>
          <p:cNvSpPr>
            <a:spLocks noChangeArrowheads="1"/>
          </p:cNvSpPr>
          <p:nvPr/>
        </p:nvSpPr>
        <p:spPr bwMode="auto">
          <a:xfrm>
            <a:off x="7239000" y="3124200"/>
            <a:ext cx="990600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/>
              <a:t>CAMAC</a:t>
            </a:r>
          </a:p>
          <a:p>
            <a:pPr algn="ctr"/>
            <a:r>
              <a:rPr lang="en-US"/>
              <a:t>Controller</a:t>
            </a:r>
          </a:p>
        </p:txBody>
      </p:sp>
      <p:sp>
        <p:nvSpPr>
          <p:cNvPr id="75797" name="Rectangle 23"/>
          <p:cNvSpPr>
            <a:spLocks noChangeArrowheads="1"/>
          </p:cNvSpPr>
          <p:nvPr/>
        </p:nvSpPr>
        <p:spPr bwMode="auto">
          <a:xfrm>
            <a:off x="8534400" y="3124200"/>
            <a:ext cx="914400" cy="1035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/>
              <a:t>Memory</a:t>
            </a:r>
          </a:p>
          <a:p>
            <a:pPr algn="ctr"/>
            <a:r>
              <a:rPr lang="en-US"/>
              <a:t>Buffer</a:t>
            </a:r>
          </a:p>
        </p:txBody>
      </p:sp>
      <p:sp>
        <p:nvSpPr>
          <p:cNvPr id="75799" name="AutoShape 26"/>
          <p:cNvSpPr>
            <a:spLocks noChangeArrowheads="1"/>
          </p:cNvSpPr>
          <p:nvPr/>
        </p:nvSpPr>
        <p:spPr bwMode="auto">
          <a:xfrm>
            <a:off x="2895600" y="15240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0" name="AutoShape 27"/>
          <p:cNvSpPr>
            <a:spLocks noChangeArrowheads="1"/>
          </p:cNvSpPr>
          <p:nvPr/>
        </p:nvSpPr>
        <p:spPr bwMode="auto">
          <a:xfrm>
            <a:off x="4191000" y="15240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1" name="AutoShape 28"/>
          <p:cNvSpPr>
            <a:spLocks noChangeArrowheads="1"/>
          </p:cNvSpPr>
          <p:nvPr/>
        </p:nvSpPr>
        <p:spPr bwMode="auto">
          <a:xfrm>
            <a:off x="5791200" y="1676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2" name="AutoShape 29"/>
          <p:cNvSpPr>
            <a:spLocks noChangeArrowheads="1"/>
          </p:cNvSpPr>
          <p:nvPr/>
        </p:nvSpPr>
        <p:spPr bwMode="auto">
          <a:xfrm>
            <a:off x="7696200" y="1295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3" name="AutoShape 30"/>
          <p:cNvSpPr>
            <a:spLocks noChangeArrowheads="1"/>
          </p:cNvSpPr>
          <p:nvPr/>
        </p:nvSpPr>
        <p:spPr bwMode="auto">
          <a:xfrm>
            <a:off x="7696200" y="2057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4" name="AutoShape 31"/>
          <p:cNvSpPr>
            <a:spLocks noChangeArrowheads="1"/>
          </p:cNvSpPr>
          <p:nvPr/>
        </p:nvSpPr>
        <p:spPr bwMode="auto">
          <a:xfrm>
            <a:off x="5181600" y="2438400"/>
            <a:ext cx="228600" cy="6858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5" name="AutoShape 32"/>
          <p:cNvSpPr>
            <a:spLocks noChangeArrowheads="1"/>
          </p:cNvSpPr>
          <p:nvPr/>
        </p:nvSpPr>
        <p:spPr bwMode="auto">
          <a:xfrm>
            <a:off x="6477000" y="2438400"/>
            <a:ext cx="228600" cy="6858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6" name="Line 33"/>
          <p:cNvSpPr>
            <a:spLocks noChangeShapeType="1"/>
          </p:cNvSpPr>
          <p:nvPr/>
        </p:nvSpPr>
        <p:spPr bwMode="auto">
          <a:xfrm>
            <a:off x="9448800" y="1295400"/>
            <a:ext cx="762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07" name="Text Box 35"/>
          <p:cNvSpPr txBox="1">
            <a:spLocks noChangeArrowheads="1"/>
          </p:cNvSpPr>
          <p:nvPr/>
        </p:nvSpPr>
        <p:spPr bwMode="auto">
          <a:xfrm>
            <a:off x="9525000" y="533401"/>
            <a:ext cx="114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TRIG &amp; GATE</a:t>
            </a:r>
          </a:p>
        </p:txBody>
      </p:sp>
      <p:sp>
        <p:nvSpPr>
          <p:cNvPr id="75808" name="Line 36"/>
          <p:cNvSpPr>
            <a:spLocks noChangeShapeType="1"/>
          </p:cNvSpPr>
          <p:nvPr/>
        </p:nvSpPr>
        <p:spPr bwMode="auto">
          <a:xfrm>
            <a:off x="9448800" y="2057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09" name="Text Box 37"/>
          <p:cNvSpPr txBox="1">
            <a:spLocks noChangeArrowheads="1"/>
          </p:cNvSpPr>
          <p:nvPr/>
        </p:nvSpPr>
        <p:spPr bwMode="auto">
          <a:xfrm>
            <a:off x="9525000" y="1371600"/>
            <a:ext cx="114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EAS Trigger</a:t>
            </a:r>
          </a:p>
        </p:txBody>
      </p:sp>
      <p:sp>
        <p:nvSpPr>
          <p:cNvPr id="75810" name="Line 38"/>
          <p:cNvSpPr>
            <a:spLocks noChangeShapeType="1"/>
          </p:cNvSpPr>
          <p:nvPr/>
        </p:nvSpPr>
        <p:spPr bwMode="auto">
          <a:xfrm>
            <a:off x="9448800" y="2286000"/>
            <a:ext cx="7620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11" name="Text Box 39"/>
          <p:cNvSpPr txBox="1">
            <a:spLocks noChangeArrowheads="1"/>
          </p:cNvSpPr>
          <p:nvPr/>
        </p:nvSpPr>
        <p:spPr bwMode="auto">
          <a:xfrm>
            <a:off x="9525000" y="2362201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33CC"/>
                </a:solidFill>
              </a:rPr>
              <a:t>Clear</a:t>
            </a:r>
          </a:p>
        </p:txBody>
      </p:sp>
      <p:sp>
        <p:nvSpPr>
          <p:cNvPr id="75812" name="Line 40"/>
          <p:cNvSpPr>
            <a:spLocks noChangeShapeType="1"/>
          </p:cNvSpPr>
          <p:nvPr/>
        </p:nvSpPr>
        <p:spPr bwMode="auto">
          <a:xfrm>
            <a:off x="1752600" y="35814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13" name="Text Box 41"/>
          <p:cNvSpPr txBox="1">
            <a:spLocks noChangeArrowheads="1"/>
          </p:cNvSpPr>
          <p:nvPr/>
        </p:nvSpPr>
        <p:spPr bwMode="auto">
          <a:xfrm>
            <a:off x="1524000" y="2895600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EAS Trigger</a:t>
            </a:r>
          </a:p>
        </p:txBody>
      </p:sp>
      <p:sp>
        <p:nvSpPr>
          <p:cNvPr id="75814" name="Line 42"/>
          <p:cNvSpPr>
            <a:spLocks noChangeShapeType="1"/>
          </p:cNvSpPr>
          <p:nvPr/>
        </p:nvSpPr>
        <p:spPr bwMode="auto">
          <a:xfrm flipV="1">
            <a:off x="5029200" y="5029200"/>
            <a:ext cx="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15" name="Text Box 43"/>
          <p:cNvSpPr txBox="1">
            <a:spLocks noChangeArrowheads="1"/>
          </p:cNvSpPr>
          <p:nvPr/>
        </p:nvSpPr>
        <p:spPr bwMode="auto">
          <a:xfrm>
            <a:off x="4648200" y="5715001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GATE</a:t>
            </a:r>
          </a:p>
        </p:txBody>
      </p:sp>
      <p:sp>
        <p:nvSpPr>
          <p:cNvPr id="75816" name="Line 44"/>
          <p:cNvSpPr>
            <a:spLocks noChangeShapeType="1"/>
          </p:cNvSpPr>
          <p:nvPr/>
        </p:nvSpPr>
        <p:spPr bwMode="auto">
          <a:xfrm flipV="1">
            <a:off x="6705600" y="5029200"/>
            <a:ext cx="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17" name="Line 45"/>
          <p:cNvSpPr>
            <a:spLocks noChangeShapeType="1"/>
          </p:cNvSpPr>
          <p:nvPr/>
        </p:nvSpPr>
        <p:spPr bwMode="auto">
          <a:xfrm flipV="1">
            <a:off x="5562600" y="5029200"/>
            <a:ext cx="0" cy="6096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18" name="Line 46"/>
          <p:cNvSpPr>
            <a:spLocks noChangeShapeType="1"/>
          </p:cNvSpPr>
          <p:nvPr/>
        </p:nvSpPr>
        <p:spPr bwMode="auto">
          <a:xfrm flipV="1">
            <a:off x="6248400" y="5029200"/>
            <a:ext cx="0" cy="6096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19" name="Text Box 47"/>
          <p:cNvSpPr txBox="1">
            <a:spLocks noChangeArrowheads="1"/>
          </p:cNvSpPr>
          <p:nvPr/>
        </p:nvSpPr>
        <p:spPr bwMode="auto">
          <a:xfrm>
            <a:off x="5562600" y="5181601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33CC"/>
                </a:solidFill>
              </a:rPr>
              <a:t>Clear</a:t>
            </a:r>
          </a:p>
        </p:txBody>
      </p:sp>
      <p:sp>
        <p:nvSpPr>
          <p:cNvPr id="75820" name="Text Box 48"/>
          <p:cNvSpPr txBox="1">
            <a:spLocks noChangeArrowheads="1"/>
          </p:cNvSpPr>
          <p:nvPr/>
        </p:nvSpPr>
        <p:spPr bwMode="auto">
          <a:xfrm>
            <a:off x="6400800" y="5715001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TRIG</a:t>
            </a:r>
          </a:p>
        </p:txBody>
      </p:sp>
      <p:sp>
        <p:nvSpPr>
          <p:cNvPr id="75821" name="AutoShape 49"/>
          <p:cNvSpPr>
            <a:spLocks noChangeArrowheads="1"/>
          </p:cNvSpPr>
          <p:nvPr/>
        </p:nvSpPr>
        <p:spPr bwMode="auto">
          <a:xfrm>
            <a:off x="8915399" y="5029200"/>
            <a:ext cx="228600" cy="533400"/>
          </a:xfrm>
          <a:prstGeom prst="downArrow">
            <a:avLst>
              <a:gd name="adj1" fmla="val 50000"/>
              <a:gd name="adj2" fmla="val 58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22" name="Text Box 50"/>
          <p:cNvSpPr txBox="1">
            <a:spLocks noChangeArrowheads="1"/>
          </p:cNvSpPr>
          <p:nvPr/>
        </p:nvSpPr>
        <p:spPr bwMode="auto">
          <a:xfrm>
            <a:off x="3276600" y="2438400"/>
            <a:ext cx="1295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/>
              <a:t>400…........721</a:t>
            </a:r>
          </a:p>
        </p:txBody>
      </p:sp>
      <p:sp>
        <p:nvSpPr>
          <p:cNvPr id="13358" name="Rectangle 51"/>
          <p:cNvSpPr>
            <a:spLocks noChangeArrowheads="1"/>
          </p:cNvSpPr>
          <p:nvPr/>
        </p:nvSpPr>
        <p:spPr bwMode="auto">
          <a:xfrm>
            <a:off x="1524000" y="0"/>
            <a:ext cx="596962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Arial" charset="0"/>
              </a:rPr>
              <a:t>EAS Scintillator </a:t>
            </a:r>
            <a:r>
              <a:rPr lang="en-US" sz="4000" dirty="0" smtClean="0">
                <a:solidFill>
                  <a:srgbClr val="FF0000"/>
                </a:solidFill>
                <a:latin typeface="Arial" charset="0"/>
              </a:rPr>
              <a:t>DAQ  </a:t>
            </a:r>
            <a:endParaRPr lang="en-US" sz="4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5824" name="Rectangle 54"/>
          <p:cNvSpPr>
            <a:spLocks noChangeArrowheads="1"/>
          </p:cNvSpPr>
          <p:nvPr/>
        </p:nvSpPr>
        <p:spPr bwMode="auto">
          <a:xfrm>
            <a:off x="3527426" y="3103563"/>
            <a:ext cx="1039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25" name="Rectangle 55"/>
          <p:cNvSpPr>
            <a:spLocks noChangeArrowheads="1"/>
          </p:cNvSpPr>
          <p:nvPr/>
        </p:nvSpPr>
        <p:spPr bwMode="auto">
          <a:xfrm>
            <a:off x="5970588" y="3103563"/>
            <a:ext cx="10398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26" name="Rectangle 56"/>
          <p:cNvSpPr>
            <a:spLocks noChangeArrowheads="1"/>
          </p:cNvSpPr>
          <p:nvPr/>
        </p:nvSpPr>
        <p:spPr bwMode="auto">
          <a:xfrm>
            <a:off x="8485188" y="3124200"/>
            <a:ext cx="10398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27" name="Rectangle 57"/>
          <p:cNvSpPr>
            <a:spLocks noChangeArrowheads="1"/>
          </p:cNvSpPr>
          <p:nvPr/>
        </p:nvSpPr>
        <p:spPr bwMode="auto">
          <a:xfrm>
            <a:off x="7189788" y="3124200"/>
            <a:ext cx="10398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28" name="Rectangle 58"/>
          <p:cNvSpPr>
            <a:spLocks noChangeArrowheads="1"/>
          </p:cNvSpPr>
          <p:nvPr/>
        </p:nvSpPr>
        <p:spPr bwMode="auto">
          <a:xfrm>
            <a:off x="4881564" y="3124200"/>
            <a:ext cx="757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>
                <a:solidFill>
                  <a:srgbClr val="FF0000"/>
                </a:solidFill>
              </a:rPr>
              <a:t>CAEN</a:t>
            </a:r>
          </a:p>
        </p:txBody>
      </p:sp>
      <p:sp>
        <p:nvSpPr>
          <p:cNvPr id="75830" name="Rectangle 61"/>
          <p:cNvSpPr>
            <a:spLocks noChangeArrowheads="1"/>
          </p:cNvSpPr>
          <p:nvPr/>
        </p:nvSpPr>
        <p:spPr bwMode="auto">
          <a:xfrm>
            <a:off x="3533775" y="1431926"/>
            <a:ext cx="719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31" name="Rectangle 62"/>
          <p:cNvSpPr>
            <a:spLocks noChangeArrowheads="1"/>
          </p:cNvSpPr>
          <p:nvPr/>
        </p:nvSpPr>
        <p:spPr bwMode="auto">
          <a:xfrm>
            <a:off x="4919664" y="1279526"/>
            <a:ext cx="719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00" b="1" dirty="0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32" name="Rectangle 63"/>
          <p:cNvSpPr>
            <a:spLocks noChangeArrowheads="1"/>
          </p:cNvSpPr>
          <p:nvPr/>
        </p:nvSpPr>
        <p:spPr bwMode="auto">
          <a:xfrm>
            <a:off x="6596064" y="1203326"/>
            <a:ext cx="719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33" name="Rectangle 64"/>
          <p:cNvSpPr>
            <a:spLocks noChangeArrowheads="1"/>
          </p:cNvSpPr>
          <p:nvPr/>
        </p:nvSpPr>
        <p:spPr bwMode="auto">
          <a:xfrm>
            <a:off x="8382000" y="762001"/>
            <a:ext cx="719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34" name="Rectangle 65"/>
          <p:cNvSpPr>
            <a:spLocks noChangeArrowheads="1"/>
          </p:cNvSpPr>
          <p:nvPr/>
        </p:nvSpPr>
        <p:spPr bwMode="auto">
          <a:xfrm>
            <a:off x="8348664" y="1736726"/>
            <a:ext cx="719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35" name="Line 66"/>
          <p:cNvSpPr>
            <a:spLocks noChangeShapeType="1"/>
          </p:cNvSpPr>
          <p:nvPr/>
        </p:nvSpPr>
        <p:spPr bwMode="auto">
          <a:xfrm>
            <a:off x="8763000" y="1600200"/>
            <a:ext cx="0" cy="152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540" name="Rectangle 14"/>
          <p:cNvSpPr>
            <a:spLocks noChangeArrowheads="1"/>
          </p:cNvSpPr>
          <p:nvPr/>
        </p:nvSpPr>
        <p:spPr bwMode="auto">
          <a:xfrm>
            <a:off x="3276600" y="5486400"/>
            <a:ext cx="12954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  <a:p>
            <a:pPr algn="ctr" eaLnBrk="0" hangingPunct="0">
              <a:defRPr/>
            </a:pPr>
            <a:r>
              <a:rPr lang="en-US"/>
              <a:t>GPS</a:t>
            </a:r>
          </a:p>
          <a:p>
            <a:pPr algn="ctr" eaLnBrk="0" hangingPunct="0">
              <a:defRPr/>
            </a:pPr>
            <a:r>
              <a:rPr lang="en-US"/>
              <a:t>Receiver</a:t>
            </a:r>
          </a:p>
        </p:txBody>
      </p:sp>
      <p:sp>
        <p:nvSpPr>
          <p:cNvPr id="75837" name="Rectangle 58"/>
          <p:cNvSpPr>
            <a:spLocks noChangeArrowheads="1"/>
          </p:cNvSpPr>
          <p:nvPr/>
        </p:nvSpPr>
        <p:spPr bwMode="auto">
          <a:xfrm>
            <a:off x="3352800" y="5453064"/>
            <a:ext cx="1295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>
                <a:solidFill>
                  <a:srgbClr val="FF0000"/>
                </a:solidFill>
              </a:rPr>
              <a:t>Meinberg</a:t>
            </a:r>
          </a:p>
        </p:txBody>
      </p:sp>
      <p:sp>
        <p:nvSpPr>
          <p:cNvPr id="62" name="Rectangle 23"/>
          <p:cNvSpPr>
            <a:spLocks noChangeArrowheads="1"/>
          </p:cNvSpPr>
          <p:nvPr/>
        </p:nvSpPr>
        <p:spPr bwMode="auto">
          <a:xfrm>
            <a:off x="8568783" y="4622934"/>
            <a:ext cx="914400" cy="53630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dirty="0" smtClean="0"/>
              <a:t>PCI</a:t>
            </a:r>
          </a:p>
          <a:p>
            <a:pPr algn="ctr"/>
            <a:r>
              <a:rPr lang="en-US" dirty="0" smtClean="0"/>
              <a:t>Interface</a:t>
            </a:r>
            <a:endParaRPr lang="en-US" dirty="0"/>
          </a:p>
        </p:txBody>
      </p:sp>
      <p:sp>
        <p:nvSpPr>
          <p:cNvPr id="63" name="AutoShape 49"/>
          <p:cNvSpPr>
            <a:spLocks noChangeArrowheads="1"/>
          </p:cNvSpPr>
          <p:nvPr/>
        </p:nvSpPr>
        <p:spPr bwMode="auto">
          <a:xfrm>
            <a:off x="8877300" y="4135661"/>
            <a:ext cx="223838" cy="487273"/>
          </a:xfrm>
          <a:prstGeom prst="downArrow">
            <a:avLst>
              <a:gd name="adj1" fmla="val 50000"/>
              <a:gd name="adj2" fmla="val 58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8458200" y="5562600"/>
            <a:ext cx="1524000" cy="990600"/>
            <a:chOff x="8458200" y="5562600"/>
            <a:chExt cx="1524000" cy="990600"/>
          </a:xfrm>
        </p:grpSpPr>
        <p:pic>
          <p:nvPicPr>
            <p:cNvPr id="75798" name="Picture 25" descr="j028575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5562600"/>
              <a:ext cx="15240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8090">
              <a:off x="8841335" y="5689689"/>
              <a:ext cx="409746" cy="495134"/>
            </a:xfrm>
            <a:prstGeom prst="rect">
              <a:avLst/>
            </a:prstGeom>
          </p:spPr>
        </p:pic>
      </p:grpSp>
      <p:sp>
        <p:nvSpPr>
          <p:cNvPr id="67" name="Rectangle 14"/>
          <p:cNvSpPr>
            <a:spLocks noChangeArrowheads="1"/>
          </p:cNvSpPr>
          <p:nvPr/>
        </p:nvSpPr>
        <p:spPr bwMode="auto">
          <a:xfrm>
            <a:off x="1371600" y="1219200"/>
            <a:ext cx="1524000" cy="12191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 smtClean="0"/>
              <a:t>HV Distribution</a:t>
            </a:r>
            <a:endParaRPr lang="en-US" dirty="0"/>
          </a:p>
        </p:txBody>
      </p:sp>
      <p:sp>
        <p:nvSpPr>
          <p:cNvPr id="68" name="Rectangle 62"/>
          <p:cNvSpPr>
            <a:spLocks noChangeArrowheads="1"/>
          </p:cNvSpPr>
          <p:nvPr/>
        </p:nvSpPr>
        <p:spPr bwMode="auto">
          <a:xfrm>
            <a:off x="1747838" y="1255713"/>
            <a:ext cx="719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00" b="1" dirty="0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5" name="Oval 4"/>
          <p:cNvSpPr/>
          <p:nvPr/>
        </p:nvSpPr>
        <p:spPr>
          <a:xfrm>
            <a:off x="8307658" y="2713038"/>
            <a:ext cx="1445942" cy="39888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555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Line 42"/>
          <p:cNvSpPr>
            <a:spLocks noChangeShapeType="1"/>
          </p:cNvSpPr>
          <p:nvPr/>
        </p:nvSpPr>
        <p:spPr bwMode="auto">
          <a:xfrm flipV="1">
            <a:off x="4038600" y="5029200"/>
            <a:ext cx="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779" name="Rectangle 4"/>
          <p:cNvSpPr>
            <a:spLocks noChangeArrowheads="1"/>
          </p:cNvSpPr>
          <p:nvPr/>
        </p:nvSpPr>
        <p:spPr bwMode="auto">
          <a:xfrm>
            <a:off x="6019800" y="3124200"/>
            <a:ext cx="914400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200" b="1"/>
              <a:t>GRAPES-3</a:t>
            </a:r>
          </a:p>
          <a:p>
            <a:pPr algn="ctr"/>
            <a:r>
              <a:rPr lang="en-US"/>
              <a:t>HPTDC</a:t>
            </a:r>
          </a:p>
        </p:txBody>
      </p:sp>
      <p:sp>
        <p:nvSpPr>
          <p:cNvPr id="75780" name="Text Box 6" descr="array_back1"/>
          <p:cNvSpPr txBox="1">
            <a:spLocks noChangeArrowheads="1"/>
          </p:cNvSpPr>
          <p:nvPr/>
        </p:nvSpPr>
        <p:spPr bwMode="auto">
          <a:xfrm>
            <a:off x="3276600" y="1828801"/>
            <a:ext cx="1219200" cy="468313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436" tIns="29718" rIns="59436" bIns="2971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200" b="1">
                <a:solidFill>
                  <a:srgbClr val="000000"/>
                </a:solidFill>
              </a:rPr>
              <a:t>ARRAY </a:t>
            </a:r>
          </a:p>
          <a:p>
            <a:pPr algn="ctr"/>
            <a:r>
              <a:rPr lang="en-US" sz="1200" b="1">
                <a:solidFill>
                  <a:srgbClr val="000000"/>
                </a:solidFill>
              </a:rPr>
              <a:t>OF DETECTORS</a:t>
            </a:r>
            <a:endParaRPr lang="en-US" sz="1200" b="1"/>
          </a:p>
        </p:txBody>
      </p:sp>
      <p:sp>
        <p:nvSpPr>
          <p:cNvPr id="75781" name="Line 7" descr="array_back1"/>
          <p:cNvSpPr>
            <a:spLocks noChangeShapeType="1"/>
          </p:cNvSpPr>
          <p:nvPr/>
        </p:nvSpPr>
        <p:spPr bwMode="auto">
          <a:xfrm flipH="1">
            <a:off x="3502025" y="1219200"/>
            <a:ext cx="393700" cy="2809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782" name="Line 8" descr="array_back1"/>
          <p:cNvSpPr>
            <a:spLocks noChangeShapeType="1"/>
          </p:cNvSpPr>
          <p:nvPr/>
        </p:nvSpPr>
        <p:spPr bwMode="auto">
          <a:xfrm>
            <a:off x="3895725" y="1219200"/>
            <a:ext cx="395288" cy="2809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783" name="Line 9" descr="array_back1"/>
          <p:cNvSpPr>
            <a:spLocks noChangeShapeType="1"/>
          </p:cNvSpPr>
          <p:nvPr/>
        </p:nvSpPr>
        <p:spPr bwMode="auto">
          <a:xfrm>
            <a:off x="3613151" y="1687513"/>
            <a:ext cx="563563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784" name="Line 10" descr="array_back1"/>
          <p:cNvSpPr>
            <a:spLocks noChangeShapeType="1"/>
          </p:cNvSpPr>
          <p:nvPr/>
        </p:nvSpPr>
        <p:spPr bwMode="auto">
          <a:xfrm flipV="1">
            <a:off x="3276600" y="1687514"/>
            <a:ext cx="336550" cy="7508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785" name="Line 11" descr="array_back1"/>
          <p:cNvSpPr>
            <a:spLocks noChangeShapeType="1"/>
          </p:cNvSpPr>
          <p:nvPr/>
        </p:nvSpPr>
        <p:spPr bwMode="auto">
          <a:xfrm flipH="1" flipV="1">
            <a:off x="4176714" y="1687514"/>
            <a:ext cx="395287" cy="7508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786" name="Rectangle 12" descr="array_back1"/>
          <p:cNvSpPr>
            <a:spLocks noChangeArrowheads="1"/>
          </p:cNvSpPr>
          <p:nvPr/>
        </p:nvSpPr>
        <p:spPr bwMode="auto">
          <a:xfrm>
            <a:off x="3613151" y="1406525"/>
            <a:ext cx="563563" cy="280988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787" name="Line 13" descr="array_back1"/>
          <p:cNvSpPr>
            <a:spLocks noChangeShapeType="1"/>
          </p:cNvSpPr>
          <p:nvPr/>
        </p:nvSpPr>
        <p:spPr bwMode="auto">
          <a:xfrm>
            <a:off x="3276600" y="2438400"/>
            <a:ext cx="12954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492" name="Rectangle 14"/>
          <p:cNvSpPr>
            <a:spLocks noChangeArrowheads="1"/>
          </p:cNvSpPr>
          <p:nvPr/>
        </p:nvSpPr>
        <p:spPr bwMode="auto">
          <a:xfrm>
            <a:off x="1371600" y="1219200"/>
            <a:ext cx="1524000" cy="1219199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 smtClean="0"/>
              <a:t>HV Distribution</a:t>
            </a:r>
          </a:p>
          <a:p>
            <a:pPr algn="ctr" eaLnBrk="0" hangingPunct="0">
              <a:defRPr/>
            </a:pPr>
            <a:r>
              <a:rPr lang="en-US" dirty="0" smtClean="0"/>
              <a:t>&amp;</a:t>
            </a:r>
          </a:p>
          <a:p>
            <a:pPr algn="ctr" eaLnBrk="0" hangingPunct="0">
              <a:defRPr/>
            </a:pPr>
            <a:r>
              <a:rPr lang="en-US" dirty="0" smtClean="0"/>
              <a:t>HV Monitoring</a:t>
            </a:r>
            <a:endParaRPr lang="en-US" dirty="0"/>
          </a:p>
        </p:txBody>
      </p:sp>
      <p:sp>
        <p:nvSpPr>
          <p:cNvPr id="20493" name="Rectangle 15"/>
          <p:cNvSpPr>
            <a:spLocks noChangeArrowheads="1"/>
          </p:cNvSpPr>
          <p:nvPr/>
        </p:nvSpPr>
        <p:spPr bwMode="auto">
          <a:xfrm>
            <a:off x="4800600" y="1295400"/>
            <a:ext cx="990600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/>
              <a:t>Pulse</a:t>
            </a:r>
          </a:p>
          <a:p>
            <a:pPr algn="ctr" eaLnBrk="0" hangingPunct="0">
              <a:defRPr/>
            </a:pPr>
            <a:r>
              <a:rPr lang="en-US"/>
              <a:t>Fan-out</a:t>
            </a:r>
          </a:p>
        </p:txBody>
      </p:sp>
      <p:sp>
        <p:nvSpPr>
          <p:cNvPr id="20494" name="Rectangle 16"/>
          <p:cNvSpPr>
            <a:spLocks noChangeArrowheads="1"/>
          </p:cNvSpPr>
          <p:nvPr/>
        </p:nvSpPr>
        <p:spPr bwMode="auto">
          <a:xfrm>
            <a:off x="6248400" y="1219200"/>
            <a:ext cx="1447800" cy="1219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/>
              <a:t>Amplifier</a:t>
            </a:r>
          </a:p>
          <a:p>
            <a:pPr algn="ctr" eaLnBrk="0" hangingPunct="0">
              <a:defRPr/>
            </a:pPr>
            <a:r>
              <a:rPr lang="en-US"/>
              <a:t>&amp;</a:t>
            </a:r>
          </a:p>
          <a:p>
            <a:pPr algn="ctr" eaLnBrk="0" hangingPunct="0">
              <a:defRPr/>
            </a:pPr>
            <a:r>
              <a:rPr lang="en-US"/>
              <a:t>Discriminator</a:t>
            </a:r>
          </a:p>
        </p:txBody>
      </p:sp>
      <p:sp>
        <p:nvSpPr>
          <p:cNvPr id="20495" name="Rectangle 17"/>
          <p:cNvSpPr>
            <a:spLocks noChangeArrowheads="1"/>
          </p:cNvSpPr>
          <p:nvPr/>
        </p:nvSpPr>
        <p:spPr bwMode="auto">
          <a:xfrm>
            <a:off x="8153400" y="762000"/>
            <a:ext cx="1295400" cy="838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1600" dirty="0"/>
          </a:p>
          <a:p>
            <a:pPr algn="ctr" eaLnBrk="0" hangingPunct="0">
              <a:defRPr/>
            </a:pPr>
            <a:r>
              <a:rPr lang="en-US" dirty="0"/>
              <a:t>Level-0</a:t>
            </a:r>
          </a:p>
          <a:p>
            <a:pPr algn="ctr" eaLnBrk="0" hangingPunct="0">
              <a:defRPr/>
            </a:pPr>
            <a:r>
              <a:rPr lang="en-US" dirty="0"/>
              <a:t>Trigger</a:t>
            </a:r>
          </a:p>
        </p:txBody>
      </p:sp>
      <p:sp>
        <p:nvSpPr>
          <p:cNvPr id="20496" name="Rectangle 18"/>
          <p:cNvSpPr>
            <a:spLocks noChangeArrowheads="1"/>
          </p:cNvSpPr>
          <p:nvPr/>
        </p:nvSpPr>
        <p:spPr bwMode="auto">
          <a:xfrm>
            <a:off x="8153400" y="1752600"/>
            <a:ext cx="1295400" cy="838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/>
          </a:p>
          <a:p>
            <a:pPr algn="ctr" eaLnBrk="0" hangingPunct="0">
              <a:defRPr/>
            </a:pPr>
            <a:r>
              <a:rPr lang="en-US" dirty="0"/>
              <a:t>Level-1</a:t>
            </a:r>
          </a:p>
          <a:p>
            <a:pPr algn="ctr" eaLnBrk="0" hangingPunct="0">
              <a:defRPr/>
            </a:pPr>
            <a:r>
              <a:rPr lang="en-US" dirty="0"/>
              <a:t>Trigger</a:t>
            </a:r>
          </a:p>
        </p:txBody>
      </p:sp>
      <p:sp>
        <p:nvSpPr>
          <p:cNvPr id="75793" name="Rectangle 19"/>
          <p:cNvSpPr>
            <a:spLocks noChangeArrowheads="1"/>
          </p:cNvSpPr>
          <p:nvPr/>
        </p:nvSpPr>
        <p:spPr bwMode="auto">
          <a:xfrm>
            <a:off x="3581400" y="3124200"/>
            <a:ext cx="990600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/>
              <a:t>Real</a:t>
            </a:r>
          </a:p>
          <a:p>
            <a:pPr algn="ctr"/>
            <a:r>
              <a:rPr lang="en-US"/>
              <a:t>Time</a:t>
            </a:r>
          </a:p>
          <a:p>
            <a:pPr algn="ctr"/>
            <a:r>
              <a:rPr lang="en-US"/>
              <a:t>Clock</a:t>
            </a:r>
          </a:p>
        </p:txBody>
      </p:sp>
      <p:sp>
        <p:nvSpPr>
          <p:cNvPr id="75794" name="Rectangle 20"/>
          <p:cNvSpPr>
            <a:spLocks noChangeArrowheads="1"/>
          </p:cNvSpPr>
          <p:nvPr/>
        </p:nvSpPr>
        <p:spPr bwMode="auto">
          <a:xfrm>
            <a:off x="4800600" y="3124200"/>
            <a:ext cx="914400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/>
              <a:t>ADC</a:t>
            </a:r>
          </a:p>
        </p:txBody>
      </p:sp>
      <p:sp>
        <p:nvSpPr>
          <p:cNvPr id="75795" name="Rectangle 21"/>
          <p:cNvSpPr>
            <a:spLocks noChangeArrowheads="1"/>
          </p:cNvSpPr>
          <p:nvPr/>
        </p:nvSpPr>
        <p:spPr bwMode="auto">
          <a:xfrm>
            <a:off x="2362200" y="3124200"/>
            <a:ext cx="990600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600" b="1">
                <a:solidFill>
                  <a:srgbClr val="0000FF"/>
                </a:solidFill>
              </a:rPr>
              <a:t>GRAPES</a:t>
            </a:r>
            <a:endParaRPr lang="en-US"/>
          </a:p>
          <a:p>
            <a:pPr algn="ctr"/>
            <a:endParaRPr lang="en-US" sz="1600" b="1">
              <a:solidFill>
                <a:srgbClr val="0000FF"/>
              </a:solidFill>
            </a:endParaRPr>
          </a:p>
          <a:p>
            <a:pPr algn="ctr"/>
            <a:endParaRPr lang="en-US" sz="1600">
              <a:solidFill>
                <a:srgbClr val="0000FF"/>
              </a:solidFill>
            </a:endParaRPr>
          </a:p>
          <a:p>
            <a:pPr algn="ctr"/>
            <a:r>
              <a:rPr lang="en-US"/>
              <a:t>Master</a:t>
            </a:r>
          </a:p>
          <a:p>
            <a:pPr algn="ctr"/>
            <a:r>
              <a:rPr lang="en-US"/>
              <a:t>Controller</a:t>
            </a:r>
          </a:p>
          <a:p>
            <a:pPr algn="ctr"/>
            <a:endParaRPr lang="en-US"/>
          </a:p>
          <a:p>
            <a:pPr algn="ctr"/>
            <a:endParaRPr lang="en-US"/>
          </a:p>
        </p:txBody>
      </p:sp>
      <p:sp>
        <p:nvSpPr>
          <p:cNvPr id="75796" name="Rectangle 22"/>
          <p:cNvSpPr>
            <a:spLocks noChangeArrowheads="1"/>
          </p:cNvSpPr>
          <p:nvPr/>
        </p:nvSpPr>
        <p:spPr bwMode="auto">
          <a:xfrm>
            <a:off x="7239000" y="3124200"/>
            <a:ext cx="990600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/>
              <a:t>CAMAC</a:t>
            </a:r>
          </a:p>
          <a:p>
            <a:pPr algn="ctr"/>
            <a:r>
              <a:rPr lang="en-US"/>
              <a:t>Controller</a:t>
            </a:r>
          </a:p>
        </p:txBody>
      </p:sp>
      <p:sp>
        <p:nvSpPr>
          <p:cNvPr id="75799" name="AutoShape 26"/>
          <p:cNvSpPr>
            <a:spLocks noChangeArrowheads="1"/>
          </p:cNvSpPr>
          <p:nvPr/>
        </p:nvSpPr>
        <p:spPr bwMode="auto">
          <a:xfrm>
            <a:off x="2895600" y="15240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0" name="AutoShape 27"/>
          <p:cNvSpPr>
            <a:spLocks noChangeArrowheads="1"/>
          </p:cNvSpPr>
          <p:nvPr/>
        </p:nvSpPr>
        <p:spPr bwMode="auto">
          <a:xfrm>
            <a:off x="4191000" y="15240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1" name="AutoShape 28"/>
          <p:cNvSpPr>
            <a:spLocks noChangeArrowheads="1"/>
          </p:cNvSpPr>
          <p:nvPr/>
        </p:nvSpPr>
        <p:spPr bwMode="auto">
          <a:xfrm>
            <a:off x="5791200" y="1676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2" name="AutoShape 29"/>
          <p:cNvSpPr>
            <a:spLocks noChangeArrowheads="1"/>
          </p:cNvSpPr>
          <p:nvPr/>
        </p:nvSpPr>
        <p:spPr bwMode="auto">
          <a:xfrm>
            <a:off x="7696200" y="1295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3" name="AutoShape 30"/>
          <p:cNvSpPr>
            <a:spLocks noChangeArrowheads="1"/>
          </p:cNvSpPr>
          <p:nvPr/>
        </p:nvSpPr>
        <p:spPr bwMode="auto">
          <a:xfrm>
            <a:off x="7696200" y="2057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4" name="AutoShape 31"/>
          <p:cNvSpPr>
            <a:spLocks noChangeArrowheads="1"/>
          </p:cNvSpPr>
          <p:nvPr/>
        </p:nvSpPr>
        <p:spPr bwMode="auto">
          <a:xfrm>
            <a:off x="5181600" y="2438400"/>
            <a:ext cx="228600" cy="6858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5" name="AutoShape 32"/>
          <p:cNvSpPr>
            <a:spLocks noChangeArrowheads="1"/>
          </p:cNvSpPr>
          <p:nvPr/>
        </p:nvSpPr>
        <p:spPr bwMode="auto">
          <a:xfrm>
            <a:off x="6477000" y="2438400"/>
            <a:ext cx="228600" cy="6858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6" name="Line 33"/>
          <p:cNvSpPr>
            <a:spLocks noChangeShapeType="1"/>
          </p:cNvSpPr>
          <p:nvPr/>
        </p:nvSpPr>
        <p:spPr bwMode="auto">
          <a:xfrm>
            <a:off x="9448800" y="1295400"/>
            <a:ext cx="762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07" name="Text Box 35"/>
          <p:cNvSpPr txBox="1">
            <a:spLocks noChangeArrowheads="1"/>
          </p:cNvSpPr>
          <p:nvPr/>
        </p:nvSpPr>
        <p:spPr bwMode="auto">
          <a:xfrm>
            <a:off x="9525000" y="533401"/>
            <a:ext cx="114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TRIG &amp; GATE</a:t>
            </a:r>
          </a:p>
        </p:txBody>
      </p:sp>
      <p:sp>
        <p:nvSpPr>
          <p:cNvPr id="75808" name="Line 36"/>
          <p:cNvSpPr>
            <a:spLocks noChangeShapeType="1"/>
          </p:cNvSpPr>
          <p:nvPr/>
        </p:nvSpPr>
        <p:spPr bwMode="auto">
          <a:xfrm>
            <a:off x="9448800" y="2057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09" name="Text Box 37"/>
          <p:cNvSpPr txBox="1">
            <a:spLocks noChangeArrowheads="1"/>
          </p:cNvSpPr>
          <p:nvPr/>
        </p:nvSpPr>
        <p:spPr bwMode="auto">
          <a:xfrm>
            <a:off x="9525000" y="1371600"/>
            <a:ext cx="114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EAS Trigger</a:t>
            </a:r>
          </a:p>
        </p:txBody>
      </p:sp>
      <p:sp>
        <p:nvSpPr>
          <p:cNvPr id="75810" name="Line 38"/>
          <p:cNvSpPr>
            <a:spLocks noChangeShapeType="1"/>
          </p:cNvSpPr>
          <p:nvPr/>
        </p:nvSpPr>
        <p:spPr bwMode="auto">
          <a:xfrm>
            <a:off x="9448800" y="2286000"/>
            <a:ext cx="7620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11" name="Text Box 39"/>
          <p:cNvSpPr txBox="1">
            <a:spLocks noChangeArrowheads="1"/>
          </p:cNvSpPr>
          <p:nvPr/>
        </p:nvSpPr>
        <p:spPr bwMode="auto">
          <a:xfrm>
            <a:off x="9525000" y="2362201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FF33CC"/>
                </a:solidFill>
              </a:rPr>
              <a:t>Clear</a:t>
            </a:r>
          </a:p>
        </p:txBody>
      </p:sp>
      <p:sp>
        <p:nvSpPr>
          <p:cNvPr id="75812" name="Line 40"/>
          <p:cNvSpPr>
            <a:spLocks noChangeShapeType="1"/>
          </p:cNvSpPr>
          <p:nvPr/>
        </p:nvSpPr>
        <p:spPr bwMode="auto">
          <a:xfrm>
            <a:off x="1752600" y="35814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13" name="Text Box 41"/>
          <p:cNvSpPr txBox="1">
            <a:spLocks noChangeArrowheads="1"/>
          </p:cNvSpPr>
          <p:nvPr/>
        </p:nvSpPr>
        <p:spPr bwMode="auto">
          <a:xfrm>
            <a:off x="1524000" y="2895600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EAS Trigger</a:t>
            </a:r>
          </a:p>
        </p:txBody>
      </p:sp>
      <p:sp>
        <p:nvSpPr>
          <p:cNvPr id="75814" name="Line 42"/>
          <p:cNvSpPr>
            <a:spLocks noChangeShapeType="1"/>
          </p:cNvSpPr>
          <p:nvPr/>
        </p:nvSpPr>
        <p:spPr bwMode="auto">
          <a:xfrm flipV="1">
            <a:off x="5029200" y="5029200"/>
            <a:ext cx="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15" name="Text Box 43"/>
          <p:cNvSpPr txBox="1">
            <a:spLocks noChangeArrowheads="1"/>
          </p:cNvSpPr>
          <p:nvPr/>
        </p:nvSpPr>
        <p:spPr bwMode="auto">
          <a:xfrm>
            <a:off x="4648200" y="5715001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GATE</a:t>
            </a:r>
          </a:p>
        </p:txBody>
      </p:sp>
      <p:sp>
        <p:nvSpPr>
          <p:cNvPr id="75816" name="Line 44"/>
          <p:cNvSpPr>
            <a:spLocks noChangeShapeType="1"/>
          </p:cNvSpPr>
          <p:nvPr/>
        </p:nvSpPr>
        <p:spPr bwMode="auto">
          <a:xfrm flipV="1">
            <a:off x="6705600" y="5029200"/>
            <a:ext cx="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17" name="Line 45"/>
          <p:cNvSpPr>
            <a:spLocks noChangeShapeType="1"/>
          </p:cNvSpPr>
          <p:nvPr/>
        </p:nvSpPr>
        <p:spPr bwMode="auto">
          <a:xfrm flipV="1">
            <a:off x="5562600" y="5029200"/>
            <a:ext cx="0" cy="6096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18" name="Line 46"/>
          <p:cNvSpPr>
            <a:spLocks noChangeShapeType="1"/>
          </p:cNvSpPr>
          <p:nvPr/>
        </p:nvSpPr>
        <p:spPr bwMode="auto">
          <a:xfrm flipV="1">
            <a:off x="6248400" y="5029200"/>
            <a:ext cx="0" cy="6096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19" name="Text Box 47"/>
          <p:cNvSpPr txBox="1">
            <a:spLocks noChangeArrowheads="1"/>
          </p:cNvSpPr>
          <p:nvPr/>
        </p:nvSpPr>
        <p:spPr bwMode="auto">
          <a:xfrm>
            <a:off x="5562600" y="5181601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33CC"/>
                </a:solidFill>
              </a:rPr>
              <a:t>Clear</a:t>
            </a:r>
          </a:p>
        </p:txBody>
      </p:sp>
      <p:sp>
        <p:nvSpPr>
          <p:cNvPr id="75820" name="Text Box 48"/>
          <p:cNvSpPr txBox="1">
            <a:spLocks noChangeArrowheads="1"/>
          </p:cNvSpPr>
          <p:nvPr/>
        </p:nvSpPr>
        <p:spPr bwMode="auto">
          <a:xfrm>
            <a:off x="6400800" y="5715001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TRIG</a:t>
            </a:r>
          </a:p>
        </p:txBody>
      </p:sp>
      <p:sp>
        <p:nvSpPr>
          <p:cNvPr id="75822" name="Text Box 50"/>
          <p:cNvSpPr txBox="1">
            <a:spLocks noChangeArrowheads="1"/>
          </p:cNvSpPr>
          <p:nvPr/>
        </p:nvSpPr>
        <p:spPr bwMode="auto">
          <a:xfrm>
            <a:off x="3276600" y="2438400"/>
            <a:ext cx="1295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/>
              <a:t>400…........721</a:t>
            </a:r>
          </a:p>
        </p:txBody>
      </p:sp>
      <p:sp>
        <p:nvSpPr>
          <p:cNvPr id="13358" name="Rectangle 51"/>
          <p:cNvSpPr>
            <a:spLocks noChangeArrowheads="1"/>
          </p:cNvSpPr>
          <p:nvPr/>
        </p:nvSpPr>
        <p:spPr bwMode="auto">
          <a:xfrm>
            <a:off x="1524000" y="0"/>
            <a:ext cx="518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dirty="0">
                <a:solidFill>
                  <a:srgbClr val="92D050"/>
                </a:solidFill>
                <a:latin typeface="Arial" charset="0"/>
              </a:rPr>
              <a:t>EAS </a:t>
            </a:r>
            <a:r>
              <a:rPr lang="en-US" sz="4000" dirty="0" err="1">
                <a:solidFill>
                  <a:srgbClr val="92D050"/>
                </a:solidFill>
                <a:latin typeface="Arial" charset="0"/>
              </a:rPr>
              <a:t>Scintillator</a:t>
            </a:r>
            <a:r>
              <a:rPr lang="en-US" sz="4000" dirty="0">
                <a:solidFill>
                  <a:srgbClr val="92D050"/>
                </a:solidFill>
                <a:latin typeface="Arial" charset="0"/>
              </a:rPr>
              <a:t> DAQ </a:t>
            </a:r>
          </a:p>
        </p:txBody>
      </p:sp>
      <p:sp>
        <p:nvSpPr>
          <p:cNvPr id="75824" name="Rectangle 54"/>
          <p:cNvSpPr>
            <a:spLocks noChangeArrowheads="1"/>
          </p:cNvSpPr>
          <p:nvPr/>
        </p:nvSpPr>
        <p:spPr bwMode="auto">
          <a:xfrm>
            <a:off x="3527426" y="3103563"/>
            <a:ext cx="1039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25" name="Rectangle 55"/>
          <p:cNvSpPr>
            <a:spLocks noChangeArrowheads="1"/>
          </p:cNvSpPr>
          <p:nvPr/>
        </p:nvSpPr>
        <p:spPr bwMode="auto">
          <a:xfrm>
            <a:off x="5970588" y="3103563"/>
            <a:ext cx="10398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27" name="Rectangle 57"/>
          <p:cNvSpPr>
            <a:spLocks noChangeArrowheads="1"/>
          </p:cNvSpPr>
          <p:nvPr/>
        </p:nvSpPr>
        <p:spPr bwMode="auto">
          <a:xfrm>
            <a:off x="7189788" y="3124200"/>
            <a:ext cx="10398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28" name="Rectangle 58"/>
          <p:cNvSpPr>
            <a:spLocks noChangeArrowheads="1"/>
          </p:cNvSpPr>
          <p:nvPr/>
        </p:nvSpPr>
        <p:spPr bwMode="auto">
          <a:xfrm>
            <a:off x="4881564" y="3124200"/>
            <a:ext cx="757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>
                <a:solidFill>
                  <a:srgbClr val="FF0000"/>
                </a:solidFill>
              </a:rPr>
              <a:t>CAEN</a:t>
            </a:r>
          </a:p>
        </p:txBody>
      </p:sp>
      <p:sp>
        <p:nvSpPr>
          <p:cNvPr id="75829" name="Rectangle 59"/>
          <p:cNvSpPr>
            <a:spLocks noChangeArrowheads="1"/>
          </p:cNvSpPr>
          <p:nvPr/>
        </p:nvSpPr>
        <p:spPr bwMode="auto">
          <a:xfrm>
            <a:off x="1753258" y="1255713"/>
            <a:ext cx="719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00" b="1" dirty="0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30" name="Rectangle 61"/>
          <p:cNvSpPr>
            <a:spLocks noChangeArrowheads="1"/>
          </p:cNvSpPr>
          <p:nvPr/>
        </p:nvSpPr>
        <p:spPr bwMode="auto">
          <a:xfrm>
            <a:off x="3533775" y="1431926"/>
            <a:ext cx="719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31" name="Rectangle 62"/>
          <p:cNvSpPr>
            <a:spLocks noChangeArrowheads="1"/>
          </p:cNvSpPr>
          <p:nvPr/>
        </p:nvSpPr>
        <p:spPr bwMode="auto">
          <a:xfrm>
            <a:off x="4919664" y="1279526"/>
            <a:ext cx="719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32" name="Rectangle 63"/>
          <p:cNvSpPr>
            <a:spLocks noChangeArrowheads="1"/>
          </p:cNvSpPr>
          <p:nvPr/>
        </p:nvSpPr>
        <p:spPr bwMode="auto">
          <a:xfrm>
            <a:off x="6596064" y="1203326"/>
            <a:ext cx="719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33" name="Rectangle 64"/>
          <p:cNvSpPr>
            <a:spLocks noChangeArrowheads="1"/>
          </p:cNvSpPr>
          <p:nvPr/>
        </p:nvSpPr>
        <p:spPr bwMode="auto">
          <a:xfrm>
            <a:off x="8382000" y="762001"/>
            <a:ext cx="719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34" name="Rectangle 65"/>
          <p:cNvSpPr>
            <a:spLocks noChangeArrowheads="1"/>
          </p:cNvSpPr>
          <p:nvPr/>
        </p:nvSpPr>
        <p:spPr bwMode="auto">
          <a:xfrm>
            <a:off x="8348664" y="1736726"/>
            <a:ext cx="719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35" name="Line 66"/>
          <p:cNvSpPr>
            <a:spLocks noChangeShapeType="1"/>
          </p:cNvSpPr>
          <p:nvPr/>
        </p:nvSpPr>
        <p:spPr bwMode="auto">
          <a:xfrm>
            <a:off x="8763000" y="1600200"/>
            <a:ext cx="0" cy="152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540" name="Rectangle 14"/>
          <p:cNvSpPr>
            <a:spLocks noChangeArrowheads="1"/>
          </p:cNvSpPr>
          <p:nvPr/>
        </p:nvSpPr>
        <p:spPr bwMode="auto">
          <a:xfrm>
            <a:off x="3276600" y="5486400"/>
            <a:ext cx="12954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  <a:p>
            <a:pPr algn="ctr" eaLnBrk="0" hangingPunct="0">
              <a:defRPr/>
            </a:pPr>
            <a:r>
              <a:rPr lang="en-US"/>
              <a:t>GPS</a:t>
            </a:r>
          </a:p>
          <a:p>
            <a:pPr algn="ctr" eaLnBrk="0" hangingPunct="0">
              <a:defRPr/>
            </a:pPr>
            <a:r>
              <a:rPr lang="en-US"/>
              <a:t>Receiver</a:t>
            </a:r>
          </a:p>
        </p:txBody>
      </p:sp>
      <p:sp>
        <p:nvSpPr>
          <p:cNvPr id="75837" name="Rectangle 58"/>
          <p:cNvSpPr>
            <a:spLocks noChangeArrowheads="1"/>
          </p:cNvSpPr>
          <p:nvPr/>
        </p:nvSpPr>
        <p:spPr bwMode="auto">
          <a:xfrm>
            <a:off x="3352800" y="5453064"/>
            <a:ext cx="1295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>
                <a:solidFill>
                  <a:srgbClr val="FF0000"/>
                </a:solidFill>
              </a:rPr>
              <a:t>Meinberg</a:t>
            </a:r>
          </a:p>
        </p:txBody>
      </p:sp>
      <p:sp>
        <p:nvSpPr>
          <p:cNvPr id="65" name="Rectangle 22"/>
          <p:cNvSpPr>
            <a:spLocks noChangeArrowheads="1"/>
          </p:cNvSpPr>
          <p:nvPr/>
        </p:nvSpPr>
        <p:spPr bwMode="auto">
          <a:xfrm>
            <a:off x="8458200" y="3124200"/>
            <a:ext cx="990600" cy="19050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dirty="0" smtClean="0"/>
              <a:t>USB</a:t>
            </a:r>
          </a:p>
          <a:p>
            <a:pPr algn="ctr"/>
            <a:r>
              <a:rPr lang="en-US" dirty="0" smtClean="0"/>
              <a:t>Interface</a:t>
            </a:r>
          </a:p>
          <a:p>
            <a:pPr algn="ctr"/>
            <a:r>
              <a:rPr lang="en-US" dirty="0" smtClean="0"/>
              <a:t>Board</a:t>
            </a:r>
            <a:endParaRPr lang="en-US" dirty="0"/>
          </a:p>
        </p:txBody>
      </p:sp>
      <p:sp>
        <p:nvSpPr>
          <p:cNvPr id="75826" name="Rectangle 56"/>
          <p:cNvSpPr>
            <a:spLocks noChangeArrowheads="1"/>
          </p:cNvSpPr>
          <p:nvPr/>
        </p:nvSpPr>
        <p:spPr bwMode="auto">
          <a:xfrm>
            <a:off x="8433594" y="3124200"/>
            <a:ext cx="10398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 dirty="0">
                <a:solidFill>
                  <a:srgbClr val="0000FF"/>
                </a:solidFill>
              </a:rPr>
              <a:t>GRAPES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59" y="5480903"/>
            <a:ext cx="2476500" cy="129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9736" y="5220832"/>
            <a:ext cx="911106" cy="52784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59" y="5440664"/>
            <a:ext cx="1544004" cy="5899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53399" y="776290"/>
            <a:ext cx="1320008" cy="17986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0" name="Rectangle 69"/>
          <p:cNvSpPr/>
          <p:nvPr/>
        </p:nvSpPr>
        <p:spPr>
          <a:xfrm>
            <a:off x="2362200" y="3136902"/>
            <a:ext cx="1015205" cy="1892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1" name="Rectangle 70"/>
          <p:cNvSpPr/>
          <p:nvPr/>
        </p:nvSpPr>
        <p:spPr>
          <a:xfrm>
            <a:off x="3608388" y="3103563"/>
            <a:ext cx="958851" cy="19256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Rectangle 71"/>
          <p:cNvSpPr/>
          <p:nvPr/>
        </p:nvSpPr>
        <p:spPr>
          <a:xfrm>
            <a:off x="7202759" y="3108326"/>
            <a:ext cx="1026841" cy="19256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3" name="Rectangle 72"/>
          <p:cNvSpPr/>
          <p:nvPr/>
        </p:nvSpPr>
        <p:spPr>
          <a:xfrm>
            <a:off x="8442280" y="3100298"/>
            <a:ext cx="1006520" cy="19256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4" name="Text Box 37"/>
          <p:cNvSpPr txBox="1">
            <a:spLocks noChangeArrowheads="1"/>
          </p:cNvSpPr>
          <p:nvPr/>
        </p:nvSpPr>
        <p:spPr bwMode="auto">
          <a:xfrm>
            <a:off x="9525000" y="3931503"/>
            <a:ext cx="19607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</a:rPr>
              <a:t>(Poster by   </a:t>
            </a:r>
            <a:r>
              <a:rPr lang="en-US" dirty="0" err="1" smtClean="0">
                <a:solidFill>
                  <a:srgbClr val="FF0000"/>
                </a:solidFill>
              </a:rPr>
              <a:t>Pankaj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Rakshe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5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7248525" y="908050"/>
            <a:ext cx="3022600" cy="749300"/>
            <a:chOff x="3606" y="572"/>
            <a:chExt cx="1904" cy="472"/>
          </a:xfrm>
        </p:grpSpPr>
        <p:pic>
          <p:nvPicPr>
            <p:cNvPr id="6355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572"/>
              <a:ext cx="1905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3554" name="Rectangle 4"/>
            <p:cNvSpPr>
              <a:spLocks noChangeArrowheads="1"/>
            </p:cNvSpPr>
            <p:nvPr/>
          </p:nvSpPr>
          <p:spPr bwMode="auto">
            <a:xfrm>
              <a:off x="3773" y="610"/>
              <a:ext cx="1564" cy="350"/>
            </a:xfrm>
            <a:prstGeom prst="rect">
              <a:avLst/>
            </a:prstGeom>
            <a:solidFill>
              <a:srgbClr val="008080"/>
            </a:solidFill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 defTabSz="455613" eaLnBrk="0" hangingPunct="0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5613" eaLnBrk="0" hangingPunct="0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5613" eaLnBrk="0" hangingPunct="0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5613" eaLnBrk="0" hangingPunct="0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5613" eaLnBrk="0" hangingPunct="0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</a:pPr>
              <a:r>
                <a:rPr lang="en-GB" b="1">
                  <a:solidFill>
                    <a:srgbClr val="000000"/>
                  </a:solidFill>
                  <a:ea typeface="DejaVu LGC Sans"/>
                  <a:cs typeface="DejaVu LGC Sans"/>
                </a:rPr>
                <a:t>Muon Detector</a:t>
              </a:r>
            </a:p>
          </p:txBody>
        </p:sp>
      </p:grpSp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3462338" y="2300288"/>
            <a:ext cx="1371600" cy="457200"/>
          </a:xfrm>
          <a:prstGeom prst="rect">
            <a:avLst/>
          </a:prstGeom>
          <a:solidFill>
            <a:srgbClr val="008000"/>
          </a:solidFill>
          <a:ln w="28440">
            <a:solidFill>
              <a:srgbClr val="000000"/>
            </a:solidFill>
            <a:miter lim="800000"/>
            <a:headEnd/>
            <a:tailEnd/>
          </a:ln>
        </p:spPr>
        <p:txBody>
          <a:bodyPr lIns="89973" tIns="46785" rIns="89973" bIns="46785"/>
          <a:lstStyle>
            <a:lvl1pPr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</a:pPr>
            <a:endParaRPr lang="en-GB" sz="600" b="1">
              <a:solidFill>
                <a:srgbClr val="000000"/>
              </a:solidFill>
              <a:ea typeface="DejaVu LGC Sans"/>
              <a:cs typeface="DejaVu LGC Sans"/>
            </a:endParaRPr>
          </a:p>
          <a:p>
            <a:pPr algn="ctr" eaLnBrk="1" hangingPunct="1">
              <a:buClr>
                <a:srgbClr val="FFFFFF"/>
              </a:buClr>
              <a:buSzPct val="100000"/>
            </a:pPr>
            <a:r>
              <a:rPr lang="en-GB" sz="1200" b="1">
                <a:solidFill>
                  <a:srgbClr val="FFFFFF"/>
                </a:solidFill>
                <a:ea typeface="DejaVu LGC Sans"/>
                <a:cs typeface="DejaVu LGC Sans"/>
              </a:rPr>
              <a:t>EAS DAQ</a:t>
            </a:r>
          </a:p>
        </p:txBody>
      </p:sp>
      <p:pic>
        <p:nvPicPr>
          <p:cNvPr id="6349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50" y="3219450"/>
            <a:ext cx="10874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9" y="3219450"/>
            <a:ext cx="10874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9" y="3221038"/>
            <a:ext cx="10874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9" y="3221038"/>
            <a:ext cx="10874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863601"/>
            <a:ext cx="127476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3497" name="Rectangle 11"/>
          <p:cNvSpPr>
            <a:spLocks noChangeArrowheads="1"/>
          </p:cNvSpPr>
          <p:nvPr/>
        </p:nvSpPr>
        <p:spPr bwMode="auto">
          <a:xfrm>
            <a:off x="5103813" y="58738"/>
            <a:ext cx="2171700" cy="457200"/>
          </a:xfrm>
          <a:prstGeom prst="rect">
            <a:avLst/>
          </a:prstGeom>
          <a:solidFill>
            <a:srgbClr val="00CCFF"/>
          </a:solidFill>
          <a:ln w="25560">
            <a:solidFill>
              <a:srgbClr val="000000"/>
            </a:solidFill>
            <a:miter lim="800000"/>
            <a:headEnd/>
            <a:tailEnd/>
          </a:ln>
        </p:spPr>
        <p:txBody>
          <a:bodyPr lIns="89973" tIns="46785" rIns="89973" bIns="46785"/>
          <a:lstStyle>
            <a:lvl1pPr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</a:pPr>
            <a:r>
              <a:rPr lang="en-GB" sz="2000" b="1">
                <a:solidFill>
                  <a:srgbClr val="000000"/>
                </a:solidFill>
                <a:ea typeface="DejaVu LGC Sans"/>
                <a:cs typeface="DejaVu LGC Sans"/>
              </a:rPr>
              <a:t>GRAPES-3</a:t>
            </a:r>
          </a:p>
        </p:txBody>
      </p:sp>
      <p:sp>
        <p:nvSpPr>
          <p:cNvPr id="63498" name="Line 12"/>
          <p:cNvSpPr>
            <a:spLocks noChangeShapeType="1"/>
          </p:cNvSpPr>
          <p:nvPr/>
        </p:nvSpPr>
        <p:spPr bwMode="auto">
          <a:xfrm>
            <a:off x="6181725" y="504825"/>
            <a:ext cx="1588" cy="2286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499" name="Line 13"/>
          <p:cNvSpPr>
            <a:spLocks noChangeShapeType="1"/>
          </p:cNvSpPr>
          <p:nvPr/>
        </p:nvSpPr>
        <p:spPr bwMode="auto">
          <a:xfrm>
            <a:off x="4138614" y="733425"/>
            <a:ext cx="4662487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00" name="Line 14"/>
          <p:cNvSpPr>
            <a:spLocks noChangeShapeType="1"/>
          </p:cNvSpPr>
          <p:nvPr/>
        </p:nvSpPr>
        <p:spPr bwMode="auto">
          <a:xfrm>
            <a:off x="4151314" y="733425"/>
            <a:ext cx="1587" cy="19843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01" name="Rectangle 15"/>
          <p:cNvSpPr>
            <a:spLocks noChangeArrowheads="1"/>
          </p:cNvSpPr>
          <p:nvPr/>
        </p:nvSpPr>
        <p:spPr bwMode="auto">
          <a:xfrm>
            <a:off x="2049463" y="3425825"/>
            <a:ext cx="8001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3" tIns="46785" rIns="89973" bIns="46785"/>
          <a:lstStyle>
            <a:lvl1pPr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</a:pPr>
            <a:r>
              <a:rPr lang="en-GB" sz="1000" b="1" dirty="0" err="1" smtClean="0">
                <a:solidFill>
                  <a:srgbClr val="000000"/>
                </a:solidFill>
                <a:ea typeface="DejaVu LGC Sans"/>
                <a:cs typeface="DejaVu LGC Sans"/>
              </a:rPr>
              <a:t>Sc_RATE</a:t>
            </a:r>
            <a:endParaRPr lang="en-GB" sz="1000" b="1" dirty="0">
              <a:solidFill>
                <a:srgbClr val="000000"/>
              </a:solidFill>
              <a:ea typeface="DejaVu LGC Sans"/>
              <a:cs typeface="DejaVu LGC Sans"/>
            </a:endParaRPr>
          </a:p>
          <a:p>
            <a:pPr algn="ctr" eaLnBrk="1" hangingPunct="1">
              <a:buClr>
                <a:srgbClr val="000000"/>
              </a:buClr>
              <a:buSzPct val="100000"/>
            </a:pPr>
            <a:r>
              <a:rPr lang="en-GB" sz="1000" b="1" dirty="0">
                <a:solidFill>
                  <a:srgbClr val="000000"/>
                </a:solidFill>
                <a:ea typeface="DejaVu LGC Sans"/>
                <a:cs typeface="DejaVu LGC Sans"/>
              </a:rPr>
              <a:t>1 GB</a:t>
            </a:r>
          </a:p>
          <a:p>
            <a:pPr algn="ctr" eaLnBrk="1" hangingPunct="1">
              <a:buClr>
                <a:srgbClr val="000000"/>
              </a:buClr>
              <a:buSzPct val="100000"/>
            </a:pPr>
            <a:endParaRPr lang="en-GB" sz="1000" b="1" dirty="0">
              <a:solidFill>
                <a:srgbClr val="000000"/>
              </a:solidFill>
              <a:ea typeface="DejaVu LGC Sans"/>
              <a:cs typeface="DejaVu LGC Sans"/>
            </a:endParaRPr>
          </a:p>
        </p:txBody>
      </p:sp>
      <p:sp>
        <p:nvSpPr>
          <p:cNvPr id="63502" name="Rectangle 16"/>
          <p:cNvSpPr>
            <a:spLocks noChangeArrowheads="1"/>
          </p:cNvSpPr>
          <p:nvPr/>
        </p:nvSpPr>
        <p:spPr bwMode="auto">
          <a:xfrm>
            <a:off x="1773238" y="2286000"/>
            <a:ext cx="1371600" cy="457200"/>
          </a:xfrm>
          <a:prstGeom prst="rect">
            <a:avLst/>
          </a:prstGeom>
          <a:solidFill>
            <a:srgbClr val="FF6600"/>
          </a:solidFill>
          <a:ln w="28440">
            <a:solidFill>
              <a:srgbClr val="000000"/>
            </a:solidFill>
            <a:miter lim="800000"/>
            <a:headEnd/>
            <a:tailEnd/>
          </a:ln>
        </p:spPr>
        <p:txBody>
          <a:bodyPr lIns="89973" tIns="46785" rIns="89973" bIns="46785"/>
          <a:lstStyle>
            <a:lvl1pPr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ct val="100000"/>
            </a:pPr>
            <a:r>
              <a:rPr lang="en-GB" sz="1400" b="1">
                <a:solidFill>
                  <a:srgbClr val="FFFFFF"/>
                </a:solidFill>
                <a:ea typeface="DejaVu LGC Sans"/>
                <a:cs typeface="DejaVu LGC Sans"/>
              </a:rPr>
              <a:t>Monitoring</a:t>
            </a:r>
          </a:p>
          <a:p>
            <a:pPr algn="ctr" eaLnBrk="1" hangingPunct="1">
              <a:buClr>
                <a:srgbClr val="FFFFFF"/>
              </a:buClr>
              <a:buSzPct val="100000"/>
            </a:pPr>
            <a:endParaRPr lang="en-GB" sz="1400" b="1">
              <a:solidFill>
                <a:srgbClr val="FFFFFF"/>
              </a:solidFill>
              <a:ea typeface="DejaVu LGC Sans"/>
              <a:cs typeface="DejaVu LGC Sans"/>
            </a:endParaRPr>
          </a:p>
          <a:p>
            <a:pPr algn="ctr" eaLnBrk="1" hangingPunct="1">
              <a:buClr>
                <a:srgbClr val="FFFFFF"/>
              </a:buClr>
              <a:buSzPct val="100000"/>
            </a:pPr>
            <a:endParaRPr lang="en-GB" sz="1400" b="1">
              <a:solidFill>
                <a:srgbClr val="FFFFFF"/>
              </a:solidFill>
              <a:ea typeface="DejaVu LGC Sans"/>
              <a:cs typeface="DejaVu LGC Sans"/>
            </a:endParaRPr>
          </a:p>
        </p:txBody>
      </p:sp>
      <p:sp>
        <p:nvSpPr>
          <p:cNvPr id="63503" name="Rectangle 17"/>
          <p:cNvSpPr>
            <a:spLocks noChangeArrowheads="1"/>
          </p:cNvSpPr>
          <p:nvPr/>
        </p:nvSpPr>
        <p:spPr bwMode="auto">
          <a:xfrm>
            <a:off x="3795713" y="3425825"/>
            <a:ext cx="8001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3" tIns="46785" rIns="89973" bIns="46785"/>
          <a:lstStyle>
            <a:lvl1pPr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</a:pPr>
            <a:r>
              <a:rPr lang="en-GB" sz="1000" b="1" dirty="0" err="1" smtClean="0">
                <a:solidFill>
                  <a:srgbClr val="000000"/>
                </a:solidFill>
                <a:ea typeface="DejaVu LGC Sans"/>
                <a:cs typeface="DejaVu LGC Sans"/>
              </a:rPr>
              <a:t>Sc_MAIN</a:t>
            </a:r>
            <a:endParaRPr lang="en-GB" sz="1000" b="1" dirty="0">
              <a:solidFill>
                <a:srgbClr val="000000"/>
              </a:solidFill>
              <a:ea typeface="DejaVu LGC Sans"/>
              <a:cs typeface="DejaVu LGC Sans"/>
            </a:endParaRPr>
          </a:p>
          <a:p>
            <a:pPr algn="ctr" eaLnBrk="1" hangingPunct="1">
              <a:buClr>
                <a:srgbClr val="000000"/>
              </a:buClr>
              <a:buSzPct val="100000"/>
            </a:pPr>
            <a:r>
              <a:rPr lang="en-GB" sz="1000" b="1" dirty="0" smtClean="0">
                <a:solidFill>
                  <a:srgbClr val="000000"/>
                </a:solidFill>
                <a:ea typeface="DejaVu LGC Sans"/>
                <a:cs typeface="DejaVu LGC Sans"/>
              </a:rPr>
              <a:t>15 </a:t>
            </a:r>
            <a:r>
              <a:rPr lang="en-GB" sz="1000" b="1" dirty="0">
                <a:solidFill>
                  <a:srgbClr val="000000"/>
                </a:solidFill>
                <a:ea typeface="DejaVu LGC Sans"/>
                <a:cs typeface="DejaVu LGC Sans"/>
              </a:rPr>
              <a:t>GB</a:t>
            </a:r>
          </a:p>
          <a:p>
            <a:pPr algn="ctr" eaLnBrk="1" hangingPunct="1">
              <a:buClr>
                <a:srgbClr val="000000"/>
              </a:buClr>
              <a:buSzPct val="100000"/>
            </a:pPr>
            <a:endParaRPr lang="en-GB" sz="1000" b="1" dirty="0">
              <a:solidFill>
                <a:srgbClr val="000000"/>
              </a:solidFill>
              <a:ea typeface="DejaVu LGC Sans"/>
              <a:cs typeface="DejaVu LGC Sans"/>
            </a:endParaRPr>
          </a:p>
          <a:p>
            <a:pPr algn="ctr" eaLnBrk="1" hangingPunct="1">
              <a:buClr>
                <a:srgbClr val="000000"/>
              </a:buClr>
              <a:buSzPct val="100000"/>
            </a:pPr>
            <a:endParaRPr lang="en-GB" sz="1000" b="1" dirty="0">
              <a:solidFill>
                <a:srgbClr val="000000"/>
              </a:solidFill>
              <a:ea typeface="DejaVu LGC Sans"/>
              <a:cs typeface="DejaVu LGC Sans"/>
            </a:endParaRPr>
          </a:p>
        </p:txBody>
      </p:sp>
      <p:sp>
        <p:nvSpPr>
          <p:cNvPr id="63504" name="Line 18"/>
          <p:cNvSpPr>
            <a:spLocks noChangeShapeType="1"/>
          </p:cNvSpPr>
          <p:nvPr/>
        </p:nvSpPr>
        <p:spPr bwMode="auto">
          <a:xfrm flipV="1">
            <a:off x="9675814" y="1858964"/>
            <a:ext cx="1587" cy="41433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05" name="Line 19"/>
          <p:cNvSpPr>
            <a:spLocks noChangeShapeType="1"/>
          </p:cNvSpPr>
          <p:nvPr/>
        </p:nvSpPr>
        <p:spPr bwMode="auto">
          <a:xfrm flipV="1">
            <a:off x="7847014" y="1857375"/>
            <a:ext cx="1587" cy="41433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06" name="Rectangle 20"/>
          <p:cNvSpPr>
            <a:spLocks noChangeArrowheads="1"/>
          </p:cNvSpPr>
          <p:nvPr/>
        </p:nvSpPr>
        <p:spPr bwMode="auto">
          <a:xfrm>
            <a:off x="8993188" y="2290763"/>
            <a:ext cx="1371600" cy="457200"/>
          </a:xfrm>
          <a:prstGeom prst="rect">
            <a:avLst/>
          </a:prstGeom>
          <a:solidFill>
            <a:srgbClr val="FF00FF"/>
          </a:solidFill>
          <a:ln w="28440">
            <a:solidFill>
              <a:srgbClr val="000000"/>
            </a:solidFill>
            <a:miter lim="800000"/>
            <a:headEnd/>
            <a:tailEnd/>
          </a:ln>
        </p:spPr>
        <p:txBody>
          <a:bodyPr lIns="89973" tIns="46785" rIns="89973" bIns="46785"/>
          <a:lstStyle>
            <a:lvl1pPr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</a:pPr>
            <a:endParaRPr lang="en-GB" sz="600" b="1" dirty="0">
              <a:solidFill>
                <a:srgbClr val="000000"/>
              </a:solidFill>
              <a:ea typeface="DejaVu LGC Sans"/>
              <a:cs typeface="DejaVu LGC Sans"/>
            </a:endParaRPr>
          </a:p>
          <a:p>
            <a:pPr algn="ctr" eaLnBrk="1" hangingPunct="1">
              <a:buClr>
                <a:srgbClr val="FFFFFF"/>
              </a:buClr>
              <a:buSzPct val="100000"/>
            </a:pPr>
            <a:r>
              <a:rPr lang="en-GB" sz="1000" b="1" dirty="0" smtClean="0">
                <a:solidFill>
                  <a:srgbClr val="FFFFFF"/>
                </a:solidFill>
                <a:ea typeface="DejaVu LGC Sans"/>
                <a:cs typeface="DejaVu LGC Sans"/>
              </a:rPr>
              <a:t>MUON ANGLE </a:t>
            </a:r>
            <a:r>
              <a:rPr lang="en-GB" sz="1000" b="1" dirty="0">
                <a:solidFill>
                  <a:srgbClr val="FFFFFF"/>
                </a:solidFill>
                <a:ea typeface="DejaVu LGC Sans"/>
                <a:cs typeface="DejaVu LGC Sans"/>
              </a:rPr>
              <a:t>DAQ</a:t>
            </a:r>
          </a:p>
        </p:txBody>
      </p:sp>
      <p:sp>
        <p:nvSpPr>
          <p:cNvPr id="63507" name="Rectangle 21"/>
          <p:cNvSpPr>
            <a:spLocks noChangeArrowheads="1"/>
          </p:cNvSpPr>
          <p:nvPr/>
        </p:nvSpPr>
        <p:spPr bwMode="auto">
          <a:xfrm>
            <a:off x="7175500" y="2284413"/>
            <a:ext cx="1511300" cy="457200"/>
          </a:xfrm>
          <a:prstGeom prst="rect">
            <a:avLst/>
          </a:prstGeom>
          <a:solidFill>
            <a:srgbClr val="008000"/>
          </a:solidFill>
          <a:ln w="28440">
            <a:solidFill>
              <a:srgbClr val="000000"/>
            </a:solidFill>
            <a:miter lim="800000"/>
            <a:headEnd/>
            <a:tailEnd/>
          </a:ln>
        </p:spPr>
        <p:txBody>
          <a:bodyPr lIns="89973" tIns="46785" rIns="89973" bIns="46785"/>
          <a:lstStyle>
            <a:lvl1pPr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</a:pPr>
            <a:endParaRPr lang="en-GB" sz="600" b="1">
              <a:solidFill>
                <a:srgbClr val="000000"/>
              </a:solidFill>
              <a:ea typeface="DejaVu LGC Sans"/>
              <a:cs typeface="DejaVu LGC Sans"/>
            </a:endParaRPr>
          </a:p>
          <a:p>
            <a:pPr algn="ctr" eaLnBrk="1" hangingPunct="1">
              <a:buClr>
                <a:srgbClr val="FFFFFF"/>
              </a:buClr>
              <a:buSzPct val="100000"/>
            </a:pPr>
            <a:r>
              <a:rPr lang="en-GB" sz="1200" b="1">
                <a:solidFill>
                  <a:srgbClr val="FFFFFF"/>
                </a:solidFill>
                <a:ea typeface="DejaVu LGC Sans"/>
                <a:cs typeface="DejaVu LGC Sans"/>
              </a:rPr>
              <a:t>MUON  EAS DAQ</a:t>
            </a:r>
          </a:p>
        </p:txBody>
      </p:sp>
      <p:sp>
        <p:nvSpPr>
          <p:cNvPr id="63508" name="Line 22"/>
          <p:cNvSpPr>
            <a:spLocks noChangeShapeType="1"/>
          </p:cNvSpPr>
          <p:nvPr/>
        </p:nvSpPr>
        <p:spPr bwMode="auto">
          <a:xfrm flipV="1">
            <a:off x="4205289" y="2762251"/>
            <a:ext cx="1587" cy="57467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09" name="Line 23"/>
          <p:cNvSpPr>
            <a:spLocks noChangeShapeType="1"/>
          </p:cNvSpPr>
          <p:nvPr/>
        </p:nvSpPr>
        <p:spPr bwMode="auto">
          <a:xfrm flipV="1">
            <a:off x="2459039" y="2762251"/>
            <a:ext cx="1587" cy="57467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10" name="Rectangle 24"/>
          <p:cNvSpPr>
            <a:spLocks noChangeArrowheads="1"/>
          </p:cNvSpPr>
          <p:nvPr/>
        </p:nvSpPr>
        <p:spPr bwMode="auto">
          <a:xfrm>
            <a:off x="7423150" y="3419475"/>
            <a:ext cx="8001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3" tIns="46785" rIns="89973" bIns="46785"/>
          <a:lstStyle>
            <a:lvl1pPr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</a:pPr>
            <a:r>
              <a:rPr lang="en-GB" sz="1000" b="1" dirty="0" smtClean="0">
                <a:solidFill>
                  <a:srgbClr val="000000"/>
                </a:solidFill>
                <a:ea typeface="DejaVu LGC Sans"/>
                <a:cs typeface="DejaVu LGC Sans"/>
              </a:rPr>
              <a:t>Mu_ MAIN 1 </a:t>
            </a:r>
            <a:r>
              <a:rPr lang="en-GB" sz="1000" b="1" dirty="0">
                <a:solidFill>
                  <a:srgbClr val="000000"/>
                </a:solidFill>
                <a:ea typeface="DejaVu LGC Sans"/>
                <a:cs typeface="DejaVu LGC Sans"/>
              </a:rPr>
              <a:t>GB</a:t>
            </a:r>
          </a:p>
          <a:p>
            <a:pPr algn="ctr" eaLnBrk="1" hangingPunct="1">
              <a:buClr>
                <a:srgbClr val="000000"/>
              </a:buClr>
              <a:buSzPct val="100000"/>
            </a:pPr>
            <a:endParaRPr lang="en-GB" sz="1000" b="1" dirty="0">
              <a:solidFill>
                <a:srgbClr val="000000"/>
              </a:solidFill>
              <a:ea typeface="DejaVu LGC Sans"/>
              <a:cs typeface="DejaVu LGC Sans"/>
            </a:endParaRPr>
          </a:p>
        </p:txBody>
      </p:sp>
      <p:sp>
        <p:nvSpPr>
          <p:cNvPr id="63511" name="Rectangle 25"/>
          <p:cNvSpPr>
            <a:spLocks noChangeArrowheads="1"/>
          </p:cNvSpPr>
          <p:nvPr/>
        </p:nvSpPr>
        <p:spPr bwMode="auto">
          <a:xfrm>
            <a:off x="9251950" y="3424238"/>
            <a:ext cx="884238" cy="463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3" tIns="46785" rIns="89973" bIns="46785"/>
          <a:lstStyle>
            <a:lvl1pPr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</a:pPr>
            <a:r>
              <a:rPr lang="en-GB" sz="1000" b="1" dirty="0" err="1" smtClean="0">
                <a:solidFill>
                  <a:srgbClr val="000000"/>
                </a:solidFill>
                <a:ea typeface="DejaVu LGC Sans"/>
                <a:cs typeface="DejaVu LGC Sans"/>
              </a:rPr>
              <a:t>Mu_ANGLE</a:t>
            </a:r>
            <a:endParaRPr lang="en-GB" sz="1000" b="1" dirty="0">
              <a:solidFill>
                <a:srgbClr val="000000"/>
              </a:solidFill>
              <a:ea typeface="DejaVu LGC Sans"/>
              <a:cs typeface="DejaVu LGC Sans"/>
            </a:endParaRPr>
          </a:p>
          <a:p>
            <a:pPr algn="ctr" eaLnBrk="1" hangingPunct="1">
              <a:buClr>
                <a:srgbClr val="000000"/>
              </a:buClr>
              <a:buSzPct val="100000"/>
            </a:pPr>
            <a:r>
              <a:rPr lang="en-GB" sz="1000" b="1" dirty="0">
                <a:solidFill>
                  <a:srgbClr val="000000"/>
                </a:solidFill>
                <a:ea typeface="DejaVu LGC Sans"/>
                <a:cs typeface="DejaVu LGC Sans"/>
              </a:rPr>
              <a:t>4 GB</a:t>
            </a:r>
          </a:p>
        </p:txBody>
      </p:sp>
      <p:grpSp>
        <p:nvGrpSpPr>
          <p:cNvPr id="63512" name="Group 26"/>
          <p:cNvGrpSpPr>
            <a:grpSpLocks/>
          </p:cNvGrpSpPr>
          <p:nvPr/>
        </p:nvGrpSpPr>
        <p:grpSpPr bwMode="auto">
          <a:xfrm>
            <a:off x="5511800" y="4030663"/>
            <a:ext cx="1098550" cy="1295400"/>
            <a:chOff x="2512" y="2539"/>
            <a:chExt cx="692" cy="816"/>
          </a:xfrm>
        </p:grpSpPr>
        <p:pic>
          <p:nvPicPr>
            <p:cNvPr id="63551" name="Picture 2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2" y="2539"/>
              <a:ext cx="693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3552" name="Rectangle 28"/>
            <p:cNvSpPr>
              <a:spLocks noChangeArrowheads="1"/>
            </p:cNvSpPr>
            <p:nvPr/>
          </p:nvSpPr>
          <p:spPr bwMode="auto">
            <a:xfrm>
              <a:off x="2589" y="2675"/>
              <a:ext cx="545" cy="2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defTabSz="455613" eaLnBrk="0" hangingPunct="0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5613" eaLnBrk="0" hangingPunct="0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5613" eaLnBrk="0" hangingPunct="0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5613" eaLnBrk="0" hangingPunct="0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5613" eaLnBrk="0" hangingPunct="0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</a:pPr>
              <a:r>
                <a:rPr lang="en-GB" sz="1000" b="1" dirty="0">
                  <a:solidFill>
                    <a:srgbClr val="000000"/>
                  </a:solidFill>
                  <a:ea typeface="DejaVu LGC Sans"/>
                  <a:cs typeface="DejaVu LGC Sans"/>
                </a:rPr>
                <a:t>PRE ANALYSIS</a:t>
              </a:r>
            </a:p>
            <a:p>
              <a:pPr algn="ctr" eaLnBrk="1" hangingPunct="1">
                <a:buClr>
                  <a:srgbClr val="000000"/>
                </a:buClr>
                <a:buSzPct val="100000"/>
              </a:pPr>
              <a:endParaRPr lang="en-GB" sz="1000" dirty="0">
                <a:solidFill>
                  <a:srgbClr val="000000"/>
                </a:solidFill>
                <a:ea typeface="DejaVu LGC Sans"/>
                <a:cs typeface="DejaVu LGC Sans"/>
              </a:endParaRPr>
            </a:p>
            <a:p>
              <a:pPr algn="ctr" eaLnBrk="1" hangingPunct="1">
                <a:buClr>
                  <a:srgbClr val="000000"/>
                </a:buClr>
                <a:buSzPct val="100000"/>
              </a:pPr>
              <a:endParaRPr lang="en-GB" sz="1000" dirty="0">
                <a:solidFill>
                  <a:srgbClr val="000000"/>
                </a:solidFill>
                <a:ea typeface="DejaVu LGC Sans"/>
                <a:cs typeface="DejaVu LGC Sans"/>
              </a:endParaRPr>
            </a:p>
          </p:txBody>
        </p:sp>
      </p:grpSp>
      <p:sp>
        <p:nvSpPr>
          <p:cNvPr id="63513" name="Line 29"/>
          <p:cNvSpPr>
            <a:spLocks noChangeShapeType="1"/>
          </p:cNvSpPr>
          <p:nvPr/>
        </p:nvSpPr>
        <p:spPr bwMode="auto">
          <a:xfrm flipV="1">
            <a:off x="9690100" y="2746376"/>
            <a:ext cx="1588" cy="57467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14" name="Line 30"/>
          <p:cNvSpPr>
            <a:spLocks noChangeShapeType="1"/>
          </p:cNvSpPr>
          <p:nvPr/>
        </p:nvSpPr>
        <p:spPr bwMode="auto">
          <a:xfrm flipV="1">
            <a:off x="7861300" y="2732089"/>
            <a:ext cx="1588" cy="57467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17" name="Text Box 35"/>
          <p:cNvSpPr txBox="1">
            <a:spLocks noChangeArrowheads="1"/>
          </p:cNvSpPr>
          <p:nvPr/>
        </p:nvSpPr>
        <p:spPr bwMode="auto">
          <a:xfrm>
            <a:off x="9120188" y="549276"/>
            <a:ext cx="8636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3" tIns="46785" rIns="89973" bIns="46785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GB" b="1">
                <a:solidFill>
                  <a:srgbClr val="000000"/>
                </a:solidFill>
                <a:latin typeface="Tahoma" panose="020B0604030504040204" pitchFamily="34" charset="0"/>
                <a:ea typeface="DejaVu LGC Sans"/>
                <a:cs typeface="DejaVu LGC Sans"/>
              </a:rPr>
              <a:t>3712</a:t>
            </a:r>
          </a:p>
        </p:txBody>
      </p:sp>
      <p:sp>
        <p:nvSpPr>
          <p:cNvPr id="63518" name="Text Box 36"/>
          <p:cNvSpPr txBox="1">
            <a:spLocks noChangeArrowheads="1"/>
          </p:cNvSpPr>
          <p:nvPr/>
        </p:nvSpPr>
        <p:spPr bwMode="auto">
          <a:xfrm>
            <a:off x="2351088" y="692151"/>
            <a:ext cx="8636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3" tIns="46785" rIns="89973" bIns="46785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ea typeface="DejaVu LGC Sans"/>
                <a:cs typeface="DejaVu LGC Sans"/>
              </a:rPr>
              <a:t>   400</a:t>
            </a:r>
          </a:p>
        </p:txBody>
      </p:sp>
      <p:sp>
        <p:nvSpPr>
          <p:cNvPr id="63519" name="Line 37"/>
          <p:cNvSpPr>
            <a:spLocks noChangeShapeType="1"/>
          </p:cNvSpPr>
          <p:nvPr/>
        </p:nvSpPr>
        <p:spPr bwMode="auto">
          <a:xfrm>
            <a:off x="2424113" y="2073275"/>
            <a:ext cx="1727200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20" name="Line 38"/>
          <p:cNvSpPr>
            <a:spLocks noChangeShapeType="1"/>
          </p:cNvSpPr>
          <p:nvPr/>
        </p:nvSpPr>
        <p:spPr bwMode="auto">
          <a:xfrm>
            <a:off x="4830763" y="2533650"/>
            <a:ext cx="493712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21" name="Text Box 39"/>
          <p:cNvSpPr txBox="1">
            <a:spLocks noChangeArrowheads="1"/>
          </p:cNvSpPr>
          <p:nvPr/>
        </p:nvSpPr>
        <p:spPr bwMode="auto">
          <a:xfrm>
            <a:off x="1831182" y="4813305"/>
            <a:ext cx="32464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973" tIns="46785" rIns="89973" bIns="46785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Wingdings" panose="05000000000000000000" pitchFamily="2" charset="2"/>
              <a:buChar char=""/>
            </a:pPr>
            <a:r>
              <a:rPr lang="en-GB" dirty="0">
                <a:solidFill>
                  <a:srgbClr val="000000"/>
                </a:solidFill>
                <a:ea typeface="DejaVu LGC Sans"/>
                <a:cs typeface="DejaVu LGC Sans"/>
              </a:rPr>
              <a:t> </a:t>
            </a:r>
            <a:r>
              <a:rPr lang="en-GB" b="1" dirty="0">
                <a:solidFill>
                  <a:srgbClr val="000000"/>
                </a:solidFill>
                <a:ea typeface="DejaVu LGC Sans"/>
                <a:cs typeface="DejaVu LGC Sans"/>
              </a:rPr>
              <a:t>Monitoring  Performance </a:t>
            </a:r>
          </a:p>
          <a:p>
            <a:pPr eaLnBrk="1" hangingPunct="1">
              <a:buClr>
                <a:srgbClr val="000000"/>
              </a:buClr>
              <a:buSzPct val="100000"/>
            </a:pPr>
            <a:endParaRPr lang="en-GB" b="1" dirty="0">
              <a:solidFill>
                <a:srgbClr val="000000"/>
              </a:solidFill>
              <a:ea typeface="DejaVu LGC Sans"/>
              <a:cs typeface="DejaVu LGC Sans"/>
            </a:endParaRPr>
          </a:p>
        </p:txBody>
      </p:sp>
      <p:sp>
        <p:nvSpPr>
          <p:cNvPr id="63523" name="Line 43"/>
          <p:cNvSpPr>
            <a:spLocks noChangeShapeType="1"/>
          </p:cNvSpPr>
          <p:nvPr/>
        </p:nvSpPr>
        <p:spPr bwMode="auto">
          <a:xfrm flipH="1">
            <a:off x="6632576" y="2533650"/>
            <a:ext cx="550863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24" name="Line 44"/>
          <p:cNvSpPr>
            <a:spLocks noChangeShapeType="1"/>
          </p:cNvSpPr>
          <p:nvPr/>
        </p:nvSpPr>
        <p:spPr bwMode="auto">
          <a:xfrm>
            <a:off x="8750300" y="1863725"/>
            <a:ext cx="928688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25" name="Line 45"/>
          <p:cNvSpPr>
            <a:spLocks noChangeShapeType="1"/>
          </p:cNvSpPr>
          <p:nvPr/>
        </p:nvSpPr>
        <p:spPr bwMode="auto">
          <a:xfrm flipV="1">
            <a:off x="4159250" y="1812925"/>
            <a:ext cx="1588" cy="24923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26" name="Line 46"/>
          <p:cNvSpPr>
            <a:spLocks noChangeShapeType="1"/>
          </p:cNvSpPr>
          <p:nvPr/>
        </p:nvSpPr>
        <p:spPr bwMode="auto">
          <a:xfrm flipV="1">
            <a:off x="2432050" y="2073275"/>
            <a:ext cx="1588" cy="2047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27" name="Line 47"/>
          <p:cNvSpPr>
            <a:spLocks noChangeShapeType="1"/>
          </p:cNvSpPr>
          <p:nvPr/>
        </p:nvSpPr>
        <p:spPr bwMode="auto">
          <a:xfrm flipV="1">
            <a:off x="4164014" y="2087564"/>
            <a:ext cx="1587" cy="20478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28" name="Line 48"/>
          <p:cNvSpPr>
            <a:spLocks noChangeShapeType="1"/>
          </p:cNvSpPr>
          <p:nvPr/>
        </p:nvSpPr>
        <p:spPr bwMode="auto">
          <a:xfrm flipV="1">
            <a:off x="5951539" y="2066926"/>
            <a:ext cx="1587" cy="23177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29" name="Rectangle 49"/>
          <p:cNvSpPr>
            <a:spLocks noChangeArrowheads="1"/>
          </p:cNvSpPr>
          <p:nvPr/>
        </p:nvSpPr>
        <p:spPr bwMode="auto">
          <a:xfrm>
            <a:off x="5314950" y="2303463"/>
            <a:ext cx="1371600" cy="457200"/>
          </a:xfrm>
          <a:prstGeom prst="rect">
            <a:avLst/>
          </a:prstGeom>
          <a:solidFill>
            <a:srgbClr val="800080"/>
          </a:solidFill>
          <a:ln w="28440">
            <a:solidFill>
              <a:srgbClr val="000000"/>
            </a:solidFill>
            <a:miter lim="800000"/>
            <a:headEnd/>
            <a:tailEnd/>
          </a:ln>
        </p:spPr>
        <p:txBody>
          <a:bodyPr lIns="89973" tIns="46785" rIns="89973" bIns="46785"/>
          <a:lstStyle>
            <a:lvl1pPr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</a:pPr>
            <a:endParaRPr lang="en-GB" sz="600" b="1">
              <a:solidFill>
                <a:srgbClr val="000000"/>
              </a:solidFill>
              <a:ea typeface="DejaVu LGC Sans"/>
              <a:cs typeface="DejaVu LGC Sans"/>
            </a:endParaRPr>
          </a:p>
          <a:p>
            <a:pPr algn="ctr" eaLnBrk="1" hangingPunct="1">
              <a:buClr>
                <a:srgbClr val="FFFFFF"/>
              </a:buClr>
              <a:buSzPct val="100000"/>
            </a:pPr>
            <a:r>
              <a:rPr lang="en-GB" sz="1200" b="1">
                <a:solidFill>
                  <a:srgbClr val="FFFFFF"/>
                </a:solidFill>
                <a:ea typeface="DejaVu LGC Sans"/>
                <a:cs typeface="DejaVu LGC Sans"/>
              </a:rPr>
              <a:t>EAS TRIGGER</a:t>
            </a:r>
          </a:p>
        </p:txBody>
      </p:sp>
      <p:sp>
        <p:nvSpPr>
          <p:cNvPr id="63530" name="Line 50"/>
          <p:cNvSpPr>
            <a:spLocks noChangeShapeType="1"/>
          </p:cNvSpPr>
          <p:nvPr/>
        </p:nvSpPr>
        <p:spPr bwMode="auto">
          <a:xfrm>
            <a:off x="8786814" y="719138"/>
            <a:ext cx="1587" cy="2286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31" name="Line 51"/>
          <p:cNvSpPr>
            <a:spLocks noChangeShapeType="1"/>
          </p:cNvSpPr>
          <p:nvPr/>
        </p:nvSpPr>
        <p:spPr bwMode="auto">
          <a:xfrm flipV="1">
            <a:off x="8759825" y="1514476"/>
            <a:ext cx="1588" cy="360363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32" name="Line 52"/>
          <p:cNvSpPr>
            <a:spLocks noChangeShapeType="1"/>
          </p:cNvSpPr>
          <p:nvPr/>
        </p:nvSpPr>
        <p:spPr bwMode="auto">
          <a:xfrm>
            <a:off x="4160839" y="2076450"/>
            <a:ext cx="1792287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33" name="Line 53"/>
          <p:cNvSpPr>
            <a:spLocks noChangeShapeType="1"/>
          </p:cNvSpPr>
          <p:nvPr/>
        </p:nvSpPr>
        <p:spPr bwMode="auto">
          <a:xfrm>
            <a:off x="7831139" y="1858964"/>
            <a:ext cx="928687" cy="158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34" name="Line 54"/>
          <p:cNvSpPr>
            <a:spLocks noChangeShapeType="1"/>
          </p:cNvSpPr>
          <p:nvPr/>
        </p:nvSpPr>
        <p:spPr bwMode="auto">
          <a:xfrm>
            <a:off x="2382839" y="4710114"/>
            <a:ext cx="3171825" cy="158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35" name="Line 55"/>
          <p:cNvSpPr>
            <a:spLocks noChangeShapeType="1"/>
          </p:cNvSpPr>
          <p:nvPr/>
        </p:nvSpPr>
        <p:spPr bwMode="auto">
          <a:xfrm flipV="1">
            <a:off x="2393950" y="4364038"/>
            <a:ext cx="1588" cy="341312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36" name="Line 56"/>
          <p:cNvSpPr>
            <a:spLocks noChangeShapeType="1"/>
          </p:cNvSpPr>
          <p:nvPr/>
        </p:nvSpPr>
        <p:spPr bwMode="auto">
          <a:xfrm flipV="1">
            <a:off x="4151314" y="4364038"/>
            <a:ext cx="1587" cy="341312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37" name="Line 57"/>
          <p:cNvSpPr>
            <a:spLocks noChangeShapeType="1"/>
          </p:cNvSpPr>
          <p:nvPr/>
        </p:nvSpPr>
        <p:spPr bwMode="auto">
          <a:xfrm>
            <a:off x="6557963" y="4724400"/>
            <a:ext cx="3154362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38" name="Line 58"/>
          <p:cNvSpPr>
            <a:spLocks noChangeShapeType="1"/>
          </p:cNvSpPr>
          <p:nvPr/>
        </p:nvSpPr>
        <p:spPr bwMode="auto">
          <a:xfrm flipV="1">
            <a:off x="7823200" y="4367213"/>
            <a:ext cx="1588" cy="3683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39" name="Line 59"/>
          <p:cNvSpPr>
            <a:spLocks noChangeShapeType="1"/>
          </p:cNvSpPr>
          <p:nvPr/>
        </p:nvSpPr>
        <p:spPr bwMode="auto">
          <a:xfrm flipV="1">
            <a:off x="9725025" y="4378325"/>
            <a:ext cx="1588" cy="3683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40" name="Text Box 60"/>
          <p:cNvSpPr txBox="1">
            <a:spLocks noChangeArrowheads="1"/>
          </p:cNvSpPr>
          <p:nvPr/>
        </p:nvSpPr>
        <p:spPr bwMode="auto">
          <a:xfrm>
            <a:off x="6469063" y="2847975"/>
            <a:ext cx="1160462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3" tIns="46785" rIns="89973" bIns="46785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000000"/>
              </a:buClr>
              <a:buSzPct val="100000"/>
            </a:pPr>
            <a:r>
              <a:rPr lang="en-GB" sz="1700" b="1">
                <a:solidFill>
                  <a:srgbClr val="000000"/>
                </a:solidFill>
                <a:latin typeface="Tahoma" panose="020B0604030504040204" pitchFamily="34" charset="0"/>
                <a:ea typeface="DejaVu LGC Sans"/>
                <a:cs typeface="DejaVu LGC Sans"/>
              </a:rPr>
              <a:t>Weather Data</a:t>
            </a:r>
          </a:p>
        </p:txBody>
      </p:sp>
      <p:sp>
        <p:nvSpPr>
          <p:cNvPr id="63541" name="Rectangle 61"/>
          <p:cNvSpPr>
            <a:spLocks noChangeArrowheads="1"/>
          </p:cNvSpPr>
          <p:nvPr/>
        </p:nvSpPr>
        <p:spPr bwMode="auto">
          <a:xfrm>
            <a:off x="3863976" y="1412875"/>
            <a:ext cx="576263" cy="28733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973" tIns="46785" rIns="89973" bIns="46785" anchor="ctr"/>
          <a:lstStyle>
            <a:lvl1pPr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5613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</a:pPr>
            <a:r>
              <a:rPr lang="en-GB">
                <a:solidFill>
                  <a:srgbClr val="000000"/>
                </a:solidFill>
                <a:ea typeface="DejaVu LGC Sans"/>
                <a:cs typeface="DejaVu LGC Sans"/>
              </a:rPr>
              <a:t>ScDet</a:t>
            </a:r>
          </a:p>
        </p:txBody>
      </p:sp>
      <p:sp>
        <p:nvSpPr>
          <p:cNvPr id="63542" name="Text Box 62"/>
          <p:cNvSpPr txBox="1">
            <a:spLocks noChangeArrowheads="1"/>
          </p:cNvSpPr>
          <p:nvPr/>
        </p:nvSpPr>
        <p:spPr bwMode="auto">
          <a:xfrm>
            <a:off x="1981201" y="1066800"/>
            <a:ext cx="1692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73" tIns="46785" rIns="89973" bIns="46785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ea typeface="DejaVu LGC Sans"/>
                <a:cs typeface="DejaVu LGC Sans"/>
              </a:rPr>
              <a:t>Scintillation         Detector</a:t>
            </a:r>
          </a:p>
        </p:txBody>
      </p:sp>
      <p:sp>
        <p:nvSpPr>
          <p:cNvPr id="63543" name="Line 89"/>
          <p:cNvSpPr>
            <a:spLocks noChangeShapeType="1"/>
          </p:cNvSpPr>
          <p:nvPr/>
        </p:nvSpPr>
        <p:spPr bwMode="auto">
          <a:xfrm>
            <a:off x="6018214" y="3670300"/>
            <a:ext cx="1587" cy="3937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pic>
        <p:nvPicPr>
          <p:cNvPr id="63544" name="Picture 94" descr="C:\Users\atul\AppData\Local\Microsoft\Windows\Temporary Internet Files\Content.IE5\X0KIF6U8\MC900371018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74963"/>
            <a:ext cx="90805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45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5203826"/>
            <a:ext cx="8921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46" name="Line 34"/>
          <p:cNvSpPr>
            <a:spLocks noChangeShapeType="1"/>
          </p:cNvSpPr>
          <p:nvPr/>
        </p:nvSpPr>
        <p:spPr bwMode="auto">
          <a:xfrm flipH="1">
            <a:off x="4691063" y="5013326"/>
            <a:ext cx="838200" cy="37941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3547" name="Text Box 39"/>
          <p:cNvSpPr txBox="1">
            <a:spLocks noChangeArrowheads="1"/>
          </p:cNvSpPr>
          <p:nvPr/>
        </p:nvSpPr>
        <p:spPr bwMode="auto">
          <a:xfrm>
            <a:off x="1808443" y="5490229"/>
            <a:ext cx="1632939" cy="37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73" tIns="46785" rIns="89973" bIns="46785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Wingdings" panose="05000000000000000000" pitchFamily="2" charset="2"/>
              <a:buChar char=""/>
            </a:pPr>
            <a:r>
              <a:rPr lang="en-GB" dirty="0">
                <a:solidFill>
                  <a:srgbClr val="000000"/>
                </a:solidFill>
                <a:ea typeface="DejaVu LGC Sans"/>
                <a:cs typeface="DejaVu LGC Sans"/>
              </a:rPr>
              <a:t> </a:t>
            </a:r>
            <a:r>
              <a:rPr lang="en-GB" b="1" dirty="0">
                <a:solidFill>
                  <a:srgbClr val="000000"/>
                </a:solidFill>
                <a:ea typeface="DejaVu LGC Sans"/>
                <a:cs typeface="DejaVu LGC Sans"/>
              </a:rPr>
              <a:t>SMS Alert</a:t>
            </a:r>
          </a:p>
        </p:txBody>
      </p:sp>
      <p:pic>
        <p:nvPicPr>
          <p:cNvPr id="63548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33" y="5301749"/>
            <a:ext cx="903288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54155" r="2269" b="-1"/>
          <a:stretch/>
        </p:blipFill>
        <p:spPr>
          <a:xfrm>
            <a:off x="4567355" y="5675971"/>
            <a:ext cx="2725544" cy="991534"/>
          </a:xfrm>
          <a:prstGeom prst="rect">
            <a:avLst/>
          </a:prstGeom>
        </p:spPr>
      </p:pic>
      <p:sp>
        <p:nvSpPr>
          <p:cNvPr id="63516" name="Line 34"/>
          <p:cNvSpPr>
            <a:spLocks noChangeShapeType="1"/>
          </p:cNvSpPr>
          <p:nvPr/>
        </p:nvSpPr>
        <p:spPr bwMode="auto">
          <a:xfrm>
            <a:off x="6056314" y="5268913"/>
            <a:ext cx="1587" cy="3937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8" name="Line 34"/>
          <p:cNvSpPr>
            <a:spLocks noChangeShapeType="1"/>
          </p:cNvSpPr>
          <p:nvPr/>
        </p:nvSpPr>
        <p:spPr bwMode="auto">
          <a:xfrm>
            <a:off x="6642099" y="5083833"/>
            <a:ext cx="2657473" cy="376994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0" tIns="45706" rIns="91410" bIns="45706"/>
          <a:lstStyle/>
          <a:p>
            <a:endParaRPr lang="en-IN"/>
          </a:p>
        </p:txBody>
      </p:sp>
      <p:sp>
        <p:nvSpPr>
          <p:cNvPr id="69" name="Text Box 39"/>
          <p:cNvSpPr txBox="1">
            <a:spLocks noChangeArrowheads="1"/>
          </p:cNvSpPr>
          <p:nvPr/>
        </p:nvSpPr>
        <p:spPr bwMode="auto">
          <a:xfrm>
            <a:off x="4343223" y="6490786"/>
            <a:ext cx="5285665" cy="64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973" tIns="46785" rIns="89973" bIns="46785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</a:pPr>
            <a:r>
              <a:rPr lang="en-GB" dirty="0">
                <a:solidFill>
                  <a:srgbClr val="000000"/>
                </a:solidFill>
                <a:ea typeface="DejaVu LGC Sans"/>
                <a:cs typeface="DejaVu LGC Sans"/>
              </a:rPr>
              <a:t> </a:t>
            </a:r>
            <a:r>
              <a:rPr lang="en-GB" b="1" dirty="0" smtClean="0">
                <a:solidFill>
                  <a:srgbClr val="000000"/>
                </a:solidFill>
                <a:ea typeface="DejaVu LGC Sans"/>
                <a:cs typeface="DejaVu LGC Sans"/>
              </a:rPr>
              <a:t>GRAPES-3 Computer Cluster </a:t>
            </a:r>
            <a:r>
              <a:rPr lang="en-GB" b="1" dirty="0" smtClean="0">
                <a:solidFill>
                  <a:srgbClr val="FF0000"/>
                </a:solidFill>
                <a:ea typeface="DejaVu LGC Sans"/>
                <a:cs typeface="DejaVu LGC Sans"/>
              </a:rPr>
              <a:t>(Poster by </a:t>
            </a:r>
            <a:r>
              <a:rPr lang="en-GB" b="1" dirty="0" err="1" smtClean="0">
                <a:solidFill>
                  <a:srgbClr val="FF0000"/>
                </a:solidFill>
                <a:ea typeface="DejaVu LGC Sans"/>
                <a:cs typeface="DejaVu LGC Sans"/>
              </a:rPr>
              <a:t>Hari</a:t>
            </a:r>
            <a:r>
              <a:rPr lang="en-GB" b="1" dirty="0" smtClean="0">
                <a:solidFill>
                  <a:srgbClr val="FF0000"/>
                </a:solidFill>
                <a:ea typeface="DejaVu LGC Sans"/>
                <a:cs typeface="DejaVu LGC Sans"/>
              </a:rPr>
              <a:t>)</a:t>
            </a:r>
            <a:endParaRPr lang="en-GB" b="1" dirty="0">
              <a:solidFill>
                <a:srgbClr val="FF0000"/>
              </a:solidFill>
              <a:ea typeface="DejaVu LGC Sans"/>
              <a:cs typeface="DejaVu LGC San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Wingdings" panose="05000000000000000000" pitchFamily="2" charset="2"/>
              <a:buChar char=""/>
            </a:pPr>
            <a:endParaRPr lang="en-GB" b="1" dirty="0">
              <a:solidFill>
                <a:srgbClr val="000000"/>
              </a:solidFill>
              <a:ea typeface="DejaVu LGC Sans"/>
              <a:cs typeface="DejaVu LGC Sans"/>
            </a:endParaRPr>
          </a:p>
        </p:txBody>
      </p:sp>
      <p:sp>
        <p:nvSpPr>
          <p:cNvPr id="66" name="Text Box 36"/>
          <p:cNvSpPr txBox="1">
            <a:spLocks noChangeArrowheads="1"/>
          </p:cNvSpPr>
          <p:nvPr/>
        </p:nvSpPr>
        <p:spPr bwMode="auto">
          <a:xfrm>
            <a:off x="6029326" y="1918486"/>
            <a:ext cx="1031873" cy="37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73" tIns="46785" rIns="89973" bIns="46785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ea typeface="DejaVu LGC Sans"/>
                <a:cs typeface="DejaVu LGC Sans"/>
              </a:rPr>
              <a:t> </a:t>
            </a:r>
            <a:r>
              <a:rPr lang="en-GB" b="1" dirty="0" smtClean="0">
                <a:solidFill>
                  <a:srgbClr val="000000"/>
                </a:solidFill>
                <a:latin typeface="Tahoma" panose="020B0604030504040204" pitchFamily="34" charset="0"/>
                <a:ea typeface="DejaVu LGC Sans"/>
                <a:cs typeface="DejaVu LGC Sans"/>
              </a:rPr>
              <a:t>35 Hz</a:t>
            </a:r>
            <a:endParaRPr lang="en-GB" b="1" dirty="0">
              <a:solidFill>
                <a:srgbClr val="000000"/>
              </a:solidFill>
              <a:latin typeface="Tahoma" panose="020B0604030504040204" pitchFamily="34" charset="0"/>
              <a:ea typeface="DejaVu LGC Sans"/>
              <a:cs typeface="DejaVu LGC Sans"/>
            </a:endParaRPr>
          </a:p>
        </p:txBody>
      </p:sp>
      <p:sp>
        <p:nvSpPr>
          <p:cNvPr id="67" name="Text Box 36"/>
          <p:cNvSpPr txBox="1">
            <a:spLocks noChangeArrowheads="1"/>
          </p:cNvSpPr>
          <p:nvPr/>
        </p:nvSpPr>
        <p:spPr bwMode="auto">
          <a:xfrm>
            <a:off x="9739316" y="1873251"/>
            <a:ext cx="1155699" cy="37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9973" tIns="46785" rIns="89973" bIns="46785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GB" b="1" dirty="0">
                <a:solidFill>
                  <a:srgbClr val="000000"/>
                </a:solidFill>
                <a:latin typeface="Tahoma" panose="020B0604030504040204" pitchFamily="34" charset="0"/>
                <a:ea typeface="DejaVu LGC Sans"/>
                <a:cs typeface="DejaVu LGC Sans"/>
              </a:rPr>
              <a:t> </a:t>
            </a:r>
            <a:r>
              <a:rPr lang="en-GB" b="1" dirty="0" smtClean="0">
                <a:solidFill>
                  <a:srgbClr val="000000"/>
                </a:solidFill>
                <a:latin typeface="Tahoma" panose="020B0604030504040204" pitchFamily="34" charset="0"/>
                <a:ea typeface="DejaVu LGC Sans"/>
                <a:cs typeface="DejaVu LGC Sans"/>
              </a:rPr>
              <a:t>50 KHz</a:t>
            </a:r>
            <a:endParaRPr lang="en-GB" b="1" dirty="0">
              <a:solidFill>
                <a:srgbClr val="000000"/>
              </a:solidFill>
              <a:latin typeface="Tahoma" panose="020B0604030504040204" pitchFamily="34" charset="0"/>
              <a:ea typeface="DejaVu LGC Sans"/>
              <a:cs typeface="DejaVu LGC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66743" y="4808263"/>
            <a:ext cx="3181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Wingdings" panose="05000000000000000000" pitchFamily="2" charset="2"/>
              <a:buChar char=""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DejaVu LGC Sans"/>
                <a:cs typeface="Arial" panose="020B0604020202020204" pitchFamily="34" charset="0"/>
              </a:rPr>
              <a:t> Compression  of data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088062" y="5327651"/>
            <a:ext cx="3181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Wingdings" panose="05000000000000000000" pitchFamily="2" charset="2"/>
              <a:buChar char=""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DejaVu LGC Sans"/>
                <a:cs typeface="Arial" panose="020B0604020202020204" pitchFamily="34" charset="0"/>
              </a:rPr>
              <a:t> </a:t>
            </a:r>
            <a:r>
              <a:rPr lang="en-GB" b="1" dirty="0" smtClean="0">
                <a:solidFill>
                  <a:srgbClr val="000000"/>
                </a:solidFill>
                <a:latin typeface="Arial" panose="020B0604020202020204" pitchFamily="34" charset="0"/>
                <a:ea typeface="DejaVu LGC Sans"/>
                <a:cs typeface="Arial" panose="020B0604020202020204" pitchFamily="34" charset="0"/>
              </a:rPr>
              <a:t>Conversion to ROOT </a:t>
            </a: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DejaVu LGC San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033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4"/>
          <p:cNvSpPr>
            <a:spLocks noChangeArrowheads="1"/>
          </p:cNvSpPr>
          <p:nvPr/>
        </p:nvSpPr>
        <p:spPr bwMode="auto">
          <a:xfrm>
            <a:off x="6019800" y="3124200"/>
            <a:ext cx="914400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200" b="1"/>
              <a:t>GRAPES-3</a:t>
            </a:r>
          </a:p>
          <a:p>
            <a:pPr algn="ctr"/>
            <a:r>
              <a:rPr lang="en-US"/>
              <a:t>HPTDC</a:t>
            </a:r>
          </a:p>
        </p:txBody>
      </p:sp>
      <p:sp>
        <p:nvSpPr>
          <p:cNvPr id="75780" name="Text Box 6" descr="array_back1"/>
          <p:cNvSpPr txBox="1">
            <a:spLocks noChangeArrowheads="1"/>
          </p:cNvSpPr>
          <p:nvPr/>
        </p:nvSpPr>
        <p:spPr bwMode="auto">
          <a:xfrm>
            <a:off x="3276600" y="1828801"/>
            <a:ext cx="1219200" cy="468313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436" tIns="29718" rIns="59436" bIns="2971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200" b="1">
                <a:solidFill>
                  <a:srgbClr val="000000"/>
                </a:solidFill>
              </a:rPr>
              <a:t>ARRAY </a:t>
            </a:r>
          </a:p>
          <a:p>
            <a:pPr algn="ctr"/>
            <a:r>
              <a:rPr lang="en-US" sz="1200" b="1">
                <a:solidFill>
                  <a:srgbClr val="000000"/>
                </a:solidFill>
              </a:rPr>
              <a:t>OF DETECTORS</a:t>
            </a:r>
            <a:endParaRPr lang="en-US" sz="1200" b="1"/>
          </a:p>
        </p:txBody>
      </p:sp>
      <p:sp>
        <p:nvSpPr>
          <p:cNvPr id="75781" name="Line 7" descr="array_back1"/>
          <p:cNvSpPr>
            <a:spLocks noChangeShapeType="1"/>
          </p:cNvSpPr>
          <p:nvPr/>
        </p:nvSpPr>
        <p:spPr bwMode="auto">
          <a:xfrm flipH="1">
            <a:off x="3502025" y="1219200"/>
            <a:ext cx="393700" cy="2809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782" name="Line 8" descr="array_back1"/>
          <p:cNvSpPr>
            <a:spLocks noChangeShapeType="1"/>
          </p:cNvSpPr>
          <p:nvPr/>
        </p:nvSpPr>
        <p:spPr bwMode="auto">
          <a:xfrm>
            <a:off x="3895725" y="1219200"/>
            <a:ext cx="395288" cy="2809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783" name="Line 9" descr="array_back1"/>
          <p:cNvSpPr>
            <a:spLocks noChangeShapeType="1"/>
          </p:cNvSpPr>
          <p:nvPr/>
        </p:nvSpPr>
        <p:spPr bwMode="auto">
          <a:xfrm>
            <a:off x="3613151" y="1687513"/>
            <a:ext cx="563563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784" name="Line 10" descr="array_back1"/>
          <p:cNvSpPr>
            <a:spLocks noChangeShapeType="1"/>
          </p:cNvSpPr>
          <p:nvPr/>
        </p:nvSpPr>
        <p:spPr bwMode="auto">
          <a:xfrm flipV="1">
            <a:off x="3276600" y="1687514"/>
            <a:ext cx="336550" cy="7508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785" name="Line 11" descr="array_back1"/>
          <p:cNvSpPr>
            <a:spLocks noChangeShapeType="1"/>
          </p:cNvSpPr>
          <p:nvPr/>
        </p:nvSpPr>
        <p:spPr bwMode="auto">
          <a:xfrm flipH="1" flipV="1">
            <a:off x="4176714" y="1687514"/>
            <a:ext cx="395287" cy="7508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786" name="Rectangle 12" descr="array_back1"/>
          <p:cNvSpPr>
            <a:spLocks noChangeArrowheads="1"/>
          </p:cNvSpPr>
          <p:nvPr/>
        </p:nvSpPr>
        <p:spPr bwMode="auto">
          <a:xfrm>
            <a:off x="3613151" y="1406525"/>
            <a:ext cx="563563" cy="280988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787" name="Line 13" descr="array_back1"/>
          <p:cNvSpPr>
            <a:spLocks noChangeShapeType="1"/>
          </p:cNvSpPr>
          <p:nvPr/>
        </p:nvSpPr>
        <p:spPr bwMode="auto">
          <a:xfrm>
            <a:off x="3276600" y="2438400"/>
            <a:ext cx="12954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492" name="Rectangle 14"/>
          <p:cNvSpPr>
            <a:spLocks noChangeArrowheads="1"/>
          </p:cNvSpPr>
          <p:nvPr/>
        </p:nvSpPr>
        <p:spPr bwMode="auto">
          <a:xfrm>
            <a:off x="1371600" y="1219200"/>
            <a:ext cx="1524000" cy="1219199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 smtClean="0"/>
              <a:t>HV Distribution</a:t>
            </a:r>
          </a:p>
          <a:p>
            <a:pPr algn="ctr" eaLnBrk="0" hangingPunct="0">
              <a:defRPr/>
            </a:pPr>
            <a:r>
              <a:rPr lang="en-US" dirty="0" smtClean="0"/>
              <a:t>&amp;</a:t>
            </a:r>
          </a:p>
          <a:p>
            <a:pPr algn="ctr" eaLnBrk="0" hangingPunct="0">
              <a:defRPr/>
            </a:pPr>
            <a:r>
              <a:rPr lang="en-US" dirty="0" smtClean="0"/>
              <a:t>HV Monitoring</a:t>
            </a:r>
            <a:endParaRPr lang="en-US" dirty="0"/>
          </a:p>
        </p:txBody>
      </p:sp>
      <p:sp>
        <p:nvSpPr>
          <p:cNvPr id="20493" name="Rectangle 15"/>
          <p:cNvSpPr>
            <a:spLocks noChangeArrowheads="1"/>
          </p:cNvSpPr>
          <p:nvPr/>
        </p:nvSpPr>
        <p:spPr bwMode="auto">
          <a:xfrm>
            <a:off x="4800600" y="1295400"/>
            <a:ext cx="990600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/>
              <a:t>Pulse</a:t>
            </a:r>
          </a:p>
          <a:p>
            <a:pPr algn="ctr" eaLnBrk="0" hangingPunct="0">
              <a:defRPr/>
            </a:pPr>
            <a:r>
              <a:rPr lang="en-US"/>
              <a:t>Fan-out</a:t>
            </a:r>
          </a:p>
        </p:txBody>
      </p:sp>
      <p:sp>
        <p:nvSpPr>
          <p:cNvPr id="20494" name="Rectangle 16"/>
          <p:cNvSpPr>
            <a:spLocks noChangeArrowheads="1"/>
          </p:cNvSpPr>
          <p:nvPr/>
        </p:nvSpPr>
        <p:spPr bwMode="auto">
          <a:xfrm>
            <a:off x="6248400" y="1219200"/>
            <a:ext cx="1323279" cy="1219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/>
              <a:t>Amplifier</a:t>
            </a:r>
          </a:p>
          <a:p>
            <a:pPr algn="ctr" eaLnBrk="0" hangingPunct="0">
              <a:defRPr/>
            </a:pPr>
            <a:r>
              <a:rPr lang="en-US"/>
              <a:t>&amp;</a:t>
            </a:r>
          </a:p>
          <a:p>
            <a:pPr algn="ctr" eaLnBrk="0" hangingPunct="0">
              <a:defRPr/>
            </a:pPr>
            <a:r>
              <a:rPr lang="en-US"/>
              <a:t>Discriminator</a:t>
            </a:r>
          </a:p>
        </p:txBody>
      </p:sp>
      <p:sp>
        <p:nvSpPr>
          <p:cNvPr id="75794" name="Rectangle 20"/>
          <p:cNvSpPr>
            <a:spLocks noChangeArrowheads="1"/>
          </p:cNvSpPr>
          <p:nvPr/>
        </p:nvSpPr>
        <p:spPr bwMode="auto">
          <a:xfrm>
            <a:off x="4800600" y="3124200"/>
            <a:ext cx="914400" cy="1905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/>
              <a:t>ADC</a:t>
            </a:r>
          </a:p>
        </p:txBody>
      </p:sp>
      <p:sp>
        <p:nvSpPr>
          <p:cNvPr id="75799" name="AutoShape 26"/>
          <p:cNvSpPr>
            <a:spLocks noChangeArrowheads="1"/>
          </p:cNvSpPr>
          <p:nvPr/>
        </p:nvSpPr>
        <p:spPr bwMode="auto">
          <a:xfrm>
            <a:off x="2895600" y="15240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0" name="AutoShape 27"/>
          <p:cNvSpPr>
            <a:spLocks noChangeArrowheads="1"/>
          </p:cNvSpPr>
          <p:nvPr/>
        </p:nvSpPr>
        <p:spPr bwMode="auto">
          <a:xfrm>
            <a:off x="4191000" y="15240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1" name="AutoShape 28"/>
          <p:cNvSpPr>
            <a:spLocks noChangeArrowheads="1"/>
          </p:cNvSpPr>
          <p:nvPr/>
        </p:nvSpPr>
        <p:spPr bwMode="auto">
          <a:xfrm>
            <a:off x="5791200" y="1676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4" name="AutoShape 31"/>
          <p:cNvSpPr>
            <a:spLocks noChangeArrowheads="1"/>
          </p:cNvSpPr>
          <p:nvPr/>
        </p:nvSpPr>
        <p:spPr bwMode="auto">
          <a:xfrm>
            <a:off x="5181600" y="2438400"/>
            <a:ext cx="228600" cy="6858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5" name="AutoShape 32"/>
          <p:cNvSpPr>
            <a:spLocks noChangeArrowheads="1"/>
          </p:cNvSpPr>
          <p:nvPr/>
        </p:nvSpPr>
        <p:spPr bwMode="auto">
          <a:xfrm>
            <a:off x="6477000" y="2438400"/>
            <a:ext cx="228600" cy="6858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06" name="Line 33"/>
          <p:cNvSpPr>
            <a:spLocks noChangeShapeType="1"/>
          </p:cNvSpPr>
          <p:nvPr/>
        </p:nvSpPr>
        <p:spPr bwMode="auto">
          <a:xfrm>
            <a:off x="9526859" y="1638300"/>
            <a:ext cx="762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07" name="Text Box 35"/>
          <p:cNvSpPr txBox="1">
            <a:spLocks noChangeArrowheads="1"/>
          </p:cNvSpPr>
          <p:nvPr/>
        </p:nvSpPr>
        <p:spPr bwMode="auto">
          <a:xfrm>
            <a:off x="9561708" y="880265"/>
            <a:ext cx="114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TRIG &amp; GATE</a:t>
            </a:r>
          </a:p>
        </p:txBody>
      </p:sp>
      <p:sp>
        <p:nvSpPr>
          <p:cNvPr id="75808" name="Line 36"/>
          <p:cNvSpPr>
            <a:spLocks noChangeShapeType="1"/>
          </p:cNvSpPr>
          <p:nvPr/>
        </p:nvSpPr>
        <p:spPr bwMode="auto">
          <a:xfrm flipH="1">
            <a:off x="8726755" y="2442117"/>
            <a:ext cx="15800" cy="68208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09" name="Text Box 37"/>
          <p:cNvSpPr txBox="1">
            <a:spLocks noChangeArrowheads="1"/>
          </p:cNvSpPr>
          <p:nvPr/>
        </p:nvSpPr>
        <p:spPr bwMode="auto">
          <a:xfrm>
            <a:off x="7339654" y="2483452"/>
            <a:ext cx="14995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EAS </a:t>
            </a:r>
            <a:r>
              <a:rPr lang="en-US" dirty="0" smtClean="0"/>
              <a:t>Trigger</a:t>
            </a:r>
            <a:endParaRPr lang="en-US" dirty="0"/>
          </a:p>
        </p:txBody>
      </p:sp>
      <p:sp>
        <p:nvSpPr>
          <p:cNvPr id="75810" name="Line 38"/>
          <p:cNvSpPr>
            <a:spLocks noChangeShapeType="1"/>
          </p:cNvSpPr>
          <p:nvPr/>
        </p:nvSpPr>
        <p:spPr bwMode="auto">
          <a:xfrm>
            <a:off x="9476679" y="2085259"/>
            <a:ext cx="7620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11" name="Text Box 39"/>
          <p:cNvSpPr txBox="1">
            <a:spLocks noChangeArrowheads="1"/>
          </p:cNvSpPr>
          <p:nvPr/>
        </p:nvSpPr>
        <p:spPr bwMode="auto">
          <a:xfrm>
            <a:off x="9525000" y="2362201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FF33CC"/>
                </a:solidFill>
              </a:rPr>
              <a:t>Clear</a:t>
            </a:r>
          </a:p>
        </p:txBody>
      </p:sp>
      <p:sp>
        <p:nvSpPr>
          <p:cNvPr id="75814" name="Line 42"/>
          <p:cNvSpPr>
            <a:spLocks noChangeShapeType="1"/>
          </p:cNvSpPr>
          <p:nvPr/>
        </p:nvSpPr>
        <p:spPr bwMode="auto">
          <a:xfrm flipV="1">
            <a:off x="5029200" y="5029200"/>
            <a:ext cx="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15" name="Text Box 43"/>
          <p:cNvSpPr txBox="1">
            <a:spLocks noChangeArrowheads="1"/>
          </p:cNvSpPr>
          <p:nvPr/>
        </p:nvSpPr>
        <p:spPr bwMode="auto">
          <a:xfrm>
            <a:off x="4648200" y="5715001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GATE</a:t>
            </a:r>
          </a:p>
        </p:txBody>
      </p:sp>
      <p:sp>
        <p:nvSpPr>
          <p:cNvPr id="75816" name="Line 44"/>
          <p:cNvSpPr>
            <a:spLocks noChangeShapeType="1"/>
          </p:cNvSpPr>
          <p:nvPr/>
        </p:nvSpPr>
        <p:spPr bwMode="auto">
          <a:xfrm flipV="1">
            <a:off x="6705600" y="5029200"/>
            <a:ext cx="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17" name="Line 45"/>
          <p:cNvSpPr>
            <a:spLocks noChangeShapeType="1"/>
          </p:cNvSpPr>
          <p:nvPr/>
        </p:nvSpPr>
        <p:spPr bwMode="auto">
          <a:xfrm flipV="1">
            <a:off x="5562600" y="5029200"/>
            <a:ext cx="0" cy="6096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18" name="Line 46"/>
          <p:cNvSpPr>
            <a:spLocks noChangeShapeType="1"/>
          </p:cNvSpPr>
          <p:nvPr/>
        </p:nvSpPr>
        <p:spPr bwMode="auto">
          <a:xfrm flipV="1">
            <a:off x="6248400" y="5029200"/>
            <a:ext cx="0" cy="6096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5819" name="Text Box 47"/>
          <p:cNvSpPr txBox="1">
            <a:spLocks noChangeArrowheads="1"/>
          </p:cNvSpPr>
          <p:nvPr/>
        </p:nvSpPr>
        <p:spPr bwMode="auto">
          <a:xfrm>
            <a:off x="5562600" y="5181601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33CC"/>
                </a:solidFill>
              </a:rPr>
              <a:t>Clear</a:t>
            </a:r>
          </a:p>
        </p:txBody>
      </p:sp>
      <p:sp>
        <p:nvSpPr>
          <p:cNvPr id="75820" name="Text Box 48"/>
          <p:cNvSpPr txBox="1">
            <a:spLocks noChangeArrowheads="1"/>
          </p:cNvSpPr>
          <p:nvPr/>
        </p:nvSpPr>
        <p:spPr bwMode="auto">
          <a:xfrm>
            <a:off x="6400800" y="5715001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TRIG</a:t>
            </a:r>
          </a:p>
        </p:txBody>
      </p:sp>
      <p:sp>
        <p:nvSpPr>
          <p:cNvPr id="75822" name="Text Box 50"/>
          <p:cNvSpPr txBox="1">
            <a:spLocks noChangeArrowheads="1"/>
          </p:cNvSpPr>
          <p:nvPr/>
        </p:nvSpPr>
        <p:spPr bwMode="auto">
          <a:xfrm>
            <a:off x="3276600" y="2438400"/>
            <a:ext cx="1295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/>
              <a:t>400…........721</a:t>
            </a:r>
          </a:p>
        </p:txBody>
      </p:sp>
      <p:sp>
        <p:nvSpPr>
          <p:cNvPr id="13358" name="Rectangle 51"/>
          <p:cNvSpPr>
            <a:spLocks noChangeArrowheads="1"/>
          </p:cNvSpPr>
          <p:nvPr/>
        </p:nvSpPr>
        <p:spPr bwMode="auto">
          <a:xfrm>
            <a:off x="1524000" y="0"/>
            <a:ext cx="518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Arial" charset="0"/>
              </a:rPr>
              <a:t>EAS </a:t>
            </a:r>
            <a:r>
              <a:rPr lang="en-US" sz="4000" dirty="0" err="1">
                <a:solidFill>
                  <a:srgbClr val="002060"/>
                </a:solidFill>
                <a:latin typeface="Arial" charset="0"/>
              </a:rPr>
              <a:t>Scintillator</a:t>
            </a:r>
            <a:r>
              <a:rPr lang="en-US" sz="4000" dirty="0">
                <a:solidFill>
                  <a:srgbClr val="002060"/>
                </a:solidFill>
                <a:latin typeface="Arial" charset="0"/>
              </a:rPr>
              <a:t> DAQ </a:t>
            </a:r>
          </a:p>
        </p:txBody>
      </p:sp>
      <p:sp>
        <p:nvSpPr>
          <p:cNvPr id="75825" name="Rectangle 55"/>
          <p:cNvSpPr>
            <a:spLocks noChangeArrowheads="1"/>
          </p:cNvSpPr>
          <p:nvPr/>
        </p:nvSpPr>
        <p:spPr bwMode="auto">
          <a:xfrm>
            <a:off x="5970588" y="3103563"/>
            <a:ext cx="10398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28" name="Rectangle 58"/>
          <p:cNvSpPr>
            <a:spLocks noChangeArrowheads="1"/>
          </p:cNvSpPr>
          <p:nvPr/>
        </p:nvSpPr>
        <p:spPr bwMode="auto">
          <a:xfrm>
            <a:off x="4881564" y="3124200"/>
            <a:ext cx="757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>
                <a:solidFill>
                  <a:srgbClr val="FF0000"/>
                </a:solidFill>
              </a:rPr>
              <a:t>CAEN</a:t>
            </a:r>
          </a:p>
        </p:txBody>
      </p:sp>
      <p:sp>
        <p:nvSpPr>
          <p:cNvPr id="75829" name="Rectangle 59"/>
          <p:cNvSpPr>
            <a:spLocks noChangeArrowheads="1"/>
          </p:cNvSpPr>
          <p:nvPr/>
        </p:nvSpPr>
        <p:spPr bwMode="auto">
          <a:xfrm>
            <a:off x="1753258" y="1255713"/>
            <a:ext cx="719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00" b="1" dirty="0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30" name="Rectangle 61"/>
          <p:cNvSpPr>
            <a:spLocks noChangeArrowheads="1"/>
          </p:cNvSpPr>
          <p:nvPr/>
        </p:nvSpPr>
        <p:spPr bwMode="auto">
          <a:xfrm>
            <a:off x="3533775" y="1431926"/>
            <a:ext cx="719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31" name="Rectangle 62"/>
          <p:cNvSpPr>
            <a:spLocks noChangeArrowheads="1"/>
          </p:cNvSpPr>
          <p:nvPr/>
        </p:nvSpPr>
        <p:spPr bwMode="auto">
          <a:xfrm>
            <a:off x="4919664" y="1279526"/>
            <a:ext cx="719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00" b="1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75832" name="Rectangle 63"/>
          <p:cNvSpPr>
            <a:spLocks noChangeArrowheads="1"/>
          </p:cNvSpPr>
          <p:nvPr/>
        </p:nvSpPr>
        <p:spPr bwMode="auto">
          <a:xfrm>
            <a:off x="6596064" y="1203326"/>
            <a:ext cx="719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00" b="1">
                <a:solidFill>
                  <a:srgbClr val="0000FF"/>
                </a:solidFill>
              </a:rPr>
              <a:t>GRAPES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59" y="5480903"/>
            <a:ext cx="2476500" cy="129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30733" y="5225227"/>
            <a:ext cx="919894" cy="52784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59" y="5440664"/>
            <a:ext cx="1544004" cy="589948"/>
          </a:xfrm>
          <a:prstGeom prst="rect">
            <a:avLst/>
          </a:prstGeom>
        </p:spPr>
      </p:pic>
      <p:sp>
        <p:nvSpPr>
          <p:cNvPr id="63" name="Rectangle 16"/>
          <p:cNvSpPr>
            <a:spLocks noChangeArrowheads="1"/>
          </p:cNvSpPr>
          <p:nvPr/>
        </p:nvSpPr>
        <p:spPr bwMode="auto">
          <a:xfrm>
            <a:off x="8001000" y="1203326"/>
            <a:ext cx="1524000" cy="1219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 smtClean="0"/>
              <a:t>FPGA Based</a:t>
            </a:r>
          </a:p>
          <a:p>
            <a:pPr algn="ctr" eaLnBrk="0" hangingPunct="0">
              <a:defRPr/>
            </a:pPr>
            <a:r>
              <a:rPr lang="en-US" dirty="0" smtClean="0"/>
              <a:t>Programmable </a:t>
            </a:r>
          </a:p>
          <a:p>
            <a:pPr algn="ctr" eaLnBrk="0" hangingPunct="0">
              <a:defRPr/>
            </a:pPr>
            <a:r>
              <a:rPr lang="en-US" dirty="0" err="1" smtClean="0"/>
              <a:t>TriggerLogic</a:t>
            </a:r>
            <a:endParaRPr lang="en-US" dirty="0"/>
          </a:p>
        </p:txBody>
      </p:sp>
      <p:sp>
        <p:nvSpPr>
          <p:cNvPr id="64" name="AutoShape 28"/>
          <p:cNvSpPr>
            <a:spLocks noChangeArrowheads="1"/>
          </p:cNvSpPr>
          <p:nvPr/>
        </p:nvSpPr>
        <p:spPr bwMode="auto">
          <a:xfrm>
            <a:off x="7571678" y="1676400"/>
            <a:ext cx="429321" cy="2397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GB"/>
          </a:p>
        </p:txBody>
      </p:sp>
      <p:sp>
        <p:nvSpPr>
          <p:cNvPr id="75833" name="Rectangle 64"/>
          <p:cNvSpPr>
            <a:spLocks noChangeArrowheads="1"/>
          </p:cNvSpPr>
          <p:nvPr/>
        </p:nvSpPr>
        <p:spPr bwMode="auto">
          <a:xfrm>
            <a:off x="8463833" y="1172543"/>
            <a:ext cx="719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00" b="1" dirty="0">
                <a:solidFill>
                  <a:srgbClr val="0000FF"/>
                </a:solidFill>
              </a:rPr>
              <a:t>GRAPES</a:t>
            </a:r>
          </a:p>
        </p:txBody>
      </p:sp>
      <p:sp>
        <p:nvSpPr>
          <p:cNvPr id="66" name="Rectangle 4"/>
          <p:cNvSpPr>
            <a:spLocks noChangeArrowheads="1"/>
          </p:cNvSpPr>
          <p:nvPr/>
        </p:nvSpPr>
        <p:spPr bwMode="auto">
          <a:xfrm>
            <a:off x="6983412" y="3103563"/>
            <a:ext cx="2840812" cy="190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sz="1200" b="1" dirty="0"/>
          </a:p>
          <a:p>
            <a:pPr algn="ctr">
              <a:defRPr/>
            </a:pPr>
            <a:endParaRPr lang="en-US" dirty="0" smtClean="0"/>
          </a:p>
          <a:p>
            <a:pPr algn="ctr">
              <a:defRPr/>
            </a:pPr>
            <a:r>
              <a:rPr lang="en-US" dirty="0" smtClean="0"/>
              <a:t>FPGA </a:t>
            </a:r>
            <a:r>
              <a:rPr lang="en-US" dirty="0"/>
              <a:t>Based</a:t>
            </a:r>
          </a:p>
          <a:p>
            <a:pPr algn="ctr">
              <a:defRPr/>
            </a:pPr>
            <a:r>
              <a:rPr lang="en-US" dirty="0" smtClean="0"/>
              <a:t>Integrated CAMAC DAQ</a:t>
            </a:r>
          </a:p>
          <a:p>
            <a:pPr algn="ctr">
              <a:defRPr/>
            </a:pPr>
            <a:endParaRPr lang="en-US" dirty="0" smtClean="0"/>
          </a:p>
          <a:p>
            <a:pPr algn="ctr">
              <a:defRPr/>
            </a:pPr>
            <a:r>
              <a:rPr lang="en-US" sz="1100" dirty="0" smtClean="0">
                <a:solidFill>
                  <a:srgbClr val="7030A0"/>
                </a:solidFill>
              </a:rPr>
              <a:t>   Master Controller         Real Time Clock</a:t>
            </a:r>
          </a:p>
          <a:p>
            <a:pPr algn="ctr">
              <a:defRPr/>
            </a:pPr>
            <a:r>
              <a:rPr lang="en-US" sz="1100" dirty="0" smtClean="0">
                <a:solidFill>
                  <a:srgbClr val="7030A0"/>
                </a:solidFill>
              </a:rPr>
              <a:t>CAMAC Controller       USB Interface</a:t>
            </a:r>
          </a:p>
          <a:p>
            <a:pPr algn="ctr">
              <a:defRPr/>
            </a:pPr>
            <a:endParaRPr lang="en-US" dirty="0"/>
          </a:p>
          <a:p>
            <a:pPr algn="ctr"/>
            <a:endParaRPr lang="en-US" dirty="0"/>
          </a:p>
        </p:txBody>
      </p:sp>
      <p:sp>
        <p:nvSpPr>
          <p:cNvPr id="75827" name="Rectangle 57"/>
          <p:cNvSpPr>
            <a:spLocks noChangeArrowheads="1"/>
          </p:cNvSpPr>
          <p:nvPr/>
        </p:nvSpPr>
        <p:spPr bwMode="auto">
          <a:xfrm>
            <a:off x="7772400" y="3067076"/>
            <a:ext cx="10398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b="1" dirty="0">
                <a:solidFill>
                  <a:srgbClr val="0000FF"/>
                </a:solidFill>
              </a:rPr>
              <a:t>GRAPES</a:t>
            </a:r>
          </a:p>
        </p:txBody>
      </p:sp>
    </p:spTree>
    <p:extLst>
      <p:ext uri="{BB962C8B-B14F-4D97-AF65-F5344CB8AC3E}">
        <p14:creationId xmlns:p14="http://schemas.microsoft.com/office/powerpoint/2010/main" val="96274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9354" y="3671887"/>
            <a:ext cx="4762980" cy="3186113"/>
          </a:xfrm>
        </p:spPr>
      </p:pic>
      <p:pic>
        <p:nvPicPr>
          <p:cNvPr id="76804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7825" y="0"/>
            <a:ext cx="5126038" cy="3429000"/>
          </a:xfrm>
        </p:spPr>
      </p:pic>
      <p:pic>
        <p:nvPicPr>
          <p:cNvPr id="76805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414713"/>
            <a:ext cx="5126038" cy="3429070"/>
          </a:xfrm>
        </p:spPr>
      </p:pic>
      <p:pic>
        <p:nvPicPr>
          <p:cNvPr id="7680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038" y="14287"/>
            <a:ext cx="5105400" cy="3414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62600" y="0"/>
            <a:ext cx="762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6159500" y="3657600"/>
            <a:ext cx="46038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93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65394" y="246007"/>
            <a:ext cx="3704064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 smtClean="0">
                <a:solidFill>
                  <a:srgbClr val="FF0000"/>
                </a:solidFill>
              </a:rPr>
              <a:t> DAQ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974976" y="2362201"/>
            <a:ext cx="7693025" cy="3724275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92927" y="1638764"/>
            <a:ext cx="1371600" cy="876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/>
              <a:t>Proportional </a:t>
            </a:r>
          </a:p>
          <a:p>
            <a:pPr algn="ctr" eaLnBrk="0" hangingPunct="0">
              <a:defRPr/>
            </a:pPr>
            <a:r>
              <a:rPr lang="en-US" dirty="0"/>
              <a:t>Counter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921727" y="1638764"/>
            <a:ext cx="13716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/>
              <a:t>Amplifier</a:t>
            </a:r>
          </a:p>
          <a:p>
            <a:pPr algn="ctr" eaLnBrk="0" hangingPunct="0">
              <a:defRPr/>
            </a:pPr>
            <a:r>
              <a:rPr lang="en-US"/>
              <a:t>&amp;</a:t>
            </a:r>
          </a:p>
          <a:p>
            <a:pPr algn="ctr" eaLnBrk="0" hangingPunct="0">
              <a:defRPr/>
            </a:pPr>
            <a:r>
              <a:rPr lang="en-US"/>
              <a:t>Discriminator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3750527" y="1638764"/>
            <a:ext cx="13716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/>
              <a:t>RAM </a:t>
            </a:r>
          </a:p>
          <a:p>
            <a:pPr algn="ctr" eaLnBrk="0" hangingPunct="0">
              <a:defRPr/>
            </a:pPr>
            <a:r>
              <a:rPr lang="en-US"/>
              <a:t>Card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5761463" y="1600664"/>
            <a:ext cx="13716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/>
              <a:t>RAM</a:t>
            </a:r>
          </a:p>
          <a:p>
            <a:pPr algn="ctr" eaLnBrk="0" hangingPunct="0">
              <a:defRPr/>
            </a:pPr>
            <a:r>
              <a:rPr lang="en-US"/>
              <a:t>Control </a:t>
            </a:r>
          </a:p>
          <a:p>
            <a:pPr algn="ctr" eaLnBrk="0" hangingPunct="0">
              <a:defRPr/>
            </a:pPr>
            <a:r>
              <a:rPr lang="en-US"/>
              <a:t>Card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7660888" y="2057864"/>
            <a:ext cx="2152187" cy="495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 smtClean="0"/>
              <a:t>PWA &amp; CRM</a:t>
            </a:r>
            <a:r>
              <a:rPr lang="en-US" dirty="0"/>
              <a:t> </a:t>
            </a:r>
            <a:r>
              <a:rPr lang="en-US" dirty="0" smtClean="0"/>
              <a:t>Card (ISA)</a:t>
            </a:r>
            <a:endParaRPr lang="en-US" dirty="0"/>
          </a:p>
        </p:txBody>
      </p:sp>
      <p:sp>
        <p:nvSpPr>
          <p:cNvPr id="92171" name="Line 11"/>
          <p:cNvSpPr>
            <a:spLocks noChangeShapeType="1"/>
          </p:cNvSpPr>
          <p:nvPr/>
        </p:nvSpPr>
        <p:spPr bwMode="auto">
          <a:xfrm>
            <a:off x="1464527" y="2019764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92172" name="Line 12"/>
          <p:cNvSpPr>
            <a:spLocks noChangeShapeType="1"/>
          </p:cNvSpPr>
          <p:nvPr/>
        </p:nvSpPr>
        <p:spPr bwMode="auto">
          <a:xfrm>
            <a:off x="3293327" y="2019764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92173" name="Line 13"/>
          <p:cNvSpPr>
            <a:spLocks noChangeShapeType="1"/>
          </p:cNvSpPr>
          <p:nvPr/>
        </p:nvSpPr>
        <p:spPr bwMode="auto">
          <a:xfrm flipV="1">
            <a:off x="5122127" y="2010473"/>
            <a:ext cx="639336" cy="929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92174" name="Line 14"/>
          <p:cNvSpPr>
            <a:spLocks noChangeShapeType="1"/>
          </p:cNvSpPr>
          <p:nvPr/>
        </p:nvSpPr>
        <p:spPr bwMode="auto">
          <a:xfrm flipV="1">
            <a:off x="7144213" y="1884556"/>
            <a:ext cx="527826" cy="50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grpSp>
        <p:nvGrpSpPr>
          <p:cNvPr id="21" name="Group 20"/>
          <p:cNvGrpSpPr/>
          <p:nvPr/>
        </p:nvGrpSpPr>
        <p:grpSpPr>
          <a:xfrm>
            <a:off x="10344615" y="1524464"/>
            <a:ext cx="1524000" cy="990600"/>
            <a:chOff x="8458200" y="5562600"/>
            <a:chExt cx="1524000" cy="990600"/>
          </a:xfrm>
        </p:grpSpPr>
        <p:pic>
          <p:nvPicPr>
            <p:cNvPr id="22" name="Picture 25" descr="j028575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5562600"/>
              <a:ext cx="15240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8090">
              <a:off x="8841335" y="5689689"/>
              <a:ext cx="409746" cy="495134"/>
            </a:xfrm>
            <a:prstGeom prst="rect">
              <a:avLst/>
            </a:prstGeom>
          </p:spPr>
        </p:pic>
      </p:grpSp>
      <p:sp>
        <p:nvSpPr>
          <p:cNvPr id="24" name="Line 14"/>
          <p:cNvSpPr>
            <a:spLocks noChangeShapeType="1"/>
          </p:cNvSpPr>
          <p:nvPr/>
        </p:nvSpPr>
        <p:spPr bwMode="auto">
          <a:xfrm flipV="1">
            <a:off x="7133063" y="2249631"/>
            <a:ext cx="527826" cy="50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7660887" y="1487399"/>
            <a:ext cx="2152187" cy="495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 err="1" smtClean="0"/>
              <a:t>Mu_Main</a:t>
            </a:r>
            <a:r>
              <a:rPr lang="en-US" dirty="0" smtClean="0"/>
              <a:t> Card (ISA)</a:t>
            </a:r>
            <a:endParaRPr lang="en-US" dirty="0"/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>
            <a:off x="9813072" y="1784067"/>
            <a:ext cx="595274" cy="1496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 flipV="1">
            <a:off x="9816789" y="2282335"/>
            <a:ext cx="527826" cy="50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750527" y="3575359"/>
            <a:ext cx="13716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 smtClean="0"/>
              <a:t>Pulse Latch </a:t>
            </a:r>
            <a:endParaRPr lang="en-US" dirty="0"/>
          </a:p>
          <a:p>
            <a:pPr algn="ctr" eaLnBrk="0" hangingPunct="0">
              <a:defRPr/>
            </a:pPr>
            <a:r>
              <a:rPr lang="en-US" dirty="0"/>
              <a:t>Card</a:t>
            </a: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5837664" y="3610173"/>
            <a:ext cx="13716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 smtClean="0"/>
              <a:t>Module </a:t>
            </a:r>
          </a:p>
          <a:p>
            <a:pPr algn="ctr" eaLnBrk="0" hangingPunct="0">
              <a:defRPr/>
            </a:pPr>
            <a:r>
              <a:rPr lang="en-US" dirty="0" smtClean="0"/>
              <a:t>Control </a:t>
            </a:r>
            <a:endParaRPr lang="en-US" dirty="0"/>
          </a:p>
          <a:p>
            <a:pPr algn="ctr" eaLnBrk="0" hangingPunct="0">
              <a:defRPr/>
            </a:pPr>
            <a:r>
              <a:rPr lang="en-US" dirty="0"/>
              <a:t>Card</a:t>
            </a:r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 flipV="1">
            <a:off x="5097967" y="4015604"/>
            <a:ext cx="639336" cy="929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7744517" y="3814683"/>
            <a:ext cx="2152187" cy="495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 smtClean="0"/>
              <a:t>Interface Card (PCI)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10344615" y="3610173"/>
            <a:ext cx="1524000" cy="990600"/>
            <a:chOff x="8458200" y="5562600"/>
            <a:chExt cx="1524000" cy="990600"/>
          </a:xfrm>
        </p:grpSpPr>
        <p:pic>
          <p:nvPicPr>
            <p:cNvPr id="33" name="Picture 25" descr="j028575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5562600"/>
              <a:ext cx="15240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8090">
              <a:off x="8841335" y="5689689"/>
              <a:ext cx="409746" cy="495134"/>
            </a:xfrm>
            <a:prstGeom prst="rect">
              <a:avLst/>
            </a:prstGeom>
          </p:spPr>
        </p:pic>
      </p:grpSp>
      <p:sp>
        <p:nvSpPr>
          <p:cNvPr id="35" name="Line 14"/>
          <p:cNvSpPr>
            <a:spLocks noChangeShapeType="1"/>
          </p:cNvSpPr>
          <p:nvPr/>
        </p:nvSpPr>
        <p:spPr bwMode="auto">
          <a:xfrm flipV="1">
            <a:off x="9880520" y="4032559"/>
            <a:ext cx="527826" cy="50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6" name="Line 14"/>
          <p:cNvSpPr>
            <a:spLocks noChangeShapeType="1"/>
          </p:cNvSpPr>
          <p:nvPr/>
        </p:nvSpPr>
        <p:spPr bwMode="auto">
          <a:xfrm flipV="1">
            <a:off x="7205545" y="4062333"/>
            <a:ext cx="527826" cy="50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" name="Line 12"/>
          <p:cNvSpPr>
            <a:spLocks noChangeShapeType="1"/>
          </p:cNvSpPr>
          <p:nvPr/>
        </p:nvSpPr>
        <p:spPr bwMode="auto">
          <a:xfrm flipH="1">
            <a:off x="4427033" y="2553164"/>
            <a:ext cx="9293" cy="105700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8" name="Oval 37"/>
          <p:cNvSpPr/>
          <p:nvPr/>
        </p:nvSpPr>
        <p:spPr>
          <a:xfrm rot="16200000">
            <a:off x="8837807" y="1987546"/>
            <a:ext cx="1617315" cy="41495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Oval 38"/>
          <p:cNvSpPr/>
          <p:nvPr/>
        </p:nvSpPr>
        <p:spPr>
          <a:xfrm rot="16200000">
            <a:off x="8729683" y="-10244"/>
            <a:ext cx="1957388" cy="41495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915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09431" y="236016"/>
            <a:ext cx="3704064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err="1" smtClean="0">
                <a:solidFill>
                  <a:srgbClr val="00B050"/>
                </a:solidFill>
              </a:rPr>
              <a:t>Muon</a:t>
            </a:r>
            <a:r>
              <a:rPr lang="en-US" dirty="0" smtClean="0">
                <a:solidFill>
                  <a:srgbClr val="00B050"/>
                </a:solidFill>
              </a:rPr>
              <a:t> DAQ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974976" y="2362201"/>
            <a:ext cx="7693025" cy="3724275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92927" y="1638764"/>
            <a:ext cx="1371600" cy="876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/>
              <a:t>Proportional </a:t>
            </a:r>
          </a:p>
          <a:p>
            <a:pPr algn="ctr" eaLnBrk="0" hangingPunct="0">
              <a:defRPr/>
            </a:pPr>
            <a:r>
              <a:rPr lang="en-US" dirty="0"/>
              <a:t>Counter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921727" y="1638764"/>
            <a:ext cx="1371600" cy="9144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/>
              <a:t>Amplifier</a:t>
            </a:r>
          </a:p>
          <a:p>
            <a:pPr algn="ctr" eaLnBrk="0" hangingPunct="0">
              <a:defRPr/>
            </a:pPr>
            <a:r>
              <a:rPr lang="en-US"/>
              <a:t>&amp;</a:t>
            </a:r>
          </a:p>
          <a:p>
            <a:pPr algn="ctr" eaLnBrk="0" hangingPunct="0">
              <a:defRPr/>
            </a:pPr>
            <a:r>
              <a:rPr lang="en-US"/>
              <a:t>Discriminator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3750527" y="1638764"/>
            <a:ext cx="13716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/>
              <a:t>RAM </a:t>
            </a:r>
          </a:p>
          <a:p>
            <a:pPr algn="ctr" eaLnBrk="0" hangingPunct="0">
              <a:defRPr/>
            </a:pPr>
            <a:r>
              <a:rPr lang="en-US"/>
              <a:t>Card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5761463" y="1600664"/>
            <a:ext cx="13716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/>
              <a:t>RAM</a:t>
            </a:r>
          </a:p>
          <a:p>
            <a:pPr algn="ctr" eaLnBrk="0" hangingPunct="0">
              <a:defRPr/>
            </a:pPr>
            <a:r>
              <a:rPr lang="en-US"/>
              <a:t>Control </a:t>
            </a:r>
          </a:p>
          <a:p>
            <a:pPr algn="ctr" eaLnBrk="0" hangingPunct="0">
              <a:defRPr/>
            </a:pPr>
            <a:r>
              <a:rPr lang="en-US"/>
              <a:t>Card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7660888" y="2057864"/>
            <a:ext cx="2152187" cy="4953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 smtClean="0"/>
              <a:t>PWA &amp; CRM</a:t>
            </a:r>
            <a:r>
              <a:rPr lang="en-US" dirty="0"/>
              <a:t> </a:t>
            </a:r>
            <a:r>
              <a:rPr lang="en-US" dirty="0" smtClean="0"/>
              <a:t>Card (USB)</a:t>
            </a:r>
            <a:endParaRPr lang="en-US" dirty="0"/>
          </a:p>
        </p:txBody>
      </p:sp>
      <p:sp>
        <p:nvSpPr>
          <p:cNvPr id="92171" name="Line 11"/>
          <p:cNvSpPr>
            <a:spLocks noChangeShapeType="1"/>
          </p:cNvSpPr>
          <p:nvPr/>
        </p:nvSpPr>
        <p:spPr bwMode="auto">
          <a:xfrm>
            <a:off x="1464527" y="2019764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92172" name="Line 12"/>
          <p:cNvSpPr>
            <a:spLocks noChangeShapeType="1"/>
          </p:cNvSpPr>
          <p:nvPr/>
        </p:nvSpPr>
        <p:spPr bwMode="auto">
          <a:xfrm>
            <a:off x="3293327" y="2019764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92173" name="Line 13"/>
          <p:cNvSpPr>
            <a:spLocks noChangeShapeType="1"/>
          </p:cNvSpPr>
          <p:nvPr/>
        </p:nvSpPr>
        <p:spPr bwMode="auto">
          <a:xfrm flipV="1">
            <a:off x="5122127" y="2010473"/>
            <a:ext cx="639336" cy="929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92174" name="Line 14"/>
          <p:cNvSpPr>
            <a:spLocks noChangeShapeType="1"/>
          </p:cNvSpPr>
          <p:nvPr/>
        </p:nvSpPr>
        <p:spPr bwMode="auto">
          <a:xfrm flipV="1">
            <a:off x="7144213" y="1884556"/>
            <a:ext cx="527826" cy="50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 flipV="1">
            <a:off x="7133063" y="2249631"/>
            <a:ext cx="527826" cy="50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7666334" y="1493892"/>
            <a:ext cx="2152187" cy="495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 err="1" smtClean="0"/>
              <a:t>Mu_Main</a:t>
            </a:r>
            <a:r>
              <a:rPr lang="en-US" dirty="0" smtClean="0"/>
              <a:t> Card (ISA)</a:t>
            </a:r>
            <a:endParaRPr lang="en-US" dirty="0"/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 flipV="1">
            <a:off x="9816789" y="2282335"/>
            <a:ext cx="527826" cy="50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765145" y="3549837"/>
            <a:ext cx="13716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 smtClean="0"/>
              <a:t>Pulse Latch </a:t>
            </a:r>
            <a:endParaRPr lang="en-US" dirty="0"/>
          </a:p>
          <a:p>
            <a:pPr algn="ctr" eaLnBrk="0" hangingPunct="0">
              <a:defRPr/>
            </a:pPr>
            <a:r>
              <a:rPr lang="en-US" dirty="0"/>
              <a:t>Card</a:t>
            </a: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5837664" y="3610173"/>
            <a:ext cx="13716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 smtClean="0"/>
              <a:t>Module </a:t>
            </a:r>
          </a:p>
          <a:p>
            <a:pPr algn="ctr" eaLnBrk="0" hangingPunct="0">
              <a:defRPr/>
            </a:pPr>
            <a:r>
              <a:rPr lang="en-US" dirty="0" smtClean="0"/>
              <a:t>Control </a:t>
            </a:r>
            <a:endParaRPr lang="en-US" dirty="0"/>
          </a:p>
          <a:p>
            <a:pPr algn="ctr" eaLnBrk="0" hangingPunct="0">
              <a:defRPr/>
            </a:pPr>
            <a:r>
              <a:rPr lang="en-US" dirty="0"/>
              <a:t>Card</a:t>
            </a:r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 flipV="1">
            <a:off x="5097967" y="4015604"/>
            <a:ext cx="639336" cy="929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7744517" y="3814683"/>
            <a:ext cx="2152187" cy="4953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 smtClean="0"/>
              <a:t>Interface ( TCP/IP)</a:t>
            </a:r>
            <a:endParaRPr lang="en-US" dirty="0"/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 flipV="1">
            <a:off x="9880520" y="4032559"/>
            <a:ext cx="527826" cy="50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6" name="Line 14"/>
          <p:cNvSpPr>
            <a:spLocks noChangeShapeType="1"/>
          </p:cNvSpPr>
          <p:nvPr/>
        </p:nvSpPr>
        <p:spPr bwMode="auto">
          <a:xfrm flipV="1">
            <a:off x="7205545" y="4062333"/>
            <a:ext cx="527826" cy="50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7" name="Line 12"/>
          <p:cNvSpPr>
            <a:spLocks noChangeShapeType="1"/>
          </p:cNvSpPr>
          <p:nvPr/>
        </p:nvSpPr>
        <p:spPr bwMode="auto">
          <a:xfrm flipH="1">
            <a:off x="4427033" y="2553164"/>
            <a:ext cx="9293" cy="105700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29" y="1741542"/>
            <a:ext cx="1725012" cy="9023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462" y="1365039"/>
            <a:ext cx="1075478" cy="41092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957" y="3564447"/>
            <a:ext cx="1725012" cy="90231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190" y="3187944"/>
            <a:ext cx="1075478" cy="410929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754241" y="1653846"/>
            <a:ext cx="1393652" cy="861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Rectangle 44"/>
          <p:cNvSpPr/>
          <p:nvPr/>
        </p:nvSpPr>
        <p:spPr>
          <a:xfrm>
            <a:off x="5750437" y="1621263"/>
            <a:ext cx="1393652" cy="861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Rectangle 45"/>
          <p:cNvSpPr/>
          <p:nvPr/>
        </p:nvSpPr>
        <p:spPr>
          <a:xfrm>
            <a:off x="3754241" y="3547313"/>
            <a:ext cx="1393652" cy="9194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Rectangle 46"/>
          <p:cNvSpPr/>
          <p:nvPr/>
        </p:nvSpPr>
        <p:spPr>
          <a:xfrm>
            <a:off x="5820685" y="3594285"/>
            <a:ext cx="1393652" cy="9302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Rectangle 47"/>
          <p:cNvSpPr/>
          <p:nvPr/>
        </p:nvSpPr>
        <p:spPr>
          <a:xfrm>
            <a:off x="7655308" y="1463400"/>
            <a:ext cx="2146867" cy="1089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Rectangle 48"/>
          <p:cNvSpPr/>
          <p:nvPr/>
        </p:nvSpPr>
        <p:spPr>
          <a:xfrm>
            <a:off x="7746810" y="3814683"/>
            <a:ext cx="2133710" cy="495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7596470" y="4498326"/>
            <a:ext cx="2684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(Poster by   </a:t>
            </a:r>
            <a:r>
              <a:rPr lang="en-US" dirty="0" err="1">
                <a:solidFill>
                  <a:srgbClr val="FF0000"/>
                </a:solidFill>
              </a:rPr>
              <a:t>Pankaj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Rakshe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212026" y="2691471"/>
            <a:ext cx="2665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(Poster by   </a:t>
            </a:r>
            <a:r>
              <a:rPr lang="en-US" dirty="0" err="1" smtClean="0">
                <a:solidFill>
                  <a:srgbClr val="FF0000"/>
                </a:solidFill>
              </a:rPr>
              <a:t>Kaviti</a:t>
            </a:r>
            <a:r>
              <a:rPr lang="en-US" dirty="0" smtClean="0">
                <a:solidFill>
                  <a:srgbClr val="FF0000"/>
                </a:solidFill>
              </a:rPr>
              <a:t> Ramesh)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3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04492" y="584337"/>
            <a:ext cx="4149969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Muon</a:t>
            </a:r>
            <a:r>
              <a:rPr lang="en-US" dirty="0" smtClean="0">
                <a:solidFill>
                  <a:srgbClr val="002060"/>
                </a:solidFill>
              </a:rPr>
              <a:t> DAQ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974976" y="2362201"/>
            <a:ext cx="7693025" cy="3724275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951571" y="2693135"/>
            <a:ext cx="1371600" cy="876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/>
              <a:t>Proportional </a:t>
            </a:r>
          </a:p>
          <a:p>
            <a:pPr algn="ctr" eaLnBrk="0" hangingPunct="0">
              <a:defRPr/>
            </a:pPr>
            <a:r>
              <a:rPr lang="en-US" dirty="0"/>
              <a:t>Counter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780371" y="2693135"/>
            <a:ext cx="1371600" cy="9144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/>
              <a:t>Amplifier</a:t>
            </a:r>
          </a:p>
          <a:p>
            <a:pPr algn="ctr" eaLnBrk="0" hangingPunct="0">
              <a:defRPr/>
            </a:pPr>
            <a:r>
              <a:rPr lang="en-US"/>
              <a:t>&amp;</a:t>
            </a:r>
          </a:p>
          <a:p>
            <a:pPr algn="ctr" eaLnBrk="0" hangingPunct="0">
              <a:defRPr/>
            </a:pPr>
            <a:r>
              <a:rPr lang="en-US"/>
              <a:t>Discriminator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620107" y="2655035"/>
            <a:ext cx="13716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/>
              <a:t>RAM</a:t>
            </a:r>
          </a:p>
          <a:p>
            <a:pPr algn="ctr" eaLnBrk="0" hangingPunct="0">
              <a:defRPr/>
            </a:pPr>
            <a:r>
              <a:rPr lang="en-US" dirty="0"/>
              <a:t>Control </a:t>
            </a:r>
          </a:p>
          <a:p>
            <a:pPr algn="ctr" eaLnBrk="0" hangingPunct="0">
              <a:defRPr/>
            </a:pPr>
            <a:r>
              <a:rPr lang="en-US" dirty="0"/>
              <a:t>Card</a:t>
            </a:r>
          </a:p>
        </p:txBody>
      </p:sp>
      <p:sp>
        <p:nvSpPr>
          <p:cNvPr id="92171" name="Line 11"/>
          <p:cNvSpPr>
            <a:spLocks noChangeShapeType="1"/>
          </p:cNvSpPr>
          <p:nvPr/>
        </p:nvSpPr>
        <p:spPr bwMode="auto">
          <a:xfrm>
            <a:off x="2323171" y="3074135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92172" name="Line 12"/>
          <p:cNvSpPr>
            <a:spLocks noChangeShapeType="1"/>
          </p:cNvSpPr>
          <p:nvPr/>
        </p:nvSpPr>
        <p:spPr bwMode="auto">
          <a:xfrm>
            <a:off x="4151971" y="3074135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92173" name="Line 13"/>
          <p:cNvSpPr>
            <a:spLocks noChangeShapeType="1"/>
          </p:cNvSpPr>
          <p:nvPr/>
        </p:nvSpPr>
        <p:spPr bwMode="auto">
          <a:xfrm flipV="1">
            <a:off x="5980771" y="3064844"/>
            <a:ext cx="639336" cy="929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 flipV="1">
            <a:off x="7987993" y="3103723"/>
            <a:ext cx="527826" cy="50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819" y="2135135"/>
            <a:ext cx="3554768" cy="18594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28" y="2200790"/>
            <a:ext cx="1241653" cy="519900"/>
          </a:xfrm>
          <a:prstGeom prst="rect">
            <a:avLst/>
          </a:prstGeom>
        </p:spPr>
      </p:pic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4668645" y="2311904"/>
            <a:ext cx="3319348" cy="190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sz="1200" b="1" dirty="0"/>
          </a:p>
          <a:p>
            <a:pPr algn="ctr">
              <a:defRPr/>
            </a:pPr>
            <a:endParaRPr lang="en-US" dirty="0" smtClean="0"/>
          </a:p>
          <a:p>
            <a:pPr algn="ctr">
              <a:defRPr/>
            </a:pPr>
            <a:r>
              <a:rPr lang="en-US" dirty="0" smtClean="0"/>
              <a:t>FPGA </a:t>
            </a:r>
            <a:r>
              <a:rPr lang="en-US" dirty="0"/>
              <a:t>Based</a:t>
            </a:r>
          </a:p>
          <a:p>
            <a:pPr algn="ctr">
              <a:defRPr/>
            </a:pPr>
            <a:r>
              <a:rPr lang="en-US" dirty="0" smtClean="0"/>
              <a:t>Integrated </a:t>
            </a:r>
            <a:r>
              <a:rPr lang="en-US" dirty="0" err="1" smtClean="0"/>
              <a:t>Muon</a:t>
            </a:r>
            <a:r>
              <a:rPr lang="en-US" dirty="0" smtClean="0"/>
              <a:t> DAQ</a:t>
            </a:r>
          </a:p>
          <a:p>
            <a:pPr algn="ctr">
              <a:defRPr/>
            </a:pPr>
            <a:endParaRPr lang="en-US" dirty="0" smtClean="0"/>
          </a:p>
          <a:p>
            <a:pPr>
              <a:defRPr/>
            </a:pPr>
            <a:r>
              <a:rPr lang="en-US" sz="1100" dirty="0" smtClean="0">
                <a:solidFill>
                  <a:srgbClr val="7030A0"/>
                </a:solidFill>
              </a:rPr>
              <a:t>RAM  Card                   Pulse Latch Card</a:t>
            </a:r>
          </a:p>
          <a:p>
            <a:pPr>
              <a:defRPr/>
            </a:pPr>
            <a:r>
              <a:rPr lang="en-US" sz="1100" dirty="0" smtClean="0">
                <a:solidFill>
                  <a:srgbClr val="7030A0"/>
                </a:solidFill>
              </a:rPr>
              <a:t>RAM Control Card       Module Control Card</a:t>
            </a:r>
          </a:p>
          <a:p>
            <a:pPr>
              <a:defRPr/>
            </a:pPr>
            <a:r>
              <a:rPr lang="en-US" sz="1100" dirty="0" err="1" smtClean="0">
                <a:solidFill>
                  <a:srgbClr val="7030A0"/>
                </a:solidFill>
              </a:rPr>
              <a:t>Mu_Main</a:t>
            </a:r>
            <a:r>
              <a:rPr lang="en-US" sz="1100" dirty="0" smtClean="0">
                <a:solidFill>
                  <a:srgbClr val="7030A0"/>
                </a:solidFill>
              </a:rPr>
              <a:t>                      Common Control Card </a:t>
            </a:r>
          </a:p>
          <a:p>
            <a:pPr>
              <a:defRPr/>
            </a:pPr>
            <a:r>
              <a:rPr lang="en-US" sz="1100" dirty="0" smtClean="0">
                <a:solidFill>
                  <a:srgbClr val="7030A0"/>
                </a:solidFill>
              </a:rPr>
              <a:t>PWA &amp; CRM                PC interface with TCP/IP</a:t>
            </a:r>
          </a:p>
          <a:p>
            <a:pPr algn="ctr">
              <a:defRPr/>
            </a:pP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00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5969" y="358965"/>
            <a:ext cx="6611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>
                <a:solidFill>
                  <a:srgbClr val="002060"/>
                </a:solidFill>
              </a:rPr>
              <a:t>Projects and Training at CRL, </a:t>
            </a:r>
            <a:r>
              <a:rPr lang="en-IN" sz="3600" dirty="0" err="1" smtClean="0">
                <a:solidFill>
                  <a:srgbClr val="002060"/>
                </a:solidFill>
              </a:rPr>
              <a:t>Ooty</a:t>
            </a:r>
            <a:endParaRPr lang="en-IN" sz="3600" dirty="0" smtClean="0">
              <a:solidFill>
                <a:srgbClr val="002060"/>
              </a:solidFill>
            </a:endParaRPr>
          </a:p>
          <a:p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1892440" y="1633988"/>
            <a:ext cx="80781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000" dirty="0" smtClean="0">
                <a:solidFill>
                  <a:srgbClr val="002060"/>
                </a:solidFill>
              </a:rPr>
              <a:t>CRL, TIFR and  </a:t>
            </a:r>
            <a:r>
              <a:rPr lang="en-IN" sz="2000" dirty="0">
                <a:solidFill>
                  <a:srgbClr val="002060"/>
                </a:solidFill>
              </a:rPr>
              <a:t>VIIT  </a:t>
            </a:r>
            <a:r>
              <a:rPr lang="en-IN" sz="2000" dirty="0" smtClean="0">
                <a:solidFill>
                  <a:srgbClr val="002060"/>
                </a:solidFill>
              </a:rPr>
              <a:t>Collaboration (2011-2016 )   - 242 </a:t>
            </a:r>
            <a:r>
              <a:rPr lang="en-IN" sz="2000" dirty="0" smtClean="0">
                <a:solidFill>
                  <a:srgbClr val="002060"/>
                </a:solidFill>
              </a:rPr>
              <a:t>Project students </a:t>
            </a:r>
            <a:endParaRPr lang="en-IN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N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000" dirty="0" smtClean="0">
                <a:solidFill>
                  <a:srgbClr val="002060"/>
                </a:solidFill>
              </a:rPr>
              <a:t>CRL,TIFR and other Colleges/University                 - 27 </a:t>
            </a:r>
            <a:r>
              <a:rPr lang="en-IN" sz="2000" dirty="0" smtClean="0">
                <a:solidFill>
                  <a:srgbClr val="002060"/>
                </a:solidFill>
              </a:rPr>
              <a:t>Project students</a:t>
            </a:r>
            <a:endParaRPr lang="en-IN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N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000" dirty="0" smtClean="0">
                <a:solidFill>
                  <a:srgbClr val="002060"/>
                </a:solidFill>
              </a:rPr>
              <a:t>Training of students and faculty from collaboration on aspects of Detector Fabrication and Signal </a:t>
            </a:r>
            <a:r>
              <a:rPr lang="en-IN" sz="2000" dirty="0" smtClean="0">
                <a:solidFill>
                  <a:srgbClr val="002060"/>
                </a:solidFill>
              </a:rPr>
              <a:t>Processing ( ~ 30 members)</a:t>
            </a:r>
            <a:endParaRPr lang="en-IN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N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000" dirty="0" smtClean="0">
                <a:solidFill>
                  <a:srgbClr val="002060"/>
                </a:solidFill>
              </a:rPr>
              <a:t>Setting up experiments for </a:t>
            </a:r>
            <a:r>
              <a:rPr lang="en-IN" sz="2000" dirty="0" err="1" smtClean="0">
                <a:solidFill>
                  <a:srgbClr val="002060"/>
                </a:solidFill>
              </a:rPr>
              <a:t>M.Sc</a:t>
            </a:r>
            <a:r>
              <a:rPr lang="en-IN" sz="2000" dirty="0" smtClean="0">
                <a:solidFill>
                  <a:srgbClr val="002060"/>
                </a:solidFill>
              </a:rPr>
              <a:t> students at Bose Institute , </a:t>
            </a:r>
            <a:r>
              <a:rPr lang="en-IN" sz="2000" dirty="0" err="1" smtClean="0">
                <a:solidFill>
                  <a:srgbClr val="002060"/>
                </a:solidFill>
              </a:rPr>
              <a:t>Kolkatta</a:t>
            </a:r>
            <a:r>
              <a:rPr lang="en-IN" sz="20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en-IN" sz="2000" dirty="0">
                <a:solidFill>
                  <a:srgbClr val="002060"/>
                </a:solidFill>
              </a:rPr>
              <a:t> </a:t>
            </a:r>
            <a:r>
              <a:rPr lang="en-IN" sz="2000" dirty="0" smtClean="0">
                <a:solidFill>
                  <a:srgbClr val="002060"/>
                </a:solidFill>
              </a:rPr>
              <a:t>     </a:t>
            </a:r>
            <a:r>
              <a:rPr lang="en-IN" sz="2000" dirty="0" err="1" smtClean="0">
                <a:solidFill>
                  <a:srgbClr val="002060"/>
                </a:solidFill>
              </a:rPr>
              <a:t>Dayalbag</a:t>
            </a:r>
            <a:r>
              <a:rPr lang="en-IN" sz="2000" dirty="0" smtClean="0">
                <a:solidFill>
                  <a:srgbClr val="002060"/>
                </a:solidFill>
              </a:rPr>
              <a:t> Educational Institute, Agra</a:t>
            </a:r>
            <a:endParaRPr lang="en-IN" sz="2000" dirty="0">
              <a:solidFill>
                <a:srgbClr val="002060"/>
              </a:solidFill>
            </a:endParaRPr>
          </a:p>
          <a:p>
            <a:r>
              <a:rPr lang="en-IN" dirty="0" smtClean="0">
                <a:solidFill>
                  <a:srgbClr val="002060"/>
                </a:solidFill>
              </a:rPr>
              <a:t> </a:t>
            </a:r>
          </a:p>
          <a:p>
            <a:endParaRPr lang="en-IN" dirty="0">
              <a:solidFill>
                <a:srgbClr val="002060"/>
              </a:solidFill>
            </a:endParaRPr>
          </a:p>
          <a:p>
            <a:endParaRPr lang="en-IN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N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N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N" dirty="0" smtClean="0">
              <a:solidFill>
                <a:srgbClr val="002060"/>
              </a:solidFill>
            </a:endParaRPr>
          </a:p>
          <a:p>
            <a:endParaRPr lang="en-IN" dirty="0">
              <a:solidFill>
                <a:srgbClr val="002060"/>
              </a:solidFill>
            </a:endParaRPr>
          </a:p>
          <a:p>
            <a:endParaRPr lang="en-IN" dirty="0" smtClean="0">
              <a:solidFill>
                <a:srgbClr val="002060"/>
              </a:solidFill>
            </a:endParaRPr>
          </a:p>
          <a:p>
            <a:endParaRPr lang="en-IN" dirty="0">
              <a:solidFill>
                <a:srgbClr val="002060"/>
              </a:solidFill>
            </a:endParaRPr>
          </a:p>
          <a:p>
            <a:r>
              <a:rPr lang="en-IN" dirty="0" smtClean="0">
                <a:solidFill>
                  <a:srgbClr val="002060"/>
                </a:solidFill>
              </a:rPr>
              <a:t> </a:t>
            </a:r>
            <a:endParaRPr lang="en-IN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90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20" y="2047253"/>
            <a:ext cx="4673411" cy="4053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391" y="2004389"/>
            <a:ext cx="4271782" cy="4167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576" y="1208974"/>
            <a:ext cx="2762261" cy="795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391" y="879826"/>
            <a:ext cx="4271782" cy="11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5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5" y="1321353"/>
            <a:ext cx="2595691" cy="10020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 t="6959" r="19654"/>
          <a:stretch/>
        </p:blipFill>
        <p:spPr>
          <a:xfrm rot="20176003">
            <a:off x="9225642" y="4971284"/>
            <a:ext cx="1578624" cy="1544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1172" r="12389"/>
          <a:stretch/>
        </p:blipFill>
        <p:spPr>
          <a:xfrm rot="20266648">
            <a:off x="6594031" y="2597486"/>
            <a:ext cx="1498093" cy="1329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" t="2913" r="19149" b="-884"/>
          <a:stretch/>
        </p:blipFill>
        <p:spPr>
          <a:xfrm rot="4521253">
            <a:off x="7924828" y="698945"/>
            <a:ext cx="3741568" cy="30968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7"/>
          <a:stretch/>
        </p:blipFill>
        <p:spPr>
          <a:xfrm rot="19540836">
            <a:off x="3256651" y="513405"/>
            <a:ext cx="4344442" cy="2653285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7" r="19090" b="13133"/>
          <a:stretch/>
        </p:blipFill>
        <p:spPr>
          <a:xfrm rot="1062975">
            <a:off x="4889701" y="3969751"/>
            <a:ext cx="3017292" cy="28111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t="13492" r="3512"/>
          <a:stretch/>
        </p:blipFill>
        <p:spPr>
          <a:xfrm rot="2715605">
            <a:off x="394726" y="3843871"/>
            <a:ext cx="3489733" cy="22286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0955" y="165216"/>
            <a:ext cx="3620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4000" dirty="0" smtClean="0">
                <a:solidFill>
                  <a:srgbClr val="FF0000"/>
                </a:solidFill>
              </a:rPr>
              <a:t>Building Blocks</a:t>
            </a:r>
            <a:r>
              <a:rPr lang="en-IN" dirty="0" smtClean="0">
                <a:solidFill>
                  <a:srgbClr val="FF0000"/>
                </a:solidFill>
              </a:rPr>
              <a:t> 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0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4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Assembling building blocks for new applications</a:t>
            </a:r>
            <a:r>
              <a:rPr lang="en-IN" dirty="0">
                <a:solidFill>
                  <a:srgbClr val="002060"/>
                </a:solidFill>
              </a:rPr>
              <a:t/>
            </a:r>
            <a:br>
              <a:rPr lang="en-IN" dirty="0">
                <a:solidFill>
                  <a:srgbClr val="002060"/>
                </a:solidFill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24829"/>
            <a:ext cx="10515600" cy="5947435"/>
          </a:xfrm>
        </p:spPr>
        <p:txBody>
          <a:bodyPr>
            <a:normAutofit fontScale="70000" lnSpcReduction="20000"/>
          </a:bodyPr>
          <a:lstStyle/>
          <a:p>
            <a:endParaRPr lang="en-IN" dirty="0" smtClean="0"/>
          </a:p>
          <a:p>
            <a:r>
              <a:rPr lang="en-IN" dirty="0" smtClean="0">
                <a:solidFill>
                  <a:schemeClr val="accent1">
                    <a:lumMod val="75000"/>
                  </a:schemeClr>
                </a:solidFill>
                <a:hlinkClick r:id="rId3" action="ppaction://hlinksldjump"/>
              </a:rPr>
              <a:t>FPGA based Pulse Width Analyser with USB interface for 64 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  <a:hlinkClick r:id="rId3" action="ppaction://hlinksldjump"/>
              </a:rPr>
              <a:t>c</a:t>
            </a:r>
            <a:r>
              <a:rPr lang="en-IN" dirty="0" smtClean="0">
                <a:solidFill>
                  <a:schemeClr val="accent1">
                    <a:lumMod val="75000"/>
                  </a:schemeClr>
                </a:solidFill>
                <a:hlinkClick r:id="rId3" action="ppaction://hlinksldjump"/>
              </a:rPr>
              <a:t>hannel</a:t>
            </a:r>
            <a:endParaRPr lang="en-IN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FPGA based Mobile Test Bench for 8 c</a:t>
            </a:r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hannel</a:t>
            </a:r>
          </a:p>
          <a:p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TCP/IP interface board for </a:t>
            </a:r>
            <a:r>
              <a:rPr lang="en-IN" dirty="0" err="1">
                <a:solidFill>
                  <a:schemeClr val="accent1">
                    <a:lumMod val="75000"/>
                  </a:schemeClr>
                </a:solidFill>
              </a:rPr>
              <a:t>Muon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 DAQ system</a:t>
            </a:r>
          </a:p>
          <a:p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FPGA based </a:t>
            </a:r>
            <a:r>
              <a:rPr lang="en-IN" dirty="0" err="1">
                <a:solidFill>
                  <a:schemeClr val="accent1">
                    <a:lumMod val="75000"/>
                  </a:schemeClr>
                </a:solidFill>
              </a:rPr>
              <a:t>muon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tracker</a:t>
            </a:r>
          </a:p>
          <a:p>
            <a:endParaRPr lang="en-IN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Programmable </a:t>
            </a:r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temperature controller 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and DAQ for heating PRC </a:t>
            </a:r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bed</a:t>
            </a:r>
          </a:p>
          <a:p>
            <a:endParaRPr lang="en-IN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USB 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interface board for </a:t>
            </a:r>
            <a:r>
              <a:rPr lang="en-IN" dirty="0" err="1" smtClean="0">
                <a:solidFill>
                  <a:schemeClr val="accent1">
                    <a:lumMod val="75000"/>
                  </a:schemeClr>
                </a:solidFill>
              </a:rPr>
              <a:t>Sc_main</a:t>
            </a:r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 DAQ system</a:t>
            </a:r>
            <a:endParaRPr lang="en-IN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USB 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interface board for </a:t>
            </a:r>
            <a:r>
              <a:rPr lang="en-IN" dirty="0" err="1" smtClean="0">
                <a:solidFill>
                  <a:schemeClr val="accent1">
                    <a:lumMod val="75000"/>
                  </a:schemeClr>
                </a:solidFill>
              </a:rPr>
              <a:t>Sc_Rate</a:t>
            </a:r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DAQ </a:t>
            </a:r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system</a:t>
            </a:r>
          </a:p>
          <a:p>
            <a:endParaRPr lang="en-IN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High 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Voltage Monitoring system with USB interface</a:t>
            </a:r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en-IN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IN" dirty="0" smtClean="0">
                <a:solidFill>
                  <a:schemeClr val="accent1">
                    <a:lumMod val="75000"/>
                  </a:schemeClr>
                </a:solidFill>
                <a:hlinkClick r:id="rId4" action="ppaction://hlinksldjump"/>
              </a:rPr>
              <a:t>FPGA based Programmable Logic Unit with Scalar and USB interface</a:t>
            </a:r>
            <a:endParaRPr lang="en-IN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IN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FPGA based </a:t>
            </a:r>
            <a:r>
              <a:rPr lang="en-IN" dirty="0" err="1" smtClean="0">
                <a:solidFill>
                  <a:schemeClr val="accent1">
                    <a:lumMod val="75000"/>
                  </a:schemeClr>
                </a:solidFill>
              </a:rPr>
              <a:t>Muon</a:t>
            </a:r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 Life Time measurement with USB interface</a:t>
            </a:r>
          </a:p>
          <a:p>
            <a:pPr marL="0" indent="0">
              <a:buNone/>
            </a:pPr>
            <a:r>
              <a:rPr lang="en-IN" dirty="0" smtClean="0"/>
              <a:t>  </a:t>
            </a:r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8156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21927" cy="1325563"/>
          </a:xfrm>
        </p:spPr>
        <p:txBody>
          <a:bodyPr/>
          <a:lstStyle/>
          <a:p>
            <a:r>
              <a:rPr lang="en-IN" dirty="0" smtClean="0">
                <a:solidFill>
                  <a:srgbClr val="FF0000"/>
                </a:solidFill>
              </a:rPr>
              <a:t> Future Steps 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FPGA based integrated CAMAC </a:t>
            </a:r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DAQ</a:t>
            </a:r>
          </a:p>
          <a:p>
            <a:endParaRPr lang="en-IN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FPGA 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based Programmable Trigger </a:t>
            </a:r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Logic</a:t>
            </a:r>
          </a:p>
          <a:p>
            <a:endParaRPr lang="en-IN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FPGA based </a:t>
            </a:r>
            <a:r>
              <a:rPr lang="en-IN" dirty="0" err="1">
                <a:solidFill>
                  <a:schemeClr val="accent1">
                    <a:lumMod val="75000"/>
                  </a:schemeClr>
                </a:solidFill>
              </a:rPr>
              <a:t>Muon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 DAQ </a:t>
            </a:r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system</a:t>
            </a:r>
          </a:p>
          <a:p>
            <a:endParaRPr lang="en-IN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Front End and Back End Electronics </a:t>
            </a:r>
            <a:r>
              <a:rPr lang="en-IN" dirty="0" smtClean="0">
                <a:solidFill>
                  <a:schemeClr val="accent1">
                    <a:lumMod val="75000"/>
                  </a:schemeClr>
                </a:solidFill>
              </a:rPr>
              <a:t>for 7488 PRCs</a:t>
            </a:r>
            <a:endParaRPr lang="en-IN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325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6"/>
          <p:cNvSpPr>
            <a:spLocks noGrp="1" noChangeArrowheads="1"/>
          </p:cNvSpPr>
          <p:nvPr>
            <p:ph type="title"/>
          </p:nvPr>
        </p:nvSpPr>
        <p:spPr>
          <a:xfrm>
            <a:off x="-175846" y="32239"/>
            <a:ext cx="6740769" cy="1143000"/>
          </a:xfrm>
          <a:prstGeom prst="roundRect">
            <a:avLst>
              <a:gd name="adj" fmla="val 21667"/>
            </a:avLst>
          </a:prstGeo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Plastic Scintillator </a:t>
            </a:r>
            <a:r>
              <a:rPr lang="en-US" sz="3600" b="1" dirty="0" smtClean="0">
                <a:solidFill>
                  <a:srgbClr val="0000FF"/>
                </a:solidFill>
              </a:rPr>
              <a:t>Detector</a:t>
            </a:r>
            <a:br>
              <a:rPr lang="en-US" sz="3600" b="1" dirty="0" smtClean="0">
                <a:solidFill>
                  <a:srgbClr val="0000FF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( Poster by </a:t>
            </a:r>
            <a:r>
              <a:rPr lang="en-US" sz="3600" b="1" dirty="0">
                <a:solidFill>
                  <a:srgbClr val="FF0000"/>
                </a:solidFill>
              </a:rPr>
              <a:t>V. Jhansi &amp; </a:t>
            </a:r>
            <a:r>
              <a:rPr lang="en-US" sz="3600" b="1" dirty="0" err="1">
                <a:solidFill>
                  <a:srgbClr val="FF0000"/>
                </a:solidFill>
              </a:rPr>
              <a:t>Meeran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Zuberi</a:t>
            </a:r>
            <a:r>
              <a:rPr lang="en-US" sz="3600" b="1" dirty="0">
                <a:solidFill>
                  <a:srgbClr val="FF0000"/>
                </a:solidFill>
              </a:rPr>
              <a:t> ) </a:t>
            </a:r>
          </a:p>
        </p:txBody>
      </p:sp>
      <p:pic>
        <p:nvPicPr>
          <p:cNvPr id="58371" name="Picture 8" descr="P507200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0"/>
            <a:ext cx="4267200" cy="3201988"/>
          </a:xfrm>
        </p:spPr>
      </p:pic>
      <p:pic>
        <p:nvPicPr>
          <p:cNvPr id="58372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620" y="1066801"/>
            <a:ext cx="4428818" cy="305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29" y="4126523"/>
            <a:ext cx="36576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8" descr="det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766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41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13" y="0"/>
            <a:ext cx="5912029" cy="3957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1" y="9296"/>
            <a:ext cx="5577995" cy="37340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9305" y="867937"/>
            <a:ext cx="4089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dirty="0">
              <a:solidFill>
                <a:schemeClr val="bg1"/>
              </a:solidFill>
            </a:endParaRPr>
          </a:p>
          <a:p>
            <a:r>
              <a:rPr lang="en-IN" dirty="0">
                <a:solidFill>
                  <a:schemeClr val="bg1"/>
                </a:solidFill>
              </a:rPr>
              <a:t>Public Lecture on 27 Jan </a:t>
            </a:r>
            <a:r>
              <a:rPr lang="en-IN" dirty="0" smtClean="0">
                <a:solidFill>
                  <a:schemeClr val="bg1"/>
                </a:solidFill>
              </a:rPr>
              <a:t>2016 </a:t>
            </a:r>
            <a:r>
              <a:rPr lang="en-IN" dirty="0">
                <a:solidFill>
                  <a:schemeClr val="bg1"/>
                </a:solidFill>
              </a:rPr>
              <a:t>– </a:t>
            </a:r>
            <a:r>
              <a:rPr lang="en-IN" dirty="0" smtClean="0">
                <a:solidFill>
                  <a:schemeClr val="bg1"/>
                </a:solidFill>
              </a:rPr>
              <a:t>1161nos</a:t>
            </a:r>
            <a:endParaRPr lang="en-IN" dirty="0">
              <a:solidFill>
                <a:schemeClr val="bg1"/>
              </a:solidFill>
            </a:endParaRPr>
          </a:p>
          <a:p>
            <a:r>
              <a:rPr lang="en-IN" dirty="0" smtClean="0">
                <a:solidFill>
                  <a:schemeClr val="bg1"/>
                </a:solidFill>
              </a:rPr>
              <a:t>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81303" y="0"/>
            <a:ext cx="450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>
                <a:solidFill>
                  <a:srgbClr val="002060"/>
                </a:solidFill>
              </a:rPr>
              <a:t>National Science Day 28 Feb 2016  </a:t>
            </a:r>
            <a:r>
              <a:rPr lang="en-IN" b="1" dirty="0" smtClean="0">
                <a:solidFill>
                  <a:srgbClr val="002060"/>
                </a:solidFill>
              </a:rPr>
              <a:t> </a:t>
            </a:r>
            <a:r>
              <a:rPr lang="en-IN" b="1" dirty="0">
                <a:solidFill>
                  <a:srgbClr val="002060"/>
                </a:solidFill>
              </a:rPr>
              <a:t>– </a:t>
            </a:r>
            <a:r>
              <a:rPr lang="en-IN" b="1" dirty="0" smtClean="0">
                <a:solidFill>
                  <a:srgbClr val="002060"/>
                </a:solidFill>
              </a:rPr>
              <a:t>601nos  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73"/>
          <a:stretch/>
        </p:blipFill>
        <p:spPr>
          <a:xfrm>
            <a:off x="78010" y="3933253"/>
            <a:ext cx="5577995" cy="29247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6" y="4233734"/>
            <a:ext cx="4560181" cy="25651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30762" y="4233734"/>
            <a:ext cx="4639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Students visit to GRAPES-3 (2015)   </a:t>
            </a:r>
            <a:r>
              <a:rPr lang="en-IN" b="1" dirty="0">
                <a:solidFill>
                  <a:srgbClr val="FF0000"/>
                </a:solidFill>
              </a:rPr>
              <a:t>– </a:t>
            </a:r>
            <a:r>
              <a:rPr lang="en-IN" b="1" dirty="0" smtClean="0">
                <a:solidFill>
                  <a:srgbClr val="FF0000"/>
                </a:solidFill>
              </a:rPr>
              <a:t>840nos  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4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atw1_flyingcov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32147"/>
            <a:ext cx="8991721" cy="6743791"/>
          </a:xfrm>
        </p:spPr>
      </p:pic>
      <p:sp>
        <p:nvSpPr>
          <p:cNvPr id="37891" name="Rectangle 6"/>
          <p:cNvSpPr>
            <a:spLocks noGrp="1" noChangeArrowheads="1"/>
          </p:cNvSpPr>
          <p:nvPr>
            <p:ph type="title"/>
          </p:nvPr>
        </p:nvSpPr>
        <p:spPr>
          <a:xfrm>
            <a:off x="9008268" y="1139429"/>
            <a:ext cx="3183732" cy="1219200"/>
          </a:xfrm>
        </p:spPr>
        <p:txBody>
          <a:bodyPr/>
          <a:lstStyle/>
          <a:p>
            <a:pPr eaLnBrk="1" hangingPunct="1"/>
            <a:r>
              <a:rPr lang="en-US" altLang="en-US" sz="7200" i="1" dirty="0" smtClean="0">
                <a:solidFill>
                  <a:srgbClr val="FF0000"/>
                </a:solidFill>
                <a:hlinkClick r:id="rId3" action="ppaction://hlinkfile"/>
              </a:rPr>
              <a:t>THANKS</a:t>
            </a:r>
            <a:endParaRPr lang="en-US" altLang="en-US" sz="7200" i="1" dirty="0">
              <a:solidFill>
                <a:srgbClr val="FF0000"/>
              </a:solidFill>
              <a:hlinkClick r:id="rId3" action="ppaction://hlinkfile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015637" y="762000"/>
            <a:ext cx="2310178" cy="4154276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29" name="TextBox 1"/>
          <p:cNvSpPr txBox="1">
            <a:spLocks noChangeArrowheads="1"/>
          </p:cNvSpPr>
          <p:nvPr/>
        </p:nvSpPr>
        <p:spPr bwMode="auto">
          <a:xfrm>
            <a:off x="9008268" y="6039538"/>
            <a:ext cx="3617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IN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IN" altLang="en-US" sz="2200" dirty="0" smtClean="0">
                <a:solidFill>
                  <a:prstClr val="black"/>
                </a:solidFill>
                <a:latin typeface="Arial" panose="020B0604020202020204" pitchFamily="34" charset="0"/>
              </a:rPr>
              <a:t>http://grapes-3.tifr.res.in</a:t>
            </a:r>
            <a:endParaRPr lang="en-IN" altLang="en-US" sz="2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54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0" y="0"/>
            <a:ext cx="102446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06823" y="6356196"/>
            <a:ext cx="69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hlinkClick r:id="rId3" action="ppaction://hlinksldjump"/>
              </a:rPr>
              <a:t>Back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6288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89580" y="6380785"/>
            <a:ext cx="172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hlinkClick r:id="rId2" action="ppaction://hlinksldjump"/>
              </a:rPr>
              <a:t>Back</a:t>
            </a:r>
            <a:endParaRPr lang="en-IN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693"/>
          <a:stretch/>
        </p:blipFill>
        <p:spPr>
          <a:xfrm>
            <a:off x="5114336" y="381051"/>
            <a:ext cx="4756496" cy="6201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0" y="0"/>
            <a:ext cx="4170628" cy="3865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2124"/>
          <a:stretch/>
        </p:blipFill>
        <p:spPr>
          <a:xfrm>
            <a:off x="63711" y="3938954"/>
            <a:ext cx="4040145" cy="337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7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Content Placeholder 7" descr="P6071016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5"/>
          <p:cNvSpPr txBox="1">
            <a:spLocks noChangeArrowheads="1"/>
          </p:cNvSpPr>
          <p:nvPr/>
        </p:nvSpPr>
        <p:spPr bwMode="auto">
          <a:xfrm>
            <a:off x="1752600" y="5715001"/>
            <a:ext cx="868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2400" b="1">
                <a:solidFill>
                  <a:schemeClr val="bg1"/>
                </a:solidFill>
              </a:rPr>
              <a:t> High performance plastic scintillation detectors  -  400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>
                <a:solidFill>
                  <a:schemeClr val="bg1"/>
                </a:solidFill>
              </a:rPr>
              <a:t> Spread over an area   -  25,000 m</a:t>
            </a:r>
            <a:r>
              <a:rPr lang="en-US" sz="2400" b="1" baseline="3000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796892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9"/>
          <p:cNvSpPr>
            <a:spLocks noGrp="1"/>
          </p:cNvSpPr>
          <p:nvPr>
            <p:ph type="body" idx="4294967295"/>
          </p:nvPr>
        </p:nvSpPr>
        <p:spPr>
          <a:xfrm>
            <a:off x="3925889" y="0"/>
            <a:ext cx="4994275" cy="514350"/>
          </a:xfrm>
        </p:spPr>
        <p:txBody>
          <a:bodyPr anchor="b"/>
          <a:lstStyle/>
          <a:p>
            <a:pPr marL="0" indent="0" eaLnBrk="1" hangingPunct="1">
              <a:buNone/>
            </a:pPr>
            <a:r>
              <a:rPr lang="en-US" sz="2800" b="1">
                <a:solidFill>
                  <a:srgbClr val="FF0000"/>
                </a:solidFill>
              </a:rPr>
              <a:t>Plastic Scintillator Casting</a:t>
            </a:r>
          </a:p>
        </p:txBody>
      </p:sp>
      <p:pic>
        <p:nvPicPr>
          <p:cNvPr id="15363" name="Content Placeholder 6" descr="DSC_0160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7182" y="471855"/>
            <a:ext cx="4126523" cy="3094892"/>
          </a:xfrm>
        </p:spPr>
      </p:pic>
      <p:pic>
        <p:nvPicPr>
          <p:cNvPr id="15364" name="Content Placeholder 7" descr="DSC_0152.JPG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3477" y="471855"/>
            <a:ext cx="4126523" cy="3094892"/>
          </a:xfrm>
        </p:spPr>
      </p:pic>
      <p:pic>
        <p:nvPicPr>
          <p:cNvPr id="15365" name="Content Placeholder 6" descr="DSC_016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77" y="3725190"/>
            <a:ext cx="4076334" cy="30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Content Placeholder 7" descr="DSC_015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477" y="3725190"/>
            <a:ext cx="4126523" cy="309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Placeholder 9"/>
          <p:cNvSpPr txBox="1">
            <a:spLocks/>
          </p:cNvSpPr>
          <p:nvPr/>
        </p:nvSpPr>
        <p:spPr bwMode="auto">
          <a:xfrm>
            <a:off x="2286000" y="3276601"/>
            <a:ext cx="33528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sz="2400" b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5368" name="Text Placeholder 10"/>
          <p:cNvSpPr txBox="1">
            <a:spLocks/>
          </p:cNvSpPr>
          <p:nvPr/>
        </p:nvSpPr>
        <p:spPr bwMode="auto">
          <a:xfrm>
            <a:off x="6705600" y="3276601"/>
            <a:ext cx="33528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sz="2400" b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6576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1"/>
            <a:ext cx="65532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36" name="Group 2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981196664"/>
              </p:ext>
            </p:extLst>
          </p:nvPr>
        </p:nvGraphicFramePr>
        <p:xfrm>
          <a:off x="6119446" y="152400"/>
          <a:ext cx="5181600" cy="3162174"/>
        </p:xfrm>
        <a:graphic>
          <a:graphicData uri="http://schemas.openxmlformats.org/drawingml/2006/table">
            <a:tbl>
              <a:tblPr/>
              <a:tblGrid>
                <a:gridCol w="2225285"/>
                <a:gridCol w="2956315"/>
              </a:tblGrid>
              <a:tr h="679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Gas Mixture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90% </a:t>
                      </a:r>
                      <a:r>
                        <a:rPr kumimoji="0" 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Ar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+10% CH</a:t>
                      </a:r>
                      <a:r>
                        <a:rPr kumimoji="0" lang="en-US" sz="2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5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Total 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3712 </a:t>
                      </a:r>
                      <a:r>
                        <a:rPr kumimoji="0" lang="en-US" sz="2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nos</a:t>
                      </a:r>
                      <a:endParaRPr kumimoji="0" lang="en-US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5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Total Area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560 m</a:t>
                      </a:r>
                      <a:r>
                        <a:rPr kumimoji="0" lang="en-US" sz="2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5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Absorber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2.4 m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5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Threshold 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  <a:r>
                        <a:rPr kumimoji="0" lang="en-US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 </a:t>
                      </a:r>
                      <a:r>
                        <a:rPr kumimoji="0" lang="en-US" sz="2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= 1 </a:t>
                      </a:r>
                      <a:r>
                        <a:rPr kumimoji="0" lang="en-US" sz="2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GeV</a:t>
                      </a:r>
                      <a:endParaRPr kumimoji="0" lang="en-US" sz="2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44" name="AutoShape 5"/>
          <p:cNvSpPr>
            <a:spLocks noChangeArrowheads="1"/>
          </p:cNvSpPr>
          <p:nvPr/>
        </p:nvSpPr>
        <p:spPr bwMode="auto">
          <a:xfrm>
            <a:off x="1524000" y="762000"/>
            <a:ext cx="7924800" cy="12192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0000"/>
                </a:solidFill>
              </a:rPr>
              <a:t>Proportional Counter</a:t>
            </a:r>
            <a:endParaRPr lang="en-US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659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station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8364" y="685801"/>
            <a:ext cx="7793037" cy="5851525"/>
          </a:xfrm>
        </p:spPr>
      </p:pic>
      <p:sp>
        <p:nvSpPr>
          <p:cNvPr id="317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"/>
            <a:ext cx="9144000" cy="620713"/>
          </a:xfrm>
        </p:spPr>
        <p:txBody>
          <a:bodyPr/>
          <a:lstStyle/>
          <a:p>
            <a:pPr algn="ctr" eaLnBrk="1" hangingPunct="1"/>
            <a:r>
              <a:rPr lang="en-US" sz="2800">
                <a:solidFill>
                  <a:schemeClr val="bg1"/>
                </a:solidFill>
              </a:rPr>
              <a:t>Inside view of Muon Supermodule at GRAPES-3</a:t>
            </a:r>
          </a:p>
        </p:txBody>
      </p:sp>
    </p:spTree>
    <p:extLst>
      <p:ext uri="{BB962C8B-B14F-4D97-AF65-F5344CB8AC3E}">
        <p14:creationId xmlns:p14="http://schemas.microsoft.com/office/powerpoint/2010/main" val="31005140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358EB53-32C8-4479-90E6-B0531785022B}" type="slidenum">
              <a:rPr lang="en-US">
                <a:solidFill>
                  <a:srgbClr val="000000"/>
                </a:solidFill>
              </a:rPr>
              <a:pPr eaLnBrk="1" hangingPunct="1"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1445" name="Rectangle 12"/>
          <p:cNvSpPr>
            <a:spLocks noChangeArrowheads="1"/>
          </p:cNvSpPr>
          <p:nvPr/>
        </p:nvSpPr>
        <p:spPr bwMode="auto">
          <a:xfrm>
            <a:off x="4656138" y="2133601"/>
            <a:ext cx="360362" cy="360363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61446" name="Rectangle 13"/>
          <p:cNvSpPr>
            <a:spLocks noChangeArrowheads="1"/>
          </p:cNvSpPr>
          <p:nvPr/>
        </p:nvSpPr>
        <p:spPr bwMode="auto">
          <a:xfrm>
            <a:off x="7896226" y="1916113"/>
            <a:ext cx="360363" cy="360362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61447" name="Rectangle 14"/>
          <p:cNvSpPr>
            <a:spLocks noChangeArrowheads="1"/>
          </p:cNvSpPr>
          <p:nvPr/>
        </p:nvSpPr>
        <p:spPr bwMode="auto">
          <a:xfrm>
            <a:off x="3359151" y="2997201"/>
            <a:ext cx="360363" cy="360363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1448" name="Rectangle 15"/>
          <p:cNvSpPr>
            <a:spLocks noChangeArrowheads="1"/>
          </p:cNvSpPr>
          <p:nvPr/>
        </p:nvSpPr>
        <p:spPr bwMode="auto">
          <a:xfrm>
            <a:off x="7535863" y="2636838"/>
            <a:ext cx="360362" cy="360362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FFFF"/>
                </a:solidFill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83" y="1"/>
            <a:ext cx="10244667" cy="6858000"/>
          </a:xfrm>
          <a:prstGeom prst="rect">
            <a:avLst/>
          </a:prstGeom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1071033" y="5826369"/>
            <a:ext cx="10282767" cy="1031631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FFFFFF"/>
                </a:solidFill>
              </a:rPr>
              <a:t> Proportional Counter         -  3712 </a:t>
            </a:r>
            <a:r>
              <a:rPr lang="en-US" sz="3200" b="1" dirty="0" err="1" smtClean="0">
                <a:solidFill>
                  <a:srgbClr val="FFFFFF"/>
                </a:solidFill>
              </a:rPr>
              <a:t>nos</a:t>
            </a:r>
            <a:endParaRPr lang="en-US" sz="3200" b="1" dirty="0">
              <a:solidFill>
                <a:srgbClr val="FFFFFF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FFFFFF"/>
                </a:solidFill>
              </a:rPr>
              <a:t> Total area 				 - </a:t>
            </a:r>
            <a:r>
              <a:rPr lang="en-US" sz="3200" b="1" dirty="0" smtClean="0">
                <a:solidFill>
                  <a:srgbClr val="FFFFFF"/>
                </a:solidFill>
              </a:rPr>
              <a:t>  560 </a:t>
            </a:r>
            <a:r>
              <a:rPr lang="en-US" sz="3200" b="1" dirty="0">
                <a:solidFill>
                  <a:srgbClr val="FFFFFF"/>
                </a:solidFill>
              </a:rPr>
              <a:t>m</a:t>
            </a:r>
            <a:r>
              <a:rPr lang="en-US" sz="3200" b="1" baseline="30000" dirty="0">
                <a:solidFill>
                  <a:srgbClr val="FFFFFF"/>
                </a:solidFill>
              </a:rPr>
              <a:t>2</a:t>
            </a:r>
          </a:p>
          <a:p>
            <a:pPr>
              <a:buFont typeface="Wingdings" panose="05000000000000000000" pitchFamily="2" charset="2"/>
              <a:buNone/>
            </a:pPr>
            <a:endParaRPr lang="en-US" sz="3200" b="1" baseline="300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34278" y="2643257"/>
            <a:ext cx="727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37514" y="2173720"/>
            <a:ext cx="727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13440" y="1858811"/>
            <a:ext cx="727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43524" y="1456741"/>
            <a:ext cx="727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996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7861" y="348297"/>
            <a:ext cx="950083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 smtClean="0">
                <a:solidFill>
                  <a:srgbClr val="FF0000"/>
                </a:solidFill>
              </a:rPr>
              <a:t>Expansion of </a:t>
            </a:r>
            <a:r>
              <a:rPr lang="en-IN" sz="3600" dirty="0" err="1" smtClean="0">
                <a:solidFill>
                  <a:srgbClr val="FF0000"/>
                </a:solidFill>
              </a:rPr>
              <a:t>Muon</a:t>
            </a:r>
            <a:r>
              <a:rPr lang="en-IN" sz="3600" dirty="0" smtClean="0">
                <a:solidFill>
                  <a:srgbClr val="FF0000"/>
                </a:solidFill>
              </a:rPr>
              <a:t> Detectors</a:t>
            </a:r>
          </a:p>
          <a:p>
            <a:pPr algn="ctr"/>
            <a:r>
              <a:rPr lang="en-IN" sz="2000" dirty="0" smtClean="0">
                <a:solidFill>
                  <a:srgbClr val="FF0000"/>
                </a:solidFill>
              </a:rPr>
              <a:t>(Talk by </a:t>
            </a:r>
            <a:r>
              <a:rPr lang="en-IN" sz="2000" dirty="0" err="1" smtClean="0">
                <a:solidFill>
                  <a:srgbClr val="FF0000"/>
                </a:solidFill>
              </a:rPr>
              <a:t>P.K.Mohanty</a:t>
            </a:r>
            <a:r>
              <a:rPr lang="en-IN" sz="2000" dirty="0" smtClean="0">
                <a:solidFill>
                  <a:srgbClr val="FF0000"/>
                </a:solidFill>
              </a:rPr>
              <a:t>)</a:t>
            </a:r>
          </a:p>
          <a:p>
            <a:endParaRPr lang="en-IN" sz="3600" dirty="0" smtClean="0">
              <a:solidFill>
                <a:srgbClr val="002060"/>
              </a:solidFill>
            </a:endParaRPr>
          </a:p>
          <a:p>
            <a:endParaRPr lang="en-IN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56138" y="1441938"/>
            <a:ext cx="10515600" cy="47467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 smtClean="0">
                <a:solidFill>
                  <a:srgbClr val="7030A0"/>
                </a:solidFill>
              </a:rPr>
              <a:t>Proposal to double the area of </a:t>
            </a:r>
            <a:r>
              <a:rPr lang="en-IN" dirty="0" err="1" smtClean="0">
                <a:solidFill>
                  <a:srgbClr val="7030A0"/>
                </a:solidFill>
              </a:rPr>
              <a:t>Muon</a:t>
            </a:r>
            <a:r>
              <a:rPr lang="en-IN" dirty="0" smtClean="0">
                <a:solidFill>
                  <a:srgbClr val="7030A0"/>
                </a:solidFill>
              </a:rPr>
              <a:t> Detectors</a:t>
            </a:r>
          </a:p>
          <a:p>
            <a:pPr marL="0" indent="0">
              <a:buNone/>
            </a:pPr>
            <a:r>
              <a:rPr lang="en-IN" dirty="0" smtClean="0">
                <a:solidFill>
                  <a:srgbClr val="7030A0"/>
                </a:solidFill>
              </a:rPr>
              <a:t>            560m</a:t>
            </a:r>
            <a:r>
              <a:rPr lang="en-IN" baseline="30000" dirty="0" smtClean="0">
                <a:solidFill>
                  <a:srgbClr val="7030A0"/>
                </a:solidFill>
              </a:rPr>
              <a:t>2 </a:t>
            </a:r>
            <a:r>
              <a:rPr lang="en-IN" dirty="0" smtClean="0">
                <a:solidFill>
                  <a:srgbClr val="7030A0"/>
                </a:solidFill>
                <a:sym typeface="Wingdings" panose="05000000000000000000" pitchFamily="2" charset="2"/>
              </a:rPr>
              <a:t> 1130m</a:t>
            </a:r>
            <a:r>
              <a:rPr lang="en-IN" baseline="30000" dirty="0" smtClean="0">
                <a:solidFill>
                  <a:srgbClr val="7030A0"/>
                </a:solidFill>
                <a:sym typeface="Wingdings" panose="05000000000000000000" pitchFamily="2" charset="2"/>
              </a:rPr>
              <a:t>2          </a:t>
            </a:r>
            <a:r>
              <a:rPr lang="en-IN" dirty="0" smtClean="0">
                <a:solidFill>
                  <a:srgbClr val="7030A0"/>
                </a:solidFill>
                <a:sym typeface="Wingdings" panose="05000000000000000000" pitchFamily="2" charset="2"/>
              </a:rPr>
              <a:t>       </a:t>
            </a:r>
            <a:r>
              <a:rPr lang="en-IN" dirty="0" smtClean="0">
                <a:solidFill>
                  <a:srgbClr val="7030A0"/>
                </a:solidFill>
              </a:rPr>
              <a:t>3712nos  </a:t>
            </a:r>
            <a:r>
              <a:rPr lang="en-IN" dirty="0" smtClean="0">
                <a:solidFill>
                  <a:srgbClr val="7030A0"/>
                </a:solidFill>
                <a:sym typeface="Wingdings" panose="05000000000000000000" pitchFamily="2" charset="2"/>
              </a:rPr>
              <a:t></a:t>
            </a:r>
            <a:r>
              <a:rPr lang="en-IN" dirty="0" smtClean="0">
                <a:solidFill>
                  <a:srgbClr val="7030A0"/>
                </a:solidFill>
              </a:rPr>
              <a:t> 7488nos</a:t>
            </a:r>
          </a:p>
          <a:p>
            <a:pPr marL="0" indent="0">
              <a:buNone/>
            </a:pPr>
            <a:endParaRPr lang="en-IN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IN" dirty="0" smtClean="0">
                <a:solidFill>
                  <a:srgbClr val="0070C0"/>
                </a:solidFill>
              </a:rPr>
              <a:t>   Fabrication of PRC’s in Final Production Mode </a:t>
            </a:r>
            <a:r>
              <a:rPr lang="en-IN" sz="2000" dirty="0" smtClean="0">
                <a:solidFill>
                  <a:srgbClr val="FF0000"/>
                </a:solidFill>
              </a:rPr>
              <a:t>( Poster by </a:t>
            </a:r>
            <a:r>
              <a:rPr lang="en-IN" sz="2000" dirty="0" err="1" smtClean="0">
                <a:solidFill>
                  <a:srgbClr val="FF0000"/>
                </a:solidFill>
              </a:rPr>
              <a:t>Kaviti</a:t>
            </a:r>
            <a:r>
              <a:rPr lang="en-IN" sz="2000" dirty="0" smtClean="0">
                <a:solidFill>
                  <a:srgbClr val="FF0000"/>
                </a:solidFill>
              </a:rPr>
              <a:t> Ramesh)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IN" dirty="0" smtClean="0">
                <a:solidFill>
                  <a:srgbClr val="0070C0"/>
                </a:solidFill>
              </a:rPr>
              <a:t> Target – 3776 </a:t>
            </a:r>
            <a:r>
              <a:rPr lang="en-IN" dirty="0" err="1" smtClean="0">
                <a:solidFill>
                  <a:srgbClr val="0070C0"/>
                </a:solidFill>
              </a:rPr>
              <a:t>nos</a:t>
            </a:r>
            <a:endParaRPr lang="en-IN" dirty="0" smtClean="0">
              <a:solidFill>
                <a:srgbClr val="0070C0"/>
              </a:solidFill>
            </a:endParaRPr>
          </a:p>
          <a:p>
            <a:pPr marL="914400" lvl="2" indent="0">
              <a:buNone/>
            </a:pPr>
            <a:r>
              <a:rPr lang="en-IN" dirty="0">
                <a:solidFill>
                  <a:srgbClr val="002060"/>
                </a:solidFill>
              </a:rPr>
              <a:t> </a:t>
            </a:r>
            <a:r>
              <a:rPr lang="en-IN" dirty="0" smtClean="0">
                <a:solidFill>
                  <a:srgbClr val="FFC000"/>
                </a:solidFill>
              </a:rPr>
              <a:t>(Status as on 4 April 2016 )</a:t>
            </a:r>
            <a:endParaRPr lang="en-IN" dirty="0">
              <a:solidFill>
                <a:srgbClr val="FFC000"/>
              </a:solidFill>
            </a:endParaRPr>
          </a:p>
          <a:p>
            <a:pPr lvl="2">
              <a:buFont typeface="Wingdings" panose="05000000000000000000" pitchFamily="2" charset="2"/>
              <a:buChar char="v"/>
            </a:pPr>
            <a:r>
              <a:rPr lang="en-IN" dirty="0" smtClean="0">
                <a:solidFill>
                  <a:srgbClr val="002060"/>
                </a:solidFill>
              </a:rPr>
              <a:t> Fabrication  		- 1059 </a:t>
            </a:r>
            <a:r>
              <a:rPr lang="en-IN" dirty="0" err="1" smtClean="0">
                <a:solidFill>
                  <a:srgbClr val="002060"/>
                </a:solidFill>
              </a:rPr>
              <a:t>nos</a:t>
            </a:r>
            <a:endParaRPr lang="en-IN" dirty="0" smtClean="0">
              <a:solidFill>
                <a:srgbClr val="002060"/>
              </a:solidFill>
            </a:endParaRPr>
          </a:p>
          <a:p>
            <a:pPr lvl="2">
              <a:buFont typeface="Wingdings" panose="05000000000000000000" pitchFamily="2" charset="2"/>
              <a:buChar char="v"/>
            </a:pPr>
            <a:r>
              <a:rPr lang="en-IN" dirty="0" smtClean="0">
                <a:solidFill>
                  <a:srgbClr val="002060"/>
                </a:solidFill>
              </a:rPr>
              <a:t> Helium Leak Test 	- 1034 </a:t>
            </a:r>
            <a:r>
              <a:rPr lang="en-IN" dirty="0" err="1" smtClean="0">
                <a:solidFill>
                  <a:srgbClr val="002060"/>
                </a:solidFill>
              </a:rPr>
              <a:t>nos</a:t>
            </a:r>
            <a:endParaRPr lang="en-IN" dirty="0" smtClean="0">
              <a:solidFill>
                <a:srgbClr val="002060"/>
              </a:solidFill>
            </a:endParaRPr>
          </a:p>
          <a:p>
            <a:pPr lvl="2">
              <a:buFont typeface="Wingdings" panose="05000000000000000000" pitchFamily="2" charset="2"/>
              <a:buChar char="v"/>
            </a:pPr>
            <a:r>
              <a:rPr lang="en-IN" dirty="0" smtClean="0">
                <a:solidFill>
                  <a:srgbClr val="002060"/>
                </a:solidFill>
              </a:rPr>
              <a:t> MCA Test              	- 1008 </a:t>
            </a:r>
            <a:r>
              <a:rPr lang="en-IN" dirty="0" err="1" smtClean="0">
                <a:solidFill>
                  <a:srgbClr val="002060"/>
                </a:solidFill>
              </a:rPr>
              <a:t>nos</a:t>
            </a:r>
            <a:endParaRPr lang="en-IN" dirty="0" smtClean="0">
              <a:solidFill>
                <a:srgbClr val="002060"/>
              </a:solidFill>
            </a:endParaRPr>
          </a:p>
          <a:p>
            <a:pPr lvl="2">
              <a:buFont typeface="Wingdings" panose="05000000000000000000" pitchFamily="2" charset="2"/>
              <a:buChar char="v"/>
            </a:pPr>
            <a:r>
              <a:rPr lang="en-IN" dirty="0" smtClean="0">
                <a:solidFill>
                  <a:srgbClr val="002060"/>
                </a:solidFill>
              </a:rPr>
              <a:t> Final Test Bench	-   512 </a:t>
            </a:r>
            <a:r>
              <a:rPr lang="en-IN" dirty="0" err="1" smtClean="0">
                <a:solidFill>
                  <a:srgbClr val="002060"/>
                </a:solidFill>
              </a:rPr>
              <a:t>nos</a:t>
            </a:r>
            <a:endParaRPr lang="en-IN" dirty="0" smtClean="0">
              <a:solidFill>
                <a:srgbClr val="002060"/>
              </a:solidFill>
            </a:endParaRPr>
          </a:p>
          <a:p>
            <a:pPr lvl="2">
              <a:buFont typeface="Wingdings" panose="05000000000000000000" pitchFamily="2" charset="2"/>
              <a:buChar char="v"/>
            </a:pPr>
            <a:r>
              <a:rPr lang="en-IN" dirty="0" smtClean="0">
                <a:solidFill>
                  <a:srgbClr val="002060"/>
                </a:solidFill>
              </a:rPr>
              <a:t> Installed in Field	-    59 </a:t>
            </a:r>
            <a:r>
              <a:rPr lang="en-IN" dirty="0" err="1" smtClean="0">
                <a:solidFill>
                  <a:srgbClr val="002060"/>
                </a:solidFill>
              </a:rPr>
              <a:t>nos</a:t>
            </a:r>
            <a:endParaRPr lang="en-IN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41574909"/>
              </p:ext>
            </p:extLst>
          </p:nvPr>
        </p:nvGraphicFramePr>
        <p:xfrm>
          <a:off x="7292897" y="3930406"/>
          <a:ext cx="2811346" cy="2246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549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1963</TotalTime>
  <Words>859</Words>
  <Application>Microsoft Office PowerPoint</Application>
  <PresentationFormat>Widescreen</PresentationFormat>
  <Paragraphs>420</Paragraphs>
  <Slides>33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Aldhabi</vt:lpstr>
      <vt:lpstr>Arial</vt:lpstr>
      <vt:lpstr>Batang</vt:lpstr>
      <vt:lpstr>Calibri</vt:lpstr>
      <vt:lpstr>Calibri Light</vt:lpstr>
      <vt:lpstr>Constantia</vt:lpstr>
      <vt:lpstr>DejaVu LGC Sans</vt:lpstr>
      <vt:lpstr>Symbol</vt:lpstr>
      <vt:lpstr>Tahoma</vt:lpstr>
      <vt:lpstr>Times New Roman</vt:lpstr>
      <vt:lpstr>Wingdings</vt:lpstr>
      <vt:lpstr>Wingdings 2</vt:lpstr>
      <vt:lpstr>Office Theme</vt:lpstr>
      <vt:lpstr>1_Office Theme</vt:lpstr>
      <vt:lpstr>2_Office Theme</vt:lpstr>
      <vt:lpstr>1_Flow</vt:lpstr>
      <vt:lpstr>PowerPoint Presentation</vt:lpstr>
      <vt:lpstr>PowerPoint Presentation</vt:lpstr>
      <vt:lpstr>Plastic Scintillator Detector ( Poster by V. Jhansi &amp; Meeran Zuberi ) </vt:lpstr>
      <vt:lpstr>PowerPoint Presentation</vt:lpstr>
      <vt:lpstr>PowerPoint Presentation</vt:lpstr>
      <vt:lpstr>PowerPoint Presentation</vt:lpstr>
      <vt:lpstr>Inside view of Muon Supermodule at GRAPES-3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Muon DAQ </vt:lpstr>
      <vt:lpstr>Muon DAQ </vt:lpstr>
      <vt:lpstr> Muon DAQ </vt:lpstr>
      <vt:lpstr>PowerPoint Presentation</vt:lpstr>
      <vt:lpstr>PowerPoint Presentation</vt:lpstr>
      <vt:lpstr>PowerPoint Presentation</vt:lpstr>
      <vt:lpstr>Assembling building blocks for new applications </vt:lpstr>
      <vt:lpstr> Future Steps </vt:lpstr>
      <vt:lpstr>PowerPoint Presentation</vt:lpstr>
      <vt:lpstr>THANKS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and Instrument Development</dc:title>
  <dc:creator>Atul_CRL</dc:creator>
  <cp:lastModifiedBy>Atul_CRL</cp:lastModifiedBy>
  <cp:revision>92</cp:revision>
  <dcterms:created xsi:type="dcterms:W3CDTF">2016-04-02T04:15:38Z</dcterms:created>
  <dcterms:modified xsi:type="dcterms:W3CDTF">2016-04-07T03:49:06Z</dcterms:modified>
</cp:coreProperties>
</file>