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70" r:id="rId2"/>
    <p:sldId id="432" r:id="rId3"/>
    <p:sldId id="581" r:id="rId4"/>
    <p:sldId id="548" r:id="rId5"/>
    <p:sldId id="555" r:id="rId6"/>
    <p:sldId id="549" r:id="rId7"/>
    <p:sldId id="480" r:id="rId8"/>
    <p:sldId id="550" r:id="rId9"/>
    <p:sldId id="483" r:id="rId10"/>
    <p:sldId id="484" r:id="rId11"/>
    <p:sldId id="551" r:id="rId12"/>
    <p:sldId id="552" r:id="rId13"/>
    <p:sldId id="520" r:id="rId14"/>
    <p:sldId id="521" r:id="rId15"/>
    <p:sldId id="522" r:id="rId16"/>
    <p:sldId id="556" r:id="rId17"/>
    <p:sldId id="524" r:id="rId18"/>
    <p:sldId id="571" r:id="rId19"/>
    <p:sldId id="572" r:id="rId20"/>
    <p:sldId id="573" r:id="rId21"/>
    <p:sldId id="574" r:id="rId22"/>
    <p:sldId id="575" r:id="rId23"/>
    <p:sldId id="576" r:id="rId24"/>
    <p:sldId id="578" r:id="rId25"/>
    <p:sldId id="570" r:id="rId26"/>
    <p:sldId id="512" r:id="rId27"/>
    <p:sldId id="513" r:id="rId28"/>
    <p:sldId id="493" r:id="rId29"/>
    <p:sldId id="494" r:id="rId30"/>
    <p:sldId id="435" r:id="rId31"/>
    <p:sldId id="436" r:id="rId32"/>
    <p:sldId id="444" r:id="rId33"/>
    <p:sldId id="439" r:id="rId34"/>
    <p:sldId id="434" r:id="rId35"/>
    <p:sldId id="476" r:id="rId36"/>
    <p:sldId id="579" r:id="rId37"/>
    <p:sldId id="580" r:id="rId38"/>
    <p:sldId id="504" r:id="rId39"/>
    <p:sldId id="503" r:id="rId40"/>
    <p:sldId id="557" r:id="rId41"/>
    <p:sldId id="558" r:id="rId42"/>
    <p:sldId id="559" r:id="rId43"/>
    <p:sldId id="560" r:id="rId44"/>
    <p:sldId id="561" r:id="rId45"/>
    <p:sldId id="564" r:id="rId46"/>
    <p:sldId id="565" r:id="rId47"/>
    <p:sldId id="566" r:id="rId48"/>
    <p:sldId id="505" r:id="rId49"/>
    <p:sldId id="567" r:id="rId50"/>
    <p:sldId id="568" r:id="rId51"/>
    <p:sldId id="507" r:id="rId52"/>
    <p:sldId id="508" r:id="rId53"/>
    <p:sldId id="509" r:id="rId54"/>
    <p:sldId id="471" r:id="rId55"/>
    <p:sldId id="428" r:id="rId56"/>
    <p:sldId id="547" r:id="rId57"/>
    <p:sldId id="475" r:id="rId58"/>
    <p:sldId id="582" r:id="rId59"/>
    <p:sldId id="37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87" autoAdjust="0"/>
    <p:restoredTop sz="86364" autoAdjust="0"/>
  </p:normalViewPr>
  <p:slideViewPr>
    <p:cSldViewPr>
      <p:cViewPr>
        <p:scale>
          <a:sx n="60" d="100"/>
          <a:sy n="60" d="100"/>
        </p:scale>
        <p:origin x="-1920" y="-390"/>
      </p:cViewPr>
      <p:guideLst>
        <p:guide orient="horz" pos="2160"/>
        <p:guide pos="2880"/>
      </p:guideLst>
    </p:cSldViewPr>
  </p:slideViewPr>
  <p:outlineViewPr>
    <p:cViewPr>
      <p:scale>
        <a:sx n="33" d="100"/>
        <a:sy n="33" d="100"/>
      </p:scale>
      <p:origin x="0" y="-179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84369-36E2-4C49-9F39-9EAD1EBE2F7F}" type="datetimeFigureOut">
              <a:rPr lang="en-US" smtClean="0"/>
              <a:pPr/>
              <a:t>7/5/2018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A893AD-D722-4182-A2C3-41CA03C44E25}" type="slidenum">
              <a:rPr lang="en-US" smtClean="0"/>
              <a:pPr/>
              <a:t>‹#›</a:t>
            </a:fld>
            <a:endParaRPr lang="en-US"/>
          </a:p>
        </p:txBody>
      </p:sp>
    </p:spTree>
    <p:extLst>
      <p:ext uri="{BB962C8B-B14F-4D97-AF65-F5344CB8AC3E}">
        <p14:creationId xmlns="" xmlns:p14="http://schemas.microsoft.com/office/powerpoint/2010/main" val="946728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902E75-BD84-4D7C-98B1-A65E2541B580}" type="slidenum">
              <a:rPr lang="en-US" smtClean="0">
                <a:latin typeface="Arial" pitchFamily="34" charset="0"/>
              </a:rPr>
              <a:pPr/>
              <a:t>7</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14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latin typeface="Arial" pitchFamily="34" charset="0"/>
              <a:cs typeface="游ゴシック"/>
            </a:endParaRPr>
          </a:p>
        </p:txBody>
      </p:sp>
      <p:sp>
        <p:nvSpPr>
          <p:cNvPr id="6144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893763"/>
            <a:fld id="{A8BC7A8C-D532-4FE1-9AD4-CDC77A0C5087}" type="slidenum">
              <a:rPr lang="en-US" altLang="ja-JP" smtClean="0">
                <a:latin typeface="Arial" pitchFamily="34" charset="0"/>
                <a:cs typeface="Arial" pitchFamily="34" charset="0"/>
              </a:rPr>
              <a:pPr defTabSz="893763"/>
              <a:t>10</a:t>
            </a:fld>
            <a:endParaRPr lang="en-US" altLang="ja-JP"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E98ADA72-3EDE-47FE-BE31-A32DE744109E}" type="slidenum">
              <a:rPr lang="en-US" smtClean="0"/>
              <a:pPr/>
              <a:t>21</a:t>
            </a:fld>
            <a:endParaRPr lang="en-US" dirty="0"/>
          </a:p>
        </p:txBody>
      </p:sp>
    </p:spTree>
    <p:extLst>
      <p:ext uri="{BB962C8B-B14F-4D97-AF65-F5344CB8AC3E}">
        <p14:creationId xmlns="" xmlns:p14="http://schemas.microsoft.com/office/powerpoint/2010/main" val="270375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D4A653-AFA9-412C-A606-F812AC61E1CF}" type="slidenum">
              <a:rPr lang="en-US" smtClean="0"/>
              <a:pPr/>
              <a:t>25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CF9E72-1BC2-4AC1-B744-30EE71165112}" type="slidenum">
              <a:rPr lang="en-US" smtClean="0"/>
              <a:pPr/>
              <a:t>39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596"/>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58371" name="Shape 597"/>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en-US" altLang="en-US" smtClean="0"/>
          </a:p>
        </p:txBody>
      </p:sp>
      <p:sp>
        <p:nvSpPr>
          <p:cNvPr id="58372" name="Shape 598"/>
          <p:cNvSpPr txBox="1">
            <a:spLocks noChangeArrowheads="1"/>
          </p:cNvSpPr>
          <p:nvPr/>
        </p:nvSpPr>
        <p:spPr bwMode="auto">
          <a:xfrm>
            <a:off x="3884613" y="8685213"/>
            <a:ext cx="2971800" cy="457200"/>
          </a:xfrm>
          <a:prstGeom prst="rect">
            <a:avLst/>
          </a:prstGeom>
          <a:noFill/>
          <a:ln w="9525">
            <a:noFill/>
            <a:miter lim="800000"/>
            <a:headEnd/>
            <a:tailEnd/>
          </a:ln>
        </p:spPr>
        <p:txBody>
          <a:bodyPr lIns="91425" tIns="45700" rIns="91425" bIns="45700" anchor="b"/>
          <a:lstStyle/>
          <a:p>
            <a:pPr algn="r" eaLnBrk="1" hangingPunct="1">
              <a:buSzPct val="25000"/>
            </a:pPr>
            <a:r>
              <a:rPr lang="en-US" altLang="en-US" sz="1200"/>
              <a:t>*</a:t>
            </a:r>
          </a:p>
        </p:txBody>
      </p:sp>
    </p:spTree>
    <p:extLst>
      <p:ext uri="{BB962C8B-B14F-4D97-AF65-F5344CB8AC3E}">
        <p14:creationId xmlns="" xmlns:p14="http://schemas.microsoft.com/office/powerpoint/2010/main" val="905912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099CCA-C086-40F3-A4BF-130D36A8AC69}" type="datetimeFigureOut">
              <a:rPr lang="en-US" smtClean="0"/>
              <a:pPr/>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099CCA-C086-40F3-A4BF-130D36A8AC69}" type="datetimeFigureOut">
              <a:rPr lang="en-US" smtClean="0"/>
              <a:pPr/>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099CCA-C086-40F3-A4BF-130D36A8AC69}" type="datetimeFigureOut">
              <a:rPr lang="en-US" smtClean="0"/>
              <a:pPr/>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8147050" y="6546850"/>
            <a:ext cx="990600" cy="304800"/>
          </a:xfrm>
        </p:spPr>
        <p:txBody>
          <a:bodyPr/>
          <a:lstStyle>
            <a:lvl1pPr fontAlgn="base">
              <a:spcBef>
                <a:spcPct val="0"/>
              </a:spcBef>
              <a:spcAft>
                <a:spcPct val="0"/>
              </a:spcAft>
              <a:defRPr>
                <a:solidFill>
                  <a:schemeClr val="bg1"/>
                </a:solidFill>
              </a:defRPr>
            </a:lvl1pPr>
          </a:lstStyle>
          <a:p>
            <a:pPr>
              <a:defRPr/>
            </a:pPr>
            <a:fld id="{44DEFB2C-7D1A-47E8-8E27-F793B4742144}" type="slidenum">
              <a:rPr lang="en-US"/>
              <a:pPr>
                <a:defRPr/>
              </a:pPr>
              <a:t>‹#›</a:t>
            </a:fld>
            <a:r>
              <a:rPr lang="en-US">
                <a:solidFill>
                  <a:srgbClr val="898989"/>
                </a:solidFill>
              </a:rPr>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099CCA-C086-40F3-A4BF-130D36A8AC69}" type="datetimeFigureOut">
              <a:rPr lang="en-US" smtClean="0"/>
              <a:pPr/>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099CCA-C086-40F3-A4BF-130D36A8AC69}" type="datetimeFigureOut">
              <a:rPr lang="en-US" smtClean="0"/>
              <a:pPr/>
              <a:t>7/5/2018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099CCA-C086-40F3-A4BF-130D36A8AC69}" type="datetimeFigureOut">
              <a:rPr lang="en-US" smtClean="0"/>
              <a:pPr/>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099CCA-C086-40F3-A4BF-130D36A8AC69}" type="datetimeFigureOut">
              <a:rPr lang="en-US" smtClean="0"/>
              <a:pPr/>
              <a:t>7/5/2018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099CCA-C086-40F3-A4BF-130D36A8AC69}" type="datetimeFigureOut">
              <a:rPr lang="en-US" smtClean="0"/>
              <a:pPr/>
              <a:t>7/5/2018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99CCA-C086-40F3-A4BF-130D36A8AC69}" type="datetimeFigureOut">
              <a:rPr lang="en-US" smtClean="0"/>
              <a:pPr/>
              <a:t>7/5/2018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99CCA-C086-40F3-A4BF-130D36A8AC69}" type="datetimeFigureOut">
              <a:rPr lang="en-US" smtClean="0"/>
              <a:pPr/>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99CCA-C086-40F3-A4BF-130D36A8AC69}" type="datetimeFigureOut">
              <a:rPr lang="en-US" smtClean="0"/>
              <a:pPr/>
              <a:t>7/5/2018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FE31A-344A-4052-9EC1-98AAE88F30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99CCA-C086-40F3-A4BF-130D36A8AC69}" type="datetimeFigureOut">
              <a:rPr lang="en-US" smtClean="0"/>
              <a:pPr/>
              <a:t>7/5/2018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FE31A-344A-4052-9EC1-98AAE88F30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Sludge_film%20Short.mp4" TargetMode="External"/><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Office_PowerPoint_Slide2.sld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Garden%20vareli-July%202017.mp4"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Chromium-kanpur.mp4"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6.jpeg"/><Relationship Id="rId21" Type="http://schemas.openxmlformats.org/officeDocument/2006/relationships/image" Target="../media/image24.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7.jpeg"/><Relationship Id="rId5" Type="http://schemas.openxmlformats.org/officeDocument/2006/relationships/image" Target="../media/image8.jpe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52400"/>
            <a:ext cx="9144000" cy="6477000"/>
          </a:xfrm>
        </p:spPr>
        <p:txBody>
          <a:bodyPr>
            <a:normAutofit fontScale="90000"/>
          </a:bodyPr>
          <a:lstStyle/>
          <a:p>
            <a:r>
              <a:rPr lang="en-US" altLang="en-US" sz="5300" dirty="0" smtClean="0">
                <a:latin typeface="AR ESSENCE" pitchFamily="2" charset="0"/>
              </a:rPr>
              <a:t/>
            </a:r>
            <a:br>
              <a:rPr lang="en-US" altLang="en-US" sz="5300" dirty="0" smtClean="0">
                <a:latin typeface="AR ESSENCE" pitchFamily="2" charset="0"/>
              </a:rPr>
            </a:br>
            <a:r>
              <a:rPr lang="en-US" altLang="en-US" sz="5300" dirty="0">
                <a:latin typeface="AR ESSENCE" pitchFamily="2" charset="0"/>
              </a:rPr>
              <a:t/>
            </a:r>
            <a:br>
              <a:rPr lang="en-US" altLang="en-US" sz="5300" dirty="0">
                <a:latin typeface="AR ESSENCE" pitchFamily="2" charset="0"/>
              </a:rPr>
            </a:br>
            <a:r>
              <a:rPr lang="en-IN" sz="7300" dirty="0" smtClean="0"/>
              <a:t>Radiation Technology for Cleaner India</a:t>
            </a:r>
            <a:br>
              <a:rPr lang="en-IN" sz="7300" dirty="0" smtClean="0"/>
            </a:br>
            <a:r>
              <a:rPr lang="en-US" altLang="en-US" sz="5300" dirty="0" smtClean="0">
                <a:latin typeface="AR ESSENCE" pitchFamily="2" charset="0"/>
              </a:rPr>
              <a:t/>
            </a:r>
            <a:br>
              <a:rPr lang="en-US" altLang="en-US" sz="5300" dirty="0" smtClean="0">
                <a:latin typeface="AR ESSENCE" pitchFamily="2" charset="0"/>
              </a:rPr>
            </a:br>
            <a:r>
              <a:rPr lang="en-US" altLang="en-US" sz="5300" dirty="0" smtClean="0">
                <a:latin typeface="AR ESSENCE" pitchFamily="2" charset="0"/>
              </a:rPr>
              <a:t/>
            </a:r>
            <a:br>
              <a:rPr lang="en-US" altLang="en-US" sz="5300" dirty="0" smtClean="0">
                <a:latin typeface="AR ESSENCE" pitchFamily="2" charset="0"/>
              </a:rPr>
            </a:br>
            <a:r>
              <a:rPr lang="en-US" altLang="en-US" sz="5300" dirty="0">
                <a:latin typeface="AR ESSENCE" pitchFamily="2" charset="0"/>
              </a:rPr>
              <a:t/>
            </a:r>
            <a:br>
              <a:rPr lang="en-US" altLang="en-US" sz="5300" dirty="0">
                <a:latin typeface="AR ESSENCE" pitchFamily="2" charset="0"/>
              </a:rPr>
            </a:br>
            <a:r>
              <a:rPr lang="en-US" altLang="en-US" b="1" dirty="0" smtClean="0">
                <a:solidFill>
                  <a:srgbClr val="002060"/>
                </a:solidFill>
              </a:rPr>
              <a:t>Lalit Varshney          </a:t>
            </a:r>
            <a:r>
              <a:rPr lang="en-US" altLang="en-US" sz="3200" b="1" dirty="0" smtClean="0">
                <a:solidFill>
                  <a:srgbClr val="0070C0"/>
                </a:solidFill>
              </a:rPr>
              <a:t/>
            </a:r>
            <a:br>
              <a:rPr lang="en-US" altLang="en-US" sz="3200" b="1" dirty="0" smtClean="0">
                <a:solidFill>
                  <a:srgbClr val="0070C0"/>
                </a:solidFill>
              </a:rPr>
            </a:br>
            <a:r>
              <a:rPr lang="en-US" altLang="en-US" b="1" dirty="0" smtClean="0">
                <a:solidFill>
                  <a:srgbClr val="0070C0"/>
                </a:solidFill>
              </a:rPr>
              <a:t> </a:t>
            </a:r>
            <a:r>
              <a:rPr lang="en-US" altLang="en-US" b="1" dirty="0" err="1" smtClean="0">
                <a:solidFill>
                  <a:srgbClr val="0070C0"/>
                </a:solidFill>
              </a:rPr>
              <a:t>Bhabha</a:t>
            </a:r>
            <a:r>
              <a:rPr lang="en-US" altLang="en-US" b="1" dirty="0" smtClean="0">
                <a:solidFill>
                  <a:srgbClr val="0070C0"/>
                </a:solidFill>
              </a:rPr>
              <a:t> Atomic Research Centre</a:t>
            </a:r>
            <a:r>
              <a:rPr lang="en-US" altLang="en-US" sz="5400" dirty="0" smtClean="0">
                <a:latin typeface="AR ESSENCE" pitchFamily="2" charset="0"/>
              </a:rPr>
              <a:t/>
            </a:r>
            <a:br>
              <a:rPr lang="en-US" altLang="en-US" sz="5400" dirty="0" smtClean="0">
                <a:latin typeface="AR ESSENCE" pitchFamily="2" charset="0"/>
              </a:rPr>
            </a:br>
            <a:r>
              <a:rPr lang="en-US" altLang="en-US" sz="5400" dirty="0" smtClean="0">
                <a:latin typeface="AR ESSENCE" pitchFamily="2" charset="0"/>
              </a:rPr>
              <a:t>                                         </a:t>
            </a:r>
            <a:r>
              <a:rPr lang="en-US" altLang="en-US" sz="3200" b="1" dirty="0" smtClean="0">
                <a:solidFill>
                  <a:srgbClr val="00B0F0"/>
                </a:solidFill>
              </a:rPr>
              <a:t> 06/07/2018</a:t>
            </a:r>
            <a:r>
              <a:rPr lang="en-US" altLang="en-US" sz="3200" b="1" dirty="0" smtClean="0">
                <a:solidFill>
                  <a:srgbClr val="0070C0"/>
                </a:solidFill>
              </a:rPr>
              <a:t/>
            </a:r>
            <a:br>
              <a:rPr lang="en-US" altLang="en-US" sz="3200" b="1" dirty="0" smtClean="0">
                <a:solidFill>
                  <a:srgbClr val="0070C0"/>
                </a:solidFill>
              </a:rPr>
            </a:br>
            <a:r>
              <a:rPr lang="en-US" altLang="en-US" sz="3600" b="1" dirty="0" smtClean="0">
                <a:solidFill>
                  <a:srgbClr val="FF0000"/>
                </a:solidFill>
              </a:rPr>
              <a:t/>
            </a:r>
            <a:br>
              <a:rPr lang="en-US" altLang="en-US" sz="3600" b="1" dirty="0" smtClean="0">
                <a:solidFill>
                  <a:srgbClr val="FF0000"/>
                </a:solidFill>
              </a:rPr>
            </a:br>
            <a:endParaRPr lang="en-US" altLang="en-US" sz="3200" b="1" dirty="0" smtClean="0">
              <a:solidFill>
                <a:srgbClr val="FF0000"/>
              </a:solidFill>
            </a:endParaRPr>
          </a:p>
        </p:txBody>
      </p:sp>
      <p:sp>
        <p:nvSpPr>
          <p:cNvPr id="5123" name="Rectangle 3"/>
          <p:cNvSpPr>
            <a:spLocks noGrp="1" noChangeArrowheads="1"/>
          </p:cNvSpPr>
          <p:nvPr>
            <p:ph type="subTitle" idx="1"/>
          </p:nvPr>
        </p:nvSpPr>
        <p:spPr>
          <a:xfrm>
            <a:off x="3048000" y="5867400"/>
            <a:ext cx="76200" cy="76200"/>
          </a:xfrm>
          <a:prstGeom prst="diamond">
            <a:avLst/>
          </a:prstGeom>
        </p:spPr>
        <p:txBody>
          <a:bodyPr>
            <a:normAutofit fontScale="25000" lnSpcReduction="20000"/>
          </a:bodyPr>
          <a:lstStyle/>
          <a:p>
            <a:pPr eaLnBrk="1" hangingPunct="1"/>
            <a:endParaRPr lang="en-US" altLang="en-US" b="1" smtClean="0">
              <a:solidFill>
                <a:srgbClr val="000066"/>
              </a:solidFill>
            </a:endParaRPr>
          </a:p>
          <a:p>
            <a:pPr eaLnBrk="1" hangingPunct="1"/>
            <a:endParaRPr lang="en-US" altLang="en-US" smtClean="0">
              <a:solidFill>
                <a:srgbClr val="000066"/>
              </a:solidFill>
            </a:endParaRPr>
          </a:p>
        </p:txBody>
      </p:sp>
      <p:pic>
        <p:nvPicPr>
          <p:cNvPr id="5124" name="Picture 94"/>
          <p:cNvPicPr>
            <a:picLocks noChangeAspect="1" noChangeArrowheads="1"/>
          </p:cNvPicPr>
          <p:nvPr/>
        </p:nvPicPr>
        <p:blipFill>
          <a:blip r:embed="rId2"/>
          <a:srcRect r="4671" b="20988"/>
          <a:stretch>
            <a:fillRect/>
          </a:stretch>
        </p:blipFill>
        <p:spPr bwMode="auto">
          <a:xfrm>
            <a:off x="3500430" y="3000372"/>
            <a:ext cx="2057400" cy="1688806"/>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srcRect l="7259" t="10004"/>
          <a:stretch>
            <a:fillRect/>
          </a:stretch>
        </p:blipFill>
        <p:spPr bwMode="auto">
          <a:xfrm>
            <a:off x="962025" y="914400"/>
            <a:ext cx="8397875" cy="7026275"/>
          </a:xfrm>
          <a:prstGeom prst="rect">
            <a:avLst/>
          </a:prstGeom>
          <a:noFill/>
          <a:ln w="9525" algn="ctr">
            <a:noFill/>
            <a:miter lim="800000"/>
            <a:headEnd/>
            <a:tailEnd/>
          </a:ln>
        </p:spPr>
      </p:pic>
      <p:sp>
        <p:nvSpPr>
          <p:cNvPr id="14339" name="TextBox 2"/>
          <p:cNvSpPr txBox="1">
            <a:spLocks noChangeArrowheads="1"/>
          </p:cNvSpPr>
          <p:nvPr/>
        </p:nvSpPr>
        <p:spPr bwMode="auto">
          <a:xfrm>
            <a:off x="-44450" y="-190500"/>
            <a:ext cx="9144000" cy="584200"/>
          </a:xfrm>
          <a:prstGeom prst="rect">
            <a:avLst/>
          </a:prstGeom>
          <a:solidFill>
            <a:srgbClr val="FFFFCC"/>
          </a:solidFill>
          <a:ln w="9525">
            <a:noFill/>
            <a:miter lim="800000"/>
            <a:headEnd/>
            <a:tailEnd/>
          </a:ln>
        </p:spPr>
        <p:txBody>
          <a:bodyPr>
            <a:spAutoFit/>
          </a:bodyPr>
          <a:lstStyle/>
          <a:p>
            <a:pPr algn="ctr"/>
            <a:r>
              <a:rPr lang="en-IN" sz="3200" b="1">
                <a:sym typeface="Symbol" pitchFamily="18" charset="2"/>
              </a:rPr>
              <a:t>Electron Beam accelerator ….ILU-6</a:t>
            </a:r>
            <a:endParaRPr lang="en-US" sz="3200">
              <a:latin typeface="Calibri" pitchFamily="34" charset="0"/>
            </a:endParaRPr>
          </a:p>
        </p:txBody>
      </p:sp>
    </p:spTree>
  </p:cSld>
  <p:clrMapOvr>
    <a:masterClrMapping/>
  </p:clrMapOvr>
  <p:transition spd="slow">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Radiation Effects on DNA</a:t>
            </a:r>
            <a:endParaRPr lang="en-IN" dirty="0"/>
          </a:p>
        </p:txBody>
      </p:sp>
      <p:sp>
        <p:nvSpPr>
          <p:cNvPr id="6" name="Text Placeholder 5"/>
          <p:cNvSpPr>
            <a:spLocks noGrp="1"/>
          </p:cNvSpPr>
          <p:nvPr>
            <p:ph type="body" idx="1"/>
          </p:nvPr>
        </p:nvSpPr>
        <p:spPr/>
        <p:txBody>
          <a:bodyPr/>
          <a:lstStyle/>
          <a:p>
            <a:pPr algn="ctr"/>
            <a:r>
              <a:rPr lang="en-US" dirty="0" smtClean="0"/>
              <a:t>Direct Effect</a:t>
            </a:r>
            <a:endParaRPr lang="en-IN" dirty="0"/>
          </a:p>
        </p:txBody>
      </p:sp>
      <p:sp>
        <p:nvSpPr>
          <p:cNvPr id="8" name="Text Placeholder 7"/>
          <p:cNvSpPr>
            <a:spLocks noGrp="1"/>
          </p:cNvSpPr>
          <p:nvPr>
            <p:ph type="body" sz="quarter" idx="3"/>
          </p:nvPr>
        </p:nvSpPr>
        <p:spPr/>
        <p:txBody>
          <a:bodyPr/>
          <a:lstStyle/>
          <a:p>
            <a:pPr algn="ctr"/>
            <a:r>
              <a:rPr lang="en-US" dirty="0" smtClean="0"/>
              <a:t>Indirect Effect</a:t>
            </a:r>
            <a:endParaRPr lang="en-IN" dirty="0"/>
          </a:p>
        </p:txBody>
      </p:sp>
      <p:sp>
        <p:nvSpPr>
          <p:cNvPr id="3" name="Date Placeholder 2"/>
          <p:cNvSpPr>
            <a:spLocks noGrp="1"/>
          </p:cNvSpPr>
          <p:nvPr>
            <p:ph type="dt" sz="half" idx="10"/>
          </p:nvPr>
        </p:nvSpPr>
        <p:spPr/>
        <p:txBody>
          <a:bodyPr/>
          <a:lstStyle/>
          <a:p>
            <a:pPr>
              <a:defRPr/>
            </a:pPr>
            <a:fld id="{8559F57F-0076-420B-8519-34D3BD0BD380}" type="datetime5">
              <a:rPr lang="en-US" smtClean="0"/>
              <a:pPr>
                <a:defRPr/>
              </a:pPr>
              <a:t>5-Jul-18</a:t>
            </a:fld>
            <a:endParaRPr lang="en-US"/>
          </a:p>
        </p:txBody>
      </p:sp>
      <p:sp>
        <p:nvSpPr>
          <p:cNvPr id="4" name="Footer Placeholder 3"/>
          <p:cNvSpPr>
            <a:spLocks noGrp="1"/>
          </p:cNvSpPr>
          <p:nvPr>
            <p:ph type="ftr" sz="quarter" idx="11"/>
          </p:nvPr>
        </p:nvSpPr>
        <p:spPr/>
        <p:txBody>
          <a:bodyPr/>
          <a:lstStyle/>
          <a:p>
            <a:pPr>
              <a:defRPr/>
            </a:pPr>
            <a:r>
              <a:rPr lang="en-US" smtClean="0"/>
              <a:t>TSRP-2012, Mumbai</a:t>
            </a:r>
            <a:endParaRPr lang="en-US"/>
          </a:p>
        </p:txBody>
      </p:sp>
      <p:pic>
        <p:nvPicPr>
          <p:cNvPr id="10" name="Picture 2062"/>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a:off x="457200" y="2667000"/>
            <a:ext cx="4040188" cy="308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11" name="Picture 1061"/>
          <p:cNvPicPr>
            <a:picLocks noGrp="1" noChangeAspect="1" noChangeArrowheads="1"/>
          </p:cNvPicPr>
          <p:nvPr>
            <p:ph sz="quarter" idx="4"/>
          </p:nvPr>
        </p:nvPicPr>
        <p:blipFill>
          <a:blip r:embed="rId3">
            <a:extLst>
              <a:ext uri="{28A0092B-C50C-407E-A947-70E740481C1C}">
                <a14:useLocalDpi xmlns="" xmlns:a14="http://schemas.microsoft.com/office/drawing/2010/main" val="0"/>
              </a:ext>
            </a:extLst>
          </a:blip>
          <a:srcRect/>
          <a:stretch>
            <a:fillRect/>
          </a:stretch>
        </p:blipFill>
        <p:spPr bwMode="auto">
          <a:xfrm>
            <a:off x="4635500" y="2743200"/>
            <a:ext cx="4041775"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2" name="Slide Number Placeholder 3"/>
          <p:cNvSpPr>
            <a:spLocks noGrp="1"/>
          </p:cNvSpPr>
          <p:nvPr>
            <p:ph type="sldNum" sz="quarter" idx="12"/>
          </p:nvPr>
        </p:nvSpPr>
        <p:spPr>
          <a:xfrm>
            <a:off x="5562600" y="6053137"/>
            <a:ext cx="2895600" cy="476250"/>
          </a:xfrm>
        </p:spPr>
        <p:txBody>
          <a:bodyPr/>
          <a:lstStyle/>
          <a:p>
            <a:pPr algn="ctr">
              <a:defRPr/>
            </a:pPr>
            <a:r>
              <a:rPr lang="en-US" dirty="0" smtClean="0">
                <a:latin typeface="Arial" pitchFamily="34" charset="0"/>
              </a:rPr>
              <a:t>.</a:t>
            </a:r>
          </a:p>
        </p:txBody>
      </p:sp>
      <p:sp>
        <p:nvSpPr>
          <p:cNvPr id="13" name="Oval 1027"/>
          <p:cNvSpPr>
            <a:spLocks noChangeArrowheads="1"/>
          </p:cNvSpPr>
          <p:nvPr/>
        </p:nvSpPr>
        <p:spPr bwMode="auto">
          <a:xfrm>
            <a:off x="5486400" y="5294312"/>
            <a:ext cx="304800" cy="304800"/>
          </a:xfrm>
          <a:prstGeom prst="ellipse">
            <a:avLst/>
          </a:prstGeom>
          <a:solidFill>
            <a:srgbClr val="003300"/>
          </a:solidFill>
          <a:ln w="12700">
            <a:solidFill>
              <a:srgbClr val="CC3300"/>
            </a:solidFill>
            <a:round/>
            <a:headEnd type="none" w="sm" len="sm"/>
            <a:tailEnd type="none" w="sm" len="sm"/>
          </a:ln>
        </p:spPr>
        <p:txBody>
          <a:bodyPr wrap="none" lIns="91372" tIns="45686" rIns="91372" bIns="45686" anchor="ctr"/>
          <a:lstStyle/>
          <a:p>
            <a:pPr algn="ctr"/>
            <a:r>
              <a:rPr lang="tr-TR">
                <a:solidFill>
                  <a:schemeClr val="bg1"/>
                </a:solidFill>
              </a:rPr>
              <a:t>e</a:t>
            </a:r>
            <a:r>
              <a:rPr lang="tr-TR" baseline="30000">
                <a:solidFill>
                  <a:schemeClr val="bg1"/>
                </a:solidFill>
              </a:rPr>
              <a:t>-</a:t>
            </a:r>
            <a:endParaRPr lang="en-US" baseline="30000">
              <a:solidFill>
                <a:schemeClr val="bg1"/>
              </a:solidFill>
            </a:endParaRPr>
          </a:p>
        </p:txBody>
      </p:sp>
      <p:cxnSp>
        <p:nvCxnSpPr>
          <p:cNvPr id="14" name="AutoShape 1030"/>
          <p:cNvCxnSpPr>
            <a:cxnSpLocks noChangeShapeType="1"/>
            <a:endCxn id="13" idx="2"/>
          </p:cNvCxnSpPr>
          <p:nvPr/>
        </p:nvCxnSpPr>
        <p:spPr bwMode="auto">
          <a:xfrm flipV="1">
            <a:off x="4343400" y="5446712"/>
            <a:ext cx="1143000" cy="533400"/>
          </a:xfrm>
          <a:prstGeom prst="curvedConnector3">
            <a:avLst>
              <a:gd name="adj1" fmla="val 50000"/>
            </a:avLst>
          </a:prstGeom>
          <a:noFill/>
          <a:ln w="57150">
            <a:solidFill>
              <a:srgbClr val="CC3300"/>
            </a:solidFill>
            <a:round/>
            <a:headEnd type="none" w="sm" len="sm"/>
            <a:tailEnd type="triangle" w="sm" len="sm"/>
          </a:ln>
          <a:extLst>
            <a:ext uri="{909E8E84-426E-40DD-AFC4-6F175D3DCCD1}">
              <a14:hiddenFill xmlns="" xmlns:a14="http://schemas.microsoft.com/office/drawing/2010/main">
                <a:noFill/>
              </a14:hiddenFill>
            </a:ext>
          </a:extLst>
        </p:spPr>
      </p:cxnSp>
      <p:sp>
        <p:nvSpPr>
          <p:cNvPr id="15" name="Oval 1033"/>
          <p:cNvSpPr>
            <a:spLocks noChangeArrowheads="1"/>
          </p:cNvSpPr>
          <p:nvPr/>
        </p:nvSpPr>
        <p:spPr bwMode="auto">
          <a:xfrm>
            <a:off x="5562600" y="5827712"/>
            <a:ext cx="304800" cy="304800"/>
          </a:xfrm>
          <a:prstGeom prst="ellipse">
            <a:avLst/>
          </a:prstGeom>
          <a:solidFill>
            <a:schemeClr val="accent1"/>
          </a:solidFill>
          <a:ln w="12700">
            <a:solidFill>
              <a:schemeClr val="tx1"/>
            </a:solidFill>
            <a:round/>
            <a:headEnd type="none" w="sm" len="sm"/>
            <a:tailEnd type="none" w="sm" len="sm"/>
          </a:ln>
        </p:spPr>
        <p:txBody>
          <a:bodyPr wrap="none" lIns="91372" tIns="45686" rIns="91372" bIns="45686" anchor="ctr"/>
          <a:lstStyle/>
          <a:p>
            <a:pPr algn="ctr"/>
            <a:r>
              <a:rPr lang="tr-TR"/>
              <a:t>P</a:t>
            </a:r>
            <a:r>
              <a:rPr lang="tr-TR" baseline="30000"/>
              <a:t>+</a:t>
            </a:r>
            <a:endParaRPr lang="en-US" baseline="30000"/>
          </a:p>
        </p:txBody>
      </p:sp>
      <p:sp>
        <p:nvSpPr>
          <p:cNvPr id="16" name="Oval 1034"/>
          <p:cNvSpPr>
            <a:spLocks noChangeArrowheads="1"/>
          </p:cNvSpPr>
          <p:nvPr/>
        </p:nvSpPr>
        <p:spPr bwMode="auto">
          <a:xfrm>
            <a:off x="5181600" y="5522912"/>
            <a:ext cx="1066800" cy="914400"/>
          </a:xfrm>
          <a:prstGeom prst="ellipse">
            <a:avLst/>
          </a:prstGeom>
          <a:noFill/>
          <a:ln w="57150">
            <a:solidFill>
              <a:schemeClr val="tx1"/>
            </a:solidFill>
            <a:prstDash val="sysDot"/>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72" tIns="45686" rIns="91372" bIns="45686" anchor="ctr"/>
          <a:lstStyle/>
          <a:p>
            <a:endParaRPr lang="en-IN"/>
          </a:p>
        </p:txBody>
      </p:sp>
      <p:cxnSp>
        <p:nvCxnSpPr>
          <p:cNvPr id="17" name="AutoShape 1035"/>
          <p:cNvCxnSpPr>
            <a:cxnSpLocks noChangeShapeType="1"/>
          </p:cNvCxnSpPr>
          <p:nvPr/>
        </p:nvCxnSpPr>
        <p:spPr bwMode="auto">
          <a:xfrm>
            <a:off x="4114800" y="5827712"/>
            <a:ext cx="271463" cy="149225"/>
          </a:xfrm>
          <a:prstGeom prst="curvedConnector3">
            <a:avLst>
              <a:gd name="adj1" fmla="val 50000"/>
            </a:avLst>
          </a:prstGeom>
          <a:noFill/>
          <a:ln w="57150">
            <a:solidFill>
              <a:srgbClr val="CC3300"/>
            </a:solidFill>
            <a:round/>
            <a:headEnd type="none" w="sm" len="sm"/>
            <a:tailEnd type="none" w="sm" len="sm"/>
          </a:ln>
          <a:extLst>
            <a:ext uri="{909E8E84-426E-40DD-AFC4-6F175D3DCCD1}">
              <a14:hiddenFill xmlns="" xmlns:a14="http://schemas.microsoft.com/office/drawing/2010/main">
                <a:noFill/>
              </a14:hiddenFill>
            </a:ext>
          </a:extLst>
        </p:spPr>
      </p:cxnSp>
      <p:sp>
        <p:nvSpPr>
          <p:cNvPr id="18" name="Text Box 1036"/>
          <p:cNvSpPr txBox="1">
            <a:spLocks noChangeArrowheads="1"/>
          </p:cNvSpPr>
          <p:nvPr/>
        </p:nvSpPr>
        <p:spPr bwMode="auto">
          <a:xfrm>
            <a:off x="6629400" y="5218112"/>
            <a:ext cx="4048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2800" b="1">
                <a:latin typeface="Times New Roman" pitchFamily="18" charset="0"/>
              </a:rPr>
              <a:t>O</a:t>
            </a:r>
            <a:endParaRPr lang="en-US" sz="2800" b="1">
              <a:latin typeface="Times New Roman" pitchFamily="18" charset="0"/>
            </a:endParaRPr>
          </a:p>
        </p:txBody>
      </p:sp>
      <p:sp>
        <p:nvSpPr>
          <p:cNvPr id="19" name="Text Box 1037"/>
          <p:cNvSpPr txBox="1">
            <a:spLocks noChangeArrowheads="1"/>
          </p:cNvSpPr>
          <p:nvPr/>
        </p:nvSpPr>
        <p:spPr bwMode="auto">
          <a:xfrm>
            <a:off x="7086600" y="5599112"/>
            <a:ext cx="4048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2800" b="1">
                <a:latin typeface="Times New Roman" pitchFamily="18" charset="0"/>
              </a:rPr>
              <a:t>H</a:t>
            </a:r>
            <a:endParaRPr lang="en-US" sz="2800" b="1">
              <a:latin typeface="Times New Roman" pitchFamily="18" charset="0"/>
            </a:endParaRPr>
          </a:p>
        </p:txBody>
      </p:sp>
      <p:sp>
        <p:nvSpPr>
          <p:cNvPr id="20" name="Text Box 1038"/>
          <p:cNvSpPr txBox="1">
            <a:spLocks noChangeArrowheads="1"/>
          </p:cNvSpPr>
          <p:nvPr/>
        </p:nvSpPr>
        <p:spPr bwMode="auto">
          <a:xfrm flipV="1">
            <a:off x="7086600" y="4851400"/>
            <a:ext cx="4349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2800" b="1">
                <a:latin typeface="Times New Roman" pitchFamily="18" charset="0"/>
              </a:rPr>
              <a:t>H</a:t>
            </a:r>
            <a:endParaRPr lang="en-US" sz="2800" b="1">
              <a:latin typeface="Times New Roman" pitchFamily="18" charset="0"/>
            </a:endParaRPr>
          </a:p>
        </p:txBody>
      </p:sp>
      <p:sp>
        <p:nvSpPr>
          <p:cNvPr id="21" name="Line 1039"/>
          <p:cNvSpPr>
            <a:spLocks noChangeShapeType="1"/>
          </p:cNvSpPr>
          <p:nvPr/>
        </p:nvSpPr>
        <p:spPr bwMode="auto">
          <a:xfrm flipV="1">
            <a:off x="7010400" y="5218112"/>
            <a:ext cx="152400" cy="1524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lIns="91372" tIns="45686" rIns="91372" bIns="45686"/>
          <a:lstStyle/>
          <a:p>
            <a:endParaRPr lang="en-IN"/>
          </a:p>
        </p:txBody>
      </p:sp>
      <p:sp>
        <p:nvSpPr>
          <p:cNvPr id="22" name="Line 1040"/>
          <p:cNvSpPr>
            <a:spLocks noChangeShapeType="1"/>
          </p:cNvSpPr>
          <p:nvPr/>
        </p:nvSpPr>
        <p:spPr bwMode="auto">
          <a:xfrm>
            <a:off x="6934200" y="5599112"/>
            <a:ext cx="152400" cy="1524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lIns="91372" tIns="45686" rIns="91372" bIns="45686"/>
          <a:lstStyle/>
          <a:p>
            <a:endParaRPr lang="en-IN"/>
          </a:p>
        </p:txBody>
      </p:sp>
      <p:sp>
        <p:nvSpPr>
          <p:cNvPr id="23" name="Line 1042"/>
          <p:cNvSpPr>
            <a:spLocks noChangeShapeType="1"/>
          </p:cNvSpPr>
          <p:nvPr/>
        </p:nvSpPr>
        <p:spPr bwMode="auto">
          <a:xfrm flipV="1">
            <a:off x="7391400" y="5218112"/>
            <a:ext cx="685800" cy="304800"/>
          </a:xfrm>
          <a:prstGeom prst="line">
            <a:avLst/>
          </a:prstGeom>
          <a:noFill/>
          <a:ln w="38100">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lIns="91372" tIns="45686" rIns="91372" bIns="45686"/>
          <a:lstStyle/>
          <a:p>
            <a:endParaRPr lang="en-IN"/>
          </a:p>
        </p:txBody>
      </p:sp>
      <p:sp>
        <p:nvSpPr>
          <p:cNvPr id="24" name="Text Box 1043"/>
          <p:cNvSpPr txBox="1">
            <a:spLocks noChangeArrowheads="1"/>
          </p:cNvSpPr>
          <p:nvPr/>
        </p:nvSpPr>
        <p:spPr bwMode="auto">
          <a:xfrm>
            <a:off x="7680325" y="4878387"/>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2400">
              <a:solidFill>
                <a:srgbClr val="FFCCCC"/>
              </a:solidFill>
              <a:latin typeface="Times New Roman" pitchFamily="18" charset="0"/>
            </a:endParaRPr>
          </a:p>
        </p:txBody>
      </p:sp>
      <p:sp>
        <p:nvSpPr>
          <p:cNvPr id="25" name="Text Box 1044"/>
          <p:cNvSpPr txBox="1">
            <a:spLocks noChangeArrowheads="1"/>
          </p:cNvSpPr>
          <p:nvPr/>
        </p:nvSpPr>
        <p:spPr bwMode="auto">
          <a:xfrm>
            <a:off x="7527925" y="4802187"/>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2400">
              <a:solidFill>
                <a:srgbClr val="FFCCCC"/>
              </a:solidFill>
              <a:latin typeface="Times New Roman" pitchFamily="18" charset="0"/>
            </a:endParaRPr>
          </a:p>
        </p:txBody>
      </p:sp>
      <p:sp>
        <p:nvSpPr>
          <p:cNvPr id="26" name="Line 1046"/>
          <p:cNvSpPr>
            <a:spLocks noChangeShapeType="1"/>
          </p:cNvSpPr>
          <p:nvPr/>
        </p:nvSpPr>
        <p:spPr bwMode="auto">
          <a:xfrm flipV="1">
            <a:off x="5791200" y="5446712"/>
            <a:ext cx="838200" cy="0"/>
          </a:xfrm>
          <a:prstGeom prst="line">
            <a:avLst/>
          </a:prstGeom>
          <a:noFill/>
          <a:ln w="38100">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lIns="91372" tIns="45686" rIns="91372" bIns="45686"/>
          <a:lstStyle/>
          <a:p>
            <a:endParaRPr lang="en-IN"/>
          </a:p>
        </p:txBody>
      </p:sp>
      <p:sp>
        <p:nvSpPr>
          <p:cNvPr id="28" name="Line 1051"/>
          <p:cNvSpPr>
            <a:spLocks noChangeShapeType="1"/>
          </p:cNvSpPr>
          <p:nvPr/>
        </p:nvSpPr>
        <p:spPr bwMode="auto">
          <a:xfrm>
            <a:off x="7391400" y="5522912"/>
            <a:ext cx="609600" cy="381000"/>
          </a:xfrm>
          <a:prstGeom prst="line">
            <a:avLst/>
          </a:prstGeom>
          <a:noFill/>
          <a:ln w="38100">
            <a:solidFill>
              <a:srgbClr val="008000"/>
            </a:solidFill>
            <a:round/>
            <a:headEnd type="none" w="sm" len="sm"/>
            <a:tailEnd type="triangle" w="sm" len="sm"/>
          </a:ln>
          <a:extLst>
            <a:ext uri="{909E8E84-426E-40DD-AFC4-6F175D3DCCD1}">
              <a14:hiddenFill xmlns="" xmlns:a14="http://schemas.microsoft.com/office/drawing/2010/main">
                <a:noFill/>
              </a14:hiddenFill>
            </a:ext>
          </a:extLst>
        </p:spPr>
        <p:txBody>
          <a:bodyPr lIns="91372" tIns="45686" rIns="91372" bIns="45686"/>
          <a:lstStyle/>
          <a:p>
            <a:endParaRPr lang="en-IN"/>
          </a:p>
        </p:txBody>
      </p:sp>
      <p:sp>
        <p:nvSpPr>
          <p:cNvPr id="29" name="Line 1052"/>
          <p:cNvSpPr>
            <a:spLocks noChangeShapeType="1"/>
          </p:cNvSpPr>
          <p:nvPr/>
        </p:nvSpPr>
        <p:spPr bwMode="auto">
          <a:xfrm>
            <a:off x="7391400" y="5522912"/>
            <a:ext cx="533400" cy="838200"/>
          </a:xfrm>
          <a:prstGeom prst="line">
            <a:avLst/>
          </a:prstGeom>
          <a:noFill/>
          <a:ln w="38100">
            <a:solidFill>
              <a:srgbClr val="008000"/>
            </a:solidFill>
            <a:round/>
            <a:headEnd type="none" w="sm" len="sm"/>
            <a:tailEnd type="triangle" w="sm" len="sm"/>
          </a:ln>
          <a:extLst>
            <a:ext uri="{909E8E84-426E-40DD-AFC4-6F175D3DCCD1}">
              <a14:hiddenFill xmlns="" xmlns:a14="http://schemas.microsoft.com/office/drawing/2010/main">
                <a:noFill/>
              </a14:hiddenFill>
            </a:ext>
          </a:extLst>
        </p:spPr>
        <p:txBody>
          <a:bodyPr lIns="91372" tIns="45686" rIns="91372" bIns="45686"/>
          <a:lstStyle/>
          <a:p>
            <a:endParaRPr lang="en-IN"/>
          </a:p>
        </p:txBody>
      </p:sp>
      <p:sp>
        <p:nvSpPr>
          <p:cNvPr id="30" name="Text Box 1031"/>
          <p:cNvSpPr txBox="1">
            <a:spLocks noChangeArrowheads="1"/>
          </p:cNvSpPr>
          <p:nvPr/>
        </p:nvSpPr>
        <p:spPr bwMode="auto">
          <a:xfrm>
            <a:off x="2057400" y="5370512"/>
            <a:ext cx="2133600" cy="707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IN" sz="1200" b="1" dirty="0">
              <a:latin typeface="Times New Roman" pitchFamily="18" charset="0"/>
            </a:endParaRPr>
          </a:p>
          <a:p>
            <a:pPr eaLnBrk="1" hangingPunct="1"/>
            <a:r>
              <a:rPr lang="en-US" sz="2800" b="1" dirty="0" smtClean="0">
                <a:latin typeface="Times New Roman" pitchFamily="18" charset="0"/>
                <a:sym typeface="Symbol" pitchFamily="18" charset="2"/>
              </a:rPr>
              <a:t>             </a:t>
            </a:r>
            <a:r>
              <a:rPr lang="tr-TR" sz="2800" b="1" dirty="0" smtClean="0">
                <a:latin typeface="Times New Roman" pitchFamily="18" charset="0"/>
                <a:sym typeface="Symbol" pitchFamily="18" charset="2"/>
              </a:rPr>
              <a:t></a:t>
            </a:r>
            <a:r>
              <a:rPr lang="en-IN" sz="2800" b="1" dirty="0">
                <a:latin typeface="Times New Roman" pitchFamily="18" charset="0"/>
                <a:sym typeface="Symbol" pitchFamily="18" charset="2"/>
              </a:rPr>
              <a:t>-</a:t>
            </a:r>
            <a:r>
              <a:rPr lang="tr-TR" sz="2800" b="1" dirty="0">
                <a:latin typeface="Times New Roman" pitchFamily="18" charset="0"/>
                <a:sym typeface="Symbol" pitchFamily="18" charset="2"/>
              </a:rPr>
              <a:t>ray</a:t>
            </a:r>
            <a:endParaRPr lang="en-US" sz="2800" b="1" dirty="0">
              <a:latin typeface="Times New Roman" pitchFamily="18" charset="0"/>
            </a:endParaRPr>
          </a:p>
        </p:txBody>
      </p:sp>
      <p:sp>
        <p:nvSpPr>
          <p:cNvPr id="32" name="Text Box 1041"/>
          <p:cNvSpPr txBox="1">
            <a:spLocks noChangeArrowheads="1"/>
          </p:cNvSpPr>
          <p:nvPr/>
        </p:nvSpPr>
        <p:spPr bwMode="auto">
          <a:xfrm>
            <a:off x="7848600" y="4771230"/>
            <a:ext cx="83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latin typeface="Times New Roman" pitchFamily="18" charset="0"/>
              </a:rPr>
              <a:t>e</a:t>
            </a:r>
            <a:r>
              <a:rPr lang="tr-TR" sz="2800" b="1" baseline="30000" dirty="0">
                <a:latin typeface="Times New Roman" pitchFamily="18" charset="0"/>
              </a:rPr>
              <a:t>-</a:t>
            </a:r>
            <a:endParaRPr lang="en-US" sz="2800" b="1" baseline="30000" dirty="0">
              <a:latin typeface="Times New Roman" pitchFamily="18" charset="0"/>
            </a:endParaRPr>
          </a:p>
        </p:txBody>
      </p:sp>
      <p:sp>
        <p:nvSpPr>
          <p:cNvPr id="35" name="Text Box 1050"/>
          <p:cNvSpPr txBox="1">
            <a:spLocks noChangeArrowheads="1"/>
          </p:cNvSpPr>
          <p:nvPr/>
        </p:nvSpPr>
        <p:spPr bwMode="auto">
          <a:xfrm>
            <a:off x="7239000" y="6144958"/>
            <a:ext cx="1066800" cy="584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3200" b="1" dirty="0">
                <a:solidFill>
                  <a:srgbClr val="008000"/>
                </a:solidFill>
                <a:latin typeface="Times New Roman" pitchFamily="18" charset="0"/>
              </a:rPr>
              <a:t>OH</a:t>
            </a:r>
            <a:r>
              <a:rPr lang="tr-TR" sz="3200" b="1" baseline="30000" dirty="0">
                <a:solidFill>
                  <a:srgbClr val="008000"/>
                </a:solidFill>
                <a:latin typeface="Times New Roman" pitchFamily="18" charset="0"/>
              </a:rPr>
              <a:t>o</a:t>
            </a:r>
            <a:endParaRPr lang="en-US" sz="3200" b="1" baseline="30000" dirty="0">
              <a:solidFill>
                <a:srgbClr val="008000"/>
              </a:solidFill>
              <a:latin typeface="Times New Roman" pitchFamily="18" charset="0"/>
            </a:endParaRPr>
          </a:p>
        </p:txBody>
      </p:sp>
      <p:sp>
        <p:nvSpPr>
          <p:cNvPr id="36" name="Text Box 1049"/>
          <p:cNvSpPr txBox="1">
            <a:spLocks noChangeArrowheads="1"/>
          </p:cNvSpPr>
          <p:nvPr/>
        </p:nvSpPr>
        <p:spPr bwMode="auto">
          <a:xfrm>
            <a:off x="8054975" y="5599112"/>
            <a:ext cx="58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2" tIns="45686" rIns="91372" bIns="4568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sz="2800" b="1" dirty="0">
                <a:solidFill>
                  <a:srgbClr val="008000"/>
                </a:solidFill>
                <a:latin typeface="Times New Roman" pitchFamily="18" charset="0"/>
              </a:rPr>
              <a:t>H</a:t>
            </a:r>
            <a:r>
              <a:rPr lang="tr-TR" sz="2800" b="1" baseline="30000" dirty="0">
                <a:solidFill>
                  <a:srgbClr val="008000"/>
                </a:solidFill>
                <a:latin typeface="Times New Roman" pitchFamily="18" charset="0"/>
              </a:rPr>
              <a:t>o</a:t>
            </a:r>
            <a:endParaRPr lang="en-US" sz="2800" b="1" baseline="30000" dirty="0">
              <a:solidFill>
                <a:srgbClr val="008000"/>
              </a:solidFill>
              <a:latin typeface="Times New Roman" pitchFamily="18" charset="0"/>
            </a:endParaRPr>
          </a:p>
        </p:txBody>
      </p:sp>
      <p:sp>
        <p:nvSpPr>
          <p:cNvPr id="37" name="AutoShape 1054"/>
          <p:cNvSpPr>
            <a:spLocks noChangeArrowheads="1"/>
          </p:cNvSpPr>
          <p:nvPr/>
        </p:nvSpPr>
        <p:spPr bwMode="auto">
          <a:xfrm>
            <a:off x="7048500" y="4116387"/>
            <a:ext cx="609600" cy="685800"/>
          </a:xfrm>
          <a:prstGeom prst="irregularSeal2">
            <a:avLst/>
          </a:prstGeom>
          <a:solidFill>
            <a:srgbClr val="FF3300"/>
          </a:solidFill>
          <a:ln w="12700">
            <a:solidFill>
              <a:schemeClr val="tx1"/>
            </a:solidFill>
            <a:miter lim="800000"/>
            <a:headEnd type="none" w="sm" len="sm"/>
            <a:tailEnd type="none" w="sm" len="sm"/>
          </a:ln>
        </p:spPr>
        <p:txBody>
          <a:bodyPr wrap="none" lIns="91372" tIns="45686" rIns="91372" bIns="45686" anchor="ctr"/>
          <a:lstStyle/>
          <a:p>
            <a:endParaRPr lang="en-IN"/>
          </a:p>
        </p:txBody>
      </p:sp>
      <p:sp>
        <p:nvSpPr>
          <p:cNvPr id="38" name="AutoShape 1054"/>
          <p:cNvSpPr>
            <a:spLocks noChangeArrowheads="1"/>
          </p:cNvSpPr>
          <p:nvPr/>
        </p:nvSpPr>
        <p:spPr bwMode="auto">
          <a:xfrm>
            <a:off x="8077200" y="4191000"/>
            <a:ext cx="609600" cy="685800"/>
          </a:xfrm>
          <a:prstGeom prst="irregularSeal2">
            <a:avLst/>
          </a:prstGeom>
          <a:solidFill>
            <a:srgbClr val="FF3300"/>
          </a:solidFill>
          <a:ln w="12700">
            <a:solidFill>
              <a:schemeClr val="tx1"/>
            </a:solidFill>
            <a:miter lim="800000"/>
            <a:headEnd type="none" w="sm" len="sm"/>
            <a:tailEnd type="none" w="sm" len="sm"/>
          </a:ln>
        </p:spPr>
        <p:txBody>
          <a:bodyPr wrap="none" lIns="91372" tIns="45686" rIns="91372" bIns="45686" anchor="ctr"/>
          <a:lstStyle/>
          <a:p>
            <a:endParaRPr lang="en-IN"/>
          </a:p>
        </p:txBody>
      </p:sp>
    </p:spTree>
    <p:extLst>
      <p:ext uri="{BB962C8B-B14F-4D97-AF65-F5344CB8AC3E}">
        <p14:creationId xmlns="" xmlns:p14="http://schemas.microsoft.com/office/powerpoint/2010/main" val="2792222475"/>
      </p:ext>
    </p:extLst>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22275" y="198438"/>
            <a:ext cx="8383588" cy="533400"/>
          </a:xfrm>
          <a:solidFill>
            <a:srgbClr val="FFFFFF"/>
          </a:solidFill>
        </p:spPr>
        <p:txBody>
          <a:bodyPr anchor="t">
            <a:normAutofit fontScale="90000"/>
          </a:bodyPr>
          <a:lstStyle/>
          <a:p>
            <a:pPr algn="dist"/>
            <a:r>
              <a:rPr lang="en-US" altLang="ja-JP" sz="3600" u="sng" smtClean="0">
                <a:solidFill>
                  <a:schemeClr val="hlink"/>
                </a:solidFill>
                <a:ea typeface="Osaka"/>
                <a:cs typeface="Osaka"/>
              </a:rPr>
              <a:t>Radiation processing of Polymer</a:t>
            </a:r>
          </a:p>
        </p:txBody>
      </p:sp>
      <p:sp>
        <p:nvSpPr>
          <p:cNvPr id="26627" name="AutoShape 4"/>
          <p:cNvSpPr>
            <a:spLocks noChangeArrowheads="1"/>
          </p:cNvSpPr>
          <p:nvPr/>
        </p:nvSpPr>
        <p:spPr bwMode="auto">
          <a:xfrm>
            <a:off x="2565400" y="3230563"/>
            <a:ext cx="633413" cy="269875"/>
          </a:xfrm>
          <a:prstGeom prst="rightArrow">
            <a:avLst>
              <a:gd name="adj1" fmla="val 33333"/>
              <a:gd name="adj2" fmla="val 68456"/>
            </a:avLst>
          </a:prstGeom>
          <a:solidFill>
            <a:schemeClr val="accent2"/>
          </a:solidFill>
          <a:ln w="9525">
            <a:solidFill>
              <a:schemeClr val="tx2"/>
            </a:solidFill>
            <a:miter lim="800000"/>
            <a:headEnd/>
            <a:tailEnd/>
          </a:ln>
        </p:spPr>
        <p:txBody>
          <a:bodyPr wrap="none" anchor="ctr"/>
          <a:lstStyle/>
          <a:p>
            <a:endParaRPr lang="en-US"/>
          </a:p>
        </p:txBody>
      </p:sp>
      <p:sp>
        <p:nvSpPr>
          <p:cNvPr id="26628" name="Text Box 8"/>
          <p:cNvSpPr txBox="1">
            <a:spLocks noChangeArrowheads="1"/>
          </p:cNvSpPr>
          <p:nvPr/>
        </p:nvSpPr>
        <p:spPr bwMode="auto">
          <a:xfrm>
            <a:off x="1939925" y="2116138"/>
            <a:ext cx="1979613" cy="396875"/>
          </a:xfrm>
          <a:prstGeom prst="rect">
            <a:avLst/>
          </a:prstGeom>
          <a:noFill/>
          <a:ln w="9525">
            <a:noFill/>
            <a:miter lim="800000"/>
            <a:headEnd/>
            <a:tailEnd/>
          </a:ln>
        </p:spPr>
        <p:txBody>
          <a:bodyPr wrap="none">
            <a:spAutoFit/>
          </a:bodyPr>
          <a:lstStyle/>
          <a:p>
            <a:r>
              <a:rPr lang="en-US" altLang="ja-JP" sz="2000">
                <a:solidFill>
                  <a:srgbClr val="FF66FF"/>
                </a:solidFill>
                <a:latin typeface="Symbol" pitchFamily="18" charset="2"/>
                <a:ea typeface="Osaka"/>
                <a:cs typeface="Osaka"/>
              </a:rPr>
              <a:t></a:t>
            </a:r>
            <a:r>
              <a:rPr lang="en-US" altLang="ja-JP" sz="2000">
                <a:solidFill>
                  <a:srgbClr val="FF66FF"/>
                </a:solidFill>
                <a:ea typeface="Osaka"/>
                <a:cs typeface="Osaka"/>
              </a:rPr>
              <a:t>-ray or E-beam</a:t>
            </a:r>
          </a:p>
        </p:txBody>
      </p:sp>
      <p:sp>
        <p:nvSpPr>
          <p:cNvPr id="26629" name="AutoShape 21"/>
          <p:cNvSpPr>
            <a:spLocks noChangeArrowheads="1"/>
          </p:cNvSpPr>
          <p:nvPr/>
        </p:nvSpPr>
        <p:spPr bwMode="auto">
          <a:xfrm rot="-2700000">
            <a:off x="4564063" y="2554288"/>
            <a:ext cx="628650" cy="265112"/>
          </a:xfrm>
          <a:prstGeom prst="rightArrow">
            <a:avLst>
              <a:gd name="adj1" fmla="val 33333"/>
              <a:gd name="adj2" fmla="val 69162"/>
            </a:avLst>
          </a:prstGeom>
          <a:solidFill>
            <a:schemeClr val="accent2"/>
          </a:solidFill>
          <a:ln w="9525">
            <a:solidFill>
              <a:schemeClr val="tx2"/>
            </a:solidFill>
            <a:miter lim="800000"/>
            <a:headEnd/>
            <a:tailEnd/>
          </a:ln>
        </p:spPr>
        <p:txBody>
          <a:bodyPr wrap="none" anchor="ctr"/>
          <a:lstStyle/>
          <a:p>
            <a:endParaRPr lang="en-US"/>
          </a:p>
        </p:txBody>
      </p:sp>
      <p:sp>
        <p:nvSpPr>
          <p:cNvPr id="26630" name="AutoShape 22"/>
          <p:cNvSpPr>
            <a:spLocks noChangeArrowheads="1"/>
          </p:cNvSpPr>
          <p:nvPr/>
        </p:nvSpPr>
        <p:spPr bwMode="auto">
          <a:xfrm rot="1542935">
            <a:off x="4918075" y="4243388"/>
            <a:ext cx="862013" cy="284162"/>
          </a:xfrm>
          <a:prstGeom prst="rightArrow">
            <a:avLst>
              <a:gd name="adj1" fmla="val 33333"/>
              <a:gd name="adj2" fmla="val 88478"/>
            </a:avLst>
          </a:prstGeom>
          <a:solidFill>
            <a:schemeClr val="accent2"/>
          </a:solidFill>
          <a:ln w="9525">
            <a:solidFill>
              <a:schemeClr val="tx2"/>
            </a:solidFill>
            <a:miter lim="800000"/>
            <a:headEnd/>
            <a:tailEnd/>
          </a:ln>
        </p:spPr>
        <p:txBody>
          <a:bodyPr wrap="none" anchor="ctr"/>
          <a:lstStyle/>
          <a:p>
            <a:endParaRPr lang="en-US"/>
          </a:p>
        </p:txBody>
      </p:sp>
      <p:sp>
        <p:nvSpPr>
          <p:cNvPr id="26631" name="Text Box 27"/>
          <p:cNvSpPr txBox="1">
            <a:spLocks noChangeArrowheads="1"/>
          </p:cNvSpPr>
          <p:nvPr/>
        </p:nvSpPr>
        <p:spPr bwMode="auto">
          <a:xfrm>
            <a:off x="6205538" y="3641725"/>
            <a:ext cx="1570037" cy="396875"/>
          </a:xfrm>
          <a:prstGeom prst="rect">
            <a:avLst/>
          </a:prstGeom>
          <a:noFill/>
          <a:ln w="9525">
            <a:noFill/>
            <a:miter lim="800000"/>
            <a:headEnd/>
            <a:tailEnd/>
          </a:ln>
        </p:spPr>
        <p:txBody>
          <a:bodyPr wrap="none">
            <a:spAutoFit/>
          </a:bodyPr>
          <a:lstStyle/>
          <a:p>
            <a:r>
              <a:rPr lang="en-US" altLang="ja-JP" sz="2000">
                <a:solidFill>
                  <a:srgbClr val="000000"/>
                </a:solidFill>
                <a:ea typeface="Osaka"/>
                <a:cs typeface="Osaka"/>
              </a:rPr>
              <a:t>Crosslinking</a:t>
            </a:r>
          </a:p>
        </p:txBody>
      </p:sp>
      <p:sp>
        <p:nvSpPr>
          <p:cNvPr id="26632" name="AutoShape 28"/>
          <p:cNvSpPr>
            <a:spLocks noChangeArrowheads="1"/>
          </p:cNvSpPr>
          <p:nvPr/>
        </p:nvSpPr>
        <p:spPr bwMode="auto">
          <a:xfrm>
            <a:off x="5192713" y="2284413"/>
            <a:ext cx="635000" cy="269875"/>
          </a:xfrm>
          <a:prstGeom prst="rightArrow">
            <a:avLst>
              <a:gd name="adj1" fmla="val 33333"/>
              <a:gd name="adj2" fmla="val 68627"/>
            </a:avLst>
          </a:prstGeom>
          <a:solidFill>
            <a:schemeClr val="accent2"/>
          </a:solidFill>
          <a:ln w="9525">
            <a:solidFill>
              <a:schemeClr val="tx2"/>
            </a:solidFill>
            <a:miter lim="800000"/>
            <a:headEnd/>
            <a:tailEnd/>
          </a:ln>
        </p:spPr>
        <p:txBody>
          <a:bodyPr wrap="none" anchor="ctr"/>
          <a:lstStyle/>
          <a:p>
            <a:endParaRPr lang="en-US"/>
          </a:p>
        </p:txBody>
      </p:sp>
      <p:sp>
        <p:nvSpPr>
          <p:cNvPr id="26633" name="Text Box 29"/>
          <p:cNvSpPr txBox="1">
            <a:spLocks noChangeArrowheads="1"/>
          </p:cNvSpPr>
          <p:nvPr/>
        </p:nvSpPr>
        <p:spPr bwMode="auto">
          <a:xfrm>
            <a:off x="6373813" y="2378075"/>
            <a:ext cx="1085850" cy="396875"/>
          </a:xfrm>
          <a:prstGeom prst="rect">
            <a:avLst/>
          </a:prstGeom>
          <a:noFill/>
          <a:ln w="9525">
            <a:noFill/>
            <a:miter lim="800000"/>
            <a:headEnd/>
            <a:tailEnd/>
          </a:ln>
        </p:spPr>
        <p:txBody>
          <a:bodyPr wrap="none">
            <a:spAutoFit/>
          </a:bodyPr>
          <a:lstStyle/>
          <a:p>
            <a:r>
              <a:rPr lang="en-US" altLang="ja-JP" sz="2000">
                <a:solidFill>
                  <a:srgbClr val="000000"/>
                </a:solidFill>
                <a:ea typeface="Osaka"/>
                <a:cs typeface="Osaka"/>
              </a:rPr>
              <a:t>Grafting</a:t>
            </a:r>
          </a:p>
        </p:txBody>
      </p:sp>
      <p:sp>
        <p:nvSpPr>
          <p:cNvPr id="26634" name="Text Box 38"/>
          <p:cNvSpPr txBox="1">
            <a:spLocks noChangeArrowheads="1"/>
          </p:cNvSpPr>
          <p:nvPr/>
        </p:nvSpPr>
        <p:spPr bwMode="auto">
          <a:xfrm>
            <a:off x="4622800" y="1892300"/>
            <a:ext cx="1255713" cy="396875"/>
          </a:xfrm>
          <a:prstGeom prst="rect">
            <a:avLst/>
          </a:prstGeom>
          <a:noFill/>
          <a:ln w="9525">
            <a:noFill/>
            <a:miter lim="800000"/>
            <a:headEnd/>
            <a:tailEnd/>
          </a:ln>
        </p:spPr>
        <p:txBody>
          <a:bodyPr wrap="none">
            <a:spAutoFit/>
          </a:bodyPr>
          <a:lstStyle/>
          <a:p>
            <a:r>
              <a:rPr lang="en-US" altLang="ja-JP" sz="2000">
                <a:solidFill>
                  <a:srgbClr val="FF66FF"/>
                </a:solidFill>
                <a:ea typeface="Osaka"/>
                <a:cs typeface="Osaka"/>
              </a:rPr>
              <a:t>Monomer</a:t>
            </a:r>
          </a:p>
        </p:txBody>
      </p:sp>
      <p:sp>
        <p:nvSpPr>
          <p:cNvPr id="26635" name="Text Box 39"/>
          <p:cNvSpPr txBox="1">
            <a:spLocks noChangeArrowheads="1"/>
          </p:cNvSpPr>
          <p:nvPr/>
        </p:nvSpPr>
        <p:spPr bwMode="auto">
          <a:xfrm>
            <a:off x="2857500" y="3867150"/>
            <a:ext cx="2006600" cy="396875"/>
          </a:xfrm>
          <a:prstGeom prst="rect">
            <a:avLst/>
          </a:prstGeom>
          <a:noFill/>
          <a:ln w="9525">
            <a:noFill/>
            <a:miter lim="800000"/>
            <a:headEnd/>
            <a:tailEnd/>
          </a:ln>
        </p:spPr>
        <p:txBody>
          <a:bodyPr wrap="none">
            <a:spAutoFit/>
          </a:bodyPr>
          <a:lstStyle/>
          <a:p>
            <a:r>
              <a:rPr lang="en-US" altLang="ja-JP" sz="2000">
                <a:solidFill>
                  <a:srgbClr val="000000"/>
                </a:solidFill>
                <a:ea typeface="Osaka"/>
                <a:cs typeface="Osaka"/>
              </a:rPr>
              <a:t>Radical creation</a:t>
            </a:r>
          </a:p>
        </p:txBody>
      </p:sp>
      <p:sp>
        <p:nvSpPr>
          <p:cNvPr id="26636" name="Text Box 40"/>
          <p:cNvSpPr txBox="1">
            <a:spLocks noChangeArrowheads="1"/>
          </p:cNvSpPr>
          <p:nvPr/>
        </p:nvSpPr>
        <p:spPr bwMode="auto">
          <a:xfrm>
            <a:off x="1204913" y="3868738"/>
            <a:ext cx="1116012" cy="396875"/>
          </a:xfrm>
          <a:prstGeom prst="rect">
            <a:avLst/>
          </a:prstGeom>
          <a:noFill/>
          <a:ln w="9525">
            <a:noFill/>
            <a:miter lim="800000"/>
            <a:headEnd/>
            <a:tailEnd/>
          </a:ln>
        </p:spPr>
        <p:txBody>
          <a:bodyPr wrap="none">
            <a:spAutoFit/>
          </a:bodyPr>
          <a:lstStyle/>
          <a:p>
            <a:r>
              <a:rPr lang="en-US" altLang="ja-JP" sz="2000">
                <a:solidFill>
                  <a:srgbClr val="000000"/>
                </a:solidFill>
                <a:ea typeface="Osaka"/>
                <a:cs typeface="Osaka"/>
              </a:rPr>
              <a:t>Polymer</a:t>
            </a:r>
          </a:p>
        </p:txBody>
      </p:sp>
      <p:sp>
        <p:nvSpPr>
          <p:cNvPr id="26637" name="Text Box 51"/>
          <p:cNvSpPr txBox="1">
            <a:spLocks noChangeArrowheads="1"/>
          </p:cNvSpPr>
          <p:nvPr/>
        </p:nvSpPr>
        <p:spPr bwMode="auto">
          <a:xfrm>
            <a:off x="769938" y="854075"/>
            <a:ext cx="7756525" cy="641350"/>
          </a:xfrm>
          <a:prstGeom prst="rect">
            <a:avLst/>
          </a:prstGeom>
          <a:noFill/>
          <a:ln w="9525">
            <a:noFill/>
            <a:miter lim="800000"/>
            <a:headEnd/>
            <a:tailEnd/>
          </a:ln>
        </p:spPr>
        <p:txBody>
          <a:bodyPr>
            <a:spAutoFit/>
          </a:bodyPr>
          <a:lstStyle/>
          <a:p>
            <a:r>
              <a:rPr lang="en-US" altLang="ja-JP">
                <a:ea typeface="ＭＳ Ｐゴシック" charset="-128"/>
              </a:rPr>
              <a:t>Grafting, crosslinking, and degradation are major reactions in radiation processing of polymer.</a:t>
            </a:r>
          </a:p>
        </p:txBody>
      </p:sp>
      <p:sp>
        <p:nvSpPr>
          <p:cNvPr id="26638" name="Freeform 52"/>
          <p:cNvSpPr>
            <a:spLocks/>
          </p:cNvSpPr>
          <p:nvPr/>
        </p:nvSpPr>
        <p:spPr bwMode="auto">
          <a:xfrm>
            <a:off x="1049338" y="2963863"/>
            <a:ext cx="1328737" cy="808037"/>
          </a:xfrm>
          <a:custGeom>
            <a:avLst/>
            <a:gdLst>
              <a:gd name="T0" fmla="*/ 0 w 837"/>
              <a:gd name="T1" fmla="*/ 11112 h 509"/>
              <a:gd name="T2" fmla="*/ 88900 w 837"/>
              <a:gd name="T3" fmla="*/ 315912 h 509"/>
              <a:gd name="T4" fmla="*/ 128587 w 837"/>
              <a:gd name="T5" fmla="*/ 365125 h 509"/>
              <a:gd name="T6" fmla="*/ 157162 w 837"/>
              <a:gd name="T7" fmla="*/ 423862 h 509"/>
              <a:gd name="T8" fmla="*/ 295275 w 837"/>
              <a:gd name="T9" fmla="*/ 552450 h 509"/>
              <a:gd name="T10" fmla="*/ 620712 w 837"/>
              <a:gd name="T11" fmla="*/ 650875 h 509"/>
              <a:gd name="T12" fmla="*/ 1073150 w 837"/>
              <a:gd name="T13" fmla="*/ 669925 h 509"/>
              <a:gd name="T14" fmla="*/ 1181100 w 837"/>
              <a:gd name="T15" fmla="*/ 620712 h 509"/>
              <a:gd name="T16" fmla="*/ 1250950 w 837"/>
              <a:gd name="T17" fmla="*/ 552450 h 509"/>
              <a:gd name="T18" fmla="*/ 1063625 w 837"/>
              <a:gd name="T19" fmla="*/ 207962 h 509"/>
              <a:gd name="T20" fmla="*/ 965200 w 837"/>
              <a:gd name="T21" fmla="*/ 168275 h 509"/>
              <a:gd name="T22" fmla="*/ 836612 w 837"/>
              <a:gd name="T23" fmla="*/ 128587 h 509"/>
              <a:gd name="T24" fmla="*/ 473075 w 837"/>
              <a:gd name="T25" fmla="*/ 88900 h 509"/>
              <a:gd name="T26" fmla="*/ 403225 w 837"/>
              <a:gd name="T27" fmla="*/ 119062 h 509"/>
              <a:gd name="T28" fmla="*/ 304800 w 837"/>
              <a:gd name="T29" fmla="*/ 196850 h 509"/>
              <a:gd name="T30" fmla="*/ 276225 w 837"/>
              <a:gd name="T31" fmla="*/ 257175 h 509"/>
              <a:gd name="T32" fmla="*/ 265112 w 837"/>
              <a:gd name="T33" fmla="*/ 306387 h 509"/>
              <a:gd name="T34" fmla="*/ 215900 w 837"/>
              <a:gd name="T35" fmla="*/ 355600 h 509"/>
              <a:gd name="T36" fmla="*/ 236537 w 837"/>
              <a:gd name="T37" fmla="*/ 620712 h 509"/>
              <a:gd name="T38" fmla="*/ 354012 w 837"/>
              <a:gd name="T39" fmla="*/ 768350 h 509"/>
              <a:gd name="T40" fmla="*/ 522287 w 837"/>
              <a:gd name="T41" fmla="*/ 709612 h 509"/>
              <a:gd name="T42" fmla="*/ 571500 w 837"/>
              <a:gd name="T43" fmla="*/ 531812 h 509"/>
              <a:gd name="T44" fmla="*/ 639762 w 837"/>
              <a:gd name="T45" fmla="*/ 98425 h 509"/>
              <a:gd name="T46" fmla="*/ 698500 w 837"/>
              <a:gd name="T47" fmla="*/ 0 h 509"/>
              <a:gd name="T48" fmla="*/ 857250 w 837"/>
              <a:gd name="T49" fmla="*/ 11112 h 509"/>
              <a:gd name="T50" fmla="*/ 1014412 w 837"/>
              <a:gd name="T51" fmla="*/ 187325 h 509"/>
              <a:gd name="T52" fmla="*/ 1082675 w 837"/>
              <a:gd name="T53" fmla="*/ 315912 h 509"/>
              <a:gd name="T54" fmla="*/ 1112837 w 837"/>
              <a:gd name="T55" fmla="*/ 374650 h 509"/>
              <a:gd name="T56" fmla="*/ 1131887 w 837"/>
              <a:gd name="T57" fmla="*/ 442912 h 509"/>
              <a:gd name="T58" fmla="*/ 1042987 w 837"/>
              <a:gd name="T59" fmla="*/ 690562 h 509"/>
              <a:gd name="T60" fmla="*/ 944562 w 837"/>
              <a:gd name="T61" fmla="*/ 777875 h 509"/>
              <a:gd name="T62" fmla="*/ 866775 w 837"/>
              <a:gd name="T63" fmla="*/ 808037 h 509"/>
              <a:gd name="T64" fmla="*/ 719137 w 837"/>
              <a:gd name="T65" fmla="*/ 719137 h 509"/>
              <a:gd name="T66" fmla="*/ 639762 w 837"/>
              <a:gd name="T67" fmla="*/ 581025 h 509"/>
              <a:gd name="T68" fmla="*/ 600075 w 837"/>
              <a:gd name="T69" fmla="*/ 503237 h 509"/>
              <a:gd name="T70" fmla="*/ 531812 w 837"/>
              <a:gd name="T71" fmla="*/ 276225 h 509"/>
              <a:gd name="T72" fmla="*/ 492125 w 837"/>
              <a:gd name="T73" fmla="*/ 217487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7"/>
              <a:gd name="T112" fmla="*/ 0 h 509"/>
              <a:gd name="T113" fmla="*/ 837 w 837"/>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7" h="509">
                <a:moveTo>
                  <a:pt x="0" y="7"/>
                </a:moveTo>
                <a:cubicBezTo>
                  <a:pt x="6" y="74"/>
                  <a:pt x="16" y="141"/>
                  <a:pt x="56" y="199"/>
                </a:cubicBezTo>
                <a:cubicBezTo>
                  <a:pt x="72" y="248"/>
                  <a:pt x="46" y="184"/>
                  <a:pt x="81" y="230"/>
                </a:cubicBezTo>
                <a:cubicBezTo>
                  <a:pt x="89" y="241"/>
                  <a:pt x="91" y="255"/>
                  <a:pt x="99" y="267"/>
                </a:cubicBezTo>
                <a:cubicBezTo>
                  <a:pt x="117" y="295"/>
                  <a:pt x="158" y="329"/>
                  <a:pt x="186" y="348"/>
                </a:cubicBezTo>
                <a:cubicBezTo>
                  <a:pt x="239" y="383"/>
                  <a:pt x="327" y="399"/>
                  <a:pt x="391" y="410"/>
                </a:cubicBezTo>
                <a:cubicBezTo>
                  <a:pt x="493" y="444"/>
                  <a:pt x="544" y="425"/>
                  <a:pt x="676" y="422"/>
                </a:cubicBezTo>
                <a:cubicBezTo>
                  <a:pt x="701" y="415"/>
                  <a:pt x="724" y="408"/>
                  <a:pt x="744" y="391"/>
                </a:cubicBezTo>
                <a:cubicBezTo>
                  <a:pt x="759" y="377"/>
                  <a:pt x="788" y="348"/>
                  <a:pt x="788" y="348"/>
                </a:cubicBezTo>
                <a:cubicBezTo>
                  <a:pt x="837" y="243"/>
                  <a:pt x="756" y="164"/>
                  <a:pt x="670" y="131"/>
                </a:cubicBezTo>
                <a:cubicBezTo>
                  <a:pt x="654" y="115"/>
                  <a:pt x="608" y="106"/>
                  <a:pt x="608" y="106"/>
                </a:cubicBezTo>
                <a:cubicBezTo>
                  <a:pt x="586" y="84"/>
                  <a:pt x="556" y="85"/>
                  <a:pt x="527" y="81"/>
                </a:cubicBezTo>
                <a:cubicBezTo>
                  <a:pt x="449" y="54"/>
                  <a:pt x="379" y="48"/>
                  <a:pt x="298" y="56"/>
                </a:cubicBezTo>
                <a:cubicBezTo>
                  <a:pt x="237" y="97"/>
                  <a:pt x="324" y="41"/>
                  <a:pt x="254" y="75"/>
                </a:cubicBezTo>
                <a:cubicBezTo>
                  <a:pt x="232" y="85"/>
                  <a:pt x="211" y="109"/>
                  <a:pt x="192" y="124"/>
                </a:cubicBezTo>
                <a:cubicBezTo>
                  <a:pt x="186" y="136"/>
                  <a:pt x="178" y="148"/>
                  <a:pt x="174" y="162"/>
                </a:cubicBezTo>
                <a:cubicBezTo>
                  <a:pt x="170" y="171"/>
                  <a:pt x="172" y="183"/>
                  <a:pt x="167" y="193"/>
                </a:cubicBezTo>
                <a:cubicBezTo>
                  <a:pt x="159" y="205"/>
                  <a:pt x="136" y="224"/>
                  <a:pt x="136" y="224"/>
                </a:cubicBezTo>
                <a:cubicBezTo>
                  <a:pt x="114" y="279"/>
                  <a:pt x="103" y="345"/>
                  <a:pt x="149" y="391"/>
                </a:cubicBezTo>
                <a:cubicBezTo>
                  <a:pt x="162" y="431"/>
                  <a:pt x="179" y="469"/>
                  <a:pt x="223" y="484"/>
                </a:cubicBezTo>
                <a:cubicBezTo>
                  <a:pt x="310" y="470"/>
                  <a:pt x="279" y="478"/>
                  <a:pt x="329" y="447"/>
                </a:cubicBezTo>
                <a:cubicBezTo>
                  <a:pt x="340" y="410"/>
                  <a:pt x="349" y="372"/>
                  <a:pt x="360" y="335"/>
                </a:cubicBezTo>
                <a:cubicBezTo>
                  <a:pt x="368" y="246"/>
                  <a:pt x="372" y="146"/>
                  <a:pt x="403" y="62"/>
                </a:cubicBezTo>
                <a:cubicBezTo>
                  <a:pt x="413" y="34"/>
                  <a:pt x="412" y="10"/>
                  <a:pt x="440" y="0"/>
                </a:cubicBezTo>
                <a:cubicBezTo>
                  <a:pt x="473" y="2"/>
                  <a:pt x="507" y="1"/>
                  <a:pt x="540" y="7"/>
                </a:cubicBezTo>
                <a:cubicBezTo>
                  <a:pt x="574" y="12"/>
                  <a:pt x="614" y="95"/>
                  <a:pt x="639" y="118"/>
                </a:cubicBezTo>
                <a:cubicBezTo>
                  <a:pt x="648" y="147"/>
                  <a:pt x="660" y="176"/>
                  <a:pt x="682" y="199"/>
                </a:cubicBezTo>
                <a:cubicBezTo>
                  <a:pt x="697" y="262"/>
                  <a:pt x="676" y="195"/>
                  <a:pt x="701" y="236"/>
                </a:cubicBezTo>
                <a:cubicBezTo>
                  <a:pt x="703" y="240"/>
                  <a:pt x="712" y="275"/>
                  <a:pt x="713" y="279"/>
                </a:cubicBezTo>
                <a:cubicBezTo>
                  <a:pt x="706" y="382"/>
                  <a:pt x="718" y="379"/>
                  <a:pt x="657" y="435"/>
                </a:cubicBezTo>
                <a:cubicBezTo>
                  <a:pt x="636" y="453"/>
                  <a:pt x="620" y="478"/>
                  <a:pt x="595" y="490"/>
                </a:cubicBezTo>
                <a:cubicBezTo>
                  <a:pt x="579" y="497"/>
                  <a:pt x="546" y="509"/>
                  <a:pt x="546" y="509"/>
                </a:cubicBezTo>
                <a:cubicBezTo>
                  <a:pt x="496" y="495"/>
                  <a:pt x="484" y="492"/>
                  <a:pt x="453" y="453"/>
                </a:cubicBezTo>
                <a:cubicBezTo>
                  <a:pt x="442" y="421"/>
                  <a:pt x="418" y="395"/>
                  <a:pt x="403" y="366"/>
                </a:cubicBezTo>
                <a:cubicBezTo>
                  <a:pt x="384" y="290"/>
                  <a:pt x="413" y="395"/>
                  <a:pt x="378" y="317"/>
                </a:cubicBezTo>
                <a:cubicBezTo>
                  <a:pt x="361" y="280"/>
                  <a:pt x="355" y="207"/>
                  <a:pt x="335" y="174"/>
                </a:cubicBezTo>
                <a:cubicBezTo>
                  <a:pt x="326" y="160"/>
                  <a:pt x="310" y="156"/>
                  <a:pt x="310" y="137"/>
                </a:cubicBezTo>
              </a:path>
            </a:pathLst>
          </a:custGeom>
          <a:noFill/>
          <a:ln w="38100">
            <a:solidFill>
              <a:srgbClr val="0F1FFF"/>
            </a:solidFill>
            <a:round/>
            <a:headEnd/>
            <a:tailEnd/>
          </a:ln>
        </p:spPr>
        <p:txBody>
          <a:bodyPr wrap="none" anchor="ctr"/>
          <a:lstStyle/>
          <a:p>
            <a:endParaRPr lang="en-US"/>
          </a:p>
        </p:txBody>
      </p:sp>
      <p:grpSp>
        <p:nvGrpSpPr>
          <p:cNvPr id="2" name="Group 146"/>
          <p:cNvGrpSpPr>
            <a:grpSpLocks/>
          </p:cNvGrpSpPr>
          <p:nvPr/>
        </p:nvGrpSpPr>
        <p:grpSpPr bwMode="auto">
          <a:xfrm>
            <a:off x="6169025" y="2900363"/>
            <a:ext cx="1328738" cy="808037"/>
            <a:chOff x="3170" y="3184"/>
            <a:chExt cx="837" cy="509"/>
          </a:xfrm>
        </p:grpSpPr>
        <p:sp>
          <p:nvSpPr>
            <p:cNvPr id="26732" name="Freeform 60"/>
            <p:cNvSpPr>
              <a:spLocks/>
            </p:cNvSpPr>
            <p:nvPr/>
          </p:nvSpPr>
          <p:spPr bwMode="auto">
            <a:xfrm>
              <a:off x="3170" y="3184"/>
              <a:ext cx="837" cy="509"/>
            </a:xfrm>
            <a:custGeom>
              <a:avLst/>
              <a:gdLst>
                <a:gd name="T0" fmla="*/ 0 w 837"/>
                <a:gd name="T1" fmla="*/ 7 h 509"/>
                <a:gd name="T2" fmla="*/ 56 w 837"/>
                <a:gd name="T3" fmla="*/ 199 h 509"/>
                <a:gd name="T4" fmla="*/ 81 w 837"/>
                <a:gd name="T5" fmla="*/ 230 h 509"/>
                <a:gd name="T6" fmla="*/ 99 w 837"/>
                <a:gd name="T7" fmla="*/ 267 h 509"/>
                <a:gd name="T8" fmla="*/ 186 w 837"/>
                <a:gd name="T9" fmla="*/ 348 h 509"/>
                <a:gd name="T10" fmla="*/ 391 w 837"/>
                <a:gd name="T11" fmla="*/ 410 h 509"/>
                <a:gd name="T12" fmla="*/ 676 w 837"/>
                <a:gd name="T13" fmla="*/ 422 h 509"/>
                <a:gd name="T14" fmla="*/ 744 w 837"/>
                <a:gd name="T15" fmla="*/ 391 h 509"/>
                <a:gd name="T16" fmla="*/ 788 w 837"/>
                <a:gd name="T17" fmla="*/ 348 h 509"/>
                <a:gd name="T18" fmla="*/ 670 w 837"/>
                <a:gd name="T19" fmla="*/ 131 h 509"/>
                <a:gd name="T20" fmla="*/ 608 w 837"/>
                <a:gd name="T21" fmla="*/ 106 h 509"/>
                <a:gd name="T22" fmla="*/ 527 w 837"/>
                <a:gd name="T23" fmla="*/ 81 h 509"/>
                <a:gd name="T24" fmla="*/ 298 w 837"/>
                <a:gd name="T25" fmla="*/ 56 h 509"/>
                <a:gd name="T26" fmla="*/ 254 w 837"/>
                <a:gd name="T27" fmla="*/ 75 h 509"/>
                <a:gd name="T28" fmla="*/ 192 w 837"/>
                <a:gd name="T29" fmla="*/ 124 h 509"/>
                <a:gd name="T30" fmla="*/ 174 w 837"/>
                <a:gd name="T31" fmla="*/ 162 h 509"/>
                <a:gd name="T32" fmla="*/ 167 w 837"/>
                <a:gd name="T33" fmla="*/ 193 h 509"/>
                <a:gd name="T34" fmla="*/ 136 w 837"/>
                <a:gd name="T35" fmla="*/ 224 h 509"/>
                <a:gd name="T36" fmla="*/ 149 w 837"/>
                <a:gd name="T37" fmla="*/ 391 h 509"/>
                <a:gd name="T38" fmla="*/ 223 w 837"/>
                <a:gd name="T39" fmla="*/ 484 h 509"/>
                <a:gd name="T40" fmla="*/ 329 w 837"/>
                <a:gd name="T41" fmla="*/ 447 h 509"/>
                <a:gd name="T42" fmla="*/ 360 w 837"/>
                <a:gd name="T43" fmla="*/ 335 h 509"/>
                <a:gd name="T44" fmla="*/ 403 w 837"/>
                <a:gd name="T45" fmla="*/ 62 h 509"/>
                <a:gd name="T46" fmla="*/ 440 w 837"/>
                <a:gd name="T47" fmla="*/ 0 h 509"/>
                <a:gd name="T48" fmla="*/ 540 w 837"/>
                <a:gd name="T49" fmla="*/ 7 h 509"/>
                <a:gd name="T50" fmla="*/ 639 w 837"/>
                <a:gd name="T51" fmla="*/ 118 h 509"/>
                <a:gd name="T52" fmla="*/ 682 w 837"/>
                <a:gd name="T53" fmla="*/ 199 h 509"/>
                <a:gd name="T54" fmla="*/ 701 w 837"/>
                <a:gd name="T55" fmla="*/ 236 h 509"/>
                <a:gd name="T56" fmla="*/ 713 w 837"/>
                <a:gd name="T57" fmla="*/ 279 h 509"/>
                <a:gd name="T58" fmla="*/ 657 w 837"/>
                <a:gd name="T59" fmla="*/ 435 h 509"/>
                <a:gd name="T60" fmla="*/ 595 w 837"/>
                <a:gd name="T61" fmla="*/ 490 h 509"/>
                <a:gd name="T62" fmla="*/ 546 w 837"/>
                <a:gd name="T63" fmla="*/ 509 h 509"/>
                <a:gd name="T64" fmla="*/ 453 w 837"/>
                <a:gd name="T65" fmla="*/ 453 h 509"/>
                <a:gd name="T66" fmla="*/ 403 w 837"/>
                <a:gd name="T67" fmla="*/ 366 h 509"/>
                <a:gd name="T68" fmla="*/ 378 w 837"/>
                <a:gd name="T69" fmla="*/ 317 h 509"/>
                <a:gd name="T70" fmla="*/ 335 w 837"/>
                <a:gd name="T71" fmla="*/ 174 h 509"/>
                <a:gd name="T72" fmla="*/ 310 w 837"/>
                <a:gd name="T73" fmla="*/ 137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7"/>
                <a:gd name="T112" fmla="*/ 0 h 509"/>
                <a:gd name="T113" fmla="*/ 837 w 837"/>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7" h="509">
                  <a:moveTo>
                    <a:pt x="0" y="7"/>
                  </a:moveTo>
                  <a:cubicBezTo>
                    <a:pt x="6" y="74"/>
                    <a:pt x="16" y="141"/>
                    <a:pt x="56" y="199"/>
                  </a:cubicBezTo>
                  <a:cubicBezTo>
                    <a:pt x="72" y="248"/>
                    <a:pt x="46" y="184"/>
                    <a:pt x="81" y="230"/>
                  </a:cubicBezTo>
                  <a:cubicBezTo>
                    <a:pt x="89" y="241"/>
                    <a:pt x="91" y="255"/>
                    <a:pt x="99" y="267"/>
                  </a:cubicBezTo>
                  <a:cubicBezTo>
                    <a:pt x="117" y="295"/>
                    <a:pt x="158" y="329"/>
                    <a:pt x="186" y="348"/>
                  </a:cubicBezTo>
                  <a:cubicBezTo>
                    <a:pt x="239" y="383"/>
                    <a:pt x="327" y="399"/>
                    <a:pt x="391" y="410"/>
                  </a:cubicBezTo>
                  <a:cubicBezTo>
                    <a:pt x="493" y="444"/>
                    <a:pt x="544" y="425"/>
                    <a:pt x="676" y="422"/>
                  </a:cubicBezTo>
                  <a:cubicBezTo>
                    <a:pt x="701" y="415"/>
                    <a:pt x="724" y="408"/>
                    <a:pt x="744" y="391"/>
                  </a:cubicBezTo>
                  <a:cubicBezTo>
                    <a:pt x="759" y="377"/>
                    <a:pt x="788" y="348"/>
                    <a:pt x="788" y="348"/>
                  </a:cubicBezTo>
                  <a:cubicBezTo>
                    <a:pt x="837" y="243"/>
                    <a:pt x="756" y="164"/>
                    <a:pt x="670" y="131"/>
                  </a:cubicBezTo>
                  <a:cubicBezTo>
                    <a:pt x="654" y="115"/>
                    <a:pt x="608" y="106"/>
                    <a:pt x="608" y="106"/>
                  </a:cubicBezTo>
                  <a:cubicBezTo>
                    <a:pt x="586" y="84"/>
                    <a:pt x="556" y="85"/>
                    <a:pt x="527" y="81"/>
                  </a:cubicBezTo>
                  <a:cubicBezTo>
                    <a:pt x="449" y="54"/>
                    <a:pt x="379" y="48"/>
                    <a:pt x="298" y="56"/>
                  </a:cubicBezTo>
                  <a:cubicBezTo>
                    <a:pt x="237" y="97"/>
                    <a:pt x="324" y="41"/>
                    <a:pt x="254" y="75"/>
                  </a:cubicBezTo>
                  <a:cubicBezTo>
                    <a:pt x="232" y="85"/>
                    <a:pt x="211" y="109"/>
                    <a:pt x="192" y="124"/>
                  </a:cubicBezTo>
                  <a:cubicBezTo>
                    <a:pt x="186" y="136"/>
                    <a:pt x="178" y="148"/>
                    <a:pt x="174" y="162"/>
                  </a:cubicBezTo>
                  <a:cubicBezTo>
                    <a:pt x="170" y="171"/>
                    <a:pt x="172" y="183"/>
                    <a:pt x="167" y="193"/>
                  </a:cubicBezTo>
                  <a:cubicBezTo>
                    <a:pt x="159" y="205"/>
                    <a:pt x="136" y="224"/>
                    <a:pt x="136" y="224"/>
                  </a:cubicBezTo>
                  <a:cubicBezTo>
                    <a:pt x="114" y="279"/>
                    <a:pt x="103" y="345"/>
                    <a:pt x="149" y="391"/>
                  </a:cubicBezTo>
                  <a:cubicBezTo>
                    <a:pt x="162" y="431"/>
                    <a:pt x="179" y="469"/>
                    <a:pt x="223" y="484"/>
                  </a:cubicBezTo>
                  <a:cubicBezTo>
                    <a:pt x="310" y="470"/>
                    <a:pt x="279" y="478"/>
                    <a:pt x="329" y="447"/>
                  </a:cubicBezTo>
                  <a:cubicBezTo>
                    <a:pt x="340" y="410"/>
                    <a:pt x="349" y="372"/>
                    <a:pt x="360" y="335"/>
                  </a:cubicBezTo>
                  <a:cubicBezTo>
                    <a:pt x="368" y="246"/>
                    <a:pt x="372" y="146"/>
                    <a:pt x="403" y="62"/>
                  </a:cubicBezTo>
                  <a:cubicBezTo>
                    <a:pt x="413" y="34"/>
                    <a:pt x="412" y="10"/>
                    <a:pt x="440" y="0"/>
                  </a:cubicBezTo>
                  <a:cubicBezTo>
                    <a:pt x="473" y="2"/>
                    <a:pt x="507" y="1"/>
                    <a:pt x="540" y="7"/>
                  </a:cubicBezTo>
                  <a:cubicBezTo>
                    <a:pt x="574" y="12"/>
                    <a:pt x="614" y="95"/>
                    <a:pt x="639" y="118"/>
                  </a:cubicBezTo>
                  <a:cubicBezTo>
                    <a:pt x="648" y="147"/>
                    <a:pt x="660" y="176"/>
                    <a:pt x="682" y="199"/>
                  </a:cubicBezTo>
                  <a:cubicBezTo>
                    <a:pt x="697" y="262"/>
                    <a:pt x="676" y="195"/>
                    <a:pt x="701" y="236"/>
                  </a:cubicBezTo>
                  <a:cubicBezTo>
                    <a:pt x="703" y="240"/>
                    <a:pt x="712" y="275"/>
                    <a:pt x="713" y="279"/>
                  </a:cubicBezTo>
                  <a:cubicBezTo>
                    <a:pt x="706" y="382"/>
                    <a:pt x="718" y="379"/>
                    <a:pt x="657" y="435"/>
                  </a:cubicBezTo>
                  <a:cubicBezTo>
                    <a:pt x="636" y="453"/>
                    <a:pt x="620" y="478"/>
                    <a:pt x="595" y="490"/>
                  </a:cubicBezTo>
                  <a:cubicBezTo>
                    <a:pt x="579" y="497"/>
                    <a:pt x="546" y="509"/>
                    <a:pt x="546" y="509"/>
                  </a:cubicBezTo>
                  <a:cubicBezTo>
                    <a:pt x="496" y="495"/>
                    <a:pt x="484" y="492"/>
                    <a:pt x="453" y="453"/>
                  </a:cubicBezTo>
                  <a:cubicBezTo>
                    <a:pt x="442" y="421"/>
                    <a:pt x="418" y="395"/>
                    <a:pt x="403" y="366"/>
                  </a:cubicBezTo>
                  <a:cubicBezTo>
                    <a:pt x="384" y="290"/>
                    <a:pt x="413" y="395"/>
                    <a:pt x="378" y="317"/>
                  </a:cubicBezTo>
                  <a:cubicBezTo>
                    <a:pt x="361" y="280"/>
                    <a:pt x="355" y="207"/>
                    <a:pt x="335" y="174"/>
                  </a:cubicBezTo>
                  <a:cubicBezTo>
                    <a:pt x="326" y="160"/>
                    <a:pt x="310" y="156"/>
                    <a:pt x="310" y="137"/>
                  </a:cubicBezTo>
                </a:path>
              </a:pathLst>
            </a:custGeom>
            <a:noFill/>
            <a:ln w="38100">
              <a:solidFill>
                <a:srgbClr val="0F1FFF"/>
              </a:solidFill>
              <a:round/>
              <a:headEnd/>
              <a:tailEnd/>
            </a:ln>
          </p:spPr>
          <p:txBody>
            <a:bodyPr wrap="none" anchor="ctr"/>
            <a:lstStyle/>
            <a:p>
              <a:endParaRPr lang="en-US"/>
            </a:p>
          </p:txBody>
        </p:sp>
        <p:sp>
          <p:nvSpPr>
            <p:cNvPr id="26733" name="Line 61"/>
            <p:cNvSpPr>
              <a:spLocks noChangeShapeType="1"/>
            </p:cNvSpPr>
            <p:nvPr/>
          </p:nvSpPr>
          <p:spPr bwMode="auto">
            <a:xfrm flipH="1">
              <a:off x="3391" y="3559"/>
              <a:ext cx="38" cy="96"/>
            </a:xfrm>
            <a:prstGeom prst="line">
              <a:avLst/>
            </a:prstGeom>
            <a:noFill/>
            <a:ln w="38100">
              <a:solidFill>
                <a:srgbClr val="FF0FCF"/>
              </a:solidFill>
              <a:round/>
              <a:headEnd type="oval" w="sm" len="sm"/>
              <a:tailEnd type="oval" w="sm" len="sm"/>
            </a:ln>
          </p:spPr>
          <p:txBody>
            <a:bodyPr wrap="none" anchor="ctr"/>
            <a:lstStyle/>
            <a:p>
              <a:endParaRPr lang="en-US"/>
            </a:p>
          </p:txBody>
        </p:sp>
        <p:sp>
          <p:nvSpPr>
            <p:cNvPr id="26734" name="Line 62"/>
            <p:cNvSpPr>
              <a:spLocks noChangeShapeType="1"/>
            </p:cNvSpPr>
            <p:nvPr/>
          </p:nvSpPr>
          <p:spPr bwMode="auto">
            <a:xfrm>
              <a:off x="3873" y="3437"/>
              <a:ext cx="86" cy="60"/>
            </a:xfrm>
            <a:prstGeom prst="line">
              <a:avLst/>
            </a:prstGeom>
            <a:noFill/>
            <a:ln w="38100">
              <a:solidFill>
                <a:srgbClr val="FF0FCF"/>
              </a:solidFill>
              <a:round/>
              <a:headEnd type="oval" w="sm" len="sm"/>
              <a:tailEnd type="oval" w="sm" len="sm"/>
            </a:ln>
          </p:spPr>
          <p:txBody>
            <a:bodyPr wrap="none" anchor="ctr"/>
            <a:lstStyle/>
            <a:p>
              <a:endParaRPr lang="en-US"/>
            </a:p>
          </p:txBody>
        </p:sp>
        <p:sp>
          <p:nvSpPr>
            <p:cNvPr id="26735" name="Line 63"/>
            <p:cNvSpPr>
              <a:spLocks noChangeShapeType="1"/>
            </p:cNvSpPr>
            <p:nvPr/>
          </p:nvSpPr>
          <p:spPr bwMode="auto">
            <a:xfrm flipV="1">
              <a:off x="3559" y="3265"/>
              <a:ext cx="96" cy="64"/>
            </a:xfrm>
            <a:prstGeom prst="line">
              <a:avLst/>
            </a:prstGeom>
            <a:noFill/>
            <a:ln w="38100">
              <a:solidFill>
                <a:srgbClr val="FF0FCF"/>
              </a:solidFill>
              <a:round/>
              <a:headEnd type="oval" w="sm" len="sm"/>
              <a:tailEnd type="oval" w="sm" len="sm"/>
            </a:ln>
          </p:spPr>
          <p:txBody>
            <a:bodyPr wrap="none" anchor="ctr"/>
            <a:lstStyle/>
            <a:p>
              <a:endParaRPr lang="en-US"/>
            </a:p>
          </p:txBody>
        </p:sp>
        <p:sp>
          <p:nvSpPr>
            <p:cNvPr id="26736" name="Line 64"/>
            <p:cNvSpPr>
              <a:spLocks noChangeShapeType="1"/>
            </p:cNvSpPr>
            <p:nvPr/>
          </p:nvSpPr>
          <p:spPr bwMode="auto">
            <a:xfrm>
              <a:off x="3189" y="3311"/>
              <a:ext cx="140" cy="58"/>
            </a:xfrm>
            <a:prstGeom prst="line">
              <a:avLst/>
            </a:prstGeom>
            <a:noFill/>
            <a:ln w="38100">
              <a:solidFill>
                <a:srgbClr val="FF0FCF"/>
              </a:solidFill>
              <a:round/>
              <a:headEnd type="oval" w="sm" len="sm"/>
              <a:tailEnd type="oval" w="sm" len="sm"/>
            </a:ln>
          </p:spPr>
          <p:txBody>
            <a:bodyPr wrap="none" anchor="ctr"/>
            <a:lstStyle/>
            <a:p>
              <a:endParaRPr lang="en-US"/>
            </a:p>
          </p:txBody>
        </p:sp>
      </p:grpSp>
      <p:grpSp>
        <p:nvGrpSpPr>
          <p:cNvPr id="3" name="Group 65"/>
          <p:cNvGrpSpPr>
            <a:grpSpLocks/>
          </p:cNvGrpSpPr>
          <p:nvPr/>
        </p:nvGrpSpPr>
        <p:grpSpPr bwMode="auto">
          <a:xfrm>
            <a:off x="6311900" y="4173538"/>
            <a:ext cx="1217613" cy="673100"/>
            <a:chOff x="3993" y="3360"/>
            <a:chExt cx="767" cy="424"/>
          </a:xfrm>
        </p:grpSpPr>
        <p:sp>
          <p:nvSpPr>
            <p:cNvPr id="26713" name="Line 66"/>
            <p:cNvSpPr>
              <a:spLocks noChangeShapeType="1"/>
            </p:cNvSpPr>
            <p:nvPr/>
          </p:nvSpPr>
          <p:spPr bwMode="auto">
            <a:xfrm>
              <a:off x="4272" y="3456"/>
              <a:ext cx="20" cy="114"/>
            </a:xfrm>
            <a:prstGeom prst="line">
              <a:avLst/>
            </a:prstGeom>
            <a:noFill/>
            <a:ln w="38100">
              <a:solidFill>
                <a:srgbClr val="0F1FFF"/>
              </a:solidFill>
              <a:round/>
              <a:headEnd/>
              <a:tailEnd/>
            </a:ln>
          </p:spPr>
          <p:txBody>
            <a:bodyPr wrap="none" anchor="ctr"/>
            <a:lstStyle/>
            <a:p>
              <a:endParaRPr lang="en-US"/>
            </a:p>
          </p:txBody>
        </p:sp>
        <p:sp>
          <p:nvSpPr>
            <p:cNvPr id="26714" name="Line 67"/>
            <p:cNvSpPr>
              <a:spLocks noChangeShapeType="1"/>
            </p:cNvSpPr>
            <p:nvPr/>
          </p:nvSpPr>
          <p:spPr bwMode="auto">
            <a:xfrm>
              <a:off x="4128" y="3360"/>
              <a:ext cx="62" cy="114"/>
            </a:xfrm>
            <a:prstGeom prst="line">
              <a:avLst/>
            </a:prstGeom>
            <a:noFill/>
            <a:ln w="38100">
              <a:solidFill>
                <a:srgbClr val="0F1FFF"/>
              </a:solidFill>
              <a:round/>
              <a:headEnd/>
              <a:tailEnd/>
            </a:ln>
          </p:spPr>
          <p:txBody>
            <a:bodyPr wrap="none" anchor="ctr"/>
            <a:lstStyle/>
            <a:p>
              <a:endParaRPr lang="en-US"/>
            </a:p>
          </p:txBody>
        </p:sp>
        <p:sp>
          <p:nvSpPr>
            <p:cNvPr id="26715" name="Line 68"/>
            <p:cNvSpPr>
              <a:spLocks noChangeShapeType="1"/>
            </p:cNvSpPr>
            <p:nvPr/>
          </p:nvSpPr>
          <p:spPr bwMode="auto">
            <a:xfrm>
              <a:off x="4176" y="3552"/>
              <a:ext cx="130" cy="78"/>
            </a:xfrm>
            <a:prstGeom prst="line">
              <a:avLst/>
            </a:prstGeom>
            <a:noFill/>
            <a:ln w="38100">
              <a:solidFill>
                <a:srgbClr val="0F1FFF"/>
              </a:solidFill>
              <a:round/>
              <a:headEnd/>
              <a:tailEnd/>
            </a:ln>
          </p:spPr>
          <p:txBody>
            <a:bodyPr wrap="none" anchor="ctr"/>
            <a:lstStyle/>
            <a:p>
              <a:endParaRPr lang="en-US"/>
            </a:p>
          </p:txBody>
        </p:sp>
        <p:sp>
          <p:nvSpPr>
            <p:cNvPr id="26716" name="Line 69"/>
            <p:cNvSpPr>
              <a:spLocks noChangeShapeType="1"/>
            </p:cNvSpPr>
            <p:nvPr/>
          </p:nvSpPr>
          <p:spPr bwMode="auto">
            <a:xfrm rot="2969077">
              <a:off x="4440" y="3672"/>
              <a:ext cx="144" cy="0"/>
            </a:xfrm>
            <a:prstGeom prst="line">
              <a:avLst/>
            </a:prstGeom>
            <a:noFill/>
            <a:ln w="38100">
              <a:solidFill>
                <a:srgbClr val="0F1FFF"/>
              </a:solidFill>
              <a:round/>
              <a:headEnd/>
              <a:tailEnd/>
            </a:ln>
          </p:spPr>
          <p:txBody>
            <a:bodyPr wrap="none" anchor="ctr"/>
            <a:lstStyle/>
            <a:p>
              <a:endParaRPr lang="en-US"/>
            </a:p>
          </p:txBody>
        </p:sp>
        <p:sp>
          <p:nvSpPr>
            <p:cNvPr id="26717" name="Freeform 70"/>
            <p:cNvSpPr>
              <a:spLocks/>
            </p:cNvSpPr>
            <p:nvPr/>
          </p:nvSpPr>
          <p:spPr bwMode="auto">
            <a:xfrm>
              <a:off x="4224" y="3744"/>
              <a:ext cx="198" cy="40"/>
            </a:xfrm>
            <a:custGeom>
              <a:avLst/>
              <a:gdLst>
                <a:gd name="T0" fmla="*/ 0 w 198"/>
                <a:gd name="T1" fmla="*/ 40 h 40"/>
                <a:gd name="T2" fmla="*/ 118 w 198"/>
                <a:gd name="T3" fmla="*/ 38 h 40"/>
                <a:gd name="T4" fmla="*/ 198 w 198"/>
                <a:gd name="T5" fmla="*/ 0 h 40"/>
                <a:gd name="T6" fmla="*/ 0 60000 65536"/>
                <a:gd name="T7" fmla="*/ 0 60000 65536"/>
                <a:gd name="T8" fmla="*/ 0 60000 65536"/>
                <a:gd name="T9" fmla="*/ 0 w 198"/>
                <a:gd name="T10" fmla="*/ 0 h 40"/>
                <a:gd name="T11" fmla="*/ 198 w 198"/>
                <a:gd name="T12" fmla="*/ 40 h 40"/>
              </a:gdLst>
              <a:ahLst/>
              <a:cxnLst>
                <a:cxn ang="T6">
                  <a:pos x="T0" y="T1"/>
                </a:cxn>
                <a:cxn ang="T7">
                  <a:pos x="T2" y="T3"/>
                </a:cxn>
                <a:cxn ang="T8">
                  <a:pos x="T4" y="T5"/>
                </a:cxn>
              </a:cxnLst>
              <a:rect l="T9" t="T10" r="T11" b="T12"/>
              <a:pathLst>
                <a:path w="198" h="40">
                  <a:moveTo>
                    <a:pt x="0" y="40"/>
                  </a:moveTo>
                  <a:cubicBezTo>
                    <a:pt x="39" y="39"/>
                    <a:pt x="78" y="39"/>
                    <a:pt x="118" y="38"/>
                  </a:cubicBezTo>
                  <a:cubicBezTo>
                    <a:pt x="135" y="37"/>
                    <a:pt x="179" y="9"/>
                    <a:pt x="198" y="0"/>
                  </a:cubicBezTo>
                </a:path>
              </a:pathLst>
            </a:custGeom>
            <a:noFill/>
            <a:ln w="38100">
              <a:solidFill>
                <a:srgbClr val="0F1FFF"/>
              </a:solidFill>
              <a:round/>
              <a:headEnd/>
              <a:tailEnd/>
            </a:ln>
          </p:spPr>
          <p:txBody>
            <a:bodyPr wrap="none" anchor="ctr"/>
            <a:lstStyle/>
            <a:p>
              <a:endParaRPr lang="en-US"/>
            </a:p>
          </p:txBody>
        </p:sp>
        <p:sp>
          <p:nvSpPr>
            <p:cNvPr id="26718" name="Freeform 71"/>
            <p:cNvSpPr>
              <a:spLocks/>
            </p:cNvSpPr>
            <p:nvPr/>
          </p:nvSpPr>
          <p:spPr bwMode="auto">
            <a:xfrm>
              <a:off x="4704" y="3360"/>
              <a:ext cx="56" cy="192"/>
            </a:xfrm>
            <a:custGeom>
              <a:avLst/>
              <a:gdLst>
                <a:gd name="T0" fmla="*/ 48 w 56"/>
                <a:gd name="T1" fmla="*/ 192 h 192"/>
                <a:gd name="T2" fmla="*/ 48 w 56"/>
                <a:gd name="T3" fmla="*/ 48 h 192"/>
                <a:gd name="T4" fmla="*/ 0 w 56"/>
                <a:gd name="T5" fmla="*/ 0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48" y="192"/>
                  </a:moveTo>
                  <a:cubicBezTo>
                    <a:pt x="52" y="136"/>
                    <a:pt x="56" y="80"/>
                    <a:pt x="48" y="48"/>
                  </a:cubicBezTo>
                  <a:cubicBezTo>
                    <a:pt x="40" y="16"/>
                    <a:pt x="20" y="8"/>
                    <a:pt x="0" y="0"/>
                  </a:cubicBezTo>
                </a:path>
              </a:pathLst>
            </a:custGeom>
            <a:noFill/>
            <a:ln w="38100">
              <a:solidFill>
                <a:srgbClr val="0F1FFF"/>
              </a:solidFill>
              <a:round/>
              <a:headEnd/>
              <a:tailEnd/>
            </a:ln>
          </p:spPr>
          <p:txBody>
            <a:bodyPr wrap="none" anchor="ctr"/>
            <a:lstStyle/>
            <a:p>
              <a:endParaRPr lang="en-US"/>
            </a:p>
          </p:txBody>
        </p:sp>
        <p:sp>
          <p:nvSpPr>
            <p:cNvPr id="26719" name="Freeform 72"/>
            <p:cNvSpPr>
              <a:spLocks/>
            </p:cNvSpPr>
            <p:nvPr/>
          </p:nvSpPr>
          <p:spPr bwMode="auto">
            <a:xfrm>
              <a:off x="4416" y="3360"/>
              <a:ext cx="212" cy="82"/>
            </a:xfrm>
            <a:custGeom>
              <a:avLst/>
              <a:gdLst>
                <a:gd name="T0" fmla="*/ 212 w 212"/>
                <a:gd name="T1" fmla="*/ 82 h 82"/>
                <a:gd name="T2" fmla="*/ 144 w 212"/>
                <a:gd name="T3" fmla="*/ 46 h 82"/>
                <a:gd name="T4" fmla="*/ 0 w 212"/>
                <a:gd name="T5" fmla="*/ 0 h 82"/>
                <a:gd name="T6" fmla="*/ 0 60000 65536"/>
                <a:gd name="T7" fmla="*/ 0 60000 65536"/>
                <a:gd name="T8" fmla="*/ 0 60000 65536"/>
                <a:gd name="T9" fmla="*/ 0 w 212"/>
                <a:gd name="T10" fmla="*/ 0 h 82"/>
                <a:gd name="T11" fmla="*/ 212 w 212"/>
                <a:gd name="T12" fmla="*/ 82 h 82"/>
              </a:gdLst>
              <a:ahLst/>
              <a:cxnLst>
                <a:cxn ang="T6">
                  <a:pos x="T0" y="T1"/>
                </a:cxn>
                <a:cxn ang="T7">
                  <a:pos x="T2" y="T3"/>
                </a:cxn>
                <a:cxn ang="T8">
                  <a:pos x="T4" y="T5"/>
                </a:cxn>
              </a:cxnLst>
              <a:rect l="T9" t="T10" r="T11" b="T12"/>
              <a:pathLst>
                <a:path w="212" h="82">
                  <a:moveTo>
                    <a:pt x="212" y="82"/>
                  </a:moveTo>
                  <a:cubicBezTo>
                    <a:pt x="201" y="76"/>
                    <a:pt x="179" y="60"/>
                    <a:pt x="144" y="46"/>
                  </a:cubicBezTo>
                  <a:cubicBezTo>
                    <a:pt x="109" y="32"/>
                    <a:pt x="30" y="10"/>
                    <a:pt x="0" y="0"/>
                  </a:cubicBezTo>
                </a:path>
              </a:pathLst>
            </a:custGeom>
            <a:noFill/>
            <a:ln w="38100">
              <a:solidFill>
                <a:srgbClr val="0F1FFF"/>
              </a:solidFill>
              <a:round/>
              <a:headEnd/>
              <a:tailEnd/>
            </a:ln>
          </p:spPr>
          <p:txBody>
            <a:bodyPr wrap="none" anchor="ctr"/>
            <a:lstStyle/>
            <a:p>
              <a:endParaRPr lang="en-US"/>
            </a:p>
          </p:txBody>
        </p:sp>
        <p:sp>
          <p:nvSpPr>
            <p:cNvPr id="26720" name="Freeform 73"/>
            <p:cNvSpPr>
              <a:spLocks/>
            </p:cNvSpPr>
            <p:nvPr/>
          </p:nvSpPr>
          <p:spPr bwMode="auto">
            <a:xfrm>
              <a:off x="4512" y="3456"/>
              <a:ext cx="62" cy="132"/>
            </a:xfrm>
            <a:custGeom>
              <a:avLst/>
              <a:gdLst>
                <a:gd name="T0" fmla="*/ 62 w 62"/>
                <a:gd name="T1" fmla="*/ 0 h 132"/>
                <a:gd name="T2" fmla="*/ 46 w 62"/>
                <a:gd name="T3" fmla="*/ 62 h 132"/>
                <a:gd name="T4" fmla="*/ 0 w 62"/>
                <a:gd name="T5" fmla="*/ 132 h 132"/>
                <a:gd name="T6" fmla="*/ 0 60000 65536"/>
                <a:gd name="T7" fmla="*/ 0 60000 65536"/>
                <a:gd name="T8" fmla="*/ 0 60000 65536"/>
                <a:gd name="T9" fmla="*/ 0 w 62"/>
                <a:gd name="T10" fmla="*/ 0 h 132"/>
                <a:gd name="T11" fmla="*/ 62 w 62"/>
                <a:gd name="T12" fmla="*/ 132 h 132"/>
              </a:gdLst>
              <a:ahLst/>
              <a:cxnLst>
                <a:cxn ang="T6">
                  <a:pos x="T0" y="T1"/>
                </a:cxn>
                <a:cxn ang="T7">
                  <a:pos x="T2" y="T3"/>
                </a:cxn>
                <a:cxn ang="T8">
                  <a:pos x="T4" y="T5"/>
                </a:cxn>
              </a:cxnLst>
              <a:rect l="T9" t="T10" r="T11" b="T12"/>
              <a:pathLst>
                <a:path w="62" h="132">
                  <a:moveTo>
                    <a:pt x="62" y="0"/>
                  </a:moveTo>
                  <a:lnTo>
                    <a:pt x="46" y="62"/>
                  </a:lnTo>
                  <a:lnTo>
                    <a:pt x="0" y="132"/>
                  </a:lnTo>
                </a:path>
              </a:pathLst>
            </a:custGeom>
            <a:noFill/>
            <a:ln w="38100">
              <a:solidFill>
                <a:srgbClr val="0F1FFF"/>
              </a:solidFill>
              <a:round/>
              <a:headEnd/>
              <a:tailEnd/>
            </a:ln>
          </p:spPr>
          <p:txBody>
            <a:bodyPr wrap="none" anchor="ctr"/>
            <a:lstStyle/>
            <a:p>
              <a:endParaRPr lang="en-US"/>
            </a:p>
          </p:txBody>
        </p:sp>
        <p:sp>
          <p:nvSpPr>
            <p:cNvPr id="26721" name="Freeform 74"/>
            <p:cNvSpPr>
              <a:spLocks/>
            </p:cNvSpPr>
            <p:nvPr/>
          </p:nvSpPr>
          <p:spPr bwMode="auto">
            <a:xfrm>
              <a:off x="4368" y="3600"/>
              <a:ext cx="62" cy="132"/>
            </a:xfrm>
            <a:custGeom>
              <a:avLst/>
              <a:gdLst>
                <a:gd name="T0" fmla="*/ 62 w 62"/>
                <a:gd name="T1" fmla="*/ 0 h 132"/>
                <a:gd name="T2" fmla="*/ 46 w 62"/>
                <a:gd name="T3" fmla="*/ 62 h 132"/>
                <a:gd name="T4" fmla="*/ 0 w 62"/>
                <a:gd name="T5" fmla="*/ 132 h 132"/>
                <a:gd name="T6" fmla="*/ 0 60000 65536"/>
                <a:gd name="T7" fmla="*/ 0 60000 65536"/>
                <a:gd name="T8" fmla="*/ 0 60000 65536"/>
                <a:gd name="T9" fmla="*/ 0 w 62"/>
                <a:gd name="T10" fmla="*/ 0 h 132"/>
                <a:gd name="T11" fmla="*/ 62 w 62"/>
                <a:gd name="T12" fmla="*/ 132 h 132"/>
              </a:gdLst>
              <a:ahLst/>
              <a:cxnLst>
                <a:cxn ang="T6">
                  <a:pos x="T0" y="T1"/>
                </a:cxn>
                <a:cxn ang="T7">
                  <a:pos x="T2" y="T3"/>
                </a:cxn>
                <a:cxn ang="T8">
                  <a:pos x="T4" y="T5"/>
                </a:cxn>
              </a:cxnLst>
              <a:rect l="T9" t="T10" r="T11" b="T12"/>
              <a:pathLst>
                <a:path w="62" h="132">
                  <a:moveTo>
                    <a:pt x="62" y="0"/>
                  </a:moveTo>
                  <a:lnTo>
                    <a:pt x="46" y="62"/>
                  </a:lnTo>
                  <a:lnTo>
                    <a:pt x="0" y="132"/>
                  </a:lnTo>
                </a:path>
              </a:pathLst>
            </a:custGeom>
            <a:noFill/>
            <a:ln w="38100">
              <a:solidFill>
                <a:srgbClr val="0F1FFF"/>
              </a:solidFill>
              <a:round/>
              <a:headEnd/>
              <a:tailEnd/>
            </a:ln>
          </p:spPr>
          <p:txBody>
            <a:bodyPr wrap="none" anchor="ctr"/>
            <a:lstStyle/>
            <a:p>
              <a:endParaRPr lang="en-US"/>
            </a:p>
          </p:txBody>
        </p:sp>
        <p:sp>
          <p:nvSpPr>
            <p:cNvPr id="26722" name="Freeform 75"/>
            <p:cNvSpPr>
              <a:spLocks/>
            </p:cNvSpPr>
            <p:nvPr/>
          </p:nvSpPr>
          <p:spPr bwMode="auto">
            <a:xfrm>
              <a:off x="4368" y="3454"/>
              <a:ext cx="20" cy="158"/>
            </a:xfrm>
            <a:custGeom>
              <a:avLst/>
              <a:gdLst>
                <a:gd name="T0" fmla="*/ 20 w 20"/>
                <a:gd name="T1" fmla="*/ 0 h 158"/>
                <a:gd name="T2" fmla="*/ 18 w 20"/>
                <a:gd name="T3" fmla="*/ 64 h 158"/>
                <a:gd name="T4" fmla="*/ 0 w 20"/>
                <a:gd name="T5" fmla="*/ 158 h 158"/>
                <a:gd name="T6" fmla="*/ 0 60000 65536"/>
                <a:gd name="T7" fmla="*/ 0 60000 65536"/>
                <a:gd name="T8" fmla="*/ 0 60000 65536"/>
                <a:gd name="T9" fmla="*/ 0 w 20"/>
                <a:gd name="T10" fmla="*/ 0 h 158"/>
                <a:gd name="T11" fmla="*/ 20 w 20"/>
                <a:gd name="T12" fmla="*/ 158 h 158"/>
              </a:gdLst>
              <a:ahLst/>
              <a:cxnLst>
                <a:cxn ang="T6">
                  <a:pos x="T0" y="T1"/>
                </a:cxn>
                <a:cxn ang="T7">
                  <a:pos x="T2" y="T3"/>
                </a:cxn>
                <a:cxn ang="T8">
                  <a:pos x="T4" y="T5"/>
                </a:cxn>
              </a:cxnLst>
              <a:rect l="T9" t="T10" r="T11" b="T12"/>
              <a:pathLst>
                <a:path w="20" h="158">
                  <a:moveTo>
                    <a:pt x="20" y="0"/>
                  </a:moveTo>
                  <a:lnTo>
                    <a:pt x="18" y="64"/>
                  </a:lnTo>
                  <a:lnTo>
                    <a:pt x="0" y="158"/>
                  </a:lnTo>
                </a:path>
              </a:pathLst>
            </a:custGeom>
            <a:noFill/>
            <a:ln w="38100">
              <a:solidFill>
                <a:srgbClr val="0F1FFF"/>
              </a:solidFill>
              <a:round/>
              <a:headEnd/>
              <a:tailEnd/>
            </a:ln>
          </p:spPr>
          <p:txBody>
            <a:bodyPr wrap="none" anchor="ctr"/>
            <a:lstStyle/>
            <a:p>
              <a:endParaRPr lang="en-US"/>
            </a:p>
          </p:txBody>
        </p:sp>
        <p:sp>
          <p:nvSpPr>
            <p:cNvPr id="26723" name="Freeform 76"/>
            <p:cNvSpPr>
              <a:spLocks/>
            </p:cNvSpPr>
            <p:nvPr/>
          </p:nvSpPr>
          <p:spPr bwMode="auto">
            <a:xfrm>
              <a:off x="4464" y="3432"/>
              <a:ext cx="70" cy="136"/>
            </a:xfrm>
            <a:custGeom>
              <a:avLst/>
              <a:gdLst>
                <a:gd name="T0" fmla="*/ 70 w 70"/>
                <a:gd name="T1" fmla="*/ 0 h 136"/>
                <a:gd name="T2" fmla="*/ 18 w 70"/>
                <a:gd name="T3" fmla="*/ 42 h 136"/>
                <a:gd name="T4" fmla="*/ 0 w 70"/>
                <a:gd name="T5" fmla="*/ 136 h 136"/>
                <a:gd name="T6" fmla="*/ 0 60000 65536"/>
                <a:gd name="T7" fmla="*/ 0 60000 65536"/>
                <a:gd name="T8" fmla="*/ 0 60000 65536"/>
                <a:gd name="T9" fmla="*/ 0 w 70"/>
                <a:gd name="T10" fmla="*/ 0 h 136"/>
                <a:gd name="T11" fmla="*/ 70 w 70"/>
                <a:gd name="T12" fmla="*/ 136 h 136"/>
              </a:gdLst>
              <a:ahLst/>
              <a:cxnLst>
                <a:cxn ang="T6">
                  <a:pos x="T0" y="T1"/>
                </a:cxn>
                <a:cxn ang="T7">
                  <a:pos x="T2" y="T3"/>
                </a:cxn>
                <a:cxn ang="T8">
                  <a:pos x="T4" y="T5"/>
                </a:cxn>
              </a:cxnLst>
              <a:rect l="T9" t="T10" r="T11" b="T12"/>
              <a:pathLst>
                <a:path w="70" h="136">
                  <a:moveTo>
                    <a:pt x="70" y="0"/>
                  </a:moveTo>
                  <a:lnTo>
                    <a:pt x="18" y="42"/>
                  </a:lnTo>
                  <a:lnTo>
                    <a:pt x="0" y="136"/>
                  </a:lnTo>
                </a:path>
              </a:pathLst>
            </a:custGeom>
            <a:noFill/>
            <a:ln w="38100">
              <a:solidFill>
                <a:srgbClr val="0F1FFF"/>
              </a:solidFill>
              <a:round/>
              <a:headEnd/>
              <a:tailEnd/>
            </a:ln>
          </p:spPr>
          <p:txBody>
            <a:bodyPr wrap="none" anchor="ctr"/>
            <a:lstStyle/>
            <a:p>
              <a:endParaRPr lang="en-US"/>
            </a:p>
          </p:txBody>
        </p:sp>
        <p:sp>
          <p:nvSpPr>
            <p:cNvPr id="26724" name="Freeform 77"/>
            <p:cNvSpPr>
              <a:spLocks/>
            </p:cNvSpPr>
            <p:nvPr/>
          </p:nvSpPr>
          <p:spPr bwMode="auto">
            <a:xfrm>
              <a:off x="4032" y="3408"/>
              <a:ext cx="138" cy="112"/>
            </a:xfrm>
            <a:custGeom>
              <a:avLst/>
              <a:gdLst>
                <a:gd name="T0" fmla="*/ 138 w 138"/>
                <a:gd name="T1" fmla="*/ 112 h 112"/>
                <a:gd name="T2" fmla="*/ 50 w 138"/>
                <a:gd name="T3" fmla="*/ 10 h 112"/>
                <a:gd name="T4" fmla="*/ 0 w 138"/>
                <a:gd name="T5" fmla="*/ 0 h 112"/>
                <a:gd name="T6" fmla="*/ 0 60000 65536"/>
                <a:gd name="T7" fmla="*/ 0 60000 65536"/>
                <a:gd name="T8" fmla="*/ 0 60000 65536"/>
                <a:gd name="T9" fmla="*/ 0 w 138"/>
                <a:gd name="T10" fmla="*/ 0 h 112"/>
                <a:gd name="T11" fmla="*/ 138 w 138"/>
                <a:gd name="T12" fmla="*/ 112 h 112"/>
              </a:gdLst>
              <a:ahLst/>
              <a:cxnLst>
                <a:cxn ang="T6">
                  <a:pos x="T0" y="T1"/>
                </a:cxn>
                <a:cxn ang="T7">
                  <a:pos x="T2" y="T3"/>
                </a:cxn>
                <a:cxn ang="T8">
                  <a:pos x="T4" y="T5"/>
                </a:cxn>
              </a:cxnLst>
              <a:rect l="T9" t="T10" r="T11" b="T12"/>
              <a:pathLst>
                <a:path w="138" h="112">
                  <a:moveTo>
                    <a:pt x="138" y="112"/>
                  </a:moveTo>
                  <a:lnTo>
                    <a:pt x="50" y="10"/>
                  </a:lnTo>
                  <a:lnTo>
                    <a:pt x="0" y="0"/>
                  </a:lnTo>
                </a:path>
              </a:pathLst>
            </a:custGeom>
            <a:noFill/>
            <a:ln w="38100">
              <a:solidFill>
                <a:srgbClr val="0F1FFF"/>
              </a:solidFill>
              <a:round/>
              <a:headEnd/>
              <a:tailEnd/>
            </a:ln>
          </p:spPr>
          <p:txBody>
            <a:bodyPr wrap="none" anchor="ctr"/>
            <a:lstStyle/>
            <a:p>
              <a:endParaRPr lang="en-US"/>
            </a:p>
          </p:txBody>
        </p:sp>
        <p:sp>
          <p:nvSpPr>
            <p:cNvPr id="26725" name="Freeform 78"/>
            <p:cNvSpPr>
              <a:spLocks/>
            </p:cNvSpPr>
            <p:nvPr/>
          </p:nvSpPr>
          <p:spPr bwMode="auto">
            <a:xfrm>
              <a:off x="4224" y="3408"/>
              <a:ext cx="138" cy="34"/>
            </a:xfrm>
            <a:custGeom>
              <a:avLst/>
              <a:gdLst>
                <a:gd name="T0" fmla="*/ 138 w 138"/>
                <a:gd name="T1" fmla="*/ 0 h 34"/>
                <a:gd name="T2" fmla="*/ 68 w 138"/>
                <a:gd name="T3" fmla="*/ 6 h 34"/>
                <a:gd name="T4" fmla="*/ 0 w 138"/>
                <a:gd name="T5" fmla="*/ 34 h 34"/>
                <a:gd name="T6" fmla="*/ 0 60000 65536"/>
                <a:gd name="T7" fmla="*/ 0 60000 65536"/>
                <a:gd name="T8" fmla="*/ 0 60000 65536"/>
                <a:gd name="T9" fmla="*/ 0 w 138"/>
                <a:gd name="T10" fmla="*/ 0 h 34"/>
                <a:gd name="T11" fmla="*/ 138 w 138"/>
                <a:gd name="T12" fmla="*/ 34 h 34"/>
              </a:gdLst>
              <a:ahLst/>
              <a:cxnLst>
                <a:cxn ang="T6">
                  <a:pos x="T0" y="T1"/>
                </a:cxn>
                <a:cxn ang="T7">
                  <a:pos x="T2" y="T3"/>
                </a:cxn>
                <a:cxn ang="T8">
                  <a:pos x="T4" y="T5"/>
                </a:cxn>
              </a:cxnLst>
              <a:rect l="T9" t="T10" r="T11" b="T12"/>
              <a:pathLst>
                <a:path w="138" h="34">
                  <a:moveTo>
                    <a:pt x="138" y="0"/>
                  </a:moveTo>
                  <a:lnTo>
                    <a:pt x="68" y="6"/>
                  </a:lnTo>
                  <a:lnTo>
                    <a:pt x="0" y="34"/>
                  </a:lnTo>
                </a:path>
              </a:pathLst>
            </a:custGeom>
            <a:noFill/>
            <a:ln w="38100">
              <a:solidFill>
                <a:srgbClr val="0F1FFF"/>
              </a:solidFill>
              <a:round/>
              <a:headEnd/>
              <a:tailEnd/>
            </a:ln>
          </p:spPr>
          <p:txBody>
            <a:bodyPr wrap="none" anchor="ctr"/>
            <a:lstStyle/>
            <a:p>
              <a:endParaRPr lang="en-US"/>
            </a:p>
          </p:txBody>
        </p:sp>
        <p:sp>
          <p:nvSpPr>
            <p:cNvPr id="26726" name="Freeform 79"/>
            <p:cNvSpPr>
              <a:spLocks/>
            </p:cNvSpPr>
            <p:nvPr/>
          </p:nvSpPr>
          <p:spPr bwMode="auto">
            <a:xfrm>
              <a:off x="4512" y="3744"/>
              <a:ext cx="134" cy="40"/>
            </a:xfrm>
            <a:custGeom>
              <a:avLst/>
              <a:gdLst>
                <a:gd name="T0" fmla="*/ 134 w 134"/>
                <a:gd name="T1" fmla="*/ 20 h 40"/>
                <a:gd name="T2" fmla="*/ 64 w 134"/>
                <a:gd name="T3" fmla="*/ 40 h 40"/>
                <a:gd name="T4" fmla="*/ 0 w 134"/>
                <a:gd name="T5" fmla="*/ 0 h 40"/>
                <a:gd name="T6" fmla="*/ 0 60000 65536"/>
                <a:gd name="T7" fmla="*/ 0 60000 65536"/>
                <a:gd name="T8" fmla="*/ 0 60000 65536"/>
                <a:gd name="T9" fmla="*/ 0 w 134"/>
                <a:gd name="T10" fmla="*/ 0 h 40"/>
                <a:gd name="T11" fmla="*/ 134 w 134"/>
                <a:gd name="T12" fmla="*/ 40 h 40"/>
              </a:gdLst>
              <a:ahLst/>
              <a:cxnLst>
                <a:cxn ang="T6">
                  <a:pos x="T0" y="T1"/>
                </a:cxn>
                <a:cxn ang="T7">
                  <a:pos x="T2" y="T3"/>
                </a:cxn>
                <a:cxn ang="T8">
                  <a:pos x="T4" y="T5"/>
                </a:cxn>
              </a:cxnLst>
              <a:rect l="T9" t="T10" r="T11" b="T12"/>
              <a:pathLst>
                <a:path w="134" h="40">
                  <a:moveTo>
                    <a:pt x="134" y="20"/>
                  </a:moveTo>
                  <a:lnTo>
                    <a:pt x="64" y="40"/>
                  </a:lnTo>
                  <a:lnTo>
                    <a:pt x="0" y="0"/>
                  </a:lnTo>
                </a:path>
              </a:pathLst>
            </a:custGeom>
            <a:noFill/>
            <a:ln w="38100">
              <a:solidFill>
                <a:srgbClr val="0F1FFF"/>
              </a:solidFill>
              <a:round/>
              <a:headEnd/>
              <a:tailEnd/>
            </a:ln>
          </p:spPr>
          <p:txBody>
            <a:bodyPr wrap="none" anchor="ctr"/>
            <a:lstStyle/>
            <a:p>
              <a:endParaRPr lang="en-US"/>
            </a:p>
          </p:txBody>
        </p:sp>
        <p:sp>
          <p:nvSpPr>
            <p:cNvPr id="26727" name="Freeform 80"/>
            <p:cNvSpPr>
              <a:spLocks/>
            </p:cNvSpPr>
            <p:nvPr/>
          </p:nvSpPr>
          <p:spPr bwMode="auto">
            <a:xfrm>
              <a:off x="4560" y="3504"/>
              <a:ext cx="96" cy="140"/>
            </a:xfrm>
            <a:custGeom>
              <a:avLst/>
              <a:gdLst>
                <a:gd name="T0" fmla="*/ 96 w 96"/>
                <a:gd name="T1" fmla="*/ 0 h 140"/>
                <a:gd name="T2" fmla="*/ 70 w 96"/>
                <a:gd name="T3" fmla="*/ 82 h 140"/>
                <a:gd name="T4" fmla="*/ 0 w 96"/>
                <a:gd name="T5" fmla="*/ 140 h 140"/>
                <a:gd name="T6" fmla="*/ 0 60000 65536"/>
                <a:gd name="T7" fmla="*/ 0 60000 65536"/>
                <a:gd name="T8" fmla="*/ 0 60000 65536"/>
                <a:gd name="T9" fmla="*/ 0 w 96"/>
                <a:gd name="T10" fmla="*/ 0 h 140"/>
                <a:gd name="T11" fmla="*/ 96 w 96"/>
                <a:gd name="T12" fmla="*/ 140 h 140"/>
              </a:gdLst>
              <a:ahLst/>
              <a:cxnLst>
                <a:cxn ang="T6">
                  <a:pos x="T0" y="T1"/>
                </a:cxn>
                <a:cxn ang="T7">
                  <a:pos x="T2" y="T3"/>
                </a:cxn>
                <a:cxn ang="T8">
                  <a:pos x="T4" y="T5"/>
                </a:cxn>
              </a:cxnLst>
              <a:rect l="T9" t="T10" r="T11" b="T12"/>
              <a:pathLst>
                <a:path w="96" h="140">
                  <a:moveTo>
                    <a:pt x="96" y="0"/>
                  </a:moveTo>
                  <a:lnTo>
                    <a:pt x="70" y="82"/>
                  </a:lnTo>
                  <a:lnTo>
                    <a:pt x="0" y="140"/>
                  </a:lnTo>
                </a:path>
              </a:pathLst>
            </a:custGeom>
            <a:noFill/>
            <a:ln w="38100">
              <a:solidFill>
                <a:srgbClr val="0F1FFF"/>
              </a:solidFill>
              <a:round/>
              <a:headEnd/>
              <a:tailEnd/>
            </a:ln>
          </p:spPr>
          <p:txBody>
            <a:bodyPr wrap="none" anchor="ctr"/>
            <a:lstStyle/>
            <a:p>
              <a:endParaRPr lang="en-US"/>
            </a:p>
          </p:txBody>
        </p:sp>
        <p:sp>
          <p:nvSpPr>
            <p:cNvPr id="26728" name="Freeform 81"/>
            <p:cNvSpPr>
              <a:spLocks/>
            </p:cNvSpPr>
            <p:nvPr/>
          </p:nvSpPr>
          <p:spPr bwMode="auto">
            <a:xfrm>
              <a:off x="4704" y="3552"/>
              <a:ext cx="44" cy="162"/>
            </a:xfrm>
            <a:custGeom>
              <a:avLst/>
              <a:gdLst>
                <a:gd name="T0" fmla="*/ 0 w 44"/>
                <a:gd name="T1" fmla="*/ 0 h 162"/>
                <a:gd name="T2" fmla="*/ 44 w 44"/>
                <a:gd name="T3" fmla="*/ 74 h 162"/>
                <a:gd name="T4" fmla="*/ 32 w 44"/>
                <a:gd name="T5" fmla="*/ 162 h 162"/>
                <a:gd name="T6" fmla="*/ 0 60000 65536"/>
                <a:gd name="T7" fmla="*/ 0 60000 65536"/>
                <a:gd name="T8" fmla="*/ 0 60000 65536"/>
                <a:gd name="T9" fmla="*/ 0 w 44"/>
                <a:gd name="T10" fmla="*/ 0 h 162"/>
                <a:gd name="T11" fmla="*/ 44 w 44"/>
                <a:gd name="T12" fmla="*/ 162 h 162"/>
              </a:gdLst>
              <a:ahLst/>
              <a:cxnLst>
                <a:cxn ang="T6">
                  <a:pos x="T0" y="T1"/>
                </a:cxn>
                <a:cxn ang="T7">
                  <a:pos x="T2" y="T3"/>
                </a:cxn>
                <a:cxn ang="T8">
                  <a:pos x="T4" y="T5"/>
                </a:cxn>
              </a:cxnLst>
              <a:rect l="T9" t="T10" r="T11" b="T12"/>
              <a:pathLst>
                <a:path w="44" h="162">
                  <a:moveTo>
                    <a:pt x="0" y="0"/>
                  </a:moveTo>
                  <a:lnTo>
                    <a:pt x="44" y="74"/>
                  </a:lnTo>
                  <a:lnTo>
                    <a:pt x="32" y="162"/>
                  </a:lnTo>
                </a:path>
              </a:pathLst>
            </a:custGeom>
            <a:noFill/>
            <a:ln w="38100">
              <a:solidFill>
                <a:srgbClr val="0F1FFF"/>
              </a:solidFill>
              <a:round/>
              <a:headEnd/>
              <a:tailEnd/>
            </a:ln>
          </p:spPr>
          <p:txBody>
            <a:bodyPr wrap="none" anchor="ctr"/>
            <a:lstStyle/>
            <a:p>
              <a:endParaRPr lang="en-US"/>
            </a:p>
          </p:txBody>
        </p:sp>
        <p:sp>
          <p:nvSpPr>
            <p:cNvPr id="26729" name="Freeform 82"/>
            <p:cNvSpPr>
              <a:spLocks/>
            </p:cNvSpPr>
            <p:nvPr/>
          </p:nvSpPr>
          <p:spPr bwMode="auto">
            <a:xfrm rot="6193261">
              <a:off x="4131" y="3559"/>
              <a:ext cx="48" cy="324"/>
            </a:xfrm>
            <a:custGeom>
              <a:avLst/>
              <a:gdLst>
                <a:gd name="T0" fmla="*/ 0 w 134"/>
                <a:gd name="T1" fmla="*/ 0 h 324"/>
                <a:gd name="T2" fmla="*/ 16 w 134"/>
                <a:gd name="T3" fmla="*/ 74 h 324"/>
                <a:gd name="T4" fmla="*/ 48 w 134"/>
                <a:gd name="T5" fmla="*/ 324 h 324"/>
                <a:gd name="T6" fmla="*/ 0 60000 65536"/>
                <a:gd name="T7" fmla="*/ 0 60000 65536"/>
                <a:gd name="T8" fmla="*/ 0 60000 65536"/>
                <a:gd name="T9" fmla="*/ 0 w 134"/>
                <a:gd name="T10" fmla="*/ 0 h 324"/>
                <a:gd name="T11" fmla="*/ 134 w 134"/>
                <a:gd name="T12" fmla="*/ 324 h 324"/>
              </a:gdLst>
              <a:ahLst/>
              <a:cxnLst>
                <a:cxn ang="T6">
                  <a:pos x="T0" y="T1"/>
                </a:cxn>
                <a:cxn ang="T7">
                  <a:pos x="T2" y="T3"/>
                </a:cxn>
                <a:cxn ang="T8">
                  <a:pos x="T4" y="T5"/>
                </a:cxn>
              </a:cxnLst>
              <a:rect l="T9" t="T10" r="T11" b="T12"/>
              <a:pathLst>
                <a:path w="134" h="324">
                  <a:moveTo>
                    <a:pt x="0" y="0"/>
                  </a:moveTo>
                  <a:lnTo>
                    <a:pt x="44" y="74"/>
                  </a:lnTo>
                  <a:lnTo>
                    <a:pt x="134" y="324"/>
                  </a:lnTo>
                </a:path>
              </a:pathLst>
            </a:custGeom>
            <a:noFill/>
            <a:ln w="38100">
              <a:solidFill>
                <a:srgbClr val="0F1FFF"/>
              </a:solidFill>
              <a:round/>
              <a:headEnd/>
              <a:tailEnd/>
            </a:ln>
          </p:spPr>
          <p:txBody>
            <a:bodyPr wrap="none" anchor="ctr"/>
            <a:lstStyle/>
            <a:p>
              <a:endParaRPr lang="en-US"/>
            </a:p>
          </p:txBody>
        </p:sp>
        <p:sp>
          <p:nvSpPr>
            <p:cNvPr id="26730" name="Freeform 83"/>
            <p:cNvSpPr>
              <a:spLocks/>
            </p:cNvSpPr>
            <p:nvPr/>
          </p:nvSpPr>
          <p:spPr bwMode="auto">
            <a:xfrm>
              <a:off x="4176" y="3600"/>
              <a:ext cx="138" cy="70"/>
            </a:xfrm>
            <a:custGeom>
              <a:avLst/>
              <a:gdLst>
                <a:gd name="T0" fmla="*/ 0 w 138"/>
                <a:gd name="T1" fmla="*/ 0 h 70"/>
                <a:gd name="T2" fmla="*/ 62 w 138"/>
                <a:gd name="T3" fmla="*/ 70 h 70"/>
                <a:gd name="T4" fmla="*/ 138 w 138"/>
                <a:gd name="T5" fmla="*/ 56 h 70"/>
                <a:gd name="T6" fmla="*/ 0 60000 65536"/>
                <a:gd name="T7" fmla="*/ 0 60000 65536"/>
                <a:gd name="T8" fmla="*/ 0 60000 65536"/>
                <a:gd name="T9" fmla="*/ 0 w 138"/>
                <a:gd name="T10" fmla="*/ 0 h 70"/>
                <a:gd name="T11" fmla="*/ 138 w 138"/>
                <a:gd name="T12" fmla="*/ 70 h 70"/>
              </a:gdLst>
              <a:ahLst/>
              <a:cxnLst>
                <a:cxn ang="T6">
                  <a:pos x="T0" y="T1"/>
                </a:cxn>
                <a:cxn ang="T7">
                  <a:pos x="T2" y="T3"/>
                </a:cxn>
                <a:cxn ang="T8">
                  <a:pos x="T4" y="T5"/>
                </a:cxn>
              </a:cxnLst>
              <a:rect l="T9" t="T10" r="T11" b="T12"/>
              <a:pathLst>
                <a:path w="138" h="70">
                  <a:moveTo>
                    <a:pt x="0" y="0"/>
                  </a:moveTo>
                  <a:lnTo>
                    <a:pt x="62" y="70"/>
                  </a:lnTo>
                  <a:lnTo>
                    <a:pt x="138" y="56"/>
                  </a:lnTo>
                </a:path>
              </a:pathLst>
            </a:custGeom>
            <a:noFill/>
            <a:ln w="38100">
              <a:solidFill>
                <a:srgbClr val="0F1FFF"/>
              </a:solidFill>
              <a:round/>
              <a:headEnd/>
              <a:tailEnd/>
            </a:ln>
          </p:spPr>
          <p:txBody>
            <a:bodyPr wrap="none" anchor="ctr"/>
            <a:lstStyle/>
            <a:p>
              <a:endParaRPr lang="en-US"/>
            </a:p>
          </p:txBody>
        </p:sp>
        <p:sp>
          <p:nvSpPr>
            <p:cNvPr id="26731" name="Freeform 84"/>
            <p:cNvSpPr>
              <a:spLocks/>
            </p:cNvSpPr>
            <p:nvPr/>
          </p:nvSpPr>
          <p:spPr bwMode="auto">
            <a:xfrm>
              <a:off x="4080" y="3504"/>
              <a:ext cx="26" cy="126"/>
            </a:xfrm>
            <a:custGeom>
              <a:avLst/>
              <a:gdLst>
                <a:gd name="T0" fmla="*/ 0 w 26"/>
                <a:gd name="T1" fmla="*/ 0 h 126"/>
                <a:gd name="T2" fmla="*/ 0 w 26"/>
                <a:gd name="T3" fmla="*/ 80 h 126"/>
                <a:gd name="T4" fmla="*/ 26 w 26"/>
                <a:gd name="T5" fmla="*/ 126 h 126"/>
                <a:gd name="T6" fmla="*/ 0 60000 65536"/>
                <a:gd name="T7" fmla="*/ 0 60000 65536"/>
                <a:gd name="T8" fmla="*/ 0 60000 65536"/>
                <a:gd name="T9" fmla="*/ 0 w 26"/>
                <a:gd name="T10" fmla="*/ 0 h 126"/>
                <a:gd name="T11" fmla="*/ 26 w 26"/>
                <a:gd name="T12" fmla="*/ 126 h 126"/>
              </a:gdLst>
              <a:ahLst/>
              <a:cxnLst>
                <a:cxn ang="T6">
                  <a:pos x="T0" y="T1"/>
                </a:cxn>
                <a:cxn ang="T7">
                  <a:pos x="T2" y="T3"/>
                </a:cxn>
                <a:cxn ang="T8">
                  <a:pos x="T4" y="T5"/>
                </a:cxn>
              </a:cxnLst>
              <a:rect l="T9" t="T10" r="T11" b="T12"/>
              <a:pathLst>
                <a:path w="26" h="126">
                  <a:moveTo>
                    <a:pt x="0" y="0"/>
                  </a:moveTo>
                  <a:lnTo>
                    <a:pt x="0" y="80"/>
                  </a:lnTo>
                  <a:lnTo>
                    <a:pt x="26" y="126"/>
                  </a:lnTo>
                </a:path>
              </a:pathLst>
            </a:custGeom>
            <a:noFill/>
            <a:ln w="38100">
              <a:solidFill>
                <a:srgbClr val="0F1FFF"/>
              </a:solidFill>
              <a:round/>
              <a:headEnd/>
              <a:tailEnd/>
            </a:ln>
          </p:spPr>
          <p:txBody>
            <a:bodyPr wrap="none" anchor="ctr"/>
            <a:lstStyle/>
            <a:p>
              <a:endParaRPr lang="en-US"/>
            </a:p>
          </p:txBody>
        </p:sp>
      </p:grpSp>
      <p:grpSp>
        <p:nvGrpSpPr>
          <p:cNvPr id="4" name="Group 145"/>
          <p:cNvGrpSpPr>
            <a:grpSpLocks/>
          </p:cNvGrpSpPr>
          <p:nvPr/>
        </p:nvGrpSpPr>
        <p:grpSpPr bwMode="auto">
          <a:xfrm>
            <a:off x="6192838" y="1284288"/>
            <a:ext cx="1335087" cy="1241425"/>
            <a:chOff x="1719" y="2882"/>
            <a:chExt cx="841" cy="782"/>
          </a:xfrm>
        </p:grpSpPr>
        <p:sp>
          <p:nvSpPr>
            <p:cNvPr id="26660" name="Freeform 59"/>
            <p:cNvSpPr>
              <a:spLocks/>
            </p:cNvSpPr>
            <p:nvPr/>
          </p:nvSpPr>
          <p:spPr bwMode="auto">
            <a:xfrm>
              <a:off x="1719" y="3091"/>
              <a:ext cx="837" cy="509"/>
            </a:xfrm>
            <a:custGeom>
              <a:avLst/>
              <a:gdLst>
                <a:gd name="T0" fmla="*/ 0 w 837"/>
                <a:gd name="T1" fmla="*/ 7 h 509"/>
                <a:gd name="T2" fmla="*/ 56 w 837"/>
                <a:gd name="T3" fmla="*/ 199 h 509"/>
                <a:gd name="T4" fmla="*/ 81 w 837"/>
                <a:gd name="T5" fmla="*/ 230 h 509"/>
                <a:gd name="T6" fmla="*/ 99 w 837"/>
                <a:gd name="T7" fmla="*/ 267 h 509"/>
                <a:gd name="T8" fmla="*/ 186 w 837"/>
                <a:gd name="T9" fmla="*/ 348 h 509"/>
                <a:gd name="T10" fmla="*/ 391 w 837"/>
                <a:gd name="T11" fmla="*/ 410 h 509"/>
                <a:gd name="T12" fmla="*/ 676 w 837"/>
                <a:gd name="T13" fmla="*/ 422 h 509"/>
                <a:gd name="T14" fmla="*/ 744 w 837"/>
                <a:gd name="T15" fmla="*/ 391 h 509"/>
                <a:gd name="T16" fmla="*/ 788 w 837"/>
                <a:gd name="T17" fmla="*/ 348 h 509"/>
                <a:gd name="T18" fmla="*/ 670 w 837"/>
                <a:gd name="T19" fmla="*/ 131 h 509"/>
                <a:gd name="T20" fmla="*/ 608 w 837"/>
                <a:gd name="T21" fmla="*/ 106 h 509"/>
                <a:gd name="T22" fmla="*/ 527 w 837"/>
                <a:gd name="T23" fmla="*/ 81 h 509"/>
                <a:gd name="T24" fmla="*/ 298 w 837"/>
                <a:gd name="T25" fmla="*/ 56 h 509"/>
                <a:gd name="T26" fmla="*/ 254 w 837"/>
                <a:gd name="T27" fmla="*/ 75 h 509"/>
                <a:gd name="T28" fmla="*/ 192 w 837"/>
                <a:gd name="T29" fmla="*/ 124 h 509"/>
                <a:gd name="T30" fmla="*/ 174 w 837"/>
                <a:gd name="T31" fmla="*/ 162 h 509"/>
                <a:gd name="T32" fmla="*/ 167 w 837"/>
                <a:gd name="T33" fmla="*/ 193 h 509"/>
                <a:gd name="T34" fmla="*/ 136 w 837"/>
                <a:gd name="T35" fmla="*/ 224 h 509"/>
                <a:gd name="T36" fmla="*/ 149 w 837"/>
                <a:gd name="T37" fmla="*/ 391 h 509"/>
                <a:gd name="T38" fmla="*/ 223 w 837"/>
                <a:gd name="T39" fmla="*/ 484 h 509"/>
                <a:gd name="T40" fmla="*/ 329 w 837"/>
                <a:gd name="T41" fmla="*/ 447 h 509"/>
                <a:gd name="T42" fmla="*/ 360 w 837"/>
                <a:gd name="T43" fmla="*/ 335 h 509"/>
                <a:gd name="T44" fmla="*/ 403 w 837"/>
                <a:gd name="T45" fmla="*/ 62 h 509"/>
                <a:gd name="T46" fmla="*/ 440 w 837"/>
                <a:gd name="T47" fmla="*/ 0 h 509"/>
                <a:gd name="T48" fmla="*/ 540 w 837"/>
                <a:gd name="T49" fmla="*/ 7 h 509"/>
                <a:gd name="T50" fmla="*/ 639 w 837"/>
                <a:gd name="T51" fmla="*/ 118 h 509"/>
                <a:gd name="T52" fmla="*/ 682 w 837"/>
                <a:gd name="T53" fmla="*/ 199 h 509"/>
                <a:gd name="T54" fmla="*/ 701 w 837"/>
                <a:gd name="T55" fmla="*/ 236 h 509"/>
                <a:gd name="T56" fmla="*/ 713 w 837"/>
                <a:gd name="T57" fmla="*/ 279 h 509"/>
                <a:gd name="T58" fmla="*/ 657 w 837"/>
                <a:gd name="T59" fmla="*/ 435 h 509"/>
                <a:gd name="T60" fmla="*/ 595 w 837"/>
                <a:gd name="T61" fmla="*/ 490 h 509"/>
                <a:gd name="T62" fmla="*/ 546 w 837"/>
                <a:gd name="T63" fmla="*/ 509 h 509"/>
                <a:gd name="T64" fmla="*/ 453 w 837"/>
                <a:gd name="T65" fmla="*/ 453 h 509"/>
                <a:gd name="T66" fmla="*/ 403 w 837"/>
                <a:gd name="T67" fmla="*/ 366 h 509"/>
                <a:gd name="T68" fmla="*/ 378 w 837"/>
                <a:gd name="T69" fmla="*/ 317 h 509"/>
                <a:gd name="T70" fmla="*/ 335 w 837"/>
                <a:gd name="T71" fmla="*/ 174 h 509"/>
                <a:gd name="T72" fmla="*/ 310 w 837"/>
                <a:gd name="T73" fmla="*/ 137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7"/>
                <a:gd name="T112" fmla="*/ 0 h 509"/>
                <a:gd name="T113" fmla="*/ 837 w 837"/>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7" h="509">
                  <a:moveTo>
                    <a:pt x="0" y="7"/>
                  </a:moveTo>
                  <a:cubicBezTo>
                    <a:pt x="6" y="74"/>
                    <a:pt x="16" y="141"/>
                    <a:pt x="56" y="199"/>
                  </a:cubicBezTo>
                  <a:cubicBezTo>
                    <a:pt x="72" y="248"/>
                    <a:pt x="46" y="184"/>
                    <a:pt x="81" y="230"/>
                  </a:cubicBezTo>
                  <a:cubicBezTo>
                    <a:pt x="89" y="241"/>
                    <a:pt x="91" y="255"/>
                    <a:pt x="99" y="267"/>
                  </a:cubicBezTo>
                  <a:cubicBezTo>
                    <a:pt x="117" y="295"/>
                    <a:pt x="158" y="329"/>
                    <a:pt x="186" y="348"/>
                  </a:cubicBezTo>
                  <a:cubicBezTo>
                    <a:pt x="239" y="383"/>
                    <a:pt x="327" y="399"/>
                    <a:pt x="391" y="410"/>
                  </a:cubicBezTo>
                  <a:cubicBezTo>
                    <a:pt x="493" y="444"/>
                    <a:pt x="544" y="425"/>
                    <a:pt x="676" y="422"/>
                  </a:cubicBezTo>
                  <a:cubicBezTo>
                    <a:pt x="701" y="415"/>
                    <a:pt x="724" y="408"/>
                    <a:pt x="744" y="391"/>
                  </a:cubicBezTo>
                  <a:cubicBezTo>
                    <a:pt x="759" y="377"/>
                    <a:pt x="788" y="348"/>
                    <a:pt x="788" y="348"/>
                  </a:cubicBezTo>
                  <a:cubicBezTo>
                    <a:pt x="837" y="243"/>
                    <a:pt x="756" y="164"/>
                    <a:pt x="670" y="131"/>
                  </a:cubicBezTo>
                  <a:cubicBezTo>
                    <a:pt x="654" y="115"/>
                    <a:pt x="608" y="106"/>
                    <a:pt x="608" y="106"/>
                  </a:cubicBezTo>
                  <a:cubicBezTo>
                    <a:pt x="586" y="84"/>
                    <a:pt x="556" y="85"/>
                    <a:pt x="527" y="81"/>
                  </a:cubicBezTo>
                  <a:cubicBezTo>
                    <a:pt x="449" y="54"/>
                    <a:pt x="379" y="48"/>
                    <a:pt x="298" y="56"/>
                  </a:cubicBezTo>
                  <a:cubicBezTo>
                    <a:pt x="237" y="97"/>
                    <a:pt x="324" y="41"/>
                    <a:pt x="254" y="75"/>
                  </a:cubicBezTo>
                  <a:cubicBezTo>
                    <a:pt x="232" y="85"/>
                    <a:pt x="211" y="109"/>
                    <a:pt x="192" y="124"/>
                  </a:cubicBezTo>
                  <a:cubicBezTo>
                    <a:pt x="186" y="136"/>
                    <a:pt x="178" y="148"/>
                    <a:pt x="174" y="162"/>
                  </a:cubicBezTo>
                  <a:cubicBezTo>
                    <a:pt x="170" y="171"/>
                    <a:pt x="172" y="183"/>
                    <a:pt x="167" y="193"/>
                  </a:cubicBezTo>
                  <a:cubicBezTo>
                    <a:pt x="159" y="205"/>
                    <a:pt x="136" y="224"/>
                    <a:pt x="136" y="224"/>
                  </a:cubicBezTo>
                  <a:cubicBezTo>
                    <a:pt x="114" y="279"/>
                    <a:pt x="103" y="345"/>
                    <a:pt x="149" y="391"/>
                  </a:cubicBezTo>
                  <a:cubicBezTo>
                    <a:pt x="162" y="431"/>
                    <a:pt x="179" y="469"/>
                    <a:pt x="223" y="484"/>
                  </a:cubicBezTo>
                  <a:cubicBezTo>
                    <a:pt x="310" y="470"/>
                    <a:pt x="279" y="478"/>
                    <a:pt x="329" y="447"/>
                  </a:cubicBezTo>
                  <a:cubicBezTo>
                    <a:pt x="340" y="410"/>
                    <a:pt x="349" y="372"/>
                    <a:pt x="360" y="335"/>
                  </a:cubicBezTo>
                  <a:cubicBezTo>
                    <a:pt x="368" y="246"/>
                    <a:pt x="372" y="146"/>
                    <a:pt x="403" y="62"/>
                  </a:cubicBezTo>
                  <a:cubicBezTo>
                    <a:pt x="413" y="34"/>
                    <a:pt x="412" y="10"/>
                    <a:pt x="440" y="0"/>
                  </a:cubicBezTo>
                  <a:cubicBezTo>
                    <a:pt x="473" y="2"/>
                    <a:pt x="507" y="1"/>
                    <a:pt x="540" y="7"/>
                  </a:cubicBezTo>
                  <a:cubicBezTo>
                    <a:pt x="574" y="12"/>
                    <a:pt x="614" y="95"/>
                    <a:pt x="639" y="118"/>
                  </a:cubicBezTo>
                  <a:cubicBezTo>
                    <a:pt x="648" y="147"/>
                    <a:pt x="660" y="176"/>
                    <a:pt x="682" y="199"/>
                  </a:cubicBezTo>
                  <a:cubicBezTo>
                    <a:pt x="697" y="262"/>
                    <a:pt x="676" y="195"/>
                    <a:pt x="701" y="236"/>
                  </a:cubicBezTo>
                  <a:cubicBezTo>
                    <a:pt x="703" y="240"/>
                    <a:pt x="712" y="275"/>
                    <a:pt x="713" y="279"/>
                  </a:cubicBezTo>
                  <a:cubicBezTo>
                    <a:pt x="706" y="382"/>
                    <a:pt x="718" y="379"/>
                    <a:pt x="657" y="435"/>
                  </a:cubicBezTo>
                  <a:cubicBezTo>
                    <a:pt x="636" y="453"/>
                    <a:pt x="620" y="478"/>
                    <a:pt x="595" y="490"/>
                  </a:cubicBezTo>
                  <a:cubicBezTo>
                    <a:pt x="579" y="497"/>
                    <a:pt x="546" y="509"/>
                    <a:pt x="546" y="509"/>
                  </a:cubicBezTo>
                  <a:cubicBezTo>
                    <a:pt x="496" y="495"/>
                    <a:pt x="484" y="492"/>
                    <a:pt x="453" y="453"/>
                  </a:cubicBezTo>
                  <a:cubicBezTo>
                    <a:pt x="442" y="421"/>
                    <a:pt x="418" y="395"/>
                    <a:pt x="403" y="366"/>
                  </a:cubicBezTo>
                  <a:cubicBezTo>
                    <a:pt x="384" y="290"/>
                    <a:pt x="413" y="395"/>
                    <a:pt x="378" y="317"/>
                  </a:cubicBezTo>
                  <a:cubicBezTo>
                    <a:pt x="361" y="280"/>
                    <a:pt x="355" y="207"/>
                    <a:pt x="335" y="174"/>
                  </a:cubicBezTo>
                  <a:cubicBezTo>
                    <a:pt x="326" y="160"/>
                    <a:pt x="310" y="156"/>
                    <a:pt x="310" y="137"/>
                  </a:cubicBezTo>
                </a:path>
              </a:pathLst>
            </a:custGeom>
            <a:noFill/>
            <a:ln w="38100">
              <a:solidFill>
                <a:srgbClr val="0F1FFF"/>
              </a:solidFill>
              <a:round/>
              <a:headEnd/>
              <a:tailEnd/>
            </a:ln>
          </p:spPr>
          <p:txBody>
            <a:bodyPr wrap="none" anchor="ctr"/>
            <a:lstStyle/>
            <a:p>
              <a:endParaRPr lang="en-US"/>
            </a:p>
          </p:txBody>
        </p:sp>
        <p:sp>
          <p:nvSpPr>
            <p:cNvPr id="26661" name="Oval 88"/>
            <p:cNvSpPr>
              <a:spLocks noChangeArrowheads="1"/>
            </p:cNvSpPr>
            <p:nvPr/>
          </p:nvSpPr>
          <p:spPr bwMode="auto">
            <a:xfrm>
              <a:off x="2226" y="306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62" name="Oval 89"/>
            <p:cNvSpPr>
              <a:spLocks noChangeArrowheads="1"/>
            </p:cNvSpPr>
            <p:nvPr/>
          </p:nvSpPr>
          <p:spPr bwMode="auto">
            <a:xfrm>
              <a:off x="2246" y="3036"/>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63" name="Oval 90"/>
            <p:cNvSpPr>
              <a:spLocks noChangeArrowheads="1"/>
            </p:cNvSpPr>
            <p:nvPr/>
          </p:nvSpPr>
          <p:spPr bwMode="auto">
            <a:xfrm>
              <a:off x="2238" y="299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64" name="Oval 91"/>
            <p:cNvSpPr>
              <a:spLocks noChangeArrowheads="1"/>
            </p:cNvSpPr>
            <p:nvPr/>
          </p:nvSpPr>
          <p:spPr bwMode="auto">
            <a:xfrm>
              <a:off x="2256" y="2970"/>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65" name="Oval 92"/>
            <p:cNvSpPr>
              <a:spLocks noChangeArrowheads="1"/>
            </p:cNvSpPr>
            <p:nvPr/>
          </p:nvSpPr>
          <p:spPr bwMode="auto">
            <a:xfrm>
              <a:off x="2274" y="294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66" name="Oval 93"/>
            <p:cNvSpPr>
              <a:spLocks noChangeArrowheads="1"/>
            </p:cNvSpPr>
            <p:nvPr/>
          </p:nvSpPr>
          <p:spPr bwMode="auto">
            <a:xfrm>
              <a:off x="2304" y="292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67" name="Oval 94"/>
            <p:cNvSpPr>
              <a:spLocks noChangeArrowheads="1"/>
            </p:cNvSpPr>
            <p:nvPr/>
          </p:nvSpPr>
          <p:spPr bwMode="auto">
            <a:xfrm>
              <a:off x="2334" y="2914"/>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68" name="Oval 95"/>
            <p:cNvSpPr>
              <a:spLocks noChangeArrowheads="1"/>
            </p:cNvSpPr>
            <p:nvPr/>
          </p:nvSpPr>
          <p:spPr bwMode="auto">
            <a:xfrm>
              <a:off x="2358" y="2890"/>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69" name="Oval 96"/>
            <p:cNvSpPr>
              <a:spLocks noChangeArrowheads="1"/>
            </p:cNvSpPr>
            <p:nvPr/>
          </p:nvSpPr>
          <p:spPr bwMode="auto">
            <a:xfrm>
              <a:off x="2396" y="288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0" name="Oval 100"/>
            <p:cNvSpPr>
              <a:spLocks noChangeArrowheads="1"/>
            </p:cNvSpPr>
            <p:nvPr/>
          </p:nvSpPr>
          <p:spPr bwMode="auto">
            <a:xfrm>
              <a:off x="1734" y="3190"/>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1" name="Oval 101"/>
            <p:cNvSpPr>
              <a:spLocks noChangeArrowheads="1"/>
            </p:cNvSpPr>
            <p:nvPr/>
          </p:nvSpPr>
          <p:spPr bwMode="auto">
            <a:xfrm>
              <a:off x="1758" y="316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2" name="Oval 102"/>
            <p:cNvSpPr>
              <a:spLocks noChangeArrowheads="1"/>
            </p:cNvSpPr>
            <p:nvPr/>
          </p:nvSpPr>
          <p:spPr bwMode="auto">
            <a:xfrm>
              <a:off x="1792" y="315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3" name="Oval 103"/>
            <p:cNvSpPr>
              <a:spLocks noChangeArrowheads="1"/>
            </p:cNvSpPr>
            <p:nvPr/>
          </p:nvSpPr>
          <p:spPr bwMode="auto">
            <a:xfrm>
              <a:off x="1824" y="316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4" name="Oval 104"/>
            <p:cNvSpPr>
              <a:spLocks noChangeArrowheads="1"/>
            </p:cNvSpPr>
            <p:nvPr/>
          </p:nvSpPr>
          <p:spPr bwMode="auto">
            <a:xfrm>
              <a:off x="1856" y="3184"/>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5" name="Oval 105"/>
            <p:cNvSpPr>
              <a:spLocks noChangeArrowheads="1"/>
            </p:cNvSpPr>
            <p:nvPr/>
          </p:nvSpPr>
          <p:spPr bwMode="auto">
            <a:xfrm>
              <a:off x="1884" y="316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6" name="Oval 106"/>
            <p:cNvSpPr>
              <a:spLocks noChangeArrowheads="1"/>
            </p:cNvSpPr>
            <p:nvPr/>
          </p:nvSpPr>
          <p:spPr bwMode="auto">
            <a:xfrm>
              <a:off x="1886" y="3124"/>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7" name="Oval 107"/>
            <p:cNvSpPr>
              <a:spLocks noChangeArrowheads="1"/>
            </p:cNvSpPr>
            <p:nvPr/>
          </p:nvSpPr>
          <p:spPr bwMode="auto">
            <a:xfrm>
              <a:off x="1888" y="3086"/>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8" name="Oval 108"/>
            <p:cNvSpPr>
              <a:spLocks noChangeArrowheads="1"/>
            </p:cNvSpPr>
            <p:nvPr/>
          </p:nvSpPr>
          <p:spPr bwMode="auto">
            <a:xfrm>
              <a:off x="1912" y="3060"/>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79" name="Oval 109"/>
            <p:cNvSpPr>
              <a:spLocks noChangeArrowheads="1"/>
            </p:cNvSpPr>
            <p:nvPr/>
          </p:nvSpPr>
          <p:spPr bwMode="auto">
            <a:xfrm>
              <a:off x="1798" y="343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0" name="Oval 110"/>
            <p:cNvSpPr>
              <a:spLocks noChangeArrowheads="1"/>
            </p:cNvSpPr>
            <p:nvPr/>
          </p:nvSpPr>
          <p:spPr bwMode="auto">
            <a:xfrm>
              <a:off x="1778" y="3460"/>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1" name="Oval 111"/>
            <p:cNvSpPr>
              <a:spLocks noChangeArrowheads="1"/>
            </p:cNvSpPr>
            <p:nvPr/>
          </p:nvSpPr>
          <p:spPr bwMode="auto">
            <a:xfrm>
              <a:off x="1780" y="3496"/>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2" name="Oval 112"/>
            <p:cNvSpPr>
              <a:spLocks noChangeArrowheads="1"/>
            </p:cNvSpPr>
            <p:nvPr/>
          </p:nvSpPr>
          <p:spPr bwMode="auto">
            <a:xfrm>
              <a:off x="1782" y="353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3" name="Oval 113"/>
            <p:cNvSpPr>
              <a:spLocks noChangeArrowheads="1"/>
            </p:cNvSpPr>
            <p:nvPr/>
          </p:nvSpPr>
          <p:spPr bwMode="auto">
            <a:xfrm>
              <a:off x="1814" y="354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4" name="Oval 114"/>
            <p:cNvSpPr>
              <a:spLocks noChangeArrowheads="1"/>
            </p:cNvSpPr>
            <p:nvPr/>
          </p:nvSpPr>
          <p:spPr bwMode="auto">
            <a:xfrm>
              <a:off x="1844" y="355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5" name="Oval 115"/>
            <p:cNvSpPr>
              <a:spLocks noChangeArrowheads="1"/>
            </p:cNvSpPr>
            <p:nvPr/>
          </p:nvSpPr>
          <p:spPr bwMode="auto">
            <a:xfrm>
              <a:off x="1854" y="3590"/>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6" name="Oval 116"/>
            <p:cNvSpPr>
              <a:spLocks noChangeArrowheads="1"/>
            </p:cNvSpPr>
            <p:nvPr/>
          </p:nvSpPr>
          <p:spPr bwMode="auto">
            <a:xfrm>
              <a:off x="1826" y="361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7" name="Oval 117"/>
            <p:cNvSpPr>
              <a:spLocks noChangeArrowheads="1"/>
            </p:cNvSpPr>
            <p:nvPr/>
          </p:nvSpPr>
          <p:spPr bwMode="auto">
            <a:xfrm>
              <a:off x="1798" y="3630"/>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8" name="Oval 118"/>
            <p:cNvSpPr>
              <a:spLocks noChangeArrowheads="1"/>
            </p:cNvSpPr>
            <p:nvPr/>
          </p:nvSpPr>
          <p:spPr bwMode="auto">
            <a:xfrm>
              <a:off x="2354" y="327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89" name="Oval 119"/>
            <p:cNvSpPr>
              <a:spLocks noChangeArrowheads="1"/>
            </p:cNvSpPr>
            <p:nvPr/>
          </p:nvSpPr>
          <p:spPr bwMode="auto">
            <a:xfrm>
              <a:off x="2320" y="3264"/>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0" name="Oval 120"/>
            <p:cNvSpPr>
              <a:spLocks noChangeArrowheads="1"/>
            </p:cNvSpPr>
            <p:nvPr/>
          </p:nvSpPr>
          <p:spPr bwMode="auto">
            <a:xfrm>
              <a:off x="2288" y="324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1" name="Oval 121"/>
            <p:cNvSpPr>
              <a:spLocks noChangeArrowheads="1"/>
            </p:cNvSpPr>
            <p:nvPr/>
          </p:nvSpPr>
          <p:spPr bwMode="auto">
            <a:xfrm>
              <a:off x="2256" y="3246"/>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2" name="Oval 122"/>
            <p:cNvSpPr>
              <a:spLocks noChangeArrowheads="1"/>
            </p:cNvSpPr>
            <p:nvPr/>
          </p:nvSpPr>
          <p:spPr bwMode="auto">
            <a:xfrm>
              <a:off x="2226" y="3266"/>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3" name="Oval 123"/>
            <p:cNvSpPr>
              <a:spLocks noChangeArrowheads="1"/>
            </p:cNvSpPr>
            <p:nvPr/>
          </p:nvSpPr>
          <p:spPr bwMode="auto">
            <a:xfrm>
              <a:off x="2234" y="329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4" name="Oval 124"/>
            <p:cNvSpPr>
              <a:spLocks noChangeArrowheads="1"/>
            </p:cNvSpPr>
            <p:nvPr/>
          </p:nvSpPr>
          <p:spPr bwMode="auto">
            <a:xfrm>
              <a:off x="2226" y="333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5" name="Oval 125"/>
            <p:cNvSpPr>
              <a:spLocks noChangeArrowheads="1"/>
            </p:cNvSpPr>
            <p:nvPr/>
          </p:nvSpPr>
          <p:spPr bwMode="auto">
            <a:xfrm>
              <a:off x="2192" y="334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6" name="Oval 126"/>
            <p:cNvSpPr>
              <a:spLocks noChangeArrowheads="1"/>
            </p:cNvSpPr>
            <p:nvPr/>
          </p:nvSpPr>
          <p:spPr bwMode="auto">
            <a:xfrm>
              <a:off x="2168" y="3374"/>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7" name="Oval 127"/>
            <p:cNvSpPr>
              <a:spLocks noChangeArrowheads="1"/>
            </p:cNvSpPr>
            <p:nvPr/>
          </p:nvSpPr>
          <p:spPr bwMode="auto">
            <a:xfrm>
              <a:off x="2430" y="3564"/>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8" name="Oval 128"/>
            <p:cNvSpPr>
              <a:spLocks noChangeArrowheads="1"/>
            </p:cNvSpPr>
            <p:nvPr/>
          </p:nvSpPr>
          <p:spPr bwMode="auto">
            <a:xfrm>
              <a:off x="2396" y="355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699" name="Oval 129"/>
            <p:cNvSpPr>
              <a:spLocks noChangeArrowheads="1"/>
            </p:cNvSpPr>
            <p:nvPr/>
          </p:nvSpPr>
          <p:spPr bwMode="auto">
            <a:xfrm>
              <a:off x="2364" y="353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0" name="Oval 130"/>
            <p:cNvSpPr>
              <a:spLocks noChangeArrowheads="1"/>
            </p:cNvSpPr>
            <p:nvPr/>
          </p:nvSpPr>
          <p:spPr bwMode="auto">
            <a:xfrm>
              <a:off x="2360" y="349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1" name="Oval 131"/>
            <p:cNvSpPr>
              <a:spLocks noChangeArrowheads="1"/>
            </p:cNvSpPr>
            <p:nvPr/>
          </p:nvSpPr>
          <p:spPr bwMode="auto">
            <a:xfrm>
              <a:off x="2354" y="346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2" name="Oval 132"/>
            <p:cNvSpPr>
              <a:spLocks noChangeArrowheads="1"/>
            </p:cNvSpPr>
            <p:nvPr/>
          </p:nvSpPr>
          <p:spPr bwMode="auto">
            <a:xfrm>
              <a:off x="2340" y="344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3" name="Oval 133"/>
            <p:cNvSpPr>
              <a:spLocks noChangeArrowheads="1"/>
            </p:cNvSpPr>
            <p:nvPr/>
          </p:nvSpPr>
          <p:spPr bwMode="auto">
            <a:xfrm>
              <a:off x="2312" y="342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4" name="Oval 134"/>
            <p:cNvSpPr>
              <a:spLocks noChangeArrowheads="1"/>
            </p:cNvSpPr>
            <p:nvPr/>
          </p:nvSpPr>
          <p:spPr bwMode="auto">
            <a:xfrm>
              <a:off x="2284" y="344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5" name="Oval 135"/>
            <p:cNvSpPr>
              <a:spLocks noChangeArrowheads="1"/>
            </p:cNvSpPr>
            <p:nvPr/>
          </p:nvSpPr>
          <p:spPr bwMode="auto">
            <a:xfrm>
              <a:off x="2258" y="3476"/>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6" name="Oval 136"/>
            <p:cNvSpPr>
              <a:spLocks noChangeArrowheads="1"/>
            </p:cNvSpPr>
            <p:nvPr/>
          </p:nvSpPr>
          <p:spPr bwMode="auto">
            <a:xfrm>
              <a:off x="2462" y="356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7" name="Oval 137"/>
            <p:cNvSpPr>
              <a:spLocks noChangeArrowheads="1"/>
            </p:cNvSpPr>
            <p:nvPr/>
          </p:nvSpPr>
          <p:spPr bwMode="auto">
            <a:xfrm>
              <a:off x="2494" y="357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8" name="Oval 138"/>
            <p:cNvSpPr>
              <a:spLocks noChangeArrowheads="1"/>
            </p:cNvSpPr>
            <p:nvPr/>
          </p:nvSpPr>
          <p:spPr bwMode="auto">
            <a:xfrm>
              <a:off x="2526" y="3576"/>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09" name="Oval 139"/>
            <p:cNvSpPr>
              <a:spLocks noChangeArrowheads="1"/>
            </p:cNvSpPr>
            <p:nvPr/>
          </p:nvSpPr>
          <p:spPr bwMode="auto">
            <a:xfrm>
              <a:off x="1930" y="3284"/>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10" name="Oval 140"/>
            <p:cNvSpPr>
              <a:spLocks noChangeArrowheads="1"/>
            </p:cNvSpPr>
            <p:nvPr/>
          </p:nvSpPr>
          <p:spPr bwMode="auto">
            <a:xfrm>
              <a:off x="1956" y="3268"/>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11" name="Oval 141"/>
            <p:cNvSpPr>
              <a:spLocks noChangeArrowheads="1"/>
            </p:cNvSpPr>
            <p:nvPr/>
          </p:nvSpPr>
          <p:spPr bwMode="auto">
            <a:xfrm>
              <a:off x="1986" y="3292"/>
              <a:ext cx="34" cy="34"/>
            </a:xfrm>
            <a:prstGeom prst="ellipse">
              <a:avLst/>
            </a:prstGeom>
            <a:solidFill>
              <a:srgbClr val="FF0FCF"/>
            </a:solidFill>
            <a:ln w="6350">
              <a:solidFill>
                <a:schemeClr val="tx1"/>
              </a:solidFill>
              <a:round/>
              <a:headEnd/>
              <a:tailEnd/>
            </a:ln>
          </p:spPr>
          <p:txBody>
            <a:bodyPr wrap="none" anchor="ctr"/>
            <a:lstStyle/>
            <a:p>
              <a:endParaRPr lang="en-US"/>
            </a:p>
          </p:txBody>
        </p:sp>
        <p:sp>
          <p:nvSpPr>
            <p:cNvPr id="26712" name="Oval 142"/>
            <p:cNvSpPr>
              <a:spLocks noChangeArrowheads="1"/>
            </p:cNvSpPr>
            <p:nvPr/>
          </p:nvSpPr>
          <p:spPr bwMode="auto">
            <a:xfrm>
              <a:off x="2020" y="3276"/>
              <a:ext cx="34" cy="34"/>
            </a:xfrm>
            <a:prstGeom prst="ellipse">
              <a:avLst/>
            </a:prstGeom>
            <a:solidFill>
              <a:srgbClr val="FF0FCF"/>
            </a:solidFill>
            <a:ln w="6350">
              <a:solidFill>
                <a:schemeClr val="tx1"/>
              </a:solidFill>
              <a:round/>
              <a:headEnd/>
              <a:tailEnd/>
            </a:ln>
          </p:spPr>
          <p:txBody>
            <a:bodyPr wrap="none" anchor="ctr"/>
            <a:lstStyle/>
            <a:p>
              <a:endParaRPr lang="en-US"/>
            </a:p>
          </p:txBody>
        </p:sp>
      </p:grpSp>
      <p:sp>
        <p:nvSpPr>
          <p:cNvPr id="26642" name="AutoShape 143"/>
          <p:cNvSpPr>
            <a:spLocks noChangeArrowheads="1"/>
          </p:cNvSpPr>
          <p:nvPr/>
        </p:nvSpPr>
        <p:spPr bwMode="auto">
          <a:xfrm>
            <a:off x="2601913" y="2622550"/>
            <a:ext cx="381000" cy="457200"/>
          </a:xfrm>
          <a:prstGeom prst="downArrow">
            <a:avLst>
              <a:gd name="adj1" fmla="val 41861"/>
              <a:gd name="adj2" fmla="val 50494"/>
            </a:avLst>
          </a:prstGeom>
          <a:gradFill rotWithShape="0">
            <a:gsLst>
              <a:gs pos="0">
                <a:srgbClr val="3366FF"/>
              </a:gs>
              <a:gs pos="25000">
                <a:srgbClr val="01A78F"/>
              </a:gs>
              <a:gs pos="50000">
                <a:srgbClr val="FFFF00"/>
              </a:gs>
              <a:gs pos="75000">
                <a:srgbClr val="FF6633"/>
              </a:gs>
              <a:gs pos="100000">
                <a:srgbClr val="FF3399"/>
              </a:gs>
            </a:gsLst>
            <a:lin ang="5400000" scaled="1"/>
          </a:gradFill>
          <a:ln w="9525">
            <a:solidFill>
              <a:schemeClr val="tx1"/>
            </a:solidFill>
            <a:miter lim="800000"/>
            <a:headEnd/>
            <a:tailEnd/>
          </a:ln>
        </p:spPr>
        <p:txBody>
          <a:bodyPr wrap="none" anchor="ctr"/>
          <a:lstStyle/>
          <a:p>
            <a:endParaRPr lang="en-US"/>
          </a:p>
        </p:txBody>
      </p:sp>
      <p:sp>
        <p:nvSpPr>
          <p:cNvPr id="26643" name="Text Box 147"/>
          <p:cNvSpPr txBox="1">
            <a:spLocks noChangeArrowheads="1"/>
          </p:cNvSpPr>
          <p:nvPr/>
        </p:nvSpPr>
        <p:spPr bwMode="auto">
          <a:xfrm>
            <a:off x="6105525" y="4846638"/>
            <a:ext cx="1865313" cy="396875"/>
          </a:xfrm>
          <a:prstGeom prst="rect">
            <a:avLst/>
          </a:prstGeom>
          <a:noFill/>
          <a:ln w="9525">
            <a:noFill/>
            <a:miter lim="800000"/>
            <a:headEnd/>
            <a:tailEnd/>
          </a:ln>
        </p:spPr>
        <p:txBody>
          <a:bodyPr wrap="none">
            <a:spAutoFit/>
          </a:bodyPr>
          <a:lstStyle/>
          <a:p>
            <a:r>
              <a:rPr lang="en-US" altLang="ja-JP" sz="2000">
                <a:solidFill>
                  <a:srgbClr val="000000"/>
                </a:solidFill>
                <a:ea typeface="Osaka"/>
                <a:cs typeface="Osaka"/>
              </a:rPr>
              <a:t>Decomposition</a:t>
            </a:r>
          </a:p>
        </p:txBody>
      </p:sp>
      <p:grpSp>
        <p:nvGrpSpPr>
          <p:cNvPr id="5" name="Group 148"/>
          <p:cNvGrpSpPr>
            <a:grpSpLocks/>
          </p:cNvGrpSpPr>
          <p:nvPr/>
        </p:nvGrpSpPr>
        <p:grpSpPr bwMode="auto">
          <a:xfrm>
            <a:off x="3297238" y="2909888"/>
            <a:ext cx="1447800" cy="906462"/>
            <a:chOff x="1537" y="2468"/>
            <a:chExt cx="912" cy="571"/>
          </a:xfrm>
        </p:grpSpPr>
        <p:sp>
          <p:nvSpPr>
            <p:cNvPr id="26647" name="Freeform 149"/>
            <p:cNvSpPr>
              <a:spLocks/>
            </p:cNvSpPr>
            <p:nvPr/>
          </p:nvSpPr>
          <p:spPr bwMode="auto">
            <a:xfrm>
              <a:off x="1585" y="2523"/>
              <a:ext cx="837" cy="509"/>
            </a:xfrm>
            <a:custGeom>
              <a:avLst/>
              <a:gdLst>
                <a:gd name="T0" fmla="*/ 0 w 837"/>
                <a:gd name="T1" fmla="*/ 7 h 509"/>
                <a:gd name="T2" fmla="*/ 56 w 837"/>
                <a:gd name="T3" fmla="*/ 199 h 509"/>
                <a:gd name="T4" fmla="*/ 81 w 837"/>
                <a:gd name="T5" fmla="*/ 230 h 509"/>
                <a:gd name="T6" fmla="*/ 99 w 837"/>
                <a:gd name="T7" fmla="*/ 267 h 509"/>
                <a:gd name="T8" fmla="*/ 186 w 837"/>
                <a:gd name="T9" fmla="*/ 348 h 509"/>
                <a:gd name="T10" fmla="*/ 391 w 837"/>
                <a:gd name="T11" fmla="*/ 410 h 509"/>
                <a:gd name="T12" fmla="*/ 676 w 837"/>
                <a:gd name="T13" fmla="*/ 422 h 509"/>
                <a:gd name="T14" fmla="*/ 744 w 837"/>
                <a:gd name="T15" fmla="*/ 391 h 509"/>
                <a:gd name="T16" fmla="*/ 788 w 837"/>
                <a:gd name="T17" fmla="*/ 348 h 509"/>
                <a:gd name="T18" fmla="*/ 670 w 837"/>
                <a:gd name="T19" fmla="*/ 131 h 509"/>
                <a:gd name="T20" fmla="*/ 608 w 837"/>
                <a:gd name="T21" fmla="*/ 106 h 509"/>
                <a:gd name="T22" fmla="*/ 527 w 837"/>
                <a:gd name="T23" fmla="*/ 81 h 509"/>
                <a:gd name="T24" fmla="*/ 298 w 837"/>
                <a:gd name="T25" fmla="*/ 56 h 509"/>
                <a:gd name="T26" fmla="*/ 254 w 837"/>
                <a:gd name="T27" fmla="*/ 75 h 509"/>
                <a:gd name="T28" fmla="*/ 192 w 837"/>
                <a:gd name="T29" fmla="*/ 124 h 509"/>
                <a:gd name="T30" fmla="*/ 174 w 837"/>
                <a:gd name="T31" fmla="*/ 162 h 509"/>
                <a:gd name="T32" fmla="*/ 167 w 837"/>
                <a:gd name="T33" fmla="*/ 193 h 509"/>
                <a:gd name="T34" fmla="*/ 136 w 837"/>
                <a:gd name="T35" fmla="*/ 224 h 509"/>
                <a:gd name="T36" fmla="*/ 149 w 837"/>
                <a:gd name="T37" fmla="*/ 391 h 509"/>
                <a:gd name="T38" fmla="*/ 223 w 837"/>
                <a:gd name="T39" fmla="*/ 484 h 509"/>
                <a:gd name="T40" fmla="*/ 329 w 837"/>
                <a:gd name="T41" fmla="*/ 447 h 509"/>
                <a:gd name="T42" fmla="*/ 360 w 837"/>
                <a:gd name="T43" fmla="*/ 335 h 509"/>
                <a:gd name="T44" fmla="*/ 403 w 837"/>
                <a:gd name="T45" fmla="*/ 62 h 509"/>
                <a:gd name="T46" fmla="*/ 440 w 837"/>
                <a:gd name="T47" fmla="*/ 0 h 509"/>
                <a:gd name="T48" fmla="*/ 540 w 837"/>
                <a:gd name="T49" fmla="*/ 7 h 509"/>
                <a:gd name="T50" fmla="*/ 639 w 837"/>
                <a:gd name="T51" fmla="*/ 118 h 509"/>
                <a:gd name="T52" fmla="*/ 682 w 837"/>
                <a:gd name="T53" fmla="*/ 199 h 509"/>
                <a:gd name="T54" fmla="*/ 701 w 837"/>
                <a:gd name="T55" fmla="*/ 236 h 509"/>
                <a:gd name="T56" fmla="*/ 713 w 837"/>
                <a:gd name="T57" fmla="*/ 279 h 509"/>
                <a:gd name="T58" fmla="*/ 657 w 837"/>
                <a:gd name="T59" fmla="*/ 435 h 509"/>
                <a:gd name="T60" fmla="*/ 595 w 837"/>
                <a:gd name="T61" fmla="*/ 490 h 509"/>
                <a:gd name="T62" fmla="*/ 546 w 837"/>
                <a:gd name="T63" fmla="*/ 509 h 509"/>
                <a:gd name="T64" fmla="*/ 453 w 837"/>
                <a:gd name="T65" fmla="*/ 453 h 509"/>
                <a:gd name="T66" fmla="*/ 403 w 837"/>
                <a:gd name="T67" fmla="*/ 366 h 509"/>
                <a:gd name="T68" fmla="*/ 378 w 837"/>
                <a:gd name="T69" fmla="*/ 317 h 509"/>
                <a:gd name="T70" fmla="*/ 335 w 837"/>
                <a:gd name="T71" fmla="*/ 174 h 509"/>
                <a:gd name="T72" fmla="*/ 310 w 837"/>
                <a:gd name="T73" fmla="*/ 137 h 5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7"/>
                <a:gd name="T112" fmla="*/ 0 h 509"/>
                <a:gd name="T113" fmla="*/ 837 w 837"/>
                <a:gd name="T114" fmla="*/ 509 h 5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7" h="509">
                  <a:moveTo>
                    <a:pt x="0" y="7"/>
                  </a:moveTo>
                  <a:cubicBezTo>
                    <a:pt x="6" y="74"/>
                    <a:pt x="16" y="141"/>
                    <a:pt x="56" y="199"/>
                  </a:cubicBezTo>
                  <a:cubicBezTo>
                    <a:pt x="72" y="248"/>
                    <a:pt x="46" y="184"/>
                    <a:pt x="81" y="230"/>
                  </a:cubicBezTo>
                  <a:cubicBezTo>
                    <a:pt x="89" y="241"/>
                    <a:pt x="91" y="255"/>
                    <a:pt x="99" y="267"/>
                  </a:cubicBezTo>
                  <a:cubicBezTo>
                    <a:pt x="117" y="295"/>
                    <a:pt x="158" y="329"/>
                    <a:pt x="186" y="348"/>
                  </a:cubicBezTo>
                  <a:cubicBezTo>
                    <a:pt x="239" y="383"/>
                    <a:pt x="327" y="399"/>
                    <a:pt x="391" y="410"/>
                  </a:cubicBezTo>
                  <a:cubicBezTo>
                    <a:pt x="493" y="444"/>
                    <a:pt x="544" y="425"/>
                    <a:pt x="676" y="422"/>
                  </a:cubicBezTo>
                  <a:cubicBezTo>
                    <a:pt x="701" y="415"/>
                    <a:pt x="724" y="408"/>
                    <a:pt x="744" y="391"/>
                  </a:cubicBezTo>
                  <a:cubicBezTo>
                    <a:pt x="759" y="377"/>
                    <a:pt x="788" y="348"/>
                    <a:pt x="788" y="348"/>
                  </a:cubicBezTo>
                  <a:cubicBezTo>
                    <a:pt x="837" y="243"/>
                    <a:pt x="756" y="164"/>
                    <a:pt x="670" y="131"/>
                  </a:cubicBezTo>
                  <a:cubicBezTo>
                    <a:pt x="654" y="115"/>
                    <a:pt x="608" y="106"/>
                    <a:pt x="608" y="106"/>
                  </a:cubicBezTo>
                  <a:cubicBezTo>
                    <a:pt x="586" y="84"/>
                    <a:pt x="556" y="85"/>
                    <a:pt x="527" y="81"/>
                  </a:cubicBezTo>
                  <a:cubicBezTo>
                    <a:pt x="449" y="54"/>
                    <a:pt x="379" y="48"/>
                    <a:pt x="298" y="56"/>
                  </a:cubicBezTo>
                  <a:cubicBezTo>
                    <a:pt x="237" y="97"/>
                    <a:pt x="324" y="41"/>
                    <a:pt x="254" y="75"/>
                  </a:cubicBezTo>
                  <a:cubicBezTo>
                    <a:pt x="232" y="85"/>
                    <a:pt x="211" y="109"/>
                    <a:pt x="192" y="124"/>
                  </a:cubicBezTo>
                  <a:cubicBezTo>
                    <a:pt x="186" y="136"/>
                    <a:pt x="178" y="148"/>
                    <a:pt x="174" y="162"/>
                  </a:cubicBezTo>
                  <a:cubicBezTo>
                    <a:pt x="170" y="171"/>
                    <a:pt x="172" y="183"/>
                    <a:pt x="167" y="193"/>
                  </a:cubicBezTo>
                  <a:cubicBezTo>
                    <a:pt x="159" y="205"/>
                    <a:pt x="136" y="224"/>
                    <a:pt x="136" y="224"/>
                  </a:cubicBezTo>
                  <a:cubicBezTo>
                    <a:pt x="114" y="279"/>
                    <a:pt x="103" y="345"/>
                    <a:pt x="149" y="391"/>
                  </a:cubicBezTo>
                  <a:cubicBezTo>
                    <a:pt x="162" y="431"/>
                    <a:pt x="179" y="469"/>
                    <a:pt x="223" y="484"/>
                  </a:cubicBezTo>
                  <a:cubicBezTo>
                    <a:pt x="310" y="470"/>
                    <a:pt x="279" y="478"/>
                    <a:pt x="329" y="447"/>
                  </a:cubicBezTo>
                  <a:cubicBezTo>
                    <a:pt x="340" y="410"/>
                    <a:pt x="349" y="372"/>
                    <a:pt x="360" y="335"/>
                  </a:cubicBezTo>
                  <a:cubicBezTo>
                    <a:pt x="368" y="246"/>
                    <a:pt x="372" y="146"/>
                    <a:pt x="403" y="62"/>
                  </a:cubicBezTo>
                  <a:cubicBezTo>
                    <a:pt x="413" y="34"/>
                    <a:pt x="412" y="10"/>
                    <a:pt x="440" y="0"/>
                  </a:cubicBezTo>
                  <a:cubicBezTo>
                    <a:pt x="473" y="2"/>
                    <a:pt x="507" y="1"/>
                    <a:pt x="540" y="7"/>
                  </a:cubicBezTo>
                  <a:cubicBezTo>
                    <a:pt x="574" y="12"/>
                    <a:pt x="614" y="95"/>
                    <a:pt x="639" y="118"/>
                  </a:cubicBezTo>
                  <a:cubicBezTo>
                    <a:pt x="648" y="147"/>
                    <a:pt x="660" y="176"/>
                    <a:pt x="682" y="199"/>
                  </a:cubicBezTo>
                  <a:cubicBezTo>
                    <a:pt x="697" y="262"/>
                    <a:pt x="676" y="195"/>
                    <a:pt x="701" y="236"/>
                  </a:cubicBezTo>
                  <a:cubicBezTo>
                    <a:pt x="703" y="240"/>
                    <a:pt x="712" y="275"/>
                    <a:pt x="713" y="279"/>
                  </a:cubicBezTo>
                  <a:cubicBezTo>
                    <a:pt x="706" y="382"/>
                    <a:pt x="718" y="379"/>
                    <a:pt x="657" y="435"/>
                  </a:cubicBezTo>
                  <a:cubicBezTo>
                    <a:pt x="636" y="453"/>
                    <a:pt x="620" y="478"/>
                    <a:pt x="595" y="490"/>
                  </a:cubicBezTo>
                  <a:cubicBezTo>
                    <a:pt x="579" y="497"/>
                    <a:pt x="546" y="509"/>
                    <a:pt x="546" y="509"/>
                  </a:cubicBezTo>
                  <a:cubicBezTo>
                    <a:pt x="496" y="495"/>
                    <a:pt x="484" y="492"/>
                    <a:pt x="453" y="453"/>
                  </a:cubicBezTo>
                  <a:cubicBezTo>
                    <a:pt x="442" y="421"/>
                    <a:pt x="418" y="395"/>
                    <a:pt x="403" y="366"/>
                  </a:cubicBezTo>
                  <a:cubicBezTo>
                    <a:pt x="384" y="290"/>
                    <a:pt x="413" y="395"/>
                    <a:pt x="378" y="317"/>
                  </a:cubicBezTo>
                  <a:cubicBezTo>
                    <a:pt x="361" y="280"/>
                    <a:pt x="355" y="207"/>
                    <a:pt x="335" y="174"/>
                  </a:cubicBezTo>
                  <a:cubicBezTo>
                    <a:pt x="326" y="160"/>
                    <a:pt x="310" y="156"/>
                    <a:pt x="310" y="137"/>
                  </a:cubicBezTo>
                </a:path>
              </a:pathLst>
            </a:custGeom>
            <a:noFill/>
            <a:ln w="38100">
              <a:solidFill>
                <a:srgbClr val="0F1FFF"/>
              </a:solidFill>
              <a:round/>
              <a:headEnd/>
              <a:tailEnd/>
            </a:ln>
          </p:spPr>
          <p:txBody>
            <a:bodyPr wrap="none" anchor="ctr"/>
            <a:lstStyle/>
            <a:p>
              <a:endParaRPr lang="en-US"/>
            </a:p>
          </p:txBody>
        </p:sp>
        <p:sp>
          <p:nvSpPr>
            <p:cNvPr id="44182" name="AutoShape 150"/>
            <p:cNvSpPr>
              <a:spLocks noChangeArrowheads="1"/>
            </p:cNvSpPr>
            <p:nvPr/>
          </p:nvSpPr>
          <p:spPr bwMode="auto">
            <a:xfrm>
              <a:off x="2017" y="2468"/>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83" name="AutoShape 151"/>
            <p:cNvSpPr>
              <a:spLocks noChangeArrowheads="1"/>
            </p:cNvSpPr>
            <p:nvPr/>
          </p:nvSpPr>
          <p:spPr bwMode="auto">
            <a:xfrm>
              <a:off x="2113" y="2564"/>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84" name="AutoShape 152"/>
            <p:cNvSpPr>
              <a:spLocks noChangeArrowheads="1"/>
            </p:cNvSpPr>
            <p:nvPr/>
          </p:nvSpPr>
          <p:spPr bwMode="auto">
            <a:xfrm>
              <a:off x="2209" y="2660"/>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85" name="AutoShape 153"/>
            <p:cNvSpPr>
              <a:spLocks noChangeArrowheads="1"/>
            </p:cNvSpPr>
            <p:nvPr/>
          </p:nvSpPr>
          <p:spPr bwMode="auto">
            <a:xfrm>
              <a:off x="2353" y="2804"/>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86" name="AutoShape 154"/>
            <p:cNvSpPr>
              <a:spLocks noChangeArrowheads="1"/>
            </p:cNvSpPr>
            <p:nvPr/>
          </p:nvSpPr>
          <p:spPr bwMode="auto">
            <a:xfrm>
              <a:off x="1777" y="2852"/>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87" name="AutoShape 155"/>
            <p:cNvSpPr>
              <a:spLocks noChangeArrowheads="1"/>
            </p:cNvSpPr>
            <p:nvPr/>
          </p:nvSpPr>
          <p:spPr bwMode="auto">
            <a:xfrm>
              <a:off x="1729" y="2948"/>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88" name="AutoShape 156"/>
            <p:cNvSpPr>
              <a:spLocks noChangeArrowheads="1"/>
            </p:cNvSpPr>
            <p:nvPr/>
          </p:nvSpPr>
          <p:spPr bwMode="auto">
            <a:xfrm>
              <a:off x="1537" y="2516"/>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89" name="AutoShape 157"/>
            <p:cNvSpPr>
              <a:spLocks noChangeArrowheads="1"/>
            </p:cNvSpPr>
            <p:nvPr/>
          </p:nvSpPr>
          <p:spPr bwMode="auto">
            <a:xfrm>
              <a:off x="1729" y="2612"/>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90" name="AutoShape 158"/>
            <p:cNvSpPr>
              <a:spLocks noChangeArrowheads="1"/>
            </p:cNvSpPr>
            <p:nvPr/>
          </p:nvSpPr>
          <p:spPr bwMode="auto">
            <a:xfrm>
              <a:off x="1921" y="2612"/>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91" name="AutoShape 159"/>
            <p:cNvSpPr>
              <a:spLocks noChangeArrowheads="1"/>
            </p:cNvSpPr>
            <p:nvPr/>
          </p:nvSpPr>
          <p:spPr bwMode="auto">
            <a:xfrm>
              <a:off x="1638" y="2842"/>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92" name="AutoShape 160"/>
            <p:cNvSpPr>
              <a:spLocks noChangeArrowheads="1"/>
            </p:cNvSpPr>
            <p:nvPr/>
          </p:nvSpPr>
          <p:spPr bwMode="auto">
            <a:xfrm>
              <a:off x="2064" y="2890"/>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sp>
          <p:nvSpPr>
            <p:cNvPr id="44193" name="AutoShape 161"/>
            <p:cNvSpPr>
              <a:spLocks noChangeArrowheads="1"/>
            </p:cNvSpPr>
            <p:nvPr/>
          </p:nvSpPr>
          <p:spPr bwMode="auto">
            <a:xfrm>
              <a:off x="1870" y="2696"/>
              <a:ext cx="96" cy="91"/>
            </a:xfrm>
            <a:prstGeom prst="star5">
              <a:avLst/>
            </a:prstGeom>
            <a:solidFill>
              <a:srgbClr val="FF100C"/>
            </a:solidFill>
            <a:ln w="9525">
              <a:solidFill>
                <a:schemeClr val="tx1"/>
              </a:solidFill>
              <a:miter lim="800000"/>
              <a:headEnd/>
              <a:tailEnd/>
            </a:ln>
            <a:effectLst/>
          </p:spPr>
          <p:txBody>
            <a:bodyPr wrap="none" anchor="ctr"/>
            <a:lstStyle/>
            <a:p>
              <a:pPr>
                <a:defRPr/>
              </a:pPr>
              <a:endParaRPr lang="en-US">
                <a:latin typeface="Arial" charset="0"/>
              </a:endParaRPr>
            </a:p>
          </p:txBody>
        </p:sp>
      </p:grpSp>
      <p:sp>
        <p:nvSpPr>
          <p:cNvPr id="26645" name="AutoShape 162"/>
          <p:cNvSpPr>
            <a:spLocks noChangeArrowheads="1"/>
          </p:cNvSpPr>
          <p:nvPr/>
        </p:nvSpPr>
        <p:spPr bwMode="auto">
          <a:xfrm>
            <a:off x="4948238" y="3265488"/>
            <a:ext cx="862012" cy="284162"/>
          </a:xfrm>
          <a:prstGeom prst="rightArrow">
            <a:avLst>
              <a:gd name="adj1" fmla="val 33333"/>
              <a:gd name="adj2" fmla="val 88478"/>
            </a:avLst>
          </a:prstGeom>
          <a:solidFill>
            <a:schemeClr val="accent2"/>
          </a:solidFill>
          <a:ln w="9525">
            <a:solidFill>
              <a:schemeClr val="tx2"/>
            </a:solidFill>
            <a:miter lim="800000"/>
            <a:headEnd/>
            <a:tailEnd/>
          </a:ln>
        </p:spPr>
        <p:txBody>
          <a:bodyPr wrap="none" anchor="ctr"/>
          <a:lstStyle/>
          <a:p>
            <a:endParaRPr lang="en-US"/>
          </a:p>
        </p:txBody>
      </p:sp>
      <p:sp>
        <p:nvSpPr>
          <p:cNvPr id="26646" name="Rectangle 163"/>
          <p:cNvSpPr>
            <a:spLocks noChangeArrowheads="1"/>
          </p:cNvSpPr>
          <p:nvPr/>
        </p:nvSpPr>
        <p:spPr bwMode="auto">
          <a:xfrm>
            <a:off x="1417638" y="5424488"/>
            <a:ext cx="6694487" cy="1190625"/>
          </a:xfrm>
          <a:prstGeom prst="rect">
            <a:avLst/>
          </a:prstGeom>
          <a:solidFill>
            <a:srgbClr val="FFFFCC"/>
          </a:solidFill>
          <a:ln w="19050">
            <a:solidFill>
              <a:schemeClr val="tx1"/>
            </a:solidFill>
            <a:miter lim="800000"/>
            <a:headEnd/>
            <a:tailEnd/>
          </a:ln>
        </p:spPr>
        <p:txBody>
          <a:bodyPr anchor="ctr" anchorCtr="1">
            <a:spAutoFit/>
          </a:bodyPr>
          <a:lstStyle/>
          <a:p>
            <a:pPr marL="192088" indent="-192088">
              <a:spcBef>
                <a:spcPct val="20000"/>
              </a:spcBef>
              <a:buFont typeface="Symbol" pitchFamily="18" charset="2"/>
              <a:buChar char="·"/>
            </a:pPr>
            <a:r>
              <a:rPr lang="en-US" altLang="ja-JP" sz="2000">
                <a:ea typeface="Arial Unicode MS" pitchFamily="34" charset="-128"/>
                <a:cs typeface="Arial Unicode MS" pitchFamily="34" charset="-128"/>
              </a:rPr>
              <a:t>Grafting</a:t>
            </a:r>
            <a:r>
              <a:rPr lang="ja-JP" altLang="en-US" sz="2000">
                <a:ea typeface="Arial Unicode MS" pitchFamily="34" charset="-128"/>
                <a:cs typeface="Arial Unicode MS" pitchFamily="34" charset="-128"/>
              </a:rPr>
              <a:t>：</a:t>
            </a:r>
            <a:r>
              <a:rPr lang="en-US" altLang="ja-JP" sz="2000">
                <a:ea typeface="Arial Unicode MS" pitchFamily="34" charset="-128"/>
                <a:cs typeface="Arial Unicode MS" pitchFamily="34" charset="-128"/>
              </a:rPr>
              <a:t>Any shapes  (membrane, cloth, and  fiber)</a:t>
            </a:r>
          </a:p>
          <a:p>
            <a:pPr marL="192088" indent="-192088">
              <a:spcBef>
                <a:spcPct val="20000"/>
              </a:spcBef>
              <a:buFont typeface="Symbol" pitchFamily="18" charset="2"/>
              <a:buChar char="·"/>
            </a:pPr>
            <a:r>
              <a:rPr lang="en-US" altLang="ja-JP" sz="2000">
                <a:ea typeface="Arial Unicode MS" pitchFamily="34" charset="-128"/>
                <a:cs typeface="Arial Unicode MS" pitchFamily="34" charset="-128"/>
              </a:rPr>
              <a:t>Crosslinking</a:t>
            </a:r>
            <a:r>
              <a:rPr lang="ja-JP" altLang="en-US" sz="2000">
                <a:ea typeface="Arial Unicode MS" pitchFamily="34" charset="-128"/>
                <a:cs typeface="Arial Unicode MS" pitchFamily="34" charset="-128"/>
              </a:rPr>
              <a:t>：</a:t>
            </a:r>
            <a:r>
              <a:rPr lang="en-US" altLang="ja-JP" sz="2000">
                <a:ea typeface="Arial Unicode MS" pitchFamily="34" charset="-128"/>
                <a:cs typeface="Arial Unicode MS" pitchFamily="34" charset="-128"/>
              </a:rPr>
              <a:t>Any states</a:t>
            </a:r>
            <a:r>
              <a:rPr lang="ja-JP" altLang="en-US" sz="2000">
                <a:ea typeface="Arial Unicode MS" pitchFamily="34" charset="-128"/>
                <a:cs typeface="Arial Unicode MS" pitchFamily="34" charset="-128"/>
              </a:rPr>
              <a:t> </a:t>
            </a:r>
            <a:r>
              <a:rPr lang="en-US" altLang="ja-JP" sz="2000">
                <a:ea typeface="Arial Unicode MS" pitchFamily="34" charset="-128"/>
                <a:cs typeface="Arial Unicode MS" pitchFamily="34" charset="-128"/>
              </a:rPr>
              <a:t>(solid and sticky liquid)</a:t>
            </a:r>
          </a:p>
          <a:p>
            <a:pPr marL="192088" indent="-192088">
              <a:spcBef>
                <a:spcPct val="20000"/>
              </a:spcBef>
              <a:buFont typeface="Symbol" pitchFamily="18" charset="2"/>
              <a:buChar char="·"/>
            </a:pPr>
            <a:r>
              <a:rPr lang="en-US" altLang="ja-JP">
                <a:ea typeface="ＭＳ Ｐゴシック" charset="-128"/>
              </a:rPr>
              <a:t>Degradation</a:t>
            </a:r>
            <a:r>
              <a:rPr lang="en-US" altLang="ja-JP" sz="2000">
                <a:ea typeface="Arial Unicode MS" pitchFamily="34" charset="-128"/>
                <a:cs typeface="Arial Unicode MS" pitchFamily="34" charset="-128"/>
              </a:rPr>
              <a:t> </a:t>
            </a:r>
            <a:r>
              <a:rPr lang="ja-JP" altLang="en-US" sz="2000">
                <a:ea typeface="Arial Unicode MS" pitchFamily="34" charset="-128"/>
                <a:cs typeface="Arial Unicode MS" pitchFamily="34" charset="-128"/>
              </a:rPr>
              <a:t>：</a:t>
            </a:r>
            <a:r>
              <a:rPr lang="en-US" altLang="ja-JP" sz="2000">
                <a:ea typeface="Arial Unicode MS" pitchFamily="34" charset="-128"/>
                <a:cs typeface="Arial Unicode MS" pitchFamily="34" charset="-128"/>
              </a:rPr>
              <a:t>w/o Chemicals</a:t>
            </a:r>
          </a:p>
        </p:txBody>
      </p:sp>
    </p:spTree>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440362"/>
          </a:xfrm>
        </p:spPr>
        <p:txBody>
          <a:bodyPr>
            <a:normAutofit/>
          </a:bodyPr>
          <a:lstStyle/>
          <a:p>
            <a:pPr algn="just"/>
            <a:r>
              <a:rPr lang="en-IN" dirty="0" smtClean="0"/>
              <a:t>One of the  biggest challenge of the high density population is the generation of huge amount of waste water </a:t>
            </a:r>
            <a:r>
              <a:rPr lang="en-IN" dirty="0" smtClean="0"/>
              <a:t>directly  </a:t>
            </a:r>
            <a:r>
              <a:rPr lang="en-IN" dirty="0" smtClean="0"/>
              <a:t>by self consumption and indirectly by industries meeting their needs.</a:t>
            </a:r>
            <a:endParaRPr lang="en-IN" dirty="0"/>
          </a:p>
        </p:txBody>
      </p:sp>
    </p:spTree>
    <p:extLst>
      <p:ext uri="{BB962C8B-B14F-4D97-AF65-F5344CB8AC3E}">
        <p14:creationId xmlns:p14="http://schemas.microsoft.com/office/powerpoint/2010/main" xmlns="" val="785212189"/>
      </p:ext>
    </p:extLst>
  </p:cSld>
  <p:clrMapOvr>
    <a:masterClrMapping/>
  </p:clrMapOvr>
  <p:transition spd="slow">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IN" dirty="0" smtClean="0"/>
              <a:t>Treatment of Sewage</a:t>
            </a:r>
            <a:endParaRPr lang="en-IN" dirty="0"/>
          </a:p>
        </p:txBody>
      </p:sp>
      <p:sp>
        <p:nvSpPr>
          <p:cNvPr id="9" name="Text Placeholder 8"/>
          <p:cNvSpPr>
            <a:spLocks noGrp="1"/>
          </p:cNvSpPr>
          <p:nvPr>
            <p:ph type="body" idx="1"/>
          </p:nvPr>
        </p:nvSpPr>
        <p:spPr/>
        <p:txBody>
          <a:bodyPr/>
          <a:lstStyle/>
          <a:p>
            <a:r>
              <a:rPr lang="en-IN" dirty="0" smtClean="0"/>
              <a:t>Sewage coming to STP</a:t>
            </a:r>
            <a:endParaRPr lang="en-IN"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55489" y="2803856"/>
            <a:ext cx="4041798" cy="2694533"/>
          </a:xfrm>
        </p:spPr>
      </p:pic>
      <p:sp>
        <p:nvSpPr>
          <p:cNvPr id="10" name="Text Placeholder 9"/>
          <p:cNvSpPr>
            <a:spLocks noGrp="1"/>
          </p:cNvSpPr>
          <p:nvPr>
            <p:ph type="body" sz="quarter" idx="3"/>
          </p:nvPr>
        </p:nvSpPr>
        <p:spPr/>
        <p:txBody>
          <a:bodyPr/>
          <a:lstStyle/>
          <a:p>
            <a:pPr algn="ctr"/>
            <a:r>
              <a:rPr lang="en-IN" dirty="0" smtClean="0"/>
              <a:t>Aeration Tank</a:t>
            </a:r>
            <a:endParaRPr lang="en-IN" dirty="0"/>
          </a:p>
        </p:txBody>
      </p:sp>
      <p:pic>
        <p:nvPicPr>
          <p:cNvPr id="12" name="Content Placeholder 11"/>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4645025" y="2802648"/>
            <a:ext cx="4041775" cy="2695742"/>
          </a:xfrm>
          <a:prstGeom prst="rect">
            <a:avLst/>
          </a:prstGeom>
        </p:spPr>
      </p:pic>
    </p:spTree>
    <p:extLst>
      <p:ext uri="{BB962C8B-B14F-4D97-AF65-F5344CB8AC3E}">
        <p14:creationId xmlns:p14="http://schemas.microsoft.com/office/powerpoint/2010/main" xmlns="" val="1204246737"/>
      </p:ext>
    </p:extLst>
  </p:cSld>
  <p:clrMapOvr>
    <a:masterClrMapping/>
  </p:clrMapOvr>
  <p:transition spd="slow">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Generation of  Sewage Sludge </a:t>
            </a:r>
            <a:endParaRPr lang="en-IN" dirty="0"/>
          </a:p>
        </p:txBody>
      </p:sp>
      <p:sp>
        <p:nvSpPr>
          <p:cNvPr id="3" name="Text Placeholder 2"/>
          <p:cNvSpPr>
            <a:spLocks noGrp="1"/>
          </p:cNvSpPr>
          <p:nvPr>
            <p:ph type="body" idx="1"/>
          </p:nvPr>
        </p:nvSpPr>
        <p:spPr/>
        <p:txBody>
          <a:bodyPr/>
          <a:lstStyle/>
          <a:p>
            <a:pPr algn="ctr"/>
            <a:r>
              <a:rPr lang="en-IN" dirty="0" smtClean="0"/>
              <a:t>Drying Bed</a:t>
            </a:r>
            <a:endParaRPr lang="en-IN"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57301" y="2635524"/>
            <a:ext cx="4039985" cy="3029989"/>
          </a:xfrm>
        </p:spPr>
      </p:pic>
      <p:sp>
        <p:nvSpPr>
          <p:cNvPr id="5" name="Text Placeholder 4"/>
          <p:cNvSpPr>
            <a:spLocks noGrp="1"/>
          </p:cNvSpPr>
          <p:nvPr>
            <p:ph type="body" sz="quarter" idx="3"/>
          </p:nvPr>
        </p:nvSpPr>
        <p:spPr/>
        <p:txBody>
          <a:bodyPr/>
          <a:lstStyle/>
          <a:p>
            <a:pPr algn="ctr"/>
            <a:r>
              <a:rPr lang="en-IN" dirty="0" smtClean="0"/>
              <a:t>Filter Press</a:t>
            </a:r>
            <a:endParaRPr lang="en-IN"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4645025" y="2636411"/>
            <a:ext cx="4041775" cy="3028215"/>
          </a:xfrm>
        </p:spPr>
      </p:pic>
    </p:spTree>
    <p:extLst>
      <p:ext uri="{BB962C8B-B14F-4D97-AF65-F5344CB8AC3E}">
        <p14:creationId xmlns:p14="http://schemas.microsoft.com/office/powerpoint/2010/main" xmlns="" val="2820735138"/>
      </p:ext>
    </p:extLst>
  </p:cSld>
  <p:clrMapOvr>
    <a:masterClrMapping/>
  </p:clrMapOvr>
  <p:transition spd="slow">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5821362"/>
          </a:xfrm>
        </p:spPr>
        <p:txBody>
          <a:bodyPr>
            <a:normAutofit fontScale="90000"/>
          </a:bodyPr>
          <a:lstStyle/>
          <a:p>
            <a:pPr algn="just"/>
            <a:r>
              <a:rPr lang="en-US" altLang="en-US" dirty="0"/>
              <a:t>Presently  </a:t>
            </a:r>
            <a:r>
              <a:rPr lang="en-US" altLang="en-US" dirty="0" smtClean="0"/>
              <a:t> about  40 Billion </a:t>
            </a:r>
            <a:r>
              <a:rPr lang="en-US" altLang="en-US" dirty="0" err="1" smtClean="0"/>
              <a:t>litres</a:t>
            </a:r>
            <a:r>
              <a:rPr lang="en-US" altLang="en-US" dirty="0" smtClean="0"/>
              <a:t> of </a:t>
            </a:r>
            <a:r>
              <a:rPr lang="en-US" altLang="en-US" dirty="0"/>
              <a:t>sewage is produced in cities and towns of India which  is expected to grow to 133,000 MLD by 2050. The solid </a:t>
            </a:r>
            <a:r>
              <a:rPr lang="en-US" altLang="en-US" dirty="0" smtClean="0"/>
              <a:t>infectious sludge generated  from the waste water at STP’S </a:t>
            </a:r>
            <a:r>
              <a:rPr lang="en-US" altLang="en-US" dirty="0"/>
              <a:t>is </a:t>
            </a:r>
            <a:r>
              <a:rPr lang="en-US" altLang="en-US" dirty="0" smtClean="0"/>
              <a:t>7 </a:t>
            </a:r>
            <a:r>
              <a:rPr lang="en-US" altLang="en-US" dirty="0"/>
              <a:t>million tons per </a:t>
            </a:r>
            <a:r>
              <a:rPr lang="en-US" altLang="en-US" dirty="0" smtClean="0"/>
              <a:t>year today and will be more than  24  million tons in 2050.  </a:t>
            </a:r>
            <a:endParaRPr lang="en-IN" dirty="0"/>
          </a:p>
        </p:txBody>
      </p:sp>
    </p:spTree>
    <p:extLst>
      <p:ext uri="{BB962C8B-B14F-4D97-AF65-F5344CB8AC3E}">
        <p14:creationId xmlns:p14="http://schemas.microsoft.com/office/powerpoint/2010/main" xmlns="" val="1707612448"/>
      </p:ext>
    </p:extLst>
  </p:cSld>
  <p:clrMapOvr>
    <a:masterClrMapping/>
  </p:clrMapOvr>
  <p:transition spd="slow">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30762"/>
          </a:xfrm>
        </p:spPr>
        <p:txBody>
          <a:bodyPr>
            <a:normAutofit/>
          </a:bodyPr>
          <a:lstStyle/>
          <a:p>
            <a:r>
              <a:rPr lang="en-IN" sz="5400" dirty="0" smtClean="0"/>
              <a:t>What to do with it………..?</a:t>
            </a:r>
            <a:endParaRPr lang="en-IN" sz="5400" dirty="0"/>
          </a:p>
        </p:txBody>
      </p:sp>
    </p:spTree>
    <p:extLst>
      <p:ext uri="{BB962C8B-B14F-4D97-AF65-F5344CB8AC3E}">
        <p14:creationId xmlns:p14="http://schemas.microsoft.com/office/powerpoint/2010/main" xmlns="" val="1090123554"/>
      </p:ext>
    </p:extLst>
  </p:cSld>
  <p:clrMapOvr>
    <a:masterClrMapping/>
  </p:clrMapOvr>
  <p:transition spd="slow">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4800" dirty="0" smtClean="0">
                <a:solidFill>
                  <a:srgbClr val="0070C0"/>
                </a:solidFill>
              </a:rPr>
              <a:t>What is being done today</a:t>
            </a:r>
            <a:r>
              <a:rPr lang="en-IN" dirty="0" smtClean="0">
                <a:solidFill>
                  <a:srgbClr val="0070C0"/>
                </a:solidFill>
              </a:rPr>
              <a:t>?</a:t>
            </a:r>
            <a:endParaRPr lang="en-IN" dirty="0">
              <a:solidFill>
                <a:srgbClr val="0070C0"/>
              </a:solidFill>
            </a:endParaRPr>
          </a:p>
        </p:txBody>
      </p:sp>
      <p:sp>
        <p:nvSpPr>
          <p:cNvPr id="3" name="Content Placeholder 2"/>
          <p:cNvSpPr>
            <a:spLocks noGrp="1"/>
          </p:cNvSpPr>
          <p:nvPr>
            <p:ph idx="1"/>
          </p:nvPr>
        </p:nvSpPr>
        <p:spPr/>
        <p:txBody>
          <a:bodyPr>
            <a:normAutofit fontScale="92500" lnSpcReduction="20000"/>
          </a:bodyPr>
          <a:lstStyle/>
          <a:p>
            <a:r>
              <a:rPr lang="en-IN" sz="4800" dirty="0" smtClean="0"/>
              <a:t>Disposed in unregulated manner(Health Hazard).</a:t>
            </a:r>
          </a:p>
          <a:p>
            <a:r>
              <a:rPr lang="en-IN" sz="4800" dirty="0"/>
              <a:t> </a:t>
            </a:r>
            <a:r>
              <a:rPr lang="en-IN" sz="4800" dirty="0" smtClean="0"/>
              <a:t>Forms heaps (NMC)</a:t>
            </a:r>
          </a:p>
          <a:p>
            <a:r>
              <a:rPr lang="en-IN" sz="4800" dirty="0" smtClean="0"/>
              <a:t>Sold to  farmers  in  unregulated , unhygienic manner at  throw away price  for agriculture applications</a:t>
            </a:r>
            <a:endParaRPr lang="en-IN" sz="4800" dirty="0"/>
          </a:p>
        </p:txBody>
      </p:sp>
    </p:spTree>
    <p:extLst>
      <p:ext uri="{BB962C8B-B14F-4D97-AF65-F5344CB8AC3E}">
        <p14:creationId xmlns="" xmlns:p14="http://schemas.microsoft.com/office/powerpoint/2010/main" val="1842286114"/>
      </p:ext>
    </p:extLst>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381000" y="1"/>
            <a:ext cx="8534400" cy="1015663"/>
          </a:xfrm>
          <a:prstGeom prst="rect">
            <a:avLst/>
          </a:prstGeom>
          <a:noFill/>
          <a:ln w="9525">
            <a:noFill/>
            <a:miter lim="800000"/>
            <a:headEnd/>
            <a:tailEnd/>
          </a:ln>
        </p:spPr>
        <p:txBody>
          <a:bodyPr wrap="square">
            <a:spAutoFit/>
          </a:bodyPr>
          <a:lstStyle/>
          <a:p>
            <a:pPr eaLnBrk="1" hangingPunct="1"/>
            <a:endParaRPr lang="en-US" altLang="en-US" sz="3000" b="1" dirty="0" smtClean="0">
              <a:cs typeface="Times New Roman" pitchFamily="18" charset="0"/>
            </a:endParaRPr>
          </a:p>
          <a:p>
            <a:pPr eaLnBrk="1" hangingPunct="1"/>
            <a:r>
              <a:rPr lang="en-US" altLang="en-US" sz="3000" b="1" dirty="0" smtClean="0">
                <a:cs typeface="Times New Roman" pitchFamily="18" charset="0"/>
              </a:rPr>
              <a:t>COMPOSITION</a:t>
            </a:r>
            <a:r>
              <a:rPr lang="en-US" altLang="en-US" sz="3000" b="1" dirty="0" smtClean="0">
                <a:latin typeface="Arial" pitchFamily="34" charset="0"/>
                <a:cs typeface="Arial" pitchFamily="34" charset="0"/>
              </a:rPr>
              <a:t> </a:t>
            </a:r>
            <a:r>
              <a:rPr lang="en-US" altLang="en-US" sz="3000" b="1" dirty="0">
                <a:latin typeface="Arial" pitchFamily="34" charset="0"/>
                <a:cs typeface="Arial" pitchFamily="34" charset="0"/>
              </a:rPr>
              <a:t>OF DRY SEWAGE SLUDGE</a:t>
            </a:r>
            <a:endParaRPr lang="en-US" altLang="en-US" sz="3000" dirty="0"/>
          </a:p>
        </p:txBody>
      </p:sp>
      <p:sp>
        <p:nvSpPr>
          <p:cNvPr id="14340" name="TextBox 3"/>
          <p:cNvSpPr txBox="1">
            <a:spLocks noChangeArrowheads="1"/>
          </p:cNvSpPr>
          <p:nvPr/>
        </p:nvSpPr>
        <p:spPr bwMode="auto">
          <a:xfrm>
            <a:off x="381000" y="1143000"/>
            <a:ext cx="8534400" cy="6093976"/>
          </a:xfrm>
          <a:prstGeom prst="rect">
            <a:avLst/>
          </a:prstGeom>
          <a:noFill/>
          <a:ln w="9525">
            <a:noFill/>
            <a:miter lim="800000"/>
            <a:headEnd/>
            <a:tailEnd/>
          </a:ln>
        </p:spPr>
        <p:txBody>
          <a:bodyPr wrap="square">
            <a:spAutoFit/>
          </a:bodyPr>
          <a:lstStyle/>
          <a:p>
            <a:pPr marL="347663" indent="-347663" eaLnBrk="1" hangingPunct="1">
              <a:buFontTx/>
              <a:buChar char="•"/>
            </a:pPr>
            <a:r>
              <a:rPr lang="en-US" altLang="en-US" sz="2800" dirty="0">
                <a:cs typeface="Times New Roman" pitchFamily="18" charset="0"/>
                <a:sym typeface="Symbol" pitchFamily="18" charset="2"/>
              </a:rPr>
              <a:t>Rich Source  of organic </a:t>
            </a:r>
            <a:r>
              <a:rPr lang="en-US" altLang="en-US" sz="2800" dirty="0" smtClean="0">
                <a:cs typeface="Times New Roman" pitchFamily="18" charset="0"/>
                <a:sym typeface="Symbol" pitchFamily="18" charset="2"/>
              </a:rPr>
              <a:t>carbon(20-40%) higher than  Farm </a:t>
            </a:r>
            <a:r>
              <a:rPr lang="en-US" altLang="en-US" sz="2800" dirty="0">
                <a:cs typeface="Times New Roman" pitchFamily="18" charset="0"/>
                <a:sym typeface="Symbol" pitchFamily="18" charset="2"/>
              </a:rPr>
              <a:t>Yard Manure </a:t>
            </a:r>
            <a:r>
              <a:rPr lang="en-US" altLang="en-US" sz="2800" dirty="0" smtClean="0">
                <a:cs typeface="Times New Roman" pitchFamily="18" charset="0"/>
                <a:sym typeface="Symbol" pitchFamily="18" charset="2"/>
              </a:rPr>
              <a:t>and city </a:t>
            </a:r>
            <a:r>
              <a:rPr lang="en-US" altLang="en-US" sz="2800" dirty="0">
                <a:cs typeface="Times New Roman" pitchFamily="18" charset="0"/>
                <a:sym typeface="Symbol" pitchFamily="18" charset="2"/>
              </a:rPr>
              <a:t>compost organic </a:t>
            </a:r>
            <a:r>
              <a:rPr lang="en-US" altLang="en-US" sz="2800" dirty="0" smtClean="0">
                <a:cs typeface="Times New Roman" pitchFamily="18" charset="0"/>
                <a:sym typeface="Symbol" pitchFamily="18" charset="2"/>
              </a:rPr>
              <a:t>fertilizers (12 %, FCO,1985),.</a:t>
            </a:r>
          </a:p>
          <a:p>
            <a:pPr marL="347663" indent="-347663" eaLnBrk="1" hangingPunct="1"/>
            <a:endParaRPr lang="en-US" altLang="en-US" sz="2800" dirty="0">
              <a:cs typeface="Times New Roman" pitchFamily="18" charset="0"/>
              <a:sym typeface="Symbol" pitchFamily="18" charset="2"/>
            </a:endParaRPr>
          </a:p>
          <a:p>
            <a:pPr marL="347663" indent="-347663" eaLnBrk="1" hangingPunct="1">
              <a:buFontTx/>
              <a:buChar char="•"/>
            </a:pPr>
            <a:r>
              <a:rPr lang="en-US" altLang="en-US" sz="2800" dirty="0">
                <a:cs typeface="Times New Roman" pitchFamily="18" charset="0"/>
                <a:sym typeface="Symbol" pitchFamily="18" charset="2"/>
              </a:rPr>
              <a:t>Rich Source of Macro nutrients (N,P,K) and</a:t>
            </a:r>
          </a:p>
          <a:p>
            <a:pPr marL="347663" indent="-347663" eaLnBrk="1" hangingPunct="1"/>
            <a:r>
              <a:rPr lang="en-US" altLang="en-US" sz="2800" dirty="0">
                <a:cs typeface="Times New Roman" pitchFamily="18" charset="0"/>
                <a:sym typeface="Symbol" pitchFamily="18" charset="2"/>
              </a:rPr>
              <a:t>     Micro nutrients (Zn</a:t>
            </a:r>
            <a:r>
              <a:rPr lang="en-US" altLang="en-US" sz="2800" dirty="0" smtClean="0">
                <a:cs typeface="Times New Roman" pitchFamily="18" charset="0"/>
                <a:sym typeface="Symbol" pitchFamily="18" charset="2"/>
              </a:rPr>
              <a:t>, </a:t>
            </a:r>
            <a:r>
              <a:rPr lang="en-US" altLang="en-US" sz="2800" dirty="0" err="1" smtClean="0">
                <a:cs typeface="Times New Roman" pitchFamily="18" charset="0"/>
                <a:sym typeface="Symbol" pitchFamily="18" charset="2"/>
              </a:rPr>
              <a:t>Fe,Cu</a:t>
            </a:r>
            <a:r>
              <a:rPr lang="en-US" altLang="en-US" sz="2800" dirty="0">
                <a:cs typeface="Times New Roman" pitchFamily="18" charset="0"/>
                <a:sym typeface="Symbol" pitchFamily="18" charset="2"/>
              </a:rPr>
              <a:t>)</a:t>
            </a:r>
          </a:p>
          <a:p>
            <a:pPr marL="347663" indent="-347663" algn="just" eaLnBrk="1" hangingPunct="1"/>
            <a:endParaRPr lang="en-US" altLang="en-US" dirty="0">
              <a:cs typeface="Times New Roman" pitchFamily="18" charset="0"/>
              <a:sym typeface="Symbol" pitchFamily="18" charset="2"/>
            </a:endParaRPr>
          </a:p>
          <a:p>
            <a:pPr marL="347663" indent="-347663" algn="just">
              <a:buFont typeface="Arial" pitchFamily="34" charset="0"/>
              <a:buChar char="•"/>
            </a:pPr>
            <a:r>
              <a:rPr lang="en-US" altLang="en-US" sz="2800" dirty="0" smtClean="0">
                <a:solidFill>
                  <a:srgbClr val="C00000"/>
                </a:solidFill>
                <a:latin typeface="Calibri" pitchFamily="34" charset="0"/>
                <a:cs typeface="Times New Roman" pitchFamily="18" charset="0"/>
                <a:sym typeface="Symbol" pitchFamily="18" charset="2"/>
              </a:rPr>
              <a:t>Presence of Pathogens. e.g. Bacteria, Viruses,   Parasites responsible for diseases such as typhoid, Cholera, Hepatitis and other water borne diseases</a:t>
            </a:r>
            <a:r>
              <a:rPr lang="en-US" altLang="en-US" sz="2800" dirty="0" smtClean="0">
                <a:solidFill>
                  <a:srgbClr val="C00000"/>
                </a:solidFill>
                <a:cs typeface="Times New Roman" pitchFamily="18" charset="0"/>
                <a:sym typeface="Symbol" pitchFamily="18" charset="2"/>
              </a:rPr>
              <a:t>.</a:t>
            </a:r>
          </a:p>
          <a:p>
            <a:pPr marL="347663" indent="-347663" algn="just"/>
            <a:endParaRPr lang="en-US" altLang="en-US" sz="2800" dirty="0" smtClean="0">
              <a:solidFill>
                <a:srgbClr val="C00000"/>
              </a:solidFill>
              <a:cs typeface="Times New Roman" pitchFamily="18" charset="0"/>
              <a:sym typeface="Symbol" pitchFamily="18" charset="2"/>
            </a:endParaRPr>
          </a:p>
          <a:p>
            <a:pPr marL="347663" indent="-347663" algn="just">
              <a:buFont typeface="Arial" pitchFamily="34" charset="0"/>
              <a:buChar char="•"/>
            </a:pPr>
            <a:r>
              <a:rPr lang="en-US" altLang="en-US" sz="2800" dirty="0" smtClean="0">
                <a:solidFill>
                  <a:srgbClr val="C00000"/>
                </a:solidFill>
                <a:latin typeface="Calibri" pitchFamily="34" charset="0"/>
                <a:cs typeface="Times New Roman" pitchFamily="18" charset="0"/>
                <a:sym typeface="Symbol" pitchFamily="18" charset="2"/>
              </a:rPr>
              <a:t>Heavy toxic Metals : Arsenic, Cadmium, Chromium, Lead   etc.</a:t>
            </a:r>
          </a:p>
          <a:p>
            <a:pPr marL="347663" indent="-347663" algn="just" eaLnBrk="1" hangingPunct="1"/>
            <a:endParaRPr lang="en-US" altLang="en-US" dirty="0">
              <a:cs typeface="Times New Roman" pitchFamily="18" charset="0"/>
              <a:sym typeface="Symbol" pitchFamily="18" charset="2"/>
            </a:endParaRPr>
          </a:p>
          <a:p>
            <a:pPr marL="347663" indent="-347663" algn="just" eaLnBrk="1" hangingPunct="1">
              <a:buFontTx/>
              <a:buChar char="•"/>
            </a:pPr>
            <a:endParaRPr lang="en-US" altLang="en-US" dirty="0">
              <a:cs typeface="Times New Roman" pitchFamily="18" charset="0"/>
            </a:endParaRPr>
          </a:p>
        </p:txBody>
      </p:sp>
      <p:sp>
        <p:nvSpPr>
          <p:cNvPr id="14341" name="TextBox 4"/>
          <p:cNvSpPr txBox="1">
            <a:spLocks noChangeArrowheads="1"/>
          </p:cNvSpPr>
          <p:nvPr/>
        </p:nvSpPr>
        <p:spPr bwMode="auto">
          <a:xfrm>
            <a:off x="762000" y="2590800"/>
            <a:ext cx="7772400" cy="646331"/>
          </a:xfrm>
          <a:prstGeom prst="rect">
            <a:avLst/>
          </a:prstGeom>
          <a:noFill/>
          <a:ln w="9525">
            <a:noFill/>
            <a:miter lim="800000"/>
            <a:headEnd/>
            <a:tailEnd/>
          </a:ln>
        </p:spPr>
        <p:txBody>
          <a:bodyPr>
            <a:spAutoFit/>
          </a:bodyPr>
          <a:lstStyle/>
          <a:p>
            <a:pPr marL="174625" indent="-174625" eaLnBrk="1" hangingPunct="1"/>
            <a:r>
              <a:rPr lang="en-US" altLang="en-US" dirty="0">
                <a:cs typeface="Times New Roman" pitchFamily="18" charset="0"/>
                <a:sym typeface="Symbol" pitchFamily="18" charset="2"/>
              </a:rPr>
              <a:t>  </a:t>
            </a:r>
          </a:p>
          <a:p>
            <a:pPr eaLnBrk="1" hangingPunct="1"/>
            <a:r>
              <a:rPr lang="en-US" altLang="en-US" dirty="0">
                <a:cs typeface="Times New Roman" pitchFamily="18" charset="0"/>
                <a:sym typeface="Symbol" pitchFamily="18" charset="2"/>
              </a:rPr>
              <a:t>    </a:t>
            </a:r>
            <a:endParaRPr lang="en-US" altLang="en-US" dirty="0">
              <a:cs typeface="Times New Roman" pitchFamily="18" charset="0"/>
            </a:endParaRPr>
          </a:p>
        </p:txBody>
      </p:sp>
      <p:sp>
        <p:nvSpPr>
          <p:cNvPr id="14342" name="TextBox 5"/>
          <p:cNvSpPr txBox="1">
            <a:spLocks noChangeArrowheads="1"/>
          </p:cNvSpPr>
          <p:nvPr/>
        </p:nvSpPr>
        <p:spPr bwMode="auto">
          <a:xfrm>
            <a:off x="304800" y="4114800"/>
            <a:ext cx="8610600" cy="800219"/>
          </a:xfrm>
          <a:prstGeom prst="rect">
            <a:avLst/>
          </a:prstGeom>
          <a:noFill/>
          <a:ln w="9525">
            <a:noFill/>
            <a:miter lim="800000"/>
            <a:headEnd/>
            <a:tailEnd/>
          </a:ln>
        </p:spPr>
        <p:txBody>
          <a:bodyPr wrap="square">
            <a:spAutoFit/>
          </a:bodyPr>
          <a:lstStyle/>
          <a:p>
            <a:pPr marL="231775" indent="-231775" algn="just" eaLnBrk="1" hangingPunct="1">
              <a:buFontTx/>
              <a:buChar char="•"/>
            </a:pPr>
            <a:endParaRPr lang="en-US" altLang="en-US" sz="2800" dirty="0">
              <a:solidFill>
                <a:srgbClr val="C00000"/>
              </a:solidFill>
              <a:cs typeface="Times New Roman" pitchFamily="18" charset="0"/>
              <a:sym typeface="Symbol" pitchFamily="18" charset="2"/>
            </a:endParaRPr>
          </a:p>
          <a:p>
            <a:pPr marL="231775" indent="-231775" algn="just" eaLnBrk="1" hangingPunct="1">
              <a:buFontTx/>
              <a:buChar char="•"/>
            </a:pPr>
            <a:endParaRPr lang="en-US" altLang="en-US" dirty="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normAutofit fontScale="90000"/>
          </a:bodyPr>
          <a:lstStyle/>
          <a:p>
            <a:r>
              <a:rPr lang="en-SG" altLang="en-US" sz="8000" dirty="0" smtClean="0">
                <a:solidFill>
                  <a:srgbClr val="C00000"/>
                </a:solidFill>
              </a:rPr>
              <a:t>India</a:t>
            </a:r>
          </a:p>
        </p:txBody>
      </p:sp>
      <p:sp>
        <p:nvSpPr>
          <p:cNvPr id="6147" name="Text Placeholder 4"/>
          <p:cNvSpPr>
            <a:spLocks noGrp="1"/>
          </p:cNvSpPr>
          <p:nvPr>
            <p:ph type="body" idx="1"/>
          </p:nvPr>
        </p:nvSpPr>
        <p:spPr/>
        <p:txBody>
          <a:bodyPr/>
          <a:lstStyle/>
          <a:p>
            <a:r>
              <a:rPr lang="en-SG" altLang="en-US" smtClean="0"/>
              <a:t>Young India</a:t>
            </a:r>
          </a:p>
        </p:txBody>
      </p:sp>
      <p:sp>
        <p:nvSpPr>
          <p:cNvPr id="6148" name="Text Placeholder 6"/>
          <p:cNvSpPr>
            <a:spLocks noGrp="1"/>
          </p:cNvSpPr>
          <p:nvPr>
            <p:ph type="body" sz="quarter" idx="3"/>
          </p:nvPr>
        </p:nvSpPr>
        <p:spPr/>
        <p:txBody>
          <a:bodyPr/>
          <a:lstStyle/>
          <a:p>
            <a:r>
              <a:rPr lang="en-SG" altLang="en-US" smtClean="0"/>
              <a:t> </a:t>
            </a:r>
          </a:p>
        </p:txBody>
      </p:sp>
      <p:sp>
        <p:nvSpPr>
          <p:cNvPr id="6149" name="Content Placeholder 7"/>
          <p:cNvSpPr>
            <a:spLocks noGrp="1"/>
          </p:cNvSpPr>
          <p:nvPr>
            <p:ph sz="quarter" idx="4"/>
          </p:nvPr>
        </p:nvSpPr>
        <p:spPr>
          <a:xfrm>
            <a:off x="4497388" y="1219200"/>
            <a:ext cx="4189412" cy="5334000"/>
          </a:xfrm>
        </p:spPr>
        <p:txBody>
          <a:bodyPr>
            <a:normAutofit fontScale="92500" lnSpcReduction="10000"/>
          </a:bodyPr>
          <a:lstStyle/>
          <a:p>
            <a:pPr marL="0" indent="0">
              <a:buNone/>
            </a:pPr>
            <a:endParaRPr lang="en-SG" altLang="en-US" dirty="0" smtClean="0"/>
          </a:p>
          <a:p>
            <a:endParaRPr lang="en-SG" altLang="en-US" dirty="0" smtClean="0"/>
          </a:p>
          <a:p>
            <a:r>
              <a:rPr lang="en-SG" altLang="en-US" sz="3000" dirty="0" smtClean="0"/>
              <a:t>330 millions in 1947</a:t>
            </a:r>
          </a:p>
          <a:p>
            <a:r>
              <a:rPr lang="en-SG" altLang="en-US" sz="3000" dirty="0" smtClean="0"/>
              <a:t>1340 millions in  Feb.2018 </a:t>
            </a:r>
          </a:p>
          <a:p>
            <a:r>
              <a:rPr lang="en-SG" altLang="en-US" sz="3000" dirty="0" smtClean="0"/>
              <a:t>1/6 of the world’s population</a:t>
            </a:r>
          </a:p>
          <a:p>
            <a:r>
              <a:rPr lang="en-SG" altLang="en-US" sz="3000" dirty="0" smtClean="0"/>
              <a:t>About half of the population lives in cities</a:t>
            </a:r>
          </a:p>
          <a:p>
            <a:r>
              <a:rPr lang="en-SG" altLang="en-US" sz="3000" dirty="0" smtClean="0"/>
              <a:t>More than 50% less than 25 years, average  age by 2020 – 29 years</a:t>
            </a:r>
          </a:p>
        </p:txBody>
      </p:sp>
      <p:pic>
        <p:nvPicPr>
          <p:cNvPr id="6150" name="Picture 2" descr="http://www.indiaonlinepages.com/population/gifs/population-of-bangalore.jpg"/>
          <p:cNvPicPr>
            <a:picLocks noGrp="1" noChangeAspect="1" noChangeArrowheads="1"/>
          </p:cNvPicPr>
          <p:nvPr>
            <p:ph sz="half" idx="2"/>
          </p:nvPr>
        </p:nvPicPr>
        <p:blipFill>
          <a:blip r:embed="rId2"/>
          <a:srcRect/>
          <a:stretch>
            <a:fillRect/>
          </a:stretch>
        </p:blipFill>
        <p:spPr>
          <a:xfrm>
            <a:off x="309563" y="2292350"/>
            <a:ext cx="3835400" cy="3956050"/>
          </a:xfrm>
          <a:noFill/>
        </p:spPr>
      </p:pic>
    </p:spTree>
    <p:extLst>
      <p:ext uri="{BB962C8B-B14F-4D97-AF65-F5344CB8AC3E}">
        <p14:creationId xmlns="" xmlns:p14="http://schemas.microsoft.com/office/powerpoint/2010/main" val="3409854752"/>
      </p:ext>
    </p:extLst>
  </p:cSld>
  <p:clrMapOvr>
    <a:masterClrMapping/>
  </p:clrMapOvr>
  <p:transition spd="slow">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ctrTitle"/>
          </p:nvPr>
        </p:nvSpPr>
        <p:spPr>
          <a:xfrm>
            <a:off x="685800" y="381000"/>
            <a:ext cx="7772400" cy="1219200"/>
          </a:xfrm>
        </p:spPr>
        <p:txBody>
          <a:bodyPr/>
          <a:lstStyle/>
          <a:p>
            <a:r>
              <a:rPr lang="en-US" altLang="en-US" sz="3600" dirty="0" smtClean="0">
                <a:solidFill>
                  <a:srgbClr val="0070C0"/>
                </a:solidFill>
              </a:rPr>
              <a:t>Advantages of Radiation Hygienized  Sewage Sludge</a:t>
            </a:r>
          </a:p>
        </p:txBody>
      </p:sp>
      <p:sp>
        <p:nvSpPr>
          <p:cNvPr id="26627" name="Subtitle 4"/>
          <p:cNvSpPr>
            <a:spLocks noGrp="1"/>
          </p:cNvSpPr>
          <p:nvPr>
            <p:ph type="subTitle" idx="1"/>
          </p:nvPr>
        </p:nvSpPr>
        <p:spPr>
          <a:xfrm>
            <a:off x="685800" y="1676400"/>
            <a:ext cx="8229600" cy="5105400"/>
          </a:xfrm>
        </p:spPr>
        <p:txBody>
          <a:bodyPr/>
          <a:lstStyle/>
          <a:p>
            <a:pPr algn="just">
              <a:buFontTx/>
              <a:buChar char="•"/>
            </a:pPr>
            <a:r>
              <a:rPr lang="en-US" altLang="en-US" dirty="0" smtClean="0">
                <a:solidFill>
                  <a:schemeClr val="tx1"/>
                </a:solidFill>
              </a:rPr>
              <a:t>Most of the live forms in the sewage are inactivated. Pathogens are inactivated with high degree of reliability.</a:t>
            </a:r>
          </a:p>
          <a:p>
            <a:pPr algn="just">
              <a:buFontTx/>
              <a:buChar char="•"/>
            </a:pPr>
            <a:r>
              <a:rPr lang="en-US" altLang="en-US" dirty="0" smtClean="0">
                <a:solidFill>
                  <a:schemeClr val="tx1"/>
                </a:solidFill>
              </a:rPr>
              <a:t>Foul smell in the sludge is significantly reduced.</a:t>
            </a:r>
          </a:p>
          <a:p>
            <a:pPr algn="just">
              <a:buFontTx/>
              <a:buChar char="•"/>
            </a:pPr>
            <a:r>
              <a:rPr lang="en-US" altLang="en-US" dirty="0" smtClean="0">
                <a:solidFill>
                  <a:schemeClr val="tx1"/>
                </a:solidFill>
              </a:rPr>
              <a:t> Toxic chemicals are partially degraded .</a:t>
            </a:r>
          </a:p>
          <a:p>
            <a:pPr algn="just">
              <a:buFontTx/>
              <a:buChar char="•"/>
            </a:pPr>
            <a:r>
              <a:rPr lang="en-US" altLang="en-US" dirty="0" smtClean="0">
                <a:solidFill>
                  <a:schemeClr val="tx1"/>
                </a:solidFill>
              </a:rPr>
              <a:t>Overall quality of sludge is significantly improved  for </a:t>
            </a:r>
            <a:r>
              <a:rPr lang="en-US" altLang="en-US" dirty="0">
                <a:solidFill>
                  <a:schemeClr val="tx1"/>
                </a:solidFill>
              </a:rPr>
              <a:t> </a:t>
            </a:r>
            <a:r>
              <a:rPr lang="en-US" altLang="en-US" dirty="0" smtClean="0">
                <a:solidFill>
                  <a:schemeClr val="tx1"/>
                </a:solidFill>
              </a:rPr>
              <a:t>land application.</a:t>
            </a:r>
          </a:p>
          <a:p>
            <a:pPr algn="just">
              <a:buFontTx/>
              <a:buChar char="•"/>
            </a:pPr>
            <a:r>
              <a:rPr lang="en-US" altLang="en-US" dirty="0" smtClean="0">
                <a:solidFill>
                  <a:schemeClr val="tx1"/>
                </a:solidFill>
              </a:rPr>
              <a:t>Can be converted  into bio-fertilizer by adding   PGPB to hygienized sludge.</a:t>
            </a:r>
          </a:p>
        </p:txBody>
      </p:sp>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1000"/>
            <a:ext cx="8458200" cy="1015663"/>
          </a:xfrm>
          <a:prstGeom prst="rect">
            <a:avLst/>
          </a:prstGeom>
          <a:noFill/>
        </p:spPr>
        <p:txBody>
          <a:bodyPr wrap="square" rtlCol="0">
            <a:spAutoFit/>
          </a:bodyPr>
          <a:lstStyle/>
          <a:p>
            <a:pPr algn="ctr"/>
            <a:r>
              <a:rPr lang="en-US" sz="3000" dirty="0" smtClean="0">
                <a:latin typeface="Times New Roman" pitchFamily="18" charset="0"/>
                <a:cs typeface="Times New Roman" pitchFamily="18" charset="0"/>
              </a:rPr>
              <a:t>IMPORTANT SPECIFICATIONS OF ORGANIC FERTILIZERS:- A COMPERATIVE ANALYSIS </a:t>
            </a:r>
            <a:endParaRPr lang="en-US" sz="3000" dirty="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3988775080"/>
              </p:ext>
            </p:extLst>
          </p:nvPr>
        </p:nvGraphicFramePr>
        <p:xfrm>
          <a:off x="76200" y="1523999"/>
          <a:ext cx="8610600" cy="5505017"/>
        </p:xfrm>
        <a:graphic>
          <a:graphicData uri="http://schemas.openxmlformats.org/drawingml/2006/table">
            <a:tbl>
              <a:tblPr firstRow="1" bandRow="1">
                <a:tableStyleId>{073A0DAA-6AF3-43AB-8588-CEC1D06C72B9}</a:tableStyleId>
              </a:tblPr>
              <a:tblGrid>
                <a:gridCol w="838200"/>
                <a:gridCol w="2470609"/>
                <a:gridCol w="1611983"/>
                <a:gridCol w="2036190"/>
                <a:gridCol w="1653618"/>
              </a:tblGrid>
              <a:tr h="794863">
                <a:tc>
                  <a:txBody>
                    <a:bodyPr/>
                    <a:lstStyle/>
                    <a:p>
                      <a:pPr marL="0" marR="0" algn="ctr">
                        <a:lnSpc>
                          <a:spcPct val="115000"/>
                        </a:lnSpc>
                        <a:spcBef>
                          <a:spcPts val="0"/>
                        </a:spcBef>
                        <a:spcAft>
                          <a:spcPts val="0"/>
                        </a:spcAft>
                      </a:pPr>
                      <a:r>
                        <a:rPr lang="en-US" sz="2400" b="1" dirty="0">
                          <a:solidFill>
                            <a:schemeClr val="bg1"/>
                          </a:solidFill>
                          <a:latin typeface="Times New Roman" pitchFamily="18" charset="0"/>
                          <a:ea typeface="Calibri"/>
                          <a:cs typeface="Times New Roman" pitchFamily="18" charset="0"/>
                        </a:rPr>
                        <a:t>No.</a:t>
                      </a:r>
                      <a:endParaRPr lang="en-US" sz="2400" dirty="0">
                        <a:solidFill>
                          <a:schemeClr val="bg1"/>
                        </a:solidFill>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400" b="1" dirty="0">
                          <a:solidFill>
                            <a:schemeClr val="bg1"/>
                          </a:solidFill>
                          <a:latin typeface="Times New Roman" pitchFamily="18" charset="0"/>
                          <a:ea typeface="Calibri"/>
                          <a:cs typeface="Times New Roman" pitchFamily="18" charset="0"/>
                        </a:rPr>
                        <a:t>Specifications</a:t>
                      </a:r>
                      <a:endParaRPr lang="en-US" sz="2400" dirty="0">
                        <a:solidFill>
                          <a:schemeClr val="bg1"/>
                        </a:solidFill>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000" b="1" dirty="0">
                          <a:solidFill>
                            <a:schemeClr val="bg1"/>
                          </a:solidFill>
                          <a:latin typeface="Times New Roman" pitchFamily="18" charset="0"/>
                          <a:ea typeface="Calibri"/>
                          <a:cs typeface="Times New Roman" pitchFamily="18" charset="0"/>
                        </a:rPr>
                        <a:t>City  Compost FCO – 1985</a:t>
                      </a:r>
                      <a:endParaRPr lang="en-US" sz="2000" dirty="0">
                        <a:solidFill>
                          <a:schemeClr val="bg1"/>
                        </a:solidFill>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400" b="1" dirty="0" smtClean="0">
                          <a:solidFill>
                            <a:schemeClr val="bg1"/>
                          </a:solidFill>
                          <a:latin typeface="Times New Roman" pitchFamily="18" charset="0"/>
                          <a:ea typeface="Calibri"/>
                          <a:cs typeface="Times New Roman" pitchFamily="18" charset="0"/>
                        </a:rPr>
                        <a:t>Treated Sludge</a:t>
                      </a:r>
                      <a:endParaRPr lang="en-US" sz="1100" dirty="0">
                        <a:solidFill>
                          <a:schemeClr val="bg1"/>
                        </a:solidFill>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400" b="1" dirty="0">
                          <a:solidFill>
                            <a:schemeClr val="bg1"/>
                          </a:solidFill>
                          <a:latin typeface="Times New Roman" pitchFamily="18" charset="0"/>
                          <a:ea typeface="Calibri"/>
                          <a:cs typeface="Times New Roman" pitchFamily="18" charset="0"/>
                        </a:rPr>
                        <a:t>FYM</a:t>
                      </a:r>
                      <a:endParaRPr lang="en-US" sz="2400" dirty="0">
                        <a:solidFill>
                          <a:schemeClr val="bg1"/>
                        </a:solidFill>
                        <a:latin typeface="Times New Roman" pitchFamily="18" charset="0"/>
                        <a:ea typeface="Calibri"/>
                        <a:cs typeface="Times New Roman" pitchFamily="18" charset="0"/>
                      </a:endParaRPr>
                    </a:p>
                  </a:txBody>
                  <a:tcPr marL="68580" marR="68580" marT="0" marB="0" anchor="ctr"/>
                </a:tc>
              </a:tr>
              <a:tr h="908416">
                <a:tc>
                  <a:txBody>
                    <a:bodyPr/>
                    <a:lstStyle/>
                    <a:p>
                      <a:pPr marL="0" marR="0" algn="ctr">
                        <a:lnSpc>
                          <a:spcPct val="115000"/>
                        </a:lnSpc>
                        <a:spcBef>
                          <a:spcPts val="0"/>
                        </a:spcBef>
                        <a:spcAft>
                          <a:spcPts val="0"/>
                        </a:spcAft>
                      </a:pPr>
                      <a:r>
                        <a:rPr lang="en-US" sz="2000" dirty="0">
                          <a:latin typeface="Times New Roman" pitchFamily="18" charset="0"/>
                          <a:ea typeface="Calibri"/>
                          <a:cs typeface="Times New Roman" pitchFamily="18" charset="0"/>
                        </a:rPr>
                        <a:t>1</a:t>
                      </a:r>
                    </a:p>
                  </a:txBody>
                  <a:tcPr marL="68580" marR="68580" marT="0" marB="0" anchor="ctr"/>
                </a:tc>
                <a:tc>
                  <a:txBody>
                    <a:bodyPr/>
                    <a:lstStyle/>
                    <a:p>
                      <a:pPr marL="0" marR="0">
                        <a:lnSpc>
                          <a:spcPct val="115000"/>
                        </a:lnSpc>
                        <a:spcBef>
                          <a:spcPts val="0"/>
                        </a:spcBef>
                        <a:spcAft>
                          <a:spcPts val="0"/>
                        </a:spcAft>
                      </a:pPr>
                      <a:r>
                        <a:rPr lang="en-US" sz="2000" dirty="0">
                          <a:latin typeface="Times New Roman" pitchFamily="18" charset="0"/>
                          <a:ea typeface="Calibri"/>
                          <a:cs typeface="Times New Roman" pitchFamily="18" charset="0"/>
                        </a:rPr>
                        <a:t>Organic Carbon% by weight (minimum)</a:t>
                      </a:r>
                    </a:p>
                  </a:txBody>
                  <a:tcPr marL="68580" marR="68580" marT="0" marB="0" anchor="ctr"/>
                </a:tc>
                <a:tc>
                  <a:txBody>
                    <a:bodyPr/>
                    <a:lstStyle/>
                    <a:p>
                      <a:pPr marL="0" marR="0" algn="ctr">
                        <a:lnSpc>
                          <a:spcPct val="115000"/>
                        </a:lnSpc>
                        <a:spcBef>
                          <a:spcPts val="0"/>
                        </a:spcBef>
                        <a:spcAft>
                          <a:spcPts val="0"/>
                        </a:spcAft>
                      </a:pPr>
                      <a:r>
                        <a:rPr lang="en-US" sz="2800" dirty="0">
                          <a:latin typeface="Times New Roman" pitchFamily="18" charset="0"/>
                          <a:ea typeface="Calibri"/>
                          <a:cs typeface="Times New Roman" pitchFamily="18" charset="0"/>
                        </a:rPr>
                        <a:t>12</a:t>
                      </a:r>
                    </a:p>
                  </a:txBody>
                  <a:tcPr marL="68580" marR="68580" marT="0" marB="0" anchor="ctr"/>
                </a:tc>
                <a:tc>
                  <a:txBody>
                    <a:bodyPr/>
                    <a:lstStyle/>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20-40</a:t>
                      </a:r>
                    </a:p>
                    <a:p>
                      <a:pPr marL="0" marR="0" algn="ctr">
                        <a:lnSpc>
                          <a:spcPct val="115000"/>
                        </a:lnSpc>
                        <a:spcBef>
                          <a:spcPts val="0"/>
                        </a:spcBef>
                        <a:spcAft>
                          <a:spcPts val="0"/>
                        </a:spcAft>
                      </a:pPr>
                      <a:r>
                        <a:rPr lang="en-US" sz="2000" dirty="0" smtClean="0">
                          <a:latin typeface="Times New Roman" pitchFamily="18" charset="0"/>
                          <a:ea typeface="Calibri"/>
                          <a:cs typeface="Times New Roman" pitchFamily="18" charset="0"/>
                        </a:rPr>
                        <a:t>(200-400 kg/ton)</a:t>
                      </a:r>
                      <a:endParaRPr lang="en-US" sz="2000" dirty="0">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20-30</a:t>
                      </a:r>
                      <a:endParaRPr lang="en-US" sz="2800" dirty="0">
                        <a:latin typeface="Times New Roman" pitchFamily="18" charset="0"/>
                        <a:ea typeface="Calibri"/>
                        <a:cs typeface="Times New Roman" pitchFamily="18" charset="0"/>
                      </a:endParaRPr>
                    </a:p>
                  </a:txBody>
                  <a:tcPr marL="68580" marR="68580" marT="0" marB="0" anchor="ctr"/>
                </a:tc>
              </a:tr>
              <a:tr h="908416">
                <a:tc>
                  <a:txBody>
                    <a:bodyPr/>
                    <a:lstStyle/>
                    <a:p>
                      <a:pPr marL="0" marR="0" algn="ctr">
                        <a:lnSpc>
                          <a:spcPct val="115000"/>
                        </a:lnSpc>
                        <a:spcBef>
                          <a:spcPts val="0"/>
                        </a:spcBef>
                        <a:spcAft>
                          <a:spcPts val="0"/>
                        </a:spcAft>
                      </a:pPr>
                      <a:r>
                        <a:rPr lang="en-US" sz="2000" dirty="0">
                          <a:latin typeface="Times New Roman" pitchFamily="18" charset="0"/>
                          <a:ea typeface="Calibri"/>
                          <a:cs typeface="Times New Roman" pitchFamily="18" charset="0"/>
                        </a:rPr>
                        <a:t>2</a:t>
                      </a:r>
                    </a:p>
                  </a:txBody>
                  <a:tcPr marL="68580" marR="68580" marT="0" marB="0" anchor="ctr"/>
                </a:tc>
                <a:tc>
                  <a:txBody>
                    <a:bodyPr/>
                    <a:lstStyle/>
                    <a:p>
                      <a:pPr marL="0" marR="0">
                        <a:lnSpc>
                          <a:spcPct val="115000"/>
                        </a:lnSpc>
                        <a:spcBef>
                          <a:spcPts val="0"/>
                        </a:spcBef>
                        <a:spcAft>
                          <a:spcPts val="0"/>
                        </a:spcAft>
                      </a:pPr>
                      <a:r>
                        <a:rPr lang="en-US" sz="2000" dirty="0">
                          <a:latin typeface="Times New Roman" pitchFamily="18" charset="0"/>
                          <a:ea typeface="Calibri"/>
                          <a:cs typeface="Times New Roman" pitchFamily="18" charset="0"/>
                        </a:rPr>
                        <a:t>Nitrogen (N)% by weight (minimum) </a:t>
                      </a:r>
                    </a:p>
                  </a:txBody>
                  <a:tcPr marL="68580" marR="68580" marT="0" marB="0" anchor="ctr"/>
                </a:tc>
                <a:tc>
                  <a:txBody>
                    <a:bodyPr/>
                    <a:lstStyle/>
                    <a:p>
                      <a:pPr marL="0" marR="0" algn="ctr">
                        <a:lnSpc>
                          <a:spcPct val="115000"/>
                        </a:lnSpc>
                        <a:spcBef>
                          <a:spcPts val="0"/>
                        </a:spcBef>
                        <a:spcAft>
                          <a:spcPts val="0"/>
                        </a:spcAft>
                      </a:pPr>
                      <a:r>
                        <a:rPr lang="en-US" sz="2800" dirty="0">
                          <a:latin typeface="Times New Roman" pitchFamily="18" charset="0"/>
                          <a:ea typeface="Calibri"/>
                          <a:cs typeface="Times New Roman" pitchFamily="18" charset="0"/>
                        </a:rPr>
                        <a:t>0.8</a:t>
                      </a:r>
                    </a:p>
                  </a:txBody>
                  <a:tcPr marL="68580" marR="68580" marT="0" marB="0" anchor="ctr"/>
                </a:tc>
                <a:tc>
                  <a:txBody>
                    <a:bodyPr/>
                    <a:lstStyle/>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1.8 </a:t>
                      </a:r>
                    </a:p>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(18 kg/ton)</a:t>
                      </a:r>
                      <a:endParaRPr lang="en-US" sz="2800" dirty="0">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800" dirty="0">
                          <a:latin typeface="Times New Roman" pitchFamily="18" charset="0"/>
                          <a:ea typeface="Calibri"/>
                          <a:cs typeface="Times New Roman" pitchFamily="18" charset="0"/>
                        </a:rPr>
                        <a:t>1.4</a:t>
                      </a:r>
                    </a:p>
                  </a:txBody>
                  <a:tcPr marL="68580" marR="68580" marT="0" marB="0" anchor="ctr"/>
                </a:tc>
              </a:tr>
              <a:tr h="908416">
                <a:tc>
                  <a:txBody>
                    <a:bodyPr/>
                    <a:lstStyle/>
                    <a:p>
                      <a:pPr marL="0" marR="0" algn="ctr">
                        <a:lnSpc>
                          <a:spcPct val="115000"/>
                        </a:lnSpc>
                        <a:spcBef>
                          <a:spcPts val="0"/>
                        </a:spcBef>
                        <a:spcAft>
                          <a:spcPts val="0"/>
                        </a:spcAft>
                      </a:pPr>
                      <a:r>
                        <a:rPr lang="en-US" sz="2000" dirty="0">
                          <a:latin typeface="Times New Roman" pitchFamily="18" charset="0"/>
                          <a:ea typeface="Calibri"/>
                          <a:cs typeface="Times New Roman" pitchFamily="18" charset="0"/>
                        </a:rPr>
                        <a:t>3</a:t>
                      </a:r>
                    </a:p>
                  </a:txBody>
                  <a:tcPr marL="68580" marR="68580" marT="0" marB="0" anchor="ctr"/>
                </a:tc>
                <a:tc>
                  <a:txBody>
                    <a:bodyPr/>
                    <a:lstStyle/>
                    <a:p>
                      <a:pPr marL="0" marR="0">
                        <a:lnSpc>
                          <a:spcPct val="115000"/>
                        </a:lnSpc>
                        <a:spcBef>
                          <a:spcPts val="0"/>
                        </a:spcBef>
                        <a:spcAft>
                          <a:spcPts val="0"/>
                        </a:spcAft>
                      </a:pPr>
                      <a:r>
                        <a:rPr lang="en-US" sz="2000" dirty="0">
                          <a:latin typeface="Times New Roman" pitchFamily="18" charset="0"/>
                          <a:ea typeface="Calibri"/>
                          <a:cs typeface="Times New Roman" pitchFamily="18" charset="0"/>
                        </a:rPr>
                        <a:t>Phosphorous (P</a:t>
                      </a:r>
                      <a:r>
                        <a:rPr lang="en-US" sz="2000" baseline="-25000" dirty="0">
                          <a:latin typeface="Times New Roman" pitchFamily="18" charset="0"/>
                          <a:ea typeface="Calibri"/>
                          <a:cs typeface="Times New Roman" pitchFamily="18" charset="0"/>
                        </a:rPr>
                        <a:t>2</a:t>
                      </a:r>
                      <a:r>
                        <a:rPr lang="en-US" sz="2000" dirty="0">
                          <a:latin typeface="Times New Roman" pitchFamily="18" charset="0"/>
                          <a:ea typeface="Calibri"/>
                          <a:cs typeface="Times New Roman" pitchFamily="18" charset="0"/>
                        </a:rPr>
                        <a:t>O</a:t>
                      </a:r>
                      <a:r>
                        <a:rPr lang="en-US" sz="2000" baseline="-25000" dirty="0">
                          <a:latin typeface="Times New Roman" pitchFamily="18" charset="0"/>
                          <a:ea typeface="Calibri"/>
                          <a:cs typeface="Times New Roman" pitchFamily="18" charset="0"/>
                        </a:rPr>
                        <a:t>5</a:t>
                      </a:r>
                      <a:r>
                        <a:rPr lang="en-US" sz="2000" dirty="0">
                          <a:latin typeface="Times New Roman" pitchFamily="18" charset="0"/>
                          <a:ea typeface="Calibri"/>
                          <a:cs typeface="Times New Roman" pitchFamily="18" charset="0"/>
                        </a:rPr>
                        <a:t>) % by weight (Minimum) </a:t>
                      </a:r>
                    </a:p>
                  </a:txBody>
                  <a:tcPr marL="68580" marR="68580" marT="0" marB="0" anchor="ctr"/>
                </a:tc>
                <a:tc>
                  <a:txBody>
                    <a:bodyPr/>
                    <a:lstStyle/>
                    <a:p>
                      <a:pPr marL="0" marR="0" algn="ctr">
                        <a:lnSpc>
                          <a:spcPct val="115000"/>
                        </a:lnSpc>
                        <a:spcBef>
                          <a:spcPts val="0"/>
                        </a:spcBef>
                        <a:spcAft>
                          <a:spcPts val="0"/>
                        </a:spcAft>
                      </a:pPr>
                      <a:r>
                        <a:rPr lang="en-US" sz="2800" dirty="0">
                          <a:latin typeface="Times New Roman" pitchFamily="18" charset="0"/>
                          <a:ea typeface="Calibri"/>
                          <a:cs typeface="Times New Roman" pitchFamily="18" charset="0"/>
                        </a:rPr>
                        <a:t>0.4</a:t>
                      </a:r>
                    </a:p>
                  </a:txBody>
                  <a:tcPr marL="68580" marR="68580" marT="0" marB="0" anchor="ctr"/>
                </a:tc>
                <a:tc>
                  <a:txBody>
                    <a:bodyPr/>
                    <a:lstStyle/>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0.2</a:t>
                      </a:r>
                    </a:p>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(2 kg/ton)</a:t>
                      </a:r>
                      <a:endParaRPr lang="en-US" sz="2800" dirty="0">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800" dirty="0">
                          <a:latin typeface="Times New Roman" pitchFamily="18" charset="0"/>
                          <a:ea typeface="Calibri"/>
                          <a:cs typeface="Times New Roman" pitchFamily="18" charset="0"/>
                        </a:rPr>
                        <a:t>0.4</a:t>
                      </a:r>
                    </a:p>
                  </a:txBody>
                  <a:tcPr marL="68580" marR="68580" marT="0" marB="0" anchor="ctr"/>
                </a:tc>
              </a:tr>
              <a:tr h="908416">
                <a:tc>
                  <a:txBody>
                    <a:bodyPr/>
                    <a:lstStyle/>
                    <a:p>
                      <a:pPr marL="0" marR="0" algn="ctr">
                        <a:lnSpc>
                          <a:spcPct val="115000"/>
                        </a:lnSpc>
                        <a:spcBef>
                          <a:spcPts val="0"/>
                        </a:spcBef>
                        <a:spcAft>
                          <a:spcPts val="0"/>
                        </a:spcAft>
                      </a:pPr>
                      <a:r>
                        <a:rPr lang="en-US" sz="2000" dirty="0">
                          <a:latin typeface="Times New Roman" pitchFamily="18" charset="0"/>
                          <a:ea typeface="Calibri"/>
                          <a:cs typeface="Times New Roman" pitchFamily="18" charset="0"/>
                        </a:rPr>
                        <a:t>4</a:t>
                      </a:r>
                    </a:p>
                  </a:txBody>
                  <a:tcPr marL="68580" marR="68580" marT="0" marB="0" anchor="ctr"/>
                </a:tc>
                <a:tc>
                  <a:txBody>
                    <a:bodyPr/>
                    <a:lstStyle/>
                    <a:p>
                      <a:pPr marL="0" marR="0">
                        <a:lnSpc>
                          <a:spcPct val="115000"/>
                        </a:lnSpc>
                        <a:spcBef>
                          <a:spcPts val="0"/>
                        </a:spcBef>
                        <a:spcAft>
                          <a:spcPts val="0"/>
                        </a:spcAft>
                      </a:pPr>
                      <a:r>
                        <a:rPr lang="en-US" sz="2000">
                          <a:latin typeface="Times New Roman" pitchFamily="18" charset="0"/>
                          <a:ea typeface="Calibri"/>
                          <a:cs typeface="Times New Roman" pitchFamily="18" charset="0"/>
                        </a:rPr>
                        <a:t>Potash (K</a:t>
                      </a:r>
                      <a:r>
                        <a:rPr lang="en-US" sz="2000" baseline="-25000">
                          <a:latin typeface="Times New Roman" pitchFamily="18" charset="0"/>
                          <a:ea typeface="Calibri"/>
                          <a:cs typeface="Times New Roman" pitchFamily="18" charset="0"/>
                        </a:rPr>
                        <a:t>2</a:t>
                      </a:r>
                      <a:r>
                        <a:rPr lang="en-US" sz="2000">
                          <a:latin typeface="Times New Roman" pitchFamily="18" charset="0"/>
                          <a:ea typeface="Calibri"/>
                          <a:cs typeface="Times New Roman" pitchFamily="18" charset="0"/>
                        </a:rPr>
                        <a:t>o) % by Weight (Minimum)</a:t>
                      </a:r>
                    </a:p>
                  </a:txBody>
                  <a:tcPr marL="68580" marR="68580" marT="0" marB="0" anchor="ctr"/>
                </a:tc>
                <a:tc>
                  <a:txBody>
                    <a:bodyPr/>
                    <a:lstStyle/>
                    <a:p>
                      <a:pPr marL="0" marR="0" algn="ctr">
                        <a:lnSpc>
                          <a:spcPct val="115000"/>
                        </a:lnSpc>
                        <a:spcBef>
                          <a:spcPts val="0"/>
                        </a:spcBef>
                        <a:spcAft>
                          <a:spcPts val="0"/>
                        </a:spcAft>
                      </a:pPr>
                      <a:r>
                        <a:rPr lang="en-US" sz="2800" dirty="0">
                          <a:latin typeface="Times New Roman" pitchFamily="18" charset="0"/>
                          <a:ea typeface="Calibri"/>
                          <a:cs typeface="Times New Roman" pitchFamily="18" charset="0"/>
                        </a:rPr>
                        <a:t>0.4</a:t>
                      </a:r>
                    </a:p>
                  </a:txBody>
                  <a:tcPr marL="68580" marR="68580" marT="0" marB="0" anchor="ctr"/>
                </a:tc>
                <a:tc>
                  <a:txBody>
                    <a:bodyPr/>
                    <a:lstStyle/>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0.3</a:t>
                      </a:r>
                    </a:p>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(3 kg/ton0</a:t>
                      </a:r>
                      <a:endParaRPr lang="en-US" sz="2800" dirty="0">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800" dirty="0" smtClean="0">
                          <a:latin typeface="Times New Roman" pitchFamily="18" charset="0"/>
                          <a:ea typeface="Calibri"/>
                          <a:cs typeface="Times New Roman" pitchFamily="18" charset="0"/>
                        </a:rPr>
                        <a:t>0.2</a:t>
                      </a:r>
                      <a:endParaRPr lang="en-US" sz="2800" dirty="0">
                        <a:latin typeface="Times New Roman" pitchFamily="18" charset="0"/>
                        <a:ea typeface="Calibri"/>
                        <a:cs typeface="Times New Roman" pitchFamily="18" charset="0"/>
                      </a:endParaRPr>
                    </a:p>
                  </a:txBody>
                  <a:tcPr marL="68580" marR="68580" marT="0" marB="0" anchor="ctr"/>
                </a:tc>
              </a:tr>
              <a:tr h="600673">
                <a:tc>
                  <a:txBody>
                    <a:bodyPr/>
                    <a:lstStyle/>
                    <a:p>
                      <a:pPr marL="0" marR="0" algn="ctr">
                        <a:lnSpc>
                          <a:spcPct val="115000"/>
                        </a:lnSpc>
                        <a:spcBef>
                          <a:spcPts val="0"/>
                        </a:spcBef>
                        <a:spcAft>
                          <a:spcPts val="0"/>
                        </a:spcAft>
                      </a:pPr>
                      <a:r>
                        <a:rPr lang="en-US" sz="2000" dirty="0">
                          <a:latin typeface="Times New Roman" pitchFamily="18" charset="0"/>
                          <a:ea typeface="Calibri"/>
                          <a:cs typeface="Times New Roman" pitchFamily="18" charset="0"/>
                        </a:rPr>
                        <a:t>5</a:t>
                      </a:r>
                    </a:p>
                  </a:txBody>
                  <a:tcPr marL="68580" marR="68580" marT="0" marB="0" anchor="ctr"/>
                </a:tc>
                <a:tc>
                  <a:txBody>
                    <a:bodyPr/>
                    <a:lstStyle/>
                    <a:p>
                      <a:pPr marL="0" marR="0">
                        <a:lnSpc>
                          <a:spcPct val="115000"/>
                        </a:lnSpc>
                        <a:spcBef>
                          <a:spcPts val="0"/>
                        </a:spcBef>
                        <a:spcAft>
                          <a:spcPts val="0"/>
                        </a:spcAft>
                      </a:pPr>
                      <a:r>
                        <a:rPr lang="en-US" sz="2000" dirty="0">
                          <a:latin typeface="Times New Roman" pitchFamily="18" charset="0"/>
                          <a:ea typeface="Calibri"/>
                          <a:cs typeface="Times New Roman" pitchFamily="18" charset="0"/>
                        </a:rPr>
                        <a:t>Pathogens </a:t>
                      </a:r>
                    </a:p>
                  </a:txBody>
                  <a:tcPr marL="68580" marR="68580" marT="0" marB="0" anchor="ctr"/>
                </a:tc>
                <a:tc>
                  <a:txBody>
                    <a:bodyPr/>
                    <a:lstStyle/>
                    <a:p>
                      <a:pPr marL="0" marR="0" algn="ctr">
                        <a:lnSpc>
                          <a:spcPct val="115000"/>
                        </a:lnSpc>
                        <a:spcBef>
                          <a:spcPts val="0"/>
                        </a:spcBef>
                        <a:spcAft>
                          <a:spcPts val="0"/>
                        </a:spcAft>
                      </a:pPr>
                      <a:r>
                        <a:rPr lang="en-US" sz="2400" dirty="0" smtClean="0">
                          <a:latin typeface="Times New Roman" pitchFamily="18" charset="0"/>
                          <a:ea typeface="Calibri"/>
                          <a:cs typeface="Times New Roman" pitchFamily="18" charset="0"/>
                        </a:rPr>
                        <a:t>ABSENT </a:t>
                      </a:r>
                      <a:r>
                        <a:rPr lang="en-US" sz="2400" baseline="0" dirty="0" smtClean="0">
                          <a:latin typeface="Times New Roman" pitchFamily="18" charset="0"/>
                          <a:ea typeface="Calibri"/>
                          <a:cs typeface="Times New Roman" pitchFamily="18" charset="0"/>
                        </a:rPr>
                        <a:t> </a:t>
                      </a:r>
                      <a:endParaRPr lang="en-US" sz="2400" dirty="0">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400" dirty="0" smtClean="0">
                          <a:latin typeface="Times New Roman" pitchFamily="18" charset="0"/>
                          <a:ea typeface="Calibri"/>
                          <a:cs typeface="Times New Roman" pitchFamily="18" charset="0"/>
                        </a:rPr>
                        <a:t>ABSENT</a:t>
                      </a:r>
                      <a:endParaRPr lang="en-US" sz="2400" dirty="0">
                        <a:latin typeface="Times New Roman" pitchFamily="18" charset="0"/>
                        <a:ea typeface="Calibri"/>
                        <a:cs typeface="Times New Roman" pitchFamily="18" charset="0"/>
                      </a:endParaRPr>
                    </a:p>
                  </a:txBody>
                  <a:tcPr marL="68580" marR="68580" marT="0" marB="0" anchor="ctr"/>
                </a:tc>
                <a:tc>
                  <a:txBody>
                    <a:bodyPr/>
                    <a:lstStyle/>
                    <a:p>
                      <a:pPr marL="0" marR="0" algn="ctr">
                        <a:lnSpc>
                          <a:spcPct val="115000"/>
                        </a:lnSpc>
                        <a:spcBef>
                          <a:spcPts val="0"/>
                        </a:spcBef>
                        <a:spcAft>
                          <a:spcPts val="0"/>
                        </a:spcAft>
                      </a:pPr>
                      <a:r>
                        <a:rPr lang="en-US" sz="2400" dirty="0" smtClean="0">
                          <a:latin typeface="Times New Roman" pitchFamily="18" charset="0"/>
                          <a:ea typeface="Calibri"/>
                          <a:cs typeface="Times New Roman" pitchFamily="18" charset="0"/>
                        </a:rPr>
                        <a:t>PRESENT</a:t>
                      </a:r>
                      <a:r>
                        <a:rPr lang="en-US" sz="2400" baseline="0" dirty="0" smtClean="0">
                          <a:latin typeface="Times New Roman" pitchFamily="18" charset="0"/>
                          <a:ea typeface="Calibri"/>
                          <a:cs typeface="Times New Roman" pitchFamily="18" charset="0"/>
                        </a:rPr>
                        <a:t> </a:t>
                      </a:r>
                      <a:endParaRPr lang="en-US" sz="2400" dirty="0">
                        <a:latin typeface="Times New Roman" pitchFamily="18" charset="0"/>
                        <a:ea typeface="Calibri"/>
                        <a:cs typeface="Times New Roman" pitchFamily="18" charset="0"/>
                      </a:endParaRPr>
                    </a:p>
                  </a:txBody>
                  <a:tcPr marL="68580" marR="68580" marT="0" marB="0" anchor="ctr"/>
                </a:tc>
              </a:tr>
            </a:tbl>
          </a:graphicData>
        </a:graphic>
      </p:graphicFrame>
    </p:spTree>
    <p:extLst>
      <p:ext uri="{BB962C8B-B14F-4D97-AF65-F5344CB8AC3E}">
        <p14:creationId xmlns="" xmlns:p14="http://schemas.microsoft.com/office/powerpoint/2010/main" val="4092905142"/>
      </p:ext>
    </p:extLst>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685799"/>
          </a:xfrm>
        </p:spPr>
        <p:txBody>
          <a:bodyPr>
            <a:normAutofit/>
          </a:bodyPr>
          <a:lstStyle/>
          <a:p>
            <a:r>
              <a:rPr lang="en-US" sz="2800" cap="all" dirty="0" smtClean="0">
                <a:solidFill>
                  <a:srgbClr val="0070C0"/>
                </a:solidFill>
                <a:latin typeface="Times New Roman" pitchFamily="18" charset="0"/>
                <a:cs typeface="Times New Roman" pitchFamily="18" charset="0"/>
              </a:rPr>
              <a:t>Major concerns in Indian Agriculture</a:t>
            </a:r>
            <a:endParaRPr lang="en-US" sz="2800" cap="all" dirty="0">
              <a:solidFill>
                <a:srgbClr val="0070C0"/>
              </a:solidFill>
              <a:latin typeface="Times New Roman" pitchFamily="18" charset="0"/>
              <a:cs typeface="Times New Roman" pitchFamily="18" charset="0"/>
            </a:endParaRPr>
          </a:p>
        </p:txBody>
      </p:sp>
      <p:sp>
        <p:nvSpPr>
          <p:cNvPr id="3" name="Subtitle 2"/>
          <p:cNvSpPr>
            <a:spLocks noGrp="1"/>
          </p:cNvSpPr>
          <p:nvPr>
            <p:ph type="subTitle" idx="1"/>
          </p:nvPr>
        </p:nvSpPr>
        <p:spPr>
          <a:xfrm>
            <a:off x="990600" y="1295400"/>
            <a:ext cx="7315200" cy="5105400"/>
          </a:xfrm>
        </p:spPr>
        <p:txBody>
          <a:bodyPr>
            <a:normAutofit/>
          </a:bodyPr>
          <a:lstStyle/>
          <a:p>
            <a:pPr algn="just">
              <a:spcBef>
                <a:spcPts val="0"/>
              </a:spcBef>
            </a:pPr>
            <a:endParaRPr lang="en-US" sz="1800" b="1" dirty="0" smtClean="0">
              <a:solidFill>
                <a:schemeClr val="tx1"/>
              </a:solidFill>
              <a:latin typeface="Times New Roman" pitchFamily="18" charset="0"/>
              <a:cs typeface="Times New Roman" pitchFamily="18" charset="0"/>
            </a:endParaRPr>
          </a:p>
          <a:p>
            <a:pPr algn="just">
              <a:spcBef>
                <a:spcPts val="0"/>
              </a:spcBef>
            </a:pPr>
            <a:endParaRPr lang="en-US" sz="1800" b="1" dirty="0" smtClean="0">
              <a:solidFill>
                <a:schemeClr val="tx1"/>
              </a:solidFill>
              <a:latin typeface="Times New Roman" pitchFamily="18" charset="0"/>
              <a:cs typeface="Times New Roman" pitchFamily="18" charset="0"/>
            </a:endParaRPr>
          </a:p>
          <a:p>
            <a:pPr algn="just">
              <a:spcBef>
                <a:spcPts val="0"/>
              </a:spcBef>
              <a:buFont typeface="Arial" pitchFamily="34" charset="0"/>
              <a:buChar char="•"/>
            </a:pPr>
            <a:r>
              <a:rPr lang="en-US" dirty="0" smtClean="0">
                <a:solidFill>
                  <a:schemeClr val="tx1"/>
                </a:solidFill>
                <a:latin typeface="Times New Roman" pitchFamily="18" charset="0"/>
                <a:cs typeface="Times New Roman" pitchFamily="18" charset="0"/>
              </a:rPr>
              <a:t>Excessive use of Urea.  N:P:K is getting distorted.</a:t>
            </a:r>
          </a:p>
          <a:p>
            <a:pPr algn="just">
              <a:spcBef>
                <a:spcPts val="0"/>
              </a:spcBef>
            </a:pPr>
            <a:endParaRPr lang="en-US" dirty="0" smtClean="0">
              <a:solidFill>
                <a:schemeClr val="tx1"/>
              </a:solidFill>
              <a:latin typeface="Times New Roman" pitchFamily="18" charset="0"/>
              <a:cs typeface="Times New Roman" pitchFamily="18" charset="0"/>
            </a:endParaRPr>
          </a:p>
          <a:p>
            <a:pPr algn="just">
              <a:spcBef>
                <a:spcPts val="0"/>
              </a:spcBef>
              <a:buFont typeface="Arial" pitchFamily="34" charset="0"/>
              <a:buChar char="•"/>
            </a:pPr>
            <a:r>
              <a:rPr lang="en-US" dirty="0" smtClean="0">
                <a:solidFill>
                  <a:schemeClr val="tx1"/>
                </a:solidFill>
                <a:latin typeface="Times New Roman" pitchFamily="18" charset="0"/>
                <a:cs typeface="Times New Roman" pitchFamily="18" charset="0"/>
              </a:rPr>
              <a:t>Ideal         N:P:K Ratio               4:2:1</a:t>
            </a:r>
          </a:p>
          <a:p>
            <a:pPr algn="just">
              <a:spcBef>
                <a:spcPts val="0"/>
              </a:spcBef>
              <a:buFont typeface="Arial" pitchFamily="34" charset="0"/>
              <a:buChar char="•"/>
            </a:pPr>
            <a:r>
              <a:rPr lang="en-US" dirty="0" smtClean="0">
                <a:solidFill>
                  <a:schemeClr val="tx1"/>
                </a:solidFill>
                <a:latin typeface="Times New Roman" pitchFamily="18" charset="0"/>
                <a:cs typeface="Times New Roman" pitchFamily="18" charset="0"/>
              </a:rPr>
              <a:t>All India   N:P:K Ratio         8.3:2.7:1</a:t>
            </a:r>
          </a:p>
          <a:p>
            <a:pPr algn="just">
              <a:spcBef>
                <a:spcPts val="0"/>
              </a:spcBef>
              <a:buFont typeface="Arial" pitchFamily="34" charset="0"/>
              <a:buChar char="•"/>
            </a:pPr>
            <a:r>
              <a:rPr lang="en-US" dirty="0" smtClean="0">
                <a:solidFill>
                  <a:schemeClr val="tx1"/>
                </a:solidFill>
                <a:latin typeface="Times New Roman" pitchFamily="18" charset="0"/>
                <a:cs typeface="Times New Roman" pitchFamily="18" charset="0"/>
              </a:rPr>
              <a:t>Gujarat     N:P:K Ratio       13.2:3.4:1</a:t>
            </a:r>
          </a:p>
          <a:p>
            <a:pPr algn="just">
              <a:spcBef>
                <a:spcPts val="0"/>
              </a:spcBef>
              <a:buFont typeface="Arial" pitchFamily="34" charset="0"/>
              <a:buChar char="•"/>
            </a:pPr>
            <a:r>
              <a:rPr lang="en-US" dirty="0" smtClean="0">
                <a:solidFill>
                  <a:schemeClr val="tx1"/>
                </a:solidFill>
                <a:latin typeface="Times New Roman" pitchFamily="18" charset="0"/>
                <a:cs typeface="Times New Roman" pitchFamily="18" charset="0"/>
              </a:rPr>
              <a:t>Punjab</a:t>
            </a:r>
            <a:r>
              <a:rPr lang="en-US" dirty="0" smtClean="0">
                <a:solidFill>
                  <a:srgbClr val="FF0000"/>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N:P:K Ratio       61.7:19.2:1</a:t>
            </a:r>
          </a:p>
          <a:p>
            <a:pPr algn="just">
              <a:spcBef>
                <a:spcPts val="0"/>
              </a:spcBef>
            </a:pPr>
            <a:endParaRPr lang="en-US" sz="2400" dirty="0" smtClean="0">
              <a:solidFill>
                <a:schemeClr val="tx1"/>
              </a:solidFill>
              <a:latin typeface="Times New Roman" pitchFamily="18" charset="0"/>
              <a:cs typeface="Times New Roman" pitchFamily="18" charset="0"/>
            </a:endParaRPr>
          </a:p>
          <a:p>
            <a:pPr algn="just">
              <a:spcBef>
                <a:spcPts val="0"/>
              </a:spcBef>
            </a:pPr>
            <a:r>
              <a:rPr lang="en-US" sz="2400" dirty="0" smtClean="0">
                <a:solidFill>
                  <a:schemeClr val="tx1"/>
                </a:solidFill>
                <a:latin typeface="Times New Roman" pitchFamily="18" charset="0"/>
                <a:cs typeface="Times New Roman" pitchFamily="18" charset="0"/>
              </a:rPr>
              <a:t>NEED TO PROMOTE ORGANIC FRERTILIZERS</a:t>
            </a:r>
          </a:p>
          <a:p>
            <a:pPr algn="just"/>
            <a:endParaRPr lang="en-US" dirty="0" smtClean="0"/>
          </a:p>
          <a:p>
            <a:endParaRPr lang="en-US" dirty="0"/>
          </a:p>
        </p:txBody>
      </p:sp>
    </p:spTree>
    <p:extLst>
      <p:ext uri="{BB962C8B-B14F-4D97-AF65-F5344CB8AC3E}">
        <p14:creationId xmlns="" xmlns:p14="http://schemas.microsoft.com/office/powerpoint/2010/main" val="2201312036"/>
      </p:ext>
    </p:extLst>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normAutofit/>
          </a:bodyPr>
          <a:lstStyle/>
          <a:p>
            <a:r>
              <a:rPr lang="en-US" sz="2800" dirty="0" smtClean="0"/>
              <a:t>CEILING LIMITS(mg/kg) AND  DRY SLUDGE (AHMEDABAD ) ANALYSIS</a:t>
            </a:r>
            <a:endParaRPr lang="en-US" sz="28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25793080"/>
              </p:ext>
            </p:extLst>
          </p:nvPr>
        </p:nvGraphicFramePr>
        <p:xfrm>
          <a:off x="152400" y="1219198"/>
          <a:ext cx="8839200" cy="5451899"/>
        </p:xfrm>
        <a:graphic>
          <a:graphicData uri="http://schemas.openxmlformats.org/drawingml/2006/table">
            <a:tbl>
              <a:tblPr firstRow="1" bandRow="1">
                <a:tableStyleId>{5C22544A-7EE6-4342-B048-85BDC9FD1C3A}</a:tableStyleId>
              </a:tblPr>
              <a:tblGrid>
                <a:gridCol w="1473200"/>
                <a:gridCol w="1473200"/>
                <a:gridCol w="1473200"/>
                <a:gridCol w="1473200"/>
                <a:gridCol w="1473200"/>
                <a:gridCol w="1473200"/>
              </a:tblGrid>
              <a:tr h="990602">
                <a:tc>
                  <a:txBody>
                    <a:bodyPr/>
                    <a:lstStyle/>
                    <a:p>
                      <a:pPr algn="l">
                        <a:lnSpc>
                          <a:spcPct val="115000"/>
                        </a:lnSpc>
                        <a:spcAft>
                          <a:spcPts val="0"/>
                        </a:spcAft>
                      </a:pPr>
                      <a:r>
                        <a:rPr lang="en-US" sz="1400" dirty="0">
                          <a:latin typeface="Times New Roman"/>
                          <a:ea typeface="Times New Roman"/>
                          <a:cs typeface="Mangal"/>
                        </a:rPr>
                        <a:t>No. </a:t>
                      </a:r>
                      <a:endParaRPr lang="en-US" sz="1100" dirty="0">
                        <a:latin typeface="Calibri"/>
                        <a:ea typeface="Times New Roman"/>
                        <a:cs typeface="Mangal"/>
                      </a:endParaRPr>
                    </a:p>
                  </a:txBody>
                  <a:tcPr marL="68580" marR="68580" marT="0" marB="0"/>
                </a:tc>
                <a:tc>
                  <a:txBody>
                    <a:bodyPr/>
                    <a:lstStyle/>
                    <a:p>
                      <a:pPr algn="l">
                        <a:lnSpc>
                          <a:spcPct val="115000"/>
                        </a:lnSpc>
                        <a:spcAft>
                          <a:spcPts val="0"/>
                        </a:spcAft>
                      </a:pPr>
                      <a:r>
                        <a:rPr lang="en-US" sz="1400">
                          <a:latin typeface="Times New Roman"/>
                          <a:ea typeface="Times New Roman"/>
                          <a:cs typeface="Mangal"/>
                        </a:rPr>
                        <a:t>Particulars</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400" dirty="0">
                          <a:latin typeface="Times New Roman"/>
                          <a:ea typeface="Times New Roman"/>
                          <a:cs typeface="Mangal"/>
                        </a:rPr>
                        <a:t>FCO- City Compost Specifications</a:t>
                      </a:r>
                      <a:endParaRPr lang="en-US" sz="1100" dirty="0">
                        <a:latin typeface="Calibri"/>
                        <a:ea typeface="Times New Roman"/>
                        <a:cs typeface="Mangal"/>
                      </a:endParaRPr>
                    </a:p>
                  </a:txBody>
                  <a:tcPr marL="68580" marR="68580" marT="0" marB="0"/>
                </a:tc>
                <a:tc>
                  <a:txBody>
                    <a:bodyPr/>
                    <a:lstStyle/>
                    <a:p>
                      <a:pPr algn="l">
                        <a:lnSpc>
                          <a:spcPct val="115000"/>
                        </a:lnSpc>
                        <a:spcAft>
                          <a:spcPts val="0"/>
                        </a:spcAft>
                      </a:pPr>
                      <a:r>
                        <a:rPr lang="en-US" sz="1400" dirty="0">
                          <a:latin typeface="Times New Roman"/>
                          <a:ea typeface="Times New Roman"/>
                          <a:cs typeface="Mangal"/>
                        </a:rPr>
                        <a:t>USEPA,40CFR 503 Sludge Specifications</a:t>
                      </a:r>
                      <a:endParaRPr lang="en-US" sz="1100" dirty="0">
                        <a:latin typeface="Calibri"/>
                        <a:ea typeface="Times New Roman"/>
                        <a:cs typeface="Mangal"/>
                      </a:endParaRPr>
                    </a:p>
                  </a:txBody>
                  <a:tcPr marL="68580" marR="68580" marT="0" marB="0"/>
                </a:tc>
                <a:tc>
                  <a:txBody>
                    <a:bodyPr/>
                    <a:lstStyle/>
                    <a:p>
                      <a:pPr algn="l">
                        <a:lnSpc>
                          <a:spcPct val="115000"/>
                        </a:lnSpc>
                        <a:spcAft>
                          <a:spcPts val="0"/>
                        </a:spcAft>
                      </a:pPr>
                      <a:r>
                        <a:rPr lang="en-US" sz="1400">
                          <a:latin typeface="Times New Roman"/>
                          <a:ea typeface="Times New Roman"/>
                          <a:cs typeface="Mangal"/>
                        </a:rPr>
                        <a:t>EU Directive 86/278  Sludge Specifications</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400">
                          <a:latin typeface="Times New Roman"/>
                          <a:ea typeface="Times New Roman"/>
                          <a:cs typeface="Mangal"/>
                        </a:rPr>
                        <a:t>AMC Sludge.</a:t>
                      </a:r>
                      <a:endParaRPr lang="en-US" sz="1100">
                        <a:latin typeface="Calibri"/>
                        <a:ea typeface="Times New Roman"/>
                        <a:cs typeface="Mangal"/>
                      </a:endParaRPr>
                    </a:p>
                    <a:p>
                      <a:pPr algn="l">
                        <a:lnSpc>
                          <a:spcPct val="115000"/>
                        </a:lnSpc>
                        <a:spcAft>
                          <a:spcPts val="0"/>
                        </a:spcAft>
                      </a:pPr>
                      <a:r>
                        <a:rPr lang="en-US" sz="1400">
                          <a:latin typeface="Times New Roman"/>
                          <a:ea typeface="Times New Roman"/>
                          <a:cs typeface="Mangal"/>
                        </a:rPr>
                        <a:t>Minimum-Maximum</a:t>
                      </a:r>
                      <a:endParaRPr lang="en-US" sz="1100">
                        <a:latin typeface="Calibri"/>
                        <a:ea typeface="Times New Roman"/>
                        <a:cs typeface="Mangal"/>
                      </a:endParaRPr>
                    </a:p>
                    <a:p>
                      <a:pPr algn="l">
                        <a:lnSpc>
                          <a:spcPct val="115000"/>
                        </a:lnSpc>
                        <a:spcAft>
                          <a:spcPts val="0"/>
                        </a:spcAft>
                      </a:pPr>
                      <a:r>
                        <a:rPr lang="en-US" sz="1400">
                          <a:latin typeface="Times New Roman"/>
                          <a:ea typeface="Times New Roman"/>
                          <a:cs typeface="Mangal"/>
                        </a:rPr>
                        <a:t>Range</a:t>
                      </a:r>
                      <a:endParaRPr lang="en-US" sz="1100">
                        <a:latin typeface="Calibri"/>
                        <a:ea typeface="Times New Roman"/>
                        <a:cs typeface="Mangal"/>
                      </a:endParaRPr>
                    </a:p>
                  </a:txBody>
                  <a:tcPr marL="68580" marR="68580" marT="0" marB="0"/>
                </a:tc>
              </a:tr>
              <a:tr h="504487">
                <a:tc>
                  <a:txBody>
                    <a:bodyPr/>
                    <a:lstStyle/>
                    <a:p>
                      <a:pPr algn="l">
                        <a:lnSpc>
                          <a:spcPct val="115000"/>
                        </a:lnSpc>
                        <a:spcAft>
                          <a:spcPts val="0"/>
                        </a:spcAft>
                      </a:pPr>
                      <a:r>
                        <a:rPr lang="en-US" sz="1400">
                          <a:latin typeface="Times New Roman"/>
                          <a:ea typeface="Times New Roman"/>
                          <a:cs typeface="Mangal"/>
                        </a:rPr>
                        <a:t>1.</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800" dirty="0" smtClean="0">
                          <a:latin typeface="Times New Roman"/>
                          <a:ea typeface="Times New Roman"/>
                          <a:cs typeface="Mangal"/>
                        </a:rPr>
                        <a:t>Zinc</a:t>
                      </a:r>
                      <a:endParaRPr lang="en-US" sz="18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1000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7500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2500-4000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dirty="0">
                          <a:latin typeface="Times New Roman"/>
                          <a:ea typeface="Times New Roman"/>
                          <a:cs typeface="Mangal"/>
                        </a:rPr>
                        <a:t>212-721</a:t>
                      </a:r>
                      <a:endParaRPr lang="en-US" sz="2000" dirty="0">
                        <a:latin typeface="Calibri"/>
                        <a:ea typeface="Times New Roman"/>
                        <a:cs typeface="Mangal"/>
                      </a:endParaRPr>
                    </a:p>
                  </a:txBody>
                  <a:tcPr marL="68580" marR="68580" marT="0" marB="0"/>
                </a:tc>
              </a:tr>
              <a:tr h="504487">
                <a:tc>
                  <a:txBody>
                    <a:bodyPr/>
                    <a:lstStyle/>
                    <a:p>
                      <a:pPr algn="l">
                        <a:lnSpc>
                          <a:spcPct val="115000"/>
                        </a:lnSpc>
                        <a:spcAft>
                          <a:spcPts val="0"/>
                        </a:spcAft>
                      </a:pPr>
                      <a:r>
                        <a:rPr lang="en-US" sz="1400">
                          <a:latin typeface="Times New Roman"/>
                          <a:ea typeface="Times New Roman"/>
                          <a:cs typeface="Mangal"/>
                        </a:rPr>
                        <a:t>2.</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800" dirty="0" smtClean="0">
                          <a:latin typeface="Times New Roman"/>
                          <a:ea typeface="Times New Roman"/>
                          <a:cs typeface="Mangal"/>
                        </a:rPr>
                        <a:t>Copper</a:t>
                      </a:r>
                      <a:endParaRPr lang="en-US" sz="18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300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4300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1000-1750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218-644</a:t>
                      </a:r>
                      <a:endParaRPr lang="en-US" sz="2000" dirty="0">
                        <a:latin typeface="Calibri"/>
                        <a:ea typeface="Times New Roman"/>
                        <a:cs typeface="Mangal"/>
                      </a:endParaRPr>
                    </a:p>
                  </a:txBody>
                  <a:tcPr marL="68580" marR="68580" marT="0" marB="0"/>
                </a:tc>
              </a:tr>
              <a:tr h="593160">
                <a:tc>
                  <a:txBody>
                    <a:bodyPr/>
                    <a:lstStyle/>
                    <a:p>
                      <a:pPr algn="l">
                        <a:lnSpc>
                          <a:spcPct val="115000"/>
                        </a:lnSpc>
                        <a:spcAft>
                          <a:spcPts val="0"/>
                        </a:spcAft>
                      </a:pPr>
                      <a:r>
                        <a:rPr lang="en-US" sz="1400">
                          <a:latin typeface="Times New Roman"/>
                          <a:ea typeface="Times New Roman"/>
                          <a:cs typeface="Mangal"/>
                        </a:rPr>
                        <a:t>3.</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800" dirty="0" smtClean="0">
                          <a:latin typeface="Times New Roman"/>
                          <a:ea typeface="Times New Roman"/>
                          <a:cs typeface="Mangal"/>
                        </a:rPr>
                        <a:t>Arsenic</a:t>
                      </a:r>
                      <a:endParaRPr lang="en-US" sz="18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10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75</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dirty="0">
                          <a:latin typeface="Times New Roman"/>
                          <a:ea typeface="Times New Roman"/>
                          <a:cs typeface="Mangal"/>
                        </a:rPr>
                        <a:t>BLD-0.5</a:t>
                      </a:r>
                      <a:endParaRPr lang="en-US" sz="2000" dirty="0">
                        <a:latin typeface="Calibri"/>
                        <a:ea typeface="Times New Roman"/>
                        <a:cs typeface="Mangal"/>
                      </a:endParaRPr>
                    </a:p>
                  </a:txBody>
                  <a:tcPr marL="68580" marR="68580" marT="0" marB="0"/>
                </a:tc>
              </a:tr>
              <a:tr h="672851">
                <a:tc>
                  <a:txBody>
                    <a:bodyPr/>
                    <a:lstStyle/>
                    <a:p>
                      <a:pPr algn="l">
                        <a:lnSpc>
                          <a:spcPct val="115000"/>
                        </a:lnSpc>
                        <a:spcAft>
                          <a:spcPts val="0"/>
                        </a:spcAft>
                      </a:pPr>
                      <a:r>
                        <a:rPr lang="en-US" sz="1400">
                          <a:latin typeface="Times New Roman"/>
                          <a:ea typeface="Times New Roman"/>
                          <a:cs typeface="Mangal"/>
                        </a:rPr>
                        <a:t>4.</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800" dirty="0" smtClean="0">
                          <a:latin typeface="Times New Roman"/>
                          <a:ea typeface="Times New Roman"/>
                          <a:cs typeface="Mangal"/>
                        </a:rPr>
                        <a:t>Cadmium</a:t>
                      </a:r>
                      <a:endParaRPr lang="en-US" sz="18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smtClean="0">
                          <a:latin typeface="Times New Roman"/>
                          <a:ea typeface="Times New Roman"/>
                          <a:cs typeface="Mangal"/>
                        </a:rPr>
                        <a:t>5</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85</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20-40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0.9-15.54</a:t>
                      </a:r>
                      <a:endParaRPr lang="en-US" sz="2000" dirty="0">
                        <a:latin typeface="Calibri"/>
                        <a:ea typeface="Times New Roman"/>
                        <a:cs typeface="Mangal"/>
                      </a:endParaRPr>
                    </a:p>
                  </a:txBody>
                  <a:tcPr marL="68580" marR="68580" marT="0" marB="0"/>
                </a:tc>
              </a:tr>
              <a:tr h="672851">
                <a:tc>
                  <a:txBody>
                    <a:bodyPr/>
                    <a:lstStyle/>
                    <a:p>
                      <a:pPr algn="l">
                        <a:lnSpc>
                          <a:spcPct val="115000"/>
                        </a:lnSpc>
                        <a:spcAft>
                          <a:spcPts val="0"/>
                        </a:spcAft>
                      </a:pPr>
                      <a:r>
                        <a:rPr lang="en-US" sz="1400">
                          <a:latin typeface="Times New Roman"/>
                          <a:ea typeface="Times New Roman"/>
                          <a:cs typeface="Mangal"/>
                        </a:rPr>
                        <a:t>5.</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800" dirty="0" smtClean="0">
                          <a:latin typeface="Times New Roman"/>
                          <a:ea typeface="Times New Roman"/>
                          <a:cs typeface="Mangal"/>
                        </a:rPr>
                        <a:t>Chromium</a:t>
                      </a:r>
                      <a:endParaRPr lang="en-US" sz="18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smtClean="0">
                          <a:latin typeface="Times New Roman"/>
                          <a:ea typeface="Times New Roman"/>
                          <a:cs typeface="Mangal"/>
                        </a:rPr>
                        <a:t>50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3000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a:latin typeface="Times New Roman"/>
                          <a:ea typeface="Times New Roman"/>
                          <a:cs typeface="Mangal"/>
                        </a:rPr>
                        <a:t>-</a:t>
                      </a:r>
                      <a:endParaRPr lang="en-US" sz="2000">
                        <a:latin typeface="Calibri"/>
                        <a:ea typeface="Times New Roman"/>
                        <a:cs typeface="Mangal"/>
                      </a:endParaRPr>
                    </a:p>
                  </a:txBody>
                  <a:tcPr marL="68580" marR="68580" marT="0" marB="0"/>
                </a:tc>
                <a:tc>
                  <a:txBody>
                    <a:bodyPr/>
                    <a:lstStyle/>
                    <a:p>
                      <a:pPr algn="ctr">
                        <a:lnSpc>
                          <a:spcPct val="115000"/>
                        </a:lnSpc>
                        <a:spcAft>
                          <a:spcPts val="0"/>
                        </a:spcAft>
                      </a:pPr>
                      <a:r>
                        <a:rPr lang="en-US" sz="2000" b="1">
                          <a:latin typeface="Times New Roman"/>
                          <a:ea typeface="Times New Roman"/>
                          <a:cs typeface="Mangal"/>
                        </a:rPr>
                        <a:t>52.6-76.4</a:t>
                      </a:r>
                      <a:endParaRPr lang="en-US" sz="2000">
                        <a:latin typeface="Calibri"/>
                        <a:ea typeface="Times New Roman"/>
                        <a:cs typeface="Mangal"/>
                      </a:endParaRPr>
                    </a:p>
                  </a:txBody>
                  <a:tcPr marL="68580" marR="68580" marT="0" marB="0"/>
                </a:tc>
              </a:tr>
              <a:tr h="504487">
                <a:tc>
                  <a:txBody>
                    <a:bodyPr/>
                    <a:lstStyle/>
                    <a:p>
                      <a:pPr algn="l">
                        <a:lnSpc>
                          <a:spcPct val="115000"/>
                        </a:lnSpc>
                        <a:spcAft>
                          <a:spcPts val="0"/>
                        </a:spcAft>
                      </a:pPr>
                      <a:r>
                        <a:rPr lang="en-US" sz="1400">
                          <a:latin typeface="Times New Roman"/>
                          <a:ea typeface="Times New Roman"/>
                          <a:cs typeface="Mangal"/>
                        </a:rPr>
                        <a:t>6.</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800" dirty="0" smtClean="0">
                          <a:latin typeface="Times New Roman"/>
                          <a:ea typeface="Times New Roman"/>
                          <a:cs typeface="Mangal"/>
                        </a:rPr>
                        <a:t>Nickel</a:t>
                      </a:r>
                      <a:endParaRPr lang="en-US" sz="18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smtClean="0">
                          <a:latin typeface="Times New Roman"/>
                          <a:ea typeface="Times New Roman"/>
                          <a:cs typeface="Mangal"/>
                        </a:rPr>
                        <a:t>50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420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300-400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dirty="0">
                          <a:latin typeface="Times New Roman"/>
                          <a:ea typeface="Times New Roman"/>
                          <a:cs typeface="Mangal"/>
                        </a:rPr>
                        <a:t>25-46.2</a:t>
                      </a:r>
                      <a:endParaRPr lang="en-US" sz="2000" dirty="0">
                        <a:latin typeface="Calibri"/>
                        <a:ea typeface="Times New Roman"/>
                        <a:cs typeface="Mangal"/>
                      </a:endParaRPr>
                    </a:p>
                  </a:txBody>
                  <a:tcPr marL="68580" marR="68580" marT="0" marB="0"/>
                </a:tc>
              </a:tr>
              <a:tr h="504487">
                <a:tc>
                  <a:txBody>
                    <a:bodyPr/>
                    <a:lstStyle/>
                    <a:p>
                      <a:pPr algn="l">
                        <a:lnSpc>
                          <a:spcPct val="115000"/>
                        </a:lnSpc>
                        <a:spcAft>
                          <a:spcPts val="0"/>
                        </a:spcAft>
                      </a:pPr>
                      <a:r>
                        <a:rPr lang="en-US" sz="1400">
                          <a:latin typeface="Times New Roman"/>
                          <a:ea typeface="Times New Roman"/>
                          <a:cs typeface="Mangal"/>
                        </a:rPr>
                        <a:t>7.</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800" dirty="0" smtClean="0">
                          <a:latin typeface="Times New Roman"/>
                          <a:ea typeface="Times New Roman"/>
                          <a:cs typeface="Mangal"/>
                        </a:rPr>
                        <a:t>Lead</a:t>
                      </a:r>
                      <a:endParaRPr lang="en-US" sz="18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smtClean="0">
                          <a:latin typeface="Times New Roman"/>
                          <a:ea typeface="Times New Roman"/>
                          <a:cs typeface="Mangal"/>
                        </a:rPr>
                        <a:t>100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840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750-1200</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4.1-99.9</a:t>
                      </a:r>
                      <a:endParaRPr lang="en-US" sz="2000" dirty="0">
                        <a:latin typeface="Calibri"/>
                        <a:ea typeface="Times New Roman"/>
                        <a:cs typeface="Mangal"/>
                      </a:endParaRPr>
                    </a:p>
                  </a:txBody>
                  <a:tcPr marL="68580" marR="68580" marT="0" marB="0"/>
                </a:tc>
              </a:tr>
              <a:tr h="504487">
                <a:tc>
                  <a:txBody>
                    <a:bodyPr/>
                    <a:lstStyle/>
                    <a:p>
                      <a:pPr algn="l">
                        <a:lnSpc>
                          <a:spcPct val="115000"/>
                        </a:lnSpc>
                        <a:spcAft>
                          <a:spcPts val="0"/>
                        </a:spcAft>
                      </a:pPr>
                      <a:r>
                        <a:rPr lang="en-US" sz="1400">
                          <a:latin typeface="Times New Roman"/>
                          <a:ea typeface="Times New Roman"/>
                          <a:cs typeface="Mangal"/>
                        </a:rPr>
                        <a:t>8.</a:t>
                      </a:r>
                      <a:endParaRPr lang="en-US" sz="1100">
                        <a:latin typeface="Calibri"/>
                        <a:ea typeface="Times New Roman"/>
                        <a:cs typeface="Mangal"/>
                      </a:endParaRPr>
                    </a:p>
                  </a:txBody>
                  <a:tcPr marL="68580" marR="68580" marT="0" marB="0"/>
                </a:tc>
                <a:tc>
                  <a:txBody>
                    <a:bodyPr/>
                    <a:lstStyle/>
                    <a:p>
                      <a:pPr algn="l">
                        <a:lnSpc>
                          <a:spcPct val="115000"/>
                        </a:lnSpc>
                        <a:spcAft>
                          <a:spcPts val="0"/>
                        </a:spcAft>
                      </a:pPr>
                      <a:r>
                        <a:rPr lang="en-US" sz="1800" dirty="0" smtClean="0">
                          <a:latin typeface="Times New Roman"/>
                          <a:ea typeface="Times New Roman"/>
                          <a:cs typeface="Mangal"/>
                        </a:rPr>
                        <a:t>Mercury</a:t>
                      </a:r>
                      <a:endParaRPr lang="en-US" sz="18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0.15</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57</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b="1" dirty="0">
                          <a:latin typeface="Times New Roman"/>
                          <a:ea typeface="Times New Roman"/>
                          <a:cs typeface="Mangal"/>
                        </a:rPr>
                        <a:t>16-25</a:t>
                      </a:r>
                      <a:endParaRPr lang="en-US" sz="2000" dirty="0">
                        <a:latin typeface="Calibri"/>
                        <a:ea typeface="Times New Roman"/>
                        <a:cs typeface="Mangal"/>
                      </a:endParaRPr>
                    </a:p>
                  </a:txBody>
                  <a:tcPr marL="68580" marR="68580" marT="0" marB="0"/>
                </a:tc>
                <a:tc>
                  <a:txBody>
                    <a:bodyPr/>
                    <a:lstStyle/>
                    <a:p>
                      <a:pPr algn="ctr">
                        <a:lnSpc>
                          <a:spcPct val="115000"/>
                        </a:lnSpc>
                        <a:spcAft>
                          <a:spcPts val="0"/>
                        </a:spcAft>
                      </a:pPr>
                      <a:r>
                        <a:rPr lang="en-US" sz="2000" dirty="0">
                          <a:latin typeface="Times New Roman"/>
                          <a:ea typeface="Times New Roman"/>
                          <a:cs typeface="Mangal"/>
                        </a:rPr>
                        <a:t>BLD-1.2</a:t>
                      </a:r>
                      <a:endParaRPr lang="en-US" sz="2000" dirty="0">
                        <a:latin typeface="Calibri"/>
                        <a:ea typeface="Times New Roman"/>
                        <a:cs typeface="Mangal"/>
                      </a:endParaRPr>
                    </a:p>
                  </a:txBody>
                  <a:tcPr marL="68580" marR="68580" marT="0" marB="0"/>
                </a:tc>
              </a:tr>
            </a:tbl>
          </a:graphicData>
        </a:graphic>
      </p:graphicFrame>
    </p:spTree>
    <p:extLst>
      <p:ext uri="{BB962C8B-B14F-4D97-AF65-F5344CB8AC3E}">
        <p14:creationId xmlns="" xmlns:p14="http://schemas.microsoft.com/office/powerpoint/2010/main" val="2783836355"/>
      </p:ext>
    </p:extLst>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IN" dirty="0" smtClean="0">
                <a:solidFill>
                  <a:srgbClr val="0070C0"/>
                </a:solidFill>
              </a:rPr>
              <a:t>Some Data, calculations and inferences</a:t>
            </a:r>
            <a:endParaRPr lang="en-IN" dirty="0">
              <a:solidFill>
                <a:srgbClr val="0070C0"/>
              </a:solidFill>
            </a:endParaRPr>
          </a:p>
        </p:txBody>
      </p:sp>
      <p:sp>
        <p:nvSpPr>
          <p:cNvPr id="3" name="Content Placeholder 2"/>
          <p:cNvSpPr>
            <a:spLocks noGrp="1"/>
          </p:cNvSpPr>
          <p:nvPr>
            <p:ph idx="1"/>
          </p:nvPr>
        </p:nvSpPr>
        <p:spPr>
          <a:xfrm>
            <a:off x="457200" y="838200"/>
            <a:ext cx="8229600" cy="5867400"/>
          </a:xfrm>
        </p:spPr>
        <p:txBody>
          <a:bodyPr>
            <a:normAutofit fontScale="25000" lnSpcReduction="20000"/>
          </a:bodyPr>
          <a:lstStyle/>
          <a:p>
            <a:endParaRPr lang="en-IN" sz="6500" dirty="0" smtClean="0"/>
          </a:p>
          <a:p>
            <a:pPr marL="0" indent="0" algn="ctr">
              <a:buNone/>
            </a:pPr>
            <a:r>
              <a:rPr lang="en-IN" sz="8600" b="1" dirty="0" smtClean="0"/>
              <a:t>Gujarat State</a:t>
            </a:r>
            <a:endParaRPr lang="en-IN" sz="8600" b="1" dirty="0"/>
          </a:p>
          <a:p>
            <a:pPr algn="just"/>
            <a:r>
              <a:rPr lang="en-IN" sz="11200" dirty="0" smtClean="0"/>
              <a:t>About 2.3 million tons of UREA Consumption per year</a:t>
            </a:r>
          </a:p>
          <a:p>
            <a:pPr algn="just"/>
            <a:r>
              <a:rPr lang="en-IN" sz="11200" dirty="0" smtClean="0"/>
              <a:t>15 million hectare land under cultivation</a:t>
            </a:r>
          </a:p>
          <a:p>
            <a:pPr algn="just"/>
            <a:r>
              <a:rPr lang="en-IN" sz="11200" dirty="0" smtClean="0"/>
              <a:t>4 major cities produce about 1.5 lakh tons of sludge per year[500 tons/day].</a:t>
            </a:r>
          </a:p>
          <a:p>
            <a:pPr algn="just"/>
            <a:r>
              <a:rPr lang="en-IN" sz="11200" dirty="0" smtClean="0"/>
              <a:t> Upcoming facility can treat maximum30,000 tons/year.</a:t>
            </a:r>
          </a:p>
          <a:p>
            <a:pPr algn="just"/>
            <a:r>
              <a:rPr lang="en-IN" sz="11200" dirty="0" smtClean="0"/>
              <a:t>If all sludge is used in agriculture it will save Rs. 225 </a:t>
            </a:r>
            <a:r>
              <a:rPr lang="en-IN" sz="11200" dirty="0" err="1" smtClean="0"/>
              <a:t>crores</a:t>
            </a:r>
            <a:r>
              <a:rPr lang="en-IN" sz="11200" dirty="0" smtClean="0"/>
              <a:t> of subsidy  given  by Government of India every year[15x1.5x 10</a:t>
            </a:r>
            <a:r>
              <a:rPr lang="en-IN" sz="11200" baseline="30000" dirty="0"/>
              <a:t>8</a:t>
            </a:r>
            <a:r>
              <a:rPr lang="en-IN" sz="11200" dirty="0" smtClean="0"/>
              <a:t>]. </a:t>
            </a:r>
          </a:p>
          <a:p>
            <a:pPr algn="just"/>
            <a:r>
              <a:rPr lang="en-IN" sz="11200" dirty="0" smtClean="0"/>
              <a:t>At 1 ton per hectare application  just sufficient for 1% of cultivated land and is  about 6.5% of UREA consumption.</a:t>
            </a:r>
          </a:p>
          <a:p>
            <a:pPr marL="0" indent="0">
              <a:buNone/>
            </a:pPr>
            <a:endParaRPr lang="en-IN" sz="9600" dirty="0"/>
          </a:p>
          <a:p>
            <a:pPr algn="just"/>
            <a:endParaRPr lang="en-IN" sz="9000" dirty="0" smtClean="0"/>
          </a:p>
        </p:txBody>
      </p:sp>
    </p:spTree>
    <p:extLst>
      <p:ext uri="{BB962C8B-B14F-4D97-AF65-F5344CB8AC3E}">
        <p14:creationId xmlns="" xmlns:p14="http://schemas.microsoft.com/office/powerpoint/2010/main" val="1703814674"/>
      </p:ext>
    </p:extLst>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xfrm>
            <a:off x="1143000" y="0"/>
            <a:ext cx="6800850" cy="914400"/>
          </a:xfrm>
        </p:spPr>
        <p:txBody>
          <a:bodyPr>
            <a:normAutofit fontScale="90000"/>
          </a:bodyPr>
          <a:lstStyle/>
          <a:p>
            <a:r>
              <a:rPr lang="en-US" sz="2400" b="1" smtClean="0"/>
              <a:t/>
            </a:r>
            <a:br>
              <a:rPr lang="en-US" sz="2400" b="1" smtClean="0"/>
            </a:br>
            <a:r>
              <a:rPr lang="en-US" sz="2400" b="1" smtClean="0"/>
              <a:t/>
            </a:r>
            <a:br>
              <a:rPr lang="en-US" sz="2400" b="1" smtClean="0"/>
            </a:br>
            <a:r>
              <a:rPr lang="en-US" sz="3400" b="1" smtClean="0"/>
              <a:t> </a:t>
            </a:r>
            <a:r>
              <a:rPr lang="en-US" sz="2400" b="1" smtClean="0"/>
              <a:t> </a:t>
            </a:r>
            <a:br>
              <a:rPr lang="en-US" sz="2400" b="1" smtClean="0"/>
            </a:br>
            <a:r>
              <a:rPr lang="en-US" sz="2900" b="1" smtClean="0">
                <a:solidFill>
                  <a:srgbClr val="0070C0"/>
                </a:solidFill>
              </a:rPr>
              <a:t>Radiation Technology For Municipal   Sewage Sludge Hygienisation</a:t>
            </a:r>
            <a:r>
              <a:rPr lang="en-US" sz="3400" smtClean="0"/>
              <a:t/>
            </a:r>
            <a:br>
              <a:rPr lang="en-US" sz="3400" smtClean="0"/>
            </a:br>
            <a:r>
              <a:rPr lang="en-US" sz="3400" smtClean="0"/>
              <a:t/>
            </a:r>
            <a:br>
              <a:rPr lang="en-US" sz="3400" smtClean="0"/>
            </a:br>
            <a:endParaRPr lang="en-GB" sz="2400" i="1" smtClean="0">
              <a:solidFill>
                <a:srgbClr val="FFFF00"/>
              </a:solidFill>
            </a:endParaRPr>
          </a:p>
        </p:txBody>
      </p:sp>
      <p:sp>
        <p:nvSpPr>
          <p:cNvPr id="34819" name="TextBox 7"/>
          <p:cNvSpPr txBox="1">
            <a:spLocks noChangeArrowheads="1"/>
          </p:cNvSpPr>
          <p:nvPr/>
        </p:nvSpPr>
        <p:spPr bwMode="auto">
          <a:xfrm>
            <a:off x="3429000" y="5257800"/>
            <a:ext cx="2114550" cy="369888"/>
          </a:xfrm>
          <a:prstGeom prst="rect">
            <a:avLst/>
          </a:prstGeom>
          <a:noFill/>
          <a:ln w="9525">
            <a:noFill/>
            <a:miter lim="800000"/>
            <a:headEnd/>
            <a:tailEnd/>
          </a:ln>
        </p:spPr>
        <p:txBody>
          <a:bodyPr lIns="91414" tIns="45709" rIns="91414" bIns="45709">
            <a:spAutoFit/>
          </a:bodyPr>
          <a:lstStyle/>
          <a:p>
            <a:endParaRPr lang="en-US"/>
          </a:p>
        </p:txBody>
      </p:sp>
      <p:sp>
        <p:nvSpPr>
          <p:cNvPr id="5" name="Content Placeholder 2"/>
          <p:cNvSpPr>
            <a:spLocks noGrp="1"/>
          </p:cNvSpPr>
          <p:nvPr>
            <p:ph idx="1"/>
          </p:nvPr>
        </p:nvSpPr>
        <p:spPr>
          <a:xfrm>
            <a:off x="381000" y="1143000"/>
            <a:ext cx="4076700" cy="5562600"/>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pPr algn="just">
              <a:buFontTx/>
              <a:buNone/>
              <a:defRPr/>
            </a:pPr>
            <a:endParaRPr lang="en-IN" sz="2400" b="1" dirty="0">
              <a:solidFill>
                <a:srgbClr val="7030A0"/>
              </a:solidFill>
            </a:endParaRPr>
          </a:p>
          <a:p>
            <a:pPr indent="-58720">
              <a:buFontTx/>
              <a:buNone/>
              <a:defRPr/>
            </a:pPr>
            <a:r>
              <a:rPr lang="en-IN" sz="3100" dirty="0">
                <a:solidFill>
                  <a:schemeClr val="tx1"/>
                </a:solidFill>
              </a:rPr>
              <a:t> 1</a:t>
            </a:r>
            <a:r>
              <a:rPr lang="en-IN" sz="3100" baseline="30000" dirty="0">
                <a:solidFill>
                  <a:schemeClr val="tx1"/>
                </a:solidFill>
              </a:rPr>
              <a:t>st</a:t>
            </a:r>
            <a:r>
              <a:rPr lang="en-IN" sz="3100" dirty="0">
                <a:solidFill>
                  <a:schemeClr val="tx1"/>
                </a:solidFill>
              </a:rPr>
              <a:t> facility of 100 </a:t>
            </a:r>
            <a:r>
              <a:rPr lang="en-IN" sz="3100" dirty="0" smtClean="0">
                <a:solidFill>
                  <a:schemeClr val="tx1"/>
                </a:solidFill>
              </a:rPr>
              <a:t>tons/day is now operational at Ahmedabad and second at Indore to commence soon.</a:t>
            </a:r>
            <a:endParaRPr lang="en-IN" sz="3100" dirty="0">
              <a:solidFill>
                <a:schemeClr val="tx1"/>
              </a:solidFill>
            </a:endParaRPr>
          </a:p>
          <a:p>
            <a:pPr indent="-58720">
              <a:buFont typeface="Wingdings" pitchFamily="2" charset="2"/>
              <a:buChar char="q"/>
              <a:defRPr/>
            </a:pPr>
            <a:r>
              <a:rPr lang="en-IN" sz="3600" dirty="0">
                <a:solidFill>
                  <a:srgbClr val="C00000"/>
                </a:solidFill>
                <a:hlinkClick r:id="rId3" action="ppaction://hlinkfile"/>
              </a:rPr>
              <a:t>Total</a:t>
            </a:r>
            <a:r>
              <a:rPr lang="en-IN" sz="3600" dirty="0">
                <a:solidFill>
                  <a:srgbClr val="C00000"/>
                </a:solidFill>
              </a:rPr>
              <a:t> cost of the </a:t>
            </a:r>
            <a:r>
              <a:rPr lang="en-IN" sz="3600" dirty="0" smtClean="0">
                <a:solidFill>
                  <a:srgbClr val="C00000"/>
                </a:solidFill>
              </a:rPr>
              <a:t>project</a:t>
            </a:r>
          </a:p>
          <a:p>
            <a:pPr indent="-58720">
              <a:buFontTx/>
              <a:buNone/>
              <a:defRPr/>
            </a:pPr>
            <a:r>
              <a:rPr lang="en-IN" sz="3600" dirty="0" smtClean="0">
                <a:solidFill>
                  <a:srgbClr val="C00000"/>
                </a:solidFill>
              </a:rPr>
              <a:t>     </a:t>
            </a:r>
            <a:r>
              <a:rPr lang="en-IN" sz="3600" dirty="0" err="1" smtClean="0">
                <a:solidFill>
                  <a:srgbClr val="C00000"/>
                </a:solidFill>
              </a:rPr>
              <a:t>Rs</a:t>
            </a:r>
            <a:r>
              <a:rPr lang="en-IN" sz="3600" dirty="0" smtClean="0">
                <a:solidFill>
                  <a:srgbClr val="C00000"/>
                </a:solidFill>
              </a:rPr>
              <a:t>. 30 </a:t>
            </a:r>
            <a:r>
              <a:rPr lang="en-IN" sz="3600" dirty="0" err="1" smtClean="0">
                <a:solidFill>
                  <a:srgbClr val="C00000"/>
                </a:solidFill>
              </a:rPr>
              <a:t>Crores</a:t>
            </a:r>
            <a:r>
              <a:rPr lang="en-IN" sz="3600" dirty="0" smtClean="0">
                <a:solidFill>
                  <a:srgbClr val="C00000"/>
                </a:solidFill>
              </a:rPr>
              <a:t>.</a:t>
            </a:r>
          </a:p>
          <a:p>
            <a:pPr indent="-58720">
              <a:buFont typeface="Wingdings" pitchFamily="2" charset="2"/>
              <a:buChar char="q"/>
              <a:defRPr/>
            </a:pPr>
            <a:r>
              <a:rPr lang="en-IN" sz="3600" dirty="0" smtClean="0">
                <a:solidFill>
                  <a:srgbClr val="C00000"/>
                </a:solidFill>
              </a:rPr>
              <a:t> Converts waste sludge</a:t>
            </a:r>
          </a:p>
          <a:p>
            <a:pPr indent="-58720">
              <a:buFontTx/>
              <a:buNone/>
              <a:defRPr/>
            </a:pPr>
            <a:r>
              <a:rPr lang="en-IN" sz="3600" dirty="0" smtClean="0">
                <a:solidFill>
                  <a:srgbClr val="C00000"/>
                </a:solidFill>
              </a:rPr>
              <a:t>      to Manure </a:t>
            </a:r>
          </a:p>
          <a:p>
            <a:pPr indent="-58720">
              <a:buFont typeface="Wingdings" pitchFamily="2" charset="2"/>
              <a:buChar char="q"/>
              <a:defRPr/>
            </a:pPr>
            <a:r>
              <a:rPr lang="en-IN" sz="3600" dirty="0" smtClean="0">
                <a:solidFill>
                  <a:srgbClr val="C00000"/>
                </a:solidFill>
              </a:rPr>
              <a:t> Protects </a:t>
            </a:r>
            <a:r>
              <a:rPr lang="en-IN" sz="3600" dirty="0">
                <a:solidFill>
                  <a:srgbClr val="C00000"/>
                </a:solidFill>
              </a:rPr>
              <a:t>health </a:t>
            </a:r>
            <a:endParaRPr lang="en-IN" sz="3600" dirty="0" smtClean="0">
              <a:solidFill>
                <a:srgbClr val="C00000"/>
              </a:solidFill>
            </a:endParaRPr>
          </a:p>
          <a:p>
            <a:pPr indent="-58720">
              <a:buFontTx/>
              <a:buNone/>
              <a:defRPr/>
            </a:pPr>
            <a:r>
              <a:rPr lang="en-IN" sz="3600" dirty="0" smtClean="0">
                <a:solidFill>
                  <a:srgbClr val="C00000"/>
                </a:solidFill>
              </a:rPr>
              <a:t>     and environment</a:t>
            </a:r>
          </a:p>
          <a:p>
            <a:pPr indent="-58720">
              <a:buFont typeface="Wingdings" pitchFamily="2" charset="2"/>
              <a:buChar char="q"/>
              <a:defRPr/>
            </a:pPr>
            <a:r>
              <a:rPr lang="en-IN" sz="3600" dirty="0" smtClean="0">
                <a:solidFill>
                  <a:srgbClr val="C00000"/>
                </a:solidFill>
              </a:rPr>
              <a:t> Provides organic  </a:t>
            </a:r>
          </a:p>
          <a:p>
            <a:pPr indent="-58720">
              <a:buFontTx/>
              <a:buNone/>
              <a:defRPr/>
            </a:pPr>
            <a:r>
              <a:rPr lang="en-IN" sz="3600" dirty="0" smtClean="0">
                <a:solidFill>
                  <a:srgbClr val="C00000"/>
                </a:solidFill>
              </a:rPr>
              <a:t>     Carbon to soil</a:t>
            </a:r>
          </a:p>
          <a:p>
            <a:pPr indent="-58720">
              <a:buFont typeface="Wingdings" pitchFamily="2" charset="2"/>
              <a:buChar char="q"/>
              <a:defRPr/>
            </a:pPr>
            <a:r>
              <a:rPr lang="en-IN" sz="3600" dirty="0" smtClean="0">
                <a:solidFill>
                  <a:srgbClr val="C00000"/>
                </a:solidFill>
              </a:rPr>
              <a:t> Saves subsidy on Urea</a:t>
            </a:r>
            <a:endParaRPr lang="en-IN" sz="3600" dirty="0">
              <a:solidFill>
                <a:srgbClr val="7030A0"/>
              </a:solidFill>
            </a:endParaRPr>
          </a:p>
          <a:p>
            <a:pPr indent="-58720">
              <a:buFontTx/>
              <a:buNone/>
              <a:defRPr/>
            </a:pPr>
            <a:endParaRPr lang="en-IN" sz="2400" dirty="0">
              <a:solidFill>
                <a:srgbClr val="7030A0"/>
              </a:solidFill>
            </a:endParaRPr>
          </a:p>
          <a:p>
            <a:pPr indent="-58720">
              <a:buFont typeface="Wingdings" pitchFamily="2" charset="2"/>
              <a:buChar char="q"/>
              <a:defRPr/>
            </a:pPr>
            <a:endParaRPr lang="en-IN" sz="2400" dirty="0">
              <a:solidFill>
                <a:srgbClr val="7030A0"/>
              </a:solidFill>
            </a:endParaRPr>
          </a:p>
          <a:p>
            <a:pPr algn="just">
              <a:buFontTx/>
              <a:buChar char="-"/>
              <a:defRPr/>
            </a:pPr>
            <a:endParaRPr lang="en-IN" sz="1500" dirty="0">
              <a:solidFill>
                <a:srgbClr val="7030A0"/>
              </a:solidFill>
            </a:endParaRPr>
          </a:p>
        </p:txBody>
      </p:sp>
      <p:grpSp>
        <p:nvGrpSpPr>
          <p:cNvPr id="2" name="Group 14"/>
          <p:cNvGrpSpPr>
            <a:grpSpLocks/>
          </p:cNvGrpSpPr>
          <p:nvPr/>
        </p:nvGrpSpPr>
        <p:grpSpPr bwMode="auto">
          <a:xfrm>
            <a:off x="4714875" y="1357313"/>
            <a:ext cx="4105275" cy="2413000"/>
            <a:chOff x="4368799" y="1295400"/>
            <a:chExt cx="5474125" cy="2413575"/>
          </a:xfrm>
        </p:grpSpPr>
        <p:sp>
          <p:nvSpPr>
            <p:cNvPr id="7" name="TextBox 6"/>
            <p:cNvSpPr txBox="1"/>
            <p:nvPr/>
          </p:nvSpPr>
          <p:spPr>
            <a:xfrm>
              <a:off x="4368799" y="1295400"/>
              <a:ext cx="2235374" cy="1076581"/>
            </a:xfrm>
            <a:prstGeom prst="rect">
              <a:avLst/>
            </a:prstGeom>
            <a:noFill/>
            <a:ln>
              <a:solidFill>
                <a:schemeClr val="accent1">
                  <a:shade val="50000"/>
                </a:schemeClr>
              </a:solidFill>
            </a:ln>
          </p:spPr>
          <p:txBody>
            <a:bodyPr>
              <a:spAutoFit/>
            </a:bodyPr>
            <a:lstStyle/>
            <a:p>
              <a:pPr algn="ctr">
                <a:defRPr/>
              </a:pPr>
              <a:r>
                <a:rPr lang="en-US" sz="1600" dirty="0"/>
                <a:t>Dried sludge crushed and packed in tote boxes</a:t>
              </a:r>
              <a:endParaRPr lang="en-GB" sz="1600" dirty="0"/>
            </a:p>
          </p:txBody>
        </p:sp>
        <p:sp>
          <p:nvSpPr>
            <p:cNvPr id="10" name="TextBox 9"/>
            <p:cNvSpPr txBox="1"/>
            <p:nvPr/>
          </p:nvSpPr>
          <p:spPr>
            <a:xfrm>
              <a:off x="4368799" y="3124636"/>
              <a:ext cx="2235374" cy="584339"/>
            </a:xfrm>
            <a:prstGeom prst="rect">
              <a:avLst/>
            </a:prstGeom>
            <a:noFill/>
            <a:ln>
              <a:solidFill>
                <a:schemeClr val="accent1">
                  <a:shade val="50000"/>
                </a:schemeClr>
              </a:solidFill>
            </a:ln>
          </p:spPr>
          <p:txBody>
            <a:bodyPr>
              <a:spAutoFit/>
            </a:bodyPr>
            <a:lstStyle/>
            <a:p>
              <a:pPr>
                <a:defRPr/>
              </a:pPr>
              <a:r>
                <a:rPr lang="en-US" sz="1600" baseline="30000" dirty="0"/>
                <a:t>60</a:t>
              </a:r>
              <a:r>
                <a:rPr lang="en-US" sz="1600" dirty="0"/>
                <a:t>Co radiation  dose of 10 </a:t>
              </a:r>
              <a:r>
                <a:rPr lang="en-US" sz="1600" dirty="0" err="1"/>
                <a:t>kGY</a:t>
              </a:r>
              <a:endParaRPr lang="en-GB" sz="1600" dirty="0"/>
            </a:p>
          </p:txBody>
        </p:sp>
        <p:sp>
          <p:nvSpPr>
            <p:cNvPr id="13" name="TextBox 12"/>
            <p:cNvSpPr txBox="1"/>
            <p:nvPr/>
          </p:nvSpPr>
          <p:spPr>
            <a:xfrm>
              <a:off x="7478424" y="2846757"/>
              <a:ext cx="2364500" cy="585928"/>
            </a:xfrm>
            <a:prstGeom prst="rect">
              <a:avLst/>
            </a:prstGeom>
            <a:noFill/>
            <a:ln>
              <a:solidFill>
                <a:schemeClr val="accent1">
                  <a:shade val="50000"/>
                </a:schemeClr>
              </a:solidFill>
            </a:ln>
          </p:spPr>
          <p:txBody>
            <a:bodyPr>
              <a:spAutoFit/>
            </a:bodyPr>
            <a:lstStyle/>
            <a:p>
              <a:pPr algn="ctr">
                <a:defRPr/>
              </a:pPr>
              <a:r>
                <a:rPr lang="en-US" sz="1600" dirty="0"/>
                <a:t>Treated sludge  to  farmers  (manure)</a:t>
              </a:r>
              <a:endParaRPr lang="en-GB" sz="1600" dirty="0"/>
            </a:p>
          </p:txBody>
        </p:sp>
        <p:cxnSp>
          <p:nvCxnSpPr>
            <p:cNvPr id="14" name="Straight Arrow Connector 13"/>
            <p:cNvCxnSpPr>
              <a:stCxn id="7" idx="2"/>
            </p:cNvCxnSpPr>
            <p:nvPr/>
          </p:nvCxnSpPr>
          <p:spPr>
            <a:xfrm>
              <a:off x="5486486" y="2371981"/>
              <a:ext cx="0" cy="75265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400957" y="3658163"/>
              <a:ext cx="1016079" cy="15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4834" name="Picture 19" descr="Radiation.jpeg"/>
            <p:cNvPicPr>
              <a:picLocks noChangeAspect="1"/>
            </p:cNvPicPr>
            <p:nvPr/>
          </p:nvPicPr>
          <p:blipFill>
            <a:blip r:embed="rId4"/>
            <a:srcRect/>
            <a:stretch>
              <a:fillRect/>
            </a:stretch>
          </p:blipFill>
          <p:spPr bwMode="auto">
            <a:xfrm>
              <a:off x="6502399" y="2667000"/>
              <a:ext cx="632180" cy="742124"/>
            </a:xfrm>
            <a:prstGeom prst="rect">
              <a:avLst/>
            </a:prstGeom>
            <a:noFill/>
            <a:ln w="9525">
              <a:noFill/>
              <a:miter lim="800000"/>
              <a:headEnd/>
              <a:tailEnd/>
            </a:ln>
          </p:spPr>
        </p:pic>
      </p:grpSp>
      <p:pic>
        <p:nvPicPr>
          <p:cNvPr id="34822" name="Picture 2" descr="C:\Documents and Settings\User\Desktop\Ahmedabad-ground-breaking\Logo\sludge plant 1.tif"/>
          <p:cNvPicPr>
            <a:picLocks noChangeAspect="1" noChangeArrowheads="1"/>
          </p:cNvPicPr>
          <p:nvPr/>
        </p:nvPicPr>
        <p:blipFill>
          <a:blip r:embed="rId5"/>
          <a:srcRect/>
          <a:stretch>
            <a:fillRect/>
          </a:stretch>
        </p:blipFill>
        <p:spPr bwMode="auto">
          <a:xfrm>
            <a:off x="6705600" y="1143000"/>
            <a:ext cx="1905000" cy="1676400"/>
          </a:xfrm>
          <a:prstGeom prst="rect">
            <a:avLst/>
          </a:prstGeom>
          <a:noFill/>
          <a:ln w="9525">
            <a:noFill/>
            <a:miter lim="800000"/>
            <a:headEnd/>
            <a:tailEnd/>
          </a:ln>
        </p:spPr>
      </p:pic>
      <p:pic>
        <p:nvPicPr>
          <p:cNvPr id="34823" name="Picture 94"/>
          <p:cNvPicPr>
            <a:picLocks noChangeAspect="1" noChangeArrowheads="1"/>
          </p:cNvPicPr>
          <p:nvPr/>
        </p:nvPicPr>
        <p:blipFill>
          <a:blip r:embed="rId6"/>
          <a:srcRect r="4671" b="20988"/>
          <a:stretch>
            <a:fillRect/>
          </a:stretch>
        </p:blipFill>
        <p:spPr bwMode="auto">
          <a:xfrm>
            <a:off x="7620000" y="0"/>
            <a:ext cx="1047750" cy="1050925"/>
          </a:xfrm>
          <a:prstGeom prst="rect">
            <a:avLst/>
          </a:prstGeom>
          <a:noFill/>
          <a:ln w="9525">
            <a:noFill/>
            <a:miter lim="800000"/>
            <a:headEnd/>
            <a:tailEnd/>
          </a:ln>
        </p:spPr>
      </p:pic>
      <p:sp>
        <p:nvSpPr>
          <p:cNvPr id="34824" name="TextBox 8"/>
          <p:cNvSpPr txBox="1">
            <a:spLocks noChangeArrowheads="1"/>
          </p:cNvSpPr>
          <p:nvPr/>
        </p:nvSpPr>
        <p:spPr bwMode="auto">
          <a:xfrm>
            <a:off x="4489450" y="3962400"/>
            <a:ext cx="4124325" cy="646113"/>
          </a:xfrm>
          <a:prstGeom prst="rect">
            <a:avLst/>
          </a:prstGeom>
          <a:noFill/>
          <a:ln w="9525">
            <a:noFill/>
            <a:miter lim="800000"/>
            <a:headEnd/>
            <a:tailEnd/>
          </a:ln>
        </p:spPr>
        <p:txBody>
          <a:bodyPr>
            <a:spAutoFit/>
          </a:bodyPr>
          <a:lstStyle/>
          <a:p>
            <a:r>
              <a:rPr lang="en-IN" sz="1800">
                <a:solidFill>
                  <a:srgbClr val="0070C0"/>
                </a:solidFill>
              </a:rPr>
              <a:t>Ahmedabad</a:t>
            </a:r>
            <a:r>
              <a:rPr lang="en-IN" sz="1800">
                <a:solidFill>
                  <a:srgbClr val="0000FF"/>
                </a:solidFill>
              </a:rPr>
              <a:t> City Sludge Hygienisation Facility October 2017</a:t>
            </a:r>
            <a:endParaRPr lang="en-IN" sz="1800"/>
          </a:p>
        </p:txBody>
      </p:sp>
      <p:sp>
        <p:nvSpPr>
          <p:cNvPr id="34825" name="TextBox 3"/>
          <p:cNvSpPr txBox="1">
            <a:spLocks noChangeArrowheads="1"/>
          </p:cNvSpPr>
          <p:nvPr/>
        </p:nvSpPr>
        <p:spPr bwMode="auto">
          <a:xfrm>
            <a:off x="6175375" y="3773488"/>
            <a:ext cx="1060450" cy="338137"/>
          </a:xfrm>
          <a:prstGeom prst="rect">
            <a:avLst/>
          </a:prstGeom>
          <a:noFill/>
          <a:ln w="9525">
            <a:noFill/>
            <a:miter lim="800000"/>
            <a:headEnd/>
            <a:tailEnd/>
          </a:ln>
        </p:spPr>
        <p:txBody>
          <a:bodyPr>
            <a:spAutoFit/>
          </a:bodyPr>
          <a:lstStyle/>
          <a:p>
            <a:r>
              <a:rPr lang="en-US" sz="1600"/>
              <a:t>Bio NPK</a:t>
            </a:r>
            <a:endParaRPr lang="en-IN" sz="1600"/>
          </a:p>
        </p:txBody>
      </p:sp>
      <p:sp>
        <p:nvSpPr>
          <p:cNvPr id="34827" name="TextBox 17"/>
          <p:cNvSpPr txBox="1">
            <a:spLocks noChangeArrowheads="1"/>
          </p:cNvSpPr>
          <p:nvPr/>
        </p:nvSpPr>
        <p:spPr bwMode="auto">
          <a:xfrm>
            <a:off x="6934200" y="4953000"/>
            <a:ext cx="1905000" cy="461963"/>
          </a:xfrm>
          <a:prstGeom prst="rect">
            <a:avLst/>
          </a:prstGeom>
          <a:noFill/>
          <a:ln w="9525">
            <a:noFill/>
            <a:miter lim="800000"/>
            <a:headEnd/>
            <a:tailEnd/>
          </a:ln>
        </p:spPr>
        <p:txBody>
          <a:bodyPr>
            <a:spAutoFit/>
          </a:bodyPr>
          <a:lstStyle/>
          <a:p>
            <a:endParaRPr lang="en-IN"/>
          </a:p>
        </p:txBody>
      </p:sp>
      <p:pic>
        <p:nvPicPr>
          <p:cNvPr id="34828" name="Picture 2"/>
          <p:cNvPicPr>
            <a:picLocks noChangeAspect="1" noChangeArrowheads="1"/>
          </p:cNvPicPr>
          <p:nvPr/>
        </p:nvPicPr>
        <p:blipFill>
          <a:blip r:embed="rId7" cstate="print"/>
          <a:srcRect/>
          <a:stretch>
            <a:fillRect/>
          </a:stretch>
        </p:blipFill>
        <p:spPr bwMode="auto">
          <a:xfrm>
            <a:off x="7026275" y="4915693"/>
            <a:ext cx="2117725" cy="1724025"/>
          </a:xfrm>
          <a:prstGeom prst="rect">
            <a:avLst/>
          </a:prstGeom>
          <a:noFill/>
          <a:ln w="9525">
            <a:noFill/>
            <a:miter lim="800000"/>
            <a:headEnd/>
            <a:tailEnd/>
          </a:ln>
        </p:spPr>
      </p:pic>
      <p:pic>
        <p:nvPicPr>
          <p:cNvPr id="19" name="Picture 2">
            <a:hlinkClick r:id="rId3" action="ppaction://hlinkfile"/>
          </p:cNvPr>
          <p:cNvPicPr>
            <a:picLocks noChangeAspect="1" noChangeArrowheads="1"/>
          </p:cNvPicPr>
          <p:nvPr/>
        </p:nvPicPr>
        <p:blipFill>
          <a:blip r:embed="rId8" cstate="print"/>
          <a:srcRect/>
          <a:stretch>
            <a:fillRect/>
          </a:stretch>
        </p:blipFill>
        <p:spPr bwMode="auto">
          <a:xfrm>
            <a:off x="4427864" y="4837906"/>
            <a:ext cx="2430136" cy="1801812"/>
          </a:xfrm>
          <a:prstGeom prst="rect">
            <a:avLst/>
          </a:prstGeom>
          <a:noFill/>
          <a:ln w="9525">
            <a:noFill/>
            <a:miter lim="800000"/>
            <a:headEnd/>
            <a:tailEnd/>
          </a:ln>
          <a:effectLst/>
        </p:spPr>
      </p:pic>
    </p:spTree>
  </p:cSld>
  <p:clrMapOvr>
    <a:masterClrMapping/>
  </p:clrMapOvr>
  <p:transition spd="slow">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0070C0"/>
                </a:solidFill>
              </a:rPr>
              <a:t>BIO-NPK Technology</a:t>
            </a:r>
            <a:endParaRPr lang="en-IN" dirty="0">
              <a:solidFill>
                <a:srgbClr val="0070C0"/>
              </a:solidFill>
            </a:endParaRPr>
          </a:p>
        </p:txBody>
      </p:sp>
      <p:sp>
        <p:nvSpPr>
          <p:cNvPr id="3" name="Content Placeholder 2"/>
          <p:cNvSpPr>
            <a:spLocks noGrp="1"/>
          </p:cNvSpPr>
          <p:nvPr>
            <p:ph idx="1"/>
          </p:nvPr>
        </p:nvSpPr>
        <p:spPr/>
        <p:txBody>
          <a:bodyPr>
            <a:normAutofit/>
          </a:bodyPr>
          <a:lstStyle/>
          <a:p>
            <a:r>
              <a:rPr lang="en-IN" sz="3600" dirty="0" smtClean="0"/>
              <a:t>Patented Technology of Anand Agriculture University, Gujarat.</a:t>
            </a:r>
          </a:p>
          <a:p>
            <a:r>
              <a:rPr lang="en-IN" sz="3600" dirty="0" smtClean="0"/>
              <a:t>Available on transfer of technology basis</a:t>
            </a:r>
          </a:p>
          <a:p>
            <a:r>
              <a:rPr lang="en-IN" sz="3600" dirty="0" smtClean="0"/>
              <a:t>Cost  about 50 </a:t>
            </a:r>
            <a:r>
              <a:rPr lang="en-IN" sz="3600" dirty="0" err="1" smtClean="0"/>
              <a:t>Lakhs</a:t>
            </a:r>
            <a:r>
              <a:rPr lang="en-IN" sz="3600" dirty="0" smtClean="0"/>
              <a:t> including Transfer Fees of 15 </a:t>
            </a:r>
            <a:r>
              <a:rPr lang="en-IN" sz="3600" dirty="0" err="1" smtClean="0"/>
              <a:t>Lakhs</a:t>
            </a:r>
            <a:r>
              <a:rPr lang="en-IN" sz="3600" dirty="0" smtClean="0"/>
              <a:t> .</a:t>
            </a:r>
          </a:p>
          <a:p>
            <a:r>
              <a:rPr lang="en-IN" sz="3600" dirty="0" smtClean="0"/>
              <a:t>Production cost Rs. 35/litre</a:t>
            </a:r>
          </a:p>
          <a:p>
            <a:r>
              <a:rPr lang="en-IN" sz="3600" dirty="0" smtClean="0"/>
              <a:t>Requirement is 1litre/ton sludge</a:t>
            </a:r>
          </a:p>
        </p:txBody>
      </p:sp>
      <p:sp>
        <p:nvSpPr>
          <p:cNvPr id="4" name="Slide Number Placeholder 3"/>
          <p:cNvSpPr>
            <a:spLocks noGrp="1"/>
          </p:cNvSpPr>
          <p:nvPr>
            <p:ph type="sldNum" sz="quarter" idx="12"/>
          </p:nvPr>
        </p:nvSpPr>
        <p:spPr/>
        <p:txBody>
          <a:bodyPr/>
          <a:lstStyle/>
          <a:p>
            <a:fld id="{9BCF8527-C0B5-431D-AF74-A29CF43B3928}" type="slidenum">
              <a:rPr lang="en-US" smtClean="0"/>
              <a:pPr/>
              <a:t>26</a:t>
            </a:fld>
            <a:endParaRPr lang="en-US" dirty="0"/>
          </a:p>
        </p:txBody>
      </p:sp>
    </p:spTree>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CF8527-C0B5-431D-AF74-A29CF43B3928}" type="slidenum">
              <a:rPr lang="en-US" smtClean="0"/>
              <a:pPr/>
              <a:t>27</a:t>
            </a:fld>
            <a:endParaRPr lang="en-US" dirty="0"/>
          </a:p>
        </p:txBody>
      </p:sp>
      <p:sp>
        <p:nvSpPr>
          <p:cNvPr id="4" name="Rectangle 3"/>
          <p:cNvSpPr/>
          <p:nvPr/>
        </p:nvSpPr>
        <p:spPr>
          <a:xfrm>
            <a:off x="500034" y="571480"/>
            <a:ext cx="8215370" cy="5016758"/>
          </a:xfrm>
          <a:prstGeom prst="rect">
            <a:avLst/>
          </a:prstGeom>
        </p:spPr>
        <p:txBody>
          <a:bodyPr wrap="square">
            <a:spAutoFit/>
          </a:bodyPr>
          <a:lstStyle/>
          <a:p>
            <a:pPr marL="342900" indent="-342900" algn="just">
              <a:defRPr/>
            </a:pPr>
            <a:r>
              <a:rPr lang="en-US" sz="4000" b="1" dirty="0" smtClean="0">
                <a:solidFill>
                  <a:srgbClr val="008000"/>
                </a:solidFill>
              </a:rPr>
              <a:t>   </a:t>
            </a:r>
            <a:r>
              <a:rPr lang="en-US" sz="4000" b="1" dirty="0" err="1" smtClean="0">
                <a:solidFill>
                  <a:srgbClr val="008000"/>
                </a:solidFill>
              </a:rPr>
              <a:t>Hygienized</a:t>
            </a:r>
            <a:r>
              <a:rPr lang="en-US" sz="4000" b="1" dirty="0" smtClean="0">
                <a:solidFill>
                  <a:srgbClr val="008000"/>
                </a:solidFill>
              </a:rPr>
              <a:t> sludge with PGPB consortium (5 x 10</a:t>
            </a:r>
            <a:r>
              <a:rPr lang="en-US" sz="4000" b="1" baseline="30000" dirty="0" smtClean="0">
                <a:solidFill>
                  <a:srgbClr val="008000"/>
                </a:solidFill>
              </a:rPr>
              <a:t>7</a:t>
            </a:r>
            <a:r>
              <a:rPr lang="en-US" sz="4000" b="1" dirty="0" smtClean="0">
                <a:solidFill>
                  <a:srgbClr val="008000"/>
                </a:solidFill>
              </a:rPr>
              <a:t> </a:t>
            </a:r>
            <a:r>
              <a:rPr lang="en-US" sz="4000" b="1" dirty="0" err="1" smtClean="0">
                <a:solidFill>
                  <a:srgbClr val="008000"/>
                </a:solidFill>
              </a:rPr>
              <a:t>cfu</a:t>
            </a:r>
            <a:r>
              <a:rPr lang="en-US" sz="4000" b="1" dirty="0" smtClean="0">
                <a:solidFill>
                  <a:srgbClr val="008000"/>
                </a:solidFill>
              </a:rPr>
              <a:t>/g of sludge) remained at par with chemical NPK supplement showed possible reduction  of about 20%of chemical fertilizers in a field study of three test crops of Wheat, Potato and Tomato.</a:t>
            </a:r>
            <a:endParaRPr lang="en-IN" sz="4000" b="1" dirty="0">
              <a:solidFill>
                <a:srgbClr val="008000"/>
              </a:solidFill>
            </a:endParaRPr>
          </a:p>
        </p:txBody>
      </p:sp>
    </p:spTree>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IN" smtClean="0"/>
              <a:t>BIOGOLD</a:t>
            </a:r>
          </a:p>
        </p:txBody>
      </p:sp>
      <p:pic>
        <p:nvPicPr>
          <p:cNvPr id="35843" name="Content Placeholder 3"/>
          <p:cNvPicPr>
            <a:picLocks noGrp="1" noChangeAspect="1"/>
          </p:cNvPicPr>
          <p:nvPr>
            <p:ph idx="1"/>
          </p:nvPr>
        </p:nvPicPr>
        <p:blipFill>
          <a:blip r:embed="rId2"/>
          <a:srcRect/>
          <a:stretch>
            <a:fillRect/>
          </a:stretch>
        </p:blipFill>
        <p:spPr>
          <a:xfrm>
            <a:off x="800100" y="1600200"/>
            <a:ext cx="7543800" cy="4525963"/>
          </a:xfrm>
        </p:spPr>
      </p:pic>
    </p:spTree>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IN" smtClean="0"/>
              <a:t>Field trials at AAU, Anand</a:t>
            </a:r>
          </a:p>
        </p:txBody>
      </p:sp>
      <p:pic>
        <p:nvPicPr>
          <p:cNvPr id="36867" name="Content Placeholder 3"/>
          <p:cNvPicPr>
            <a:picLocks noGrp="1" noChangeAspect="1"/>
          </p:cNvPicPr>
          <p:nvPr>
            <p:ph idx="1"/>
          </p:nvPr>
        </p:nvPicPr>
        <p:blipFill>
          <a:blip r:embed="rId2"/>
          <a:srcRect/>
          <a:stretch>
            <a:fillRect/>
          </a:stretch>
        </p:blipFill>
        <p:spPr>
          <a:xfrm>
            <a:off x="381000" y="1600200"/>
            <a:ext cx="8001000" cy="5119688"/>
          </a:xfrm>
        </p:spPr>
      </p:pic>
    </p:spTree>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57290" y="1000108"/>
            <a:ext cx="7215238" cy="4524315"/>
          </a:xfrm>
          <a:prstGeom prst="rect">
            <a:avLst/>
          </a:prstGeom>
        </p:spPr>
        <p:txBody>
          <a:bodyPr wrap="square">
            <a:spAutoFit/>
          </a:bodyPr>
          <a:lstStyle/>
          <a:p>
            <a:pPr algn="just"/>
            <a:r>
              <a:rPr lang="en-US" sz="4800" dirty="0" smtClean="0">
                <a:solidFill>
                  <a:srgbClr val="0070C0"/>
                </a:solidFill>
              </a:rPr>
              <a:t>Our requirements are huge and so are the problems. Technology solutions are the most import means to make India an advanced country.</a:t>
            </a:r>
            <a:endParaRPr lang="en-IN" sz="4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5" name="Object 1"/>
          <p:cNvGraphicFramePr>
            <a:graphicFrameLocks noChangeAspect="1"/>
          </p:cNvGraphicFramePr>
          <p:nvPr/>
        </p:nvGraphicFramePr>
        <p:xfrm>
          <a:off x="533401" y="525849"/>
          <a:ext cx="8077200" cy="5891323"/>
        </p:xfrm>
        <a:graphic>
          <a:graphicData uri="http://schemas.openxmlformats.org/presentationml/2006/ole">
            <p:oleObj spid="_x0000_s106517" name="Slide" r:id="rId3" imgW="4570349" imgH="3427390" progId="PowerPoint.Slide.12">
              <p:embed/>
            </p:oleObj>
          </a:graphicData>
        </a:graphic>
      </p:graphicFrame>
      <p:sp>
        <p:nvSpPr>
          <p:cNvPr id="4" name="TextBox 3"/>
          <p:cNvSpPr txBox="1"/>
          <p:nvPr/>
        </p:nvSpPr>
        <p:spPr>
          <a:xfrm>
            <a:off x="1219200" y="457200"/>
            <a:ext cx="6934200" cy="523220"/>
          </a:xfrm>
          <a:prstGeom prst="rect">
            <a:avLst/>
          </a:prstGeom>
          <a:noFill/>
        </p:spPr>
        <p:txBody>
          <a:bodyPr wrap="square" rtlCol="0">
            <a:spAutoFit/>
          </a:bodyPr>
          <a:lstStyle/>
          <a:p>
            <a:r>
              <a:rPr lang="en-IN" sz="2800" dirty="0" smtClean="0"/>
              <a:t>Foundation Laying Function: 30 Jan. 2016</a:t>
            </a:r>
            <a:endParaRPr lang="en-IN" sz="2800" dirty="0"/>
          </a:p>
        </p:txBody>
      </p:sp>
    </p:spTree>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85800" y="609600"/>
            <a:ext cx="7772400" cy="533400"/>
          </a:xfrm>
        </p:spPr>
        <p:txBody>
          <a:bodyPr>
            <a:normAutofit fontScale="90000"/>
          </a:bodyPr>
          <a:lstStyle/>
          <a:p>
            <a:r>
              <a:rPr lang="en-IN" smtClean="0"/>
              <a:t>Director Visit August, 2016</a:t>
            </a:r>
          </a:p>
        </p:txBody>
      </p:sp>
      <p:pic>
        <p:nvPicPr>
          <p:cNvPr id="33795" name="Content Placeholder 3"/>
          <p:cNvPicPr>
            <a:picLocks noGrp="1" noChangeAspect="1"/>
          </p:cNvPicPr>
          <p:nvPr>
            <p:ph idx="1"/>
          </p:nvPr>
        </p:nvPicPr>
        <p:blipFill>
          <a:blip r:embed="rId2"/>
          <a:srcRect/>
          <a:stretch>
            <a:fillRect/>
          </a:stretch>
        </p:blipFill>
        <p:spPr>
          <a:xfrm>
            <a:off x="762000" y="1235075"/>
            <a:ext cx="7999413" cy="4937125"/>
          </a:xfrm>
        </p:spPr>
      </p:pic>
    </p:spTree>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9144000" cy="7005761"/>
          </a:xfrm>
          <a:prstGeom prst="rect">
            <a:avLst/>
          </a:prstGeom>
          <a:noFill/>
          <a:ln w="9525">
            <a:noFill/>
            <a:miter lim="800000"/>
            <a:headEnd/>
            <a:tailEnd/>
          </a:ln>
          <a:effectLst/>
        </p:spPr>
      </p:pic>
      <p:sp>
        <p:nvSpPr>
          <p:cNvPr id="3" name="TextBox 2"/>
          <p:cNvSpPr txBox="1"/>
          <p:nvPr/>
        </p:nvSpPr>
        <p:spPr>
          <a:xfrm>
            <a:off x="4876800" y="685800"/>
            <a:ext cx="1734550" cy="369332"/>
          </a:xfrm>
          <a:prstGeom prst="rect">
            <a:avLst/>
          </a:prstGeom>
          <a:noFill/>
        </p:spPr>
        <p:txBody>
          <a:bodyPr wrap="square" rtlCol="0">
            <a:spAutoFit/>
          </a:bodyPr>
          <a:lstStyle/>
          <a:p>
            <a:r>
              <a:rPr lang="en-IN" dirty="0" smtClean="0"/>
              <a:t>Dec. 2017</a:t>
            </a:r>
            <a:endParaRPr lang="en-IN" dirty="0"/>
          </a:p>
        </p:txBody>
      </p:sp>
    </p:spTree>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a:effectLst/>
        </p:spPr>
      </p:pic>
      <p:sp>
        <p:nvSpPr>
          <p:cNvPr id="3" name="TextBox 2"/>
          <p:cNvSpPr txBox="1"/>
          <p:nvPr/>
        </p:nvSpPr>
        <p:spPr>
          <a:xfrm>
            <a:off x="5105400" y="381000"/>
            <a:ext cx="2209800" cy="923330"/>
          </a:xfrm>
          <a:prstGeom prst="rect">
            <a:avLst/>
          </a:prstGeom>
          <a:noFill/>
        </p:spPr>
        <p:txBody>
          <a:bodyPr wrap="square" rtlCol="0">
            <a:spAutoFit/>
          </a:bodyPr>
          <a:lstStyle/>
          <a:p>
            <a:r>
              <a:rPr lang="en-IN" dirty="0" smtClean="0"/>
              <a:t>Indore Mayor Visit to AMC Facility in Oct. 2017</a:t>
            </a:r>
            <a:endParaRPr lang="en-IN" dirty="0"/>
          </a:p>
        </p:txBody>
      </p:sp>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3200400" y="0"/>
            <a:ext cx="3048000" cy="646331"/>
          </a:xfrm>
          <a:prstGeom prst="rect">
            <a:avLst/>
          </a:prstGeom>
          <a:noFill/>
        </p:spPr>
        <p:txBody>
          <a:bodyPr wrap="square" rtlCol="0">
            <a:spAutoFit/>
          </a:bodyPr>
          <a:lstStyle/>
          <a:p>
            <a:r>
              <a:rPr lang="en-IN" dirty="0" smtClean="0"/>
              <a:t>Signing of </a:t>
            </a:r>
            <a:r>
              <a:rPr lang="en-IN" dirty="0" err="1" smtClean="0"/>
              <a:t>MoU</a:t>
            </a:r>
            <a:r>
              <a:rPr lang="en-IN" dirty="0" smtClean="0"/>
              <a:t> with IMC in October 2017</a:t>
            </a:r>
            <a:endParaRPr lang="en-IN" dirty="0"/>
          </a:p>
        </p:txBody>
      </p:sp>
    </p:spTree>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4297362"/>
          </a:xfrm>
        </p:spPr>
        <p:txBody>
          <a:bodyPr>
            <a:normAutofit/>
          </a:bodyPr>
          <a:lstStyle/>
          <a:p>
            <a:r>
              <a:rPr lang="en-US" sz="6600" dirty="0" smtClean="0">
                <a:solidFill>
                  <a:srgbClr val="0070C0"/>
                </a:solidFill>
              </a:rPr>
              <a:t>Effluent/Water  Treatment</a:t>
            </a:r>
            <a:endParaRPr lang="en-IN" sz="6600" dirty="0">
              <a:solidFill>
                <a:srgbClr val="0070C0"/>
              </a:solidFill>
            </a:endParaRPr>
          </a:p>
        </p:txBody>
      </p:sp>
    </p:spTree>
    <p:extLst>
      <p:ext uri="{BB962C8B-B14F-4D97-AF65-F5344CB8AC3E}">
        <p14:creationId xmlns="" xmlns:p14="http://schemas.microsoft.com/office/powerpoint/2010/main" val="3000255639"/>
      </p:ext>
    </p:extLst>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rrowheads="1"/>
          </p:cNvSpPr>
          <p:nvPr/>
        </p:nvSpPr>
        <p:spPr bwMode="auto">
          <a:xfrm>
            <a:off x="468313" y="1285875"/>
            <a:ext cx="2881312" cy="4895850"/>
          </a:xfrm>
          <a:prstGeom prst="roundRect">
            <a:avLst>
              <a:gd name="adj" fmla="val 8505"/>
            </a:avLst>
          </a:prstGeom>
          <a:solidFill>
            <a:srgbClr val="FFFFCC"/>
          </a:solidFill>
          <a:ln w="38100">
            <a:solidFill>
              <a:schemeClr val="tx1"/>
            </a:solidFill>
            <a:round/>
            <a:headEnd/>
            <a:tailEnd/>
          </a:ln>
        </p:spPr>
        <p:txBody>
          <a:bodyPr wrap="none" anchor="ctr"/>
          <a:lstStyle/>
          <a:p>
            <a:endParaRPr lang="en-US"/>
          </a:p>
        </p:txBody>
      </p:sp>
      <p:sp>
        <p:nvSpPr>
          <p:cNvPr id="27651" name="Text Box 3"/>
          <p:cNvSpPr txBox="1">
            <a:spLocks noChangeArrowheads="1"/>
          </p:cNvSpPr>
          <p:nvPr/>
        </p:nvSpPr>
        <p:spPr bwMode="auto">
          <a:xfrm>
            <a:off x="611188" y="6161088"/>
            <a:ext cx="8001000" cy="641350"/>
          </a:xfrm>
          <a:prstGeom prst="rect">
            <a:avLst/>
          </a:prstGeom>
          <a:noFill/>
          <a:ln w="9525">
            <a:noFill/>
            <a:miter lim="800000"/>
            <a:headEnd/>
            <a:tailEnd/>
          </a:ln>
        </p:spPr>
        <p:txBody>
          <a:bodyPr>
            <a:spAutoFit/>
          </a:bodyPr>
          <a:lstStyle/>
          <a:p>
            <a:pPr algn="ctr"/>
            <a:r>
              <a:rPr kumimoji="1" lang="en-US" altLang="ja-JP">
                <a:solidFill>
                  <a:srgbClr val="FF07D6"/>
                </a:solidFill>
              </a:rPr>
              <a:t>Capable of introducing the function of metal adsorption into polymers</a:t>
            </a:r>
          </a:p>
          <a:p>
            <a:pPr algn="ctr"/>
            <a:r>
              <a:rPr kumimoji="1" lang="en-US" altLang="ja-JP">
                <a:solidFill>
                  <a:srgbClr val="FF07D6"/>
                </a:solidFill>
              </a:rPr>
              <a:t> having various shapes</a:t>
            </a:r>
            <a:endParaRPr kumimoji="1" lang="ja-JP" altLang="en-US">
              <a:solidFill>
                <a:srgbClr val="FF07D6"/>
              </a:solidFill>
            </a:endParaRPr>
          </a:p>
        </p:txBody>
      </p:sp>
      <p:sp>
        <p:nvSpPr>
          <p:cNvPr id="27652" name="Rectangle 4"/>
          <p:cNvSpPr>
            <a:spLocks noChangeArrowheads="1"/>
          </p:cNvSpPr>
          <p:nvPr/>
        </p:nvSpPr>
        <p:spPr bwMode="auto">
          <a:xfrm>
            <a:off x="641350" y="2166938"/>
            <a:ext cx="1143000" cy="549275"/>
          </a:xfrm>
          <a:prstGeom prst="rect">
            <a:avLst/>
          </a:prstGeom>
          <a:noFill/>
          <a:ln w="9525">
            <a:noFill/>
            <a:miter lim="800000"/>
            <a:headEnd/>
            <a:tailEnd/>
          </a:ln>
        </p:spPr>
        <p:txBody>
          <a:bodyPr wrap="none" lIns="0" tIns="0" rIns="0" bIns="0">
            <a:spAutoFit/>
          </a:bodyPr>
          <a:lstStyle/>
          <a:p>
            <a:pPr algn="ctr"/>
            <a:r>
              <a:rPr kumimoji="1" lang="en-US" altLang="ja-JP">
                <a:solidFill>
                  <a:srgbClr val="0F8FFF"/>
                </a:solidFill>
                <a:ea typeface="MS Gothic" pitchFamily="49" charset="-128"/>
              </a:rPr>
              <a:t>Nonwoven </a:t>
            </a:r>
          </a:p>
          <a:p>
            <a:pPr algn="ctr"/>
            <a:r>
              <a:rPr kumimoji="1" lang="en-US" altLang="ja-JP">
                <a:solidFill>
                  <a:srgbClr val="0F8FFF"/>
                </a:solidFill>
                <a:ea typeface="MS Gothic" pitchFamily="49" charset="-128"/>
              </a:rPr>
              <a:t>fabric</a:t>
            </a:r>
            <a:endParaRPr kumimoji="1" lang="ja-JP" altLang="en-US">
              <a:solidFill>
                <a:srgbClr val="0F8FFF"/>
              </a:solidFill>
              <a:ea typeface="MS Gothic" pitchFamily="49" charset="-128"/>
            </a:endParaRPr>
          </a:p>
        </p:txBody>
      </p:sp>
      <p:sp>
        <p:nvSpPr>
          <p:cNvPr id="27653" name="Rectangle 5"/>
          <p:cNvSpPr>
            <a:spLocks noChangeArrowheads="1"/>
          </p:cNvSpPr>
          <p:nvPr/>
        </p:nvSpPr>
        <p:spPr bwMode="auto">
          <a:xfrm>
            <a:off x="2009775" y="2432050"/>
            <a:ext cx="190500" cy="274638"/>
          </a:xfrm>
          <a:prstGeom prst="rect">
            <a:avLst/>
          </a:prstGeom>
          <a:noFill/>
          <a:ln w="9525">
            <a:noFill/>
            <a:miter lim="800000"/>
            <a:headEnd/>
            <a:tailEnd/>
          </a:ln>
        </p:spPr>
        <p:txBody>
          <a:bodyPr wrap="none" lIns="0" tIns="0" rIns="0" bIns="0">
            <a:spAutoFit/>
          </a:bodyPr>
          <a:lstStyle/>
          <a:p>
            <a:pPr algn="ctr"/>
            <a:r>
              <a:rPr kumimoji="1" lang="ja-JP" altLang="en-US">
                <a:solidFill>
                  <a:srgbClr val="FF00FF"/>
                </a:solidFill>
                <a:ea typeface="MS Gothic" pitchFamily="49" charset="-128"/>
              </a:rPr>
              <a:t>   </a:t>
            </a:r>
          </a:p>
        </p:txBody>
      </p:sp>
      <p:sp>
        <p:nvSpPr>
          <p:cNvPr id="27654" name="Rectangle 6"/>
          <p:cNvSpPr>
            <a:spLocks noChangeArrowheads="1"/>
          </p:cNvSpPr>
          <p:nvPr/>
        </p:nvSpPr>
        <p:spPr bwMode="auto">
          <a:xfrm>
            <a:off x="2217738" y="2390775"/>
            <a:ext cx="431800" cy="274638"/>
          </a:xfrm>
          <a:prstGeom prst="rect">
            <a:avLst/>
          </a:prstGeom>
          <a:noFill/>
          <a:ln w="9525">
            <a:noFill/>
            <a:miter lim="800000"/>
            <a:headEnd/>
            <a:tailEnd/>
          </a:ln>
        </p:spPr>
        <p:txBody>
          <a:bodyPr wrap="none" lIns="0" tIns="0" rIns="0" bIns="0">
            <a:spAutoFit/>
          </a:bodyPr>
          <a:lstStyle/>
          <a:p>
            <a:pPr algn="ctr"/>
            <a:r>
              <a:rPr kumimoji="1" lang="en-US" altLang="ja-JP">
                <a:solidFill>
                  <a:srgbClr val="0F8FFF"/>
                </a:solidFill>
                <a:ea typeface="MS Gothic" pitchFamily="49" charset="-128"/>
              </a:rPr>
              <a:t>Film</a:t>
            </a:r>
            <a:endParaRPr kumimoji="1" lang="ja-JP" altLang="en-US">
              <a:solidFill>
                <a:srgbClr val="0F8FFF"/>
              </a:solidFill>
              <a:ea typeface="MS Gothic" pitchFamily="49" charset="-128"/>
            </a:endParaRPr>
          </a:p>
        </p:txBody>
      </p:sp>
      <p:sp>
        <p:nvSpPr>
          <p:cNvPr id="27655" name="Rectangle 7"/>
          <p:cNvSpPr>
            <a:spLocks noChangeArrowheads="1"/>
          </p:cNvSpPr>
          <p:nvPr/>
        </p:nvSpPr>
        <p:spPr bwMode="auto">
          <a:xfrm>
            <a:off x="2668588" y="2432050"/>
            <a:ext cx="190500" cy="274638"/>
          </a:xfrm>
          <a:prstGeom prst="rect">
            <a:avLst/>
          </a:prstGeom>
          <a:noFill/>
          <a:ln w="9525">
            <a:noFill/>
            <a:miter lim="800000"/>
            <a:headEnd/>
            <a:tailEnd/>
          </a:ln>
        </p:spPr>
        <p:txBody>
          <a:bodyPr wrap="none" lIns="0" tIns="0" rIns="0" bIns="0">
            <a:spAutoFit/>
          </a:bodyPr>
          <a:lstStyle/>
          <a:p>
            <a:pPr algn="ctr"/>
            <a:r>
              <a:rPr kumimoji="1" lang="ja-JP" altLang="en-US">
                <a:solidFill>
                  <a:srgbClr val="FF00FF"/>
                </a:solidFill>
                <a:ea typeface="MS Gothic" pitchFamily="49" charset="-128"/>
              </a:rPr>
              <a:t>   </a:t>
            </a:r>
          </a:p>
        </p:txBody>
      </p:sp>
      <p:sp>
        <p:nvSpPr>
          <p:cNvPr id="27656" name="Rectangle 8"/>
          <p:cNvSpPr>
            <a:spLocks noChangeArrowheads="1"/>
          </p:cNvSpPr>
          <p:nvPr/>
        </p:nvSpPr>
        <p:spPr bwMode="auto">
          <a:xfrm>
            <a:off x="501650" y="4022725"/>
            <a:ext cx="1193800" cy="274638"/>
          </a:xfrm>
          <a:prstGeom prst="rect">
            <a:avLst/>
          </a:prstGeom>
          <a:noFill/>
          <a:ln w="9525">
            <a:noFill/>
            <a:miter lim="800000"/>
            <a:headEnd/>
            <a:tailEnd/>
          </a:ln>
        </p:spPr>
        <p:txBody>
          <a:bodyPr wrap="none" lIns="0" tIns="0" rIns="0" bIns="0">
            <a:spAutoFit/>
          </a:bodyPr>
          <a:lstStyle/>
          <a:p>
            <a:pPr algn="ctr"/>
            <a:r>
              <a:rPr kumimoji="1" lang="en-US" altLang="ja-JP">
                <a:solidFill>
                  <a:srgbClr val="0F8FFF"/>
                </a:solidFill>
                <a:ea typeface="MS Gothic" pitchFamily="49" charset="-128"/>
              </a:rPr>
              <a:t>Hollow fiber</a:t>
            </a:r>
            <a:endParaRPr kumimoji="1" lang="ja-JP" altLang="en-US">
              <a:solidFill>
                <a:srgbClr val="0F8FFF"/>
              </a:solidFill>
              <a:ea typeface="MS Gothic" pitchFamily="49" charset="-128"/>
            </a:endParaRPr>
          </a:p>
        </p:txBody>
      </p:sp>
      <p:sp>
        <p:nvSpPr>
          <p:cNvPr id="27657" name="Rectangle 9"/>
          <p:cNvSpPr>
            <a:spLocks noChangeArrowheads="1"/>
          </p:cNvSpPr>
          <p:nvPr/>
        </p:nvSpPr>
        <p:spPr bwMode="auto">
          <a:xfrm>
            <a:off x="2289175" y="3951288"/>
            <a:ext cx="762000" cy="274637"/>
          </a:xfrm>
          <a:prstGeom prst="rect">
            <a:avLst/>
          </a:prstGeom>
          <a:noFill/>
          <a:ln w="9525">
            <a:noFill/>
            <a:miter lim="800000"/>
            <a:headEnd/>
            <a:tailEnd/>
          </a:ln>
        </p:spPr>
        <p:txBody>
          <a:bodyPr wrap="none" lIns="0" tIns="0" rIns="0" bIns="0">
            <a:spAutoFit/>
          </a:bodyPr>
          <a:lstStyle/>
          <a:p>
            <a:pPr algn="ctr"/>
            <a:r>
              <a:rPr kumimoji="1" lang="en-US" altLang="ja-JP">
                <a:solidFill>
                  <a:srgbClr val="0F8FFF"/>
                </a:solidFill>
                <a:ea typeface="MS Gothic" pitchFamily="49" charset="-128"/>
              </a:rPr>
              <a:t>Particle</a:t>
            </a:r>
            <a:endParaRPr kumimoji="1" lang="ja-JP" altLang="en-US">
              <a:solidFill>
                <a:srgbClr val="0F8FFF"/>
              </a:solidFill>
              <a:ea typeface="MS Gothic" pitchFamily="49" charset="-128"/>
            </a:endParaRPr>
          </a:p>
        </p:txBody>
      </p:sp>
      <p:sp>
        <p:nvSpPr>
          <p:cNvPr id="27658" name="Rectangle 10"/>
          <p:cNvSpPr>
            <a:spLocks noChangeArrowheads="1"/>
          </p:cNvSpPr>
          <p:nvPr/>
        </p:nvSpPr>
        <p:spPr bwMode="auto">
          <a:xfrm>
            <a:off x="1112838" y="5607050"/>
            <a:ext cx="520700" cy="274638"/>
          </a:xfrm>
          <a:prstGeom prst="rect">
            <a:avLst/>
          </a:prstGeom>
          <a:noFill/>
          <a:ln w="9525">
            <a:noFill/>
            <a:miter lim="800000"/>
            <a:headEnd/>
            <a:tailEnd/>
          </a:ln>
        </p:spPr>
        <p:txBody>
          <a:bodyPr wrap="none" lIns="0" tIns="0" rIns="0" bIns="0">
            <a:spAutoFit/>
          </a:bodyPr>
          <a:lstStyle/>
          <a:p>
            <a:pPr algn="ctr"/>
            <a:r>
              <a:rPr kumimoji="1" lang="en-US" altLang="ja-JP">
                <a:solidFill>
                  <a:srgbClr val="0F8FFF"/>
                </a:solidFill>
                <a:ea typeface="MS Gothic" pitchFamily="49" charset="-128"/>
              </a:rPr>
              <a:t>Fiber</a:t>
            </a:r>
            <a:endParaRPr kumimoji="1" lang="ja-JP" altLang="en-US">
              <a:solidFill>
                <a:srgbClr val="0F8FFF"/>
              </a:solidFill>
              <a:ea typeface="MS Gothic" pitchFamily="49" charset="-128"/>
            </a:endParaRPr>
          </a:p>
        </p:txBody>
      </p:sp>
      <p:sp>
        <p:nvSpPr>
          <p:cNvPr id="27659" name="Rectangle 11"/>
          <p:cNvSpPr>
            <a:spLocks noChangeArrowheads="1"/>
          </p:cNvSpPr>
          <p:nvPr/>
        </p:nvSpPr>
        <p:spPr bwMode="auto">
          <a:xfrm>
            <a:off x="1084263" y="5667375"/>
            <a:ext cx="190500" cy="274638"/>
          </a:xfrm>
          <a:prstGeom prst="rect">
            <a:avLst/>
          </a:prstGeom>
          <a:noFill/>
          <a:ln w="9525">
            <a:noFill/>
            <a:miter lim="800000"/>
            <a:headEnd/>
            <a:tailEnd/>
          </a:ln>
        </p:spPr>
        <p:txBody>
          <a:bodyPr wrap="none" lIns="0" tIns="0" rIns="0" bIns="0">
            <a:spAutoFit/>
          </a:bodyPr>
          <a:lstStyle/>
          <a:p>
            <a:pPr algn="ctr"/>
            <a:r>
              <a:rPr kumimoji="1" lang="ja-JP" altLang="en-US">
                <a:solidFill>
                  <a:srgbClr val="FF00FF"/>
                </a:solidFill>
                <a:ea typeface="MS Gothic" pitchFamily="49" charset="-128"/>
              </a:rPr>
              <a:t>   </a:t>
            </a:r>
          </a:p>
        </p:txBody>
      </p:sp>
      <p:sp>
        <p:nvSpPr>
          <p:cNvPr id="27660" name="Rectangle 12"/>
          <p:cNvSpPr>
            <a:spLocks noChangeArrowheads="1"/>
          </p:cNvSpPr>
          <p:nvPr/>
        </p:nvSpPr>
        <p:spPr bwMode="auto">
          <a:xfrm>
            <a:off x="1797050" y="5751513"/>
            <a:ext cx="304800" cy="274637"/>
          </a:xfrm>
          <a:prstGeom prst="rect">
            <a:avLst/>
          </a:prstGeom>
          <a:noFill/>
          <a:ln w="9525">
            <a:noFill/>
            <a:miter lim="800000"/>
            <a:headEnd/>
            <a:tailEnd/>
          </a:ln>
        </p:spPr>
        <p:txBody>
          <a:bodyPr wrap="none" lIns="0" tIns="0" rIns="0" bIns="0">
            <a:spAutoFit/>
          </a:bodyPr>
          <a:lstStyle/>
          <a:p>
            <a:pPr algn="ctr"/>
            <a:r>
              <a:rPr kumimoji="1" lang="en-US" altLang="ja-JP">
                <a:solidFill>
                  <a:srgbClr val="000000"/>
                </a:solidFill>
                <a:ea typeface="MS Gothic" pitchFamily="49" charset="-128"/>
              </a:rPr>
              <a:t>etc</a:t>
            </a:r>
            <a:endParaRPr kumimoji="1" lang="ja-JP" altLang="en-US">
              <a:ea typeface="MS Gothic" pitchFamily="49" charset="-128"/>
            </a:endParaRPr>
          </a:p>
        </p:txBody>
      </p:sp>
      <p:sp>
        <p:nvSpPr>
          <p:cNvPr id="167949" name="Freeform 13"/>
          <p:cNvSpPr>
            <a:spLocks/>
          </p:cNvSpPr>
          <p:nvPr/>
        </p:nvSpPr>
        <p:spPr bwMode="auto">
          <a:xfrm>
            <a:off x="1979613" y="1428750"/>
            <a:ext cx="1341437" cy="681038"/>
          </a:xfrm>
          <a:custGeom>
            <a:avLst/>
            <a:gdLst/>
            <a:ahLst/>
            <a:cxnLst>
              <a:cxn ang="0">
                <a:pos x="163" y="101"/>
              </a:cxn>
              <a:cxn ang="0">
                <a:pos x="161" y="101"/>
              </a:cxn>
              <a:cxn ang="0">
                <a:pos x="154" y="104"/>
              </a:cxn>
              <a:cxn ang="0">
                <a:pos x="130" y="108"/>
              </a:cxn>
              <a:cxn ang="0">
                <a:pos x="101" y="113"/>
              </a:cxn>
              <a:cxn ang="0">
                <a:pos x="71" y="116"/>
              </a:cxn>
              <a:cxn ang="0">
                <a:pos x="26" y="106"/>
              </a:cxn>
              <a:cxn ang="0">
                <a:pos x="7" y="101"/>
              </a:cxn>
              <a:cxn ang="0">
                <a:pos x="0" y="101"/>
              </a:cxn>
              <a:cxn ang="0">
                <a:pos x="0" y="94"/>
              </a:cxn>
              <a:cxn ang="0">
                <a:pos x="2" y="87"/>
              </a:cxn>
              <a:cxn ang="0">
                <a:pos x="4" y="78"/>
              </a:cxn>
              <a:cxn ang="0">
                <a:pos x="9" y="56"/>
              </a:cxn>
              <a:cxn ang="0">
                <a:pos x="21" y="37"/>
              </a:cxn>
              <a:cxn ang="0">
                <a:pos x="33" y="23"/>
              </a:cxn>
              <a:cxn ang="0">
                <a:pos x="47" y="11"/>
              </a:cxn>
              <a:cxn ang="0">
                <a:pos x="59" y="2"/>
              </a:cxn>
              <a:cxn ang="0">
                <a:pos x="64" y="0"/>
              </a:cxn>
              <a:cxn ang="0">
                <a:pos x="68" y="0"/>
              </a:cxn>
              <a:cxn ang="0">
                <a:pos x="85" y="4"/>
              </a:cxn>
              <a:cxn ang="0">
                <a:pos x="125" y="11"/>
              </a:cxn>
              <a:cxn ang="0">
                <a:pos x="156" y="9"/>
              </a:cxn>
              <a:cxn ang="0">
                <a:pos x="191" y="7"/>
              </a:cxn>
              <a:cxn ang="0">
                <a:pos x="217" y="2"/>
              </a:cxn>
              <a:cxn ang="0">
                <a:pos x="229" y="0"/>
              </a:cxn>
              <a:cxn ang="0">
                <a:pos x="222" y="4"/>
              </a:cxn>
              <a:cxn ang="0">
                <a:pos x="210" y="16"/>
              </a:cxn>
              <a:cxn ang="0">
                <a:pos x="182" y="54"/>
              </a:cxn>
              <a:cxn ang="0">
                <a:pos x="168" y="82"/>
              </a:cxn>
              <a:cxn ang="0">
                <a:pos x="163" y="94"/>
              </a:cxn>
              <a:cxn ang="0">
                <a:pos x="163" y="101"/>
              </a:cxn>
              <a:cxn ang="0">
                <a:pos x="163" y="101"/>
              </a:cxn>
            </a:cxnLst>
            <a:rect l="0" t="0" r="r" b="b"/>
            <a:pathLst>
              <a:path w="229" h="116">
                <a:moveTo>
                  <a:pt x="163" y="101"/>
                </a:moveTo>
                <a:lnTo>
                  <a:pt x="161" y="101"/>
                </a:lnTo>
                <a:lnTo>
                  <a:pt x="154" y="104"/>
                </a:lnTo>
                <a:lnTo>
                  <a:pt x="130" y="108"/>
                </a:lnTo>
                <a:lnTo>
                  <a:pt x="101" y="113"/>
                </a:lnTo>
                <a:lnTo>
                  <a:pt x="71" y="116"/>
                </a:lnTo>
                <a:lnTo>
                  <a:pt x="26" y="106"/>
                </a:lnTo>
                <a:lnTo>
                  <a:pt x="7" y="101"/>
                </a:lnTo>
                <a:lnTo>
                  <a:pt x="0" y="101"/>
                </a:lnTo>
                <a:lnTo>
                  <a:pt x="0" y="94"/>
                </a:lnTo>
                <a:lnTo>
                  <a:pt x="2" y="87"/>
                </a:lnTo>
                <a:lnTo>
                  <a:pt x="4" y="78"/>
                </a:lnTo>
                <a:lnTo>
                  <a:pt x="9" y="56"/>
                </a:lnTo>
                <a:lnTo>
                  <a:pt x="21" y="37"/>
                </a:lnTo>
                <a:lnTo>
                  <a:pt x="33" y="23"/>
                </a:lnTo>
                <a:lnTo>
                  <a:pt x="47" y="11"/>
                </a:lnTo>
                <a:lnTo>
                  <a:pt x="59" y="2"/>
                </a:lnTo>
                <a:lnTo>
                  <a:pt x="64" y="0"/>
                </a:lnTo>
                <a:lnTo>
                  <a:pt x="68" y="0"/>
                </a:lnTo>
                <a:lnTo>
                  <a:pt x="85" y="4"/>
                </a:lnTo>
                <a:lnTo>
                  <a:pt x="125" y="11"/>
                </a:lnTo>
                <a:lnTo>
                  <a:pt x="156" y="9"/>
                </a:lnTo>
                <a:lnTo>
                  <a:pt x="191" y="7"/>
                </a:lnTo>
                <a:lnTo>
                  <a:pt x="217" y="2"/>
                </a:lnTo>
                <a:lnTo>
                  <a:pt x="229" y="0"/>
                </a:lnTo>
                <a:lnTo>
                  <a:pt x="222" y="4"/>
                </a:lnTo>
                <a:lnTo>
                  <a:pt x="210" y="16"/>
                </a:lnTo>
                <a:lnTo>
                  <a:pt x="182" y="54"/>
                </a:lnTo>
                <a:lnTo>
                  <a:pt x="168" y="82"/>
                </a:lnTo>
                <a:lnTo>
                  <a:pt x="163" y="94"/>
                </a:lnTo>
                <a:lnTo>
                  <a:pt x="163" y="101"/>
                </a:lnTo>
                <a:lnTo>
                  <a:pt x="163" y="101"/>
                </a:lnTo>
                <a:close/>
              </a:path>
            </a:pathLst>
          </a:custGeom>
          <a:gradFill rotWithShape="1">
            <a:gsLst>
              <a:gs pos="0">
                <a:schemeClr val="bg2">
                  <a:gamma/>
                  <a:tint val="0"/>
                  <a:invGamma/>
                </a:schemeClr>
              </a:gs>
              <a:gs pos="50000">
                <a:schemeClr val="bg2"/>
              </a:gs>
              <a:gs pos="100000">
                <a:schemeClr val="bg2">
                  <a:gamma/>
                  <a:tint val="0"/>
                  <a:invGamma/>
                </a:schemeClr>
              </a:gs>
            </a:gsLst>
            <a:lin ang="2700000" scaled="1"/>
          </a:gradFill>
          <a:ln w="4763">
            <a:solidFill>
              <a:srgbClr val="000000"/>
            </a:solidFill>
            <a:prstDash val="solid"/>
            <a:round/>
            <a:headEnd/>
            <a:tailEnd/>
          </a:ln>
        </p:spPr>
        <p:txBody>
          <a:bodyPr/>
          <a:lstStyle/>
          <a:p>
            <a:pPr>
              <a:defRPr/>
            </a:pPr>
            <a:endParaRPr lang="en-US"/>
          </a:p>
        </p:txBody>
      </p:sp>
      <p:grpSp>
        <p:nvGrpSpPr>
          <p:cNvPr id="2" name="Group 14"/>
          <p:cNvGrpSpPr>
            <a:grpSpLocks/>
          </p:cNvGrpSpPr>
          <p:nvPr/>
        </p:nvGrpSpPr>
        <p:grpSpPr bwMode="auto">
          <a:xfrm>
            <a:off x="684213" y="2725738"/>
            <a:ext cx="1071562" cy="1236662"/>
            <a:chOff x="3379" y="2124"/>
            <a:chExt cx="183" cy="211"/>
          </a:xfrm>
        </p:grpSpPr>
        <p:sp>
          <p:nvSpPr>
            <p:cNvPr id="27717" name="Freeform 15"/>
            <p:cNvSpPr>
              <a:spLocks/>
            </p:cNvSpPr>
            <p:nvPr/>
          </p:nvSpPr>
          <p:spPr bwMode="auto">
            <a:xfrm>
              <a:off x="3379" y="2129"/>
              <a:ext cx="179" cy="206"/>
            </a:xfrm>
            <a:custGeom>
              <a:avLst/>
              <a:gdLst>
                <a:gd name="T0" fmla="*/ 2 w 179"/>
                <a:gd name="T1" fmla="*/ 166 h 206"/>
                <a:gd name="T2" fmla="*/ 9 w 179"/>
                <a:gd name="T3" fmla="*/ 159 h 206"/>
                <a:gd name="T4" fmla="*/ 28 w 179"/>
                <a:gd name="T5" fmla="*/ 145 h 206"/>
                <a:gd name="T6" fmla="*/ 52 w 179"/>
                <a:gd name="T7" fmla="*/ 125 h 206"/>
                <a:gd name="T8" fmla="*/ 70 w 179"/>
                <a:gd name="T9" fmla="*/ 104 h 206"/>
                <a:gd name="T10" fmla="*/ 94 w 179"/>
                <a:gd name="T11" fmla="*/ 74 h 206"/>
                <a:gd name="T12" fmla="*/ 113 w 179"/>
                <a:gd name="T13" fmla="*/ 40 h 206"/>
                <a:gd name="T14" fmla="*/ 124 w 179"/>
                <a:gd name="T15" fmla="*/ 11 h 206"/>
                <a:gd name="T16" fmla="*/ 127 w 179"/>
                <a:gd name="T17" fmla="*/ 3 h 206"/>
                <a:gd name="T18" fmla="*/ 130 w 179"/>
                <a:gd name="T19" fmla="*/ 0 h 206"/>
                <a:gd name="T20" fmla="*/ 179 w 179"/>
                <a:gd name="T21" fmla="*/ 40 h 206"/>
                <a:gd name="T22" fmla="*/ 178 w 179"/>
                <a:gd name="T23" fmla="*/ 42 h 206"/>
                <a:gd name="T24" fmla="*/ 175 w 179"/>
                <a:gd name="T25" fmla="*/ 49 h 206"/>
                <a:gd name="T26" fmla="*/ 162 w 179"/>
                <a:gd name="T27" fmla="*/ 77 h 206"/>
                <a:gd name="T28" fmla="*/ 143 w 179"/>
                <a:gd name="T29" fmla="*/ 111 h 206"/>
                <a:gd name="T30" fmla="*/ 119 w 179"/>
                <a:gd name="T31" fmla="*/ 141 h 206"/>
                <a:gd name="T32" fmla="*/ 96 w 179"/>
                <a:gd name="T33" fmla="*/ 164 h 206"/>
                <a:gd name="T34" fmla="*/ 66 w 179"/>
                <a:gd name="T35" fmla="*/ 185 h 206"/>
                <a:gd name="T36" fmla="*/ 55 w 179"/>
                <a:gd name="T37" fmla="*/ 194 h 206"/>
                <a:gd name="T38" fmla="*/ 44 w 179"/>
                <a:gd name="T39" fmla="*/ 201 h 206"/>
                <a:gd name="T40" fmla="*/ 34 w 179"/>
                <a:gd name="T41" fmla="*/ 206 h 206"/>
                <a:gd name="T42" fmla="*/ 30 w 179"/>
                <a:gd name="T43" fmla="*/ 204 h 206"/>
                <a:gd name="T44" fmla="*/ 21 w 179"/>
                <a:gd name="T45" fmla="*/ 200 h 206"/>
                <a:gd name="T46" fmla="*/ 4 w 179"/>
                <a:gd name="T47" fmla="*/ 188 h 206"/>
                <a:gd name="T48" fmla="*/ 0 w 179"/>
                <a:gd name="T49" fmla="*/ 172 h 206"/>
                <a:gd name="T50" fmla="*/ 1 w 179"/>
                <a:gd name="T51" fmla="*/ 168 h 206"/>
                <a:gd name="T52" fmla="*/ 2 w 179"/>
                <a:gd name="T53" fmla="*/ 166 h 206"/>
                <a:gd name="T54" fmla="*/ 2 w 179"/>
                <a:gd name="T55" fmla="*/ 166 h 2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9"/>
                <a:gd name="T85" fmla="*/ 0 h 206"/>
                <a:gd name="T86" fmla="*/ 179 w 179"/>
                <a:gd name="T87" fmla="*/ 206 h 2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9" h="206">
                  <a:moveTo>
                    <a:pt x="2" y="166"/>
                  </a:moveTo>
                  <a:lnTo>
                    <a:pt x="9" y="159"/>
                  </a:lnTo>
                  <a:lnTo>
                    <a:pt x="28" y="145"/>
                  </a:lnTo>
                  <a:lnTo>
                    <a:pt x="52" y="125"/>
                  </a:lnTo>
                  <a:lnTo>
                    <a:pt x="70" y="104"/>
                  </a:lnTo>
                  <a:lnTo>
                    <a:pt x="94" y="74"/>
                  </a:lnTo>
                  <a:lnTo>
                    <a:pt x="113" y="40"/>
                  </a:lnTo>
                  <a:lnTo>
                    <a:pt x="124" y="11"/>
                  </a:lnTo>
                  <a:lnTo>
                    <a:pt x="127" y="3"/>
                  </a:lnTo>
                  <a:lnTo>
                    <a:pt x="130" y="0"/>
                  </a:lnTo>
                  <a:lnTo>
                    <a:pt x="179" y="40"/>
                  </a:lnTo>
                  <a:lnTo>
                    <a:pt x="178" y="42"/>
                  </a:lnTo>
                  <a:lnTo>
                    <a:pt x="175" y="49"/>
                  </a:lnTo>
                  <a:lnTo>
                    <a:pt x="162" y="77"/>
                  </a:lnTo>
                  <a:lnTo>
                    <a:pt x="143" y="111"/>
                  </a:lnTo>
                  <a:lnTo>
                    <a:pt x="119" y="141"/>
                  </a:lnTo>
                  <a:lnTo>
                    <a:pt x="96" y="164"/>
                  </a:lnTo>
                  <a:lnTo>
                    <a:pt x="66" y="185"/>
                  </a:lnTo>
                  <a:lnTo>
                    <a:pt x="55" y="194"/>
                  </a:lnTo>
                  <a:lnTo>
                    <a:pt x="44" y="201"/>
                  </a:lnTo>
                  <a:lnTo>
                    <a:pt x="34" y="206"/>
                  </a:lnTo>
                  <a:lnTo>
                    <a:pt x="30" y="204"/>
                  </a:lnTo>
                  <a:lnTo>
                    <a:pt x="21" y="200"/>
                  </a:lnTo>
                  <a:lnTo>
                    <a:pt x="4" y="188"/>
                  </a:lnTo>
                  <a:lnTo>
                    <a:pt x="0" y="172"/>
                  </a:lnTo>
                  <a:lnTo>
                    <a:pt x="1" y="168"/>
                  </a:lnTo>
                  <a:lnTo>
                    <a:pt x="2" y="166"/>
                  </a:lnTo>
                  <a:close/>
                </a:path>
              </a:pathLst>
            </a:custGeom>
            <a:gradFill rotWithShape="1">
              <a:gsLst>
                <a:gs pos="0">
                  <a:srgbClr val="FFFFFF"/>
                </a:gs>
                <a:gs pos="50000">
                  <a:srgbClr val="767676"/>
                </a:gs>
                <a:gs pos="100000">
                  <a:srgbClr val="FFFFFF"/>
                </a:gs>
              </a:gsLst>
              <a:lin ang="2700000" scaled="1"/>
            </a:gradFill>
            <a:ln w="4763">
              <a:solidFill>
                <a:srgbClr val="000000"/>
              </a:solidFill>
              <a:round/>
              <a:headEnd/>
              <a:tailEnd/>
            </a:ln>
          </p:spPr>
          <p:txBody>
            <a:bodyPr/>
            <a:lstStyle/>
            <a:p>
              <a:endParaRPr lang="en-IN"/>
            </a:p>
          </p:txBody>
        </p:sp>
        <p:sp>
          <p:nvSpPr>
            <p:cNvPr id="27718" name="Freeform 16"/>
            <p:cNvSpPr>
              <a:spLocks/>
            </p:cNvSpPr>
            <p:nvPr/>
          </p:nvSpPr>
          <p:spPr bwMode="auto">
            <a:xfrm>
              <a:off x="3500" y="2124"/>
              <a:ext cx="62" cy="50"/>
            </a:xfrm>
            <a:custGeom>
              <a:avLst/>
              <a:gdLst>
                <a:gd name="T0" fmla="*/ 61 w 62"/>
                <a:gd name="T1" fmla="*/ 46 h 50"/>
                <a:gd name="T2" fmla="*/ 62 w 62"/>
                <a:gd name="T3" fmla="*/ 43 h 50"/>
                <a:gd name="T4" fmla="*/ 62 w 62"/>
                <a:gd name="T5" fmla="*/ 39 h 50"/>
                <a:gd name="T6" fmla="*/ 61 w 62"/>
                <a:gd name="T7" fmla="*/ 34 h 50"/>
                <a:gd name="T8" fmla="*/ 59 w 62"/>
                <a:gd name="T9" fmla="*/ 30 h 50"/>
                <a:gd name="T10" fmla="*/ 52 w 62"/>
                <a:gd name="T11" fmla="*/ 20 h 50"/>
                <a:gd name="T12" fmla="*/ 41 w 62"/>
                <a:gd name="T13" fmla="*/ 11 h 50"/>
                <a:gd name="T14" fmla="*/ 29 w 62"/>
                <a:gd name="T15" fmla="*/ 4 h 50"/>
                <a:gd name="T16" fmla="*/ 17 w 62"/>
                <a:gd name="T17" fmla="*/ 0 h 50"/>
                <a:gd name="T18" fmla="*/ 8 w 62"/>
                <a:gd name="T19" fmla="*/ 0 h 50"/>
                <a:gd name="T20" fmla="*/ 4 w 62"/>
                <a:gd name="T21" fmla="*/ 2 h 50"/>
                <a:gd name="T22" fmla="*/ 1 w 62"/>
                <a:gd name="T23" fmla="*/ 4 h 50"/>
                <a:gd name="T24" fmla="*/ 0 w 62"/>
                <a:gd name="T25" fmla="*/ 7 h 50"/>
                <a:gd name="T26" fmla="*/ 0 w 62"/>
                <a:gd name="T27" fmla="*/ 11 h 50"/>
                <a:gd name="T28" fmla="*/ 1 w 62"/>
                <a:gd name="T29" fmla="*/ 15 h 50"/>
                <a:gd name="T30" fmla="*/ 3 w 62"/>
                <a:gd name="T31" fmla="*/ 20 h 50"/>
                <a:gd name="T32" fmla="*/ 10 w 62"/>
                <a:gd name="T33" fmla="*/ 29 h 50"/>
                <a:gd name="T34" fmla="*/ 21 w 62"/>
                <a:gd name="T35" fmla="*/ 39 h 50"/>
                <a:gd name="T36" fmla="*/ 33 w 62"/>
                <a:gd name="T37" fmla="*/ 46 h 50"/>
                <a:gd name="T38" fmla="*/ 45 w 62"/>
                <a:gd name="T39" fmla="*/ 50 h 50"/>
                <a:gd name="T40" fmla="*/ 55 w 62"/>
                <a:gd name="T41" fmla="*/ 50 h 50"/>
                <a:gd name="T42" fmla="*/ 58 w 62"/>
                <a:gd name="T43" fmla="*/ 49 h 50"/>
                <a:gd name="T44" fmla="*/ 61 w 62"/>
                <a:gd name="T45" fmla="*/ 46 h 50"/>
                <a:gd name="T46" fmla="*/ 61 w 62"/>
                <a:gd name="T47" fmla="*/ 46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2"/>
                <a:gd name="T73" fmla="*/ 0 h 50"/>
                <a:gd name="T74" fmla="*/ 62 w 62"/>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2" h="50">
                  <a:moveTo>
                    <a:pt x="61" y="46"/>
                  </a:moveTo>
                  <a:lnTo>
                    <a:pt x="62" y="43"/>
                  </a:lnTo>
                  <a:lnTo>
                    <a:pt x="62" y="39"/>
                  </a:lnTo>
                  <a:lnTo>
                    <a:pt x="61" y="34"/>
                  </a:lnTo>
                  <a:lnTo>
                    <a:pt x="59" y="30"/>
                  </a:lnTo>
                  <a:lnTo>
                    <a:pt x="52" y="20"/>
                  </a:lnTo>
                  <a:lnTo>
                    <a:pt x="41" y="11"/>
                  </a:lnTo>
                  <a:lnTo>
                    <a:pt x="29" y="4"/>
                  </a:lnTo>
                  <a:lnTo>
                    <a:pt x="17" y="0"/>
                  </a:lnTo>
                  <a:lnTo>
                    <a:pt x="8" y="0"/>
                  </a:lnTo>
                  <a:lnTo>
                    <a:pt x="4" y="2"/>
                  </a:lnTo>
                  <a:lnTo>
                    <a:pt x="1" y="4"/>
                  </a:lnTo>
                  <a:lnTo>
                    <a:pt x="0" y="7"/>
                  </a:lnTo>
                  <a:lnTo>
                    <a:pt x="0" y="11"/>
                  </a:lnTo>
                  <a:lnTo>
                    <a:pt x="1" y="15"/>
                  </a:lnTo>
                  <a:lnTo>
                    <a:pt x="3" y="20"/>
                  </a:lnTo>
                  <a:lnTo>
                    <a:pt x="10" y="29"/>
                  </a:lnTo>
                  <a:lnTo>
                    <a:pt x="21" y="39"/>
                  </a:lnTo>
                  <a:lnTo>
                    <a:pt x="33" y="46"/>
                  </a:lnTo>
                  <a:lnTo>
                    <a:pt x="45" y="50"/>
                  </a:lnTo>
                  <a:lnTo>
                    <a:pt x="55" y="50"/>
                  </a:lnTo>
                  <a:lnTo>
                    <a:pt x="58" y="49"/>
                  </a:lnTo>
                  <a:lnTo>
                    <a:pt x="61" y="46"/>
                  </a:lnTo>
                  <a:close/>
                </a:path>
              </a:pathLst>
            </a:custGeom>
            <a:solidFill>
              <a:srgbClr val="FFFFFF"/>
            </a:solidFill>
            <a:ln w="4763">
              <a:solidFill>
                <a:srgbClr val="000000"/>
              </a:solidFill>
              <a:round/>
              <a:headEnd/>
              <a:tailEnd/>
            </a:ln>
          </p:spPr>
          <p:txBody>
            <a:bodyPr/>
            <a:lstStyle/>
            <a:p>
              <a:endParaRPr lang="en-IN"/>
            </a:p>
          </p:txBody>
        </p:sp>
        <p:sp>
          <p:nvSpPr>
            <p:cNvPr id="27719" name="Freeform 17"/>
            <p:cNvSpPr>
              <a:spLocks/>
            </p:cNvSpPr>
            <p:nvPr/>
          </p:nvSpPr>
          <p:spPr bwMode="auto">
            <a:xfrm>
              <a:off x="3513" y="2133"/>
              <a:ext cx="38" cy="32"/>
            </a:xfrm>
            <a:custGeom>
              <a:avLst/>
              <a:gdLst>
                <a:gd name="T0" fmla="*/ 36 w 38"/>
                <a:gd name="T1" fmla="*/ 29 h 32"/>
                <a:gd name="T2" fmla="*/ 38 w 38"/>
                <a:gd name="T3" fmla="*/ 24 h 32"/>
                <a:gd name="T4" fmla="*/ 36 w 38"/>
                <a:gd name="T5" fmla="*/ 18 h 32"/>
                <a:gd name="T6" fmla="*/ 32 w 38"/>
                <a:gd name="T7" fmla="*/ 12 h 32"/>
                <a:gd name="T8" fmla="*/ 26 w 38"/>
                <a:gd name="T9" fmla="*/ 6 h 32"/>
                <a:gd name="T10" fmla="*/ 19 w 38"/>
                <a:gd name="T11" fmla="*/ 2 h 32"/>
                <a:gd name="T12" fmla="*/ 12 w 38"/>
                <a:gd name="T13" fmla="*/ 0 h 32"/>
                <a:gd name="T14" fmla="*/ 6 w 38"/>
                <a:gd name="T15" fmla="*/ 1 h 32"/>
                <a:gd name="T16" fmla="*/ 1 w 38"/>
                <a:gd name="T17" fmla="*/ 4 h 32"/>
                <a:gd name="T18" fmla="*/ 0 w 38"/>
                <a:gd name="T19" fmla="*/ 9 h 32"/>
                <a:gd name="T20" fmla="*/ 1 w 38"/>
                <a:gd name="T21" fmla="*/ 15 h 32"/>
                <a:gd name="T22" fmla="*/ 5 w 38"/>
                <a:gd name="T23" fmla="*/ 21 h 32"/>
                <a:gd name="T24" fmla="*/ 11 w 38"/>
                <a:gd name="T25" fmla="*/ 27 h 32"/>
                <a:gd name="T26" fmla="*/ 19 w 38"/>
                <a:gd name="T27" fmla="*/ 31 h 32"/>
                <a:gd name="T28" fmla="*/ 26 w 38"/>
                <a:gd name="T29" fmla="*/ 32 h 32"/>
                <a:gd name="T30" fmla="*/ 32 w 38"/>
                <a:gd name="T31" fmla="*/ 32 h 32"/>
                <a:gd name="T32" fmla="*/ 36 w 38"/>
                <a:gd name="T33" fmla="*/ 29 h 32"/>
                <a:gd name="T34" fmla="*/ 36 w 38"/>
                <a:gd name="T35" fmla="*/ 29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32"/>
                <a:gd name="T56" fmla="*/ 38 w 38"/>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32">
                  <a:moveTo>
                    <a:pt x="36" y="29"/>
                  </a:moveTo>
                  <a:lnTo>
                    <a:pt x="38" y="24"/>
                  </a:lnTo>
                  <a:lnTo>
                    <a:pt x="36" y="18"/>
                  </a:lnTo>
                  <a:lnTo>
                    <a:pt x="32" y="12"/>
                  </a:lnTo>
                  <a:lnTo>
                    <a:pt x="26" y="6"/>
                  </a:lnTo>
                  <a:lnTo>
                    <a:pt x="19" y="2"/>
                  </a:lnTo>
                  <a:lnTo>
                    <a:pt x="12" y="0"/>
                  </a:lnTo>
                  <a:lnTo>
                    <a:pt x="6" y="1"/>
                  </a:lnTo>
                  <a:lnTo>
                    <a:pt x="1" y="4"/>
                  </a:lnTo>
                  <a:lnTo>
                    <a:pt x="0" y="9"/>
                  </a:lnTo>
                  <a:lnTo>
                    <a:pt x="1" y="15"/>
                  </a:lnTo>
                  <a:lnTo>
                    <a:pt x="5" y="21"/>
                  </a:lnTo>
                  <a:lnTo>
                    <a:pt x="11" y="27"/>
                  </a:lnTo>
                  <a:lnTo>
                    <a:pt x="19" y="31"/>
                  </a:lnTo>
                  <a:lnTo>
                    <a:pt x="26" y="32"/>
                  </a:lnTo>
                  <a:lnTo>
                    <a:pt x="32" y="32"/>
                  </a:lnTo>
                  <a:lnTo>
                    <a:pt x="36" y="29"/>
                  </a:lnTo>
                  <a:close/>
                </a:path>
              </a:pathLst>
            </a:custGeom>
            <a:solidFill>
              <a:srgbClr val="FFFFFF"/>
            </a:solidFill>
            <a:ln w="4763">
              <a:solidFill>
                <a:srgbClr val="000000"/>
              </a:solidFill>
              <a:round/>
              <a:headEnd/>
              <a:tailEnd/>
            </a:ln>
          </p:spPr>
          <p:txBody>
            <a:bodyPr/>
            <a:lstStyle/>
            <a:p>
              <a:endParaRPr lang="en-IN"/>
            </a:p>
          </p:txBody>
        </p:sp>
      </p:grpSp>
      <p:sp>
        <p:nvSpPr>
          <p:cNvPr id="27663" name="Freeform 18" descr="網目"/>
          <p:cNvSpPr>
            <a:spLocks/>
          </p:cNvSpPr>
          <p:nvPr/>
        </p:nvSpPr>
        <p:spPr bwMode="auto">
          <a:xfrm>
            <a:off x="611188" y="1428750"/>
            <a:ext cx="1341437" cy="669925"/>
          </a:xfrm>
          <a:custGeom>
            <a:avLst/>
            <a:gdLst>
              <a:gd name="T0" fmla="*/ 2147483647 w 229"/>
              <a:gd name="T1" fmla="*/ 2147483647 h 114"/>
              <a:gd name="T2" fmla="*/ 2147483647 w 229"/>
              <a:gd name="T3" fmla="*/ 2147483647 h 114"/>
              <a:gd name="T4" fmla="*/ 2147483647 w 229"/>
              <a:gd name="T5" fmla="*/ 2147483647 h 114"/>
              <a:gd name="T6" fmla="*/ 2147483647 w 229"/>
              <a:gd name="T7" fmla="*/ 2147483647 h 114"/>
              <a:gd name="T8" fmla="*/ 2147483647 w 229"/>
              <a:gd name="T9" fmla="*/ 2147483647 h 114"/>
              <a:gd name="T10" fmla="*/ 2147483647 w 229"/>
              <a:gd name="T11" fmla="*/ 2147483647 h 114"/>
              <a:gd name="T12" fmla="*/ 2147483647 w 229"/>
              <a:gd name="T13" fmla="*/ 2147483647 h 114"/>
              <a:gd name="T14" fmla="*/ 2147483647 w 229"/>
              <a:gd name="T15" fmla="*/ 2147483647 h 114"/>
              <a:gd name="T16" fmla="*/ 2147483647 w 229"/>
              <a:gd name="T17" fmla="*/ 2147483647 h 114"/>
              <a:gd name="T18" fmla="*/ 0 w 229"/>
              <a:gd name="T19" fmla="*/ 2147483647 h 114"/>
              <a:gd name="T20" fmla="*/ 0 w 229"/>
              <a:gd name="T21" fmla="*/ 2147483647 h 114"/>
              <a:gd name="T22" fmla="*/ 2147483647 w 229"/>
              <a:gd name="T23" fmla="*/ 2147483647 h 114"/>
              <a:gd name="T24" fmla="*/ 2147483647 w 229"/>
              <a:gd name="T25" fmla="*/ 2147483647 h 114"/>
              <a:gd name="T26" fmla="*/ 2147483647 w 229"/>
              <a:gd name="T27" fmla="*/ 2147483647 h 114"/>
              <a:gd name="T28" fmla="*/ 2147483647 w 229"/>
              <a:gd name="T29" fmla="*/ 2147483647 h 114"/>
              <a:gd name="T30" fmla="*/ 2147483647 w 229"/>
              <a:gd name="T31" fmla="*/ 2147483647 h 114"/>
              <a:gd name="T32" fmla="*/ 2147483647 w 229"/>
              <a:gd name="T33" fmla="*/ 2147483647 h 114"/>
              <a:gd name="T34" fmla="*/ 2147483647 w 229"/>
              <a:gd name="T35" fmla="*/ 0 h 114"/>
              <a:gd name="T36" fmla="*/ 2147483647 w 229"/>
              <a:gd name="T37" fmla="*/ 0 h 114"/>
              <a:gd name="T38" fmla="*/ 2147483647 w 229"/>
              <a:gd name="T39" fmla="*/ 2147483647 h 114"/>
              <a:gd name="T40" fmla="*/ 2147483647 w 229"/>
              <a:gd name="T41" fmla="*/ 2147483647 h 114"/>
              <a:gd name="T42" fmla="*/ 2147483647 w 229"/>
              <a:gd name="T43" fmla="*/ 2147483647 h 114"/>
              <a:gd name="T44" fmla="*/ 2147483647 w 229"/>
              <a:gd name="T45" fmla="*/ 2147483647 h 114"/>
              <a:gd name="T46" fmla="*/ 2147483647 w 229"/>
              <a:gd name="T47" fmla="*/ 0 h 114"/>
              <a:gd name="T48" fmla="*/ 2147483647 w 229"/>
              <a:gd name="T49" fmla="*/ 0 h 114"/>
              <a:gd name="T50" fmla="*/ 2147483647 w 229"/>
              <a:gd name="T51" fmla="*/ 0 h 114"/>
              <a:gd name="T52" fmla="*/ 2147483647 w 229"/>
              <a:gd name="T53" fmla="*/ 2147483647 h 114"/>
              <a:gd name="T54" fmla="*/ 2147483647 w 229"/>
              <a:gd name="T55" fmla="*/ 2147483647 h 114"/>
              <a:gd name="T56" fmla="*/ 2147483647 w 229"/>
              <a:gd name="T57" fmla="*/ 2147483647 h 114"/>
              <a:gd name="T58" fmla="*/ 2147483647 w 229"/>
              <a:gd name="T59" fmla="*/ 2147483647 h 114"/>
              <a:gd name="T60" fmla="*/ 2147483647 w 229"/>
              <a:gd name="T61" fmla="*/ 2147483647 h 114"/>
              <a:gd name="T62" fmla="*/ 2147483647 w 229"/>
              <a:gd name="T63" fmla="*/ 2147483647 h 114"/>
              <a:gd name="T64" fmla="*/ 2147483647 w 229"/>
              <a:gd name="T65" fmla="*/ 214748364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114"/>
              <a:gd name="T101" fmla="*/ 229 w 229"/>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114">
                <a:moveTo>
                  <a:pt x="166" y="102"/>
                </a:moveTo>
                <a:lnTo>
                  <a:pt x="163" y="102"/>
                </a:lnTo>
                <a:lnTo>
                  <a:pt x="156" y="102"/>
                </a:lnTo>
                <a:lnTo>
                  <a:pt x="132" y="106"/>
                </a:lnTo>
                <a:lnTo>
                  <a:pt x="102" y="111"/>
                </a:lnTo>
                <a:lnTo>
                  <a:pt x="73" y="114"/>
                </a:lnTo>
                <a:lnTo>
                  <a:pt x="50" y="111"/>
                </a:lnTo>
                <a:lnTo>
                  <a:pt x="26" y="106"/>
                </a:lnTo>
                <a:lnTo>
                  <a:pt x="7" y="102"/>
                </a:lnTo>
                <a:lnTo>
                  <a:pt x="0" y="102"/>
                </a:lnTo>
                <a:lnTo>
                  <a:pt x="0" y="95"/>
                </a:lnTo>
                <a:lnTo>
                  <a:pt x="2" y="87"/>
                </a:lnTo>
                <a:lnTo>
                  <a:pt x="5" y="78"/>
                </a:lnTo>
                <a:lnTo>
                  <a:pt x="21" y="35"/>
                </a:lnTo>
                <a:lnTo>
                  <a:pt x="33" y="21"/>
                </a:lnTo>
                <a:lnTo>
                  <a:pt x="47" y="12"/>
                </a:lnTo>
                <a:lnTo>
                  <a:pt x="59" y="2"/>
                </a:lnTo>
                <a:lnTo>
                  <a:pt x="66" y="0"/>
                </a:lnTo>
                <a:lnTo>
                  <a:pt x="71" y="0"/>
                </a:lnTo>
                <a:lnTo>
                  <a:pt x="87" y="5"/>
                </a:lnTo>
                <a:lnTo>
                  <a:pt x="128" y="9"/>
                </a:lnTo>
                <a:lnTo>
                  <a:pt x="158" y="7"/>
                </a:lnTo>
                <a:lnTo>
                  <a:pt x="194" y="5"/>
                </a:lnTo>
                <a:lnTo>
                  <a:pt x="220" y="0"/>
                </a:lnTo>
                <a:lnTo>
                  <a:pt x="227" y="0"/>
                </a:lnTo>
                <a:lnTo>
                  <a:pt x="229" y="0"/>
                </a:lnTo>
                <a:lnTo>
                  <a:pt x="222" y="5"/>
                </a:lnTo>
                <a:lnTo>
                  <a:pt x="211" y="16"/>
                </a:lnTo>
                <a:lnTo>
                  <a:pt x="182" y="54"/>
                </a:lnTo>
                <a:lnTo>
                  <a:pt x="170" y="83"/>
                </a:lnTo>
                <a:lnTo>
                  <a:pt x="166" y="95"/>
                </a:lnTo>
                <a:lnTo>
                  <a:pt x="166" y="102"/>
                </a:lnTo>
                <a:close/>
              </a:path>
            </a:pathLst>
          </a:custGeom>
          <a:pattFill prst="weave">
            <a:fgClr>
              <a:schemeClr val="tx2"/>
            </a:fgClr>
            <a:bgClr>
              <a:schemeClr val="bg1"/>
            </a:bgClr>
          </a:pattFill>
          <a:ln w="4763">
            <a:solidFill>
              <a:srgbClr val="000000"/>
            </a:solidFill>
            <a:round/>
            <a:headEnd/>
            <a:tailEnd/>
          </a:ln>
        </p:spPr>
        <p:txBody>
          <a:bodyPr/>
          <a:lstStyle/>
          <a:p>
            <a:endParaRPr lang="en-IN"/>
          </a:p>
        </p:txBody>
      </p:sp>
      <p:grpSp>
        <p:nvGrpSpPr>
          <p:cNvPr id="3" name="Group 19"/>
          <p:cNvGrpSpPr>
            <a:grpSpLocks/>
          </p:cNvGrpSpPr>
          <p:nvPr/>
        </p:nvGrpSpPr>
        <p:grpSpPr bwMode="auto">
          <a:xfrm>
            <a:off x="1042988" y="4383088"/>
            <a:ext cx="609600" cy="1114425"/>
            <a:chOff x="3813" y="2163"/>
            <a:chExt cx="104" cy="190"/>
          </a:xfrm>
        </p:grpSpPr>
        <p:sp>
          <p:nvSpPr>
            <p:cNvPr id="27715" name="Freeform 20"/>
            <p:cNvSpPr>
              <a:spLocks/>
            </p:cNvSpPr>
            <p:nvPr/>
          </p:nvSpPr>
          <p:spPr bwMode="auto">
            <a:xfrm>
              <a:off x="3814" y="2167"/>
              <a:ext cx="103" cy="186"/>
            </a:xfrm>
            <a:custGeom>
              <a:avLst/>
              <a:gdLst>
                <a:gd name="T0" fmla="*/ 103 w 103"/>
                <a:gd name="T1" fmla="*/ 2 h 186"/>
                <a:gd name="T2" fmla="*/ 96 w 103"/>
                <a:gd name="T3" fmla="*/ 0 h 186"/>
                <a:gd name="T4" fmla="*/ 92 w 103"/>
                <a:gd name="T5" fmla="*/ 16 h 186"/>
                <a:gd name="T6" fmla="*/ 92 w 103"/>
                <a:gd name="T7" fmla="*/ 18 h 186"/>
                <a:gd name="T8" fmla="*/ 95 w 103"/>
                <a:gd name="T9" fmla="*/ 54 h 186"/>
                <a:gd name="T10" fmla="*/ 94 w 103"/>
                <a:gd name="T11" fmla="*/ 86 h 186"/>
                <a:gd name="T12" fmla="*/ 94 w 103"/>
                <a:gd name="T13" fmla="*/ 86 h 186"/>
                <a:gd name="T14" fmla="*/ 87 w 103"/>
                <a:gd name="T15" fmla="*/ 112 h 186"/>
                <a:gd name="T16" fmla="*/ 64 w 103"/>
                <a:gd name="T17" fmla="*/ 129 h 186"/>
                <a:gd name="T18" fmla="*/ 45 w 103"/>
                <a:gd name="T19" fmla="*/ 118 h 186"/>
                <a:gd name="T20" fmla="*/ 43 w 103"/>
                <a:gd name="T21" fmla="*/ 118 h 186"/>
                <a:gd name="T22" fmla="*/ 42 w 103"/>
                <a:gd name="T23" fmla="*/ 118 h 186"/>
                <a:gd name="T24" fmla="*/ 17 w 103"/>
                <a:gd name="T25" fmla="*/ 132 h 186"/>
                <a:gd name="T26" fmla="*/ 16 w 103"/>
                <a:gd name="T27" fmla="*/ 133 h 186"/>
                <a:gd name="T28" fmla="*/ 15 w 103"/>
                <a:gd name="T29" fmla="*/ 135 h 186"/>
                <a:gd name="T30" fmla="*/ 7 w 103"/>
                <a:gd name="T31" fmla="*/ 168 h 186"/>
                <a:gd name="T32" fmla="*/ 7 w 103"/>
                <a:gd name="T33" fmla="*/ 168 h 186"/>
                <a:gd name="T34" fmla="*/ 0 w 103"/>
                <a:gd name="T35" fmla="*/ 183 h 186"/>
                <a:gd name="T36" fmla="*/ 6 w 103"/>
                <a:gd name="T37" fmla="*/ 186 h 186"/>
                <a:gd name="T38" fmla="*/ 13 w 103"/>
                <a:gd name="T39" fmla="*/ 170 h 186"/>
                <a:gd name="T40" fmla="*/ 14 w 103"/>
                <a:gd name="T41" fmla="*/ 168 h 186"/>
                <a:gd name="T42" fmla="*/ 14 w 103"/>
                <a:gd name="T43" fmla="*/ 169 h 186"/>
                <a:gd name="T44" fmla="*/ 21 w 103"/>
                <a:gd name="T45" fmla="*/ 137 h 186"/>
                <a:gd name="T46" fmla="*/ 43 w 103"/>
                <a:gd name="T47" fmla="*/ 125 h 186"/>
                <a:gd name="T48" fmla="*/ 63 w 103"/>
                <a:gd name="T49" fmla="*/ 136 h 186"/>
                <a:gd name="T50" fmla="*/ 64 w 103"/>
                <a:gd name="T51" fmla="*/ 137 h 186"/>
                <a:gd name="T52" fmla="*/ 66 w 103"/>
                <a:gd name="T53" fmla="*/ 136 h 186"/>
                <a:gd name="T54" fmla="*/ 91 w 103"/>
                <a:gd name="T55" fmla="*/ 117 h 186"/>
                <a:gd name="T56" fmla="*/ 92 w 103"/>
                <a:gd name="T57" fmla="*/ 117 h 186"/>
                <a:gd name="T58" fmla="*/ 93 w 103"/>
                <a:gd name="T59" fmla="*/ 114 h 186"/>
                <a:gd name="T60" fmla="*/ 92 w 103"/>
                <a:gd name="T61" fmla="*/ 115 h 186"/>
                <a:gd name="T62" fmla="*/ 100 w 103"/>
                <a:gd name="T63" fmla="*/ 87 h 186"/>
                <a:gd name="T64" fmla="*/ 101 w 103"/>
                <a:gd name="T65" fmla="*/ 86 h 186"/>
                <a:gd name="T66" fmla="*/ 102 w 103"/>
                <a:gd name="T67" fmla="*/ 53 h 186"/>
                <a:gd name="T68" fmla="*/ 102 w 103"/>
                <a:gd name="T69" fmla="*/ 53 h 186"/>
                <a:gd name="T70" fmla="*/ 99 w 103"/>
                <a:gd name="T71" fmla="*/ 18 h 186"/>
                <a:gd name="T72" fmla="*/ 103 w 103"/>
                <a:gd name="T73" fmla="*/ 2 h 186"/>
                <a:gd name="T74" fmla="*/ 87 w 103"/>
                <a:gd name="T75" fmla="*/ 112 h 186"/>
                <a:gd name="T76" fmla="*/ 87 w 103"/>
                <a:gd name="T77" fmla="*/ 112 h 186"/>
                <a:gd name="T78" fmla="*/ 87 w 103"/>
                <a:gd name="T79" fmla="*/ 112 h 186"/>
                <a:gd name="T80" fmla="*/ 87 w 103"/>
                <a:gd name="T81" fmla="*/ 112 h 186"/>
                <a:gd name="T82" fmla="*/ 103 w 103"/>
                <a:gd name="T83" fmla="*/ 2 h 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
                <a:gd name="T127" fmla="*/ 0 h 186"/>
                <a:gd name="T128" fmla="*/ 103 w 103"/>
                <a:gd name="T129" fmla="*/ 186 h 1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 h="186">
                  <a:moveTo>
                    <a:pt x="103" y="2"/>
                  </a:moveTo>
                  <a:lnTo>
                    <a:pt x="96" y="0"/>
                  </a:lnTo>
                  <a:lnTo>
                    <a:pt x="92" y="16"/>
                  </a:lnTo>
                  <a:lnTo>
                    <a:pt x="92" y="18"/>
                  </a:lnTo>
                  <a:lnTo>
                    <a:pt x="95" y="54"/>
                  </a:lnTo>
                  <a:lnTo>
                    <a:pt x="94" y="86"/>
                  </a:lnTo>
                  <a:lnTo>
                    <a:pt x="87" y="112"/>
                  </a:lnTo>
                  <a:lnTo>
                    <a:pt x="64" y="129"/>
                  </a:lnTo>
                  <a:lnTo>
                    <a:pt x="45" y="118"/>
                  </a:lnTo>
                  <a:lnTo>
                    <a:pt x="43" y="118"/>
                  </a:lnTo>
                  <a:lnTo>
                    <a:pt x="42" y="118"/>
                  </a:lnTo>
                  <a:lnTo>
                    <a:pt x="17" y="132"/>
                  </a:lnTo>
                  <a:lnTo>
                    <a:pt x="16" y="133"/>
                  </a:lnTo>
                  <a:lnTo>
                    <a:pt x="15" y="135"/>
                  </a:lnTo>
                  <a:lnTo>
                    <a:pt x="7" y="168"/>
                  </a:lnTo>
                  <a:lnTo>
                    <a:pt x="0" y="183"/>
                  </a:lnTo>
                  <a:lnTo>
                    <a:pt x="6" y="186"/>
                  </a:lnTo>
                  <a:lnTo>
                    <a:pt x="13" y="170"/>
                  </a:lnTo>
                  <a:lnTo>
                    <a:pt x="14" y="168"/>
                  </a:lnTo>
                  <a:lnTo>
                    <a:pt x="14" y="169"/>
                  </a:lnTo>
                  <a:lnTo>
                    <a:pt x="21" y="137"/>
                  </a:lnTo>
                  <a:lnTo>
                    <a:pt x="43" y="125"/>
                  </a:lnTo>
                  <a:lnTo>
                    <a:pt x="63" y="136"/>
                  </a:lnTo>
                  <a:lnTo>
                    <a:pt x="64" y="137"/>
                  </a:lnTo>
                  <a:lnTo>
                    <a:pt x="66" y="136"/>
                  </a:lnTo>
                  <a:lnTo>
                    <a:pt x="91" y="117"/>
                  </a:lnTo>
                  <a:lnTo>
                    <a:pt x="92" y="117"/>
                  </a:lnTo>
                  <a:lnTo>
                    <a:pt x="93" y="114"/>
                  </a:lnTo>
                  <a:lnTo>
                    <a:pt x="92" y="115"/>
                  </a:lnTo>
                  <a:lnTo>
                    <a:pt x="100" y="87"/>
                  </a:lnTo>
                  <a:lnTo>
                    <a:pt x="101" y="86"/>
                  </a:lnTo>
                  <a:lnTo>
                    <a:pt x="102" y="53"/>
                  </a:lnTo>
                  <a:lnTo>
                    <a:pt x="99" y="18"/>
                  </a:lnTo>
                  <a:lnTo>
                    <a:pt x="103" y="2"/>
                  </a:lnTo>
                  <a:lnTo>
                    <a:pt x="87" y="112"/>
                  </a:lnTo>
                  <a:lnTo>
                    <a:pt x="103" y="2"/>
                  </a:lnTo>
                  <a:close/>
                </a:path>
              </a:pathLst>
            </a:custGeom>
            <a:solidFill>
              <a:srgbClr val="000000"/>
            </a:solidFill>
            <a:ln w="9525">
              <a:noFill/>
              <a:round/>
              <a:headEnd/>
              <a:tailEnd/>
            </a:ln>
          </p:spPr>
          <p:txBody>
            <a:bodyPr/>
            <a:lstStyle/>
            <a:p>
              <a:endParaRPr lang="en-IN"/>
            </a:p>
          </p:txBody>
        </p:sp>
        <p:sp>
          <p:nvSpPr>
            <p:cNvPr id="27716" name="Freeform 21"/>
            <p:cNvSpPr>
              <a:spLocks/>
            </p:cNvSpPr>
            <p:nvPr/>
          </p:nvSpPr>
          <p:spPr bwMode="auto">
            <a:xfrm>
              <a:off x="3813" y="2163"/>
              <a:ext cx="85" cy="165"/>
            </a:xfrm>
            <a:custGeom>
              <a:avLst/>
              <a:gdLst>
                <a:gd name="T0" fmla="*/ 49 w 85"/>
                <a:gd name="T1" fmla="*/ 0 h 165"/>
                <a:gd name="T2" fmla="*/ 44 w 85"/>
                <a:gd name="T3" fmla="*/ 4 h 165"/>
                <a:gd name="T4" fmla="*/ 70 w 85"/>
                <a:gd name="T5" fmla="*/ 43 h 165"/>
                <a:gd name="T6" fmla="*/ 70 w 85"/>
                <a:gd name="T7" fmla="*/ 43 h 165"/>
                <a:gd name="T8" fmla="*/ 78 w 85"/>
                <a:gd name="T9" fmla="*/ 58 h 165"/>
                <a:gd name="T10" fmla="*/ 75 w 85"/>
                <a:gd name="T11" fmla="*/ 79 h 165"/>
                <a:gd name="T12" fmla="*/ 59 w 85"/>
                <a:gd name="T13" fmla="*/ 90 h 165"/>
                <a:gd name="T14" fmla="*/ 36 w 85"/>
                <a:gd name="T15" fmla="*/ 90 h 165"/>
                <a:gd name="T16" fmla="*/ 36 w 85"/>
                <a:gd name="T17" fmla="*/ 90 h 165"/>
                <a:gd name="T18" fmla="*/ 15 w 85"/>
                <a:gd name="T19" fmla="*/ 93 h 165"/>
                <a:gd name="T20" fmla="*/ 14 w 85"/>
                <a:gd name="T21" fmla="*/ 93 h 165"/>
                <a:gd name="T22" fmla="*/ 6 w 85"/>
                <a:gd name="T23" fmla="*/ 97 h 165"/>
                <a:gd name="T24" fmla="*/ 5 w 85"/>
                <a:gd name="T25" fmla="*/ 98 h 165"/>
                <a:gd name="T26" fmla="*/ 4 w 85"/>
                <a:gd name="T27" fmla="*/ 99 h 165"/>
                <a:gd name="T28" fmla="*/ 0 w 85"/>
                <a:gd name="T29" fmla="*/ 110 h 165"/>
                <a:gd name="T30" fmla="*/ 0 w 85"/>
                <a:gd name="T31" fmla="*/ 112 h 165"/>
                <a:gd name="T32" fmla="*/ 1 w 85"/>
                <a:gd name="T33" fmla="*/ 122 h 165"/>
                <a:gd name="T34" fmla="*/ 2 w 85"/>
                <a:gd name="T35" fmla="*/ 123 h 165"/>
                <a:gd name="T36" fmla="*/ 9 w 85"/>
                <a:gd name="T37" fmla="*/ 133 h 165"/>
                <a:gd name="T38" fmla="*/ 9 w 85"/>
                <a:gd name="T39" fmla="*/ 134 h 165"/>
                <a:gd name="T40" fmla="*/ 27 w 85"/>
                <a:gd name="T41" fmla="*/ 146 h 165"/>
                <a:gd name="T42" fmla="*/ 28 w 85"/>
                <a:gd name="T43" fmla="*/ 146 h 165"/>
                <a:gd name="T44" fmla="*/ 55 w 85"/>
                <a:gd name="T45" fmla="*/ 153 h 165"/>
                <a:gd name="T46" fmla="*/ 55 w 85"/>
                <a:gd name="T47" fmla="*/ 153 h 165"/>
                <a:gd name="T48" fmla="*/ 78 w 85"/>
                <a:gd name="T49" fmla="*/ 165 h 165"/>
                <a:gd name="T50" fmla="*/ 81 w 85"/>
                <a:gd name="T51" fmla="*/ 159 h 165"/>
                <a:gd name="T52" fmla="*/ 58 w 85"/>
                <a:gd name="T53" fmla="*/ 147 h 165"/>
                <a:gd name="T54" fmla="*/ 57 w 85"/>
                <a:gd name="T55" fmla="*/ 147 h 165"/>
                <a:gd name="T56" fmla="*/ 31 w 85"/>
                <a:gd name="T57" fmla="*/ 140 h 165"/>
                <a:gd name="T58" fmla="*/ 31 w 85"/>
                <a:gd name="T59" fmla="*/ 140 h 165"/>
                <a:gd name="T60" fmla="*/ 13 w 85"/>
                <a:gd name="T61" fmla="*/ 128 h 165"/>
                <a:gd name="T62" fmla="*/ 13 w 85"/>
                <a:gd name="T63" fmla="*/ 128 h 165"/>
                <a:gd name="T64" fmla="*/ 8 w 85"/>
                <a:gd name="T65" fmla="*/ 121 h 165"/>
                <a:gd name="T66" fmla="*/ 7 w 85"/>
                <a:gd name="T67" fmla="*/ 111 h 165"/>
                <a:gd name="T68" fmla="*/ 10 w 85"/>
                <a:gd name="T69" fmla="*/ 103 h 165"/>
                <a:gd name="T70" fmla="*/ 16 w 85"/>
                <a:gd name="T71" fmla="*/ 100 h 165"/>
                <a:gd name="T72" fmla="*/ 37 w 85"/>
                <a:gd name="T73" fmla="*/ 97 h 165"/>
                <a:gd name="T74" fmla="*/ 60 w 85"/>
                <a:gd name="T75" fmla="*/ 97 h 165"/>
                <a:gd name="T76" fmla="*/ 60 w 85"/>
                <a:gd name="T77" fmla="*/ 97 h 165"/>
                <a:gd name="T78" fmla="*/ 62 w 85"/>
                <a:gd name="T79" fmla="*/ 96 h 165"/>
                <a:gd name="T80" fmla="*/ 80 w 85"/>
                <a:gd name="T81" fmla="*/ 84 h 165"/>
                <a:gd name="T82" fmla="*/ 81 w 85"/>
                <a:gd name="T83" fmla="*/ 84 h 165"/>
                <a:gd name="T84" fmla="*/ 82 w 85"/>
                <a:gd name="T85" fmla="*/ 81 h 165"/>
                <a:gd name="T86" fmla="*/ 82 w 85"/>
                <a:gd name="T87" fmla="*/ 82 h 165"/>
                <a:gd name="T88" fmla="*/ 85 w 85"/>
                <a:gd name="T89" fmla="*/ 59 h 165"/>
                <a:gd name="T90" fmla="*/ 85 w 85"/>
                <a:gd name="T91" fmla="*/ 58 h 165"/>
                <a:gd name="T92" fmla="*/ 84 w 85"/>
                <a:gd name="T93" fmla="*/ 57 h 165"/>
                <a:gd name="T94" fmla="*/ 76 w 85"/>
                <a:gd name="T95" fmla="*/ 40 h 165"/>
                <a:gd name="T96" fmla="*/ 76 w 85"/>
                <a:gd name="T97" fmla="*/ 39 h 165"/>
                <a:gd name="T98" fmla="*/ 49 w 85"/>
                <a:gd name="T99" fmla="*/ 0 h 1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
                <a:gd name="T151" fmla="*/ 0 h 165"/>
                <a:gd name="T152" fmla="*/ 85 w 85"/>
                <a:gd name="T153" fmla="*/ 165 h 1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 h="165">
                  <a:moveTo>
                    <a:pt x="49" y="0"/>
                  </a:moveTo>
                  <a:lnTo>
                    <a:pt x="44" y="4"/>
                  </a:lnTo>
                  <a:lnTo>
                    <a:pt x="70" y="43"/>
                  </a:lnTo>
                  <a:lnTo>
                    <a:pt x="78" y="58"/>
                  </a:lnTo>
                  <a:lnTo>
                    <a:pt x="75" y="79"/>
                  </a:lnTo>
                  <a:lnTo>
                    <a:pt x="59" y="90"/>
                  </a:lnTo>
                  <a:lnTo>
                    <a:pt x="36" y="90"/>
                  </a:lnTo>
                  <a:lnTo>
                    <a:pt x="15" y="93"/>
                  </a:lnTo>
                  <a:lnTo>
                    <a:pt x="14" y="93"/>
                  </a:lnTo>
                  <a:lnTo>
                    <a:pt x="6" y="97"/>
                  </a:lnTo>
                  <a:lnTo>
                    <a:pt x="5" y="98"/>
                  </a:lnTo>
                  <a:lnTo>
                    <a:pt x="4" y="99"/>
                  </a:lnTo>
                  <a:lnTo>
                    <a:pt x="0" y="110"/>
                  </a:lnTo>
                  <a:lnTo>
                    <a:pt x="0" y="112"/>
                  </a:lnTo>
                  <a:lnTo>
                    <a:pt x="1" y="122"/>
                  </a:lnTo>
                  <a:lnTo>
                    <a:pt x="2" y="123"/>
                  </a:lnTo>
                  <a:lnTo>
                    <a:pt x="9" y="133"/>
                  </a:lnTo>
                  <a:lnTo>
                    <a:pt x="9" y="134"/>
                  </a:lnTo>
                  <a:lnTo>
                    <a:pt x="27" y="146"/>
                  </a:lnTo>
                  <a:lnTo>
                    <a:pt x="28" y="146"/>
                  </a:lnTo>
                  <a:lnTo>
                    <a:pt x="55" y="153"/>
                  </a:lnTo>
                  <a:lnTo>
                    <a:pt x="78" y="165"/>
                  </a:lnTo>
                  <a:lnTo>
                    <a:pt x="81" y="159"/>
                  </a:lnTo>
                  <a:lnTo>
                    <a:pt x="58" y="147"/>
                  </a:lnTo>
                  <a:lnTo>
                    <a:pt x="57" y="147"/>
                  </a:lnTo>
                  <a:lnTo>
                    <a:pt x="31" y="140"/>
                  </a:lnTo>
                  <a:lnTo>
                    <a:pt x="13" y="128"/>
                  </a:lnTo>
                  <a:lnTo>
                    <a:pt x="8" y="121"/>
                  </a:lnTo>
                  <a:lnTo>
                    <a:pt x="7" y="111"/>
                  </a:lnTo>
                  <a:lnTo>
                    <a:pt x="10" y="103"/>
                  </a:lnTo>
                  <a:lnTo>
                    <a:pt x="16" y="100"/>
                  </a:lnTo>
                  <a:lnTo>
                    <a:pt x="37" y="97"/>
                  </a:lnTo>
                  <a:lnTo>
                    <a:pt x="60" y="97"/>
                  </a:lnTo>
                  <a:lnTo>
                    <a:pt x="62" y="96"/>
                  </a:lnTo>
                  <a:lnTo>
                    <a:pt x="80" y="84"/>
                  </a:lnTo>
                  <a:lnTo>
                    <a:pt x="81" y="84"/>
                  </a:lnTo>
                  <a:lnTo>
                    <a:pt x="82" y="81"/>
                  </a:lnTo>
                  <a:lnTo>
                    <a:pt x="82" y="82"/>
                  </a:lnTo>
                  <a:lnTo>
                    <a:pt x="85" y="59"/>
                  </a:lnTo>
                  <a:lnTo>
                    <a:pt x="85" y="58"/>
                  </a:lnTo>
                  <a:lnTo>
                    <a:pt x="84" y="57"/>
                  </a:lnTo>
                  <a:lnTo>
                    <a:pt x="76" y="40"/>
                  </a:lnTo>
                  <a:lnTo>
                    <a:pt x="76" y="39"/>
                  </a:lnTo>
                  <a:lnTo>
                    <a:pt x="49" y="0"/>
                  </a:lnTo>
                  <a:close/>
                </a:path>
              </a:pathLst>
            </a:custGeom>
            <a:solidFill>
              <a:srgbClr val="000000"/>
            </a:solidFill>
            <a:ln w="9525">
              <a:noFill/>
              <a:round/>
              <a:headEnd/>
              <a:tailEnd/>
            </a:ln>
          </p:spPr>
          <p:txBody>
            <a:bodyPr/>
            <a:lstStyle/>
            <a:p>
              <a:endParaRPr lang="en-IN"/>
            </a:p>
          </p:txBody>
        </p:sp>
      </p:grpSp>
      <p:grpSp>
        <p:nvGrpSpPr>
          <p:cNvPr id="4" name="Group 22"/>
          <p:cNvGrpSpPr>
            <a:grpSpLocks/>
          </p:cNvGrpSpPr>
          <p:nvPr/>
        </p:nvGrpSpPr>
        <p:grpSpPr bwMode="auto">
          <a:xfrm>
            <a:off x="2339975" y="2870200"/>
            <a:ext cx="450850" cy="844550"/>
            <a:chOff x="3535" y="1429"/>
            <a:chExt cx="284" cy="532"/>
          </a:xfrm>
        </p:grpSpPr>
        <p:sp>
          <p:nvSpPr>
            <p:cNvPr id="27709" name="Freeform 23"/>
            <p:cNvSpPr>
              <a:spLocks/>
            </p:cNvSpPr>
            <p:nvPr/>
          </p:nvSpPr>
          <p:spPr bwMode="auto">
            <a:xfrm>
              <a:off x="3535" y="1876"/>
              <a:ext cx="85" cy="85"/>
            </a:xfrm>
            <a:custGeom>
              <a:avLst/>
              <a:gdLst>
                <a:gd name="T0" fmla="*/ 0 w 23"/>
                <a:gd name="T1" fmla="*/ 792265103 h 23"/>
                <a:gd name="T2" fmla="*/ 0 w 23"/>
                <a:gd name="T3" fmla="*/ 1246980940 h 23"/>
                <a:gd name="T4" fmla="*/ 168723008 w 23"/>
                <a:gd name="T5" fmla="*/ 1610630882 h 23"/>
                <a:gd name="T6" fmla="*/ 435817865 w 23"/>
                <a:gd name="T7" fmla="*/ 1868610228 h 23"/>
                <a:gd name="T8" fmla="*/ 888724858 w 23"/>
                <a:gd name="T9" fmla="*/ 2037296139 h 23"/>
                <a:gd name="T10" fmla="*/ 1246980940 w 23"/>
                <a:gd name="T11" fmla="*/ 2037296139 h 23"/>
                <a:gd name="T12" fmla="*/ 1610630882 w 23"/>
                <a:gd name="T13" fmla="*/ 1868610228 h 23"/>
                <a:gd name="T14" fmla="*/ 1868610228 w 23"/>
                <a:gd name="T15" fmla="*/ 1610630882 h 23"/>
                <a:gd name="T16" fmla="*/ 2037296139 w 23"/>
                <a:gd name="T17" fmla="*/ 1148609523 h 23"/>
                <a:gd name="T18" fmla="*/ 2037296139 w 23"/>
                <a:gd name="T19" fmla="*/ 792265103 h 23"/>
                <a:gd name="T20" fmla="*/ 1868610228 w 23"/>
                <a:gd name="T21" fmla="*/ 435817865 h 23"/>
                <a:gd name="T22" fmla="*/ 1610630882 w 23"/>
                <a:gd name="T23" fmla="*/ 168723008 h 23"/>
                <a:gd name="T24" fmla="*/ 1246980940 w 23"/>
                <a:gd name="T25" fmla="*/ 0 h 23"/>
                <a:gd name="T26" fmla="*/ 792265103 w 23"/>
                <a:gd name="T27" fmla="*/ 0 h 23"/>
                <a:gd name="T28" fmla="*/ 435817865 w 23"/>
                <a:gd name="T29" fmla="*/ 168723008 h 23"/>
                <a:gd name="T30" fmla="*/ 168723008 w 23"/>
                <a:gd name="T31" fmla="*/ 435817865 h 23"/>
                <a:gd name="T32" fmla="*/ 0 w 23"/>
                <a:gd name="T33" fmla="*/ 792265103 h 23"/>
                <a:gd name="T34" fmla="*/ 0 w 23"/>
                <a:gd name="T35" fmla="*/ 79226510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3"/>
                <a:gd name="T56" fmla="*/ 23 w 2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3">
                  <a:moveTo>
                    <a:pt x="0" y="9"/>
                  </a:moveTo>
                  <a:lnTo>
                    <a:pt x="0" y="14"/>
                  </a:lnTo>
                  <a:lnTo>
                    <a:pt x="2" y="18"/>
                  </a:lnTo>
                  <a:lnTo>
                    <a:pt x="5" y="21"/>
                  </a:lnTo>
                  <a:lnTo>
                    <a:pt x="10" y="23"/>
                  </a:lnTo>
                  <a:lnTo>
                    <a:pt x="14" y="23"/>
                  </a:lnTo>
                  <a:lnTo>
                    <a:pt x="18" y="21"/>
                  </a:lnTo>
                  <a:lnTo>
                    <a:pt x="21" y="18"/>
                  </a:lnTo>
                  <a:lnTo>
                    <a:pt x="23" y="13"/>
                  </a:lnTo>
                  <a:lnTo>
                    <a:pt x="23" y="9"/>
                  </a:lnTo>
                  <a:lnTo>
                    <a:pt x="21" y="5"/>
                  </a:lnTo>
                  <a:lnTo>
                    <a:pt x="18" y="2"/>
                  </a:lnTo>
                  <a:lnTo>
                    <a:pt x="14" y="0"/>
                  </a:lnTo>
                  <a:lnTo>
                    <a:pt x="9" y="0"/>
                  </a:lnTo>
                  <a:lnTo>
                    <a:pt x="5" y="2"/>
                  </a:lnTo>
                  <a:lnTo>
                    <a:pt x="2" y="5"/>
                  </a:lnTo>
                  <a:lnTo>
                    <a:pt x="0" y="9"/>
                  </a:lnTo>
                  <a:close/>
                </a:path>
              </a:pathLst>
            </a:custGeom>
            <a:gradFill rotWithShape="1">
              <a:gsLst>
                <a:gs pos="0">
                  <a:srgbClr val="000000"/>
                </a:gs>
                <a:gs pos="100000">
                  <a:srgbClr val="FFFFFF"/>
                </a:gs>
              </a:gsLst>
              <a:path path="rect">
                <a:fillToRect l="50000" t="50000" r="50000" b="50000"/>
              </a:path>
            </a:gradFill>
            <a:ln w="4763">
              <a:solidFill>
                <a:srgbClr val="000000"/>
              </a:solidFill>
              <a:round/>
              <a:headEnd/>
              <a:tailEnd/>
            </a:ln>
          </p:spPr>
          <p:txBody>
            <a:bodyPr/>
            <a:lstStyle/>
            <a:p>
              <a:endParaRPr lang="en-IN"/>
            </a:p>
          </p:txBody>
        </p:sp>
        <p:sp>
          <p:nvSpPr>
            <p:cNvPr id="27710" name="Freeform 24"/>
            <p:cNvSpPr>
              <a:spLocks/>
            </p:cNvSpPr>
            <p:nvPr/>
          </p:nvSpPr>
          <p:spPr bwMode="auto">
            <a:xfrm>
              <a:off x="3609" y="1765"/>
              <a:ext cx="85" cy="85"/>
            </a:xfrm>
            <a:custGeom>
              <a:avLst/>
              <a:gdLst>
                <a:gd name="T0" fmla="*/ 0 w 23"/>
                <a:gd name="T1" fmla="*/ 792265103 h 23"/>
                <a:gd name="T2" fmla="*/ 0 w 23"/>
                <a:gd name="T3" fmla="*/ 1246980940 h 23"/>
                <a:gd name="T4" fmla="*/ 168723008 w 23"/>
                <a:gd name="T5" fmla="*/ 1610630882 h 23"/>
                <a:gd name="T6" fmla="*/ 435817865 w 23"/>
                <a:gd name="T7" fmla="*/ 1868610228 h 23"/>
                <a:gd name="T8" fmla="*/ 792265103 w 23"/>
                <a:gd name="T9" fmla="*/ 2037296139 h 23"/>
                <a:gd name="T10" fmla="*/ 1246980940 w 23"/>
                <a:gd name="T11" fmla="*/ 2037296139 h 23"/>
                <a:gd name="T12" fmla="*/ 1610630882 w 23"/>
                <a:gd name="T13" fmla="*/ 1868610228 h 23"/>
                <a:gd name="T14" fmla="*/ 1868610228 w 23"/>
                <a:gd name="T15" fmla="*/ 1610630882 h 23"/>
                <a:gd name="T16" fmla="*/ 2037296139 w 23"/>
                <a:gd name="T17" fmla="*/ 1246980940 h 23"/>
                <a:gd name="T18" fmla="*/ 2037296139 w 23"/>
                <a:gd name="T19" fmla="*/ 792265103 h 23"/>
                <a:gd name="T20" fmla="*/ 1868610228 w 23"/>
                <a:gd name="T21" fmla="*/ 435817865 h 23"/>
                <a:gd name="T22" fmla="*/ 1610630882 w 23"/>
                <a:gd name="T23" fmla="*/ 168723008 h 23"/>
                <a:gd name="T24" fmla="*/ 1148609523 w 23"/>
                <a:gd name="T25" fmla="*/ 0 h 23"/>
                <a:gd name="T26" fmla="*/ 792265103 w 23"/>
                <a:gd name="T27" fmla="*/ 0 h 23"/>
                <a:gd name="T28" fmla="*/ 435817865 w 23"/>
                <a:gd name="T29" fmla="*/ 168723008 h 23"/>
                <a:gd name="T30" fmla="*/ 168723008 w 23"/>
                <a:gd name="T31" fmla="*/ 435817865 h 23"/>
                <a:gd name="T32" fmla="*/ 0 w 23"/>
                <a:gd name="T33" fmla="*/ 792265103 h 23"/>
                <a:gd name="T34" fmla="*/ 0 w 23"/>
                <a:gd name="T35" fmla="*/ 79226510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3"/>
                <a:gd name="T56" fmla="*/ 23 w 2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3">
                  <a:moveTo>
                    <a:pt x="0" y="9"/>
                  </a:moveTo>
                  <a:lnTo>
                    <a:pt x="0" y="14"/>
                  </a:lnTo>
                  <a:lnTo>
                    <a:pt x="2" y="18"/>
                  </a:lnTo>
                  <a:lnTo>
                    <a:pt x="5" y="21"/>
                  </a:lnTo>
                  <a:lnTo>
                    <a:pt x="9" y="23"/>
                  </a:lnTo>
                  <a:lnTo>
                    <a:pt x="14" y="23"/>
                  </a:lnTo>
                  <a:lnTo>
                    <a:pt x="18" y="21"/>
                  </a:lnTo>
                  <a:lnTo>
                    <a:pt x="21" y="18"/>
                  </a:lnTo>
                  <a:lnTo>
                    <a:pt x="23" y="14"/>
                  </a:lnTo>
                  <a:lnTo>
                    <a:pt x="23" y="9"/>
                  </a:lnTo>
                  <a:lnTo>
                    <a:pt x="21" y="5"/>
                  </a:lnTo>
                  <a:lnTo>
                    <a:pt x="18" y="2"/>
                  </a:lnTo>
                  <a:lnTo>
                    <a:pt x="13" y="0"/>
                  </a:lnTo>
                  <a:lnTo>
                    <a:pt x="9" y="0"/>
                  </a:lnTo>
                  <a:lnTo>
                    <a:pt x="5" y="2"/>
                  </a:lnTo>
                  <a:lnTo>
                    <a:pt x="2" y="5"/>
                  </a:lnTo>
                  <a:lnTo>
                    <a:pt x="0" y="9"/>
                  </a:lnTo>
                  <a:close/>
                </a:path>
              </a:pathLst>
            </a:custGeom>
            <a:gradFill rotWithShape="1">
              <a:gsLst>
                <a:gs pos="0">
                  <a:srgbClr val="000000"/>
                </a:gs>
                <a:gs pos="100000">
                  <a:srgbClr val="FFFFFF"/>
                </a:gs>
              </a:gsLst>
              <a:path path="rect">
                <a:fillToRect l="50000" t="50000" r="50000" b="50000"/>
              </a:path>
            </a:gradFill>
            <a:ln w="4763">
              <a:solidFill>
                <a:srgbClr val="000000"/>
              </a:solidFill>
              <a:round/>
              <a:headEnd/>
              <a:tailEnd/>
            </a:ln>
          </p:spPr>
          <p:txBody>
            <a:bodyPr/>
            <a:lstStyle/>
            <a:p>
              <a:endParaRPr lang="en-IN"/>
            </a:p>
          </p:txBody>
        </p:sp>
        <p:sp>
          <p:nvSpPr>
            <p:cNvPr id="27711" name="Freeform 25"/>
            <p:cNvSpPr>
              <a:spLocks/>
            </p:cNvSpPr>
            <p:nvPr/>
          </p:nvSpPr>
          <p:spPr bwMode="auto">
            <a:xfrm>
              <a:off x="3587" y="1599"/>
              <a:ext cx="84" cy="96"/>
            </a:xfrm>
            <a:custGeom>
              <a:avLst/>
              <a:gdLst>
                <a:gd name="T0" fmla="*/ 0 w 23"/>
                <a:gd name="T1" fmla="*/ 970158546 h 26"/>
                <a:gd name="T2" fmla="*/ 0 w 23"/>
                <a:gd name="T3" fmla="*/ 1399725670 h 26"/>
                <a:gd name="T4" fmla="*/ 146460475 w 23"/>
                <a:gd name="T5" fmla="*/ 1848461631 h 26"/>
                <a:gd name="T6" fmla="*/ 371538158 w 23"/>
                <a:gd name="T7" fmla="*/ 2112728880 h 26"/>
                <a:gd name="T8" fmla="*/ 681480364 w 23"/>
                <a:gd name="T9" fmla="*/ 2147483647 h 26"/>
                <a:gd name="T10" fmla="*/ 1047012522 w 23"/>
                <a:gd name="T11" fmla="*/ 2147483647 h 26"/>
                <a:gd name="T12" fmla="*/ 1356921117 w 23"/>
                <a:gd name="T13" fmla="*/ 2112728880 h 26"/>
                <a:gd name="T14" fmla="*/ 1582006214 w 23"/>
                <a:gd name="T15" fmla="*/ 1752909733 h 26"/>
                <a:gd name="T16" fmla="*/ 1728458526 w 23"/>
                <a:gd name="T17" fmla="*/ 1304068634 h 26"/>
                <a:gd name="T18" fmla="*/ 1728458526 w 23"/>
                <a:gd name="T19" fmla="*/ 879714166 h 26"/>
                <a:gd name="T20" fmla="*/ 1582006214 w 23"/>
                <a:gd name="T21" fmla="*/ 424344543 h 26"/>
                <a:gd name="T22" fmla="*/ 1356921117 w 23"/>
                <a:gd name="T23" fmla="*/ 166711994 h 26"/>
                <a:gd name="T24" fmla="*/ 1047012522 w 23"/>
                <a:gd name="T25" fmla="*/ 0 h 26"/>
                <a:gd name="T26" fmla="*/ 681480364 w 23"/>
                <a:gd name="T27" fmla="*/ 0 h 26"/>
                <a:gd name="T28" fmla="*/ 371538158 w 23"/>
                <a:gd name="T29" fmla="*/ 262751354 h 26"/>
                <a:gd name="T30" fmla="*/ 146460475 w 23"/>
                <a:gd name="T31" fmla="*/ 519897201 h 26"/>
                <a:gd name="T32" fmla="*/ 0 w 23"/>
                <a:gd name="T33" fmla="*/ 970158546 h 26"/>
                <a:gd name="T34" fmla="*/ 0 w 23"/>
                <a:gd name="T35" fmla="*/ 97015854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6"/>
                <a:gd name="T56" fmla="*/ 23 w 23"/>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6">
                  <a:moveTo>
                    <a:pt x="0" y="11"/>
                  </a:moveTo>
                  <a:lnTo>
                    <a:pt x="0" y="16"/>
                  </a:lnTo>
                  <a:lnTo>
                    <a:pt x="2" y="21"/>
                  </a:lnTo>
                  <a:lnTo>
                    <a:pt x="5" y="24"/>
                  </a:lnTo>
                  <a:lnTo>
                    <a:pt x="9" y="26"/>
                  </a:lnTo>
                  <a:lnTo>
                    <a:pt x="14" y="26"/>
                  </a:lnTo>
                  <a:lnTo>
                    <a:pt x="18" y="24"/>
                  </a:lnTo>
                  <a:lnTo>
                    <a:pt x="21" y="20"/>
                  </a:lnTo>
                  <a:lnTo>
                    <a:pt x="23" y="15"/>
                  </a:lnTo>
                  <a:lnTo>
                    <a:pt x="23" y="10"/>
                  </a:lnTo>
                  <a:lnTo>
                    <a:pt x="21" y="5"/>
                  </a:lnTo>
                  <a:lnTo>
                    <a:pt x="18" y="2"/>
                  </a:lnTo>
                  <a:lnTo>
                    <a:pt x="14" y="0"/>
                  </a:lnTo>
                  <a:lnTo>
                    <a:pt x="9" y="0"/>
                  </a:lnTo>
                  <a:lnTo>
                    <a:pt x="5" y="3"/>
                  </a:lnTo>
                  <a:lnTo>
                    <a:pt x="2" y="6"/>
                  </a:lnTo>
                  <a:lnTo>
                    <a:pt x="0" y="11"/>
                  </a:lnTo>
                  <a:close/>
                </a:path>
              </a:pathLst>
            </a:custGeom>
            <a:gradFill rotWithShape="1">
              <a:gsLst>
                <a:gs pos="0">
                  <a:srgbClr val="000000"/>
                </a:gs>
                <a:gs pos="100000">
                  <a:srgbClr val="FFFFFF"/>
                </a:gs>
              </a:gsLst>
              <a:path path="rect">
                <a:fillToRect l="50000" t="50000" r="50000" b="50000"/>
              </a:path>
            </a:gradFill>
            <a:ln w="4763">
              <a:solidFill>
                <a:srgbClr val="000000"/>
              </a:solidFill>
              <a:round/>
              <a:headEnd/>
              <a:tailEnd/>
            </a:ln>
          </p:spPr>
          <p:txBody>
            <a:bodyPr/>
            <a:lstStyle/>
            <a:p>
              <a:endParaRPr lang="en-IN"/>
            </a:p>
          </p:txBody>
        </p:sp>
        <p:sp>
          <p:nvSpPr>
            <p:cNvPr id="27712" name="Freeform 26"/>
            <p:cNvSpPr>
              <a:spLocks/>
            </p:cNvSpPr>
            <p:nvPr/>
          </p:nvSpPr>
          <p:spPr bwMode="auto">
            <a:xfrm>
              <a:off x="3730" y="1632"/>
              <a:ext cx="85" cy="85"/>
            </a:xfrm>
            <a:custGeom>
              <a:avLst/>
              <a:gdLst>
                <a:gd name="T0" fmla="*/ 0 w 23"/>
                <a:gd name="T1" fmla="*/ 888724858 h 23"/>
                <a:gd name="T2" fmla="*/ 0 w 23"/>
                <a:gd name="T3" fmla="*/ 1246980940 h 23"/>
                <a:gd name="T4" fmla="*/ 168723008 w 23"/>
                <a:gd name="T5" fmla="*/ 1610630882 h 23"/>
                <a:gd name="T6" fmla="*/ 435817865 w 23"/>
                <a:gd name="T7" fmla="*/ 1868610228 h 23"/>
                <a:gd name="T8" fmla="*/ 792265103 w 23"/>
                <a:gd name="T9" fmla="*/ 2037296139 h 23"/>
                <a:gd name="T10" fmla="*/ 1246980940 w 23"/>
                <a:gd name="T11" fmla="*/ 2037296139 h 23"/>
                <a:gd name="T12" fmla="*/ 1610630882 w 23"/>
                <a:gd name="T13" fmla="*/ 1868610228 h 23"/>
                <a:gd name="T14" fmla="*/ 1868610228 w 23"/>
                <a:gd name="T15" fmla="*/ 1610630882 h 23"/>
                <a:gd name="T16" fmla="*/ 2037296139 w 23"/>
                <a:gd name="T17" fmla="*/ 1246980940 h 23"/>
                <a:gd name="T18" fmla="*/ 2037296139 w 23"/>
                <a:gd name="T19" fmla="*/ 792265103 h 23"/>
                <a:gd name="T20" fmla="*/ 1868610228 w 23"/>
                <a:gd name="T21" fmla="*/ 435817865 h 23"/>
                <a:gd name="T22" fmla="*/ 1610630882 w 23"/>
                <a:gd name="T23" fmla="*/ 168723008 h 23"/>
                <a:gd name="T24" fmla="*/ 1148609523 w 23"/>
                <a:gd name="T25" fmla="*/ 0 h 23"/>
                <a:gd name="T26" fmla="*/ 792265103 w 23"/>
                <a:gd name="T27" fmla="*/ 0 h 23"/>
                <a:gd name="T28" fmla="*/ 435817865 w 23"/>
                <a:gd name="T29" fmla="*/ 168723008 h 23"/>
                <a:gd name="T30" fmla="*/ 168723008 w 23"/>
                <a:gd name="T31" fmla="*/ 435817865 h 23"/>
                <a:gd name="T32" fmla="*/ 0 w 23"/>
                <a:gd name="T33" fmla="*/ 888724858 h 23"/>
                <a:gd name="T34" fmla="*/ 0 w 23"/>
                <a:gd name="T35" fmla="*/ 888724858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3"/>
                <a:gd name="T56" fmla="*/ 23 w 2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3">
                  <a:moveTo>
                    <a:pt x="0" y="10"/>
                  </a:moveTo>
                  <a:lnTo>
                    <a:pt x="0" y="14"/>
                  </a:lnTo>
                  <a:lnTo>
                    <a:pt x="2" y="18"/>
                  </a:lnTo>
                  <a:lnTo>
                    <a:pt x="5" y="21"/>
                  </a:lnTo>
                  <a:lnTo>
                    <a:pt x="9" y="23"/>
                  </a:lnTo>
                  <a:lnTo>
                    <a:pt x="14" y="23"/>
                  </a:lnTo>
                  <a:lnTo>
                    <a:pt x="18" y="21"/>
                  </a:lnTo>
                  <a:lnTo>
                    <a:pt x="21" y="18"/>
                  </a:lnTo>
                  <a:lnTo>
                    <a:pt x="23" y="14"/>
                  </a:lnTo>
                  <a:lnTo>
                    <a:pt x="23" y="9"/>
                  </a:lnTo>
                  <a:lnTo>
                    <a:pt x="21" y="5"/>
                  </a:lnTo>
                  <a:lnTo>
                    <a:pt x="18" y="2"/>
                  </a:lnTo>
                  <a:lnTo>
                    <a:pt x="13" y="0"/>
                  </a:lnTo>
                  <a:lnTo>
                    <a:pt x="9" y="0"/>
                  </a:lnTo>
                  <a:lnTo>
                    <a:pt x="5" y="2"/>
                  </a:lnTo>
                  <a:lnTo>
                    <a:pt x="2" y="5"/>
                  </a:lnTo>
                  <a:lnTo>
                    <a:pt x="0" y="10"/>
                  </a:lnTo>
                  <a:close/>
                </a:path>
              </a:pathLst>
            </a:custGeom>
            <a:gradFill rotWithShape="1">
              <a:gsLst>
                <a:gs pos="0">
                  <a:srgbClr val="000000"/>
                </a:gs>
                <a:gs pos="100000">
                  <a:srgbClr val="FFFFFF"/>
                </a:gs>
              </a:gsLst>
              <a:path path="rect">
                <a:fillToRect l="50000" t="50000" r="50000" b="50000"/>
              </a:path>
            </a:gradFill>
            <a:ln w="4763">
              <a:solidFill>
                <a:srgbClr val="000000"/>
              </a:solidFill>
              <a:round/>
              <a:headEnd/>
              <a:tailEnd/>
            </a:ln>
          </p:spPr>
          <p:txBody>
            <a:bodyPr/>
            <a:lstStyle/>
            <a:p>
              <a:endParaRPr lang="en-IN"/>
            </a:p>
          </p:txBody>
        </p:sp>
        <p:sp>
          <p:nvSpPr>
            <p:cNvPr id="27713" name="Freeform 27"/>
            <p:cNvSpPr>
              <a:spLocks/>
            </p:cNvSpPr>
            <p:nvPr/>
          </p:nvSpPr>
          <p:spPr bwMode="auto">
            <a:xfrm>
              <a:off x="3734" y="1795"/>
              <a:ext cx="85" cy="85"/>
            </a:xfrm>
            <a:custGeom>
              <a:avLst/>
              <a:gdLst>
                <a:gd name="T0" fmla="*/ 0 w 23"/>
                <a:gd name="T1" fmla="*/ 792265103 h 23"/>
                <a:gd name="T2" fmla="*/ 0 w 23"/>
                <a:gd name="T3" fmla="*/ 1246980940 h 23"/>
                <a:gd name="T4" fmla="*/ 168723008 w 23"/>
                <a:gd name="T5" fmla="*/ 1610630882 h 23"/>
                <a:gd name="T6" fmla="*/ 435817865 w 23"/>
                <a:gd name="T7" fmla="*/ 1868610228 h 23"/>
                <a:gd name="T8" fmla="*/ 888724858 w 23"/>
                <a:gd name="T9" fmla="*/ 2037296139 h 23"/>
                <a:gd name="T10" fmla="*/ 1246980940 w 23"/>
                <a:gd name="T11" fmla="*/ 2037296139 h 23"/>
                <a:gd name="T12" fmla="*/ 1610630882 w 23"/>
                <a:gd name="T13" fmla="*/ 1868610228 h 23"/>
                <a:gd name="T14" fmla="*/ 1868610228 w 23"/>
                <a:gd name="T15" fmla="*/ 1610630882 h 23"/>
                <a:gd name="T16" fmla="*/ 2037296139 w 23"/>
                <a:gd name="T17" fmla="*/ 1148609523 h 23"/>
                <a:gd name="T18" fmla="*/ 2037296139 w 23"/>
                <a:gd name="T19" fmla="*/ 792265103 h 23"/>
                <a:gd name="T20" fmla="*/ 1868610228 w 23"/>
                <a:gd name="T21" fmla="*/ 435817865 h 23"/>
                <a:gd name="T22" fmla="*/ 1610630882 w 23"/>
                <a:gd name="T23" fmla="*/ 168723008 h 23"/>
                <a:gd name="T24" fmla="*/ 1246980940 w 23"/>
                <a:gd name="T25" fmla="*/ 0 h 23"/>
                <a:gd name="T26" fmla="*/ 792265103 w 23"/>
                <a:gd name="T27" fmla="*/ 0 h 23"/>
                <a:gd name="T28" fmla="*/ 435817865 w 23"/>
                <a:gd name="T29" fmla="*/ 168723008 h 23"/>
                <a:gd name="T30" fmla="*/ 168723008 w 23"/>
                <a:gd name="T31" fmla="*/ 435817865 h 23"/>
                <a:gd name="T32" fmla="*/ 0 w 23"/>
                <a:gd name="T33" fmla="*/ 792265103 h 23"/>
                <a:gd name="T34" fmla="*/ 0 w 23"/>
                <a:gd name="T35" fmla="*/ 79226510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3"/>
                <a:gd name="T56" fmla="*/ 23 w 2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3">
                  <a:moveTo>
                    <a:pt x="0" y="9"/>
                  </a:moveTo>
                  <a:lnTo>
                    <a:pt x="0" y="14"/>
                  </a:lnTo>
                  <a:lnTo>
                    <a:pt x="2" y="18"/>
                  </a:lnTo>
                  <a:lnTo>
                    <a:pt x="5" y="21"/>
                  </a:lnTo>
                  <a:lnTo>
                    <a:pt x="10" y="23"/>
                  </a:lnTo>
                  <a:lnTo>
                    <a:pt x="14" y="23"/>
                  </a:lnTo>
                  <a:lnTo>
                    <a:pt x="18" y="21"/>
                  </a:lnTo>
                  <a:lnTo>
                    <a:pt x="21" y="18"/>
                  </a:lnTo>
                  <a:lnTo>
                    <a:pt x="23" y="13"/>
                  </a:lnTo>
                  <a:lnTo>
                    <a:pt x="23" y="9"/>
                  </a:lnTo>
                  <a:lnTo>
                    <a:pt x="21" y="5"/>
                  </a:lnTo>
                  <a:lnTo>
                    <a:pt x="18" y="2"/>
                  </a:lnTo>
                  <a:lnTo>
                    <a:pt x="14" y="0"/>
                  </a:lnTo>
                  <a:lnTo>
                    <a:pt x="9" y="0"/>
                  </a:lnTo>
                  <a:lnTo>
                    <a:pt x="5" y="2"/>
                  </a:lnTo>
                  <a:lnTo>
                    <a:pt x="2" y="5"/>
                  </a:lnTo>
                  <a:lnTo>
                    <a:pt x="0" y="9"/>
                  </a:lnTo>
                  <a:close/>
                </a:path>
              </a:pathLst>
            </a:custGeom>
            <a:gradFill rotWithShape="1">
              <a:gsLst>
                <a:gs pos="0">
                  <a:srgbClr val="000000"/>
                </a:gs>
                <a:gs pos="100000">
                  <a:srgbClr val="FFFFFF"/>
                </a:gs>
              </a:gsLst>
              <a:path path="rect">
                <a:fillToRect l="50000" t="50000" r="50000" b="50000"/>
              </a:path>
            </a:gradFill>
            <a:ln w="4763">
              <a:solidFill>
                <a:srgbClr val="000000"/>
              </a:solidFill>
              <a:round/>
              <a:headEnd/>
              <a:tailEnd/>
            </a:ln>
          </p:spPr>
          <p:txBody>
            <a:bodyPr/>
            <a:lstStyle/>
            <a:p>
              <a:endParaRPr lang="en-IN"/>
            </a:p>
          </p:txBody>
        </p:sp>
        <p:sp>
          <p:nvSpPr>
            <p:cNvPr id="27714" name="Freeform 28"/>
            <p:cNvSpPr>
              <a:spLocks/>
            </p:cNvSpPr>
            <p:nvPr/>
          </p:nvSpPr>
          <p:spPr bwMode="auto">
            <a:xfrm>
              <a:off x="3671" y="1429"/>
              <a:ext cx="93" cy="85"/>
            </a:xfrm>
            <a:custGeom>
              <a:avLst/>
              <a:gdLst>
                <a:gd name="T0" fmla="*/ 0 w 25"/>
                <a:gd name="T1" fmla="*/ 792265103 h 23"/>
                <a:gd name="T2" fmla="*/ 0 w 25"/>
                <a:gd name="T3" fmla="*/ 1246980940 h 23"/>
                <a:gd name="T4" fmla="*/ 183215323 w 25"/>
                <a:gd name="T5" fmla="*/ 1610630882 h 23"/>
                <a:gd name="T6" fmla="*/ 498345429 w 25"/>
                <a:gd name="T7" fmla="*/ 1868610228 h 23"/>
                <a:gd name="T8" fmla="*/ 968345399 w 25"/>
                <a:gd name="T9" fmla="*/ 2037296139 h 23"/>
                <a:gd name="T10" fmla="*/ 1461084398 w 25"/>
                <a:gd name="T11" fmla="*/ 2037296139 h 23"/>
                <a:gd name="T12" fmla="*/ 1931479588 w 25"/>
                <a:gd name="T13" fmla="*/ 1868610228 h 23"/>
                <a:gd name="T14" fmla="*/ 2147483647 w 25"/>
                <a:gd name="T15" fmla="*/ 1610630882 h 23"/>
                <a:gd name="T16" fmla="*/ 2147483647 w 25"/>
                <a:gd name="T17" fmla="*/ 1246980940 h 23"/>
                <a:gd name="T18" fmla="*/ 2147483647 w 25"/>
                <a:gd name="T19" fmla="*/ 792265103 h 23"/>
                <a:gd name="T20" fmla="*/ 2147483647 w 25"/>
                <a:gd name="T21" fmla="*/ 435817865 h 23"/>
                <a:gd name="T22" fmla="*/ 1931479588 w 25"/>
                <a:gd name="T23" fmla="*/ 168723008 h 23"/>
                <a:gd name="T24" fmla="*/ 1461084398 w 25"/>
                <a:gd name="T25" fmla="*/ 0 h 23"/>
                <a:gd name="T26" fmla="*/ 968345399 w 25"/>
                <a:gd name="T27" fmla="*/ 0 h 23"/>
                <a:gd name="T28" fmla="*/ 498345429 w 25"/>
                <a:gd name="T29" fmla="*/ 168723008 h 23"/>
                <a:gd name="T30" fmla="*/ 183215323 w 25"/>
                <a:gd name="T31" fmla="*/ 435817865 h 23"/>
                <a:gd name="T32" fmla="*/ 0 w 25"/>
                <a:gd name="T33" fmla="*/ 792265103 h 23"/>
                <a:gd name="T34" fmla="*/ 0 w 25"/>
                <a:gd name="T35" fmla="*/ 79226510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3"/>
                <a:gd name="T56" fmla="*/ 25 w 25"/>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3">
                  <a:moveTo>
                    <a:pt x="0" y="9"/>
                  </a:moveTo>
                  <a:lnTo>
                    <a:pt x="0" y="14"/>
                  </a:lnTo>
                  <a:lnTo>
                    <a:pt x="2" y="18"/>
                  </a:lnTo>
                  <a:lnTo>
                    <a:pt x="5" y="21"/>
                  </a:lnTo>
                  <a:lnTo>
                    <a:pt x="10" y="23"/>
                  </a:lnTo>
                  <a:lnTo>
                    <a:pt x="15" y="23"/>
                  </a:lnTo>
                  <a:lnTo>
                    <a:pt x="20" y="21"/>
                  </a:lnTo>
                  <a:lnTo>
                    <a:pt x="23" y="18"/>
                  </a:lnTo>
                  <a:lnTo>
                    <a:pt x="25" y="14"/>
                  </a:lnTo>
                  <a:lnTo>
                    <a:pt x="25" y="9"/>
                  </a:lnTo>
                  <a:lnTo>
                    <a:pt x="23" y="5"/>
                  </a:lnTo>
                  <a:lnTo>
                    <a:pt x="20" y="2"/>
                  </a:lnTo>
                  <a:lnTo>
                    <a:pt x="15" y="0"/>
                  </a:lnTo>
                  <a:lnTo>
                    <a:pt x="10" y="0"/>
                  </a:lnTo>
                  <a:lnTo>
                    <a:pt x="5" y="2"/>
                  </a:lnTo>
                  <a:lnTo>
                    <a:pt x="2" y="5"/>
                  </a:lnTo>
                  <a:lnTo>
                    <a:pt x="0" y="9"/>
                  </a:lnTo>
                  <a:close/>
                </a:path>
              </a:pathLst>
            </a:custGeom>
            <a:gradFill rotWithShape="1">
              <a:gsLst>
                <a:gs pos="0">
                  <a:srgbClr val="000000"/>
                </a:gs>
                <a:gs pos="100000">
                  <a:srgbClr val="FFFFFF"/>
                </a:gs>
              </a:gsLst>
              <a:path path="rect">
                <a:fillToRect l="50000" t="50000" r="50000" b="50000"/>
              </a:path>
            </a:gradFill>
            <a:ln w="4763">
              <a:solidFill>
                <a:srgbClr val="000000"/>
              </a:solidFill>
              <a:round/>
              <a:headEnd/>
              <a:tailEnd/>
            </a:ln>
          </p:spPr>
          <p:txBody>
            <a:bodyPr/>
            <a:lstStyle/>
            <a:p>
              <a:endParaRPr lang="en-IN"/>
            </a:p>
          </p:txBody>
        </p:sp>
      </p:grpSp>
      <p:grpSp>
        <p:nvGrpSpPr>
          <p:cNvPr id="5" name="Group 29"/>
          <p:cNvGrpSpPr>
            <a:grpSpLocks/>
          </p:cNvGrpSpPr>
          <p:nvPr/>
        </p:nvGrpSpPr>
        <p:grpSpPr bwMode="auto">
          <a:xfrm>
            <a:off x="3378200" y="2654300"/>
            <a:ext cx="1163638" cy="935038"/>
            <a:chOff x="2056" y="1752"/>
            <a:chExt cx="733" cy="589"/>
          </a:xfrm>
        </p:grpSpPr>
        <p:grpSp>
          <p:nvGrpSpPr>
            <p:cNvPr id="6" name="Group 30"/>
            <p:cNvGrpSpPr>
              <a:grpSpLocks/>
            </p:cNvGrpSpPr>
            <p:nvPr/>
          </p:nvGrpSpPr>
          <p:grpSpPr bwMode="auto">
            <a:xfrm>
              <a:off x="2108" y="2160"/>
              <a:ext cx="681" cy="181"/>
              <a:chOff x="2699" y="1343"/>
              <a:chExt cx="432" cy="144"/>
            </a:xfrm>
          </p:grpSpPr>
          <p:sp>
            <p:nvSpPr>
              <p:cNvPr id="27707" name="Freeform 31" descr="80%"/>
              <p:cNvSpPr>
                <a:spLocks/>
              </p:cNvSpPr>
              <p:nvPr/>
            </p:nvSpPr>
            <p:spPr bwMode="auto">
              <a:xfrm>
                <a:off x="2946" y="1343"/>
                <a:ext cx="185" cy="144"/>
              </a:xfrm>
              <a:custGeom>
                <a:avLst/>
                <a:gdLst>
                  <a:gd name="T0" fmla="*/ 68 w 200"/>
                  <a:gd name="T1" fmla="*/ 72 h 144"/>
                  <a:gd name="T2" fmla="*/ 0 w 200"/>
                  <a:gd name="T3" fmla="*/ 144 h 144"/>
                  <a:gd name="T4" fmla="*/ 0 w 200"/>
                  <a:gd name="T5" fmla="*/ 72 h 144"/>
                  <a:gd name="T6" fmla="*/ 0 w 200"/>
                  <a:gd name="T7" fmla="*/ 0 h 144"/>
                  <a:gd name="T8" fmla="*/ 68 w 200"/>
                  <a:gd name="T9" fmla="*/ 72 h 144"/>
                  <a:gd name="T10" fmla="*/ 0 60000 65536"/>
                  <a:gd name="T11" fmla="*/ 0 60000 65536"/>
                  <a:gd name="T12" fmla="*/ 0 60000 65536"/>
                  <a:gd name="T13" fmla="*/ 0 60000 65536"/>
                  <a:gd name="T14" fmla="*/ 0 60000 65536"/>
                  <a:gd name="T15" fmla="*/ 0 w 200"/>
                  <a:gd name="T16" fmla="*/ 0 h 144"/>
                  <a:gd name="T17" fmla="*/ 200 w 200"/>
                  <a:gd name="T18" fmla="*/ 144 h 144"/>
                </a:gdLst>
                <a:ahLst/>
                <a:cxnLst>
                  <a:cxn ang="T10">
                    <a:pos x="T0" y="T1"/>
                  </a:cxn>
                  <a:cxn ang="T11">
                    <a:pos x="T2" y="T3"/>
                  </a:cxn>
                  <a:cxn ang="T12">
                    <a:pos x="T4" y="T5"/>
                  </a:cxn>
                  <a:cxn ang="T13">
                    <a:pos x="T6" y="T7"/>
                  </a:cxn>
                  <a:cxn ang="T14">
                    <a:pos x="T8" y="T9"/>
                  </a:cxn>
                </a:cxnLst>
                <a:rect l="T15" t="T16" r="T17" b="T18"/>
                <a:pathLst>
                  <a:path w="200" h="144">
                    <a:moveTo>
                      <a:pt x="200" y="72"/>
                    </a:moveTo>
                    <a:lnTo>
                      <a:pt x="0" y="144"/>
                    </a:lnTo>
                    <a:lnTo>
                      <a:pt x="0" y="72"/>
                    </a:lnTo>
                    <a:lnTo>
                      <a:pt x="0" y="0"/>
                    </a:lnTo>
                    <a:lnTo>
                      <a:pt x="200" y="72"/>
                    </a:lnTo>
                    <a:close/>
                  </a:path>
                </a:pathLst>
              </a:custGeom>
              <a:pattFill prst="pct80">
                <a:fgClr>
                  <a:srgbClr val="FF3300"/>
                </a:fgClr>
                <a:bgClr>
                  <a:srgbClr val="FFFFFF"/>
                </a:bgClr>
              </a:pattFill>
              <a:ln w="9525">
                <a:noFill/>
                <a:round/>
                <a:headEnd/>
                <a:tailEnd/>
              </a:ln>
            </p:spPr>
            <p:txBody>
              <a:bodyPr/>
              <a:lstStyle/>
              <a:p>
                <a:endParaRPr lang="en-IN"/>
              </a:p>
            </p:txBody>
          </p:sp>
          <p:sp>
            <p:nvSpPr>
              <p:cNvPr id="27708" name="Rectangle 32" descr="80%"/>
              <p:cNvSpPr>
                <a:spLocks noChangeArrowheads="1"/>
              </p:cNvSpPr>
              <p:nvPr/>
            </p:nvSpPr>
            <p:spPr bwMode="auto">
              <a:xfrm>
                <a:off x="2699" y="1391"/>
                <a:ext cx="269" cy="44"/>
              </a:xfrm>
              <a:prstGeom prst="rect">
                <a:avLst/>
              </a:prstGeom>
              <a:pattFill prst="pct80">
                <a:fgClr>
                  <a:srgbClr val="FF3300"/>
                </a:fgClr>
                <a:bgClr>
                  <a:srgbClr val="FFFFFF"/>
                </a:bgClr>
              </a:pattFill>
              <a:ln w="9525">
                <a:noFill/>
                <a:miter lim="800000"/>
                <a:headEnd/>
                <a:tailEnd/>
              </a:ln>
            </p:spPr>
            <p:txBody>
              <a:bodyPr/>
              <a:lstStyle/>
              <a:p>
                <a:endParaRPr lang="en-US"/>
              </a:p>
            </p:txBody>
          </p:sp>
        </p:grpSp>
        <p:sp>
          <p:nvSpPr>
            <p:cNvPr id="27706" name="Rectangle 33"/>
            <p:cNvSpPr>
              <a:spLocks noChangeArrowheads="1"/>
            </p:cNvSpPr>
            <p:nvPr/>
          </p:nvSpPr>
          <p:spPr bwMode="auto">
            <a:xfrm>
              <a:off x="2056" y="1752"/>
              <a:ext cx="720" cy="346"/>
            </a:xfrm>
            <a:prstGeom prst="rect">
              <a:avLst/>
            </a:prstGeom>
            <a:noFill/>
            <a:ln w="9525">
              <a:noFill/>
              <a:miter lim="800000"/>
              <a:headEnd/>
              <a:tailEnd/>
            </a:ln>
          </p:spPr>
          <p:txBody>
            <a:bodyPr wrap="none" lIns="0" tIns="0" rIns="0" bIns="0">
              <a:spAutoFit/>
            </a:bodyPr>
            <a:lstStyle/>
            <a:p>
              <a:pPr algn="ctr"/>
              <a:r>
                <a:rPr kumimoji="1" lang="en-US" altLang="ja-JP">
                  <a:solidFill>
                    <a:srgbClr val="FF0217"/>
                  </a:solidFill>
                  <a:ea typeface="MS Gothic" pitchFamily="49" charset="-128"/>
                </a:rPr>
                <a:t>EB</a:t>
              </a:r>
            </a:p>
            <a:p>
              <a:pPr algn="ctr"/>
              <a:r>
                <a:rPr kumimoji="1" lang="en-US" altLang="ja-JP">
                  <a:solidFill>
                    <a:srgbClr val="FF0217"/>
                  </a:solidFill>
                  <a:ea typeface="MS Gothic" pitchFamily="49" charset="-128"/>
                </a:rPr>
                <a:t>Irradaiation</a:t>
              </a:r>
            </a:p>
          </p:txBody>
        </p:sp>
      </p:grpSp>
      <p:grpSp>
        <p:nvGrpSpPr>
          <p:cNvPr id="7" name="Group 34"/>
          <p:cNvGrpSpPr>
            <a:grpSpLocks/>
          </p:cNvGrpSpPr>
          <p:nvPr/>
        </p:nvGrpSpPr>
        <p:grpSpPr bwMode="auto">
          <a:xfrm>
            <a:off x="4427538" y="3302000"/>
            <a:ext cx="1185862" cy="1570038"/>
            <a:chOff x="2789" y="2160"/>
            <a:chExt cx="747" cy="989"/>
          </a:xfrm>
        </p:grpSpPr>
        <p:grpSp>
          <p:nvGrpSpPr>
            <p:cNvPr id="8" name="Group 35"/>
            <p:cNvGrpSpPr>
              <a:grpSpLocks/>
            </p:cNvGrpSpPr>
            <p:nvPr/>
          </p:nvGrpSpPr>
          <p:grpSpPr bwMode="auto">
            <a:xfrm>
              <a:off x="2834" y="2341"/>
              <a:ext cx="488" cy="590"/>
              <a:chOff x="3476" y="1789"/>
              <a:chExt cx="488" cy="590"/>
            </a:xfrm>
          </p:grpSpPr>
          <p:sp>
            <p:nvSpPr>
              <p:cNvPr id="27702" name="Text Box 36"/>
              <p:cNvSpPr txBox="1">
                <a:spLocks noChangeArrowheads="1"/>
              </p:cNvSpPr>
              <p:nvPr/>
            </p:nvSpPr>
            <p:spPr bwMode="auto">
              <a:xfrm>
                <a:off x="3476" y="1789"/>
                <a:ext cx="484" cy="173"/>
              </a:xfrm>
              <a:prstGeom prst="rect">
                <a:avLst/>
              </a:prstGeom>
              <a:noFill/>
              <a:ln w="9525">
                <a:noFill/>
                <a:miter lim="800000"/>
                <a:headEnd/>
                <a:tailEnd/>
              </a:ln>
            </p:spPr>
            <p:txBody>
              <a:bodyPr wrap="none">
                <a:spAutoFit/>
              </a:bodyPr>
              <a:lstStyle/>
              <a:p>
                <a:r>
                  <a:rPr kumimoji="1" lang="en-US" altLang="ja-JP" sz="1200" b="1">
                    <a:ea typeface="MS Gothic" pitchFamily="49" charset="-128"/>
                  </a:rPr>
                  <a:t>CH</a:t>
                </a:r>
                <a:r>
                  <a:rPr kumimoji="1" lang="en-US" altLang="ja-JP" sz="1200" b="1" baseline="-25000">
                    <a:ea typeface="MS Gothic" pitchFamily="49" charset="-128"/>
                  </a:rPr>
                  <a:t>2</a:t>
                </a:r>
                <a:r>
                  <a:rPr kumimoji="1" lang="en-US" altLang="ja-JP" sz="1200" b="1">
                    <a:ea typeface="MS Gothic" pitchFamily="49" charset="-128"/>
                  </a:rPr>
                  <a:t>=CH</a:t>
                </a:r>
              </a:p>
            </p:txBody>
          </p:sp>
          <p:sp>
            <p:nvSpPr>
              <p:cNvPr id="27703" name="Line 37"/>
              <p:cNvSpPr>
                <a:spLocks noChangeShapeType="1"/>
              </p:cNvSpPr>
              <p:nvPr/>
            </p:nvSpPr>
            <p:spPr bwMode="auto">
              <a:xfrm flipV="1">
                <a:off x="3859" y="1930"/>
                <a:ext cx="0" cy="88"/>
              </a:xfrm>
              <a:prstGeom prst="line">
                <a:avLst/>
              </a:prstGeom>
              <a:noFill/>
              <a:ln w="9525">
                <a:solidFill>
                  <a:schemeClr val="tx1"/>
                </a:solidFill>
                <a:round/>
                <a:headEnd/>
                <a:tailEnd/>
              </a:ln>
            </p:spPr>
            <p:txBody>
              <a:bodyPr wrap="none" anchor="ctr"/>
              <a:lstStyle/>
              <a:p>
                <a:endParaRPr lang="en-IN"/>
              </a:p>
            </p:txBody>
          </p:sp>
          <p:sp>
            <p:nvSpPr>
              <p:cNvPr id="27704" name="AutoShape 38"/>
              <p:cNvSpPr>
                <a:spLocks noChangeArrowheads="1"/>
              </p:cNvSpPr>
              <p:nvPr/>
            </p:nvSpPr>
            <p:spPr bwMode="auto">
              <a:xfrm rot="5409402">
                <a:off x="3675" y="2091"/>
                <a:ext cx="355" cy="222"/>
              </a:xfrm>
              <a:prstGeom prst="flowChartOnlineStorage">
                <a:avLst/>
              </a:prstGeom>
              <a:gradFill rotWithShape="0">
                <a:gsLst>
                  <a:gs pos="0">
                    <a:srgbClr val="FFE83A"/>
                  </a:gs>
                  <a:gs pos="50000">
                    <a:srgbClr val="FFFFFF"/>
                  </a:gs>
                  <a:gs pos="100000">
                    <a:srgbClr val="FFE83A"/>
                  </a:gs>
                </a:gsLst>
                <a:lin ang="0" scaled="1"/>
              </a:gradFill>
              <a:ln w="9525">
                <a:solidFill>
                  <a:schemeClr val="tx1"/>
                </a:solidFill>
                <a:miter lim="800000"/>
                <a:headEnd/>
                <a:tailEnd/>
              </a:ln>
            </p:spPr>
            <p:txBody>
              <a:bodyPr wrap="none" anchor="ctr"/>
              <a:lstStyle/>
              <a:p>
                <a:endParaRPr lang="en-US"/>
              </a:p>
            </p:txBody>
          </p:sp>
        </p:grpSp>
        <p:grpSp>
          <p:nvGrpSpPr>
            <p:cNvPr id="9" name="Group 39"/>
            <p:cNvGrpSpPr>
              <a:grpSpLocks/>
            </p:cNvGrpSpPr>
            <p:nvPr/>
          </p:nvGrpSpPr>
          <p:grpSpPr bwMode="auto">
            <a:xfrm>
              <a:off x="2789" y="2160"/>
              <a:ext cx="681" cy="181"/>
              <a:chOff x="2699" y="1343"/>
              <a:chExt cx="432" cy="144"/>
            </a:xfrm>
          </p:grpSpPr>
          <p:sp>
            <p:nvSpPr>
              <p:cNvPr id="27700" name="Freeform 40" descr="80%"/>
              <p:cNvSpPr>
                <a:spLocks/>
              </p:cNvSpPr>
              <p:nvPr/>
            </p:nvSpPr>
            <p:spPr bwMode="auto">
              <a:xfrm>
                <a:off x="2946" y="1343"/>
                <a:ext cx="185" cy="144"/>
              </a:xfrm>
              <a:custGeom>
                <a:avLst/>
                <a:gdLst>
                  <a:gd name="T0" fmla="*/ 68 w 200"/>
                  <a:gd name="T1" fmla="*/ 72 h 144"/>
                  <a:gd name="T2" fmla="*/ 0 w 200"/>
                  <a:gd name="T3" fmla="*/ 144 h 144"/>
                  <a:gd name="T4" fmla="*/ 0 w 200"/>
                  <a:gd name="T5" fmla="*/ 72 h 144"/>
                  <a:gd name="T6" fmla="*/ 0 w 200"/>
                  <a:gd name="T7" fmla="*/ 0 h 144"/>
                  <a:gd name="T8" fmla="*/ 68 w 200"/>
                  <a:gd name="T9" fmla="*/ 72 h 144"/>
                  <a:gd name="T10" fmla="*/ 0 60000 65536"/>
                  <a:gd name="T11" fmla="*/ 0 60000 65536"/>
                  <a:gd name="T12" fmla="*/ 0 60000 65536"/>
                  <a:gd name="T13" fmla="*/ 0 60000 65536"/>
                  <a:gd name="T14" fmla="*/ 0 60000 65536"/>
                  <a:gd name="T15" fmla="*/ 0 w 200"/>
                  <a:gd name="T16" fmla="*/ 0 h 144"/>
                  <a:gd name="T17" fmla="*/ 200 w 200"/>
                  <a:gd name="T18" fmla="*/ 144 h 144"/>
                </a:gdLst>
                <a:ahLst/>
                <a:cxnLst>
                  <a:cxn ang="T10">
                    <a:pos x="T0" y="T1"/>
                  </a:cxn>
                  <a:cxn ang="T11">
                    <a:pos x="T2" y="T3"/>
                  </a:cxn>
                  <a:cxn ang="T12">
                    <a:pos x="T4" y="T5"/>
                  </a:cxn>
                  <a:cxn ang="T13">
                    <a:pos x="T6" y="T7"/>
                  </a:cxn>
                  <a:cxn ang="T14">
                    <a:pos x="T8" y="T9"/>
                  </a:cxn>
                </a:cxnLst>
                <a:rect l="T15" t="T16" r="T17" b="T18"/>
                <a:pathLst>
                  <a:path w="200" h="144">
                    <a:moveTo>
                      <a:pt x="200" y="72"/>
                    </a:moveTo>
                    <a:lnTo>
                      <a:pt x="0" y="144"/>
                    </a:lnTo>
                    <a:lnTo>
                      <a:pt x="0" y="72"/>
                    </a:lnTo>
                    <a:lnTo>
                      <a:pt x="0" y="0"/>
                    </a:lnTo>
                    <a:lnTo>
                      <a:pt x="200" y="72"/>
                    </a:lnTo>
                    <a:close/>
                  </a:path>
                </a:pathLst>
              </a:custGeom>
              <a:pattFill prst="pct80">
                <a:fgClr>
                  <a:srgbClr val="FF3300"/>
                </a:fgClr>
                <a:bgClr>
                  <a:srgbClr val="FFFFFF"/>
                </a:bgClr>
              </a:pattFill>
              <a:ln w="9525">
                <a:noFill/>
                <a:round/>
                <a:headEnd/>
                <a:tailEnd/>
              </a:ln>
            </p:spPr>
            <p:txBody>
              <a:bodyPr/>
              <a:lstStyle/>
              <a:p>
                <a:endParaRPr lang="en-IN"/>
              </a:p>
            </p:txBody>
          </p:sp>
          <p:sp>
            <p:nvSpPr>
              <p:cNvPr id="27701" name="Rectangle 41" descr="80%"/>
              <p:cNvSpPr>
                <a:spLocks noChangeArrowheads="1"/>
              </p:cNvSpPr>
              <p:nvPr/>
            </p:nvSpPr>
            <p:spPr bwMode="auto">
              <a:xfrm>
                <a:off x="2699" y="1391"/>
                <a:ext cx="269" cy="44"/>
              </a:xfrm>
              <a:prstGeom prst="rect">
                <a:avLst/>
              </a:prstGeom>
              <a:pattFill prst="pct80">
                <a:fgClr>
                  <a:srgbClr val="FF3300"/>
                </a:fgClr>
                <a:bgClr>
                  <a:srgbClr val="FFFFFF"/>
                </a:bgClr>
              </a:pattFill>
              <a:ln w="9525">
                <a:noFill/>
                <a:miter lim="800000"/>
                <a:headEnd/>
                <a:tailEnd/>
              </a:ln>
            </p:spPr>
            <p:txBody>
              <a:bodyPr/>
              <a:lstStyle/>
              <a:p>
                <a:endParaRPr lang="en-US"/>
              </a:p>
            </p:txBody>
          </p:sp>
        </p:grpSp>
        <p:sp>
          <p:nvSpPr>
            <p:cNvPr id="27699" name="Rectangle 42"/>
            <p:cNvSpPr>
              <a:spLocks noChangeArrowheads="1"/>
            </p:cNvSpPr>
            <p:nvPr/>
          </p:nvSpPr>
          <p:spPr bwMode="auto">
            <a:xfrm>
              <a:off x="2928" y="2976"/>
              <a:ext cx="608" cy="173"/>
            </a:xfrm>
            <a:prstGeom prst="rect">
              <a:avLst/>
            </a:prstGeom>
            <a:noFill/>
            <a:ln w="9525">
              <a:noFill/>
              <a:miter lim="800000"/>
              <a:headEnd/>
              <a:tailEnd/>
            </a:ln>
          </p:spPr>
          <p:txBody>
            <a:bodyPr wrap="none" lIns="0" tIns="0" rIns="0" bIns="0">
              <a:spAutoFit/>
            </a:bodyPr>
            <a:lstStyle/>
            <a:p>
              <a:pPr algn="ctr"/>
              <a:r>
                <a:rPr kumimoji="1" lang="en-US" altLang="ja-JP">
                  <a:solidFill>
                    <a:srgbClr val="000000"/>
                  </a:solidFill>
                  <a:ea typeface="MS Gothic" pitchFamily="49" charset="-128"/>
                </a:rPr>
                <a:t>Monomer</a:t>
              </a:r>
              <a:endParaRPr kumimoji="1" lang="en-US" altLang="ja-JP">
                <a:ea typeface="MS Gothic" pitchFamily="49" charset="-128"/>
              </a:endParaRPr>
            </a:p>
          </p:txBody>
        </p:sp>
      </p:grpSp>
      <p:sp>
        <p:nvSpPr>
          <p:cNvPr id="167979" name="AutoShape 43"/>
          <p:cNvSpPr>
            <a:spLocks noChangeArrowheads="1"/>
          </p:cNvSpPr>
          <p:nvPr/>
        </p:nvSpPr>
        <p:spPr bwMode="auto">
          <a:xfrm>
            <a:off x="5653088" y="1214438"/>
            <a:ext cx="2881312" cy="4895850"/>
          </a:xfrm>
          <a:prstGeom prst="roundRect">
            <a:avLst>
              <a:gd name="adj" fmla="val 8505"/>
            </a:avLst>
          </a:prstGeom>
          <a:solidFill>
            <a:srgbClr val="CCFFCC"/>
          </a:solidFill>
          <a:ln w="38100">
            <a:solidFill>
              <a:srgbClr val="0AFF22"/>
            </a:solidFill>
            <a:round/>
            <a:headEnd/>
            <a:tailEnd/>
          </a:ln>
        </p:spPr>
        <p:txBody>
          <a:bodyPr wrap="none" anchor="ctr"/>
          <a:lstStyle/>
          <a:p>
            <a:endParaRPr lang="en-US"/>
          </a:p>
        </p:txBody>
      </p:sp>
      <p:sp>
        <p:nvSpPr>
          <p:cNvPr id="167980" name="Rectangle 44"/>
          <p:cNvSpPr>
            <a:spLocks noChangeArrowheads="1"/>
          </p:cNvSpPr>
          <p:nvPr/>
        </p:nvSpPr>
        <p:spPr bwMode="auto">
          <a:xfrm>
            <a:off x="5775325" y="2078038"/>
            <a:ext cx="1016000" cy="549275"/>
          </a:xfrm>
          <a:prstGeom prst="rect">
            <a:avLst/>
          </a:prstGeom>
          <a:noFill/>
          <a:ln w="9525">
            <a:noFill/>
            <a:miter lim="800000"/>
            <a:headEnd/>
            <a:tailEnd/>
          </a:ln>
        </p:spPr>
        <p:txBody>
          <a:bodyPr wrap="none" lIns="0" tIns="0" rIns="0" bIns="0">
            <a:spAutoFit/>
          </a:bodyPr>
          <a:lstStyle/>
          <a:p>
            <a:pPr algn="ctr"/>
            <a:r>
              <a:rPr kumimoji="1" lang="en-US" altLang="ja-JP">
                <a:solidFill>
                  <a:srgbClr val="FF00FF"/>
                </a:solidFill>
                <a:ea typeface="MS Gothic" pitchFamily="49" charset="-128"/>
              </a:rPr>
              <a:t>Fibrous </a:t>
            </a:r>
          </a:p>
          <a:p>
            <a:pPr algn="ctr"/>
            <a:r>
              <a:rPr kumimoji="1" lang="en-US" altLang="ja-JP">
                <a:solidFill>
                  <a:srgbClr val="FF00FF"/>
                </a:solidFill>
                <a:ea typeface="MS Gothic" pitchFamily="49" charset="-128"/>
              </a:rPr>
              <a:t>adsorbent</a:t>
            </a:r>
            <a:endParaRPr kumimoji="1" lang="ja-JP" altLang="en-US">
              <a:solidFill>
                <a:srgbClr val="FF00FF"/>
              </a:solidFill>
              <a:ea typeface="MS Gothic" pitchFamily="49" charset="-128"/>
            </a:endParaRPr>
          </a:p>
        </p:txBody>
      </p:sp>
      <p:sp>
        <p:nvSpPr>
          <p:cNvPr id="167981" name="Rectangle 45"/>
          <p:cNvSpPr>
            <a:spLocks noChangeArrowheads="1"/>
          </p:cNvSpPr>
          <p:nvPr/>
        </p:nvSpPr>
        <p:spPr bwMode="auto">
          <a:xfrm>
            <a:off x="7194550" y="2360613"/>
            <a:ext cx="190500" cy="274637"/>
          </a:xfrm>
          <a:prstGeom prst="rect">
            <a:avLst/>
          </a:prstGeom>
          <a:noFill/>
          <a:ln w="9525">
            <a:noFill/>
            <a:miter lim="800000"/>
            <a:headEnd/>
            <a:tailEnd/>
          </a:ln>
        </p:spPr>
        <p:txBody>
          <a:bodyPr wrap="none" lIns="0" tIns="0" rIns="0" bIns="0">
            <a:spAutoFit/>
          </a:bodyPr>
          <a:lstStyle/>
          <a:p>
            <a:pPr algn="ctr"/>
            <a:r>
              <a:rPr kumimoji="1" lang="ja-JP" altLang="en-US">
                <a:solidFill>
                  <a:srgbClr val="FF00FF"/>
                </a:solidFill>
                <a:ea typeface="MS Gothic" pitchFamily="49" charset="-128"/>
              </a:rPr>
              <a:t>   </a:t>
            </a:r>
          </a:p>
        </p:txBody>
      </p:sp>
      <p:sp>
        <p:nvSpPr>
          <p:cNvPr id="167982" name="Rectangle 46"/>
          <p:cNvSpPr>
            <a:spLocks noChangeArrowheads="1"/>
          </p:cNvSpPr>
          <p:nvPr/>
        </p:nvSpPr>
        <p:spPr bwMode="auto">
          <a:xfrm>
            <a:off x="7119938" y="2078038"/>
            <a:ext cx="1104900" cy="549275"/>
          </a:xfrm>
          <a:prstGeom prst="rect">
            <a:avLst/>
          </a:prstGeom>
          <a:noFill/>
          <a:ln w="9525">
            <a:noFill/>
            <a:miter lim="800000"/>
            <a:headEnd/>
            <a:tailEnd/>
          </a:ln>
        </p:spPr>
        <p:txBody>
          <a:bodyPr wrap="none" lIns="0" tIns="0" rIns="0" bIns="0">
            <a:spAutoFit/>
          </a:bodyPr>
          <a:lstStyle/>
          <a:p>
            <a:pPr algn="ctr"/>
            <a:r>
              <a:rPr kumimoji="1" lang="en-US" altLang="ja-JP">
                <a:solidFill>
                  <a:srgbClr val="FF00FF"/>
                </a:solidFill>
                <a:ea typeface="MS Gothic" pitchFamily="49" charset="-128"/>
              </a:rPr>
              <a:t>Adsorbent </a:t>
            </a:r>
          </a:p>
          <a:p>
            <a:pPr algn="ctr"/>
            <a:r>
              <a:rPr kumimoji="1" lang="en-US" altLang="ja-JP">
                <a:solidFill>
                  <a:srgbClr val="FF00FF"/>
                </a:solidFill>
                <a:ea typeface="MS Gothic" pitchFamily="49" charset="-128"/>
              </a:rPr>
              <a:t>film</a:t>
            </a:r>
          </a:p>
        </p:txBody>
      </p:sp>
      <p:sp>
        <p:nvSpPr>
          <p:cNvPr id="167983" name="Rectangle 47"/>
          <p:cNvSpPr>
            <a:spLocks noChangeArrowheads="1"/>
          </p:cNvSpPr>
          <p:nvPr/>
        </p:nvSpPr>
        <p:spPr bwMode="auto">
          <a:xfrm>
            <a:off x="7853363" y="2360613"/>
            <a:ext cx="190500" cy="274637"/>
          </a:xfrm>
          <a:prstGeom prst="rect">
            <a:avLst/>
          </a:prstGeom>
          <a:noFill/>
          <a:ln w="9525">
            <a:noFill/>
            <a:miter lim="800000"/>
            <a:headEnd/>
            <a:tailEnd/>
          </a:ln>
        </p:spPr>
        <p:txBody>
          <a:bodyPr wrap="none" lIns="0" tIns="0" rIns="0" bIns="0">
            <a:spAutoFit/>
          </a:bodyPr>
          <a:lstStyle/>
          <a:p>
            <a:pPr algn="ctr"/>
            <a:r>
              <a:rPr kumimoji="1" lang="ja-JP" altLang="en-US">
                <a:solidFill>
                  <a:srgbClr val="FF00FF"/>
                </a:solidFill>
                <a:ea typeface="MS Gothic" pitchFamily="49" charset="-128"/>
              </a:rPr>
              <a:t>   </a:t>
            </a:r>
          </a:p>
        </p:txBody>
      </p:sp>
      <p:sp>
        <p:nvSpPr>
          <p:cNvPr id="167984" name="Rectangle 48"/>
          <p:cNvSpPr>
            <a:spLocks noChangeArrowheads="1"/>
          </p:cNvSpPr>
          <p:nvPr/>
        </p:nvSpPr>
        <p:spPr bwMode="auto">
          <a:xfrm>
            <a:off x="5654675" y="3951288"/>
            <a:ext cx="1257300" cy="549275"/>
          </a:xfrm>
          <a:prstGeom prst="rect">
            <a:avLst/>
          </a:prstGeom>
          <a:noFill/>
          <a:ln w="9525">
            <a:noFill/>
            <a:miter lim="800000"/>
            <a:headEnd/>
            <a:tailEnd/>
          </a:ln>
        </p:spPr>
        <p:txBody>
          <a:bodyPr wrap="none" lIns="0" tIns="0" rIns="0" bIns="0">
            <a:spAutoFit/>
          </a:bodyPr>
          <a:lstStyle/>
          <a:p>
            <a:pPr algn="ctr"/>
            <a:r>
              <a:rPr kumimoji="1" lang="en-US" altLang="ja-JP">
                <a:solidFill>
                  <a:srgbClr val="FF00FF"/>
                </a:solidFill>
                <a:ea typeface="MS Gothic" pitchFamily="49" charset="-128"/>
              </a:rPr>
              <a:t>Hollow fiber </a:t>
            </a:r>
          </a:p>
          <a:p>
            <a:pPr algn="ctr"/>
            <a:r>
              <a:rPr kumimoji="1" lang="en-US" altLang="ja-JP">
                <a:solidFill>
                  <a:srgbClr val="FF00FF"/>
                </a:solidFill>
                <a:ea typeface="MS Gothic" pitchFamily="49" charset="-128"/>
              </a:rPr>
              <a:t>adsorbent</a:t>
            </a:r>
            <a:endParaRPr kumimoji="1" lang="ja-JP" altLang="en-US">
              <a:solidFill>
                <a:srgbClr val="FF00FF"/>
              </a:solidFill>
              <a:ea typeface="MS Gothic" pitchFamily="49" charset="-128"/>
            </a:endParaRPr>
          </a:p>
        </p:txBody>
      </p:sp>
      <p:sp>
        <p:nvSpPr>
          <p:cNvPr id="167985" name="Rectangle 49"/>
          <p:cNvSpPr>
            <a:spLocks noChangeArrowheads="1"/>
          </p:cNvSpPr>
          <p:nvPr/>
        </p:nvSpPr>
        <p:spPr bwMode="auto">
          <a:xfrm>
            <a:off x="7302500" y="3733800"/>
            <a:ext cx="1104900" cy="549275"/>
          </a:xfrm>
          <a:prstGeom prst="rect">
            <a:avLst/>
          </a:prstGeom>
          <a:noFill/>
          <a:ln w="9525">
            <a:noFill/>
            <a:miter lim="800000"/>
            <a:headEnd/>
            <a:tailEnd/>
          </a:ln>
        </p:spPr>
        <p:txBody>
          <a:bodyPr wrap="none" lIns="0" tIns="0" rIns="0" bIns="0">
            <a:spAutoFit/>
          </a:bodyPr>
          <a:lstStyle/>
          <a:p>
            <a:pPr algn="ctr"/>
            <a:r>
              <a:rPr kumimoji="1" lang="en-US" altLang="ja-JP">
                <a:solidFill>
                  <a:srgbClr val="FF00FF"/>
                </a:solidFill>
                <a:ea typeface="MS Gothic" pitchFamily="49" charset="-128"/>
              </a:rPr>
              <a:t>Adsorbent </a:t>
            </a:r>
          </a:p>
          <a:p>
            <a:pPr algn="ctr"/>
            <a:r>
              <a:rPr kumimoji="1" lang="en-US" altLang="ja-JP">
                <a:solidFill>
                  <a:srgbClr val="FF00FF"/>
                </a:solidFill>
                <a:ea typeface="MS Gothic" pitchFamily="49" charset="-128"/>
              </a:rPr>
              <a:t>particle</a:t>
            </a:r>
            <a:endParaRPr kumimoji="1" lang="ja-JP" altLang="en-US">
              <a:solidFill>
                <a:srgbClr val="FF00FF"/>
              </a:solidFill>
              <a:ea typeface="MS Gothic" pitchFamily="49" charset="-128"/>
            </a:endParaRPr>
          </a:p>
        </p:txBody>
      </p:sp>
      <p:sp>
        <p:nvSpPr>
          <p:cNvPr id="167986" name="Rectangle 50"/>
          <p:cNvSpPr>
            <a:spLocks noChangeArrowheads="1"/>
          </p:cNvSpPr>
          <p:nvPr/>
        </p:nvSpPr>
        <p:spPr bwMode="auto">
          <a:xfrm>
            <a:off x="5713413" y="5678488"/>
            <a:ext cx="1841500" cy="274637"/>
          </a:xfrm>
          <a:prstGeom prst="rect">
            <a:avLst/>
          </a:prstGeom>
          <a:noFill/>
          <a:ln w="9525">
            <a:noFill/>
            <a:miter lim="800000"/>
            <a:headEnd/>
            <a:tailEnd/>
          </a:ln>
        </p:spPr>
        <p:txBody>
          <a:bodyPr wrap="none" lIns="0" tIns="0" rIns="0" bIns="0">
            <a:spAutoFit/>
          </a:bodyPr>
          <a:lstStyle/>
          <a:p>
            <a:pPr algn="ctr"/>
            <a:r>
              <a:rPr kumimoji="1" lang="en-US" altLang="ja-JP">
                <a:solidFill>
                  <a:srgbClr val="FF00FF"/>
                </a:solidFill>
                <a:ea typeface="MS Gothic" pitchFamily="49" charset="-128"/>
              </a:rPr>
              <a:t>Fibrous adsorbent</a:t>
            </a:r>
            <a:endParaRPr kumimoji="1" lang="ja-JP" altLang="en-US">
              <a:solidFill>
                <a:srgbClr val="FF00FF"/>
              </a:solidFill>
              <a:ea typeface="MS Gothic" pitchFamily="49" charset="-128"/>
            </a:endParaRPr>
          </a:p>
        </p:txBody>
      </p:sp>
      <p:sp>
        <p:nvSpPr>
          <p:cNvPr id="167987" name="Rectangle 51"/>
          <p:cNvSpPr>
            <a:spLocks noChangeArrowheads="1"/>
          </p:cNvSpPr>
          <p:nvPr/>
        </p:nvSpPr>
        <p:spPr bwMode="auto">
          <a:xfrm>
            <a:off x="6269038" y="5811838"/>
            <a:ext cx="190500" cy="274637"/>
          </a:xfrm>
          <a:prstGeom prst="rect">
            <a:avLst/>
          </a:prstGeom>
          <a:noFill/>
          <a:ln w="9525">
            <a:noFill/>
            <a:miter lim="800000"/>
            <a:headEnd/>
            <a:tailEnd/>
          </a:ln>
        </p:spPr>
        <p:txBody>
          <a:bodyPr wrap="none" lIns="0" tIns="0" rIns="0" bIns="0">
            <a:spAutoFit/>
          </a:bodyPr>
          <a:lstStyle/>
          <a:p>
            <a:pPr algn="ctr"/>
            <a:r>
              <a:rPr kumimoji="1" lang="ja-JP" altLang="en-US">
                <a:solidFill>
                  <a:srgbClr val="FF00FF"/>
                </a:solidFill>
                <a:ea typeface="MS Gothic" pitchFamily="49" charset="-128"/>
              </a:rPr>
              <a:t>   </a:t>
            </a:r>
          </a:p>
        </p:txBody>
      </p:sp>
      <p:sp>
        <p:nvSpPr>
          <p:cNvPr id="167988" name="Freeform 52"/>
          <p:cNvSpPr>
            <a:spLocks/>
          </p:cNvSpPr>
          <p:nvPr/>
        </p:nvSpPr>
        <p:spPr bwMode="auto">
          <a:xfrm>
            <a:off x="7164388" y="1357313"/>
            <a:ext cx="1341437" cy="681037"/>
          </a:xfrm>
          <a:custGeom>
            <a:avLst/>
            <a:gdLst>
              <a:gd name="T0" fmla="*/ 2147483647 w 229"/>
              <a:gd name="T1" fmla="*/ 2147483647 h 116"/>
              <a:gd name="T2" fmla="*/ 2147483647 w 229"/>
              <a:gd name="T3" fmla="*/ 2147483647 h 116"/>
              <a:gd name="T4" fmla="*/ 2147483647 w 229"/>
              <a:gd name="T5" fmla="*/ 2147483647 h 116"/>
              <a:gd name="T6" fmla="*/ 2147483647 w 229"/>
              <a:gd name="T7" fmla="*/ 2147483647 h 116"/>
              <a:gd name="T8" fmla="*/ 2147483647 w 229"/>
              <a:gd name="T9" fmla="*/ 2147483647 h 116"/>
              <a:gd name="T10" fmla="*/ 2147483647 w 229"/>
              <a:gd name="T11" fmla="*/ 2147483647 h 116"/>
              <a:gd name="T12" fmla="*/ 2147483647 w 229"/>
              <a:gd name="T13" fmla="*/ 2147483647 h 116"/>
              <a:gd name="T14" fmla="*/ 2147483647 w 229"/>
              <a:gd name="T15" fmla="*/ 2147483647 h 116"/>
              <a:gd name="T16" fmla="*/ 0 w 229"/>
              <a:gd name="T17" fmla="*/ 2147483647 h 116"/>
              <a:gd name="T18" fmla="*/ 0 w 229"/>
              <a:gd name="T19" fmla="*/ 2147483647 h 116"/>
              <a:gd name="T20" fmla="*/ 2147483647 w 229"/>
              <a:gd name="T21" fmla="*/ 2147483647 h 116"/>
              <a:gd name="T22" fmla="*/ 2147483647 w 229"/>
              <a:gd name="T23" fmla="*/ 2147483647 h 116"/>
              <a:gd name="T24" fmla="*/ 2147483647 w 229"/>
              <a:gd name="T25" fmla="*/ 2147483647 h 116"/>
              <a:gd name="T26" fmla="*/ 2147483647 w 229"/>
              <a:gd name="T27" fmla="*/ 2147483647 h 116"/>
              <a:gd name="T28" fmla="*/ 2147483647 w 229"/>
              <a:gd name="T29" fmla="*/ 2147483647 h 116"/>
              <a:gd name="T30" fmla="*/ 2147483647 w 229"/>
              <a:gd name="T31" fmla="*/ 2147483647 h 116"/>
              <a:gd name="T32" fmla="*/ 2147483647 w 229"/>
              <a:gd name="T33" fmla="*/ 2147483647 h 116"/>
              <a:gd name="T34" fmla="*/ 2147483647 w 229"/>
              <a:gd name="T35" fmla="*/ 0 h 116"/>
              <a:gd name="T36" fmla="*/ 2147483647 w 229"/>
              <a:gd name="T37" fmla="*/ 0 h 116"/>
              <a:gd name="T38" fmla="*/ 2147483647 w 229"/>
              <a:gd name="T39" fmla="*/ 2147483647 h 116"/>
              <a:gd name="T40" fmla="*/ 2147483647 w 229"/>
              <a:gd name="T41" fmla="*/ 2147483647 h 116"/>
              <a:gd name="T42" fmla="*/ 2147483647 w 229"/>
              <a:gd name="T43" fmla="*/ 2147483647 h 116"/>
              <a:gd name="T44" fmla="*/ 2147483647 w 229"/>
              <a:gd name="T45" fmla="*/ 2147483647 h 116"/>
              <a:gd name="T46" fmla="*/ 2147483647 w 229"/>
              <a:gd name="T47" fmla="*/ 2147483647 h 116"/>
              <a:gd name="T48" fmla="*/ 2147483647 w 229"/>
              <a:gd name="T49" fmla="*/ 0 h 116"/>
              <a:gd name="T50" fmla="*/ 2147483647 w 229"/>
              <a:gd name="T51" fmla="*/ 2147483647 h 116"/>
              <a:gd name="T52" fmla="*/ 2147483647 w 229"/>
              <a:gd name="T53" fmla="*/ 2147483647 h 116"/>
              <a:gd name="T54" fmla="*/ 2147483647 w 229"/>
              <a:gd name="T55" fmla="*/ 2147483647 h 116"/>
              <a:gd name="T56" fmla="*/ 2147483647 w 229"/>
              <a:gd name="T57" fmla="*/ 2147483647 h 116"/>
              <a:gd name="T58" fmla="*/ 2147483647 w 229"/>
              <a:gd name="T59" fmla="*/ 2147483647 h 116"/>
              <a:gd name="T60" fmla="*/ 2147483647 w 229"/>
              <a:gd name="T61" fmla="*/ 2147483647 h 116"/>
              <a:gd name="T62" fmla="*/ 2147483647 w 229"/>
              <a:gd name="T63" fmla="*/ 2147483647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9"/>
              <a:gd name="T97" fmla="*/ 0 h 116"/>
              <a:gd name="T98" fmla="*/ 229 w 229"/>
              <a:gd name="T99" fmla="*/ 116 h 1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9" h="116">
                <a:moveTo>
                  <a:pt x="163" y="101"/>
                </a:moveTo>
                <a:lnTo>
                  <a:pt x="161" y="101"/>
                </a:lnTo>
                <a:lnTo>
                  <a:pt x="154" y="104"/>
                </a:lnTo>
                <a:lnTo>
                  <a:pt x="130" y="108"/>
                </a:lnTo>
                <a:lnTo>
                  <a:pt x="101" y="113"/>
                </a:lnTo>
                <a:lnTo>
                  <a:pt x="71" y="116"/>
                </a:lnTo>
                <a:lnTo>
                  <a:pt x="26" y="106"/>
                </a:lnTo>
                <a:lnTo>
                  <a:pt x="7" y="101"/>
                </a:lnTo>
                <a:lnTo>
                  <a:pt x="0" y="101"/>
                </a:lnTo>
                <a:lnTo>
                  <a:pt x="0" y="94"/>
                </a:lnTo>
                <a:lnTo>
                  <a:pt x="2" y="87"/>
                </a:lnTo>
                <a:lnTo>
                  <a:pt x="4" y="78"/>
                </a:lnTo>
                <a:lnTo>
                  <a:pt x="9" y="56"/>
                </a:lnTo>
                <a:lnTo>
                  <a:pt x="21" y="37"/>
                </a:lnTo>
                <a:lnTo>
                  <a:pt x="33" y="23"/>
                </a:lnTo>
                <a:lnTo>
                  <a:pt x="47" y="11"/>
                </a:lnTo>
                <a:lnTo>
                  <a:pt x="59" y="2"/>
                </a:lnTo>
                <a:lnTo>
                  <a:pt x="64" y="0"/>
                </a:lnTo>
                <a:lnTo>
                  <a:pt x="68" y="0"/>
                </a:lnTo>
                <a:lnTo>
                  <a:pt x="85" y="4"/>
                </a:lnTo>
                <a:lnTo>
                  <a:pt x="125" y="11"/>
                </a:lnTo>
                <a:lnTo>
                  <a:pt x="156" y="9"/>
                </a:lnTo>
                <a:lnTo>
                  <a:pt x="191" y="7"/>
                </a:lnTo>
                <a:lnTo>
                  <a:pt x="217" y="2"/>
                </a:lnTo>
                <a:lnTo>
                  <a:pt x="229" y="0"/>
                </a:lnTo>
                <a:lnTo>
                  <a:pt x="222" y="4"/>
                </a:lnTo>
                <a:lnTo>
                  <a:pt x="210" y="16"/>
                </a:lnTo>
                <a:lnTo>
                  <a:pt x="182" y="54"/>
                </a:lnTo>
                <a:lnTo>
                  <a:pt x="168" y="82"/>
                </a:lnTo>
                <a:lnTo>
                  <a:pt x="163" y="94"/>
                </a:lnTo>
                <a:lnTo>
                  <a:pt x="163" y="101"/>
                </a:lnTo>
                <a:close/>
              </a:path>
            </a:pathLst>
          </a:custGeom>
          <a:gradFill rotWithShape="1">
            <a:gsLst>
              <a:gs pos="0">
                <a:srgbClr val="FFFFFF"/>
              </a:gs>
              <a:gs pos="50000">
                <a:srgbClr val="0F8FFF"/>
              </a:gs>
              <a:gs pos="100000">
                <a:srgbClr val="FFFFFF"/>
              </a:gs>
            </a:gsLst>
            <a:lin ang="2700000" scaled="1"/>
          </a:gradFill>
          <a:ln w="4826">
            <a:solidFill>
              <a:srgbClr val="000000"/>
            </a:solidFill>
            <a:round/>
            <a:headEnd/>
            <a:tailEnd/>
          </a:ln>
        </p:spPr>
        <p:txBody>
          <a:bodyPr/>
          <a:lstStyle/>
          <a:p>
            <a:endParaRPr lang="en-IN"/>
          </a:p>
        </p:txBody>
      </p:sp>
      <p:grpSp>
        <p:nvGrpSpPr>
          <p:cNvPr id="10" name="Group 53"/>
          <p:cNvGrpSpPr>
            <a:grpSpLocks/>
          </p:cNvGrpSpPr>
          <p:nvPr/>
        </p:nvGrpSpPr>
        <p:grpSpPr bwMode="auto">
          <a:xfrm>
            <a:off x="5868988" y="2654300"/>
            <a:ext cx="1071562" cy="1236663"/>
            <a:chOff x="3379" y="2124"/>
            <a:chExt cx="183" cy="211"/>
          </a:xfrm>
        </p:grpSpPr>
        <p:sp>
          <p:nvSpPr>
            <p:cNvPr id="27694" name="Freeform 54"/>
            <p:cNvSpPr>
              <a:spLocks/>
            </p:cNvSpPr>
            <p:nvPr/>
          </p:nvSpPr>
          <p:spPr bwMode="auto">
            <a:xfrm>
              <a:off x="3379" y="2129"/>
              <a:ext cx="179" cy="206"/>
            </a:xfrm>
            <a:custGeom>
              <a:avLst/>
              <a:gdLst>
                <a:gd name="T0" fmla="*/ 2 w 179"/>
                <a:gd name="T1" fmla="*/ 166 h 206"/>
                <a:gd name="T2" fmla="*/ 9 w 179"/>
                <a:gd name="T3" fmla="*/ 159 h 206"/>
                <a:gd name="T4" fmla="*/ 28 w 179"/>
                <a:gd name="T5" fmla="*/ 145 h 206"/>
                <a:gd name="T6" fmla="*/ 52 w 179"/>
                <a:gd name="T7" fmla="*/ 125 h 206"/>
                <a:gd name="T8" fmla="*/ 70 w 179"/>
                <a:gd name="T9" fmla="*/ 104 h 206"/>
                <a:gd name="T10" fmla="*/ 94 w 179"/>
                <a:gd name="T11" fmla="*/ 74 h 206"/>
                <a:gd name="T12" fmla="*/ 113 w 179"/>
                <a:gd name="T13" fmla="*/ 40 h 206"/>
                <a:gd name="T14" fmla="*/ 124 w 179"/>
                <a:gd name="T15" fmla="*/ 11 h 206"/>
                <a:gd name="T16" fmla="*/ 127 w 179"/>
                <a:gd name="T17" fmla="*/ 3 h 206"/>
                <a:gd name="T18" fmla="*/ 130 w 179"/>
                <a:gd name="T19" fmla="*/ 0 h 206"/>
                <a:gd name="T20" fmla="*/ 179 w 179"/>
                <a:gd name="T21" fmla="*/ 40 h 206"/>
                <a:gd name="T22" fmla="*/ 178 w 179"/>
                <a:gd name="T23" fmla="*/ 42 h 206"/>
                <a:gd name="T24" fmla="*/ 175 w 179"/>
                <a:gd name="T25" fmla="*/ 49 h 206"/>
                <a:gd name="T26" fmla="*/ 162 w 179"/>
                <a:gd name="T27" fmla="*/ 77 h 206"/>
                <a:gd name="T28" fmla="*/ 143 w 179"/>
                <a:gd name="T29" fmla="*/ 111 h 206"/>
                <a:gd name="T30" fmla="*/ 119 w 179"/>
                <a:gd name="T31" fmla="*/ 141 h 206"/>
                <a:gd name="T32" fmla="*/ 96 w 179"/>
                <a:gd name="T33" fmla="*/ 164 h 206"/>
                <a:gd name="T34" fmla="*/ 66 w 179"/>
                <a:gd name="T35" fmla="*/ 185 h 206"/>
                <a:gd name="T36" fmla="*/ 55 w 179"/>
                <a:gd name="T37" fmla="*/ 194 h 206"/>
                <a:gd name="T38" fmla="*/ 44 w 179"/>
                <a:gd name="T39" fmla="*/ 201 h 206"/>
                <a:gd name="T40" fmla="*/ 34 w 179"/>
                <a:gd name="T41" fmla="*/ 206 h 206"/>
                <a:gd name="T42" fmla="*/ 30 w 179"/>
                <a:gd name="T43" fmla="*/ 204 h 206"/>
                <a:gd name="T44" fmla="*/ 21 w 179"/>
                <a:gd name="T45" fmla="*/ 200 h 206"/>
                <a:gd name="T46" fmla="*/ 4 w 179"/>
                <a:gd name="T47" fmla="*/ 188 h 206"/>
                <a:gd name="T48" fmla="*/ 0 w 179"/>
                <a:gd name="T49" fmla="*/ 172 h 206"/>
                <a:gd name="T50" fmla="*/ 1 w 179"/>
                <a:gd name="T51" fmla="*/ 168 h 206"/>
                <a:gd name="T52" fmla="*/ 2 w 179"/>
                <a:gd name="T53" fmla="*/ 166 h 206"/>
                <a:gd name="T54" fmla="*/ 2 w 179"/>
                <a:gd name="T55" fmla="*/ 166 h 2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9"/>
                <a:gd name="T85" fmla="*/ 0 h 206"/>
                <a:gd name="T86" fmla="*/ 179 w 179"/>
                <a:gd name="T87" fmla="*/ 206 h 2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9" h="206">
                  <a:moveTo>
                    <a:pt x="2" y="166"/>
                  </a:moveTo>
                  <a:lnTo>
                    <a:pt x="9" y="159"/>
                  </a:lnTo>
                  <a:lnTo>
                    <a:pt x="28" y="145"/>
                  </a:lnTo>
                  <a:lnTo>
                    <a:pt x="52" y="125"/>
                  </a:lnTo>
                  <a:lnTo>
                    <a:pt x="70" y="104"/>
                  </a:lnTo>
                  <a:lnTo>
                    <a:pt x="94" y="74"/>
                  </a:lnTo>
                  <a:lnTo>
                    <a:pt x="113" y="40"/>
                  </a:lnTo>
                  <a:lnTo>
                    <a:pt x="124" y="11"/>
                  </a:lnTo>
                  <a:lnTo>
                    <a:pt x="127" y="3"/>
                  </a:lnTo>
                  <a:lnTo>
                    <a:pt x="130" y="0"/>
                  </a:lnTo>
                  <a:lnTo>
                    <a:pt x="179" y="40"/>
                  </a:lnTo>
                  <a:lnTo>
                    <a:pt x="178" y="42"/>
                  </a:lnTo>
                  <a:lnTo>
                    <a:pt x="175" y="49"/>
                  </a:lnTo>
                  <a:lnTo>
                    <a:pt x="162" y="77"/>
                  </a:lnTo>
                  <a:lnTo>
                    <a:pt x="143" y="111"/>
                  </a:lnTo>
                  <a:lnTo>
                    <a:pt x="119" y="141"/>
                  </a:lnTo>
                  <a:lnTo>
                    <a:pt x="96" y="164"/>
                  </a:lnTo>
                  <a:lnTo>
                    <a:pt x="66" y="185"/>
                  </a:lnTo>
                  <a:lnTo>
                    <a:pt x="55" y="194"/>
                  </a:lnTo>
                  <a:lnTo>
                    <a:pt x="44" y="201"/>
                  </a:lnTo>
                  <a:lnTo>
                    <a:pt x="34" y="206"/>
                  </a:lnTo>
                  <a:lnTo>
                    <a:pt x="30" y="204"/>
                  </a:lnTo>
                  <a:lnTo>
                    <a:pt x="21" y="200"/>
                  </a:lnTo>
                  <a:lnTo>
                    <a:pt x="4" y="188"/>
                  </a:lnTo>
                  <a:lnTo>
                    <a:pt x="0" y="172"/>
                  </a:lnTo>
                  <a:lnTo>
                    <a:pt x="1" y="168"/>
                  </a:lnTo>
                  <a:lnTo>
                    <a:pt x="2" y="166"/>
                  </a:lnTo>
                  <a:close/>
                </a:path>
              </a:pathLst>
            </a:custGeom>
            <a:gradFill rotWithShape="1">
              <a:gsLst>
                <a:gs pos="0">
                  <a:srgbClr val="0F8FFF"/>
                </a:gs>
                <a:gs pos="50000">
                  <a:srgbClr val="074276"/>
                </a:gs>
                <a:gs pos="100000">
                  <a:srgbClr val="0F8FFF"/>
                </a:gs>
              </a:gsLst>
              <a:lin ang="2700000" scaled="1"/>
            </a:gradFill>
            <a:ln w="4826">
              <a:solidFill>
                <a:srgbClr val="000000"/>
              </a:solidFill>
              <a:round/>
              <a:headEnd/>
              <a:tailEnd/>
            </a:ln>
          </p:spPr>
          <p:txBody>
            <a:bodyPr/>
            <a:lstStyle/>
            <a:p>
              <a:endParaRPr lang="en-IN"/>
            </a:p>
          </p:txBody>
        </p:sp>
        <p:sp>
          <p:nvSpPr>
            <p:cNvPr id="27695" name="Freeform 55"/>
            <p:cNvSpPr>
              <a:spLocks/>
            </p:cNvSpPr>
            <p:nvPr/>
          </p:nvSpPr>
          <p:spPr bwMode="auto">
            <a:xfrm>
              <a:off x="3500" y="2124"/>
              <a:ext cx="62" cy="50"/>
            </a:xfrm>
            <a:custGeom>
              <a:avLst/>
              <a:gdLst>
                <a:gd name="T0" fmla="*/ 61 w 62"/>
                <a:gd name="T1" fmla="*/ 46 h 50"/>
                <a:gd name="T2" fmla="*/ 62 w 62"/>
                <a:gd name="T3" fmla="*/ 43 h 50"/>
                <a:gd name="T4" fmla="*/ 62 w 62"/>
                <a:gd name="T5" fmla="*/ 39 h 50"/>
                <a:gd name="T6" fmla="*/ 61 w 62"/>
                <a:gd name="T7" fmla="*/ 34 h 50"/>
                <a:gd name="T8" fmla="*/ 59 w 62"/>
                <a:gd name="T9" fmla="*/ 30 h 50"/>
                <a:gd name="T10" fmla="*/ 52 w 62"/>
                <a:gd name="T11" fmla="*/ 20 h 50"/>
                <a:gd name="T12" fmla="*/ 41 w 62"/>
                <a:gd name="T13" fmla="*/ 11 h 50"/>
                <a:gd name="T14" fmla="*/ 29 w 62"/>
                <a:gd name="T15" fmla="*/ 4 h 50"/>
                <a:gd name="T16" fmla="*/ 17 w 62"/>
                <a:gd name="T17" fmla="*/ 0 h 50"/>
                <a:gd name="T18" fmla="*/ 8 w 62"/>
                <a:gd name="T19" fmla="*/ 0 h 50"/>
                <a:gd name="T20" fmla="*/ 4 w 62"/>
                <a:gd name="T21" fmla="*/ 2 h 50"/>
                <a:gd name="T22" fmla="*/ 1 w 62"/>
                <a:gd name="T23" fmla="*/ 4 h 50"/>
                <a:gd name="T24" fmla="*/ 0 w 62"/>
                <a:gd name="T25" fmla="*/ 7 h 50"/>
                <a:gd name="T26" fmla="*/ 0 w 62"/>
                <a:gd name="T27" fmla="*/ 11 h 50"/>
                <a:gd name="T28" fmla="*/ 1 w 62"/>
                <a:gd name="T29" fmla="*/ 15 h 50"/>
                <a:gd name="T30" fmla="*/ 3 w 62"/>
                <a:gd name="T31" fmla="*/ 20 h 50"/>
                <a:gd name="T32" fmla="*/ 10 w 62"/>
                <a:gd name="T33" fmla="*/ 29 h 50"/>
                <a:gd name="T34" fmla="*/ 21 w 62"/>
                <a:gd name="T35" fmla="*/ 39 h 50"/>
                <a:gd name="T36" fmla="*/ 33 w 62"/>
                <a:gd name="T37" fmla="*/ 46 h 50"/>
                <a:gd name="T38" fmla="*/ 45 w 62"/>
                <a:gd name="T39" fmla="*/ 50 h 50"/>
                <a:gd name="T40" fmla="*/ 55 w 62"/>
                <a:gd name="T41" fmla="*/ 50 h 50"/>
                <a:gd name="T42" fmla="*/ 58 w 62"/>
                <a:gd name="T43" fmla="*/ 49 h 50"/>
                <a:gd name="T44" fmla="*/ 61 w 62"/>
                <a:gd name="T45" fmla="*/ 46 h 50"/>
                <a:gd name="T46" fmla="*/ 61 w 62"/>
                <a:gd name="T47" fmla="*/ 46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2"/>
                <a:gd name="T73" fmla="*/ 0 h 50"/>
                <a:gd name="T74" fmla="*/ 62 w 62"/>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2" h="50">
                  <a:moveTo>
                    <a:pt x="61" y="46"/>
                  </a:moveTo>
                  <a:lnTo>
                    <a:pt x="62" y="43"/>
                  </a:lnTo>
                  <a:lnTo>
                    <a:pt x="62" y="39"/>
                  </a:lnTo>
                  <a:lnTo>
                    <a:pt x="61" y="34"/>
                  </a:lnTo>
                  <a:lnTo>
                    <a:pt x="59" y="30"/>
                  </a:lnTo>
                  <a:lnTo>
                    <a:pt x="52" y="20"/>
                  </a:lnTo>
                  <a:lnTo>
                    <a:pt x="41" y="11"/>
                  </a:lnTo>
                  <a:lnTo>
                    <a:pt x="29" y="4"/>
                  </a:lnTo>
                  <a:lnTo>
                    <a:pt x="17" y="0"/>
                  </a:lnTo>
                  <a:lnTo>
                    <a:pt x="8" y="0"/>
                  </a:lnTo>
                  <a:lnTo>
                    <a:pt x="4" y="2"/>
                  </a:lnTo>
                  <a:lnTo>
                    <a:pt x="1" y="4"/>
                  </a:lnTo>
                  <a:lnTo>
                    <a:pt x="0" y="7"/>
                  </a:lnTo>
                  <a:lnTo>
                    <a:pt x="0" y="11"/>
                  </a:lnTo>
                  <a:lnTo>
                    <a:pt x="1" y="15"/>
                  </a:lnTo>
                  <a:lnTo>
                    <a:pt x="3" y="20"/>
                  </a:lnTo>
                  <a:lnTo>
                    <a:pt x="10" y="29"/>
                  </a:lnTo>
                  <a:lnTo>
                    <a:pt x="21" y="39"/>
                  </a:lnTo>
                  <a:lnTo>
                    <a:pt x="33" y="46"/>
                  </a:lnTo>
                  <a:lnTo>
                    <a:pt x="45" y="50"/>
                  </a:lnTo>
                  <a:lnTo>
                    <a:pt x="55" y="50"/>
                  </a:lnTo>
                  <a:lnTo>
                    <a:pt x="58" y="49"/>
                  </a:lnTo>
                  <a:lnTo>
                    <a:pt x="61" y="46"/>
                  </a:lnTo>
                  <a:close/>
                </a:path>
              </a:pathLst>
            </a:custGeom>
            <a:solidFill>
              <a:srgbClr val="FFFFFF"/>
            </a:solidFill>
            <a:ln w="4763">
              <a:solidFill>
                <a:srgbClr val="000000"/>
              </a:solidFill>
              <a:round/>
              <a:headEnd/>
              <a:tailEnd/>
            </a:ln>
          </p:spPr>
          <p:txBody>
            <a:bodyPr/>
            <a:lstStyle/>
            <a:p>
              <a:endParaRPr lang="en-IN"/>
            </a:p>
          </p:txBody>
        </p:sp>
        <p:sp>
          <p:nvSpPr>
            <p:cNvPr id="27696" name="Freeform 56"/>
            <p:cNvSpPr>
              <a:spLocks/>
            </p:cNvSpPr>
            <p:nvPr/>
          </p:nvSpPr>
          <p:spPr bwMode="auto">
            <a:xfrm>
              <a:off x="3513" y="2133"/>
              <a:ext cx="38" cy="32"/>
            </a:xfrm>
            <a:custGeom>
              <a:avLst/>
              <a:gdLst>
                <a:gd name="T0" fmla="*/ 36 w 38"/>
                <a:gd name="T1" fmla="*/ 29 h 32"/>
                <a:gd name="T2" fmla="*/ 38 w 38"/>
                <a:gd name="T3" fmla="*/ 24 h 32"/>
                <a:gd name="T4" fmla="*/ 36 w 38"/>
                <a:gd name="T5" fmla="*/ 18 h 32"/>
                <a:gd name="T6" fmla="*/ 32 w 38"/>
                <a:gd name="T7" fmla="*/ 12 h 32"/>
                <a:gd name="T8" fmla="*/ 26 w 38"/>
                <a:gd name="T9" fmla="*/ 6 h 32"/>
                <a:gd name="T10" fmla="*/ 19 w 38"/>
                <a:gd name="T11" fmla="*/ 2 h 32"/>
                <a:gd name="T12" fmla="*/ 12 w 38"/>
                <a:gd name="T13" fmla="*/ 0 h 32"/>
                <a:gd name="T14" fmla="*/ 6 w 38"/>
                <a:gd name="T15" fmla="*/ 1 h 32"/>
                <a:gd name="T16" fmla="*/ 1 w 38"/>
                <a:gd name="T17" fmla="*/ 4 h 32"/>
                <a:gd name="T18" fmla="*/ 0 w 38"/>
                <a:gd name="T19" fmla="*/ 9 h 32"/>
                <a:gd name="T20" fmla="*/ 1 w 38"/>
                <a:gd name="T21" fmla="*/ 15 h 32"/>
                <a:gd name="T22" fmla="*/ 5 w 38"/>
                <a:gd name="T23" fmla="*/ 21 h 32"/>
                <a:gd name="T24" fmla="*/ 11 w 38"/>
                <a:gd name="T25" fmla="*/ 27 h 32"/>
                <a:gd name="T26" fmla="*/ 19 w 38"/>
                <a:gd name="T27" fmla="*/ 31 h 32"/>
                <a:gd name="T28" fmla="*/ 26 w 38"/>
                <a:gd name="T29" fmla="*/ 32 h 32"/>
                <a:gd name="T30" fmla="*/ 32 w 38"/>
                <a:gd name="T31" fmla="*/ 32 h 32"/>
                <a:gd name="T32" fmla="*/ 36 w 38"/>
                <a:gd name="T33" fmla="*/ 29 h 32"/>
                <a:gd name="T34" fmla="*/ 36 w 38"/>
                <a:gd name="T35" fmla="*/ 29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32"/>
                <a:gd name="T56" fmla="*/ 38 w 38"/>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32">
                  <a:moveTo>
                    <a:pt x="36" y="29"/>
                  </a:moveTo>
                  <a:lnTo>
                    <a:pt x="38" y="24"/>
                  </a:lnTo>
                  <a:lnTo>
                    <a:pt x="36" y="18"/>
                  </a:lnTo>
                  <a:lnTo>
                    <a:pt x="32" y="12"/>
                  </a:lnTo>
                  <a:lnTo>
                    <a:pt x="26" y="6"/>
                  </a:lnTo>
                  <a:lnTo>
                    <a:pt x="19" y="2"/>
                  </a:lnTo>
                  <a:lnTo>
                    <a:pt x="12" y="0"/>
                  </a:lnTo>
                  <a:lnTo>
                    <a:pt x="6" y="1"/>
                  </a:lnTo>
                  <a:lnTo>
                    <a:pt x="1" y="4"/>
                  </a:lnTo>
                  <a:lnTo>
                    <a:pt x="0" y="9"/>
                  </a:lnTo>
                  <a:lnTo>
                    <a:pt x="1" y="15"/>
                  </a:lnTo>
                  <a:lnTo>
                    <a:pt x="5" y="21"/>
                  </a:lnTo>
                  <a:lnTo>
                    <a:pt x="11" y="27"/>
                  </a:lnTo>
                  <a:lnTo>
                    <a:pt x="19" y="31"/>
                  </a:lnTo>
                  <a:lnTo>
                    <a:pt x="26" y="32"/>
                  </a:lnTo>
                  <a:lnTo>
                    <a:pt x="32" y="32"/>
                  </a:lnTo>
                  <a:lnTo>
                    <a:pt x="36" y="29"/>
                  </a:lnTo>
                  <a:close/>
                </a:path>
              </a:pathLst>
            </a:custGeom>
            <a:solidFill>
              <a:srgbClr val="FFFFFF"/>
            </a:solidFill>
            <a:ln w="4763">
              <a:solidFill>
                <a:srgbClr val="000000"/>
              </a:solidFill>
              <a:round/>
              <a:headEnd/>
              <a:tailEnd/>
            </a:ln>
          </p:spPr>
          <p:txBody>
            <a:bodyPr/>
            <a:lstStyle/>
            <a:p>
              <a:endParaRPr lang="en-IN"/>
            </a:p>
          </p:txBody>
        </p:sp>
      </p:grpSp>
      <p:sp>
        <p:nvSpPr>
          <p:cNvPr id="167993" name="Freeform 57" descr="網目"/>
          <p:cNvSpPr>
            <a:spLocks/>
          </p:cNvSpPr>
          <p:nvPr/>
        </p:nvSpPr>
        <p:spPr bwMode="auto">
          <a:xfrm>
            <a:off x="5795963" y="1357313"/>
            <a:ext cx="1341437" cy="669925"/>
          </a:xfrm>
          <a:custGeom>
            <a:avLst/>
            <a:gdLst>
              <a:gd name="T0" fmla="*/ 2147483647 w 229"/>
              <a:gd name="T1" fmla="*/ 2147483647 h 114"/>
              <a:gd name="T2" fmla="*/ 2147483647 w 229"/>
              <a:gd name="T3" fmla="*/ 2147483647 h 114"/>
              <a:gd name="T4" fmla="*/ 2147483647 w 229"/>
              <a:gd name="T5" fmla="*/ 2147483647 h 114"/>
              <a:gd name="T6" fmla="*/ 2147483647 w 229"/>
              <a:gd name="T7" fmla="*/ 2147483647 h 114"/>
              <a:gd name="T8" fmla="*/ 2147483647 w 229"/>
              <a:gd name="T9" fmla="*/ 2147483647 h 114"/>
              <a:gd name="T10" fmla="*/ 2147483647 w 229"/>
              <a:gd name="T11" fmla="*/ 2147483647 h 114"/>
              <a:gd name="T12" fmla="*/ 2147483647 w 229"/>
              <a:gd name="T13" fmla="*/ 2147483647 h 114"/>
              <a:gd name="T14" fmla="*/ 2147483647 w 229"/>
              <a:gd name="T15" fmla="*/ 2147483647 h 114"/>
              <a:gd name="T16" fmla="*/ 2147483647 w 229"/>
              <a:gd name="T17" fmla="*/ 2147483647 h 114"/>
              <a:gd name="T18" fmla="*/ 0 w 229"/>
              <a:gd name="T19" fmla="*/ 2147483647 h 114"/>
              <a:gd name="T20" fmla="*/ 0 w 229"/>
              <a:gd name="T21" fmla="*/ 2147483647 h 114"/>
              <a:gd name="T22" fmla="*/ 2147483647 w 229"/>
              <a:gd name="T23" fmla="*/ 2147483647 h 114"/>
              <a:gd name="T24" fmla="*/ 2147483647 w 229"/>
              <a:gd name="T25" fmla="*/ 2147483647 h 114"/>
              <a:gd name="T26" fmla="*/ 2147483647 w 229"/>
              <a:gd name="T27" fmla="*/ 2147483647 h 114"/>
              <a:gd name="T28" fmla="*/ 2147483647 w 229"/>
              <a:gd name="T29" fmla="*/ 2147483647 h 114"/>
              <a:gd name="T30" fmla="*/ 2147483647 w 229"/>
              <a:gd name="T31" fmla="*/ 2147483647 h 114"/>
              <a:gd name="T32" fmla="*/ 2147483647 w 229"/>
              <a:gd name="T33" fmla="*/ 2147483647 h 114"/>
              <a:gd name="T34" fmla="*/ 2147483647 w 229"/>
              <a:gd name="T35" fmla="*/ 0 h 114"/>
              <a:gd name="T36" fmla="*/ 2147483647 w 229"/>
              <a:gd name="T37" fmla="*/ 0 h 114"/>
              <a:gd name="T38" fmla="*/ 2147483647 w 229"/>
              <a:gd name="T39" fmla="*/ 2147483647 h 114"/>
              <a:gd name="T40" fmla="*/ 2147483647 w 229"/>
              <a:gd name="T41" fmla="*/ 2147483647 h 114"/>
              <a:gd name="T42" fmla="*/ 2147483647 w 229"/>
              <a:gd name="T43" fmla="*/ 2147483647 h 114"/>
              <a:gd name="T44" fmla="*/ 2147483647 w 229"/>
              <a:gd name="T45" fmla="*/ 2147483647 h 114"/>
              <a:gd name="T46" fmla="*/ 2147483647 w 229"/>
              <a:gd name="T47" fmla="*/ 0 h 114"/>
              <a:gd name="T48" fmla="*/ 2147483647 w 229"/>
              <a:gd name="T49" fmla="*/ 0 h 114"/>
              <a:gd name="T50" fmla="*/ 2147483647 w 229"/>
              <a:gd name="T51" fmla="*/ 0 h 114"/>
              <a:gd name="T52" fmla="*/ 2147483647 w 229"/>
              <a:gd name="T53" fmla="*/ 2147483647 h 114"/>
              <a:gd name="T54" fmla="*/ 2147483647 w 229"/>
              <a:gd name="T55" fmla="*/ 2147483647 h 114"/>
              <a:gd name="T56" fmla="*/ 2147483647 w 229"/>
              <a:gd name="T57" fmla="*/ 2147483647 h 114"/>
              <a:gd name="T58" fmla="*/ 2147483647 w 229"/>
              <a:gd name="T59" fmla="*/ 2147483647 h 114"/>
              <a:gd name="T60" fmla="*/ 2147483647 w 229"/>
              <a:gd name="T61" fmla="*/ 2147483647 h 114"/>
              <a:gd name="T62" fmla="*/ 2147483647 w 229"/>
              <a:gd name="T63" fmla="*/ 2147483647 h 114"/>
              <a:gd name="T64" fmla="*/ 2147483647 w 229"/>
              <a:gd name="T65" fmla="*/ 214748364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9"/>
              <a:gd name="T100" fmla="*/ 0 h 114"/>
              <a:gd name="T101" fmla="*/ 229 w 229"/>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9" h="114">
                <a:moveTo>
                  <a:pt x="166" y="102"/>
                </a:moveTo>
                <a:lnTo>
                  <a:pt x="163" y="102"/>
                </a:lnTo>
                <a:lnTo>
                  <a:pt x="156" y="102"/>
                </a:lnTo>
                <a:lnTo>
                  <a:pt x="132" y="106"/>
                </a:lnTo>
                <a:lnTo>
                  <a:pt x="102" y="111"/>
                </a:lnTo>
                <a:lnTo>
                  <a:pt x="73" y="114"/>
                </a:lnTo>
                <a:lnTo>
                  <a:pt x="50" y="111"/>
                </a:lnTo>
                <a:lnTo>
                  <a:pt x="26" y="106"/>
                </a:lnTo>
                <a:lnTo>
                  <a:pt x="7" y="102"/>
                </a:lnTo>
                <a:lnTo>
                  <a:pt x="0" y="102"/>
                </a:lnTo>
                <a:lnTo>
                  <a:pt x="0" y="95"/>
                </a:lnTo>
                <a:lnTo>
                  <a:pt x="2" y="87"/>
                </a:lnTo>
                <a:lnTo>
                  <a:pt x="5" y="78"/>
                </a:lnTo>
                <a:lnTo>
                  <a:pt x="21" y="35"/>
                </a:lnTo>
                <a:lnTo>
                  <a:pt x="33" y="21"/>
                </a:lnTo>
                <a:lnTo>
                  <a:pt x="47" y="12"/>
                </a:lnTo>
                <a:lnTo>
                  <a:pt x="59" y="2"/>
                </a:lnTo>
                <a:lnTo>
                  <a:pt x="66" y="0"/>
                </a:lnTo>
                <a:lnTo>
                  <a:pt x="71" y="0"/>
                </a:lnTo>
                <a:lnTo>
                  <a:pt x="87" y="5"/>
                </a:lnTo>
                <a:lnTo>
                  <a:pt x="128" y="9"/>
                </a:lnTo>
                <a:lnTo>
                  <a:pt x="158" y="7"/>
                </a:lnTo>
                <a:lnTo>
                  <a:pt x="194" y="5"/>
                </a:lnTo>
                <a:lnTo>
                  <a:pt x="220" y="0"/>
                </a:lnTo>
                <a:lnTo>
                  <a:pt x="227" y="0"/>
                </a:lnTo>
                <a:lnTo>
                  <a:pt x="229" y="0"/>
                </a:lnTo>
                <a:lnTo>
                  <a:pt x="222" y="5"/>
                </a:lnTo>
                <a:lnTo>
                  <a:pt x="211" y="16"/>
                </a:lnTo>
                <a:lnTo>
                  <a:pt x="182" y="54"/>
                </a:lnTo>
                <a:lnTo>
                  <a:pt x="170" y="83"/>
                </a:lnTo>
                <a:lnTo>
                  <a:pt x="166" y="95"/>
                </a:lnTo>
                <a:lnTo>
                  <a:pt x="166" y="102"/>
                </a:lnTo>
                <a:close/>
              </a:path>
            </a:pathLst>
          </a:custGeom>
          <a:pattFill prst="weave">
            <a:fgClr>
              <a:srgbClr val="0F8FFF"/>
            </a:fgClr>
            <a:bgClr>
              <a:schemeClr val="bg1"/>
            </a:bgClr>
          </a:pattFill>
          <a:ln w="4826">
            <a:solidFill>
              <a:srgbClr val="000000"/>
            </a:solidFill>
            <a:round/>
            <a:headEnd/>
            <a:tailEnd/>
          </a:ln>
        </p:spPr>
        <p:txBody>
          <a:bodyPr/>
          <a:lstStyle/>
          <a:p>
            <a:endParaRPr lang="en-IN"/>
          </a:p>
        </p:txBody>
      </p:sp>
      <p:grpSp>
        <p:nvGrpSpPr>
          <p:cNvPr id="11" name="Group 58"/>
          <p:cNvGrpSpPr>
            <a:grpSpLocks/>
          </p:cNvGrpSpPr>
          <p:nvPr/>
        </p:nvGrpSpPr>
        <p:grpSpPr bwMode="auto">
          <a:xfrm>
            <a:off x="6227763" y="4527550"/>
            <a:ext cx="609600" cy="1114425"/>
            <a:chOff x="3813" y="2163"/>
            <a:chExt cx="104" cy="190"/>
          </a:xfrm>
        </p:grpSpPr>
        <p:sp>
          <p:nvSpPr>
            <p:cNvPr id="27692" name="Freeform 59"/>
            <p:cNvSpPr>
              <a:spLocks/>
            </p:cNvSpPr>
            <p:nvPr/>
          </p:nvSpPr>
          <p:spPr bwMode="auto">
            <a:xfrm>
              <a:off x="3814" y="2167"/>
              <a:ext cx="103" cy="186"/>
            </a:xfrm>
            <a:custGeom>
              <a:avLst/>
              <a:gdLst>
                <a:gd name="T0" fmla="*/ 103 w 103"/>
                <a:gd name="T1" fmla="*/ 2 h 186"/>
                <a:gd name="T2" fmla="*/ 96 w 103"/>
                <a:gd name="T3" fmla="*/ 0 h 186"/>
                <a:gd name="T4" fmla="*/ 92 w 103"/>
                <a:gd name="T5" fmla="*/ 16 h 186"/>
                <a:gd name="T6" fmla="*/ 92 w 103"/>
                <a:gd name="T7" fmla="*/ 18 h 186"/>
                <a:gd name="T8" fmla="*/ 95 w 103"/>
                <a:gd name="T9" fmla="*/ 54 h 186"/>
                <a:gd name="T10" fmla="*/ 94 w 103"/>
                <a:gd name="T11" fmla="*/ 86 h 186"/>
                <a:gd name="T12" fmla="*/ 94 w 103"/>
                <a:gd name="T13" fmla="*/ 86 h 186"/>
                <a:gd name="T14" fmla="*/ 87 w 103"/>
                <a:gd name="T15" fmla="*/ 112 h 186"/>
                <a:gd name="T16" fmla="*/ 64 w 103"/>
                <a:gd name="T17" fmla="*/ 129 h 186"/>
                <a:gd name="T18" fmla="*/ 45 w 103"/>
                <a:gd name="T19" fmla="*/ 118 h 186"/>
                <a:gd name="T20" fmla="*/ 43 w 103"/>
                <a:gd name="T21" fmla="*/ 118 h 186"/>
                <a:gd name="T22" fmla="*/ 42 w 103"/>
                <a:gd name="T23" fmla="*/ 118 h 186"/>
                <a:gd name="T24" fmla="*/ 17 w 103"/>
                <a:gd name="T25" fmla="*/ 132 h 186"/>
                <a:gd name="T26" fmla="*/ 16 w 103"/>
                <a:gd name="T27" fmla="*/ 133 h 186"/>
                <a:gd name="T28" fmla="*/ 15 w 103"/>
                <a:gd name="T29" fmla="*/ 135 h 186"/>
                <a:gd name="T30" fmla="*/ 7 w 103"/>
                <a:gd name="T31" fmla="*/ 168 h 186"/>
                <a:gd name="T32" fmla="*/ 7 w 103"/>
                <a:gd name="T33" fmla="*/ 168 h 186"/>
                <a:gd name="T34" fmla="*/ 0 w 103"/>
                <a:gd name="T35" fmla="*/ 183 h 186"/>
                <a:gd name="T36" fmla="*/ 6 w 103"/>
                <a:gd name="T37" fmla="*/ 186 h 186"/>
                <a:gd name="T38" fmla="*/ 13 w 103"/>
                <a:gd name="T39" fmla="*/ 170 h 186"/>
                <a:gd name="T40" fmla="*/ 14 w 103"/>
                <a:gd name="T41" fmla="*/ 168 h 186"/>
                <a:gd name="T42" fmla="*/ 14 w 103"/>
                <a:gd name="T43" fmla="*/ 169 h 186"/>
                <a:gd name="T44" fmla="*/ 21 w 103"/>
                <a:gd name="T45" fmla="*/ 137 h 186"/>
                <a:gd name="T46" fmla="*/ 43 w 103"/>
                <a:gd name="T47" fmla="*/ 125 h 186"/>
                <a:gd name="T48" fmla="*/ 63 w 103"/>
                <a:gd name="T49" fmla="*/ 136 h 186"/>
                <a:gd name="T50" fmla="*/ 64 w 103"/>
                <a:gd name="T51" fmla="*/ 137 h 186"/>
                <a:gd name="T52" fmla="*/ 66 w 103"/>
                <a:gd name="T53" fmla="*/ 136 h 186"/>
                <a:gd name="T54" fmla="*/ 91 w 103"/>
                <a:gd name="T55" fmla="*/ 117 h 186"/>
                <a:gd name="T56" fmla="*/ 92 w 103"/>
                <a:gd name="T57" fmla="*/ 117 h 186"/>
                <a:gd name="T58" fmla="*/ 93 w 103"/>
                <a:gd name="T59" fmla="*/ 114 h 186"/>
                <a:gd name="T60" fmla="*/ 92 w 103"/>
                <a:gd name="T61" fmla="*/ 115 h 186"/>
                <a:gd name="T62" fmla="*/ 100 w 103"/>
                <a:gd name="T63" fmla="*/ 87 h 186"/>
                <a:gd name="T64" fmla="*/ 101 w 103"/>
                <a:gd name="T65" fmla="*/ 86 h 186"/>
                <a:gd name="T66" fmla="*/ 102 w 103"/>
                <a:gd name="T67" fmla="*/ 53 h 186"/>
                <a:gd name="T68" fmla="*/ 102 w 103"/>
                <a:gd name="T69" fmla="*/ 53 h 186"/>
                <a:gd name="T70" fmla="*/ 99 w 103"/>
                <a:gd name="T71" fmla="*/ 18 h 186"/>
                <a:gd name="T72" fmla="*/ 103 w 103"/>
                <a:gd name="T73" fmla="*/ 2 h 186"/>
                <a:gd name="T74" fmla="*/ 87 w 103"/>
                <a:gd name="T75" fmla="*/ 112 h 186"/>
                <a:gd name="T76" fmla="*/ 87 w 103"/>
                <a:gd name="T77" fmla="*/ 112 h 186"/>
                <a:gd name="T78" fmla="*/ 87 w 103"/>
                <a:gd name="T79" fmla="*/ 112 h 186"/>
                <a:gd name="T80" fmla="*/ 87 w 103"/>
                <a:gd name="T81" fmla="*/ 112 h 186"/>
                <a:gd name="T82" fmla="*/ 103 w 103"/>
                <a:gd name="T83" fmla="*/ 2 h 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
                <a:gd name="T127" fmla="*/ 0 h 186"/>
                <a:gd name="T128" fmla="*/ 103 w 103"/>
                <a:gd name="T129" fmla="*/ 186 h 1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 h="186">
                  <a:moveTo>
                    <a:pt x="103" y="2"/>
                  </a:moveTo>
                  <a:lnTo>
                    <a:pt x="96" y="0"/>
                  </a:lnTo>
                  <a:lnTo>
                    <a:pt x="92" y="16"/>
                  </a:lnTo>
                  <a:lnTo>
                    <a:pt x="92" y="18"/>
                  </a:lnTo>
                  <a:lnTo>
                    <a:pt x="95" y="54"/>
                  </a:lnTo>
                  <a:lnTo>
                    <a:pt x="94" y="86"/>
                  </a:lnTo>
                  <a:lnTo>
                    <a:pt x="87" y="112"/>
                  </a:lnTo>
                  <a:lnTo>
                    <a:pt x="64" y="129"/>
                  </a:lnTo>
                  <a:lnTo>
                    <a:pt x="45" y="118"/>
                  </a:lnTo>
                  <a:lnTo>
                    <a:pt x="43" y="118"/>
                  </a:lnTo>
                  <a:lnTo>
                    <a:pt x="42" y="118"/>
                  </a:lnTo>
                  <a:lnTo>
                    <a:pt x="17" y="132"/>
                  </a:lnTo>
                  <a:lnTo>
                    <a:pt x="16" y="133"/>
                  </a:lnTo>
                  <a:lnTo>
                    <a:pt x="15" y="135"/>
                  </a:lnTo>
                  <a:lnTo>
                    <a:pt x="7" y="168"/>
                  </a:lnTo>
                  <a:lnTo>
                    <a:pt x="0" y="183"/>
                  </a:lnTo>
                  <a:lnTo>
                    <a:pt x="6" y="186"/>
                  </a:lnTo>
                  <a:lnTo>
                    <a:pt x="13" y="170"/>
                  </a:lnTo>
                  <a:lnTo>
                    <a:pt x="14" y="168"/>
                  </a:lnTo>
                  <a:lnTo>
                    <a:pt x="14" y="169"/>
                  </a:lnTo>
                  <a:lnTo>
                    <a:pt x="21" y="137"/>
                  </a:lnTo>
                  <a:lnTo>
                    <a:pt x="43" y="125"/>
                  </a:lnTo>
                  <a:lnTo>
                    <a:pt x="63" y="136"/>
                  </a:lnTo>
                  <a:lnTo>
                    <a:pt x="64" y="137"/>
                  </a:lnTo>
                  <a:lnTo>
                    <a:pt x="66" y="136"/>
                  </a:lnTo>
                  <a:lnTo>
                    <a:pt x="91" y="117"/>
                  </a:lnTo>
                  <a:lnTo>
                    <a:pt x="92" y="117"/>
                  </a:lnTo>
                  <a:lnTo>
                    <a:pt x="93" y="114"/>
                  </a:lnTo>
                  <a:lnTo>
                    <a:pt x="92" y="115"/>
                  </a:lnTo>
                  <a:lnTo>
                    <a:pt x="100" y="87"/>
                  </a:lnTo>
                  <a:lnTo>
                    <a:pt x="101" y="86"/>
                  </a:lnTo>
                  <a:lnTo>
                    <a:pt x="102" y="53"/>
                  </a:lnTo>
                  <a:lnTo>
                    <a:pt x="99" y="18"/>
                  </a:lnTo>
                  <a:lnTo>
                    <a:pt x="103" y="2"/>
                  </a:lnTo>
                  <a:lnTo>
                    <a:pt x="87" y="112"/>
                  </a:lnTo>
                  <a:lnTo>
                    <a:pt x="103" y="2"/>
                  </a:lnTo>
                  <a:close/>
                </a:path>
              </a:pathLst>
            </a:custGeom>
            <a:solidFill>
              <a:srgbClr val="3366FF"/>
            </a:solidFill>
            <a:ln w="9525">
              <a:noFill/>
              <a:round/>
              <a:headEnd/>
              <a:tailEnd/>
            </a:ln>
          </p:spPr>
          <p:txBody>
            <a:bodyPr/>
            <a:lstStyle/>
            <a:p>
              <a:endParaRPr lang="en-IN"/>
            </a:p>
          </p:txBody>
        </p:sp>
        <p:sp>
          <p:nvSpPr>
            <p:cNvPr id="27693" name="Freeform 60"/>
            <p:cNvSpPr>
              <a:spLocks/>
            </p:cNvSpPr>
            <p:nvPr/>
          </p:nvSpPr>
          <p:spPr bwMode="auto">
            <a:xfrm>
              <a:off x="3813" y="2163"/>
              <a:ext cx="85" cy="165"/>
            </a:xfrm>
            <a:custGeom>
              <a:avLst/>
              <a:gdLst>
                <a:gd name="T0" fmla="*/ 49 w 85"/>
                <a:gd name="T1" fmla="*/ 0 h 165"/>
                <a:gd name="T2" fmla="*/ 44 w 85"/>
                <a:gd name="T3" fmla="*/ 4 h 165"/>
                <a:gd name="T4" fmla="*/ 70 w 85"/>
                <a:gd name="T5" fmla="*/ 43 h 165"/>
                <a:gd name="T6" fmla="*/ 70 w 85"/>
                <a:gd name="T7" fmla="*/ 43 h 165"/>
                <a:gd name="T8" fmla="*/ 78 w 85"/>
                <a:gd name="T9" fmla="*/ 58 h 165"/>
                <a:gd name="T10" fmla="*/ 75 w 85"/>
                <a:gd name="T11" fmla="*/ 79 h 165"/>
                <a:gd name="T12" fmla="*/ 59 w 85"/>
                <a:gd name="T13" fmla="*/ 90 h 165"/>
                <a:gd name="T14" fmla="*/ 36 w 85"/>
                <a:gd name="T15" fmla="*/ 90 h 165"/>
                <a:gd name="T16" fmla="*/ 36 w 85"/>
                <a:gd name="T17" fmla="*/ 90 h 165"/>
                <a:gd name="T18" fmla="*/ 15 w 85"/>
                <a:gd name="T19" fmla="*/ 93 h 165"/>
                <a:gd name="T20" fmla="*/ 14 w 85"/>
                <a:gd name="T21" fmla="*/ 93 h 165"/>
                <a:gd name="T22" fmla="*/ 6 w 85"/>
                <a:gd name="T23" fmla="*/ 97 h 165"/>
                <a:gd name="T24" fmla="*/ 5 w 85"/>
                <a:gd name="T25" fmla="*/ 98 h 165"/>
                <a:gd name="T26" fmla="*/ 4 w 85"/>
                <a:gd name="T27" fmla="*/ 99 h 165"/>
                <a:gd name="T28" fmla="*/ 0 w 85"/>
                <a:gd name="T29" fmla="*/ 110 h 165"/>
                <a:gd name="T30" fmla="*/ 0 w 85"/>
                <a:gd name="T31" fmla="*/ 112 h 165"/>
                <a:gd name="T32" fmla="*/ 1 w 85"/>
                <a:gd name="T33" fmla="*/ 122 h 165"/>
                <a:gd name="T34" fmla="*/ 2 w 85"/>
                <a:gd name="T35" fmla="*/ 123 h 165"/>
                <a:gd name="T36" fmla="*/ 9 w 85"/>
                <a:gd name="T37" fmla="*/ 133 h 165"/>
                <a:gd name="T38" fmla="*/ 9 w 85"/>
                <a:gd name="T39" fmla="*/ 134 h 165"/>
                <a:gd name="T40" fmla="*/ 27 w 85"/>
                <a:gd name="T41" fmla="*/ 146 h 165"/>
                <a:gd name="T42" fmla="*/ 28 w 85"/>
                <a:gd name="T43" fmla="*/ 146 h 165"/>
                <a:gd name="T44" fmla="*/ 55 w 85"/>
                <a:gd name="T45" fmla="*/ 153 h 165"/>
                <a:gd name="T46" fmla="*/ 55 w 85"/>
                <a:gd name="T47" fmla="*/ 153 h 165"/>
                <a:gd name="T48" fmla="*/ 78 w 85"/>
                <a:gd name="T49" fmla="*/ 165 h 165"/>
                <a:gd name="T50" fmla="*/ 81 w 85"/>
                <a:gd name="T51" fmla="*/ 159 h 165"/>
                <a:gd name="T52" fmla="*/ 58 w 85"/>
                <a:gd name="T53" fmla="*/ 147 h 165"/>
                <a:gd name="T54" fmla="*/ 57 w 85"/>
                <a:gd name="T55" fmla="*/ 147 h 165"/>
                <a:gd name="T56" fmla="*/ 31 w 85"/>
                <a:gd name="T57" fmla="*/ 140 h 165"/>
                <a:gd name="T58" fmla="*/ 31 w 85"/>
                <a:gd name="T59" fmla="*/ 140 h 165"/>
                <a:gd name="T60" fmla="*/ 13 w 85"/>
                <a:gd name="T61" fmla="*/ 128 h 165"/>
                <a:gd name="T62" fmla="*/ 13 w 85"/>
                <a:gd name="T63" fmla="*/ 128 h 165"/>
                <a:gd name="T64" fmla="*/ 8 w 85"/>
                <a:gd name="T65" fmla="*/ 121 h 165"/>
                <a:gd name="T66" fmla="*/ 7 w 85"/>
                <a:gd name="T67" fmla="*/ 111 h 165"/>
                <a:gd name="T68" fmla="*/ 10 w 85"/>
                <a:gd name="T69" fmla="*/ 103 h 165"/>
                <a:gd name="T70" fmla="*/ 16 w 85"/>
                <a:gd name="T71" fmla="*/ 100 h 165"/>
                <a:gd name="T72" fmla="*/ 37 w 85"/>
                <a:gd name="T73" fmla="*/ 97 h 165"/>
                <a:gd name="T74" fmla="*/ 60 w 85"/>
                <a:gd name="T75" fmla="*/ 97 h 165"/>
                <a:gd name="T76" fmla="*/ 60 w 85"/>
                <a:gd name="T77" fmla="*/ 97 h 165"/>
                <a:gd name="T78" fmla="*/ 62 w 85"/>
                <a:gd name="T79" fmla="*/ 96 h 165"/>
                <a:gd name="T80" fmla="*/ 80 w 85"/>
                <a:gd name="T81" fmla="*/ 84 h 165"/>
                <a:gd name="T82" fmla="*/ 81 w 85"/>
                <a:gd name="T83" fmla="*/ 84 h 165"/>
                <a:gd name="T84" fmla="*/ 82 w 85"/>
                <a:gd name="T85" fmla="*/ 81 h 165"/>
                <a:gd name="T86" fmla="*/ 82 w 85"/>
                <a:gd name="T87" fmla="*/ 82 h 165"/>
                <a:gd name="T88" fmla="*/ 85 w 85"/>
                <a:gd name="T89" fmla="*/ 59 h 165"/>
                <a:gd name="T90" fmla="*/ 85 w 85"/>
                <a:gd name="T91" fmla="*/ 58 h 165"/>
                <a:gd name="T92" fmla="*/ 84 w 85"/>
                <a:gd name="T93" fmla="*/ 57 h 165"/>
                <a:gd name="T94" fmla="*/ 76 w 85"/>
                <a:gd name="T95" fmla="*/ 40 h 165"/>
                <a:gd name="T96" fmla="*/ 76 w 85"/>
                <a:gd name="T97" fmla="*/ 39 h 165"/>
                <a:gd name="T98" fmla="*/ 49 w 85"/>
                <a:gd name="T99" fmla="*/ 0 h 1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
                <a:gd name="T151" fmla="*/ 0 h 165"/>
                <a:gd name="T152" fmla="*/ 85 w 85"/>
                <a:gd name="T153" fmla="*/ 165 h 1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 h="165">
                  <a:moveTo>
                    <a:pt x="49" y="0"/>
                  </a:moveTo>
                  <a:lnTo>
                    <a:pt x="44" y="4"/>
                  </a:lnTo>
                  <a:lnTo>
                    <a:pt x="70" y="43"/>
                  </a:lnTo>
                  <a:lnTo>
                    <a:pt x="78" y="58"/>
                  </a:lnTo>
                  <a:lnTo>
                    <a:pt x="75" y="79"/>
                  </a:lnTo>
                  <a:lnTo>
                    <a:pt x="59" y="90"/>
                  </a:lnTo>
                  <a:lnTo>
                    <a:pt x="36" y="90"/>
                  </a:lnTo>
                  <a:lnTo>
                    <a:pt x="15" y="93"/>
                  </a:lnTo>
                  <a:lnTo>
                    <a:pt x="14" y="93"/>
                  </a:lnTo>
                  <a:lnTo>
                    <a:pt x="6" y="97"/>
                  </a:lnTo>
                  <a:lnTo>
                    <a:pt x="5" y="98"/>
                  </a:lnTo>
                  <a:lnTo>
                    <a:pt x="4" y="99"/>
                  </a:lnTo>
                  <a:lnTo>
                    <a:pt x="0" y="110"/>
                  </a:lnTo>
                  <a:lnTo>
                    <a:pt x="0" y="112"/>
                  </a:lnTo>
                  <a:lnTo>
                    <a:pt x="1" y="122"/>
                  </a:lnTo>
                  <a:lnTo>
                    <a:pt x="2" y="123"/>
                  </a:lnTo>
                  <a:lnTo>
                    <a:pt x="9" y="133"/>
                  </a:lnTo>
                  <a:lnTo>
                    <a:pt x="9" y="134"/>
                  </a:lnTo>
                  <a:lnTo>
                    <a:pt x="27" y="146"/>
                  </a:lnTo>
                  <a:lnTo>
                    <a:pt x="28" y="146"/>
                  </a:lnTo>
                  <a:lnTo>
                    <a:pt x="55" y="153"/>
                  </a:lnTo>
                  <a:lnTo>
                    <a:pt x="78" y="165"/>
                  </a:lnTo>
                  <a:lnTo>
                    <a:pt x="81" y="159"/>
                  </a:lnTo>
                  <a:lnTo>
                    <a:pt x="58" y="147"/>
                  </a:lnTo>
                  <a:lnTo>
                    <a:pt x="57" y="147"/>
                  </a:lnTo>
                  <a:lnTo>
                    <a:pt x="31" y="140"/>
                  </a:lnTo>
                  <a:lnTo>
                    <a:pt x="13" y="128"/>
                  </a:lnTo>
                  <a:lnTo>
                    <a:pt x="8" y="121"/>
                  </a:lnTo>
                  <a:lnTo>
                    <a:pt x="7" y="111"/>
                  </a:lnTo>
                  <a:lnTo>
                    <a:pt x="10" y="103"/>
                  </a:lnTo>
                  <a:lnTo>
                    <a:pt x="16" y="100"/>
                  </a:lnTo>
                  <a:lnTo>
                    <a:pt x="37" y="97"/>
                  </a:lnTo>
                  <a:lnTo>
                    <a:pt x="60" y="97"/>
                  </a:lnTo>
                  <a:lnTo>
                    <a:pt x="62" y="96"/>
                  </a:lnTo>
                  <a:lnTo>
                    <a:pt x="80" y="84"/>
                  </a:lnTo>
                  <a:lnTo>
                    <a:pt x="81" y="84"/>
                  </a:lnTo>
                  <a:lnTo>
                    <a:pt x="82" y="81"/>
                  </a:lnTo>
                  <a:lnTo>
                    <a:pt x="82" y="82"/>
                  </a:lnTo>
                  <a:lnTo>
                    <a:pt x="85" y="59"/>
                  </a:lnTo>
                  <a:lnTo>
                    <a:pt x="85" y="58"/>
                  </a:lnTo>
                  <a:lnTo>
                    <a:pt x="84" y="57"/>
                  </a:lnTo>
                  <a:lnTo>
                    <a:pt x="76" y="40"/>
                  </a:lnTo>
                  <a:lnTo>
                    <a:pt x="76" y="39"/>
                  </a:lnTo>
                  <a:lnTo>
                    <a:pt x="49" y="0"/>
                  </a:lnTo>
                  <a:close/>
                </a:path>
              </a:pathLst>
            </a:custGeom>
            <a:solidFill>
              <a:srgbClr val="3366FF"/>
            </a:solidFill>
            <a:ln w="9525">
              <a:noFill/>
              <a:round/>
              <a:headEnd/>
              <a:tailEnd/>
            </a:ln>
          </p:spPr>
          <p:txBody>
            <a:bodyPr/>
            <a:lstStyle/>
            <a:p>
              <a:endParaRPr lang="en-IN"/>
            </a:p>
          </p:txBody>
        </p:sp>
      </p:grpSp>
      <p:grpSp>
        <p:nvGrpSpPr>
          <p:cNvPr id="12" name="Group 61"/>
          <p:cNvGrpSpPr>
            <a:grpSpLocks/>
          </p:cNvGrpSpPr>
          <p:nvPr/>
        </p:nvGrpSpPr>
        <p:grpSpPr bwMode="auto">
          <a:xfrm>
            <a:off x="7524750" y="2798763"/>
            <a:ext cx="450850" cy="844550"/>
            <a:chOff x="3535" y="1429"/>
            <a:chExt cx="284" cy="532"/>
          </a:xfrm>
        </p:grpSpPr>
        <p:sp>
          <p:nvSpPr>
            <p:cNvPr id="27686" name="Freeform 62"/>
            <p:cNvSpPr>
              <a:spLocks/>
            </p:cNvSpPr>
            <p:nvPr/>
          </p:nvSpPr>
          <p:spPr bwMode="auto">
            <a:xfrm>
              <a:off x="3535" y="1876"/>
              <a:ext cx="85" cy="85"/>
            </a:xfrm>
            <a:custGeom>
              <a:avLst/>
              <a:gdLst>
                <a:gd name="T0" fmla="*/ 0 w 23"/>
                <a:gd name="T1" fmla="*/ 792265103 h 23"/>
                <a:gd name="T2" fmla="*/ 0 w 23"/>
                <a:gd name="T3" fmla="*/ 1246980940 h 23"/>
                <a:gd name="T4" fmla="*/ 168723008 w 23"/>
                <a:gd name="T5" fmla="*/ 1610630882 h 23"/>
                <a:gd name="T6" fmla="*/ 435817865 w 23"/>
                <a:gd name="T7" fmla="*/ 1868610228 h 23"/>
                <a:gd name="T8" fmla="*/ 888724858 w 23"/>
                <a:gd name="T9" fmla="*/ 2037296139 h 23"/>
                <a:gd name="T10" fmla="*/ 1246980940 w 23"/>
                <a:gd name="T11" fmla="*/ 2037296139 h 23"/>
                <a:gd name="T12" fmla="*/ 1610630882 w 23"/>
                <a:gd name="T13" fmla="*/ 1868610228 h 23"/>
                <a:gd name="T14" fmla="*/ 1868610228 w 23"/>
                <a:gd name="T15" fmla="*/ 1610630882 h 23"/>
                <a:gd name="T16" fmla="*/ 2037296139 w 23"/>
                <a:gd name="T17" fmla="*/ 1148609523 h 23"/>
                <a:gd name="T18" fmla="*/ 2037296139 w 23"/>
                <a:gd name="T19" fmla="*/ 792265103 h 23"/>
                <a:gd name="T20" fmla="*/ 1868610228 w 23"/>
                <a:gd name="T21" fmla="*/ 435817865 h 23"/>
                <a:gd name="T22" fmla="*/ 1610630882 w 23"/>
                <a:gd name="T23" fmla="*/ 168723008 h 23"/>
                <a:gd name="T24" fmla="*/ 1246980940 w 23"/>
                <a:gd name="T25" fmla="*/ 0 h 23"/>
                <a:gd name="T26" fmla="*/ 792265103 w 23"/>
                <a:gd name="T27" fmla="*/ 0 h 23"/>
                <a:gd name="T28" fmla="*/ 435817865 w 23"/>
                <a:gd name="T29" fmla="*/ 168723008 h 23"/>
                <a:gd name="T30" fmla="*/ 168723008 w 23"/>
                <a:gd name="T31" fmla="*/ 435817865 h 23"/>
                <a:gd name="T32" fmla="*/ 0 w 23"/>
                <a:gd name="T33" fmla="*/ 792265103 h 23"/>
                <a:gd name="T34" fmla="*/ 0 w 23"/>
                <a:gd name="T35" fmla="*/ 79226510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3"/>
                <a:gd name="T56" fmla="*/ 23 w 2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3">
                  <a:moveTo>
                    <a:pt x="0" y="9"/>
                  </a:moveTo>
                  <a:lnTo>
                    <a:pt x="0" y="14"/>
                  </a:lnTo>
                  <a:lnTo>
                    <a:pt x="2" y="18"/>
                  </a:lnTo>
                  <a:lnTo>
                    <a:pt x="5" y="21"/>
                  </a:lnTo>
                  <a:lnTo>
                    <a:pt x="10" y="23"/>
                  </a:lnTo>
                  <a:lnTo>
                    <a:pt x="14" y="23"/>
                  </a:lnTo>
                  <a:lnTo>
                    <a:pt x="18" y="21"/>
                  </a:lnTo>
                  <a:lnTo>
                    <a:pt x="21" y="18"/>
                  </a:lnTo>
                  <a:lnTo>
                    <a:pt x="23" y="13"/>
                  </a:lnTo>
                  <a:lnTo>
                    <a:pt x="23" y="9"/>
                  </a:lnTo>
                  <a:lnTo>
                    <a:pt x="21" y="5"/>
                  </a:lnTo>
                  <a:lnTo>
                    <a:pt x="18" y="2"/>
                  </a:lnTo>
                  <a:lnTo>
                    <a:pt x="14" y="0"/>
                  </a:lnTo>
                  <a:lnTo>
                    <a:pt x="9" y="0"/>
                  </a:lnTo>
                  <a:lnTo>
                    <a:pt x="5" y="2"/>
                  </a:lnTo>
                  <a:lnTo>
                    <a:pt x="2" y="5"/>
                  </a:lnTo>
                  <a:lnTo>
                    <a:pt x="0" y="9"/>
                  </a:lnTo>
                  <a:close/>
                </a:path>
              </a:pathLst>
            </a:custGeom>
            <a:gradFill rotWithShape="1">
              <a:gsLst>
                <a:gs pos="0">
                  <a:srgbClr val="0F8FFF"/>
                </a:gs>
                <a:gs pos="100000">
                  <a:srgbClr val="FFFFFF"/>
                </a:gs>
              </a:gsLst>
              <a:path path="rect">
                <a:fillToRect l="50000" t="50000" r="50000" b="50000"/>
              </a:path>
            </a:gradFill>
            <a:ln w="4826">
              <a:solidFill>
                <a:srgbClr val="000000"/>
              </a:solidFill>
              <a:round/>
              <a:headEnd/>
              <a:tailEnd/>
            </a:ln>
          </p:spPr>
          <p:txBody>
            <a:bodyPr/>
            <a:lstStyle/>
            <a:p>
              <a:endParaRPr lang="en-IN"/>
            </a:p>
          </p:txBody>
        </p:sp>
        <p:sp>
          <p:nvSpPr>
            <p:cNvPr id="27687" name="Freeform 63"/>
            <p:cNvSpPr>
              <a:spLocks/>
            </p:cNvSpPr>
            <p:nvPr/>
          </p:nvSpPr>
          <p:spPr bwMode="auto">
            <a:xfrm>
              <a:off x="3609" y="1765"/>
              <a:ext cx="85" cy="85"/>
            </a:xfrm>
            <a:custGeom>
              <a:avLst/>
              <a:gdLst>
                <a:gd name="T0" fmla="*/ 0 w 23"/>
                <a:gd name="T1" fmla="*/ 792265103 h 23"/>
                <a:gd name="T2" fmla="*/ 0 w 23"/>
                <a:gd name="T3" fmla="*/ 1246980940 h 23"/>
                <a:gd name="T4" fmla="*/ 168723008 w 23"/>
                <a:gd name="T5" fmla="*/ 1610630882 h 23"/>
                <a:gd name="T6" fmla="*/ 435817865 w 23"/>
                <a:gd name="T7" fmla="*/ 1868610228 h 23"/>
                <a:gd name="T8" fmla="*/ 792265103 w 23"/>
                <a:gd name="T9" fmla="*/ 2037296139 h 23"/>
                <a:gd name="T10" fmla="*/ 1246980940 w 23"/>
                <a:gd name="T11" fmla="*/ 2037296139 h 23"/>
                <a:gd name="T12" fmla="*/ 1610630882 w 23"/>
                <a:gd name="T13" fmla="*/ 1868610228 h 23"/>
                <a:gd name="T14" fmla="*/ 1868610228 w 23"/>
                <a:gd name="T15" fmla="*/ 1610630882 h 23"/>
                <a:gd name="T16" fmla="*/ 2037296139 w 23"/>
                <a:gd name="T17" fmla="*/ 1246980940 h 23"/>
                <a:gd name="T18" fmla="*/ 2037296139 w 23"/>
                <a:gd name="T19" fmla="*/ 792265103 h 23"/>
                <a:gd name="T20" fmla="*/ 1868610228 w 23"/>
                <a:gd name="T21" fmla="*/ 435817865 h 23"/>
                <a:gd name="T22" fmla="*/ 1610630882 w 23"/>
                <a:gd name="T23" fmla="*/ 168723008 h 23"/>
                <a:gd name="T24" fmla="*/ 1148609523 w 23"/>
                <a:gd name="T25" fmla="*/ 0 h 23"/>
                <a:gd name="T26" fmla="*/ 792265103 w 23"/>
                <a:gd name="T27" fmla="*/ 0 h 23"/>
                <a:gd name="T28" fmla="*/ 435817865 w 23"/>
                <a:gd name="T29" fmla="*/ 168723008 h 23"/>
                <a:gd name="T30" fmla="*/ 168723008 w 23"/>
                <a:gd name="T31" fmla="*/ 435817865 h 23"/>
                <a:gd name="T32" fmla="*/ 0 w 23"/>
                <a:gd name="T33" fmla="*/ 792265103 h 23"/>
                <a:gd name="T34" fmla="*/ 0 w 23"/>
                <a:gd name="T35" fmla="*/ 79226510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3"/>
                <a:gd name="T56" fmla="*/ 23 w 2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3">
                  <a:moveTo>
                    <a:pt x="0" y="9"/>
                  </a:moveTo>
                  <a:lnTo>
                    <a:pt x="0" y="14"/>
                  </a:lnTo>
                  <a:lnTo>
                    <a:pt x="2" y="18"/>
                  </a:lnTo>
                  <a:lnTo>
                    <a:pt x="5" y="21"/>
                  </a:lnTo>
                  <a:lnTo>
                    <a:pt x="9" y="23"/>
                  </a:lnTo>
                  <a:lnTo>
                    <a:pt x="14" y="23"/>
                  </a:lnTo>
                  <a:lnTo>
                    <a:pt x="18" y="21"/>
                  </a:lnTo>
                  <a:lnTo>
                    <a:pt x="21" y="18"/>
                  </a:lnTo>
                  <a:lnTo>
                    <a:pt x="23" y="14"/>
                  </a:lnTo>
                  <a:lnTo>
                    <a:pt x="23" y="9"/>
                  </a:lnTo>
                  <a:lnTo>
                    <a:pt x="21" y="5"/>
                  </a:lnTo>
                  <a:lnTo>
                    <a:pt x="18" y="2"/>
                  </a:lnTo>
                  <a:lnTo>
                    <a:pt x="13" y="0"/>
                  </a:lnTo>
                  <a:lnTo>
                    <a:pt x="9" y="0"/>
                  </a:lnTo>
                  <a:lnTo>
                    <a:pt x="5" y="2"/>
                  </a:lnTo>
                  <a:lnTo>
                    <a:pt x="2" y="5"/>
                  </a:lnTo>
                  <a:lnTo>
                    <a:pt x="0" y="9"/>
                  </a:lnTo>
                  <a:close/>
                </a:path>
              </a:pathLst>
            </a:custGeom>
            <a:gradFill rotWithShape="1">
              <a:gsLst>
                <a:gs pos="0">
                  <a:srgbClr val="0F8FFF"/>
                </a:gs>
                <a:gs pos="100000">
                  <a:srgbClr val="FFFFFF"/>
                </a:gs>
              </a:gsLst>
              <a:path path="rect">
                <a:fillToRect l="50000" t="50000" r="50000" b="50000"/>
              </a:path>
            </a:gradFill>
            <a:ln w="4826">
              <a:solidFill>
                <a:srgbClr val="000000"/>
              </a:solidFill>
              <a:round/>
              <a:headEnd/>
              <a:tailEnd/>
            </a:ln>
          </p:spPr>
          <p:txBody>
            <a:bodyPr/>
            <a:lstStyle/>
            <a:p>
              <a:endParaRPr lang="en-IN"/>
            </a:p>
          </p:txBody>
        </p:sp>
        <p:sp>
          <p:nvSpPr>
            <p:cNvPr id="27688" name="Freeform 64"/>
            <p:cNvSpPr>
              <a:spLocks/>
            </p:cNvSpPr>
            <p:nvPr/>
          </p:nvSpPr>
          <p:spPr bwMode="auto">
            <a:xfrm>
              <a:off x="3587" y="1599"/>
              <a:ext cx="84" cy="96"/>
            </a:xfrm>
            <a:custGeom>
              <a:avLst/>
              <a:gdLst>
                <a:gd name="T0" fmla="*/ 0 w 23"/>
                <a:gd name="T1" fmla="*/ 970158546 h 26"/>
                <a:gd name="T2" fmla="*/ 0 w 23"/>
                <a:gd name="T3" fmla="*/ 1399725670 h 26"/>
                <a:gd name="T4" fmla="*/ 146460475 w 23"/>
                <a:gd name="T5" fmla="*/ 1848461631 h 26"/>
                <a:gd name="T6" fmla="*/ 371538158 w 23"/>
                <a:gd name="T7" fmla="*/ 2112728880 h 26"/>
                <a:gd name="T8" fmla="*/ 681480364 w 23"/>
                <a:gd name="T9" fmla="*/ 2147483647 h 26"/>
                <a:gd name="T10" fmla="*/ 1047012522 w 23"/>
                <a:gd name="T11" fmla="*/ 2147483647 h 26"/>
                <a:gd name="T12" fmla="*/ 1356921117 w 23"/>
                <a:gd name="T13" fmla="*/ 2112728880 h 26"/>
                <a:gd name="T14" fmla="*/ 1582006214 w 23"/>
                <a:gd name="T15" fmla="*/ 1752909733 h 26"/>
                <a:gd name="T16" fmla="*/ 1728458526 w 23"/>
                <a:gd name="T17" fmla="*/ 1304068634 h 26"/>
                <a:gd name="T18" fmla="*/ 1728458526 w 23"/>
                <a:gd name="T19" fmla="*/ 879714166 h 26"/>
                <a:gd name="T20" fmla="*/ 1582006214 w 23"/>
                <a:gd name="T21" fmla="*/ 424344543 h 26"/>
                <a:gd name="T22" fmla="*/ 1356921117 w 23"/>
                <a:gd name="T23" fmla="*/ 166711994 h 26"/>
                <a:gd name="T24" fmla="*/ 1047012522 w 23"/>
                <a:gd name="T25" fmla="*/ 0 h 26"/>
                <a:gd name="T26" fmla="*/ 681480364 w 23"/>
                <a:gd name="T27" fmla="*/ 0 h 26"/>
                <a:gd name="T28" fmla="*/ 371538158 w 23"/>
                <a:gd name="T29" fmla="*/ 262751354 h 26"/>
                <a:gd name="T30" fmla="*/ 146460475 w 23"/>
                <a:gd name="T31" fmla="*/ 519897201 h 26"/>
                <a:gd name="T32" fmla="*/ 0 w 23"/>
                <a:gd name="T33" fmla="*/ 970158546 h 26"/>
                <a:gd name="T34" fmla="*/ 0 w 23"/>
                <a:gd name="T35" fmla="*/ 97015854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6"/>
                <a:gd name="T56" fmla="*/ 23 w 23"/>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6">
                  <a:moveTo>
                    <a:pt x="0" y="11"/>
                  </a:moveTo>
                  <a:lnTo>
                    <a:pt x="0" y="16"/>
                  </a:lnTo>
                  <a:lnTo>
                    <a:pt x="2" y="21"/>
                  </a:lnTo>
                  <a:lnTo>
                    <a:pt x="5" y="24"/>
                  </a:lnTo>
                  <a:lnTo>
                    <a:pt x="9" y="26"/>
                  </a:lnTo>
                  <a:lnTo>
                    <a:pt x="14" y="26"/>
                  </a:lnTo>
                  <a:lnTo>
                    <a:pt x="18" y="24"/>
                  </a:lnTo>
                  <a:lnTo>
                    <a:pt x="21" y="20"/>
                  </a:lnTo>
                  <a:lnTo>
                    <a:pt x="23" y="15"/>
                  </a:lnTo>
                  <a:lnTo>
                    <a:pt x="23" y="10"/>
                  </a:lnTo>
                  <a:lnTo>
                    <a:pt x="21" y="5"/>
                  </a:lnTo>
                  <a:lnTo>
                    <a:pt x="18" y="2"/>
                  </a:lnTo>
                  <a:lnTo>
                    <a:pt x="14" y="0"/>
                  </a:lnTo>
                  <a:lnTo>
                    <a:pt x="9" y="0"/>
                  </a:lnTo>
                  <a:lnTo>
                    <a:pt x="5" y="3"/>
                  </a:lnTo>
                  <a:lnTo>
                    <a:pt x="2" y="6"/>
                  </a:lnTo>
                  <a:lnTo>
                    <a:pt x="0" y="11"/>
                  </a:lnTo>
                  <a:close/>
                </a:path>
              </a:pathLst>
            </a:custGeom>
            <a:gradFill rotWithShape="1">
              <a:gsLst>
                <a:gs pos="0">
                  <a:srgbClr val="0F8FFF"/>
                </a:gs>
                <a:gs pos="100000">
                  <a:srgbClr val="FFFFFF"/>
                </a:gs>
              </a:gsLst>
              <a:path path="rect">
                <a:fillToRect l="50000" t="50000" r="50000" b="50000"/>
              </a:path>
            </a:gradFill>
            <a:ln w="4826">
              <a:solidFill>
                <a:srgbClr val="000000"/>
              </a:solidFill>
              <a:round/>
              <a:headEnd/>
              <a:tailEnd/>
            </a:ln>
          </p:spPr>
          <p:txBody>
            <a:bodyPr/>
            <a:lstStyle/>
            <a:p>
              <a:endParaRPr lang="en-IN"/>
            </a:p>
          </p:txBody>
        </p:sp>
        <p:sp>
          <p:nvSpPr>
            <p:cNvPr id="27689" name="Freeform 65"/>
            <p:cNvSpPr>
              <a:spLocks/>
            </p:cNvSpPr>
            <p:nvPr/>
          </p:nvSpPr>
          <p:spPr bwMode="auto">
            <a:xfrm>
              <a:off x="3730" y="1632"/>
              <a:ext cx="85" cy="85"/>
            </a:xfrm>
            <a:custGeom>
              <a:avLst/>
              <a:gdLst>
                <a:gd name="T0" fmla="*/ 0 w 23"/>
                <a:gd name="T1" fmla="*/ 888724858 h 23"/>
                <a:gd name="T2" fmla="*/ 0 w 23"/>
                <a:gd name="T3" fmla="*/ 1246980940 h 23"/>
                <a:gd name="T4" fmla="*/ 168723008 w 23"/>
                <a:gd name="T5" fmla="*/ 1610630882 h 23"/>
                <a:gd name="T6" fmla="*/ 435817865 w 23"/>
                <a:gd name="T7" fmla="*/ 1868610228 h 23"/>
                <a:gd name="T8" fmla="*/ 792265103 w 23"/>
                <a:gd name="T9" fmla="*/ 2037296139 h 23"/>
                <a:gd name="T10" fmla="*/ 1246980940 w 23"/>
                <a:gd name="T11" fmla="*/ 2037296139 h 23"/>
                <a:gd name="T12" fmla="*/ 1610630882 w 23"/>
                <a:gd name="T13" fmla="*/ 1868610228 h 23"/>
                <a:gd name="T14" fmla="*/ 1868610228 w 23"/>
                <a:gd name="T15" fmla="*/ 1610630882 h 23"/>
                <a:gd name="T16" fmla="*/ 2037296139 w 23"/>
                <a:gd name="T17" fmla="*/ 1246980940 h 23"/>
                <a:gd name="T18" fmla="*/ 2037296139 w 23"/>
                <a:gd name="T19" fmla="*/ 792265103 h 23"/>
                <a:gd name="T20" fmla="*/ 1868610228 w 23"/>
                <a:gd name="T21" fmla="*/ 435817865 h 23"/>
                <a:gd name="T22" fmla="*/ 1610630882 w 23"/>
                <a:gd name="T23" fmla="*/ 168723008 h 23"/>
                <a:gd name="T24" fmla="*/ 1148609523 w 23"/>
                <a:gd name="T25" fmla="*/ 0 h 23"/>
                <a:gd name="T26" fmla="*/ 792265103 w 23"/>
                <a:gd name="T27" fmla="*/ 0 h 23"/>
                <a:gd name="T28" fmla="*/ 435817865 w 23"/>
                <a:gd name="T29" fmla="*/ 168723008 h 23"/>
                <a:gd name="T30" fmla="*/ 168723008 w 23"/>
                <a:gd name="T31" fmla="*/ 435817865 h 23"/>
                <a:gd name="T32" fmla="*/ 0 w 23"/>
                <a:gd name="T33" fmla="*/ 888724858 h 23"/>
                <a:gd name="T34" fmla="*/ 0 w 23"/>
                <a:gd name="T35" fmla="*/ 888724858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3"/>
                <a:gd name="T56" fmla="*/ 23 w 2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3">
                  <a:moveTo>
                    <a:pt x="0" y="10"/>
                  </a:moveTo>
                  <a:lnTo>
                    <a:pt x="0" y="14"/>
                  </a:lnTo>
                  <a:lnTo>
                    <a:pt x="2" y="18"/>
                  </a:lnTo>
                  <a:lnTo>
                    <a:pt x="5" y="21"/>
                  </a:lnTo>
                  <a:lnTo>
                    <a:pt x="9" y="23"/>
                  </a:lnTo>
                  <a:lnTo>
                    <a:pt x="14" y="23"/>
                  </a:lnTo>
                  <a:lnTo>
                    <a:pt x="18" y="21"/>
                  </a:lnTo>
                  <a:lnTo>
                    <a:pt x="21" y="18"/>
                  </a:lnTo>
                  <a:lnTo>
                    <a:pt x="23" y="14"/>
                  </a:lnTo>
                  <a:lnTo>
                    <a:pt x="23" y="9"/>
                  </a:lnTo>
                  <a:lnTo>
                    <a:pt x="21" y="5"/>
                  </a:lnTo>
                  <a:lnTo>
                    <a:pt x="18" y="2"/>
                  </a:lnTo>
                  <a:lnTo>
                    <a:pt x="13" y="0"/>
                  </a:lnTo>
                  <a:lnTo>
                    <a:pt x="9" y="0"/>
                  </a:lnTo>
                  <a:lnTo>
                    <a:pt x="5" y="2"/>
                  </a:lnTo>
                  <a:lnTo>
                    <a:pt x="2" y="5"/>
                  </a:lnTo>
                  <a:lnTo>
                    <a:pt x="0" y="10"/>
                  </a:lnTo>
                  <a:close/>
                </a:path>
              </a:pathLst>
            </a:custGeom>
            <a:gradFill rotWithShape="1">
              <a:gsLst>
                <a:gs pos="0">
                  <a:srgbClr val="0F8FFF"/>
                </a:gs>
                <a:gs pos="100000">
                  <a:srgbClr val="FFFFFF"/>
                </a:gs>
              </a:gsLst>
              <a:path path="rect">
                <a:fillToRect l="50000" t="50000" r="50000" b="50000"/>
              </a:path>
            </a:gradFill>
            <a:ln w="4826">
              <a:solidFill>
                <a:srgbClr val="000000"/>
              </a:solidFill>
              <a:round/>
              <a:headEnd/>
              <a:tailEnd/>
            </a:ln>
          </p:spPr>
          <p:txBody>
            <a:bodyPr/>
            <a:lstStyle/>
            <a:p>
              <a:endParaRPr lang="en-IN"/>
            </a:p>
          </p:txBody>
        </p:sp>
        <p:sp>
          <p:nvSpPr>
            <p:cNvPr id="27690" name="Freeform 66"/>
            <p:cNvSpPr>
              <a:spLocks/>
            </p:cNvSpPr>
            <p:nvPr/>
          </p:nvSpPr>
          <p:spPr bwMode="auto">
            <a:xfrm>
              <a:off x="3734" y="1795"/>
              <a:ext cx="85" cy="85"/>
            </a:xfrm>
            <a:custGeom>
              <a:avLst/>
              <a:gdLst>
                <a:gd name="T0" fmla="*/ 0 w 23"/>
                <a:gd name="T1" fmla="*/ 792265103 h 23"/>
                <a:gd name="T2" fmla="*/ 0 w 23"/>
                <a:gd name="T3" fmla="*/ 1246980940 h 23"/>
                <a:gd name="T4" fmla="*/ 168723008 w 23"/>
                <a:gd name="T5" fmla="*/ 1610630882 h 23"/>
                <a:gd name="T6" fmla="*/ 435817865 w 23"/>
                <a:gd name="T7" fmla="*/ 1868610228 h 23"/>
                <a:gd name="T8" fmla="*/ 888724858 w 23"/>
                <a:gd name="T9" fmla="*/ 2037296139 h 23"/>
                <a:gd name="T10" fmla="*/ 1246980940 w 23"/>
                <a:gd name="T11" fmla="*/ 2037296139 h 23"/>
                <a:gd name="T12" fmla="*/ 1610630882 w 23"/>
                <a:gd name="T13" fmla="*/ 1868610228 h 23"/>
                <a:gd name="T14" fmla="*/ 1868610228 w 23"/>
                <a:gd name="T15" fmla="*/ 1610630882 h 23"/>
                <a:gd name="T16" fmla="*/ 2037296139 w 23"/>
                <a:gd name="T17" fmla="*/ 1148609523 h 23"/>
                <a:gd name="T18" fmla="*/ 2037296139 w 23"/>
                <a:gd name="T19" fmla="*/ 792265103 h 23"/>
                <a:gd name="T20" fmla="*/ 1868610228 w 23"/>
                <a:gd name="T21" fmla="*/ 435817865 h 23"/>
                <a:gd name="T22" fmla="*/ 1610630882 w 23"/>
                <a:gd name="T23" fmla="*/ 168723008 h 23"/>
                <a:gd name="T24" fmla="*/ 1246980940 w 23"/>
                <a:gd name="T25" fmla="*/ 0 h 23"/>
                <a:gd name="T26" fmla="*/ 792265103 w 23"/>
                <a:gd name="T27" fmla="*/ 0 h 23"/>
                <a:gd name="T28" fmla="*/ 435817865 w 23"/>
                <a:gd name="T29" fmla="*/ 168723008 h 23"/>
                <a:gd name="T30" fmla="*/ 168723008 w 23"/>
                <a:gd name="T31" fmla="*/ 435817865 h 23"/>
                <a:gd name="T32" fmla="*/ 0 w 23"/>
                <a:gd name="T33" fmla="*/ 792265103 h 23"/>
                <a:gd name="T34" fmla="*/ 0 w 23"/>
                <a:gd name="T35" fmla="*/ 79226510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3"/>
                <a:gd name="T56" fmla="*/ 23 w 2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3">
                  <a:moveTo>
                    <a:pt x="0" y="9"/>
                  </a:moveTo>
                  <a:lnTo>
                    <a:pt x="0" y="14"/>
                  </a:lnTo>
                  <a:lnTo>
                    <a:pt x="2" y="18"/>
                  </a:lnTo>
                  <a:lnTo>
                    <a:pt x="5" y="21"/>
                  </a:lnTo>
                  <a:lnTo>
                    <a:pt x="10" y="23"/>
                  </a:lnTo>
                  <a:lnTo>
                    <a:pt x="14" y="23"/>
                  </a:lnTo>
                  <a:lnTo>
                    <a:pt x="18" y="21"/>
                  </a:lnTo>
                  <a:lnTo>
                    <a:pt x="21" y="18"/>
                  </a:lnTo>
                  <a:lnTo>
                    <a:pt x="23" y="13"/>
                  </a:lnTo>
                  <a:lnTo>
                    <a:pt x="23" y="9"/>
                  </a:lnTo>
                  <a:lnTo>
                    <a:pt x="21" y="5"/>
                  </a:lnTo>
                  <a:lnTo>
                    <a:pt x="18" y="2"/>
                  </a:lnTo>
                  <a:lnTo>
                    <a:pt x="14" y="0"/>
                  </a:lnTo>
                  <a:lnTo>
                    <a:pt x="9" y="0"/>
                  </a:lnTo>
                  <a:lnTo>
                    <a:pt x="5" y="2"/>
                  </a:lnTo>
                  <a:lnTo>
                    <a:pt x="2" y="5"/>
                  </a:lnTo>
                  <a:lnTo>
                    <a:pt x="0" y="9"/>
                  </a:lnTo>
                  <a:close/>
                </a:path>
              </a:pathLst>
            </a:custGeom>
            <a:gradFill rotWithShape="1">
              <a:gsLst>
                <a:gs pos="0">
                  <a:srgbClr val="0F8FFF"/>
                </a:gs>
                <a:gs pos="100000">
                  <a:srgbClr val="FFFFFF"/>
                </a:gs>
              </a:gsLst>
              <a:path path="rect">
                <a:fillToRect l="50000" t="50000" r="50000" b="50000"/>
              </a:path>
            </a:gradFill>
            <a:ln w="4826">
              <a:solidFill>
                <a:srgbClr val="000000"/>
              </a:solidFill>
              <a:round/>
              <a:headEnd/>
              <a:tailEnd/>
            </a:ln>
          </p:spPr>
          <p:txBody>
            <a:bodyPr/>
            <a:lstStyle/>
            <a:p>
              <a:endParaRPr lang="en-IN"/>
            </a:p>
          </p:txBody>
        </p:sp>
        <p:sp>
          <p:nvSpPr>
            <p:cNvPr id="27691" name="Freeform 67"/>
            <p:cNvSpPr>
              <a:spLocks/>
            </p:cNvSpPr>
            <p:nvPr/>
          </p:nvSpPr>
          <p:spPr bwMode="auto">
            <a:xfrm>
              <a:off x="3671" y="1429"/>
              <a:ext cx="93" cy="85"/>
            </a:xfrm>
            <a:custGeom>
              <a:avLst/>
              <a:gdLst>
                <a:gd name="T0" fmla="*/ 0 w 25"/>
                <a:gd name="T1" fmla="*/ 792265103 h 23"/>
                <a:gd name="T2" fmla="*/ 0 w 25"/>
                <a:gd name="T3" fmla="*/ 1246980940 h 23"/>
                <a:gd name="T4" fmla="*/ 183215323 w 25"/>
                <a:gd name="T5" fmla="*/ 1610630882 h 23"/>
                <a:gd name="T6" fmla="*/ 498345429 w 25"/>
                <a:gd name="T7" fmla="*/ 1868610228 h 23"/>
                <a:gd name="T8" fmla="*/ 968345399 w 25"/>
                <a:gd name="T9" fmla="*/ 2037296139 h 23"/>
                <a:gd name="T10" fmla="*/ 1461084398 w 25"/>
                <a:gd name="T11" fmla="*/ 2037296139 h 23"/>
                <a:gd name="T12" fmla="*/ 1931479588 w 25"/>
                <a:gd name="T13" fmla="*/ 1868610228 h 23"/>
                <a:gd name="T14" fmla="*/ 2147483647 w 25"/>
                <a:gd name="T15" fmla="*/ 1610630882 h 23"/>
                <a:gd name="T16" fmla="*/ 2147483647 w 25"/>
                <a:gd name="T17" fmla="*/ 1246980940 h 23"/>
                <a:gd name="T18" fmla="*/ 2147483647 w 25"/>
                <a:gd name="T19" fmla="*/ 792265103 h 23"/>
                <a:gd name="T20" fmla="*/ 2147483647 w 25"/>
                <a:gd name="T21" fmla="*/ 435817865 h 23"/>
                <a:gd name="T22" fmla="*/ 1931479588 w 25"/>
                <a:gd name="T23" fmla="*/ 168723008 h 23"/>
                <a:gd name="T24" fmla="*/ 1461084398 w 25"/>
                <a:gd name="T25" fmla="*/ 0 h 23"/>
                <a:gd name="T26" fmla="*/ 968345399 w 25"/>
                <a:gd name="T27" fmla="*/ 0 h 23"/>
                <a:gd name="T28" fmla="*/ 498345429 w 25"/>
                <a:gd name="T29" fmla="*/ 168723008 h 23"/>
                <a:gd name="T30" fmla="*/ 183215323 w 25"/>
                <a:gd name="T31" fmla="*/ 435817865 h 23"/>
                <a:gd name="T32" fmla="*/ 0 w 25"/>
                <a:gd name="T33" fmla="*/ 792265103 h 23"/>
                <a:gd name="T34" fmla="*/ 0 w 25"/>
                <a:gd name="T35" fmla="*/ 79226510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3"/>
                <a:gd name="T56" fmla="*/ 25 w 25"/>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3">
                  <a:moveTo>
                    <a:pt x="0" y="9"/>
                  </a:moveTo>
                  <a:lnTo>
                    <a:pt x="0" y="14"/>
                  </a:lnTo>
                  <a:lnTo>
                    <a:pt x="2" y="18"/>
                  </a:lnTo>
                  <a:lnTo>
                    <a:pt x="5" y="21"/>
                  </a:lnTo>
                  <a:lnTo>
                    <a:pt x="10" y="23"/>
                  </a:lnTo>
                  <a:lnTo>
                    <a:pt x="15" y="23"/>
                  </a:lnTo>
                  <a:lnTo>
                    <a:pt x="20" y="21"/>
                  </a:lnTo>
                  <a:lnTo>
                    <a:pt x="23" y="18"/>
                  </a:lnTo>
                  <a:lnTo>
                    <a:pt x="25" y="14"/>
                  </a:lnTo>
                  <a:lnTo>
                    <a:pt x="25" y="9"/>
                  </a:lnTo>
                  <a:lnTo>
                    <a:pt x="23" y="5"/>
                  </a:lnTo>
                  <a:lnTo>
                    <a:pt x="20" y="2"/>
                  </a:lnTo>
                  <a:lnTo>
                    <a:pt x="15" y="0"/>
                  </a:lnTo>
                  <a:lnTo>
                    <a:pt x="10" y="0"/>
                  </a:lnTo>
                  <a:lnTo>
                    <a:pt x="5" y="2"/>
                  </a:lnTo>
                  <a:lnTo>
                    <a:pt x="2" y="5"/>
                  </a:lnTo>
                  <a:lnTo>
                    <a:pt x="0" y="9"/>
                  </a:lnTo>
                  <a:close/>
                </a:path>
              </a:pathLst>
            </a:custGeom>
            <a:gradFill rotWithShape="1">
              <a:gsLst>
                <a:gs pos="0">
                  <a:srgbClr val="0F8FFF"/>
                </a:gs>
                <a:gs pos="100000">
                  <a:srgbClr val="FFFFFF"/>
                </a:gs>
              </a:gsLst>
              <a:path path="rect">
                <a:fillToRect l="50000" t="50000" r="50000" b="50000"/>
              </a:path>
            </a:gradFill>
            <a:ln w="4826">
              <a:solidFill>
                <a:srgbClr val="000000"/>
              </a:solidFill>
              <a:round/>
              <a:headEnd/>
              <a:tailEnd/>
            </a:ln>
          </p:spPr>
          <p:txBody>
            <a:bodyPr/>
            <a:lstStyle/>
            <a:p>
              <a:endParaRPr lang="en-IN"/>
            </a:p>
          </p:txBody>
        </p:sp>
      </p:grpSp>
      <p:sp>
        <p:nvSpPr>
          <p:cNvPr id="27682" name="Oval 68"/>
          <p:cNvSpPr>
            <a:spLocks noChangeArrowheads="1"/>
          </p:cNvSpPr>
          <p:nvPr/>
        </p:nvSpPr>
        <p:spPr bwMode="auto">
          <a:xfrm>
            <a:off x="2124075" y="4310063"/>
            <a:ext cx="1873250" cy="1584325"/>
          </a:xfrm>
          <a:prstGeom prst="ellipse">
            <a:avLst/>
          </a:prstGeom>
          <a:solidFill>
            <a:srgbClr val="DDDDDD"/>
          </a:solidFill>
          <a:ln w="38100">
            <a:solidFill>
              <a:schemeClr val="tx1"/>
            </a:solidFill>
            <a:round/>
            <a:headEnd/>
            <a:tailEnd/>
          </a:ln>
        </p:spPr>
        <p:txBody>
          <a:bodyPr wrap="none" anchor="ctr"/>
          <a:lstStyle/>
          <a:p>
            <a:pPr algn="ctr"/>
            <a:r>
              <a:rPr kumimoji="1" lang="en-US" altLang="ja-JP">
                <a:solidFill>
                  <a:srgbClr val="000000"/>
                </a:solidFill>
                <a:ea typeface="MS Gothic" pitchFamily="49" charset="-128"/>
              </a:rPr>
              <a:t>Polyethylene</a:t>
            </a:r>
            <a:endParaRPr kumimoji="1" lang="en-US">
              <a:solidFill>
                <a:srgbClr val="000000"/>
              </a:solidFill>
              <a:ea typeface="MS Gothic" pitchFamily="49" charset="-128"/>
            </a:endParaRPr>
          </a:p>
          <a:p>
            <a:pPr algn="ctr"/>
            <a:r>
              <a:rPr kumimoji="1" lang="en-US" altLang="ja-JP">
                <a:solidFill>
                  <a:srgbClr val="000000"/>
                </a:solidFill>
                <a:ea typeface="MS Gothic" pitchFamily="49" charset="-128"/>
              </a:rPr>
              <a:t>Polypropylene</a:t>
            </a:r>
            <a:endParaRPr kumimoji="1" lang="en-US">
              <a:solidFill>
                <a:srgbClr val="000000"/>
              </a:solidFill>
              <a:ea typeface="MS Gothic" pitchFamily="49" charset="-128"/>
            </a:endParaRPr>
          </a:p>
          <a:p>
            <a:pPr algn="ctr"/>
            <a:r>
              <a:rPr kumimoji="1" lang="en-US" altLang="ja-JP">
                <a:solidFill>
                  <a:srgbClr val="000000"/>
                </a:solidFill>
                <a:ea typeface="MS Gothic" pitchFamily="49" charset="-128"/>
              </a:rPr>
              <a:t>Cellulose</a:t>
            </a:r>
            <a:endParaRPr kumimoji="1" lang="en-US">
              <a:solidFill>
                <a:srgbClr val="000000"/>
              </a:solidFill>
              <a:ea typeface="MS Gothic" pitchFamily="49" charset="-128"/>
            </a:endParaRPr>
          </a:p>
          <a:p>
            <a:pPr algn="ctr"/>
            <a:r>
              <a:rPr kumimoji="1" lang="en-US" altLang="ja-JP">
                <a:solidFill>
                  <a:srgbClr val="000000"/>
                </a:solidFill>
                <a:ea typeface="MS Gothic" pitchFamily="49" charset="-128"/>
              </a:rPr>
              <a:t>etc.</a:t>
            </a:r>
            <a:endParaRPr kumimoji="1" lang="ja-JP" altLang="en-US">
              <a:ea typeface="MS Gothic" pitchFamily="49" charset="-128"/>
            </a:endParaRPr>
          </a:p>
        </p:txBody>
      </p:sp>
      <p:sp>
        <p:nvSpPr>
          <p:cNvPr id="27683" name="Text Box 69"/>
          <p:cNvSpPr txBox="1">
            <a:spLocks noChangeArrowheads="1"/>
          </p:cNvSpPr>
          <p:nvPr/>
        </p:nvSpPr>
        <p:spPr bwMode="auto">
          <a:xfrm>
            <a:off x="801688" y="654050"/>
            <a:ext cx="2233612" cy="701675"/>
          </a:xfrm>
          <a:prstGeom prst="rect">
            <a:avLst/>
          </a:prstGeom>
          <a:noFill/>
          <a:ln w="9525">
            <a:noFill/>
            <a:miter lim="800000"/>
            <a:headEnd/>
            <a:tailEnd/>
          </a:ln>
        </p:spPr>
        <p:txBody>
          <a:bodyPr anchor="ctr">
            <a:spAutoFit/>
          </a:bodyPr>
          <a:lstStyle/>
          <a:p>
            <a:pPr algn="ctr"/>
            <a:r>
              <a:rPr kumimoji="1" lang="en-US" altLang="ja-JP" sz="2000">
                <a:solidFill>
                  <a:srgbClr val="FF0217"/>
                </a:solidFill>
                <a:ea typeface="MS Gothic" pitchFamily="49" charset="-128"/>
              </a:rPr>
              <a:t>Variously shaped  Polymers</a:t>
            </a:r>
          </a:p>
        </p:txBody>
      </p:sp>
      <p:sp>
        <p:nvSpPr>
          <p:cNvPr id="27684" name="AutoShape 70"/>
          <p:cNvSpPr>
            <a:spLocks noChangeArrowheads="1"/>
          </p:cNvSpPr>
          <p:nvPr/>
        </p:nvSpPr>
        <p:spPr bwMode="auto">
          <a:xfrm>
            <a:off x="3419475" y="998538"/>
            <a:ext cx="2160588" cy="1439862"/>
          </a:xfrm>
          <a:prstGeom prst="wedgeEllipseCallout">
            <a:avLst>
              <a:gd name="adj1" fmla="val -1505"/>
              <a:gd name="adj2" fmla="val 78778"/>
            </a:avLst>
          </a:prstGeom>
          <a:solidFill>
            <a:srgbClr val="CCFFFF"/>
          </a:solidFill>
          <a:ln w="38100">
            <a:solidFill>
              <a:srgbClr val="FF0000"/>
            </a:solidFill>
            <a:miter lim="800000"/>
            <a:headEnd/>
            <a:tailEnd/>
          </a:ln>
        </p:spPr>
        <p:txBody>
          <a:bodyPr lIns="0" tIns="0" rIns="0" bIns="0" anchor="ctr" anchorCtr="1"/>
          <a:lstStyle/>
          <a:p>
            <a:pPr algn="ctr"/>
            <a:r>
              <a:rPr kumimoji="1" lang="en-US" altLang="ja-JP">
                <a:ea typeface="MS Gothic" pitchFamily="49" charset="-128"/>
              </a:rPr>
              <a:t>Introduction of function by grafting</a:t>
            </a:r>
          </a:p>
        </p:txBody>
      </p:sp>
      <p:sp>
        <p:nvSpPr>
          <p:cNvPr id="27685" name="Text Box 71"/>
          <p:cNvSpPr txBox="1">
            <a:spLocks noChangeArrowheads="1"/>
          </p:cNvSpPr>
          <p:nvPr/>
        </p:nvSpPr>
        <p:spPr bwMode="auto">
          <a:xfrm>
            <a:off x="511175" y="73025"/>
            <a:ext cx="8378825" cy="641350"/>
          </a:xfrm>
          <a:prstGeom prst="rect">
            <a:avLst/>
          </a:prstGeom>
          <a:noFill/>
          <a:ln w="9525">
            <a:noFill/>
            <a:miter lim="800000"/>
            <a:headEnd/>
            <a:tailEnd/>
          </a:ln>
        </p:spPr>
        <p:txBody>
          <a:bodyPr>
            <a:spAutoFit/>
          </a:bodyPr>
          <a:lstStyle/>
          <a:p>
            <a:pPr algn="ctr"/>
            <a:r>
              <a:rPr kumimoji="1" lang="en-US" altLang="ja-JP" sz="3600">
                <a:solidFill>
                  <a:schemeClr val="accent2"/>
                </a:solidFill>
              </a:rPr>
              <a:t>Trunk Polymers for Graft Polymerization</a:t>
            </a:r>
            <a:endParaRPr kumimoji="1" lang="ja-JP" altLang="en-US" sz="3600">
              <a:solidFill>
                <a:schemeClr val="accent2"/>
              </a:solidFill>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67979"/>
                                        </p:tgtEl>
                                        <p:attrNameLst>
                                          <p:attrName>style.visibility</p:attrName>
                                        </p:attrNameLst>
                                      </p:cBhvr>
                                      <p:to>
                                        <p:strVal val="visible"/>
                                      </p:to>
                                    </p:set>
                                    <p:anim calcmode="lin" valueType="num">
                                      <p:cBhvr>
                                        <p:cTn id="19" dur="500" fill="hold"/>
                                        <p:tgtEl>
                                          <p:spTgt spid="167979"/>
                                        </p:tgtEl>
                                        <p:attrNameLst>
                                          <p:attrName>ppt_w</p:attrName>
                                        </p:attrNameLst>
                                      </p:cBhvr>
                                      <p:tavLst>
                                        <p:tav tm="0">
                                          <p:val>
                                            <p:fltVal val="0"/>
                                          </p:val>
                                        </p:tav>
                                        <p:tav tm="100000">
                                          <p:val>
                                            <p:strVal val="#ppt_w"/>
                                          </p:val>
                                        </p:tav>
                                      </p:tavLst>
                                    </p:anim>
                                    <p:anim calcmode="lin" valueType="num">
                                      <p:cBhvr>
                                        <p:cTn id="20" dur="500" fill="hold"/>
                                        <p:tgtEl>
                                          <p:spTgt spid="167979"/>
                                        </p:tgtEl>
                                        <p:attrNameLst>
                                          <p:attrName>ppt_h</p:attrName>
                                        </p:attrNameLst>
                                      </p:cBhvr>
                                      <p:tavLst>
                                        <p:tav tm="0">
                                          <p:val>
                                            <p:fltVal val="0"/>
                                          </p:val>
                                        </p:tav>
                                        <p:tav tm="100000">
                                          <p:val>
                                            <p:strVal val="#ppt_h"/>
                                          </p:val>
                                        </p:tav>
                                      </p:tavLst>
                                    </p:anim>
                                    <p:animEffect transition="in" filter="fade">
                                      <p:cBhvr>
                                        <p:cTn id="21" dur="500"/>
                                        <p:tgtEl>
                                          <p:spTgt spid="167979"/>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67980"/>
                                        </p:tgtEl>
                                        <p:attrNameLst>
                                          <p:attrName>style.visibility</p:attrName>
                                        </p:attrNameLst>
                                      </p:cBhvr>
                                      <p:to>
                                        <p:strVal val="visible"/>
                                      </p:to>
                                    </p:set>
                                    <p:anim calcmode="lin" valueType="num">
                                      <p:cBhvr>
                                        <p:cTn id="24" dur="500" fill="hold"/>
                                        <p:tgtEl>
                                          <p:spTgt spid="167980"/>
                                        </p:tgtEl>
                                        <p:attrNameLst>
                                          <p:attrName>ppt_w</p:attrName>
                                        </p:attrNameLst>
                                      </p:cBhvr>
                                      <p:tavLst>
                                        <p:tav tm="0">
                                          <p:val>
                                            <p:fltVal val="0"/>
                                          </p:val>
                                        </p:tav>
                                        <p:tav tm="100000">
                                          <p:val>
                                            <p:strVal val="#ppt_w"/>
                                          </p:val>
                                        </p:tav>
                                      </p:tavLst>
                                    </p:anim>
                                    <p:anim calcmode="lin" valueType="num">
                                      <p:cBhvr>
                                        <p:cTn id="25" dur="500" fill="hold"/>
                                        <p:tgtEl>
                                          <p:spTgt spid="167980"/>
                                        </p:tgtEl>
                                        <p:attrNameLst>
                                          <p:attrName>ppt_h</p:attrName>
                                        </p:attrNameLst>
                                      </p:cBhvr>
                                      <p:tavLst>
                                        <p:tav tm="0">
                                          <p:val>
                                            <p:fltVal val="0"/>
                                          </p:val>
                                        </p:tav>
                                        <p:tav tm="100000">
                                          <p:val>
                                            <p:strVal val="#ppt_h"/>
                                          </p:val>
                                        </p:tav>
                                      </p:tavLst>
                                    </p:anim>
                                    <p:animEffect transition="in" filter="fade">
                                      <p:cBhvr>
                                        <p:cTn id="26" dur="500"/>
                                        <p:tgtEl>
                                          <p:spTgt spid="167980"/>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67981"/>
                                        </p:tgtEl>
                                        <p:attrNameLst>
                                          <p:attrName>style.visibility</p:attrName>
                                        </p:attrNameLst>
                                      </p:cBhvr>
                                      <p:to>
                                        <p:strVal val="visible"/>
                                      </p:to>
                                    </p:set>
                                    <p:anim calcmode="lin" valueType="num">
                                      <p:cBhvr>
                                        <p:cTn id="29" dur="500" fill="hold"/>
                                        <p:tgtEl>
                                          <p:spTgt spid="167981"/>
                                        </p:tgtEl>
                                        <p:attrNameLst>
                                          <p:attrName>ppt_w</p:attrName>
                                        </p:attrNameLst>
                                      </p:cBhvr>
                                      <p:tavLst>
                                        <p:tav tm="0">
                                          <p:val>
                                            <p:fltVal val="0"/>
                                          </p:val>
                                        </p:tav>
                                        <p:tav tm="100000">
                                          <p:val>
                                            <p:strVal val="#ppt_w"/>
                                          </p:val>
                                        </p:tav>
                                      </p:tavLst>
                                    </p:anim>
                                    <p:anim calcmode="lin" valueType="num">
                                      <p:cBhvr>
                                        <p:cTn id="30" dur="500" fill="hold"/>
                                        <p:tgtEl>
                                          <p:spTgt spid="167981"/>
                                        </p:tgtEl>
                                        <p:attrNameLst>
                                          <p:attrName>ppt_h</p:attrName>
                                        </p:attrNameLst>
                                      </p:cBhvr>
                                      <p:tavLst>
                                        <p:tav tm="0">
                                          <p:val>
                                            <p:fltVal val="0"/>
                                          </p:val>
                                        </p:tav>
                                        <p:tav tm="100000">
                                          <p:val>
                                            <p:strVal val="#ppt_h"/>
                                          </p:val>
                                        </p:tav>
                                      </p:tavLst>
                                    </p:anim>
                                    <p:animEffect transition="in" filter="fade">
                                      <p:cBhvr>
                                        <p:cTn id="31" dur="500"/>
                                        <p:tgtEl>
                                          <p:spTgt spid="167981"/>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67982"/>
                                        </p:tgtEl>
                                        <p:attrNameLst>
                                          <p:attrName>style.visibility</p:attrName>
                                        </p:attrNameLst>
                                      </p:cBhvr>
                                      <p:to>
                                        <p:strVal val="visible"/>
                                      </p:to>
                                    </p:set>
                                    <p:anim calcmode="lin" valueType="num">
                                      <p:cBhvr>
                                        <p:cTn id="34" dur="500" fill="hold"/>
                                        <p:tgtEl>
                                          <p:spTgt spid="167982"/>
                                        </p:tgtEl>
                                        <p:attrNameLst>
                                          <p:attrName>ppt_w</p:attrName>
                                        </p:attrNameLst>
                                      </p:cBhvr>
                                      <p:tavLst>
                                        <p:tav tm="0">
                                          <p:val>
                                            <p:fltVal val="0"/>
                                          </p:val>
                                        </p:tav>
                                        <p:tav tm="100000">
                                          <p:val>
                                            <p:strVal val="#ppt_w"/>
                                          </p:val>
                                        </p:tav>
                                      </p:tavLst>
                                    </p:anim>
                                    <p:anim calcmode="lin" valueType="num">
                                      <p:cBhvr>
                                        <p:cTn id="35" dur="500" fill="hold"/>
                                        <p:tgtEl>
                                          <p:spTgt spid="167982"/>
                                        </p:tgtEl>
                                        <p:attrNameLst>
                                          <p:attrName>ppt_h</p:attrName>
                                        </p:attrNameLst>
                                      </p:cBhvr>
                                      <p:tavLst>
                                        <p:tav tm="0">
                                          <p:val>
                                            <p:fltVal val="0"/>
                                          </p:val>
                                        </p:tav>
                                        <p:tav tm="100000">
                                          <p:val>
                                            <p:strVal val="#ppt_h"/>
                                          </p:val>
                                        </p:tav>
                                      </p:tavLst>
                                    </p:anim>
                                    <p:animEffect transition="in" filter="fade">
                                      <p:cBhvr>
                                        <p:cTn id="36" dur="500"/>
                                        <p:tgtEl>
                                          <p:spTgt spid="167982"/>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67983"/>
                                        </p:tgtEl>
                                        <p:attrNameLst>
                                          <p:attrName>style.visibility</p:attrName>
                                        </p:attrNameLst>
                                      </p:cBhvr>
                                      <p:to>
                                        <p:strVal val="visible"/>
                                      </p:to>
                                    </p:set>
                                    <p:anim calcmode="lin" valueType="num">
                                      <p:cBhvr>
                                        <p:cTn id="39" dur="500" fill="hold"/>
                                        <p:tgtEl>
                                          <p:spTgt spid="167983"/>
                                        </p:tgtEl>
                                        <p:attrNameLst>
                                          <p:attrName>ppt_w</p:attrName>
                                        </p:attrNameLst>
                                      </p:cBhvr>
                                      <p:tavLst>
                                        <p:tav tm="0">
                                          <p:val>
                                            <p:fltVal val="0"/>
                                          </p:val>
                                        </p:tav>
                                        <p:tav tm="100000">
                                          <p:val>
                                            <p:strVal val="#ppt_w"/>
                                          </p:val>
                                        </p:tav>
                                      </p:tavLst>
                                    </p:anim>
                                    <p:anim calcmode="lin" valueType="num">
                                      <p:cBhvr>
                                        <p:cTn id="40" dur="500" fill="hold"/>
                                        <p:tgtEl>
                                          <p:spTgt spid="167983"/>
                                        </p:tgtEl>
                                        <p:attrNameLst>
                                          <p:attrName>ppt_h</p:attrName>
                                        </p:attrNameLst>
                                      </p:cBhvr>
                                      <p:tavLst>
                                        <p:tav tm="0">
                                          <p:val>
                                            <p:fltVal val="0"/>
                                          </p:val>
                                        </p:tav>
                                        <p:tav tm="100000">
                                          <p:val>
                                            <p:strVal val="#ppt_h"/>
                                          </p:val>
                                        </p:tav>
                                      </p:tavLst>
                                    </p:anim>
                                    <p:animEffect transition="in" filter="fade">
                                      <p:cBhvr>
                                        <p:cTn id="41" dur="500"/>
                                        <p:tgtEl>
                                          <p:spTgt spid="167983"/>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67984"/>
                                        </p:tgtEl>
                                        <p:attrNameLst>
                                          <p:attrName>style.visibility</p:attrName>
                                        </p:attrNameLst>
                                      </p:cBhvr>
                                      <p:to>
                                        <p:strVal val="visible"/>
                                      </p:to>
                                    </p:set>
                                    <p:anim calcmode="lin" valueType="num">
                                      <p:cBhvr>
                                        <p:cTn id="44" dur="500" fill="hold"/>
                                        <p:tgtEl>
                                          <p:spTgt spid="167984"/>
                                        </p:tgtEl>
                                        <p:attrNameLst>
                                          <p:attrName>ppt_w</p:attrName>
                                        </p:attrNameLst>
                                      </p:cBhvr>
                                      <p:tavLst>
                                        <p:tav tm="0">
                                          <p:val>
                                            <p:fltVal val="0"/>
                                          </p:val>
                                        </p:tav>
                                        <p:tav tm="100000">
                                          <p:val>
                                            <p:strVal val="#ppt_w"/>
                                          </p:val>
                                        </p:tav>
                                      </p:tavLst>
                                    </p:anim>
                                    <p:anim calcmode="lin" valueType="num">
                                      <p:cBhvr>
                                        <p:cTn id="45" dur="500" fill="hold"/>
                                        <p:tgtEl>
                                          <p:spTgt spid="167984"/>
                                        </p:tgtEl>
                                        <p:attrNameLst>
                                          <p:attrName>ppt_h</p:attrName>
                                        </p:attrNameLst>
                                      </p:cBhvr>
                                      <p:tavLst>
                                        <p:tav tm="0">
                                          <p:val>
                                            <p:fltVal val="0"/>
                                          </p:val>
                                        </p:tav>
                                        <p:tav tm="100000">
                                          <p:val>
                                            <p:strVal val="#ppt_h"/>
                                          </p:val>
                                        </p:tav>
                                      </p:tavLst>
                                    </p:anim>
                                    <p:animEffect transition="in" filter="fade">
                                      <p:cBhvr>
                                        <p:cTn id="46" dur="500"/>
                                        <p:tgtEl>
                                          <p:spTgt spid="167984"/>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67985"/>
                                        </p:tgtEl>
                                        <p:attrNameLst>
                                          <p:attrName>style.visibility</p:attrName>
                                        </p:attrNameLst>
                                      </p:cBhvr>
                                      <p:to>
                                        <p:strVal val="visible"/>
                                      </p:to>
                                    </p:set>
                                    <p:anim calcmode="lin" valueType="num">
                                      <p:cBhvr>
                                        <p:cTn id="49" dur="500" fill="hold"/>
                                        <p:tgtEl>
                                          <p:spTgt spid="167985"/>
                                        </p:tgtEl>
                                        <p:attrNameLst>
                                          <p:attrName>ppt_w</p:attrName>
                                        </p:attrNameLst>
                                      </p:cBhvr>
                                      <p:tavLst>
                                        <p:tav tm="0">
                                          <p:val>
                                            <p:fltVal val="0"/>
                                          </p:val>
                                        </p:tav>
                                        <p:tav tm="100000">
                                          <p:val>
                                            <p:strVal val="#ppt_w"/>
                                          </p:val>
                                        </p:tav>
                                      </p:tavLst>
                                    </p:anim>
                                    <p:anim calcmode="lin" valueType="num">
                                      <p:cBhvr>
                                        <p:cTn id="50" dur="500" fill="hold"/>
                                        <p:tgtEl>
                                          <p:spTgt spid="167985"/>
                                        </p:tgtEl>
                                        <p:attrNameLst>
                                          <p:attrName>ppt_h</p:attrName>
                                        </p:attrNameLst>
                                      </p:cBhvr>
                                      <p:tavLst>
                                        <p:tav tm="0">
                                          <p:val>
                                            <p:fltVal val="0"/>
                                          </p:val>
                                        </p:tav>
                                        <p:tav tm="100000">
                                          <p:val>
                                            <p:strVal val="#ppt_h"/>
                                          </p:val>
                                        </p:tav>
                                      </p:tavLst>
                                    </p:anim>
                                    <p:animEffect transition="in" filter="fade">
                                      <p:cBhvr>
                                        <p:cTn id="51" dur="500"/>
                                        <p:tgtEl>
                                          <p:spTgt spid="167985"/>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67986"/>
                                        </p:tgtEl>
                                        <p:attrNameLst>
                                          <p:attrName>style.visibility</p:attrName>
                                        </p:attrNameLst>
                                      </p:cBhvr>
                                      <p:to>
                                        <p:strVal val="visible"/>
                                      </p:to>
                                    </p:set>
                                    <p:anim calcmode="lin" valueType="num">
                                      <p:cBhvr>
                                        <p:cTn id="54" dur="500" fill="hold"/>
                                        <p:tgtEl>
                                          <p:spTgt spid="167986"/>
                                        </p:tgtEl>
                                        <p:attrNameLst>
                                          <p:attrName>ppt_w</p:attrName>
                                        </p:attrNameLst>
                                      </p:cBhvr>
                                      <p:tavLst>
                                        <p:tav tm="0">
                                          <p:val>
                                            <p:fltVal val="0"/>
                                          </p:val>
                                        </p:tav>
                                        <p:tav tm="100000">
                                          <p:val>
                                            <p:strVal val="#ppt_w"/>
                                          </p:val>
                                        </p:tav>
                                      </p:tavLst>
                                    </p:anim>
                                    <p:anim calcmode="lin" valueType="num">
                                      <p:cBhvr>
                                        <p:cTn id="55" dur="500" fill="hold"/>
                                        <p:tgtEl>
                                          <p:spTgt spid="167986"/>
                                        </p:tgtEl>
                                        <p:attrNameLst>
                                          <p:attrName>ppt_h</p:attrName>
                                        </p:attrNameLst>
                                      </p:cBhvr>
                                      <p:tavLst>
                                        <p:tav tm="0">
                                          <p:val>
                                            <p:fltVal val="0"/>
                                          </p:val>
                                        </p:tav>
                                        <p:tav tm="100000">
                                          <p:val>
                                            <p:strVal val="#ppt_h"/>
                                          </p:val>
                                        </p:tav>
                                      </p:tavLst>
                                    </p:anim>
                                    <p:animEffect transition="in" filter="fade">
                                      <p:cBhvr>
                                        <p:cTn id="56" dur="500"/>
                                        <p:tgtEl>
                                          <p:spTgt spid="167986"/>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167987"/>
                                        </p:tgtEl>
                                        <p:attrNameLst>
                                          <p:attrName>style.visibility</p:attrName>
                                        </p:attrNameLst>
                                      </p:cBhvr>
                                      <p:to>
                                        <p:strVal val="visible"/>
                                      </p:to>
                                    </p:set>
                                    <p:anim calcmode="lin" valueType="num">
                                      <p:cBhvr>
                                        <p:cTn id="59" dur="500" fill="hold"/>
                                        <p:tgtEl>
                                          <p:spTgt spid="167987"/>
                                        </p:tgtEl>
                                        <p:attrNameLst>
                                          <p:attrName>ppt_w</p:attrName>
                                        </p:attrNameLst>
                                      </p:cBhvr>
                                      <p:tavLst>
                                        <p:tav tm="0">
                                          <p:val>
                                            <p:fltVal val="0"/>
                                          </p:val>
                                        </p:tav>
                                        <p:tav tm="100000">
                                          <p:val>
                                            <p:strVal val="#ppt_w"/>
                                          </p:val>
                                        </p:tav>
                                      </p:tavLst>
                                    </p:anim>
                                    <p:anim calcmode="lin" valueType="num">
                                      <p:cBhvr>
                                        <p:cTn id="60" dur="500" fill="hold"/>
                                        <p:tgtEl>
                                          <p:spTgt spid="167987"/>
                                        </p:tgtEl>
                                        <p:attrNameLst>
                                          <p:attrName>ppt_h</p:attrName>
                                        </p:attrNameLst>
                                      </p:cBhvr>
                                      <p:tavLst>
                                        <p:tav tm="0">
                                          <p:val>
                                            <p:fltVal val="0"/>
                                          </p:val>
                                        </p:tav>
                                        <p:tav tm="100000">
                                          <p:val>
                                            <p:strVal val="#ppt_h"/>
                                          </p:val>
                                        </p:tav>
                                      </p:tavLst>
                                    </p:anim>
                                    <p:animEffect transition="in" filter="fade">
                                      <p:cBhvr>
                                        <p:cTn id="61" dur="500"/>
                                        <p:tgtEl>
                                          <p:spTgt spid="167987"/>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167988"/>
                                        </p:tgtEl>
                                        <p:attrNameLst>
                                          <p:attrName>style.visibility</p:attrName>
                                        </p:attrNameLst>
                                      </p:cBhvr>
                                      <p:to>
                                        <p:strVal val="visible"/>
                                      </p:to>
                                    </p:set>
                                    <p:anim calcmode="lin" valueType="num">
                                      <p:cBhvr>
                                        <p:cTn id="64" dur="500" fill="hold"/>
                                        <p:tgtEl>
                                          <p:spTgt spid="167988"/>
                                        </p:tgtEl>
                                        <p:attrNameLst>
                                          <p:attrName>ppt_w</p:attrName>
                                        </p:attrNameLst>
                                      </p:cBhvr>
                                      <p:tavLst>
                                        <p:tav tm="0">
                                          <p:val>
                                            <p:fltVal val="0"/>
                                          </p:val>
                                        </p:tav>
                                        <p:tav tm="100000">
                                          <p:val>
                                            <p:strVal val="#ppt_w"/>
                                          </p:val>
                                        </p:tav>
                                      </p:tavLst>
                                    </p:anim>
                                    <p:anim calcmode="lin" valueType="num">
                                      <p:cBhvr>
                                        <p:cTn id="65" dur="500" fill="hold"/>
                                        <p:tgtEl>
                                          <p:spTgt spid="167988"/>
                                        </p:tgtEl>
                                        <p:attrNameLst>
                                          <p:attrName>ppt_h</p:attrName>
                                        </p:attrNameLst>
                                      </p:cBhvr>
                                      <p:tavLst>
                                        <p:tav tm="0">
                                          <p:val>
                                            <p:fltVal val="0"/>
                                          </p:val>
                                        </p:tav>
                                        <p:tav tm="100000">
                                          <p:val>
                                            <p:strVal val="#ppt_h"/>
                                          </p:val>
                                        </p:tav>
                                      </p:tavLst>
                                    </p:anim>
                                    <p:animEffect transition="in" filter="fade">
                                      <p:cBhvr>
                                        <p:cTn id="66" dur="500"/>
                                        <p:tgtEl>
                                          <p:spTgt spid="167988"/>
                                        </p:tgtEl>
                                      </p:cBhvr>
                                    </p:animEffect>
                                  </p:childTnLst>
                                </p:cTn>
                              </p:par>
                              <p:par>
                                <p:cTn id="67" presetID="53"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167993"/>
                                        </p:tgtEl>
                                        <p:attrNameLst>
                                          <p:attrName>style.visibility</p:attrName>
                                        </p:attrNameLst>
                                      </p:cBhvr>
                                      <p:to>
                                        <p:strVal val="visible"/>
                                      </p:to>
                                    </p:set>
                                    <p:anim calcmode="lin" valueType="num">
                                      <p:cBhvr>
                                        <p:cTn id="74" dur="500" fill="hold"/>
                                        <p:tgtEl>
                                          <p:spTgt spid="167993"/>
                                        </p:tgtEl>
                                        <p:attrNameLst>
                                          <p:attrName>ppt_w</p:attrName>
                                        </p:attrNameLst>
                                      </p:cBhvr>
                                      <p:tavLst>
                                        <p:tav tm="0">
                                          <p:val>
                                            <p:fltVal val="0"/>
                                          </p:val>
                                        </p:tav>
                                        <p:tav tm="100000">
                                          <p:val>
                                            <p:strVal val="#ppt_w"/>
                                          </p:val>
                                        </p:tav>
                                      </p:tavLst>
                                    </p:anim>
                                    <p:anim calcmode="lin" valueType="num">
                                      <p:cBhvr>
                                        <p:cTn id="75" dur="500" fill="hold"/>
                                        <p:tgtEl>
                                          <p:spTgt spid="167993"/>
                                        </p:tgtEl>
                                        <p:attrNameLst>
                                          <p:attrName>ppt_h</p:attrName>
                                        </p:attrNameLst>
                                      </p:cBhvr>
                                      <p:tavLst>
                                        <p:tav tm="0">
                                          <p:val>
                                            <p:fltVal val="0"/>
                                          </p:val>
                                        </p:tav>
                                        <p:tav tm="100000">
                                          <p:val>
                                            <p:strVal val="#ppt_h"/>
                                          </p:val>
                                        </p:tav>
                                      </p:tavLst>
                                    </p:anim>
                                    <p:animEffect transition="in" filter="fade">
                                      <p:cBhvr>
                                        <p:cTn id="76" dur="500"/>
                                        <p:tgtEl>
                                          <p:spTgt spid="167993"/>
                                        </p:tgtEl>
                                      </p:cBhvr>
                                    </p:animEffect>
                                  </p:childTnLst>
                                </p:cTn>
                              </p:par>
                              <p:par>
                                <p:cTn id="77" presetID="53" presetClass="entr" presetSubtype="0"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Effect transition="in" filter="fade">
                                      <p:cBhvr>
                                        <p:cTn id="81" dur="500"/>
                                        <p:tgtEl>
                                          <p:spTgt spid="11"/>
                                        </p:tgtEl>
                                      </p:cBhvr>
                                    </p:animEffect>
                                  </p:childTnLst>
                                </p:cTn>
                              </p:par>
                              <p:par>
                                <p:cTn id="82" presetID="53" presetClass="entr" presetSubtype="0" fill="hold"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Effect transition="in" filter="fade">
                                      <p:cBhvr>
                                        <p:cTn id="86" dur="500"/>
                                        <p:tgtEl>
                                          <p:spTgt spid="12"/>
                                        </p:tgtEl>
                                      </p:cBhvr>
                                    </p:animEffect>
                                  </p:childTnLst>
                                </p:cTn>
                              </p:par>
                              <p:par>
                                <p:cTn id="87" presetID="8" presetClass="emph" presetSubtype="0" fill="hold" grpId="1" nodeType="withEffect">
                                  <p:stCondLst>
                                    <p:cond delay="0"/>
                                  </p:stCondLst>
                                  <p:childTnLst>
                                    <p:animRot by="21600000">
                                      <p:cBhvr>
                                        <p:cTn id="88" dur="2000" fill="hold"/>
                                        <p:tgtEl>
                                          <p:spTgt spid="167988"/>
                                        </p:tgtEl>
                                        <p:attrNameLst>
                                          <p:attrName>r</p:attrName>
                                        </p:attrNameLst>
                                      </p:cBhvr>
                                    </p:animRot>
                                  </p:childTnLst>
                                </p:cTn>
                              </p:par>
                              <p:par>
                                <p:cTn id="89" presetID="8" presetClass="emph" presetSubtype="0" fill="hold" grpId="1" nodeType="withEffect">
                                  <p:stCondLst>
                                    <p:cond delay="0"/>
                                  </p:stCondLst>
                                  <p:childTnLst>
                                    <p:animRot by="21600000">
                                      <p:cBhvr>
                                        <p:cTn id="90" dur="2000" fill="hold"/>
                                        <p:tgtEl>
                                          <p:spTgt spid="167993"/>
                                        </p:tgtEl>
                                        <p:attrNameLst>
                                          <p:attrName>r</p:attrName>
                                        </p:attrNameLst>
                                      </p:cBhvr>
                                    </p:animRot>
                                  </p:childTnLst>
                                </p:cTn>
                              </p:par>
                              <p:par>
                                <p:cTn id="91" presetID="8" presetClass="emph" presetSubtype="0" fill="hold" nodeType="withEffect">
                                  <p:stCondLst>
                                    <p:cond delay="0"/>
                                  </p:stCondLst>
                                  <p:childTnLst>
                                    <p:animRot by="21600000">
                                      <p:cBhvr>
                                        <p:cTn id="92" dur="2000" fill="hold"/>
                                        <p:tgtEl>
                                          <p:spTgt spid="10"/>
                                        </p:tgtEl>
                                        <p:attrNameLst>
                                          <p:attrName>r</p:attrName>
                                        </p:attrNameLst>
                                      </p:cBhvr>
                                    </p:animRot>
                                  </p:childTnLst>
                                </p:cTn>
                              </p:par>
                              <p:par>
                                <p:cTn id="93" presetID="8" presetClass="emph" presetSubtype="0" fill="hold" nodeType="withEffect">
                                  <p:stCondLst>
                                    <p:cond delay="0"/>
                                  </p:stCondLst>
                                  <p:childTnLst>
                                    <p:animRot by="21600000">
                                      <p:cBhvr>
                                        <p:cTn id="94" dur="2000" fill="hold"/>
                                        <p:tgtEl>
                                          <p:spTgt spid="12"/>
                                        </p:tgtEl>
                                        <p:attrNameLst>
                                          <p:attrName>r</p:attrName>
                                        </p:attrNameLst>
                                      </p:cBhvr>
                                    </p:animRot>
                                  </p:childTnLst>
                                </p:cTn>
                              </p:par>
                              <p:par>
                                <p:cTn id="95" presetID="8" presetClass="emph" presetSubtype="0" fill="hold" nodeType="withEffect">
                                  <p:stCondLst>
                                    <p:cond delay="0"/>
                                  </p:stCondLst>
                                  <p:childTnLst>
                                    <p:animRot by="21600000">
                                      <p:cBhvr>
                                        <p:cTn id="9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79" grpId="0" animBg="1"/>
      <p:bldP spid="167980" grpId="0"/>
      <p:bldP spid="167981" grpId="0"/>
      <p:bldP spid="167982" grpId="0"/>
      <p:bldP spid="167983" grpId="0"/>
      <p:bldP spid="167984" grpId="0"/>
      <p:bldP spid="167985" grpId="0"/>
      <p:bldP spid="167986" grpId="0"/>
      <p:bldP spid="167987" grpId="0"/>
      <p:bldP spid="167988" grpId="0" animBg="1"/>
      <p:bldP spid="167988" grpId="1" animBg="1"/>
      <p:bldP spid="167993" grpId="0" animBg="1"/>
      <p:bldP spid="16799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62000" y="304800"/>
            <a:ext cx="7696200" cy="641350"/>
          </a:xfrm>
          <a:prstGeom prst="rect">
            <a:avLst/>
          </a:prstGeom>
          <a:noFill/>
          <a:ln w="9525">
            <a:noFill/>
            <a:miter lim="800000"/>
            <a:headEnd/>
            <a:tailEnd/>
          </a:ln>
        </p:spPr>
        <p:txBody>
          <a:bodyPr>
            <a:spAutoFit/>
          </a:bodyPr>
          <a:lstStyle/>
          <a:p>
            <a:pPr algn="dist">
              <a:spcBef>
                <a:spcPct val="50000"/>
              </a:spcBef>
            </a:pPr>
            <a:r>
              <a:rPr lang="en-US" altLang="ja-JP" sz="3600" u="sng">
                <a:solidFill>
                  <a:srgbClr val="000099"/>
                </a:solidFill>
                <a:ea typeface="MS Gothic" pitchFamily="49" charset="-128"/>
              </a:rPr>
              <a:t>Chelates and metal selectivity</a:t>
            </a:r>
            <a:endParaRPr lang="ja-JP" altLang="en-US" u="sng">
              <a:solidFill>
                <a:schemeClr val="tx2"/>
              </a:solidFill>
              <a:ea typeface="MS Gothic" pitchFamily="49" charset="-128"/>
            </a:endParaRPr>
          </a:p>
        </p:txBody>
      </p:sp>
      <p:sp>
        <p:nvSpPr>
          <p:cNvPr id="28675" name="Rectangle 4"/>
          <p:cNvSpPr>
            <a:spLocks noChangeArrowheads="1"/>
          </p:cNvSpPr>
          <p:nvPr/>
        </p:nvSpPr>
        <p:spPr bwMode="auto">
          <a:xfrm>
            <a:off x="673100" y="1130300"/>
            <a:ext cx="7827963" cy="5321300"/>
          </a:xfrm>
          <a:prstGeom prst="rect">
            <a:avLst/>
          </a:prstGeom>
          <a:blipFill dpi="0" rotWithShape="0">
            <a:blip r:embed="rId2"/>
            <a:srcRect/>
            <a:tile tx="0" ty="0" sx="100000" sy="100000" flip="none" algn="tl"/>
          </a:blipFill>
          <a:ln w="9525">
            <a:noFill/>
            <a:miter lim="800000"/>
            <a:headEnd/>
            <a:tailEnd/>
          </a:ln>
        </p:spPr>
        <p:txBody>
          <a:bodyPr/>
          <a:lstStyle/>
          <a:p>
            <a:endParaRPr lang="en-US"/>
          </a:p>
        </p:txBody>
      </p:sp>
      <p:sp>
        <p:nvSpPr>
          <p:cNvPr id="28676" name="Rectangle 5"/>
          <p:cNvSpPr>
            <a:spLocks noChangeArrowheads="1"/>
          </p:cNvSpPr>
          <p:nvPr/>
        </p:nvSpPr>
        <p:spPr bwMode="auto">
          <a:xfrm>
            <a:off x="5864225" y="1255713"/>
            <a:ext cx="1198563" cy="320675"/>
          </a:xfrm>
          <a:prstGeom prst="rect">
            <a:avLst/>
          </a:prstGeom>
          <a:noFill/>
          <a:ln w="9525">
            <a:noFill/>
            <a:miter lim="800000"/>
            <a:headEnd/>
            <a:tailEnd/>
          </a:ln>
        </p:spPr>
        <p:txBody>
          <a:bodyPr wrap="none" lIns="0" tIns="0" rIns="0" bIns="0">
            <a:spAutoFit/>
          </a:bodyPr>
          <a:lstStyle/>
          <a:p>
            <a:r>
              <a:rPr lang="en-US" altLang="ja-JP" sz="2100">
                <a:solidFill>
                  <a:srgbClr val="000000"/>
                </a:solidFill>
                <a:ea typeface="MS Gothic" pitchFamily="49" charset="-128"/>
              </a:rPr>
              <a:t>Selectivity</a:t>
            </a:r>
            <a:endParaRPr lang="en-US" altLang="ja-JP"/>
          </a:p>
        </p:txBody>
      </p:sp>
      <p:sp>
        <p:nvSpPr>
          <p:cNvPr id="28677" name="Rectangle 6"/>
          <p:cNvSpPr>
            <a:spLocks noChangeArrowheads="1"/>
          </p:cNvSpPr>
          <p:nvPr/>
        </p:nvSpPr>
        <p:spPr bwMode="auto">
          <a:xfrm>
            <a:off x="887413" y="1812925"/>
            <a:ext cx="1627187" cy="641350"/>
          </a:xfrm>
          <a:prstGeom prst="rect">
            <a:avLst/>
          </a:prstGeom>
          <a:noFill/>
          <a:ln w="9525">
            <a:noFill/>
            <a:miter lim="800000"/>
            <a:headEnd/>
            <a:tailEnd/>
          </a:ln>
        </p:spPr>
        <p:txBody>
          <a:bodyPr wrap="none" lIns="0" tIns="0" rIns="0" bIns="0">
            <a:spAutoFit/>
          </a:bodyPr>
          <a:lstStyle/>
          <a:p>
            <a:pPr algn="ctr"/>
            <a:r>
              <a:rPr lang="en-US" altLang="ja-JP" sz="2100">
                <a:solidFill>
                  <a:srgbClr val="000000"/>
                </a:solidFill>
                <a:ea typeface="MS Gothic" pitchFamily="49" charset="-128"/>
              </a:rPr>
              <a:t>Iminodiacetic </a:t>
            </a:r>
          </a:p>
          <a:p>
            <a:pPr algn="ctr"/>
            <a:r>
              <a:rPr lang="en-US" altLang="ja-JP" sz="2100">
                <a:solidFill>
                  <a:srgbClr val="000000"/>
                </a:solidFill>
                <a:ea typeface="MS Gothic" pitchFamily="49" charset="-128"/>
              </a:rPr>
              <a:t>acid</a:t>
            </a:r>
            <a:endParaRPr lang="en-US" altLang="ja-JP"/>
          </a:p>
        </p:txBody>
      </p:sp>
      <p:sp>
        <p:nvSpPr>
          <p:cNvPr id="28678" name="Rectangle 7"/>
          <p:cNvSpPr>
            <a:spLocks noChangeArrowheads="1"/>
          </p:cNvSpPr>
          <p:nvPr/>
        </p:nvSpPr>
        <p:spPr bwMode="auto">
          <a:xfrm>
            <a:off x="4616450" y="1749425"/>
            <a:ext cx="3095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Hg</a:t>
            </a:r>
            <a:endParaRPr lang="en-US" altLang="ja-JP"/>
          </a:p>
        </p:txBody>
      </p:sp>
      <p:sp>
        <p:nvSpPr>
          <p:cNvPr id="28679" name="Rectangle 8"/>
          <p:cNvSpPr>
            <a:spLocks noChangeArrowheads="1"/>
          </p:cNvSpPr>
          <p:nvPr/>
        </p:nvSpPr>
        <p:spPr bwMode="auto">
          <a:xfrm>
            <a:off x="4924425" y="1757363"/>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680" name="Rectangle 9"/>
          <p:cNvSpPr>
            <a:spLocks noChangeArrowheads="1"/>
          </p:cNvSpPr>
          <p:nvPr/>
        </p:nvSpPr>
        <p:spPr bwMode="auto">
          <a:xfrm>
            <a:off x="5064125" y="1749425"/>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&gt;Cu</a:t>
            </a:r>
            <a:endParaRPr lang="en-US" altLang="ja-JP"/>
          </a:p>
        </p:txBody>
      </p:sp>
      <p:sp>
        <p:nvSpPr>
          <p:cNvPr id="28681" name="Rectangle 10"/>
          <p:cNvSpPr>
            <a:spLocks noChangeArrowheads="1"/>
          </p:cNvSpPr>
          <p:nvPr/>
        </p:nvSpPr>
        <p:spPr bwMode="auto">
          <a:xfrm>
            <a:off x="5510213" y="1757363"/>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682" name="Rectangle 11"/>
          <p:cNvSpPr>
            <a:spLocks noChangeArrowheads="1"/>
          </p:cNvSpPr>
          <p:nvPr/>
        </p:nvSpPr>
        <p:spPr bwMode="auto">
          <a:xfrm>
            <a:off x="5649913" y="1749425"/>
            <a:ext cx="503237"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&gt;UO</a:t>
            </a:r>
            <a:endParaRPr lang="en-US" altLang="ja-JP"/>
          </a:p>
        </p:txBody>
      </p:sp>
      <p:sp>
        <p:nvSpPr>
          <p:cNvPr id="28683" name="Rectangle 12"/>
          <p:cNvSpPr>
            <a:spLocks noChangeArrowheads="1"/>
          </p:cNvSpPr>
          <p:nvPr/>
        </p:nvSpPr>
        <p:spPr bwMode="auto">
          <a:xfrm>
            <a:off x="6151563" y="1885950"/>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684" name="Rectangle 13"/>
          <p:cNvSpPr>
            <a:spLocks noChangeArrowheads="1"/>
          </p:cNvSpPr>
          <p:nvPr/>
        </p:nvSpPr>
        <p:spPr bwMode="auto">
          <a:xfrm>
            <a:off x="6218238" y="1757363"/>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685" name="Rectangle 14"/>
          <p:cNvSpPr>
            <a:spLocks noChangeArrowheads="1"/>
          </p:cNvSpPr>
          <p:nvPr/>
        </p:nvSpPr>
        <p:spPr bwMode="auto">
          <a:xfrm>
            <a:off x="6356350" y="1749425"/>
            <a:ext cx="4365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&gt;Pb</a:t>
            </a:r>
            <a:endParaRPr lang="en-US" altLang="ja-JP"/>
          </a:p>
        </p:txBody>
      </p:sp>
      <p:sp>
        <p:nvSpPr>
          <p:cNvPr id="28686" name="Rectangle 15"/>
          <p:cNvSpPr>
            <a:spLocks noChangeArrowheads="1"/>
          </p:cNvSpPr>
          <p:nvPr/>
        </p:nvSpPr>
        <p:spPr bwMode="auto">
          <a:xfrm>
            <a:off x="6791325" y="1757363"/>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687" name="Rectangle 16"/>
          <p:cNvSpPr>
            <a:spLocks noChangeArrowheads="1"/>
          </p:cNvSpPr>
          <p:nvPr/>
        </p:nvSpPr>
        <p:spPr bwMode="auto">
          <a:xfrm>
            <a:off x="6931025" y="1749425"/>
            <a:ext cx="4238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&gt;Fe</a:t>
            </a:r>
            <a:endParaRPr lang="en-US" altLang="ja-JP"/>
          </a:p>
        </p:txBody>
      </p:sp>
      <p:sp>
        <p:nvSpPr>
          <p:cNvPr id="28688" name="Rectangle 17"/>
          <p:cNvSpPr>
            <a:spLocks noChangeArrowheads="1"/>
          </p:cNvSpPr>
          <p:nvPr/>
        </p:nvSpPr>
        <p:spPr bwMode="auto">
          <a:xfrm>
            <a:off x="7353300" y="1757363"/>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689" name="Rectangle 18"/>
          <p:cNvSpPr>
            <a:spLocks noChangeArrowheads="1"/>
          </p:cNvSpPr>
          <p:nvPr/>
        </p:nvSpPr>
        <p:spPr bwMode="auto">
          <a:xfrm>
            <a:off x="7493000" y="1749425"/>
            <a:ext cx="35560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&gt;Al</a:t>
            </a:r>
            <a:endParaRPr lang="en-US" altLang="ja-JP"/>
          </a:p>
        </p:txBody>
      </p:sp>
      <p:sp>
        <p:nvSpPr>
          <p:cNvPr id="28690" name="Rectangle 19"/>
          <p:cNvSpPr>
            <a:spLocks noChangeArrowheads="1"/>
          </p:cNvSpPr>
          <p:nvPr/>
        </p:nvSpPr>
        <p:spPr bwMode="auto">
          <a:xfrm>
            <a:off x="7845425" y="1757363"/>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691" name="Rectangle 20"/>
          <p:cNvSpPr>
            <a:spLocks noChangeArrowheads="1"/>
          </p:cNvSpPr>
          <p:nvPr/>
        </p:nvSpPr>
        <p:spPr bwMode="auto">
          <a:xfrm>
            <a:off x="7985125" y="1749425"/>
            <a:ext cx="14128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a:t>
            </a:r>
            <a:endParaRPr lang="en-US" altLang="ja-JP"/>
          </a:p>
        </p:txBody>
      </p:sp>
      <p:sp>
        <p:nvSpPr>
          <p:cNvPr id="28692" name="Rectangle 21"/>
          <p:cNvSpPr>
            <a:spLocks noChangeArrowheads="1"/>
          </p:cNvSpPr>
          <p:nvPr/>
        </p:nvSpPr>
        <p:spPr bwMode="auto">
          <a:xfrm>
            <a:off x="4883150" y="2030413"/>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693" name="Rectangle 22"/>
          <p:cNvSpPr>
            <a:spLocks noChangeArrowheads="1"/>
          </p:cNvSpPr>
          <p:nvPr/>
        </p:nvSpPr>
        <p:spPr bwMode="auto">
          <a:xfrm>
            <a:off x="4960938" y="2000250"/>
            <a:ext cx="7461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a:t>
            </a:r>
            <a:endParaRPr lang="en-US" altLang="ja-JP"/>
          </a:p>
        </p:txBody>
      </p:sp>
      <p:sp>
        <p:nvSpPr>
          <p:cNvPr id="28694" name="Rectangle 23"/>
          <p:cNvSpPr>
            <a:spLocks noChangeArrowheads="1"/>
          </p:cNvSpPr>
          <p:nvPr/>
        </p:nvSpPr>
        <p:spPr bwMode="auto">
          <a:xfrm>
            <a:off x="5030788" y="1990725"/>
            <a:ext cx="369887"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&gt;Ni</a:t>
            </a:r>
            <a:endParaRPr lang="en-US" altLang="ja-JP"/>
          </a:p>
        </p:txBody>
      </p:sp>
      <p:sp>
        <p:nvSpPr>
          <p:cNvPr id="28695" name="Rectangle 24"/>
          <p:cNvSpPr>
            <a:spLocks noChangeArrowheads="1"/>
          </p:cNvSpPr>
          <p:nvPr/>
        </p:nvSpPr>
        <p:spPr bwMode="auto">
          <a:xfrm>
            <a:off x="5399088" y="20002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696" name="Rectangle 25"/>
          <p:cNvSpPr>
            <a:spLocks noChangeArrowheads="1"/>
          </p:cNvSpPr>
          <p:nvPr/>
        </p:nvSpPr>
        <p:spPr bwMode="auto">
          <a:xfrm>
            <a:off x="5538788" y="1990725"/>
            <a:ext cx="42386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&gt;Zn</a:t>
            </a:r>
            <a:endParaRPr lang="en-US" altLang="ja-JP"/>
          </a:p>
        </p:txBody>
      </p:sp>
      <p:sp>
        <p:nvSpPr>
          <p:cNvPr id="28697" name="Rectangle 26"/>
          <p:cNvSpPr>
            <a:spLocks noChangeArrowheads="1"/>
          </p:cNvSpPr>
          <p:nvPr/>
        </p:nvSpPr>
        <p:spPr bwMode="auto">
          <a:xfrm>
            <a:off x="5961063" y="20002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698" name="Rectangle 27"/>
          <p:cNvSpPr>
            <a:spLocks noChangeArrowheads="1"/>
          </p:cNvSpPr>
          <p:nvPr/>
        </p:nvSpPr>
        <p:spPr bwMode="auto">
          <a:xfrm>
            <a:off x="6099175" y="1990725"/>
            <a:ext cx="4365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&gt;Ag</a:t>
            </a:r>
            <a:endParaRPr lang="en-US" altLang="ja-JP"/>
          </a:p>
        </p:txBody>
      </p:sp>
      <p:sp>
        <p:nvSpPr>
          <p:cNvPr id="28699" name="Rectangle 28"/>
          <p:cNvSpPr>
            <a:spLocks noChangeArrowheads="1"/>
          </p:cNvSpPr>
          <p:nvPr/>
        </p:nvSpPr>
        <p:spPr bwMode="auto">
          <a:xfrm>
            <a:off x="6534150" y="2000250"/>
            <a:ext cx="7461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a:t>
            </a:r>
            <a:endParaRPr lang="en-US" altLang="ja-JP"/>
          </a:p>
        </p:txBody>
      </p:sp>
      <p:sp>
        <p:nvSpPr>
          <p:cNvPr id="28700" name="Rectangle 29"/>
          <p:cNvSpPr>
            <a:spLocks noChangeArrowheads="1"/>
          </p:cNvSpPr>
          <p:nvPr/>
        </p:nvSpPr>
        <p:spPr bwMode="auto">
          <a:xfrm>
            <a:off x="6604000" y="1990725"/>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&gt;Co</a:t>
            </a:r>
            <a:endParaRPr lang="en-US" altLang="ja-JP"/>
          </a:p>
        </p:txBody>
      </p:sp>
      <p:sp>
        <p:nvSpPr>
          <p:cNvPr id="28701" name="Rectangle 30"/>
          <p:cNvSpPr>
            <a:spLocks noChangeArrowheads="1"/>
          </p:cNvSpPr>
          <p:nvPr/>
        </p:nvSpPr>
        <p:spPr bwMode="auto">
          <a:xfrm>
            <a:off x="7051675" y="20002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02" name="Rectangle 31"/>
          <p:cNvSpPr>
            <a:spLocks noChangeArrowheads="1"/>
          </p:cNvSpPr>
          <p:nvPr/>
        </p:nvSpPr>
        <p:spPr bwMode="auto">
          <a:xfrm>
            <a:off x="7189788" y="1990725"/>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&gt;Cd</a:t>
            </a:r>
            <a:endParaRPr lang="en-US" altLang="ja-JP"/>
          </a:p>
        </p:txBody>
      </p:sp>
      <p:sp>
        <p:nvSpPr>
          <p:cNvPr id="28703" name="Rectangle 32"/>
          <p:cNvSpPr>
            <a:spLocks noChangeArrowheads="1"/>
          </p:cNvSpPr>
          <p:nvPr/>
        </p:nvSpPr>
        <p:spPr bwMode="auto">
          <a:xfrm>
            <a:off x="7637463" y="20002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04" name="Rectangle 33"/>
          <p:cNvSpPr>
            <a:spLocks noChangeArrowheads="1"/>
          </p:cNvSpPr>
          <p:nvPr/>
        </p:nvSpPr>
        <p:spPr bwMode="auto">
          <a:xfrm>
            <a:off x="7777163" y="1990725"/>
            <a:ext cx="42386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&gt;Fe</a:t>
            </a:r>
            <a:endParaRPr lang="en-US" altLang="ja-JP"/>
          </a:p>
        </p:txBody>
      </p:sp>
      <p:sp>
        <p:nvSpPr>
          <p:cNvPr id="28705" name="Rectangle 34"/>
          <p:cNvSpPr>
            <a:spLocks noChangeArrowheads="1"/>
          </p:cNvSpPr>
          <p:nvPr/>
        </p:nvSpPr>
        <p:spPr bwMode="auto">
          <a:xfrm>
            <a:off x="8199438" y="20002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06" name="Rectangle 35"/>
          <p:cNvSpPr>
            <a:spLocks noChangeArrowheads="1"/>
          </p:cNvSpPr>
          <p:nvPr/>
        </p:nvSpPr>
        <p:spPr bwMode="auto">
          <a:xfrm>
            <a:off x="8339138" y="1990725"/>
            <a:ext cx="141287"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a:t>
            </a:r>
            <a:endParaRPr lang="en-US" altLang="ja-JP"/>
          </a:p>
        </p:txBody>
      </p:sp>
      <p:sp>
        <p:nvSpPr>
          <p:cNvPr id="28707" name="Rectangle 36"/>
          <p:cNvSpPr>
            <a:spLocks noChangeArrowheads="1"/>
          </p:cNvSpPr>
          <p:nvPr/>
        </p:nvSpPr>
        <p:spPr bwMode="auto">
          <a:xfrm>
            <a:off x="5005388" y="22415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08" name="Rectangle 37"/>
          <p:cNvSpPr>
            <a:spLocks noChangeArrowheads="1"/>
          </p:cNvSpPr>
          <p:nvPr/>
        </p:nvSpPr>
        <p:spPr bwMode="auto">
          <a:xfrm>
            <a:off x="5178425" y="2289175"/>
            <a:ext cx="4365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&gt;Ba</a:t>
            </a:r>
            <a:endParaRPr lang="en-US" altLang="ja-JP"/>
          </a:p>
        </p:txBody>
      </p:sp>
      <p:sp>
        <p:nvSpPr>
          <p:cNvPr id="28709" name="Rectangle 38"/>
          <p:cNvSpPr>
            <a:spLocks noChangeArrowheads="1"/>
          </p:cNvSpPr>
          <p:nvPr/>
        </p:nvSpPr>
        <p:spPr bwMode="auto">
          <a:xfrm>
            <a:off x="5580063" y="22415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10" name="Rectangle 39"/>
          <p:cNvSpPr>
            <a:spLocks noChangeArrowheads="1"/>
          </p:cNvSpPr>
          <p:nvPr/>
        </p:nvSpPr>
        <p:spPr bwMode="auto">
          <a:xfrm>
            <a:off x="5751513" y="2289175"/>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&gt;Ca</a:t>
            </a:r>
            <a:endParaRPr lang="en-US" altLang="ja-JP"/>
          </a:p>
        </p:txBody>
      </p:sp>
      <p:sp>
        <p:nvSpPr>
          <p:cNvPr id="28711" name="Rectangle 40"/>
          <p:cNvSpPr>
            <a:spLocks noChangeArrowheads="1"/>
          </p:cNvSpPr>
          <p:nvPr/>
        </p:nvSpPr>
        <p:spPr bwMode="auto">
          <a:xfrm>
            <a:off x="6165850" y="22415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12" name="Rectangle 41"/>
          <p:cNvSpPr>
            <a:spLocks noChangeArrowheads="1"/>
          </p:cNvSpPr>
          <p:nvPr/>
        </p:nvSpPr>
        <p:spPr bwMode="auto">
          <a:xfrm>
            <a:off x="6337300" y="2289175"/>
            <a:ext cx="38258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&gt;Sr</a:t>
            </a:r>
            <a:endParaRPr lang="en-US" altLang="ja-JP"/>
          </a:p>
        </p:txBody>
      </p:sp>
      <p:sp>
        <p:nvSpPr>
          <p:cNvPr id="28713" name="Rectangle 42"/>
          <p:cNvSpPr>
            <a:spLocks noChangeArrowheads="1"/>
          </p:cNvSpPr>
          <p:nvPr/>
        </p:nvSpPr>
        <p:spPr bwMode="auto">
          <a:xfrm>
            <a:off x="6684963" y="22415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714" name="Rectangle 43"/>
          <p:cNvSpPr>
            <a:spLocks noChangeArrowheads="1"/>
          </p:cNvSpPr>
          <p:nvPr/>
        </p:nvSpPr>
        <p:spPr bwMode="auto">
          <a:xfrm>
            <a:off x="6858000" y="2289175"/>
            <a:ext cx="47783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&gt;Mg</a:t>
            </a:r>
            <a:endParaRPr lang="en-US" altLang="ja-JP"/>
          </a:p>
        </p:txBody>
      </p:sp>
      <p:sp>
        <p:nvSpPr>
          <p:cNvPr id="28715" name="Rectangle 44"/>
          <p:cNvSpPr>
            <a:spLocks noChangeArrowheads="1"/>
          </p:cNvSpPr>
          <p:nvPr/>
        </p:nvSpPr>
        <p:spPr bwMode="auto">
          <a:xfrm>
            <a:off x="7297738" y="22415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16" name="Rectangle 45"/>
          <p:cNvSpPr>
            <a:spLocks noChangeArrowheads="1"/>
          </p:cNvSpPr>
          <p:nvPr/>
        </p:nvSpPr>
        <p:spPr bwMode="auto">
          <a:xfrm>
            <a:off x="7470775" y="2289175"/>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&gt;Na</a:t>
            </a:r>
            <a:endParaRPr lang="en-US" altLang="ja-JP"/>
          </a:p>
        </p:txBody>
      </p:sp>
      <p:sp>
        <p:nvSpPr>
          <p:cNvPr id="28717" name="Rectangle 46"/>
          <p:cNvSpPr>
            <a:spLocks noChangeArrowheads="1"/>
          </p:cNvSpPr>
          <p:nvPr/>
        </p:nvSpPr>
        <p:spPr bwMode="auto">
          <a:xfrm>
            <a:off x="7885113" y="2241550"/>
            <a:ext cx="7461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a:t>
            </a:r>
            <a:endParaRPr lang="en-US" altLang="ja-JP"/>
          </a:p>
        </p:txBody>
      </p:sp>
      <p:sp>
        <p:nvSpPr>
          <p:cNvPr id="28718" name="Rectangle 47"/>
          <p:cNvSpPr>
            <a:spLocks noChangeArrowheads="1"/>
          </p:cNvSpPr>
          <p:nvPr/>
        </p:nvSpPr>
        <p:spPr bwMode="auto">
          <a:xfrm>
            <a:off x="717550" y="2954338"/>
            <a:ext cx="1892300" cy="320675"/>
          </a:xfrm>
          <a:prstGeom prst="rect">
            <a:avLst/>
          </a:prstGeom>
          <a:noFill/>
          <a:ln w="9525">
            <a:noFill/>
            <a:miter lim="800000"/>
            <a:headEnd/>
            <a:tailEnd/>
          </a:ln>
        </p:spPr>
        <p:txBody>
          <a:bodyPr wrap="none" lIns="0" tIns="0" rIns="0" bIns="0">
            <a:spAutoFit/>
          </a:bodyPr>
          <a:lstStyle/>
          <a:p>
            <a:r>
              <a:rPr lang="en-US" altLang="ja-JP" sz="2100">
                <a:solidFill>
                  <a:srgbClr val="000000"/>
                </a:solidFill>
                <a:ea typeface="MS Gothic" pitchFamily="49" charset="-128"/>
              </a:rPr>
              <a:t>Phosphoric acid</a:t>
            </a:r>
            <a:endParaRPr lang="en-US" altLang="ja-JP"/>
          </a:p>
        </p:txBody>
      </p:sp>
      <p:sp>
        <p:nvSpPr>
          <p:cNvPr id="28719" name="Rectangle 48"/>
          <p:cNvSpPr>
            <a:spLocks noChangeArrowheads="1"/>
          </p:cNvSpPr>
          <p:nvPr/>
        </p:nvSpPr>
        <p:spPr bwMode="auto">
          <a:xfrm>
            <a:off x="4616450" y="2714625"/>
            <a:ext cx="282575"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Th</a:t>
            </a:r>
            <a:endParaRPr lang="en-US" altLang="ja-JP"/>
          </a:p>
        </p:txBody>
      </p:sp>
      <p:sp>
        <p:nvSpPr>
          <p:cNvPr id="28720" name="Rectangle 49"/>
          <p:cNvSpPr>
            <a:spLocks noChangeArrowheads="1"/>
          </p:cNvSpPr>
          <p:nvPr/>
        </p:nvSpPr>
        <p:spPr bwMode="auto">
          <a:xfrm>
            <a:off x="4897438" y="27241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4+</a:t>
            </a:r>
            <a:endParaRPr lang="en-US" altLang="ja-JP"/>
          </a:p>
        </p:txBody>
      </p:sp>
      <p:sp>
        <p:nvSpPr>
          <p:cNvPr id="28721" name="Rectangle 50"/>
          <p:cNvSpPr>
            <a:spLocks noChangeArrowheads="1"/>
          </p:cNvSpPr>
          <p:nvPr/>
        </p:nvSpPr>
        <p:spPr bwMode="auto">
          <a:xfrm>
            <a:off x="5037138" y="2714625"/>
            <a:ext cx="31591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&gt;U</a:t>
            </a:r>
            <a:endParaRPr lang="en-US" altLang="ja-JP"/>
          </a:p>
        </p:txBody>
      </p:sp>
      <p:sp>
        <p:nvSpPr>
          <p:cNvPr id="28722" name="Rectangle 51"/>
          <p:cNvSpPr>
            <a:spLocks noChangeArrowheads="1"/>
          </p:cNvSpPr>
          <p:nvPr/>
        </p:nvSpPr>
        <p:spPr bwMode="auto">
          <a:xfrm>
            <a:off x="5349875" y="27241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4+</a:t>
            </a:r>
            <a:endParaRPr lang="en-US" altLang="ja-JP"/>
          </a:p>
        </p:txBody>
      </p:sp>
      <p:sp>
        <p:nvSpPr>
          <p:cNvPr id="28723" name="Rectangle 52"/>
          <p:cNvSpPr>
            <a:spLocks noChangeArrowheads="1"/>
          </p:cNvSpPr>
          <p:nvPr/>
        </p:nvSpPr>
        <p:spPr bwMode="auto">
          <a:xfrm>
            <a:off x="5489575" y="2714625"/>
            <a:ext cx="50323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&gt;UO</a:t>
            </a:r>
            <a:endParaRPr lang="en-US" altLang="ja-JP"/>
          </a:p>
        </p:txBody>
      </p:sp>
      <p:sp>
        <p:nvSpPr>
          <p:cNvPr id="28724" name="Rectangle 53"/>
          <p:cNvSpPr>
            <a:spLocks noChangeArrowheads="1"/>
          </p:cNvSpPr>
          <p:nvPr/>
        </p:nvSpPr>
        <p:spPr bwMode="auto">
          <a:xfrm>
            <a:off x="5991225" y="2852738"/>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25" name="Rectangle 54"/>
          <p:cNvSpPr>
            <a:spLocks noChangeArrowheads="1"/>
          </p:cNvSpPr>
          <p:nvPr/>
        </p:nvSpPr>
        <p:spPr bwMode="auto">
          <a:xfrm>
            <a:off x="6057900" y="27241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26" name="Rectangle 55"/>
          <p:cNvSpPr>
            <a:spLocks noChangeArrowheads="1"/>
          </p:cNvSpPr>
          <p:nvPr/>
        </p:nvSpPr>
        <p:spPr bwMode="auto">
          <a:xfrm>
            <a:off x="6196013" y="2714625"/>
            <a:ext cx="42386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&gt;Fe</a:t>
            </a:r>
            <a:endParaRPr lang="en-US" altLang="ja-JP"/>
          </a:p>
        </p:txBody>
      </p:sp>
      <p:sp>
        <p:nvSpPr>
          <p:cNvPr id="28727" name="Rectangle 56"/>
          <p:cNvSpPr>
            <a:spLocks noChangeArrowheads="1"/>
          </p:cNvSpPr>
          <p:nvPr/>
        </p:nvSpPr>
        <p:spPr bwMode="auto">
          <a:xfrm>
            <a:off x="6619875" y="27241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728" name="Rectangle 57"/>
          <p:cNvSpPr>
            <a:spLocks noChangeArrowheads="1"/>
          </p:cNvSpPr>
          <p:nvPr/>
        </p:nvSpPr>
        <p:spPr bwMode="auto">
          <a:xfrm>
            <a:off x="6757988" y="2714625"/>
            <a:ext cx="43656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&gt;Be</a:t>
            </a:r>
            <a:endParaRPr lang="en-US" altLang="ja-JP"/>
          </a:p>
        </p:txBody>
      </p:sp>
      <p:sp>
        <p:nvSpPr>
          <p:cNvPr id="28729" name="Rectangle 58"/>
          <p:cNvSpPr>
            <a:spLocks noChangeArrowheads="1"/>
          </p:cNvSpPr>
          <p:nvPr/>
        </p:nvSpPr>
        <p:spPr bwMode="auto">
          <a:xfrm>
            <a:off x="7192963" y="27241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30" name="Rectangle 61"/>
          <p:cNvSpPr>
            <a:spLocks noChangeArrowheads="1"/>
          </p:cNvSpPr>
          <p:nvPr/>
        </p:nvSpPr>
        <p:spPr bwMode="auto">
          <a:xfrm>
            <a:off x="4616450" y="2957513"/>
            <a:ext cx="31591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&gt;H</a:t>
            </a:r>
            <a:endParaRPr lang="en-US" altLang="ja-JP"/>
          </a:p>
        </p:txBody>
      </p:sp>
      <p:sp>
        <p:nvSpPr>
          <p:cNvPr id="28731" name="Rectangle 62"/>
          <p:cNvSpPr>
            <a:spLocks noChangeArrowheads="1"/>
          </p:cNvSpPr>
          <p:nvPr/>
        </p:nvSpPr>
        <p:spPr bwMode="auto">
          <a:xfrm>
            <a:off x="4930775" y="2965450"/>
            <a:ext cx="7461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a:t>
            </a:r>
            <a:endParaRPr lang="en-US" altLang="ja-JP"/>
          </a:p>
        </p:txBody>
      </p:sp>
      <p:sp>
        <p:nvSpPr>
          <p:cNvPr id="28732" name="Rectangle 63"/>
          <p:cNvSpPr>
            <a:spLocks noChangeArrowheads="1"/>
          </p:cNvSpPr>
          <p:nvPr/>
        </p:nvSpPr>
        <p:spPr bwMode="auto">
          <a:xfrm>
            <a:off x="5000625" y="2957513"/>
            <a:ext cx="4365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&gt;Ag</a:t>
            </a:r>
            <a:endParaRPr lang="en-US" altLang="ja-JP"/>
          </a:p>
        </p:txBody>
      </p:sp>
      <p:sp>
        <p:nvSpPr>
          <p:cNvPr id="28733" name="Rectangle 64"/>
          <p:cNvSpPr>
            <a:spLocks noChangeArrowheads="1"/>
          </p:cNvSpPr>
          <p:nvPr/>
        </p:nvSpPr>
        <p:spPr bwMode="auto">
          <a:xfrm>
            <a:off x="5435600" y="2965450"/>
            <a:ext cx="7461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a:t>
            </a:r>
            <a:endParaRPr lang="en-US" altLang="ja-JP"/>
          </a:p>
        </p:txBody>
      </p:sp>
      <p:sp>
        <p:nvSpPr>
          <p:cNvPr id="28734" name="Rectangle 65"/>
          <p:cNvSpPr>
            <a:spLocks noChangeArrowheads="1"/>
          </p:cNvSpPr>
          <p:nvPr/>
        </p:nvSpPr>
        <p:spPr bwMode="auto">
          <a:xfrm>
            <a:off x="5505450" y="2957513"/>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&gt;Cd</a:t>
            </a:r>
            <a:endParaRPr lang="en-US" altLang="ja-JP"/>
          </a:p>
        </p:txBody>
      </p:sp>
      <p:sp>
        <p:nvSpPr>
          <p:cNvPr id="28735" name="Rectangle 66"/>
          <p:cNvSpPr>
            <a:spLocks noChangeArrowheads="1"/>
          </p:cNvSpPr>
          <p:nvPr/>
        </p:nvSpPr>
        <p:spPr bwMode="auto">
          <a:xfrm>
            <a:off x="5951538" y="29654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36" name="Rectangle 67"/>
          <p:cNvSpPr>
            <a:spLocks noChangeArrowheads="1"/>
          </p:cNvSpPr>
          <p:nvPr/>
        </p:nvSpPr>
        <p:spPr bwMode="auto">
          <a:xfrm>
            <a:off x="6091238" y="2957513"/>
            <a:ext cx="42386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&gt;Zn</a:t>
            </a:r>
            <a:endParaRPr lang="en-US" altLang="ja-JP"/>
          </a:p>
        </p:txBody>
      </p:sp>
      <p:sp>
        <p:nvSpPr>
          <p:cNvPr id="28737" name="Rectangle 68"/>
          <p:cNvSpPr>
            <a:spLocks noChangeArrowheads="1"/>
          </p:cNvSpPr>
          <p:nvPr/>
        </p:nvSpPr>
        <p:spPr bwMode="auto">
          <a:xfrm>
            <a:off x="6513513" y="2965450"/>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38" name="Rectangle 69"/>
          <p:cNvSpPr>
            <a:spLocks noChangeArrowheads="1"/>
          </p:cNvSpPr>
          <p:nvPr/>
        </p:nvSpPr>
        <p:spPr bwMode="auto">
          <a:xfrm>
            <a:off x="6653213" y="2957513"/>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&gt;Cu</a:t>
            </a:r>
            <a:endParaRPr lang="en-US" altLang="ja-JP"/>
          </a:p>
        </p:txBody>
      </p:sp>
      <p:sp>
        <p:nvSpPr>
          <p:cNvPr id="28739" name="Rectangle 70"/>
          <p:cNvSpPr>
            <a:spLocks noChangeArrowheads="1"/>
          </p:cNvSpPr>
          <p:nvPr/>
        </p:nvSpPr>
        <p:spPr bwMode="auto">
          <a:xfrm>
            <a:off x="7099300" y="29654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40" name="Rectangle 71"/>
          <p:cNvSpPr>
            <a:spLocks noChangeArrowheads="1"/>
          </p:cNvSpPr>
          <p:nvPr/>
        </p:nvSpPr>
        <p:spPr bwMode="auto">
          <a:xfrm>
            <a:off x="7239000" y="2957513"/>
            <a:ext cx="36988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&gt;Ni</a:t>
            </a:r>
            <a:endParaRPr lang="en-US" altLang="ja-JP"/>
          </a:p>
        </p:txBody>
      </p:sp>
      <p:sp>
        <p:nvSpPr>
          <p:cNvPr id="28741" name="Rectangle 72"/>
          <p:cNvSpPr>
            <a:spLocks noChangeArrowheads="1"/>
          </p:cNvSpPr>
          <p:nvPr/>
        </p:nvSpPr>
        <p:spPr bwMode="auto">
          <a:xfrm>
            <a:off x="7607300" y="29654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42" name="Rectangle 73"/>
          <p:cNvSpPr>
            <a:spLocks noChangeArrowheads="1"/>
          </p:cNvSpPr>
          <p:nvPr/>
        </p:nvSpPr>
        <p:spPr bwMode="auto">
          <a:xfrm>
            <a:off x="4616450" y="3198813"/>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&gt;Co</a:t>
            </a:r>
            <a:endParaRPr lang="en-US" altLang="ja-JP"/>
          </a:p>
        </p:txBody>
      </p:sp>
      <p:sp>
        <p:nvSpPr>
          <p:cNvPr id="28743" name="Rectangle 74"/>
          <p:cNvSpPr>
            <a:spLocks noChangeArrowheads="1"/>
          </p:cNvSpPr>
          <p:nvPr/>
        </p:nvSpPr>
        <p:spPr bwMode="auto">
          <a:xfrm>
            <a:off x="5064125" y="3208338"/>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44" name="Rectangle 75"/>
          <p:cNvSpPr>
            <a:spLocks noChangeArrowheads="1"/>
          </p:cNvSpPr>
          <p:nvPr/>
        </p:nvSpPr>
        <p:spPr bwMode="auto">
          <a:xfrm>
            <a:off x="5202238" y="3198813"/>
            <a:ext cx="477837"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&gt;Mn</a:t>
            </a:r>
            <a:endParaRPr lang="en-US" altLang="ja-JP"/>
          </a:p>
        </p:txBody>
      </p:sp>
      <p:sp>
        <p:nvSpPr>
          <p:cNvPr id="28745" name="Rectangle 76"/>
          <p:cNvSpPr>
            <a:spLocks noChangeArrowheads="1"/>
          </p:cNvSpPr>
          <p:nvPr/>
        </p:nvSpPr>
        <p:spPr bwMode="auto">
          <a:xfrm>
            <a:off x="5676900" y="3208338"/>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46" name="Rectangle 77"/>
          <p:cNvSpPr>
            <a:spLocks noChangeArrowheads="1"/>
          </p:cNvSpPr>
          <p:nvPr/>
        </p:nvSpPr>
        <p:spPr bwMode="auto">
          <a:xfrm>
            <a:off x="5816600" y="3198813"/>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&gt;Ca</a:t>
            </a:r>
            <a:endParaRPr lang="en-US" altLang="ja-JP"/>
          </a:p>
        </p:txBody>
      </p:sp>
      <p:sp>
        <p:nvSpPr>
          <p:cNvPr id="28747" name="Rectangle 78"/>
          <p:cNvSpPr>
            <a:spLocks noChangeArrowheads="1"/>
          </p:cNvSpPr>
          <p:nvPr/>
        </p:nvSpPr>
        <p:spPr bwMode="auto">
          <a:xfrm>
            <a:off x="6262688" y="3208338"/>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48" name="Rectangle 79"/>
          <p:cNvSpPr>
            <a:spLocks noChangeArrowheads="1"/>
          </p:cNvSpPr>
          <p:nvPr/>
        </p:nvSpPr>
        <p:spPr bwMode="auto">
          <a:xfrm>
            <a:off x="6402388" y="3198813"/>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&gt;Na</a:t>
            </a:r>
            <a:endParaRPr lang="en-US" altLang="ja-JP"/>
          </a:p>
        </p:txBody>
      </p:sp>
      <p:sp>
        <p:nvSpPr>
          <p:cNvPr id="28749" name="Rectangle 80"/>
          <p:cNvSpPr>
            <a:spLocks noChangeArrowheads="1"/>
          </p:cNvSpPr>
          <p:nvPr/>
        </p:nvSpPr>
        <p:spPr bwMode="auto">
          <a:xfrm>
            <a:off x="6848475" y="3208338"/>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50" name="Rectangle 81"/>
          <p:cNvSpPr>
            <a:spLocks noChangeArrowheads="1"/>
          </p:cNvSpPr>
          <p:nvPr/>
        </p:nvSpPr>
        <p:spPr bwMode="auto">
          <a:xfrm>
            <a:off x="1079500" y="3940175"/>
            <a:ext cx="1316038" cy="320675"/>
          </a:xfrm>
          <a:prstGeom prst="rect">
            <a:avLst/>
          </a:prstGeom>
          <a:noFill/>
          <a:ln w="9525">
            <a:noFill/>
            <a:miter lim="800000"/>
            <a:headEnd/>
            <a:tailEnd/>
          </a:ln>
        </p:spPr>
        <p:txBody>
          <a:bodyPr wrap="none" lIns="0" tIns="0" rIns="0" bIns="0">
            <a:spAutoFit/>
          </a:bodyPr>
          <a:lstStyle/>
          <a:p>
            <a:r>
              <a:rPr lang="en-US" altLang="ja-JP" sz="2100">
                <a:solidFill>
                  <a:srgbClr val="000000"/>
                </a:solidFill>
                <a:ea typeface="MS Gothic" pitchFamily="49" charset="-128"/>
              </a:rPr>
              <a:t>Amidoxime</a:t>
            </a:r>
            <a:endParaRPr lang="en-US" altLang="ja-JP"/>
          </a:p>
        </p:txBody>
      </p:sp>
      <p:sp>
        <p:nvSpPr>
          <p:cNvPr id="28751" name="Rectangle 82"/>
          <p:cNvSpPr>
            <a:spLocks noChangeArrowheads="1"/>
          </p:cNvSpPr>
          <p:nvPr/>
        </p:nvSpPr>
        <p:spPr bwMode="auto">
          <a:xfrm>
            <a:off x="4616450" y="3657600"/>
            <a:ext cx="3095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Cu</a:t>
            </a:r>
            <a:endParaRPr lang="en-US" altLang="ja-JP"/>
          </a:p>
        </p:txBody>
      </p:sp>
      <p:sp>
        <p:nvSpPr>
          <p:cNvPr id="28752" name="Rectangle 83"/>
          <p:cNvSpPr>
            <a:spLocks noChangeArrowheads="1"/>
          </p:cNvSpPr>
          <p:nvPr/>
        </p:nvSpPr>
        <p:spPr bwMode="auto">
          <a:xfrm>
            <a:off x="4924425" y="3665538"/>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53" name="Rectangle 84"/>
          <p:cNvSpPr>
            <a:spLocks noChangeArrowheads="1"/>
          </p:cNvSpPr>
          <p:nvPr/>
        </p:nvSpPr>
        <p:spPr bwMode="auto">
          <a:xfrm>
            <a:off x="5064125" y="3657600"/>
            <a:ext cx="37623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,Ru</a:t>
            </a:r>
            <a:endParaRPr lang="en-US" altLang="ja-JP"/>
          </a:p>
        </p:txBody>
      </p:sp>
      <p:sp>
        <p:nvSpPr>
          <p:cNvPr id="28754" name="Rectangle 85"/>
          <p:cNvSpPr>
            <a:spLocks noChangeArrowheads="1"/>
          </p:cNvSpPr>
          <p:nvPr/>
        </p:nvSpPr>
        <p:spPr bwMode="auto">
          <a:xfrm>
            <a:off x="5438775" y="3665538"/>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6+</a:t>
            </a:r>
            <a:endParaRPr lang="en-US" altLang="ja-JP"/>
          </a:p>
        </p:txBody>
      </p:sp>
      <p:sp>
        <p:nvSpPr>
          <p:cNvPr id="28755" name="Rectangle 86"/>
          <p:cNvSpPr>
            <a:spLocks noChangeArrowheads="1"/>
          </p:cNvSpPr>
          <p:nvPr/>
        </p:nvSpPr>
        <p:spPr bwMode="auto">
          <a:xfrm>
            <a:off x="5576888" y="3657600"/>
            <a:ext cx="3619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,Au</a:t>
            </a:r>
            <a:endParaRPr lang="en-US" altLang="ja-JP"/>
          </a:p>
        </p:txBody>
      </p:sp>
      <p:sp>
        <p:nvSpPr>
          <p:cNvPr id="28756" name="Rectangle 87"/>
          <p:cNvSpPr>
            <a:spLocks noChangeArrowheads="1"/>
          </p:cNvSpPr>
          <p:nvPr/>
        </p:nvSpPr>
        <p:spPr bwMode="auto">
          <a:xfrm>
            <a:off x="5940425" y="3665538"/>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757" name="Rectangle 88"/>
          <p:cNvSpPr>
            <a:spLocks noChangeArrowheads="1"/>
          </p:cNvSpPr>
          <p:nvPr/>
        </p:nvSpPr>
        <p:spPr bwMode="auto">
          <a:xfrm>
            <a:off x="6078538" y="3657600"/>
            <a:ext cx="376237"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,Rh</a:t>
            </a:r>
            <a:endParaRPr lang="en-US" altLang="ja-JP"/>
          </a:p>
        </p:txBody>
      </p:sp>
      <p:sp>
        <p:nvSpPr>
          <p:cNvPr id="28758" name="Rectangle 89"/>
          <p:cNvSpPr>
            <a:spLocks noChangeArrowheads="1"/>
          </p:cNvSpPr>
          <p:nvPr/>
        </p:nvSpPr>
        <p:spPr bwMode="auto">
          <a:xfrm>
            <a:off x="6453188" y="3665538"/>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759" name="Rectangle 90"/>
          <p:cNvSpPr>
            <a:spLocks noChangeArrowheads="1"/>
          </p:cNvSpPr>
          <p:nvPr/>
        </p:nvSpPr>
        <p:spPr bwMode="auto">
          <a:xfrm>
            <a:off x="6592888" y="3657600"/>
            <a:ext cx="22701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,V</a:t>
            </a:r>
            <a:endParaRPr lang="en-US" altLang="ja-JP"/>
          </a:p>
        </p:txBody>
      </p:sp>
      <p:sp>
        <p:nvSpPr>
          <p:cNvPr id="28760" name="Rectangle 91"/>
          <p:cNvSpPr>
            <a:spLocks noChangeArrowheads="1"/>
          </p:cNvSpPr>
          <p:nvPr/>
        </p:nvSpPr>
        <p:spPr bwMode="auto">
          <a:xfrm>
            <a:off x="6818313" y="3665538"/>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4+</a:t>
            </a:r>
            <a:endParaRPr lang="en-US" altLang="ja-JP"/>
          </a:p>
        </p:txBody>
      </p:sp>
      <p:sp>
        <p:nvSpPr>
          <p:cNvPr id="28761" name="Rectangle 92"/>
          <p:cNvSpPr>
            <a:spLocks noChangeArrowheads="1"/>
          </p:cNvSpPr>
          <p:nvPr/>
        </p:nvSpPr>
        <p:spPr bwMode="auto">
          <a:xfrm>
            <a:off x="6958013" y="3657600"/>
            <a:ext cx="3619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,Pd</a:t>
            </a:r>
            <a:endParaRPr lang="en-US" altLang="ja-JP"/>
          </a:p>
        </p:txBody>
      </p:sp>
      <p:sp>
        <p:nvSpPr>
          <p:cNvPr id="28762" name="Rectangle 93"/>
          <p:cNvSpPr>
            <a:spLocks noChangeArrowheads="1"/>
          </p:cNvSpPr>
          <p:nvPr/>
        </p:nvSpPr>
        <p:spPr bwMode="auto">
          <a:xfrm>
            <a:off x="7319963" y="3665538"/>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63" name="Rectangle 94"/>
          <p:cNvSpPr>
            <a:spLocks noChangeArrowheads="1"/>
          </p:cNvSpPr>
          <p:nvPr/>
        </p:nvSpPr>
        <p:spPr bwMode="auto">
          <a:xfrm>
            <a:off x="7459663" y="3657600"/>
            <a:ext cx="24130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,U</a:t>
            </a:r>
            <a:endParaRPr lang="en-US" altLang="ja-JP"/>
          </a:p>
        </p:txBody>
      </p:sp>
      <p:sp>
        <p:nvSpPr>
          <p:cNvPr id="28764" name="Rectangle 95"/>
          <p:cNvSpPr>
            <a:spLocks noChangeArrowheads="1"/>
          </p:cNvSpPr>
          <p:nvPr/>
        </p:nvSpPr>
        <p:spPr bwMode="auto">
          <a:xfrm>
            <a:off x="7700963" y="3665538"/>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6+</a:t>
            </a:r>
            <a:endParaRPr lang="en-US" altLang="ja-JP"/>
          </a:p>
        </p:txBody>
      </p:sp>
      <p:sp>
        <p:nvSpPr>
          <p:cNvPr id="28765" name="Rectangle 96"/>
          <p:cNvSpPr>
            <a:spLocks noChangeArrowheads="1"/>
          </p:cNvSpPr>
          <p:nvPr/>
        </p:nvSpPr>
        <p:spPr bwMode="auto">
          <a:xfrm>
            <a:off x="7839075" y="3657600"/>
            <a:ext cx="66675"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a:t>
            </a:r>
            <a:endParaRPr lang="en-US" altLang="ja-JP"/>
          </a:p>
        </p:txBody>
      </p:sp>
      <p:sp>
        <p:nvSpPr>
          <p:cNvPr id="28766" name="Rectangle 97"/>
          <p:cNvSpPr>
            <a:spLocks noChangeArrowheads="1"/>
          </p:cNvSpPr>
          <p:nvPr/>
        </p:nvSpPr>
        <p:spPr bwMode="auto">
          <a:xfrm>
            <a:off x="4616450" y="3917950"/>
            <a:ext cx="22701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Pt</a:t>
            </a:r>
            <a:endParaRPr lang="en-US" altLang="ja-JP"/>
          </a:p>
        </p:txBody>
      </p:sp>
      <p:sp>
        <p:nvSpPr>
          <p:cNvPr id="28767" name="Rectangle 98"/>
          <p:cNvSpPr>
            <a:spLocks noChangeArrowheads="1"/>
          </p:cNvSpPr>
          <p:nvPr/>
        </p:nvSpPr>
        <p:spPr bwMode="auto">
          <a:xfrm>
            <a:off x="4843463" y="3925888"/>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68" name="Rectangle 99"/>
          <p:cNvSpPr>
            <a:spLocks noChangeArrowheads="1"/>
          </p:cNvSpPr>
          <p:nvPr/>
        </p:nvSpPr>
        <p:spPr bwMode="auto">
          <a:xfrm>
            <a:off x="4981575" y="3917950"/>
            <a:ext cx="3492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,Fe</a:t>
            </a:r>
            <a:endParaRPr lang="en-US" altLang="ja-JP"/>
          </a:p>
        </p:txBody>
      </p:sp>
      <p:sp>
        <p:nvSpPr>
          <p:cNvPr id="28769" name="Rectangle 100"/>
          <p:cNvSpPr>
            <a:spLocks noChangeArrowheads="1"/>
          </p:cNvSpPr>
          <p:nvPr/>
        </p:nvSpPr>
        <p:spPr bwMode="auto">
          <a:xfrm>
            <a:off x="5329238" y="3925888"/>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770" name="Rectangle 101"/>
          <p:cNvSpPr>
            <a:spLocks noChangeArrowheads="1"/>
          </p:cNvSpPr>
          <p:nvPr/>
        </p:nvSpPr>
        <p:spPr bwMode="auto">
          <a:xfrm>
            <a:off x="5468938" y="3917950"/>
            <a:ext cx="403225"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,Mo</a:t>
            </a:r>
            <a:endParaRPr lang="en-US" altLang="ja-JP"/>
          </a:p>
        </p:txBody>
      </p:sp>
      <p:sp>
        <p:nvSpPr>
          <p:cNvPr id="28771" name="Rectangle 102"/>
          <p:cNvSpPr>
            <a:spLocks noChangeArrowheads="1"/>
          </p:cNvSpPr>
          <p:nvPr/>
        </p:nvSpPr>
        <p:spPr bwMode="auto">
          <a:xfrm>
            <a:off x="5870575" y="3925888"/>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6+</a:t>
            </a:r>
            <a:endParaRPr lang="en-US" altLang="ja-JP"/>
          </a:p>
        </p:txBody>
      </p:sp>
      <p:sp>
        <p:nvSpPr>
          <p:cNvPr id="28772" name="Rectangle 103"/>
          <p:cNvSpPr>
            <a:spLocks noChangeArrowheads="1"/>
          </p:cNvSpPr>
          <p:nvPr/>
        </p:nvSpPr>
        <p:spPr bwMode="auto">
          <a:xfrm>
            <a:off x="6008688" y="3927475"/>
            <a:ext cx="1774825"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ea typeface="MS Gothic" pitchFamily="49" charset="-128"/>
              </a:rPr>
              <a:t>(High selectivity)</a:t>
            </a:r>
            <a:endParaRPr lang="ja-JP" altLang="en-US"/>
          </a:p>
        </p:txBody>
      </p:sp>
      <p:sp>
        <p:nvSpPr>
          <p:cNvPr id="28773" name="Rectangle 104"/>
          <p:cNvSpPr>
            <a:spLocks noChangeArrowheads="1"/>
          </p:cNvSpPr>
          <p:nvPr/>
        </p:nvSpPr>
        <p:spPr bwMode="auto">
          <a:xfrm>
            <a:off x="4616450" y="4159250"/>
            <a:ext cx="3095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Cu</a:t>
            </a:r>
            <a:endParaRPr lang="en-US" altLang="ja-JP"/>
          </a:p>
        </p:txBody>
      </p:sp>
      <p:sp>
        <p:nvSpPr>
          <p:cNvPr id="28774" name="Rectangle 105"/>
          <p:cNvSpPr>
            <a:spLocks noChangeArrowheads="1"/>
          </p:cNvSpPr>
          <p:nvPr/>
        </p:nvSpPr>
        <p:spPr bwMode="auto">
          <a:xfrm>
            <a:off x="4924425" y="4168775"/>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75" name="Rectangle 106"/>
          <p:cNvSpPr>
            <a:spLocks noChangeArrowheads="1"/>
          </p:cNvSpPr>
          <p:nvPr/>
        </p:nvSpPr>
        <p:spPr bwMode="auto">
          <a:xfrm>
            <a:off x="5064125" y="4159250"/>
            <a:ext cx="36988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&gt;Ni</a:t>
            </a:r>
            <a:endParaRPr lang="en-US" altLang="ja-JP"/>
          </a:p>
        </p:txBody>
      </p:sp>
      <p:sp>
        <p:nvSpPr>
          <p:cNvPr id="28776" name="Rectangle 107"/>
          <p:cNvSpPr>
            <a:spLocks noChangeArrowheads="1"/>
          </p:cNvSpPr>
          <p:nvPr/>
        </p:nvSpPr>
        <p:spPr bwMode="auto">
          <a:xfrm>
            <a:off x="5432425" y="4168775"/>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77" name="Rectangle 108"/>
          <p:cNvSpPr>
            <a:spLocks noChangeArrowheads="1"/>
          </p:cNvSpPr>
          <p:nvPr/>
        </p:nvSpPr>
        <p:spPr bwMode="auto">
          <a:xfrm>
            <a:off x="5570538" y="4159250"/>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&gt;Co</a:t>
            </a:r>
            <a:endParaRPr lang="en-US" altLang="ja-JP"/>
          </a:p>
        </p:txBody>
      </p:sp>
      <p:sp>
        <p:nvSpPr>
          <p:cNvPr id="28778" name="Rectangle 109"/>
          <p:cNvSpPr>
            <a:spLocks noChangeArrowheads="1"/>
          </p:cNvSpPr>
          <p:nvPr/>
        </p:nvSpPr>
        <p:spPr bwMode="auto">
          <a:xfrm>
            <a:off x="6018213" y="4168775"/>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79" name="Rectangle 110"/>
          <p:cNvSpPr>
            <a:spLocks noChangeArrowheads="1"/>
          </p:cNvSpPr>
          <p:nvPr/>
        </p:nvSpPr>
        <p:spPr bwMode="auto">
          <a:xfrm>
            <a:off x="6157913" y="4159250"/>
            <a:ext cx="42386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&gt;Zn</a:t>
            </a:r>
            <a:endParaRPr lang="en-US" altLang="ja-JP"/>
          </a:p>
        </p:txBody>
      </p:sp>
      <p:sp>
        <p:nvSpPr>
          <p:cNvPr id="28780" name="Rectangle 111"/>
          <p:cNvSpPr>
            <a:spLocks noChangeArrowheads="1"/>
          </p:cNvSpPr>
          <p:nvPr/>
        </p:nvSpPr>
        <p:spPr bwMode="auto">
          <a:xfrm>
            <a:off x="6580188" y="4168775"/>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81" name="Rectangle 112"/>
          <p:cNvSpPr>
            <a:spLocks noChangeArrowheads="1"/>
          </p:cNvSpPr>
          <p:nvPr/>
        </p:nvSpPr>
        <p:spPr bwMode="auto">
          <a:xfrm>
            <a:off x="6718300" y="4159250"/>
            <a:ext cx="477838"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&gt;Mn</a:t>
            </a:r>
            <a:endParaRPr lang="en-US" altLang="ja-JP"/>
          </a:p>
        </p:txBody>
      </p:sp>
      <p:sp>
        <p:nvSpPr>
          <p:cNvPr id="28782" name="Rectangle 113"/>
          <p:cNvSpPr>
            <a:spLocks noChangeArrowheads="1"/>
          </p:cNvSpPr>
          <p:nvPr/>
        </p:nvSpPr>
        <p:spPr bwMode="auto">
          <a:xfrm>
            <a:off x="7192963" y="4168775"/>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83" name="Rectangle 114"/>
          <p:cNvSpPr>
            <a:spLocks noChangeArrowheads="1"/>
          </p:cNvSpPr>
          <p:nvPr/>
        </p:nvSpPr>
        <p:spPr bwMode="auto">
          <a:xfrm>
            <a:off x="1535113" y="4887913"/>
            <a:ext cx="428625" cy="320675"/>
          </a:xfrm>
          <a:prstGeom prst="rect">
            <a:avLst/>
          </a:prstGeom>
          <a:noFill/>
          <a:ln w="9525">
            <a:noFill/>
            <a:miter lim="800000"/>
            <a:headEnd/>
            <a:tailEnd/>
          </a:ln>
        </p:spPr>
        <p:txBody>
          <a:bodyPr wrap="none" lIns="0" tIns="0" rIns="0" bIns="0">
            <a:spAutoFit/>
          </a:bodyPr>
          <a:lstStyle/>
          <a:p>
            <a:r>
              <a:rPr lang="en-US" altLang="ja-JP" sz="2100">
                <a:solidFill>
                  <a:srgbClr val="000000"/>
                </a:solidFill>
                <a:ea typeface="MS Gothic" pitchFamily="49" charset="-128"/>
              </a:rPr>
              <a:t>Tiol</a:t>
            </a:r>
            <a:endParaRPr lang="en-US" altLang="ja-JP"/>
          </a:p>
        </p:txBody>
      </p:sp>
      <p:sp>
        <p:nvSpPr>
          <p:cNvPr id="28784" name="Rectangle 115"/>
          <p:cNvSpPr>
            <a:spLocks noChangeArrowheads="1"/>
          </p:cNvSpPr>
          <p:nvPr/>
        </p:nvSpPr>
        <p:spPr bwMode="auto">
          <a:xfrm>
            <a:off x="4616450" y="4746625"/>
            <a:ext cx="295275"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Ag</a:t>
            </a:r>
            <a:endParaRPr lang="en-US" altLang="ja-JP"/>
          </a:p>
        </p:txBody>
      </p:sp>
      <p:sp>
        <p:nvSpPr>
          <p:cNvPr id="28785" name="Rectangle 116"/>
          <p:cNvSpPr>
            <a:spLocks noChangeArrowheads="1"/>
          </p:cNvSpPr>
          <p:nvPr/>
        </p:nvSpPr>
        <p:spPr bwMode="auto">
          <a:xfrm>
            <a:off x="4910138" y="4754563"/>
            <a:ext cx="7461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a:t>
            </a:r>
            <a:endParaRPr lang="en-US" altLang="ja-JP"/>
          </a:p>
        </p:txBody>
      </p:sp>
      <p:sp>
        <p:nvSpPr>
          <p:cNvPr id="28786" name="Rectangle 117"/>
          <p:cNvSpPr>
            <a:spLocks noChangeArrowheads="1"/>
          </p:cNvSpPr>
          <p:nvPr/>
        </p:nvSpPr>
        <p:spPr bwMode="auto">
          <a:xfrm>
            <a:off x="4978400" y="4746625"/>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&gt;Cu</a:t>
            </a:r>
            <a:endParaRPr lang="en-US" altLang="ja-JP"/>
          </a:p>
        </p:txBody>
      </p:sp>
      <p:sp>
        <p:nvSpPr>
          <p:cNvPr id="28787" name="Rectangle 118"/>
          <p:cNvSpPr>
            <a:spLocks noChangeArrowheads="1"/>
          </p:cNvSpPr>
          <p:nvPr/>
        </p:nvSpPr>
        <p:spPr bwMode="auto">
          <a:xfrm>
            <a:off x="5426075" y="4754563"/>
            <a:ext cx="7461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a:t>
            </a:r>
            <a:endParaRPr lang="en-US" altLang="ja-JP"/>
          </a:p>
        </p:txBody>
      </p:sp>
      <p:sp>
        <p:nvSpPr>
          <p:cNvPr id="28788" name="Rectangle 119"/>
          <p:cNvSpPr>
            <a:spLocks noChangeArrowheads="1"/>
          </p:cNvSpPr>
          <p:nvPr/>
        </p:nvSpPr>
        <p:spPr bwMode="auto">
          <a:xfrm>
            <a:off x="5495925" y="4746625"/>
            <a:ext cx="577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&gt;&gt;Pb</a:t>
            </a:r>
            <a:endParaRPr lang="en-US" altLang="ja-JP"/>
          </a:p>
        </p:txBody>
      </p:sp>
      <p:sp>
        <p:nvSpPr>
          <p:cNvPr id="28789" name="Rectangle 120"/>
          <p:cNvSpPr>
            <a:spLocks noChangeArrowheads="1"/>
          </p:cNvSpPr>
          <p:nvPr/>
        </p:nvSpPr>
        <p:spPr bwMode="auto">
          <a:xfrm>
            <a:off x="6072188" y="4754563"/>
            <a:ext cx="14446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90" name="Rectangle 121"/>
          <p:cNvSpPr>
            <a:spLocks noChangeArrowheads="1"/>
          </p:cNvSpPr>
          <p:nvPr/>
        </p:nvSpPr>
        <p:spPr bwMode="auto">
          <a:xfrm>
            <a:off x="6211888" y="4746625"/>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&gt;Cd</a:t>
            </a:r>
            <a:endParaRPr lang="en-US" altLang="ja-JP"/>
          </a:p>
        </p:txBody>
      </p:sp>
      <p:sp>
        <p:nvSpPr>
          <p:cNvPr id="28791" name="Rectangle 122"/>
          <p:cNvSpPr>
            <a:spLocks noChangeArrowheads="1"/>
          </p:cNvSpPr>
          <p:nvPr/>
        </p:nvSpPr>
        <p:spPr bwMode="auto">
          <a:xfrm>
            <a:off x="6657975" y="4754563"/>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92" name="Rectangle 123"/>
          <p:cNvSpPr>
            <a:spLocks noChangeArrowheads="1"/>
          </p:cNvSpPr>
          <p:nvPr/>
        </p:nvSpPr>
        <p:spPr bwMode="auto">
          <a:xfrm>
            <a:off x="6797675" y="4746625"/>
            <a:ext cx="5651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&gt;&gt;Zn</a:t>
            </a:r>
            <a:endParaRPr lang="en-US" altLang="ja-JP"/>
          </a:p>
        </p:txBody>
      </p:sp>
      <p:sp>
        <p:nvSpPr>
          <p:cNvPr id="28793" name="Rectangle 124"/>
          <p:cNvSpPr>
            <a:spLocks noChangeArrowheads="1"/>
          </p:cNvSpPr>
          <p:nvPr/>
        </p:nvSpPr>
        <p:spPr bwMode="auto">
          <a:xfrm>
            <a:off x="7359650" y="4754563"/>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94" name="Rectangle 125"/>
          <p:cNvSpPr>
            <a:spLocks noChangeArrowheads="1"/>
          </p:cNvSpPr>
          <p:nvPr/>
        </p:nvSpPr>
        <p:spPr bwMode="auto">
          <a:xfrm>
            <a:off x="7497763" y="4746625"/>
            <a:ext cx="369887"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&gt;Ni</a:t>
            </a:r>
            <a:endParaRPr lang="en-US" altLang="ja-JP"/>
          </a:p>
        </p:txBody>
      </p:sp>
      <p:sp>
        <p:nvSpPr>
          <p:cNvPr id="28795" name="Rectangle 126"/>
          <p:cNvSpPr>
            <a:spLocks noChangeArrowheads="1"/>
          </p:cNvSpPr>
          <p:nvPr/>
        </p:nvSpPr>
        <p:spPr bwMode="auto">
          <a:xfrm>
            <a:off x="7867650" y="4754563"/>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796" name="Rectangle 127"/>
          <p:cNvSpPr>
            <a:spLocks noChangeArrowheads="1"/>
          </p:cNvSpPr>
          <p:nvPr/>
        </p:nvSpPr>
        <p:spPr bwMode="auto">
          <a:xfrm>
            <a:off x="4616450" y="4987925"/>
            <a:ext cx="4238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&gt;Fe</a:t>
            </a:r>
            <a:endParaRPr lang="en-US" altLang="ja-JP"/>
          </a:p>
        </p:txBody>
      </p:sp>
      <p:sp>
        <p:nvSpPr>
          <p:cNvPr id="28797" name="Rectangle 128"/>
          <p:cNvSpPr>
            <a:spLocks noChangeArrowheads="1"/>
          </p:cNvSpPr>
          <p:nvPr/>
        </p:nvSpPr>
        <p:spPr bwMode="auto">
          <a:xfrm>
            <a:off x="5038725" y="49974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798" name="Rectangle 129"/>
          <p:cNvSpPr>
            <a:spLocks noChangeArrowheads="1"/>
          </p:cNvSpPr>
          <p:nvPr/>
        </p:nvSpPr>
        <p:spPr bwMode="auto">
          <a:xfrm>
            <a:off x="5178425" y="4987925"/>
            <a:ext cx="450850"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&gt;Ca</a:t>
            </a:r>
            <a:endParaRPr lang="en-US" altLang="ja-JP"/>
          </a:p>
        </p:txBody>
      </p:sp>
      <p:sp>
        <p:nvSpPr>
          <p:cNvPr id="28799" name="Rectangle 130"/>
          <p:cNvSpPr>
            <a:spLocks noChangeArrowheads="1"/>
          </p:cNvSpPr>
          <p:nvPr/>
        </p:nvSpPr>
        <p:spPr bwMode="auto">
          <a:xfrm>
            <a:off x="5626100" y="4997450"/>
            <a:ext cx="144463"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800" name="Rectangle 131"/>
          <p:cNvSpPr>
            <a:spLocks noChangeArrowheads="1"/>
          </p:cNvSpPr>
          <p:nvPr/>
        </p:nvSpPr>
        <p:spPr bwMode="auto">
          <a:xfrm>
            <a:off x="1209675" y="5848350"/>
            <a:ext cx="1271588" cy="320675"/>
          </a:xfrm>
          <a:prstGeom prst="rect">
            <a:avLst/>
          </a:prstGeom>
          <a:noFill/>
          <a:ln w="9525">
            <a:noFill/>
            <a:miter lim="800000"/>
            <a:headEnd/>
            <a:tailEnd/>
          </a:ln>
        </p:spPr>
        <p:txBody>
          <a:bodyPr wrap="none" lIns="0" tIns="0" rIns="0" bIns="0">
            <a:spAutoFit/>
          </a:bodyPr>
          <a:lstStyle/>
          <a:p>
            <a:r>
              <a:rPr lang="en-US" altLang="ja-JP" sz="2100">
                <a:solidFill>
                  <a:srgbClr val="000000"/>
                </a:solidFill>
                <a:ea typeface="MS Gothic" pitchFamily="49" charset="-128"/>
              </a:rPr>
              <a:t>Glucamine</a:t>
            </a:r>
            <a:endParaRPr lang="en-US" altLang="ja-JP"/>
          </a:p>
        </p:txBody>
      </p:sp>
      <p:sp>
        <p:nvSpPr>
          <p:cNvPr id="28801" name="Rectangle 132"/>
          <p:cNvSpPr>
            <a:spLocks noChangeArrowheads="1"/>
          </p:cNvSpPr>
          <p:nvPr/>
        </p:nvSpPr>
        <p:spPr bwMode="auto">
          <a:xfrm>
            <a:off x="4616450" y="5838825"/>
            <a:ext cx="347663"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BO</a:t>
            </a:r>
            <a:endParaRPr lang="en-US" altLang="ja-JP"/>
          </a:p>
        </p:txBody>
      </p:sp>
      <p:sp>
        <p:nvSpPr>
          <p:cNvPr id="28802" name="Rectangle 133"/>
          <p:cNvSpPr>
            <a:spLocks noChangeArrowheads="1"/>
          </p:cNvSpPr>
          <p:nvPr/>
        </p:nvSpPr>
        <p:spPr bwMode="auto">
          <a:xfrm>
            <a:off x="4964113" y="5975350"/>
            <a:ext cx="69850"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3</a:t>
            </a:r>
            <a:endParaRPr lang="en-US" altLang="ja-JP"/>
          </a:p>
        </p:txBody>
      </p:sp>
      <p:sp>
        <p:nvSpPr>
          <p:cNvPr id="28803" name="Rectangle 134"/>
          <p:cNvSpPr>
            <a:spLocks noChangeArrowheads="1"/>
          </p:cNvSpPr>
          <p:nvPr/>
        </p:nvSpPr>
        <p:spPr bwMode="auto">
          <a:xfrm>
            <a:off x="5030788" y="5846763"/>
            <a:ext cx="112712" cy="152400"/>
          </a:xfrm>
          <a:prstGeom prst="rect">
            <a:avLst/>
          </a:prstGeom>
          <a:noFill/>
          <a:ln w="9525">
            <a:noFill/>
            <a:miter lim="800000"/>
            <a:headEnd/>
            <a:tailEnd/>
          </a:ln>
        </p:spPr>
        <p:txBody>
          <a:bodyPr wrap="none" lIns="0" tIns="0" rIns="0" bIns="0">
            <a:spAutoFit/>
          </a:bodyPr>
          <a:lstStyle/>
          <a:p>
            <a:r>
              <a:rPr lang="en-US" altLang="ja-JP" sz="1000">
                <a:solidFill>
                  <a:srgbClr val="000000"/>
                </a:solidFill>
              </a:rPr>
              <a:t>2-</a:t>
            </a:r>
            <a:endParaRPr lang="en-US" altLang="ja-JP"/>
          </a:p>
        </p:txBody>
      </p:sp>
      <p:sp>
        <p:nvSpPr>
          <p:cNvPr id="28804" name="Rectangle 135"/>
          <p:cNvSpPr>
            <a:spLocks noChangeArrowheads="1"/>
          </p:cNvSpPr>
          <p:nvPr/>
        </p:nvSpPr>
        <p:spPr bwMode="auto">
          <a:xfrm>
            <a:off x="5138738" y="5848350"/>
            <a:ext cx="1587" cy="274638"/>
          </a:xfrm>
          <a:prstGeom prst="rect">
            <a:avLst/>
          </a:prstGeom>
          <a:noFill/>
          <a:ln w="9525">
            <a:noFill/>
            <a:miter lim="800000"/>
            <a:headEnd/>
            <a:tailEnd/>
          </a:ln>
        </p:spPr>
        <p:txBody>
          <a:bodyPr wrap="none" lIns="0" tIns="0" rIns="0" bIns="0">
            <a:spAutoFit/>
          </a:bodyPr>
          <a:lstStyle/>
          <a:p>
            <a:endParaRPr lang="ja-JP" altLang="en-US"/>
          </a:p>
        </p:txBody>
      </p:sp>
      <p:sp>
        <p:nvSpPr>
          <p:cNvPr id="28805" name="Rectangle 136"/>
          <p:cNvSpPr>
            <a:spLocks noChangeArrowheads="1"/>
          </p:cNvSpPr>
          <p:nvPr/>
        </p:nvSpPr>
        <p:spPr bwMode="auto">
          <a:xfrm>
            <a:off x="1951038" y="1255713"/>
            <a:ext cx="2219325" cy="320675"/>
          </a:xfrm>
          <a:prstGeom prst="rect">
            <a:avLst/>
          </a:prstGeom>
          <a:noFill/>
          <a:ln w="9525">
            <a:noFill/>
            <a:miter lim="800000"/>
            <a:headEnd/>
            <a:tailEnd/>
          </a:ln>
        </p:spPr>
        <p:txBody>
          <a:bodyPr wrap="none" lIns="0" tIns="0" rIns="0" bIns="0">
            <a:spAutoFit/>
          </a:bodyPr>
          <a:lstStyle/>
          <a:p>
            <a:r>
              <a:rPr lang="en-US" altLang="ja-JP" sz="2100">
                <a:solidFill>
                  <a:srgbClr val="000000"/>
                </a:solidFill>
                <a:ea typeface="MS Gothic" pitchFamily="49" charset="-128"/>
              </a:rPr>
              <a:t>Chemical structure</a:t>
            </a:r>
            <a:endParaRPr lang="en-US" altLang="ja-JP"/>
          </a:p>
        </p:txBody>
      </p:sp>
      <p:sp>
        <p:nvSpPr>
          <p:cNvPr id="28806" name="Line 137"/>
          <p:cNvSpPr>
            <a:spLocks noChangeShapeType="1"/>
          </p:cNvSpPr>
          <p:nvPr/>
        </p:nvSpPr>
        <p:spPr bwMode="auto">
          <a:xfrm>
            <a:off x="673100" y="1130300"/>
            <a:ext cx="1588" cy="5318125"/>
          </a:xfrm>
          <a:prstGeom prst="line">
            <a:avLst/>
          </a:prstGeom>
          <a:noFill/>
          <a:ln w="15875">
            <a:solidFill>
              <a:srgbClr val="0000D4"/>
            </a:solidFill>
            <a:round/>
            <a:headEnd/>
            <a:tailEnd/>
          </a:ln>
        </p:spPr>
        <p:txBody>
          <a:bodyPr/>
          <a:lstStyle/>
          <a:p>
            <a:endParaRPr lang="en-IN"/>
          </a:p>
        </p:txBody>
      </p:sp>
      <p:sp>
        <p:nvSpPr>
          <p:cNvPr id="28807" name="Line 138"/>
          <p:cNvSpPr>
            <a:spLocks noChangeShapeType="1"/>
          </p:cNvSpPr>
          <p:nvPr/>
        </p:nvSpPr>
        <p:spPr bwMode="auto">
          <a:xfrm>
            <a:off x="4570413" y="1144588"/>
            <a:ext cx="1587" cy="5303837"/>
          </a:xfrm>
          <a:prstGeom prst="line">
            <a:avLst/>
          </a:prstGeom>
          <a:noFill/>
          <a:ln w="15875">
            <a:solidFill>
              <a:srgbClr val="0000D4"/>
            </a:solidFill>
            <a:round/>
            <a:headEnd/>
            <a:tailEnd/>
          </a:ln>
        </p:spPr>
        <p:txBody>
          <a:bodyPr/>
          <a:lstStyle/>
          <a:p>
            <a:endParaRPr lang="en-IN"/>
          </a:p>
        </p:txBody>
      </p:sp>
      <p:sp>
        <p:nvSpPr>
          <p:cNvPr id="28808" name="Line 139"/>
          <p:cNvSpPr>
            <a:spLocks noChangeShapeType="1"/>
          </p:cNvSpPr>
          <p:nvPr/>
        </p:nvSpPr>
        <p:spPr bwMode="auto">
          <a:xfrm>
            <a:off x="8497888" y="1144588"/>
            <a:ext cx="1587" cy="5303837"/>
          </a:xfrm>
          <a:prstGeom prst="line">
            <a:avLst/>
          </a:prstGeom>
          <a:noFill/>
          <a:ln w="15875">
            <a:solidFill>
              <a:srgbClr val="0000D4"/>
            </a:solidFill>
            <a:round/>
            <a:headEnd/>
            <a:tailEnd/>
          </a:ln>
        </p:spPr>
        <p:txBody>
          <a:bodyPr/>
          <a:lstStyle/>
          <a:p>
            <a:endParaRPr lang="en-IN"/>
          </a:p>
        </p:txBody>
      </p:sp>
      <p:sp>
        <p:nvSpPr>
          <p:cNvPr id="28809" name="Line 140"/>
          <p:cNvSpPr>
            <a:spLocks noChangeShapeType="1"/>
          </p:cNvSpPr>
          <p:nvPr/>
        </p:nvSpPr>
        <p:spPr bwMode="auto">
          <a:xfrm>
            <a:off x="2727325" y="1662113"/>
            <a:ext cx="1588" cy="4786312"/>
          </a:xfrm>
          <a:prstGeom prst="line">
            <a:avLst/>
          </a:prstGeom>
          <a:noFill/>
          <a:ln w="15875">
            <a:solidFill>
              <a:srgbClr val="0000D4"/>
            </a:solidFill>
            <a:round/>
            <a:headEnd/>
            <a:tailEnd/>
          </a:ln>
        </p:spPr>
        <p:txBody>
          <a:bodyPr/>
          <a:lstStyle/>
          <a:p>
            <a:endParaRPr lang="en-IN"/>
          </a:p>
        </p:txBody>
      </p:sp>
      <p:sp>
        <p:nvSpPr>
          <p:cNvPr id="28810" name="Line 141"/>
          <p:cNvSpPr>
            <a:spLocks noChangeShapeType="1"/>
          </p:cNvSpPr>
          <p:nvPr/>
        </p:nvSpPr>
        <p:spPr bwMode="auto">
          <a:xfrm>
            <a:off x="687388" y="1647825"/>
            <a:ext cx="7810500" cy="1588"/>
          </a:xfrm>
          <a:prstGeom prst="line">
            <a:avLst/>
          </a:prstGeom>
          <a:noFill/>
          <a:ln w="15875">
            <a:solidFill>
              <a:srgbClr val="0000D4"/>
            </a:solidFill>
            <a:round/>
            <a:headEnd/>
            <a:tailEnd/>
          </a:ln>
        </p:spPr>
        <p:txBody>
          <a:bodyPr/>
          <a:lstStyle/>
          <a:p>
            <a:endParaRPr lang="en-IN"/>
          </a:p>
        </p:txBody>
      </p:sp>
      <p:sp>
        <p:nvSpPr>
          <p:cNvPr id="28811" name="Line 142"/>
          <p:cNvSpPr>
            <a:spLocks noChangeShapeType="1"/>
          </p:cNvSpPr>
          <p:nvPr/>
        </p:nvSpPr>
        <p:spPr bwMode="auto">
          <a:xfrm>
            <a:off x="687388" y="2608263"/>
            <a:ext cx="7810500" cy="1587"/>
          </a:xfrm>
          <a:prstGeom prst="line">
            <a:avLst/>
          </a:prstGeom>
          <a:noFill/>
          <a:ln w="15875">
            <a:solidFill>
              <a:srgbClr val="0000D4"/>
            </a:solidFill>
            <a:round/>
            <a:headEnd/>
            <a:tailEnd/>
          </a:ln>
        </p:spPr>
        <p:txBody>
          <a:bodyPr/>
          <a:lstStyle/>
          <a:p>
            <a:endParaRPr lang="en-IN"/>
          </a:p>
        </p:txBody>
      </p:sp>
      <p:sp>
        <p:nvSpPr>
          <p:cNvPr id="28812" name="Line 143"/>
          <p:cNvSpPr>
            <a:spLocks noChangeShapeType="1"/>
          </p:cNvSpPr>
          <p:nvPr/>
        </p:nvSpPr>
        <p:spPr bwMode="auto">
          <a:xfrm>
            <a:off x="687388" y="3568700"/>
            <a:ext cx="7810500" cy="1588"/>
          </a:xfrm>
          <a:prstGeom prst="line">
            <a:avLst/>
          </a:prstGeom>
          <a:noFill/>
          <a:ln w="15875">
            <a:solidFill>
              <a:srgbClr val="0000D4"/>
            </a:solidFill>
            <a:round/>
            <a:headEnd/>
            <a:tailEnd/>
          </a:ln>
        </p:spPr>
        <p:txBody>
          <a:bodyPr/>
          <a:lstStyle/>
          <a:p>
            <a:endParaRPr lang="en-IN"/>
          </a:p>
        </p:txBody>
      </p:sp>
      <p:sp>
        <p:nvSpPr>
          <p:cNvPr id="28813" name="Line 144"/>
          <p:cNvSpPr>
            <a:spLocks noChangeShapeType="1"/>
          </p:cNvSpPr>
          <p:nvPr/>
        </p:nvSpPr>
        <p:spPr bwMode="auto">
          <a:xfrm>
            <a:off x="687388" y="4529138"/>
            <a:ext cx="7810500" cy="1587"/>
          </a:xfrm>
          <a:prstGeom prst="line">
            <a:avLst/>
          </a:prstGeom>
          <a:noFill/>
          <a:ln w="15875">
            <a:solidFill>
              <a:srgbClr val="0000D4"/>
            </a:solidFill>
            <a:round/>
            <a:headEnd/>
            <a:tailEnd/>
          </a:ln>
        </p:spPr>
        <p:txBody>
          <a:bodyPr/>
          <a:lstStyle/>
          <a:p>
            <a:endParaRPr lang="en-IN"/>
          </a:p>
        </p:txBody>
      </p:sp>
      <p:sp>
        <p:nvSpPr>
          <p:cNvPr id="28814" name="Line 145"/>
          <p:cNvSpPr>
            <a:spLocks noChangeShapeType="1"/>
          </p:cNvSpPr>
          <p:nvPr/>
        </p:nvSpPr>
        <p:spPr bwMode="auto">
          <a:xfrm>
            <a:off x="687388" y="5487988"/>
            <a:ext cx="7810500" cy="1587"/>
          </a:xfrm>
          <a:prstGeom prst="line">
            <a:avLst/>
          </a:prstGeom>
          <a:noFill/>
          <a:ln w="15875">
            <a:solidFill>
              <a:srgbClr val="0000D4"/>
            </a:solidFill>
            <a:round/>
            <a:headEnd/>
            <a:tailEnd/>
          </a:ln>
        </p:spPr>
        <p:txBody>
          <a:bodyPr/>
          <a:lstStyle/>
          <a:p>
            <a:endParaRPr lang="en-IN"/>
          </a:p>
        </p:txBody>
      </p:sp>
      <p:sp>
        <p:nvSpPr>
          <p:cNvPr id="28815" name="Line 146"/>
          <p:cNvSpPr>
            <a:spLocks noChangeShapeType="1"/>
          </p:cNvSpPr>
          <p:nvPr/>
        </p:nvSpPr>
        <p:spPr bwMode="auto">
          <a:xfrm>
            <a:off x="687388" y="6448425"/>
            <a:ext cx="7810500" cy="1588"/>
          </a:xfrm>
          <a:prstGeom prst="line">
            <a:avLst/>
          </a:prstGeom>
          <a:noFill/>
          <a:ln w="15875">
            <a:solidFill>
              <a:srgbClr val="0000D4"/>
            </a:solidFill>
            <a:round/>
            <a:headEnd/>
            <a:tailEnd/>
          </a:ln>
        </p:spPr>
        <p:txBody>
          <a:bodyPr/>
          <a:lstStyle/>
          <a:p>
            <a:endParaRPr lang="en-IN"/>
          </a:p>
        </p:txBody>
      </p:sp>
      <p:sp>
        <p:nvSpPr>
          <p:cNvPr id="28816" name="Rectangle 147"/>
          <p:cNvSpPr>
            <a:spLocks noChangeArrowheads="1"/>
          </p:cNvSpPr>
          <p:nvPr/>
        </p:nvSpPr>
        <p:spPr bwMode="auto">
          <a:xfrm>
            <a:off x="2962275" y="1601788"/>
            <a:ext cx="49213" cy="212725"/>
          </a:xfrm>
          <a:prstGeom prst="rect">
            <a:avLst/>
          </a:prstGeom>
          <a:noFill/>
          <a:ln w="9525">
            <a:noFill/>
            <a:miter lim="800000"/>
            <a:headEnd/>
            <a:tailEnd/>
          </a:ln>
        </p:spPr>
        <p:txBody>
          <a:bodyPr wrap="none" lIns="0" tIns="0" rIns="0" bIns="0">
            <a:spAutoFit/>
          </a:bodyPr>
          <a:lstStyle/>
          <a:p>
            <a:r>
              <a:rPr lang="ja-JP" altLang="en-US" sz="1400">
                <a:solidFill>
                  <a:srgbClr val="000000"/>
                </a:solidFill>
              </a:rPr>
              <a:t> </a:t>
            </a:r>
            <a:endParaRPr lang="ja-JP" altLang="en-US"/>
          </a:p>
        </p:txBody>
      </p:sp>
      <p:sp>
        <p:nvSpPr>
          <p:cNvPr id="28817" name="Line 148"/>
          <p:cNvSpPr>
            <a:spLocks noChangeShapeType="1"/>
          </p:cNvSpPr>
          <p:nvPr/>
        </p:nvSpPr>
        <p:spPr bwMode="auto">
          <a:xfrm>
            <a:off x="2989263" y="2101850"/>
            <a:ext cx="223837" cy="1588"/>
          </a:xfrm>
          <a:prstGeom prst="line">
            <a:avLst/>
          </a:prstGeom>
          <a:noFill/>
          <a:ln w="17463">
            <a:solidFill>
              <a:srgbClr val="000000"/>
            </a:solidFill>
            <a:round/>
            <a:headEnd/>
            <a:tailEnd/>
          </a:ln>
        </p:spPr>
        <p:txBody>
          <a:bodyPr/>
          <a:lstStyle/>
          <a:p>
            <a:endParaRPr lang="en-IN"/>
          </a:p>
        </p:txBody>
      </p:sp>
      <p:sp>
        <p:nvSpPr>
          <p:cNvPr id="28818" name="Line 149"/>
          <p:cNvSpPr>
            <a:spLocks noChangeShapeType="1"/>
          </p:cNvSpPr>
          <p:nvPr/>
        </p:nvSpPr>
        <p:spPr bwMode="auto">
          <a:xfrm flipV="1">
            <a:off x="3421063" y="1938338"/>
            <a:ext cx="69850" cy="74612"/>
          </a:xfrm>
          <a:prstGeom prst="line">
            <a:avLst/>
          </a:prstGeom>
          <a:noFill/>
          <a:ln w="23813">
            <a:solidFill>
              <a:srgbClr val="000000"/>
            </a:solidFill>
            <a:round/>
            <a:headEnd/>
            <a:tailEnd/>
          </a:ln>
        </p:spPr>
        <p:txBody>
          <a:bodyPr/>
          <a:lstStyle/>
          <a:p>
            <a:endParaRPr lang="en-IN"/>
          </a:p>
        </p:txBody>
      </p:sp>
      <p:sp>
        <p:nvSpPr>
          <p:cNvPr id="28819" name="Line 150"/>
          <p:cNvSpPr>
            <a:spLocks noChangeShapeType="1"/>
          </p:cNvSpPr>
          <p:nvPr/>
        </p:nvSpPr>
        <p:spPr bwMode="auto">
          <a:xfrm>
            <a:off x="3421063" y="2192338"/>
            <a:ext cx="69850" cy="71437"/>
          </a:xfrm>
          <a:prstGeom prst="line">
            <a:avLst/>
          </a:prstGeom>
          <a:noFill/>
          <a:ln w="23813">
            <a:solidFill>
              <a:srgbClr val="000000"/>
            </a:solidFill>
            <a:round/>
            <a:headEnd/>
            <a:tailEnd/>
          </a:ln>
        </p:spPr>
        <p:txBody>
          <a:bodyPr/>
          <a:lstStyle/>
          <a:p>
            <a:endParaRPr lang="en-IN"/>
          </a:p>
        </p:txBody>
      </p:sp>
      <p:sp>
        <p:nvSpPr>
          <p:cNvPr id="28820" name="Rectangle 151"/>
          <p:cNvSpPr>
            <a:spLocks noChangeArrowheads="1"/>
          </p:cNvSpPr>
          <p:nvPr/>
        </p:nvSpPr>
        <p:spPr bwMode="auto">
          <a:xfrm>
            <a:off x="3273425" y="2017713"/>
            <a:ext cx="128588"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rPr>
              <a:t>N</a:t>
            </a:r>
            <a:endParaRPr lang="en-US" altLang="ja-JP"/>
          </a:p>
        </p:txBody>
      </p:sp>
      <p:grpSp>
        <p:nvGrpSpPr>
          <p:cNvPr id="2" name="Group 152"/>
          <p:cNvGrpSpPr>
            <a:grpSpLocks/>
          </p:cNvGrpSpPr>
          <p:nvPr/>
        </p:nvGrpSpPr>
        <p:grpSpPr bwMode="auto">
          <a:xfrm>
            <a:off x="3517900" y="1763713"/>
            <a:ext cx="863600" cy="236537"/>
            <a:chOff x="2276" y="1171"/>
            <a:chExt cx="544" cy="149"/>
          </a:xfrm>
        </p:grpSpPr>
        <p:sp>
          <p:nvSpPr>
            <p:cNvPr id="28862" name="Rectangle 153"/>
            <p:cNvSpPr>
              <a:spLocks noChangeArrowheads="1"/>
            </p:cNvSpPr>
            <p:nvPr/>
          </p:nvSpPr>
          <p:spPr bwMode="auto">
            <a:xfrm>
              <a:off x="2276" y="1171"/>
              <a:ext cx="162" cy="134"/>
            </a:xfrm>
            <a:prstGeom prst="rect">
              <a:avLst/>
            </a:prstGeom>
            <a:noFill/>
            <a:ln w="9525">
              <a:noFill/>
              <a:miter lim="800000"/>
              <a:headEnd/>
              <a:tailEnd/>
            </a:ln>
          </p:spPr>
          <p:txBody>
            <a:bodyPr wrap="none" lIns="0" tIns="0" rIns="0" bIns="0">
              <a:spAutoFit/>
            </a:bodyPr>
            <a:lstStyle/>
            <a:p>
              <a:r>
                <a:rPr lang="en-US" altLang="ja-JP" sz="1400">
                  <a:solidFill>
                    <a:srgbClr val="000000"/>
                  </a:solidFill>
                </a:rPr>
                <a:t>CH</a:t>
              </a:r>
              <a:endParaRPr lang="en-US" altLang="ja-JP"/>
            </a:p>
          </p:txBody>
        </p:sp>
        <p:sp>
          <p:nvSpPr>
            <p:cNvPr id="28863" name="Rectangle 154"/>
            <p:cNvSpPr>
              <a:spLocks noChangeArrowheads="1"/>
            </p:cNvSpPr>
            <p:nvPr/>
          </p:nvSpPr>
          <p:spPr bwMode="auto">
            <a:xfrm>
              <a:off x="2429" y="1214"/>
              <a:ext cx="49" cy="106"/>
            </a:xfrm>
            <a:prstGeom prst="rect">
              <a:avLst/>
            </a:prstGeom>
            <a:noFill/>
            <a:ln w="9525">
              <a:noFill/>
              <a:miter lim="800000"/>
              <a:headEnd/>
              <a:tailEnd/>
            </a:ln>
          </p:spPr>
          <p:txBody>
            <a:bodyPr wrap="none" lIns="0" tIns="0" rIns="0" bIns="0">
              <a:spAutoFit/>
            </a:bodyPr>
            <a:lstStyle/>
            <a:p>
              <a:r>
                <a:rPr lang="en-US" altLang="ja-JP" sz="1100">
                  <a:solidFill>
                    <a:srgbClr val="000000"/>
                  </a:solidFill>
                </a:rPr>
                <a:t>2</a:t>
              </a:r>
              <a:endParaRPr lang="en-US" altLang="ja-JP"/>
            </a:p>
          </p:txBody>
        </p:sp>
        <p:sp>
          <p:nvSpPr>
            <p:cNvPr id="28864" name="Rectangle 155"/>
            <p:cNvSpPr>
              <a:spLocks noChangeArrowheads="1"/>
            </p:cNvSpPr>
            <p:nvPr/>
          </p:nvSpPr>
          <p:spPr bwMode="auto">
            <a:xfrm>
              <a:off x="2484" y="1171"/>
              <a:ext cx="336" cy="134"/>
            </a:xfrm>
            <a:prstGeom prst="rect">
              <a:avLst/>
            </a:prstGeom>
            <a:noFill/>
            <a:ln w="9525">
              <a:noFill/>
              <a:miter lim="800000"/>
              <a:headEnd/>
              <a:tailEnd/>
            </a:ln>
          </p:spPr>
          <p:txBody>
            <a:bodyPr wrap="none" lIns="0" tIns="0" rIns="0" bIns="0">
              <a:spAutoFit/>
            </a:bodyPr>
            <a:lstStyle/>
            <a:p>
              <a:r>
                <a:rPr lang="en-US" altLang="ja-JP" sz="1400">
                  <a:solidFill>
                    <a:srgbClr val="000000"/>
                  </a:solidFill>
                </a:rPr>
                <a:t>COOH</a:t>
              </a:r>
              <a:endParaRPr lang="en-US" altLang="ja-JP"/>
            </a:p>
          </p:txBody>
        </p:sp>
      </p:grpSp>
      <p:grpSp>
        <p:nvGrpSpPr>
          <p:cNvPr id="3" name="Group 156"/>
          <p:cNvGrpSpPr>
            <a:grpSpLocks/>
          </p:cNvGrpSpPr>
          <p:nvPr/>
        </p:nvGrpSpPr>
        <p:grpSpPr bwMode="auto">
          <a:xfrm>
            <a:off x="3517900" y="2271713"/>
            <a:ext cx="863600" cy="234950"/>
            <a:chOff x="2276" y="1491"/>
            <a:chExt cx="544" cy="148"/>
          </a:xfrm>
        </p:grpSpPr>
        <p:sp>
          <p:nvSpPr>
            <p:cNvPr id="28859" name="Rectangle 157"/>
            <p:cNvSpPr>
              <a:spLocks noChangeArrowheads="1"/>
            </p:cNvSpPr>
            <p:nvPr/>
          </p:nvSpPr>
          <p:spPr bwMode="auto">
            <a:xfrm>
              <a:off x="2276" y="1491"/>
              <a:ext cx="162" cy="134"/>
            </a:xfrm>
            <a:prstGeom prst="rect">
              <a:avLst/>
            </a:prstGeom>
            <a:noFill/>
            <a:ln w="9525">
              <a:noFill/>
              <a:miter lim="800000"/>
              <a:headEnd/>
              <a:tailEnd/>
            </a:ln>
          </p:spPr>
          <p:txBody>
            <a:bodyPr wrap="none" lIns="0" tIns="0" rIns="0" bIns="0">
              <a:spAutoFit/>
            </a:bodyPr>
            <a:lstStyle/>
            <a:p>
              <a:r>
                <a:rPr lang="en-US" altLang="ja-JP" sz="1400">
                  <a:solidFill>
                    <a:srgbClr val="000000"/>
                  </a:solidFill>
                </a:rPr>
                <a:t>CH</a:t>
              </a:r>
              <a:endParaRPr lang="en-US" altLang="ja-JP"/>
            </a:p>
          </p:txBody>
        </p:sp>
        <p:sp>
          <p:nvSpPr>
            <p:cNvPr id="28860" name="Rectangle 158"/>
            <p:cNvSpPr>
              <a:spLocks noChangeArrowheads="1"/>
            </p:cNvSpPr>
            <p:nvPr/>
          </p:nvSpPr>
          <p:spPr bwMode="auto">
            <a:xfrm>
              <a:off x="2429" y="1533"/>
              <a:ext cx="49" cy="106"/>
            </a:xfrm>
            <a:prstGeom prst="rect">
              <a:avLst/>
            </a:prstGeom>
            <a:noFill/>
            <a:ln w="9525">
              <a:noFill/>
              <a:miter lim="800000"/>
              <a:headEnd/>
              <a:tailEnd/>
            </a:ln>
          </p:spPr>
          <p:txBody>
            <a:bodyPr wrap="none" lIns="0" tIns="0" rIns="0" bIns="0">
              <a:spAutoFit/>
            </a:bodyPr>
            <a:lstStyle/>
            <a:p>
              <a:r>
                <a:rPr lang="en-US" altLang="ja-JP" sz="1100">
                  <a:solidFill>
                    <a:srgbClr val="000000"/>
                  </a:solidFill>
                </a:rPr>
                <a:t>2</a:t>
              </a:r>
              <a:endParaRPr lang="en-US" altLang="ja-JP"/>
            </a:p>
          </p:txBody>
        </p:sp>
        <p:sp>
          <p:nvSpPr>
            <p:cNvPr id="28861" name="Rectangle 159"/>
            <p:cNvSpPr>
              <a:spLocks noChangeArrowheads="1"/>
            </p:cNvSpPr>
            <p:nvPr/>
          </p:nvSpPr>
          <p:spPr bwMode="auto">
            <a:xfrm>
              <a:off x="2484" y="1491"/>
              <a:ext cx="336" cy="134"/>
            </a:xfrm>
            <a:prstGeom prst="rect">
              <a:avLst/>
            </a:prstGeom>
            <a:noFill/>
            <a:ln w="9525">
              <a:noFill/>
              <a:miter lim="800000"/>
              <a:headEnd/>
              <a:tailEnd/>
            </a:ln>
          </p:spPr>
          <p:txBody>
            <a:bodyPr wrap="none" lIns="0" tIns="0" rIns="0" bIns="0">
              <a:spAutoFit/>
            </a:bodyPr>
            <a:lstStyle/>
            <a:p>
              <a:r>
                <a:rPr lang="en-US" altLang="ja-JP" sz="1400">
                  <a:solidFill>
                    <a:srgbClr val="000000"/>
                  </a:solidFill>
                </a:rPr>
                <a:t>COOH</a:t>
              </a:r>
              <a:endParaRPr lang="en-US" altLang="ja-JP"/>
            </a:p>
          </p:txBody>
        </p:sp>
      </p:grpSp>
      <p:sp>
        <p:nvSpPr>
          <p:cNvPr id="28823" name="Rectangle 160"/>
          <p:cNvSpPr>
            <a:spLocks noChangeArrowheads="1"/>
          </p:cNvSpPr>
          <p:nvPr/>
        </p:nvSpPr>
        <p:spPr bwMode="auto">
          <a:xfrm>
            <a:off x="3189288" y="2476500"/>
            <a:ext cx="49212" cy="212725"/>
          </a:xfrm>
          <a:prstGeom prst="rect">
            <a:avLst/>
          </a:prstGeom>
          <a:noFill/>
          <a:ln w="9525">
            <a:noFill/>
            <a:miter lim="800000"/>
            <a:headEnd/>
            <a:tailEnd/>
          </a:ln>
        </p:spPr>
        <p:txBody>
          <a:bodyPr wrap="none" lIns="0" tIns="0" rIns="0" bIns="0">
            <a:spAutoFit/>
          </a:bodyPr>
          <a:lstStyle/>
          <a:p>
            <a:r>
              <a:rPr lang="ja-JP" altLang="en-US" sz="1400">
                <a:solidFill>
                  <a:srgbClr val="000000"/>
                </a:solidFill>
              </a:rPr>
              <a:t> </a:t>
            </a:r>
            <a:endParaRPr lang="ja-JP" altLang="en-US"/>
          </a:p>
        </p:txBody>
      </p:sp>
      <p:sp>
        <p:nvSpPr>
          <p:cNvPr id="28824" name="Line 161"/>
          <p:cNvSpPr>
            <a:spLocks noChangeShapeType="1"/>
          </p:cNvSpPr>
          <p:nvPr/>
        </p:nvSpPr>
        <p:spPr bwMode="auto">
          <a:xfrm>
            <a:off x="3209925" y="3059113"/>
            <a:ext cx="250825" cy="1587"/>
          </a:xfrm>
          <a:prstGeom prst="line">
            <a:avLst/>
          </a:prstGeom>
          <a:noFill/>
          <a:ln w="17463">
            <a:solidFill>
              <a:srgbClr val="000000"/>
            </a:solidFill>
            <a:round/>
            <a:headEnd/>
            <a:tailEnd/>
          </a:ln>
        </p:spPr>
        <p:txBody>
          <a:bodyPr/>
          <a:lstStyle/>
          <a:p>
            <a:endParaRPr lang="en-IN"/>
          </a:p>
        </p:txBody>
      </p:sp>
      <p:sp>
        <p:nvSpPr>
          <p:cNvPr id="28825" name="Line 162"/>
          <p:cNvSpPr>
            <a:spLocks noChangeShapeType="1"/>
          </p:cNvSpPr>
          <p:nvPr/>
        </p:nvSpPr>
        <p:spPr bwMode="auto">
          <a:xfrm>
            <a:off x="3641725" y="3059113"/>
            <a:ext cx="115888" cy="1587"/>
          </a:xfrm>
          <a:prstGeom prst="line">
            <a:avLst/>
          </a:prstGeom>
          <a:noFill/>
          <a:ln w="17463">
            <a:solidFill>
              <a:srgbClr val="000000"/>
            </a:solidFill>
            <a:round/>
            <a:headEnd/>
            <a:tailEnd/>
          </a:ln>
        </p:spPr>
        <p:txBody>
          <a:bodyPr/>
          <a:lstStyle/>
          <a:p>
            <a:endParaRPr lang="en-IN"/>
          </a:p>
        </p:txBody>
      </p:sp>
      <p:sp>
        <p:nvSpPr>
          <p:cNvPr id="28826" name="Line 163"/>
          <p:cNvSpPr>
            <a:spLocks noChangeShapeType="1"/>
          </p:cNvSpPr>
          <p:nvPr/>
        </p:nvSpPr>
        <p:spPr bwMode="auto">
          <a:xfrm>
            <a:off x="3543300" y="3179763"/>
            <a:ext cx="1588" cy="104775"/>
          </a:xfrm>
          <a:prstGeom prst="line">
            <a:avLst/>
          </a:prstGeom>
          <a:noFill/>
          <a:ln w="15875">
            <a:solidFill>
              <a:srgbClr val="000000"/>
            </a:solidFill>
            <a:round/>
            <a:headEnd/>
            <a:tailEnd/>
          </a:ln>
        </p:spPr>
        <p:txBody>
          <a:bodyPr/>
          <a:lstStyle/>
          <a:p>
            <a:endParaRPr lang="en-IN"/>
          </a:p>
        </p:txBody>
      </p:sp>
      <p:grpSp>
        <p:nvGrpSpPr>
          <p:cNvPr id="4" name="Group 164"/>
          <p:cNvGrpSpPr>
            <a:grpSpLocks/>
          </p:cNvGrpSpPr>
          <p:nvPr/>
        </p:nvGrpSpPr>
        <p:grpSpPr bwMode="auto">
          <a:xfrm>
            <a:off x="3509963" y="2835275"/>
            <a:ext cx="66675" cy="101600"/>
            <a:chOff x="2271" y="1846"/>
            <a:chExt cx="42" cy="64"/>
          </a:xfrm>
        </p:grpSpPr>
        <p:sp>
          <p:nvSpPr>
            <p:cNvPr id="28857" name="Line 165"/>
            <p:cNvSpPr>
              <a:spLocks noChangeShapeType="1"/>
            </p:cNvSpPr>
            <p:nvPr/>
          </p:nvSpPr>
          <p:spPr bwMode="auto">
            <a:xfrm flipV="1">
              <a:off x="2271" y="1846"/>
              <a:ext cx="1" cy="64"/>
            </a:xfrm>
            <a:prstGeom prst="line">
              <a:avLst/>
            </a:prstGeom>
            <a:noFill/>
            <a:ln w="15875">
              <a:solidFill>
                <a:srgbClr val="000000"/>
              </a:solidFill>
              <a:round/>
              <a:headEnd/>
              <a:tailEnd/>
            </a:ln>
          </p:spPr>
          <p:txBody>
            <a:bodyPr/>
            <a:lstStyle/>
            <a:p>
              <a:endParaRPr lang="en-IN"/>
            </a:p>
          </p:txBody>
        </p:sp>
        <p:sp>
          <p:nvSpPr>
            <p:cNvPr id="28858" name="Line 166"/>
            <p:cNvSpPr>
              <a:spLocks noChangeShapeType="1"/>
            </p:cNvSpPr>
            <p:nvPr/>
          </p:nvSpPr>
          <p:spPr bwMode="auto">
            <a:xfrm flipV="1">
              <a:off x="2312" y="1846"/>
              <a:ext cx="1" cy="64"/>
            </a:xfrm>
            <a:prstGeom prst="line">
              <a:avLst/>
            </a:prstGeom>
            <a:noFill/>
            <a:ln w="15875">
              <a:solidFill>
                <a:srgbClr val="000000"/>
              </a:solidFill>
              <a:round/>
              <a:headEnd/>
              <a:tailEnd/>
            </a:ln>
          </p:spPr>
          <p:txBody>
            <a:bodyPr/>
            <a:lstStyle/>
            <a:p>
              <a:endParaRPr lang="en-IN"/>
            </a:p>
          </p:txBody>
        </p:sp>
      </p:grpSp>
      <p:sp>
        <p:nvSpPr>
          <p:cNvPr id="28828" name="Rectangle 167"/>
          <p:cNvSpPr>
            <a:spLocks noChangeArrowheads="1"/>
          </p:cNvSpPr>
          <p:nvPr/>
        </p:nvSpPr>
        <p:spPr bwMode="auto">
          <a:xfrm>
            <a:off x="3503613" y="2978150"/>
            <a:ext cx="119062"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rPr>
              <a:t>P</a:t>
            </a:r>
            <a:endParaRPr lang="en-US" altLang="ja-JP"/>
          </a:p>
        </p:txBody>
      </p:sp>
      <p:sp>
        <p:nvSpPr>
          <p:cNvPr id="28829" name="Rectangle 168"/>
          <p:cNvSpPr>
            <a:spLocks noChangeArrowheads="1"/>
          </p:cNvSpPr>
          <p:nvPr/>
        </p:nvSpPr>
        <p:spPr bwMode="auto">
          <a:xfrm>
            <a:off x="3817938" y="2978150"/>
            <a:ext cx="2667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rPr>
              <a:t>OH</a:t>
            </a:r>
            <a:endParaRPr lang="en-US" altLang="ja-JP"/>
          </a:p>
        </p:txBody>
      </p:sp>
      <p:sp>
        <p:nvSpPr>
          <p:cNvPr id="28830" name="Rectangle 169"/>
          <p:cNvSpPr>
            <a:spLocks noChangeArrowheads="1"/>
          </p:cNvSpPr>
          <p:nvPr/>
        </p:nvSpPr>
        <p:spPr bwMode="auto">
          <a:xfrm>
            <a:off x="3484563" y="3322638"/>
            <a:ext cx="266700"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rPr>
              <a:t>OH</a:t>
            </a:r>
            <a:endParaRPr lang="en-US" altLang="ja-JP"/>
          </a:p>
        </p:txBody>
      </p:sp>
      <p:sp>
        <p:nvSpPr>
          <p:cNvPr id="28831" name="Rectangle 170"/>
          <p:cNvSpPr>
            <a:spLocks noChangeArrowheads="1"/>
          </p:cNvSpPr>
          <p:nvPr/>
        </p:nvSpPr>
        <p:spPr bwMode="auto">
          <a:xfrm>
            <a:off x="3484563" y="2632075"/>
            <a:ext cx="138112"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rPr>
              <a:t>O</a:t>
            </a:r>
            <a:endParaRPr lang="en-US" altLang="ja-JP"/>
          </a:p>
        </p:txBody>
      </p:sp>
      <p:sp>
        <p:nvSpPr>
          <p:cNvPr id="28832" name="Rectangle 171"/>
          <p:cNvSpPr>
            <a:spLocks noChangeArrowheads="1"/>
          </p:cNvSpPr>
          <p:nvPr/>
        </p:nvSpPr>
        <p:spPr bwMode="auto">
          <a:xfrm>
            <a:off x="3082925" y="3600450"/>
            <a:ext cx="49213" cy="212725"/>
          </a:xfrm>
          <a:prstGeom prst="rect">
            <a:avLst/>
          </a:prstGeom>
          <a:noFill/>
          <a:ln w="9525">
            <a:noFill/>
            <a:miter lim="800000"/>
            <a:headEnd/>
            <a:tailEnd/>
          </a:ln>
        </p:spPr>
        <p:txBody>
          <a:bodyPr wrap="none" lIns="0" tIns="0" rIns="0" bIns="0">
            <a:spAutoFit/>
          </a:bodyPr>
          <a:lstStyle/>
          <a:p>
            <a:r>
              <a:rPr lang="ja-JP" altLang="en-US" sz="1400">
                <a:solidFill>
                  <a:srgbClr val="000000"/>
                </a:solidFill>
              </a:rPr>
              <a:t> </a:t>
            </a:r>
            <a:endParaRPr lang="ja-JP" altLang="en-US"/>
          </a:p>
        </p:txBody>
      </p:sp>
      <p:sp>
        <p:nvSpPr>
          <p:cNvPr id="28833" name="Line 172"/>
          <p:cNvSpPr>
            <a:spLocks noChangeShapeType="1"/>
          </p:cNvSpPr>
          <p:nvPr/>
        </p:nvSpPr>
        <p:spPr bwMode="auto">
          <a:xfrm>
            <a:off x="3109913" y="3846513"/>
            <a:ext cx="227012" cy="1587"/>
          </a:xfrm>
          <a:prstGeom prst="line">
            <a:avLst/>
          </a:prstGeom>
          <a:noFill/>
          <a:ln w="17463">
            <a:solidFill>
              <a:srgbClr val="000000"/>
            </a:solidFill>
            <a:round/>
            <a:headEnd/>
            <a:tailEnd/>
          </a:ln>
        </p:spPr>
        <p:txBody>
          <a:bodyPr/>
          <a:lstStyle/>
          <a:p>
            <a:endParaRPr lang="en-IN"/>
          </a:p>
        </p:txBody>
      </p:sp>
      <p:grpSp>
        <p:nvGrpSpPr>
          <p:cNvPr id="5" name="Group 173"/>
          <p:cNvGrpSpPr>
            <a:grpSpLocks/>
          </p:cNvGrpSpPr>
          <p:nvPr/>
        </p:nvGrpSpPr>
        <p:grpSpPr bwMode="auto">
          <a:xfrm>
            <a:off x="3544888" y="3846513"/>
            <a:ext cx="139700" cy="76200"/>
            <a:chOff x="2293" y="2483"/>
            <a:chExt cx="88" cy="48"/>
          </a:xfrm>
        </p:grpSpPr>
        <p:sp>
          <p:nvSpPr>
            <p:cNvPr id="28855" name="Line 174"/>
            <p:cNvSpPr>
              <a:spLocks noChangeShapeType="1"/>
            </p:cNvSpPr>
            <p:nvPr/>
          </p:nvSpPr>
          <p:spPr bwMode="auto">
            <a:xfrm>
              <a:off x="2293" y="2483"/>
              <a:ext cx="88" cy="1"/>
            </a:xfrm>
            <a:prstGeom prst="line">
              <a:avLst/>
            </a:prstGeom>
            <a:noFill/>
            <a:ln w="17463">
              <a:solidFill>
                <a:srgbClr val="000000"/>
              </a:solidFill>
              <a:round/>
              <a:headEnd/>
              <a:tailEnd/>
            </a:ln>
          </p:spPr>
          <p:txBody>
            <a:bodyPr/>
            <a:lstStyle/>
            <a:p>
              <a:endParaRPr lang="en-IN"/>
            </a:p>
          </p:txBody>
        </p:sp>
        <p:sp>
          <p:nvSpPr>
            <p:cNvPr id="28856" name="Line 175"/>
            <p:cNvSpPr>
              <a:spLocks noChangeShapeType="1"/>
            </p:cNvSpPr>
            <p:nvPr/>
          </p:nvSpPr>
          <p:spPr bwMode="auto">
            <a:xfrm>
              <a:off x="2293" y="2530"/>
              <a:ext cx="88" cy="1"/>
            </a:xfrm>
            <a:prstGeom prst="line">
              <a:avLst/>
            </a:prstGeom>
            <a:noFill/>
            <a:ln w="17463">
              <a:solidFill>
                <a:srgbClr val="000000"/>
              </a:solidFill>
              <a:round/>
              <a:headEnd/>
              <a:tailEnd/>
            </a:ln>
          </p:spPr>
          <p:txBody>
            <a:bodyPr/>
            <a:lstStyle/>
            <a:p>
              <a:endParaRPr lang="en-IN"/>
            </a:p>
          </p:txBody>
        </p:sp>
      </p:grpSp>
      <p:sp>
        <p:nvSpPr>
          <p:cNvPr id="28835" name="Line 176"/>
          <p:cNvSpPr>
            <a:spLocks noChangeShapeType="1"/>
          </p:cNvSpPr>
          <p:nvPr/>
        </p:nvSpPr>
        <p:spPr bwMode="auto">
          <a:xfrm>
            <a:off x="3457575" y="3975100"/>
            <a:ext cx="1588" cy="111125"/>
          </a:xfrm>
          <a:prstGeom prst="line">
            <a:avLst/>
          </a:prstGeom>
          <a:noFill/>
          <a:ln w="17463">
            <a:solidFill>
              <a:srgbClr val="000000"/>
            </a:solidFill>
            <a:round/>
            <a:headEnd/>
            <a:tailEnd/>
          </a:ln>
        </p:spPr>
        <p:txBody>
          <a:bodyPr/>
          <a:lstStyle/>
          <a:p>
            <a:endParaRPr lang="en-IN"/>
          </a:p>
        </p:txBody>
      </p:sp>
      <p:sp>
        <p:nvSpPr>
          <p:cNvPr id="28836" name="Rectangle 177"/>
          <p:cNvSpPr>
            <a:spLocks noChangeArrowheads="1"/>
          </p:cNvSpPr>
          <p:nvPr/>
        </p:nvSpPr>
        <p:spPr bwMode="auto">
          <a:xfrm>
            <a:off x="3397250" y="3800475"/>
            <a:ext cx="128588"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rPr>
              <a:t>C</a:t>
            </a:r>
            <a:endParaRPr lang="en-US" altLang="ja-JP"/>
          </a:p>
        </p:txBody>
      </p:sp>
      <p:sp>
        <p:nvSpPr>
          <p:cNvPr id="28837" name="Rectangle 178"/>
          <p:cNvSpPr>
            <a:spLocks noChangeArrowheads="1"/>
          </p:cNvSpPr>
          <p:nvPr/>
        </p:nvSpPr>
        <p:spPr bwMode="auto">
          <a:xfrm>
            <a:off x="3744913" y="3800475"/>
            <a:ext cx="395287" cy="212725"/>
          </a:xfrm>
          <a:prstGeom prst="rect">
            <a:avLst/>
          </a:prstGeom>
          <a:noFill/>
          <a:ln w="9525">
            <a:noFill/>
            <a:miter lim="800000"/>
            <a:headEnd/>
            <a:tailEnd/>
          </a:ln>
        </p:spPr>
        <p:txBody>
          <a:bodyPr wrap="none" lIns="0" tIns="0" rIns="0" bIns="0">
            <a:spAutoFit/>
          </a:bodyPr>
          <a:lstStyle/>
          <a:p>
            <a:r>
              <a:rPr lang="en-US" altLang="ja-JP" sz="1400">
                <a:solidFill>
                  <a:srgbClr val="000000"/>
                </a:solidFill>
              </a:rPr>
              <a:t>NOH</a:t>
            </a:r>
            <a:endParaRPr lang="en-US" altLang="ja-JP"/>
          </a:p>
        </p:txBody>
      </p:sp>
      <p:grpSp>
        <p:nvGrpSpPr>
          <p:cNvPr id="6" name="Group 179"/>
          <p:cNvGrpSpPr>
            <a:grpSpLocks/>
          </p:cNvGrpSpPr>
          <p:nvPr/>
        </p:nvGrpSpPr>
        <p:grpSpPr bwMode="auto">
          <a:xfrm>
            <a:off x="3397250" y="4130675"/>
            <a:ext cx="325438" cy="247650"/>
            <a:chOff x="2200" y="2662"/>
            <a:chExt cx="205" cy="156"/>
          </a:xfrm>
        </p:grpSpPr>
        <p:sp>
          <p:nvSpPr>
            <p:cNvPr id="28853" name="Rectangle 180"/>
            <p:cNvSpPr>
              <a:spLocks noChangeArrowheads="1"/>
            </p:cNvSpPr>
            <p:nvPr/>
          </p:nvSpPr>
          <p:spPr bwMode="auto">
            <a:xfrm>
              <a:off x="2200" y="2662"/>
              <a:ext cx="162" cy="134"/>
            </a:xfrm>
            <a:prstGeom prst="rect">
              <a:avLst/>
            </a:prstGeom>
            <a:noFill/>
            <a:ln w="9525">
              <a:noFill/>
              <a:miter lim="800000"/>
              <a:headEnd/>
              <a:tailEnd/>
            </a:ln>
          </p:spPr>
          <p:txBody>
            <a:bodyPr wrap="none" lIns="0" tIns="0" rIns="0" bIns="0">
              <a:spAutoFit/>
            </a:bodyPr>
            <a:lstStyle/>
            <a:p>
              <a:r>
                <a:rPr lang="en-US" altLang="ja-JP" sz="1400">
                  <a:solidFill>
                    <a:srgbClr val="000000"/>
                  </a:solidFill>
                </a:rPr>
                <a:t>NH</a:t>
              </a:r>
              <a:endParaRPr lang="en-US" altLang="ja-JP"/>
            </a:p>
          </p:txBody>
        </p:sp>
        <p:sp>
          <p:nvSpPr>
            <p:cNvPr id="28854" name="Rectangle 181"/>
            <p:cNvSpPr>
              <a:spLocks noChangeArrowheads="1"/>
            </p:cNvSpPr>
            <p:nvPr/>
          </p:nvSpPr>
          <p:spPr bwMode="auto">
            <a:xfrm>
              <a:off x="2352" y="2703"/>
              <a:ext cx="53" cy="115"/>
            </a:xfrm>
            <a:prstGeom prst="rect">
              <a:avLst/>
            </a:prstGeom>
            <a:noFill/>
            <a:ln w="9525">
              <a:noFill/>
              <a:miter lim="800000"/>
              <a:headEnd/>
              <a:tailEnd/>
            </a:ln>
          </p:spPr>
          <p:txBody>
            <a:bodyPr wrap="none" lIns="0" tIns="0" rIns="0" bIns="0">
              <a:spAutoFit/>
            </a:bodyPr>
            <a:lstStyle/>
            <a:p>
              <a:r>
                <a:rPr lang="en-US" altLang="ja-JP" sz="1200">
                  <a:solidFill>
                    <a:srgbClr val="000000"/>
                  </a:solidFill>
                </a:rPr>
                <a:t>2</a:t>
              </a:r>
              <a:endParaRPr lang="en-US" altLang="ja-JP"/>
            </a:p>
          </p:txBody>
        </p:sp>
      </p:grpSp>
      <p:sp>
        <p:nvSpPr>
          <p:cNvPr id="28839" name="Rectangle 182"/>
          <p:cNvSpPr>
            <a:spLocks noChangeArrowheads="1"/>
          </p:cNvSpPr>
          <p:nvPr/>
        </p:nvSpPr>
        <p:spPr bwMode="auto">
          <a:xfrm>
            <a:off x="3263900" y="4672013"/>
            <a:ext cx="66675" cy="288925"/>
          </a:xfrm>
          <a:prstGeom prst="rect">
            <a:avLst/>
          </a:prstGeom>
          <a:noFill/>
          <a:ln w="9525">
            <a:noFill/>
            <a:miter lim="800000"/>
            <a:headEnd/>
            <a:tailEnd/>
          </a:ln>
        </p:spPr>
        <p:txBody>
          <a:bodyPr wrap="none" lIns="0" tIns="0" rIns="0" bIns="0">
            <a:spAutoFit/>
          </a:bodyPr>
          <a:lstStyle/>
          <a:p>
            <a:r>
              <a:rPr lang="ja-JP" altLang="en-US" sz="1900">
                <a:solidFill>
                  <a:srgbClr val="000000"/>
                </a:solidFill>
              </a:rPr>
              <a:t> </a:t>
            </a:r>
            <a:endParaRPr lang="ja-JP" altLang="en-US"/>
          </a:p>
        </p:txBody>
      </p:sp>
      <p:sp>
        <p:nvSpPr>
          <p:cNvPr id="28840" name="Line 183"/>
          <p:cNvSpPr>
            <a:spLocks noChangeShapeType="1"/>
          </p:cNvSpPr>
          <p:nvPr/>
        </p:nvSpPr>
        <p:spPr bwMode="auto">
          <a:xfrm>
            <a:off x="3300413" y="4992688"/>
            <a:ext cx="250825" cy="1587"/>
          </a:xfrm>
          <a:prstGeom prst="line">
            <a:avLst/>
          </a:prstGeom>
          <a:noFill/>
          <a:ln w="23813">
            <a:solidFill>
              <a:srgbClr val="000000"/>
            </a:solidFill>
            <a:round/>
            <a:headEnd/>
            <a:tailEnd/>
          </a:ln>
        </p:spPr>
        <p:txBody>
          <a:bodyPr/>
          <a:lstStyle/>
          <a:p>
            <a:endParaRPr lang="en-IN"/>
          </a:p>
        </p:txBody>
      </p:sp>
      <p:sp>
        <p:nvSpPr>
          <p:cNvPr id="28841" name="Rectangle 184"/>
          <p:cNvSpPr>
            <a:spLocks noChangeArrowheads="1"/>
          </p:cNvSpPr>
          <p:nvPr/>
        </p:nvSpPr>
        <p:spPr bwMode="auto">
          <a:xfrm>
            <a:off x="3608388" y="4884738"/>
            <a:ext cx="334962" cy="288925"/>
          </a:xfrm>
          <a:prstGeom prst="rect">
            <a:avLst/>
          </a:prstGeom>
          <a:noFill/>
          <a:ln w="9525">
            <a:noFill/>
            <a:miter lim="800000"/>
            <a:headEnd/>
            <a:tailEnd/>
          </a:ln>
        </p:spPr>
        <p:txBody>
          <a:bodyPr wrap="none" lIns="0" tIns="0" rIns="0" bIns="0">
            <a:spAutoFit/>
          </a:bodyPr>
          <a:lstStyle/>
          <a:p>
            <a:r>
              <a:rPr lang="en-US" altLang="ja-JP" sz="1900">
                <a:solidFill>
                  <a:srgbClr val="000000"/>
                </a:solidFill>
              </a:rPr>
              <a:t>SH</a:t>
            </a:r>
            <a:endParaRPr lang="en-US" altLang="ja-JP"/>
          </a:p>
        </p:txBody>
      </p:sp>
      <p:sp>
        <p:nvSpPr>
          <p:cNvPr id="28842" name="Rectangle 185"/>
          <p:cNvSpPr>
            <a:spLocks noChangeArrowheads="1"/>
          </p:cNvSpPr>
          <p:nvPr/>
        </p:nvSpPr>
        <p:spPr bwMode="auto">
          <a:xfrm>
            <a:off x="2841625" y="5562600"/>
            <a:ext cx="57150" cy="244475"/>
          </a:xfrm>
          <a:prstGeom prst="rect">
            <a:avLst/>
          </a:prstGeom>
          <a:noFill/>
          <a:ln w="9525">
            <a:noFill/>
            <a:miter lim="800000"/>
            <a:headEnd/>
            <a:tailEnd/>
          </a:ln>
        </p:spPr>
        <p:txBody>
          <a:bodyPr wrap="none" lIns="0" tIns="0" rIns="0" bIns="0">
            <a:spAutoFit/>
          </a:bodyPr>
          <a:lstStyle/>
          <a:p>
            <a:r>
              <a:rPr lang="ja-JP" altLang="en-US" sz="1600">
                <a:solidFill>
                  <a:srgbClr val="000000"/>
                </a:solidFill>
              </a:rPr>
              <a:t> </a:t>
            </a:r>
            <a:endParaRPr lang="ja-JP" altLang="en-US"/>
          </a:p>
        </p:txBody>
      </p:sp>
      <p:sp>
        <p:nvSpPr>
          <p:cNvPr id="28843" name="Line 186"/>
          <p:cNvSpPr>
            <a:spLocks noChangeShapeType="1"/>
          </p:cNvSpPr>
          <p:nvPr/>
        </p:nvSpPr>
        <p:spPr bwMode="auto">
          <a:xfrm>
            <a:off x="2813050" y="5842000"/>
            <a:ext cx="230188" cy="1588"/>
          </a:xfrm>
          <a:prstGeom prst="line">
            <a:avLst/>
          </a:prstGeom>
          <a:noFill/>
          <a:ln w="20638">
            <a:solidFill>
              <a:srgbClr val="000000"/>
            </a:solidFill>
            <a:round/>
            <a:headEnd/>
            <a:tailEnd/>
          </a:ln>
        </p:spPr>
        <p:txBody>
          <a:bodyPr/>
          <a:lstStyle/>
          <a:p>
            <a:endParaRPr lang="en-IN"/>
          </a:p>
        </p:txBody>
      </p:sp>
      <p:sp>
        <p:nvSpPr>
          <p:cNvPr id="28844" name="Line 187"/>
          <p:cNvSpPr>
            <a:spLocks noChangeShapeType="1"/>
          </p:cNvSpPr>
          <p:nvPr/>
        </p:nvSpPr>
        <p:spPr bwMode="auto">
          <a:xfrm>
            <a:off x="3167063" y="5984875"/>
            <a:ext cx="1587" cy="266700"/>
          </a:xfrm>
          <a:prstGeom prst="line">
            <a:avLst/>
          </a:prstGeom>
          <a:noFill/>
          <a:ln w="17463">
            <a:solidFill>
              <a:srgbClr val="000000"/>
            </a:solidFill>
            <a:round/>
            <a:headEnd/>
            <a:tailEnd/>
          </a:ln>
        </p:spPr>
        <p:txBody>
          <a:bodyPr/>
          <a:lstStyle/>
          <a:p>
            <a:endParaRPr lang="en-IN"/>
          </a:p>
        </p:txBody>
      </p:sp>
      <p:sp>
        <p:nvSpPr>
          <p:cNvPr id="28845" name="Rectangle 188"/>
          <p:cNvSpPr>
            <a:spLocks noChangeArrowheads="1"/>
          </p:cNvSpPr>
          <p:nvPr/>
        </p:nvSpPr>
        <p:spPr bwMode="auto">
          <a:xfrm>
            <a:off x="3106738" y="5748338"/>
            <a:ext cx="438150" cy="244475"/>
          </a:xfrm>
          <a:prstGeom prst="rect">
            <a:avLst/>
          </a:prstGeom>
          <a:noFill/>
          <a:ln w="9525">
            <a:noFill/>
            <a:miter lim="800000"/>
            <a:headEnd/>
            <a:tailEnd/>
          </a:ln>
        </p:spPr>
        <p:txBody>
          <a:bodyPr wrap="none" lIns="0" tIns="0" rIns="0" bIns="0">
            <a:spAutoFit/>
          </a:bodyPr>
          <a:lstStyle/>
          <a:p>
            <a:r>
              <a:rPr lang="en-US" altLang="ja-JP" sz="1600">
                <a:solidFill>
                  <a:srgbClr val="000000"/>
                </a:solidFill>
              </a:rPr>
              <a:t>NCH</a:t>
            </a:r>
            <a:endParaRPr lang="en-US" altLang="ja-JP"/>
          </a:p>
        </p:txBody>
      </p:sp>
      <p:sp>
        <p:nvSpPr>
          <p:cNvPr id="28846" name="Rectangle 189"/>
          <p:cNvSpPr>
            <a:spLocks noChangeArrowheads="1"/>
          </p:cNvSpPr>
          <p:nvPr/>
        </p:nvSpPr>
        <p:spPr bwMode="auto">
          <a:xfrm>
            <a:off x="3517900" y="5902325"/>
            <a:ext cx="92075" cy="198438"/>
          </a:xfrm>
          <a:prstGeom prst="rect">
            <a:avLst/>
          </a:prstGeom>
          <a:noFill/>
          <a:ln w="9525">
            <a:noFill/>
            <a:miter lim="800000"/>
            <a:headEnd/>
            <a:tailEnd/>
          </a:ln>
        </p:spPr>
        <p:txBody>
          <a:bodyPr wrap="none" lIns="0" tIns="0" rIns="0" bIns="0">
            <a:spAutoFit/>
          </a:bodyPr>
          <a:lstStyle/>
          <a:p>
            <a:r>
              <a:rPr lang="en-US" altLang="ja-JP" sz="1300">
                <a:solidFill>
                  <a:srgbClr val="000000"/>
                </a:solidFill>
              </a:rPr>
              <a:t>2</a:t>
            </a:r>
            <a:endParaRPr lang="en-US" altLang="ja-JP"/>
          </a:p>
        </p:txBody>
      </p:sp>
      <p:sp>
        <p:nvSpPr>
          <p:cNvPr id="28847" name="Rectangle 190"/>
          <p:cNvSpPr>
            <a:spLocks noChangeArrowheads="1"/>
          </p:cNvSpPr>
          <p:nvPr/>
        </p:nvSpPr>
        <p:spPr bwMode="auto">
          <a:xfrm>
            <a:off x="3576638" y="5748338"/>
            <a:ext cx="733425" cy="244475"/>
          </a:xfrm>
          <a:prstGeom prst="rect">
            <a:avLst/>
          </a:prstGeom>
          <a:noFill/>
          <a:ln w="9525">
            <a:noFill/>
            <a:miter lim="800000"/>
            <a:headEnd/>
            <a:tailEnd/>
          </a:ln>
        </p:spPr>
        <p:txBody>
          <a:bodyPr wrap="none" lIns="0" tIns="0" rIns="0" bIns="0">
            <a:spAutoFit/>
          </a:bodyPr>
          <a:lstStyle/>
          <a:p>
            <a:r>
              <a:rPr lang="en-US" altLang="ja-JP" sz="1600">
                <a:solidFill>
                  <a:srgbClr val="000000"/>
                </a:solidFill>
              </a:rPr>
              <a:t>(CHOH)</a:t>
            </a:r>
            <a:endParaRPr lang="en-US" altLang="ja-JP"/>
          </a:p>
        </p:txBody>
      </p:sp>
      <p:sp>
        <p:nvSpPr>
          <p:cNvPr id="28848" name="Rectangle 191"/>
          <p:cNvSpPr>
            <a:spLocks noChangeArrowheads="1"/>
          </p:cNvSpPr>
          <p:nvPr/>
        </p:nvSpPr>
        <p:spPr bwMode="auto">
          <a:xfrm>
            <a:off x="4283075" y="5902325"/>
            <a:ext cx="92075" cy="198438"/>
          </a:xfrm>
          <a:prstGeom prst="rect">
            <a:avLst/>
          </a:prstGeom>
          <a:noFill/>
          <a:ln w="9525">
            <a:noFill/>
            <a:miter lim="800000"/>
            <a:headEnd/>
            <a:tailEnd/>
          </a:ln>
        </p:spPr>
        <p:txBody>
          <a:bodyPr wrap="none" lIns="0" tIns="0" rIns="0" bIns="0">
            <a:spAutoFit/>
          </a:bodyPr>
          <a:lstStyle/>
          <a:p>
            <a:r>
              <a:rPr lang="en-US" altLang="ja-JP" sz="1300">
                <a:solidFill>
                  <a:srgbClr val="000000"/>
                </a:solidFill>
              </a:rPr>
              <a:t>5</a:t>
            </a:r>
            <a:endParaRPr lang="en-US" altLang="ja-JP"/>
          </a:p>
        </p:txBody>
      </p:sp>
      <p:sp>
        <p:nvSpPr>
          <p:cNvPr id="28849" name="Rectangle 192"/>
          <p:cNvSpPr>
            <a:spLocks noChangeArrowheads="1"/>
          </p:cNvSpPr>
          <p:nvPr/>
        </p:nvSpPr>
        <p:spPr bwMode="auto">
          <a:xfrm>
            <a:off x="4349750" y="5748338"/>
            <a:ext cx="146050" cy="244475"/>
          </a:xfrm>
          <a:prstGeom prst="rect">
            <a:avLst/>
          </a:prstGeom>
          <a:noFill/>
          <a:ln w="9525">
            <a:noFill/>
            <a:miter lim="800000"/>
            <a:headEnd/>
            <a:tailEnd/>
          </a:ln>
        </p:spPr>
        <p:txBody>
          <a:bodyPr wrap="none" lIns="0" tIns="0" rIns="0" bIns="0">
            <a:spAutoFit/>
          </a:bodyPr>
          <a:lstStyle/>
          <a:p>
            <a:r>
              <a:rPr lang="en-US" altLang="ja-JP" sz="1600">
                <a:solidFill>
                  <a:srgbClr val="000000"/>
                </a:solidFill>
              </a:rPr>
              <a:t>H</a:t>
            </a:r>
            <a:endParaRPr lang="en-US" altLang="ja-JP"/>
          </a:p>
        </p:txBody>
      </p:sp>
      <p:sp>
        <p:nvSpPr>
          <p:cNvPr id="28850" name="Rectangle 193"/>
          <p:cNvSpPr>
            <a:spLocks noChangeArrowheads="1"/>
          </p:cNvSpPr>
          <p:nvPr/>
        </p:nvSpPr>
        <p:spPr bwMode="auto">
          <a:xfrm>
            <a:off x="4614863" y="2257425"/>
            <a:ext cx="501650" cy="366713"/>
          </a:xfrm>
          <a:prstGeom prst="rect">
            <a:avLst/>
          </a:prstGeom>
          <a:noFill/>
          <a:ln w="9525">
            <a:noFill/>
            <a:miter lim="800000"/>
            <a:headEnd/>
            <a:tailEnd/>
          </a:ln>
        </p:spPr>
        <p:txBody>
          <a:bodyPr wrap="none">
            <a:spAutoFit/>
          </a:bodyPr>
          <a:lstStyle/>
          <a:p>
            <a:r>
              <a:rPr lang="en-US" altLang="ja-JP">
                <a:solidFill>
                  <a:srgbClr val="000000"/>
                </a:solidFill>
              </a:rPr>
              <a:t>Mn</a:t>
            </a:r>
          </a:p>
        </p:txBody>
      </p:sp>
      <p:sp>
        <p:nvSpPr>
          <p:cNvPr id="28851" name="Rectangle 194"/>
          <p:cNvSpPr>
            <a:spLocks noChangeArrowheads="1"/>
          </p:cNvSpPr>
          <p:nvPr/>
        </p:nvSpPr>
        <p:spPr bwMode="auto">
          <a:xfrm>
            <a:off x="4546600" y="1997075"/>
            <a:ext cx="427038" cy="366713"/>
          </a:xfrm>
          <a:prstGeom prst="rect">
            <a:avLst/>
          </a:prstGeom>
          <a:noFill/>
          <a:ln w="9525">
            <a:noFill/>
            <a:miter lim="800000"/>
            <a:headEnd/>
            <a:tailEnd/>
          </a:ln>
        </p:spPr>
        <p:txBody>
          <a:bodyPr wrap="none">
            <a:spAutoFit/>
          </a:bodyPr>
          <a:lstStyle/>
          <a:p>
            <a:r>
              <a:rPr lang="en-US" altLang="ja-JP"/>
              <a:t>Cr</a:t>
            </a:r>
          </a:p>
        </p:txBody>
      </p:sp>
      <p:sp>
        <p:nvSpPr>
          <p:cNvPr id="28852" name="Rectangle 195"/>
          <p:cNvSpPr>
            <a:spLocks noChangeArrowheads="1"/>
          </p:cNvSpPr>
          <p:nvPr/>
        </p:nvSpPr>
        <p:spPr bwMode="auto">
          <a:xfrm>
            <a:off x="682625" y="1150938"/>
            <a:ext cx="7807325" cy="5291137"/>
          </a:xfrm>
          <a:prstGeom prst="rect">
            <a:avLst/>
          </a:prstGeom>
          <a:noFill/>
          <a:ln w="28575">
            <a:solidFill>
              <a:srgbClr val="271CFF"/>
            </a:solidFill>
            <a:miter lim="800000"/>
            <a:headEnd/>
            <a:tailEnd/>
          </a:ln>
        </p:spPr>
        <p:txBody>
          <a:bodyPr wrap="none" anchor="ctr"/>
          <a:lstStyle/>
          <a:p>
            <a:endParaRPr lang="en-US"/>
          </a:p>
        </p:txBody>
      </p:sp>
    </p:spTree>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562600" y="685800"/>
            <a:ext cx="2590800" cy="2286000"/>
          </a:xfrm>
          <a:prstGeom prst="roundRect">
            <a:avLst/>
          </a:prstGeom>
          <a:scene3d>
            <a:camera prst="isometricOffAxis1Top"/>
            <a:lightRig rig="threePt" dir="t"/>
          </a:scene3d>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5" name="Rounded Rectangle 4"/>
          <p:cNvSpPr/>
          <p:nvPr/>
        </p:nvSpPr>
        <p:spPr>
          <a:xfrm>
            <a:off x="5715000" y="4191000"/>
            <a:ext cx="2590800" cy="2286000"/>
          </a:xfrm>
          <a:prstGeom prst="roundRect">
            <a:avLst/>
          </a:prstGeom>
          <a:scene3d>
            <a:camera prst="isometricOffAxis1Top"/>
            <a:lightRig rig="threePt" dir="t"/>
          </a:scene3d>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6" name="Freeform 7"/>
          <p:cNvSpPr>
            <a:spLocks/>
          </p:cNvSpPr>
          <p:nvPr/>
        </p:nvSpPr>
        <p:spPr bwMode="auto">
          <a:xfrm rot="5400000">
            <a:off x="5194300" y="1130300"/>
            <a:ext cx="1192213"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7" name="Freeform 7"/>
          <p:cNvSpPr>
            <a:spLocks/>
          </p:cNvSpPr>
          <p:nvPr/>
        </p:nvSpPr>
        <p:spPr bwMode="auto">
          <a:xfrm rot="5400000">
            <a:off x="5651500" y="1511300"/>
            <a:ext cx="1192213"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a:latin typeface="Arial" pitchFamily="34" charset="0"/>
              <a:cs typeface="Arial" pitchFamily="34" charset="0"/>
            </a:endParaRPr>
          </a:p>
        </p:txBody>
      </p:sp>
      <p:sp>
        <p:nvSpPr>
          <p:cNvPr id="8" name="Freeform 7"/>
          <p:cNvSpPr>
            <a:spLocks/>
          </p:cNvSpPr>
          <p:nvPr/>
        </p:nvSpPr>
        <p:spPr bwMode="auto">
          <a:xfrm rot="5400000">
            <a:off x="5956300" y="1054100"/>
            <a:ext cx="1192213"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a:latin typeface="Arial" pitchFamily="34" charset="0"/>
              <a:cs typeface="Arial" pitchFamily="34" charset="0"/>
            </a:endParaRPr>
          </a:p>
        </p:txBody>
      </p:sp>
      <p:sp>
        <p:nvSpPr>
          <p:cNvPr id="9" name="Freeform 8"/>
          <p:cNvSpPr>
            <a:spLocks/>
          </p:cNvSpPr>
          <p:nvPr/>
        </p:nvSpPr>
        <p:spPr bwMode="auto">
          <a:xfrm rot="5400000">
            <a:off x="6337300" y="1435100"/>
            <a:ext cx="1192213"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a:latin typeface="Arial" pitchFamily="34" charset="0"/>
              <a:cs typeface="Arial" pitchFamily="34" charset="0"/>
            </a:endParaRPr>
          </a:p>
        </p:txBody>
      </p:sp>
      <p:sp>
        <p:nvSpPr>
          <p:cNvPr id="10" name="Freeform 9"/>
          <p:cNvSpPr>
            <a:spLocks/>
          </p:cNvSpPr>
          <p:nvPr/>
        </p:nvSpPr>
        <p:spPr bwMode="auto">
          <a:xfrm rot="5400000">
            <a:off x="6718300" y="901700"/>
            <a:ext cx="1192213"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a:latin typeface="Arial" pitchFamily="34" charset="0"/>
              <a:cs typeface="Arial" pitchFamily="34" charset="0"/>
            </a:endParaRPr>
          </a:p>
        </p:txBody>
      </p:sp>
      <p:sp>
        <p:nvSpPr>
          <p:cNvPr id="11" name="Freeform 10"/>
          <p:cNvSpPr>
            <a:spLocks/>
          </p:cNvSpPr>
          <p:nvPr/>
        </p:nvSpPr>
        <p:spPr bwMode="auto">
          <a:xfrm rot="5400000">
            <a:off x="7251700" y="1282700"/>
            <a:ext cx="1192213"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a:latin typeface="Arial" pitchFamily="34" charset="0"/>
              <a:cs typeface="Arial" pitchFamily="34" charset="0"/>
            </a:endParaRPr>
          </a:p>
        </p:txBody>
      </p:sp>
      <p:grpSp>
        <p:nvGrpSpPr>
          <p:cNvPr id="2" name="Group 27"/>
          <p:cNvGrpSpPr>
            <a:grpSpLocks/>
          </p:cNvGrpSpPr>
          <p:nvPr/>
        </p:nvGrpSpPr>
        <p:grpSpPr bwMode="auto">
          <a:xfrm>
            <a:off x="5867400" y="3810000"/>
            <a:ext cx="228600" cy="1268413"/>
            <a:chOff x="2819400" y="2362200"/>
            <a:chExt cx="228600" cy="1268412"/>
          </a:xfrm>
        </p:grpSpPr>
        <p:sp>
          <p:nvSpPr>
            <p:cNvPr id="29"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30" name="Rectangle 29"/>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39"/>
          <p:cNvGrpSpPr>
            <a:grpSpLocks/>
          </p:cNvGrpSpPr>
          <p:nvPr/>
        </p:nvGrpSpPr>
        <p:grpSpPr bwMode="auto">
          <a:xfrm>
            <a:off x="6248400" y="4495800"/>
            <a:ext cx="228600" cy="1268413"/>
            <a:chOff x="2819400" y="2362200"/>
            <a:chExt cx="228600" cy="1268412"/>
          </a:xfrm>
        </p:grpSpPr>
        <p:sp>
          <p:nvSpPr>
            <p:cNvPr id="41"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42" name="Rectangle 41"/>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42"/>
          <p:cNvGrpSpPr>
            <a:grpSpLocks/>
          </p:cNvGrpSpPr>
          <p:nvPr/>
        </p:nvGrpSpPr>
        <p:grpSpPr bwMode="auto">
          <a:xfrm>
            <a:off x="6096000" y="3962400"/>
            <a:ext cx="228600" cy="1268413"/>
            <a:chOff x="2819400" y="2362200"/>
            <a:chExt cx="228600" cy="1268412"/>
          </a:xfrm>
        </p:grpSpPr>
        <p:sp>
          <p:nvSpPr>
            <p:cNvPr id="44"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45" name="Rectangle 44"/>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45"/>
          <p:cNvGrpSpPr>
            <a:grpSpLocks/>
          </p:cNvGrpSpPr>
          <p:nvPr/>
        </p:nvGrpSpPr>
        <p:grpSpPr bwMode="auto">
          <a:xfrm>
            <a:off x="6553200" y="4419600"/>
            <a:ext cx="228600" cy="1268413"/>
            <a:chOff x="2819400" y="2362200"/>
            <a:chExt cx="228600" cy="1268412"/>
          </a:xfrm>
        </p:grpSpPr>
        <p:sp>
          <p:nvSpPr>
            <p:cNvPr id="47"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48" name="Rectangle 47"/>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78"/>
          <p:cNvGrpSpPr>
            <a:grpSpLocks/>
          </p:cNvGrpSpPr>
          <p:nvPr/>
        </p:nvGrpSpPr>
        <p:grpSpPr bwMode="auto">
          <a:xfrm>
            <a:off x="6705600" y="3962400"/>
            <a:ext cx="228600" cy="1268413"/>
            <a:chOff x="2819400" y="2362200"/>
            <a:chExt cx="228600" cy="1268412"/>
          </a:xfrm>
        </p:grpSpPr>
        <p:sp>
          <p:nvSpPr>
            <p:cNvPr id="80"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81" name="Rectangle 80"/>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81"/>
          <p:cNvGrpSpPr>
            <a:grpSpLocks/>
          </p:cNvGrpSpPr>
          <p:nvPr/>
        </p:nvGrpSpPr>
        <p:grpSpPr bwMode="auto">
          <a:xfrm>
            <a:off x="7696200" y="4191000"/>
            <a:ext cx="228600" cy="1268413"/>
            <a:chOff x="2819400" y="2362200"/>
            <a:chExt cx="228600" cy="1268412"/>
          </a:xfrm>
        </p:grpSpPr>
        <p:sp>
          <p:nvSpPr>
            <p:cNvPr id="83"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84" name="Rectangle 83"/>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oup 84"/>
          <p:cNvGrpSpPr>
            <a:grpSpLocks/>
          </p:cNvGrpSpPr>
          <p:nvPr/>
        </p:nvGrpSpPr>
        <p:grpSpPr bwMode="auto">
          <a:xfrm>
            <a:off x="7239000" y="4343400"/>
            <a:ext cx="228600" cy="1268413"/>
            <a:chOff x="2819400" y="2362200"/>
            <a:chExt cx="228600" cy="1268412"/>
          </a:xfrm>
        </p:grpSpPr>
        <p:sp>
          <p:nvSpPr>
            <p:cNvPr id="86"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87" name="Rectangle 86"/>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93"/>
          <p:cNvGrpSpPr>
            <a:grpSpLocks/>
          </p:cNvGrpSpPr>
          <p:nvPr/>
        </p:nvGrpSpPr>
        <p:grpSpPr bwMode="auto">
          <a:xfrm>
            <a:off x="8001000" y="4114800"/>
            <a:ext cx="228600" cy="1268413"/>
            <a:chOff x="2819400" y="2362200"/>
            <a:chExt cx="228600" cy="1268412"/>
          </a:xfrm>
        </p:grpSpPr>
        <p:sp>
          <p:nvSpPr>
            <p:cNvPr id="95"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96" name="Rectangle 95"/>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96"/>
          <p:cNvGrpSpPr>
            <a:grpSpLocks/>
          </p:cNvGrpSpPr>
          <p:nvPr/>
        </p:nvGrpSpPr>
        <p:grpSpPr bwMode="auto">
          <a:xfrm>
            <a:off x="7315200" y="3810000"/>
            <a:ext cx="228600" cy="1268413"/>
            <a:chOff x="2819400" y="2362200"/>
            <a:chExt cx="228600" cy="1268412"/>
          </a:xfrm>
        </p:grpSpPr>
        <p:sp>
          <p:nvSpPr>
            <p:cNvPr id="98" name="Freeform 7"/>
            <p:cNvSpPr>
              <a:spLocks/>
            </p:cNvSpPr>
            <p:nvPr/>
          </p:nvSpPr>
          <p:spPr bwMode="auto">
            <a:xfrm rot="5400000">
              <a:off x="2374900" y="2959099"/>
              <a:ext cx="1192212" cy="150813"/>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99" name="Rectangle 98"/>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9" name="Curved Right Arrow 108"/>
          <p:cNvSpPr/>
          <p:nvPr/>
        </p:nvSpPr>
        <p:spPr>
          <a:xfrm rot="13847373" flipH="1">
            <a:off x="3555207" y="807244"/>
            <a:ext cx="1325562" cy="2133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10" name="Curved Right Arrow 109"/>
          <p:cNvSpPr/>
          <p:nvPr/>
        </p:nvSpPr>
        <p:spPr>
          <a:xfrm rot="18010061">
            <a:off x="3574257" y="4064794"/>
            <a:ext cx="1287462" cy="2133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8933" name="Rectangle 267"/>
          <p:cNvSpPr>
            <a:spLocks noChangeArrowheads="1"/>
          </p:cNvSpPr>
          <p:nvPr/>
        </p:nvSpPr>
        <p:spPr bwMode="auto">
          <a:xfrm>
            <a:off x="63500" y="76200"/>
            <a:ext cx="9004300" cy="6705600"/>
          </a:xfrm>
          <a:prstGeom prst="rect">
            <a:avLst/>
          </a:prstGeom>
          <a:noFill/>
          <a:ln w="76200" cmpd="tri">
            <a:solidFill>
              <a:srgbClr val="660033"/>
            </a:solidFill>
            <a:miter lim="800000"/>
            <a:headEnd/>
            <a:tailEnd/>
          </a:ln>
        </p:spPr>
        <p:txBody>
          <a:bodyPr wrap="none" anchor="ctr"/>
          <a:lstStyle/>
          <a:p>
            <a:endParaRPr lang="hi-IN">
              <a:solidFill>
                <a:srgbClr val="FFFFCC"/>
              </a:solidFill>
              <a:latin typeface="Arial" pitchFamily="34" charset="0"/>
            </a:endParaRPr>
          </a:p>
        </p:txBody>
      </p:sp>
      <p:sp>
        <p:nvSpPr>
          <p:cNvPr id="38934" name="TextBox 111"/>
          <p:cNvSpPr txBox="1">
            <a:spLocks noChangeArrowheads="1"/>
          </p:cNvSpPr>
          <p:nvPr/>
        </p:nvSpPr>
        <p:spPr bwMode="auto">
          <a:xfrm>
            <a:off x="4876800" y="2449513"/>
            <a:ext cx="3962400" cy="1816100"/>
          </a:xfrm>
          <a:prstGeom prst="rect">
            <a:avLst/>
          </a:prstGeom>
          <a:noFill/>
          <a:ln w="9525">
            <a:noFill/>
            <a:miter lim="800000"/>
            <a:headEnd/>
            <a:tailEnd/>
          </a:ln>
        </p:spPr>
        <p:txBody>
          <a:bodyPr>
            <a:spAutoFit/>
          </a:bodyPr>
          <a:lstStyle/>
          <a:p>
            <a:pPr algn="ctr"/>
            <a:r>
              <a:rPr lang="en-IN" sz="2800" b="1"/>
              <a:t>+tive charged Grafted Polymer</a:t>
            </a:r>
          </a:p>
          <a:p>
            <a:pPr algn="ctr"/>
            <a:r>
              <a:rPr lang="en-IN" sz="2800" b="1"/>
              <a:t>Hydrophobic and Hydrophilic interactions</a:t>
            </a:r>
            <a:endParaRPr lang="en-US" sz="2800" b="1"/>
          </a:p>
        </p:txBody>
      </p:sp>
      <p:sp>
        <p:nvSpPr>
          <p:cNvPr id="38935" name="TextBox 112"/>
          <p:cNvSpPr txBox="1">
            <a:spLocks noChangeArrowheads="1"/>
          </p:cNvSpPr>
          <p:nvPr/>
        </p:nvSpPr>
        <p:spPr bwMode="auto">
          <a:xfrm>
            <a:off x="5638800" y="5867400"/>
            <a:ext cx="2971800" cy="830263"/>
          </a:xfrm>
          <a:prstGeom prst="rect">
            <a:avLst/>
          </a:prstGeom>
          <a:noFill/>
          <a:ln w="9525">
            <a:noFill/>
            <a:miter lim="800000"/>
            <a:headEnd/>
            <a:tailEnd/>
          </a:ln>
        </p:spPr>
        <p:txBody>
          <a:bodyPr>
            <a:spAutoFit/>
          </a:bodyPr>
          <a:lstStyle/>
          <a:p>
            <a:pPr algn="ctr"/>
            <a:r>
              <a:rPr lang="en-IN" b="1"/>
              <a:t>-tive charged Grafted Polymer</a:t>
            </a:r>
            <a:endParaRPr lang="en-US" b="1"/>
          </a:p>
        </p:txBody>
      </p:sp>
      <p:pic>
        <p:nvPicPr>
          <p:cNvPr id="38936" name="Picture 2" descr="[2-(Methacryloyloxy)ethyl]trimethylammonium chloride solution 80 wt. % in H2O"/>
          <p:cNvPicPr>
            <a:picLocks noChangeAspect="1" noChangeArrowheads="1"/>
          </p:cNvPicPr>
          <p:nvPr/>
        </p:nvPicPr>
        <p:blipFill>
          <a:blip r:embed="rId2"/>
          <a:srcRect/>
          <a:stretch>
            <a:fillRect/>
          </a:stretch>
        </p:blipFill>
        <p:spPr bwMode="auto">
          <a:xfrm>
            <a:off x="152400" y="149225"/>
            <a:ext cx="3048000" cy="2582863"/>
          </a:xfrm>
          <a:prstGeom prst="rect">
            <a:avLst/>
          </a:prstGeom>
          <a:noFill/>
          <a:ln w="9525">
            <a:noFill/>
            <a:miter lim="800000"/>
            <a:headEnd/>
            <a:tailEnd/>
          </a:ln>
        </p:spPr>
      </p:pic>
      <p:pic>
        <p:nvPicPr>
          <p:cNvPr id="38937" name="Picture 2" descr="ChemSpider 2D Image | sodium 4-styrene sulfonate | C8H7NaO3S"/>
          <p:cNvPicPr>
            <a:picLocks noChangeAspect="1" noChangeArrowheads="1"/>
          </p:cNvPicPr>
          <p:nvPr/>
        </p:nvPicPr>
        <p:blipFill>
          <a:blip r:embed="rId3"/>
          <a:srcRect t="23122" r="5202" b="30637"/>
          <a:stretch>
            <a:fillRect/>
          </a:stretch>
        </p:blipFill>
        <p:spPr bwMode="auto">
          <a:xfrm>
            <a:off x="304800" y="4343400"/>
            <a:ext cx="3124200" cy="1828800"/>
          </a:xfrm>
          <a:prstGeom prst="rect">
            <a:avLst/>
          </a:prstGeom>
          <a:noFill/>
          <a:ln w="9525">
            <a:noFill/>
            <a:miter lim="800000"/>
            <a:headEnd/>
            <a:tailEnd/>
          </a:ln>
        </p:spPr>
      </p:pic>
      <p:sp>
        <p:nvSpPr>
          <p:cNvPr id="38938" name="TextBox 65"/>
          <p:cNvSpPr txBox="1">
            <a:spLocks noChangeArrowheads="1"/>
          </p:cNvSpPr>
          <p:nvPr/>
        </p:nvSpPr>
        <p:spPr bwMode="auto">
          <a:xfrm>
            <a:off x="5334000" y="609600"/>
            <a:ext cx="228600" cy="369888"/>
          </a:xfrm>
          <a:prstGeom prst="rect">
            <a:avLst/>
          </a:prstGeom>
          <a:noFill/>
          <a:ln w="9525">
            <a:noFill/>
            <a:miter lim="800000"/>
            <a:headEnd/>
            <a:tailEnd/>
          </a:ln>
        </p:spPr>
        <p:txBody>
          <a:bodyPr>
            <a:spAutoFit/>
          </a:bodyPr>
          <a:lstStyle/>
          <a:p>
            <a:r>
              <a:rPr lang="en-US"/>
              <a:t>+</a:t>
            </a:r>
          </a:p>
        </p:txBody>
      </p:sp>
      <p:sp>
        <p:nvSpPr>
          <p:cNvPr id="38939" name="TextBox 66"/>
          <p:cNvSpPr txBox="1">
            <a:spLocks noChangeArrowheads="1"/>
          </p:cNvSpPr>
          <p:nvPr/>
        </p:nvSpPr>
        <p:spPr bwMode="auto">
          <a:xfrm>
            <a:off x="5486400" y="1143000"/>
            <a:ext cx="228600" cy="369888"/>
          </a:xfrm>
          <a:prstGeom prst="rect">
            <a:avLst/>
          </a:prstGeom>
          <a:noFill/>
          <a:ln w="9525">
            <a:noFill/>
            <a:miter lim="800000"/>
            <a:headEnd/>
            <a:tailEnd/>
          </a:ln>
        </p:spPr>
        <p:txBody>
          <a:bodyPr>
            <a:spAutoFit/>
          </a:bodyPr>
          <a:lstStyle/>
          <a:p>
            <a:r>
              <a:rPr lang="en-US"/>
              <a:t>+</a:t>
            </a:r>
          </a:p>
        </p:txBody>
      </p:sp>
      <p:sp>
        <p:nvSpPr>
          <p:cNvPr id="38940" name="TextBox 67"/>
          <p:cNvSpPr txBox="1">
            <a:spLocks noChangeArrowheads="1"/>
          </p:cNvSpPr>
          <p:nvPr/>
        </p:nvSpPr>
        <p:spPr bwMode="auto">
          <a:xfrm>
            <a:off x="5486400" y="762000"/>
            <a:ext cx="228600" cy="369888"/>
          </a:xfrm>
          <a:prstGeom prst="rect">
            <a:avLst/>
          </a:prstGeom>
          <a:noFill/>
          <a:ln w="9525">
            <a:noFill/>
            <a:miter lim="800000"/>
            <a:headEnd/>
            <a:tailEnd/>
          </a:ln>
        </p:spPr>
        <p:txBody>
          <a:bodyPr>
            <a:spAutoFit/>
          </a:bodyPr>
          <a:lstStyle/>
          <a:p>
            <a:r>
              <a:rPr lang="en-US"/>
              <a:t>+</a:t>
            </a:r>
          </a:p>
        </p:txBody>
      </p:sp>
      <p:sp>
        <p:nvSpPr>
          <p:cNvPr id="38941" name="TextBox 68"/>
          <p:cNvSpPr txBox="1">
            <a:spLocks noChangeArrowheads="1"/>
          </p:cNvSpPr>
          <p:nvPr/>
        </p:nvSpPr>
        <p:spPr bwMode="auto">
          <a:xfrm>
            <a:off x="6400800" y="609600"/>
            <a:ext cx="228600" cy="369888"/>
          </a:xfrm>
          <a:prstGeom prst="rect">
            <a:avLst/>
          </a:prstGeom>
          <a:noFill/>
          <a:ln w="9525">
            <a:noFill/>
            <a:miter lim="800000"/>
            <a:headEnd/>
            <a:tailEnd/>
          </a:ln>
        </p:spPr>
        <p:txBody>
          <a:bodyPr>
            <a:spAutoFit/>
          </a:bodyPr>
          <a:lstStyle/>
          <a:p>
            <a:r>
              <a:rPr lang="en-US"/>
              <a:t>+</a:t>
            </a:r>
          </a:p>
        </p:txBody>
      </p:sp>
      <p:sp>
        <p:nvSpPr>
          <p:cNvPr id="38942" name="TextBox 69"/>
          <p:cNvSpPr txBox="1">
            <a:spLocks noChangeArrowheads="1"/>
          </p:cNvSpPr>
          <p:nvPr/>
        </p:nvSpPr>
        <p:spPr bwMode="auto">
          <a:xfrm>
            <a:off x="5638800" y="914400"/>
            <a:ext cx="228600" cy="369888"/>
          </a:xfrm>
          <a:prstGeom prst="rect">
            <a:avLst/>
          </a:prstGeom>
          <a:noFill/>
          <a:ln w="9525">
            <a:noFill/>
            <a:miter lim="800000"/>
            <a:headEnd/>
            <a:tailEnd/>
          </a:ln>
        </p:spPr>
        <p:txBody>
          <a:bodyPr>
            <a:spAutoFit/>
          </a:bodyPr>
          <a:lstStyle/>
          <a:p>
            <a:r>
              <a:rPr lang="en-US"/>
              <a:t>+</a:t>
            </a:r>
          </a:p>
        </p:txBody>
      </p:sp>
      <p:sp>
        <p:nvSpPr>
          <p:cNvPr id="38943" name="TextBox 70"/>
          <p:cNvSpPr txBox="1">
            <a:spLocks noChangeArrowheads="1"/>
          </p:cNvSpPr>
          <p:nvPr/>
        </p:nvSpPr>
        <p:spPr bwMode="auto">
          <a:xfrm>
            <a:off x="6781800" y="1066800"/>
            <a:ext cx="228600" cy="369888"/>
          </a:xfrm>
          <a:prstGeom prst="rect">
            <a:avLst/>
          </a:prstGeom>
          <a:noFill/>
          <a:ln w="9525">
            <a:noFill/>
            <a:miter lim="800000"/>
            <a:headEnd/>
            <a:tailEnd/>
          </a:ln>
        </p:spPr>
        <p:txBody>
          <a:bodyPr>
            <a:spAutoFit/>
          </a:bodyPr>
          <a:lstStyle/>
          <a:p>
            <a:r>
              <a:rPr lang="en-US"/>
              <a:t>+</a:t>
            </a:r>
          </a:p>
        </p:txBody>
      </p:sp>
      <p:sp>
        <p:nvSpPr>
          <p:cNvPr id="38944" name="TextBox 71"/>
          <p:cNvSpPr txBox="1">
            <a:spLocks noChangeArrowheads="1"/>
          </p:cNvSpPr>
          <p:nvPr/>
        </p:nvSpPr>
        <p:spPr bwMode="auto">
          <a:xfrm>
            <a:off x="7543800" y="762000"/>
            <a:ext cx="228600" cy="369888"/>
          </a:xfrm>
          <a:prstGeom prst="rect">
            <a:avLst/>
          </a:prstGeom>
          <a:noFill/>
          <a:ln w="9525">
            <a:noFill/>
            <a:miter lim="800000"/>
            <a:headEnd/>
            <a:tailEnd/>
          </a:ln>
        </p:spPr>
        <p:txBody>
          <a:bodyPr>
            <a:spAutoFit/>
          </a:bodyPr>
          <a:lstStyle/>
          <a:p>
            <a:r>
              <a:rPr lang="en-US"/>
              <a:t>+</a:t>
            </a:r>
          </a:p>
        </p:txBody>
      </p:sp>
      <p:sp>
        <p:nvSpPr>
          <p:cNvPr id="38945" name="TextBox 72"/>
          <p:cNvSpPr txBox="1">
            <a:spLocks noChangeArrowheads="1"/>
          </p:cNvSpPr>
          <p:nvPr/>
        </p:nvSpPr>
        <p:spPr bwMode="auto">
          <a:xfrm>
            <a:off x="7543800" y="1066800"/>
            <a:ext cx="228600" cy="369888"/>
          </a:xfrm>
          <a:prstGeom prst="rect">
            <a:avLst/>
          </a:prstGeom>
          <a:noFill/>
          <a:ln w="9525">
            <a:noFill/>
            <a:miter lim="800000"/>
            <a:headEnd/>
            <a:tailEnd/>
          </a:ln>
        </p:spPr>
        <p:txBody>
          <a:bodyPr>
            <a:spAutoFit/>
          </a:bodyPr>
          <a:lstStyle/>
          <a:p>
            <a:r>
              <a:rPr lang="en-US"/>
              <a:t>+</a:t>
            </a:r>
          </a:p>
        </p:txBody>
      </p:sp>
      <p:sp>
        <p:nvSpPr>
          <p:cNvPr id="38946" name="TextBox 73"/>
          <p:cNvSpPr txBox="1">
            <a:spLocks noChangeArrowheads="1"/>
          </p:cNvSpPr>
          <p:nvPr/>
        </p:nvSpPr>
        <p:spPr bwMode="auto">
          <a:xfrm>
            <a:off x="7543800" y="1524000"/>
            <a:ext cx="228600" cy="369888"/>
          </a:xfrm>
          <a:prstGeom prst="rect">
            <a:avLst/>
          </a:prstGeom>
          <a:noFill/>
          <a:ln w="9525">
            <a:noFill/>
            <a:miter lim="800000"/>
            <a:headEnd/>
            <a:tailEnd/>
          </a:ln>
        </p:spPr>
        <p:txBody>
          <a:bodyPr>
            <a:spAutoFit/>
          </a:bodyPr>
          <a:lstStyle/>
          <a:p>
            <a:r>
              <a:rPr lang="en-US"/>
              <a:t>+</a:t>
            </a:r>
          </a:p>
        </p:txBody>
      </p:sp>
      <p:sp>
        <p:nvSpPr>
          <p:cNvPr id="38947" name="TextBox 74"/>
          <p:cNvSpPr txBox="1">
            <a:spLocks noChangeArrowheads="1"/>
          </p:cNvSpPr>
          <p:nvPr/>
        </p:nvSpPr>
        <p:spPr bwMode="auto">
          <a:xfrm>
            <a:off x="6019800" y="1143000"/>
            <a:ext cx="228600" cy="369888"/>
          </a:xfrm>
          <a:prstGeom prst="rect">
            <a:avLst/>
          </a:prstGeom>
          <a:noFill/>
          <a:ln w="9525">
            <a:noFill/>
            <a:miter lim="800000"/>
            <a:headEnd/>
            <a:tailEnd/>
          </a:ln>
        </p:spPr>
        <p:txBody>
          <a:bodyPr>
            <a:spAutoFit/>
          </a:bodyPr>
          <a:lstStyle/>
          <a:p>
            <a:r>
              <a:rPr lang="en-US"/>
              <a:t>+</a:t>
            </a:r>
          </a:p>
        </p:txBody>
      </p:sp>
      <p:sp>
        <p:nvSpPr>
          <p:cNvPr id="38948" name="TextBox 75"/>
          <p:cNvSpPr txBox="1">
            <a:spLocks noChangeArrowheads="1"/>
          </p:cNvSpPr>
          <p:nvPr/>
        </p:nvSpPr>
        <p:spPr bwMode="auto">
          <a:xfrm>
            <a:off x="6629400" y="1371600"/>
            <a:ext cx="228600" cy="369888"/>
          </a:xfrm>
          <a:prstGeom prst="rect">
            <a:avLst/>
          </a:prstGeom>
          <a:noFill/>
          <a:ln w="9525">
            <a:noFill/>
            <a:miter lim="800000"/>
            <a:headEnd/>
            <a:tailEnd/>
          </a:ln>
        </p:spPr>
        <p:txBody>
          <a:bodyPr>
            <a:spAutoFit/>
          </a:bodyPr>
          <a:lstStyle/>
          <a:p>
            <a:r>
              <a:rPr lang="en-US"/>
              <a:t>+</a:t>
            </a:r>
          </a:p>
        </p:txBody>
      </p:sp>
      <p:sp>
        <p:nvSpPr>
          <p:cNvPr id="38949" name="TextBox 78"/>
          <p:cNvSpPr txBox="1">
            <a:spLocks noChangeArrowheads="1"/>
          </p:cNvSpPr>
          <p:nvPr/>
        </p:nvSpPr>
        <p:spPr bwMode="auto">
          <a:xfrm>
            <a:off x="6248400" y="609600"/>
            <a:ext cx="304800" cy="369888"/>
          </a:xfrm>
          <a:prstGeom prst="rect">
            <a:avLst/>
          </a:prstGeom>
          <a:noFill/>
          <a:ln w="9525">
            <a:noFill/>
            <a:miter lim="800000"/>
            <a:headEnd/>
            <a:tailEnd/>
          </a:ln>
        </p:spPr>
        <p:txBody>
          <a:bodyPr>
            <a:spAutoFit/>
          </a:bodyPr>
          <a:lstStyle/>
          <a:p>
            <a:r>
              <a:rPr lang="en-US"/>
              <a:t>+</a:t>
            </a:r>
          </a:p>
        </p:txBody>
      </p:sp>
      <p:sp>
        <p:nvSpPr>
          <p:cNvPr id="38950" name="TextBox 81"/>
          <p:cNvSpPr txBox="1">
            <a:spLocks noChangeArrowheads="1"/>
          </p:cNvSpPr>
          <p:nvPr/>
        </p:nvSpPr>
        <p:spPr bwMode="auto">
          <a:xfrm>
            <a:off x="5943600" y="1524000"/>
            <a:ext cx="152400" cy="381000"/>
          </a:xfrm>
          <a:prstGeom prst="rect">
            <a:avLst/>
          </a:prstGeom>
          <a:noFill/>
          <a:ln w="9525">
            <a:noFill/>
            <a:miter lim="800000"/>
            <a:headEnd/>
            <a:tailEnd/>
          </a:ln>
        </p:spPr>
        <p:txBody>
          <a:bodyPr>
            <a:spAutoFit/>
          </a:bodyPr>
          <a:lstStyle/>
          <a:p>
            <a:r>
              <a:rPr lang="en-US"/>
              <a:t>+</a:t>
            </a:r>
          </a:p>
        </p:txBody>
      </p:sp>
      <p:sp>
        <p:nvSpPr>
          <p:cNvPr id="38951" name="TextBox 84"/>
          <p:cNvSpPr txBox="1">
            <a:spLocks noChangeArrowheads="1"/>
          </p:cNvSpPr>
          <p:nvPr/>
        </p:nvSpPr>
        <p:spPr bwMode="auto">
          <a:xfrm>
            <a:off x="6934200" y="457200"/>
            <a:ext cx="228600" cy="369888"/>
          </a:xfrm>
          <a:prstGeom prst="rect">
            <a:avLst/>
          </a:prstGeom>
          <a:noFill/>
          <a:ln w="9525">
            <a:noFill/>
            <a:miter lim="800000"/>
            <a:headEnd/>
            <a:tailEnd/>
          </a:ln>
        </p:spPr>
        <p:txBody>
          <a:bodyPr>
            <a:spAutoFit/>
          </a:bodyPr>
          <a:lstStyle/>
          <a:p>
            <a:r>
              <a:rPr lang="en-US"/>
              <a:t>+</a:t>
            </a:r>
          </a:p>
        </p:txBody>
      </p:sp>
      <p:sp>
        <p:nvSpPr>
          <p:cNvPr id="38952" name="TextBox 87"/>
          <p:cNvSpPr txBox="1">
            <a:spLocks noChangeArrowheads="1"/>
          </p:cNvSpPr>
          <p:nvPr/>
        </p:nvSpPr>
        <p:spPr bwMode="auto">
          <a:xfrm>
            <a:off x="5791200" y="1066800"/>
            <a:ext cx="228600" cy="369888"/>
          </a:xfrm>
          <a:prstGeom prst="rect">
            <a:avLst/>
          </a:prstGeom>
          <a:noFill/>
          <a:ln w="9525">
            <a:noFill/>
            <a:miter lim="800000"/>
            <a:headEnd/>
            <a:tailEnd/>
          </a:ln>
        </p:spPr>
        <p:txBody>
          <a:bodyPr>
            <a:spAutoFit/>
          </a:bodyPr>
          <a:lstStyle/>
          <a:p>
            <a:r>
              <a:rPr lang="en-US"/>
              <a:t>+</a:t>
            </a:r>
          </a:p>
        </p:txBody>
      </p:sp>
      <p:sp>
        <p:nvSpPr>
          <p:cNvPr id="38953" name="TextBox 88"/>
          <p:cNvSpPr txBox="1">
            <a:spLocks noChangeArrowheads="1"/>
          </p:cNvSpPr>
          <p:nvPr/>
        </p:nvSpPr>
        <p:spPr bwMode="auto">
          <a:xfrm>
            <a:off x="7010400" y="990600"/>
            <a:ext cx="228600" cy="369888"/>
          </a:xfrm>
          <a:prstGeom prst="rect">
            <a:avLst/>
          </a:prstGeom>
          <a:noFill/>
          <a:ln w="9525">
            <a:noFill/>
            <a:miter lim="800000"/>
            <a:headEnd/>
            <a:tailEnd/>
          </a:ln>
        </p:spPr>
        <p:txBody>
          <a:bodyPr>
            <a:spAutoFit/>
          </a:bodyPr>
          <a:lstStyle/>
          <a:p>
            <a:r>
              <a:rPr lang="en-US"/>
              <a:t>+</a:t>
            </a:r>
          </a:p>
        </p:txBody>
      </p:sp>
      <p:sp>
        <p:nvSpPr>
          <p:cNvPr id="38954" name="TextBox 89"/>
          <p:cNvSpPr txBox="1">
            <a:spLocks noChangeArrowheads="1"/>
          </p:cNvSpPr>
          <p:nvPr/>
        </p:nvSpPr>
        <p:spPr bwMode="auto">
          <a:xfrm flipH="1">
            <a:off x="6096000" y="1219200"/>
            <a:ext cx="228600" cy="381000"/>
          </a:xfrm>
          <a:prstGeom prst="rect">
            <a:avLst/>
          </a:prstGeom>
          <a:noFill/>
          <a:ln w="9525">
            <a:noFill/>
            <a:miter lim="800000"/>
            <a:headEnd/>
            <a:tailEnd/>
          </a:ln>
        </p:spPr>
        <p:txBody>
          <a:bodyPr>
            <a:spAutoFit/>
          </a:bodyPr>
          <a:lstStyle/>
          <a:p>
            <a:r>
              <a:rPr lang="en-US"/>
              <a:t>+</a:t>
            </a:r>
          </a:p>
        </p:txBody>
      </p:sp>
      <p:sp>
        <p:nvSpPr>
          <p:cNvPr id="38955" name="TextBox 90"/>
          <p:cNvSpPr txBox="1">
            <a:spLocks noChangeArrowheads="1"/>
          </p:cNvSpPr>
          <p:nvPr/>
        </p:nvSpPr>
        <p:spPr bwMode="auto">
          <a:xfrm>
            <a:off x="6705600" y="762000"/>
            <a:ext cx="228600" cy="369888"/>
          </a:xfrm>
          <a:prstGeom prst="rect">
            <a:avLst/>
          </a:prstGeom>
          <a:noFill/>
          <a:ln w="9525">
            <a:noFill/>
            <a:miter lim="800000"/>
            <a:headEnd/>
            <a:tailEnd/>
          </a:ln>
        </p:spPr>
        <p:txBody>
          <a:bodyPr>
            <a:spAutoFit/>
          </a:bodyPr>
          <a:lstStyle/>
          <a:p>
            <a:r>
              <a:rPr lang="en-US"/>
              <a:t>+</a:t>
            </a:r>
          </a:p>
        </p:txBody>
      </p:sp>
      <p:sp>
        <p:nvSpPr>
          <p:cNvPr id="38956" name="TextBox 93"/>
          <p:cNvSpPr txBox="1">
            <a:spLocks noChangeArrowheads="1"/>
          </p:cNvSpPr>
          <p:nvPr/>
        </p:nvSpPr>
        <p:spPr bwMode="auto">
          <a:xfrm>
            <a:off x="7924800" y="41910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57" name="TextBox 96"/>
          <p:cNvSpPr txBox="1">
            <a:spLocks noChangeArrowheads="1"/>
          </p:cNvSpPr>
          <p:nvPr/>
        </p:nvSpPr>
        <p:spPr bwMode="auto">
          <a:xfrm>
            <a:off x="5715000" y="44958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58" name="TextBox 99"/>
          <p:cNvSpPr txBox="1">
            <a:spLocks noChangeArrowheads="1"/>
          </p:cNvSpPr>
          <p:nvPr/>
        </p:nvSpPr>
        <p:spPr bwMode="auto">
          <a:xfrm>
            <a:off x="6705600" y="44958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59" name="TextBox 102"/>
          <p:cNvSpPr txBox="1">
            <a:spLocks noChangeArrowheads="1"/>
          </p:cNvSpPr>
          <p:nvPr/>
        </p:nvSpPr>
        <p:spPr bwMode="auto">
          <a:xfrm>
            <a:off x="6096000" y="51816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60" name="TextBox 107"/>
          <p:cNvSpPr txBox="1">
            <a:spLocks noChangeArrowheads="1"/>
          </p:cNvSpPr>
          <p:nvPr/>
        </p:nvSpPr>
        <p:spPr bwMode="auto">
          <a:xfrm>
            <a:off x="6858000" y="43434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61" name="TextBox 113"/>
          <p:cNvSpPr txBox="1">
            <a:spLocks noChangeArrowheads="1"/>
          </p:cNvSpPr>
          <p:nvPr/>
        </p:nvSpPr>
        <p:spPr bwMode="auto">
          <a:xfrm>
            <a:off x="6172200" y="43434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62" name="TextBox 114"/>
          <p:cNvSpPr txBox="1">
            <a:spLocks noChangeArrowheads="1"/>
          </p:cNvSpPr>
          <p:nvPr/>
        </p:nvSpPr>
        <p:spPr bwMode="auto">
          <a:xfrm>
            <a:off x="7010400" y="51816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63" name="TextBox 115"/>
          <p:cNvSpPr txBox="1">
            <a:spLocks noChangeArrowheads="1"/>
          </p:cNvSpPr>
          <p:nvPr/>
        </p:nvSpPr>
        <p:spPr bwMode="auto">
          <a:xfrm>
            <a:off x="7620000" y="44196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64" name="TextBox 116"/>
          <p:cNvSpPr txBox="1">
            <a:spLocks noChangeArrowheads="1"/>
          </p:cNvSpPr>
          <p:nvPr/>
        </p:nvSpPr>
        <p:spPr bwMode="auto">
          <a:xfrm>
            <a:off x="7391400" y="43434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65" name="TextBox 117"/>
          <p:cNvSpPr txBox="1">
            <a:spLocks noChangeArrowheads="1"/>
          </p:cNvSpPr>
          <p:nvPr/>
        </p:nvSpPr>
        <p:spPr bwMode="auto">
          <a:xfrm>
            <a:off x="7467600" y="4876800"/>
            <a:ext cx="4572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77" name="Rounded Rectangle 76"/>
          <p:cNvSpPr/>
          <p:nvPr/>
        </p:nvSpPr>
        <p:spPr>
          <a:xfrm>
            <a:off x="1981200" y="2590800"/>
            <a:ext cx="2590800" cy="2209800"/>
          </a:xfrm>
          <a:prstGeom prst="roundRect">
            <a:avLst/>
          </a:prstGeom>
          <a:scene3d>
            <a:camera prst="isometricOffAxis1Top"/>
            <a:lightRig rig="threePt" dir="t"/>
          </a:scene3d>
        </p:spPr>
        <p:style>
          <a:lnRef idx="1">
            <a:schemeClr val="accent3"/>
          </a:lnRef>
          <a:fillRef idx="2">
            <a:schemeClr val="accent3"/>
          </a:fillRef>
          <a:effectRef idx="1">
            <a:schemeClr val="accent3"/>
          </a:effectRef>
          <a:fontRef idx="minor">
            <a:schemeClr val="dk1"/>
          </a:fontRef>
        </p:style>
        <p:txBody>
          <a:bodyPr vert="vert" anchor="ctr"/>
          <a:lstStyle/>
          <a:p>
            <a:pPr>
              <a:defRPr/>
            </a:pPr>
            <a:endParaRPr lang="en-US" b="1" dirty="0"/>
          </a:p>
        </p:txBody>
      </p:sp>
      <p:sp>
        <p:nvSpPr>
          <p:cNvPr id="38967" name="TextBox 91"/>
          <p:cNvSpPr txBox="1">
            <a:spLocks noChangeArrowheads="1"/>
          </p:cNvSpPr>
          <p:nvPr/>
        </p:nvSpPr>
        <p:spPr bwMode="auto">
          <a:xfrm>
            <a:off x="533400" y="3124200"/>
            <a:ext cx="2971800" cy="1384300"/>
          </a:xfrm>
          <a:prstGeom prst="rect">
            <a:avLst/>
          </a:prstGeom>
          <a:noFill/>
          <a:ln w="9525">
            <a:noFill/>
            <a:miter lim="800000"/>
            <a:headEnd/>
            <a:tailEnd/>
          </a:ln>
        </p:spPr>
        <p:txBody>
          <a:bodyPr>
            <a:spAutoFit/>
          </a:bodyPr>
          <a:lstStyle/>
          <a:p>
            <a:r>
              <a:rPr lang="en-US" sz="2800"/>
              <a:t>Radiation Grafting by Gamma Radiation</a:t>
            </a:r>
          </a:p>
        </p:txBody>
      </p:sp>
      <p:sp>
        <p:nvSpPr>
          <p:cNvPr id="38968" name="TextBox 100"/>
          <p:cNvSpPr txBox="1">
            <a:spLocks noChangeArrowheads="1"/>
          </p:cNvSpPr>
          <p:nvPr/>
        </p:nvSpPr>
        <p:spPr bwMode="auto">
          <a:xfrm>
            <a:off x="7239000" y="4267200"/>
            <a:ext cx="533400" cy="369888"/>
          </a:xfrm>
          <a:prstGeom prst="rect">
            <a:avLst/>
          </a:prstGeom>
          <a:noFill/>
          <a:ln w="9525">
            <a:noFill/>
            <a:miter lim="800000"/>
            <a:headEnd/>
            <a:tailEnd/>
          </a:ln>
        </p:spPr>
        <p:txBody>
          <a:bodyPr>
            <a:spAutoFit/>
          </a:bodyPr>
          <a:lstStyle/>
          <a:p>
            <a:r>
              <a:rPr lang="en-US">
                <a:solidFill>
                  <a:srgbClr val="FF0000"/>
                </a:solidFill>
              </a:rPr>
              <a:t>_</a:t>
            </a:r>
          </a:p>
        </p:txBody>
      </p:sp>
      <p:grpSp>
        <p:nvGrpSpPr>
          <p:cNvPr id="19" name="Group 27"/>
          <p:cNvGrpSpPr>
            <a:grpSpLocks/>
          </p:cNvGrpSpPr>
          <p:nvPr/>
        </p:nvGrpSpPr>
        <p:grpSpPr bwMode="auto">
          <a:xfrm>
            <a:off x="6400800" y="4114800"/>
            <a:ext cx="304800" cy="1268413"/>
            <a:chOff x="2819400" y="2362200"/>
            <a:chExt cx="228600" cy="1268412"/>
          </a:xfrm>
        </p:grpSpPr>
        <p:sp>
          <p:nvSpPr>
            <p:cNvPr id="104" name="Freeform 7"/>
            <p:cNvSpPr>
              <a:spLocks/>
            </p:cNvSpPr>
            <p:nvPr/>
          </p:nvSpPr>
          <p:spPr bwMode="auto">
            <a:xfrm rot="5400000">
              <a:off x="2375099" y="2958901"/>
              <a:ext cx="1192212" cy="151210"/>
            </a:xfrm>
            <a:custGeom>
              <a:avLst/>
              <a:gdLst>
                <a:gd name="T0" fmla="*/ 0 w 3224"/>
                <a:gd name="T1" fmla="*/ 0 h 976"/>
                <a:gd name="T2" fmla="*/ 0 w 3224"/>
                <a:gd name="T3" fmla="*/ 0 h 976"/>
                <a:gd name="T4" fmla="*/ 0 w 3224"/>
                <a:gd name="T5" fmla="*/ 0 h 976"/>
                <a:gd name="T6" fmla="*/ 0 w 3224"/>
                <a:gd name="T7" fmla="*/ 0 h 976"/>
                <a:gd name="T8" fmla="*/ 0 w 3224"/>
                <a:gd name="T9" fmla="*/ 0 h 976"/>
                <a:gd name="T10" fmla="*/ 0 w 3224"/>
                <a:gd name="T11" fmla="*/ 0 h 976"/>
                <a:gd name="T12" fmla="*/ 0 w 3224"/>
                <a:gd name="T13" fmla="*/ 0 h 976"/>
                <a:gd name="T14" fmla="*/ 0 w 3224"/>
                <a:gd name="T15" fmla="*/ 0 h 976"/>
                <a:gd name="T16" fmla="*/ 0 w 3224"/>
                <a:gd name="T17" fmla="*/ 0 h 976"/>
                <a:gd name="T18" fmla="*/ 0 w 3224"/>
                <a:gd name="T19" fmla="*/ 0 h 976"/>
                <a:gd name="T20" fmla="*/ 0 w 3224"/>
                <a:gd name="T21" fmla="*/ 0 h 976"/>
                <a:gd name="T22" fmla="*/ 0 w 3224"/>
                <a:gd name="T23" fmla="*/ 0 h 976"/>
                <a:gd name="T24" fmla="*/ 0 w 3224"/>
                <a:gd name="T25" fmla="*/ 0 h 976"/>
                <a:gd name="T26" fmla="*/ 0 w 3224"/>
                <a:gd name="T27" fmla="*/ 0 h 976"/>
                <a:gd name="T28" fmla="*/ 0 w 3224"/>
                <a:gd name="T29" fmla="*/ 0 h 976"/>
                <a:gd name="T30" fmla="*/ 0 w 3224"/>
                <a:gd name="T31" fmla="*/ 0 h 976"/>
                <a:gd name="T32" fmla="*/ 0 w 3224"/>
                <a:gd name="T33" fmla="*/ 0 h 976"/>
                <a:gd name="T34" fmla="*/ 0 w 3224"/>
                <a:gd name="T35" fmla="*/ 0 h 976"/>
                <a:gd name="T36" fmla="*/ 0 w 3224"/>
                <a:gd name="T37" fmla="*/ 0 h 976"/>
                <a:gd name="T38" fmla="*/ 0 w 3224"/>
                <a:gd name="T39" fmla="*/ 0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24"/>
                <a:gd name="T61" fmla="*/ 0 h 976"/>
                <a:gd name="T62" fmla="*/ 3224 w 3224"/>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24" h="976">
                  <a:moveTo>
                    <a:pt x="56" y="152"/>
                  </a:moveTo>
                  <a:cubicBezTo>
                    <a:pt x="28" y="564"/>
                    <a:pt x="0" y="976"/>
                    <a:pt x="56" y="968"/>
                  </a:cubicBezTo>
                  <a:cubicBezTo>
                    <a:pt x="112" y="960"/>
                    <a:pt x="328" y="104"/>
                    <a:pt x="392" y="104"/>
                  </a:cubicBezTo>
                  <a:cubicBezTo>
                    <a:pt x="456" y="104"/>
                    <a:pt x="384" y="976"/>
                    <a:pt x="440" y="968"/>
                  </a:cubicBezTo>
                  <a:cubicBezTo>
                    <a:pt x="496" y="960"/>
                    <a:pt x="672" y="56"/>
                    <a:pt x="728" y="56"/>
                  </a:cubicBezTo>
                  <a:cubicBezTo>
                    <a:pt x="784" y="56"/>
                    <a:pt x="720" y="968"/>
                    <a:pt x="776" y="968"/>
                  </a:cubicBezTo>
                  <a:cubicBezTo>
                    <a:pt x="832" y="968"/>
                    <a:pt x="1000" y="64"/>
                    <a:pt x="1064" y="56"/>
                  </a:cubicBezTo>
                  <a:cubicBezTo>
                    <a:pt x="1128" y="48"/>
                    <a:pt x="1104" y="920"/>
                    <a:pt x="1160" y="920"/>
                  </a:cubicBezTo>
                  <a:cubicBezTo>
                    <a:pt x="1216" y="920"/>
                    <a:pt x="1344" y="56"/>
                    <a:pt x="1400" y="56"/>
                  </a:cubicBezTo>
                  <a:cubicBezTo>
                    <a:pt x="1456" y="56"/>
                    <a:pt x="1440" y="920"/>
                    <a:pt x="1496" y="920"/>
                  </a:cubicBezTo>
                  <a:cubicBezTo>
                    <a:pt x="1552" y="920"/>
                    <a:pt x="1672" y="48"/>
                    <a:pt x="1736" y="56"/>
                  </a:cubicBezTo>
                  <a:cubicBezTo>
                    <a:pt x="1800" y="64"/>
                    <a:pt x="1824" y="968"/>
                    <a:pt x="1880" y="968"/>
                  </a:cubicBezTo>
                  <a:cubicBezTo>
                    <a:pt x="1936" y="968"/>
                    <a:pt x="2024" y="56"/>
                    <a:pt x="2072" y="56"/>
                  </a:cubicBezTo>
                  <a:cubicBezTo>
                    <a:pt x="2120" y="56"/>
                    <a:pt x="2112" y="976"/>
                    <a:pt x="2168" y="968"/>
                  </a:cubicBezTo>
                  <a:cubicBezTo>
                    <a:pt x="2224" y="960"/>
                    <a:pt x="2344" y="8"/>
                    <a:pt x="2408" y="8"/>
                  </a:cubicBezTo>
                  <a:cubicBezTo>
                    <a:pt x="2472" y="8"/>
                    <a:pt x="2488" y="968"/>
                    <a:pt x="2552" y="968"/>
                  </a:cubicBezTo>
                  <a:cubicBezTo>
                    <a:pt x="2616" y="968"/>
                    <a:pt x="2728" y="8"/>
                    <a:pt x="2792" y="8"/>
                  </a:cubicBezTo>
                  <a:cubicBezTo>
                    <a:pt x="2856" y="8"/>
                    <a:pt x="2880" y="968"/>
                    <a:pt x="2936" y="968"/>
                  </a:cubicBezTo>
                  <a:cubicBezTo>
                    <a:pt x="2992" y="968"/>
                    <a:pt x="3080" y="16"/>
                    <a:pt x="3128" y="8"/>
                  </a:cubicBezTo>
                  <a:cubicBezTo>
                    <a:pt x="3176" y="0"/>
                    <a:pt x="3200" y="460"/>
                    <a:pt x="3224" y="920"/>
                  </a:cubicBezTo>
                </a:path>
              </a:pathLst>
            </a:custGeom>
            <a:ln>
              <a:headEnd/>
              <a:tailEnd/>
            </a:ln>
          </p:spPr>
          <p:style>
            <a:lnRef idx="2">
              <a:schemeClr val="accent2"/>
            </a:lnRef>
            <a:fillRef idx="0">
              <a:schemeClr val="accent2"/>
            </a:fillRef>
            <a:effectRef idx="1">
              <a:schemeClr val="accent2"/>
            </a:effectRef>
            <a:fontRef idx="minor">
              <a:schemeClr val="tx1"/>
            </a:fontRef>
          </p:style>
          <p:txBody>
            <a:bodyPr/>
            <a:lstStyle/>
            <a:p>
              <a:pPr>
                <a:defRPr/>
              </a:pPr>
              <a:endParaRPr lang="hi-IN" dirty="0">
                <a:latin typeface="Arial" pitchFamily="34" charset="0"/>
                <a:cs typeface="Arial" pitchFamily="34" charset="0"/>
              </a:endParaRPr>
            </a:p>
          </p:txBody>
        </p:sp>
        <p:sp>
          <p:nvSpPr>
            <p:cNvPr id="105" name="Rectangle 104"/>
            <p:cNvSpPr/>
            <p:nvPr/>
          </p:nvSpPr>
          <p:spPr>
            <a:xfrm>
              <a:off x="2819400" y="2362200"/>
              <a:ext cx="228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970" name="TextBox 118"/>
          <p:cNvSpPr txBox="1">
            <a:spLocks noChangeArrowheads="1"/>
          </p:cNvSpPr>
          <p:nvPr/>
        </p:nvSpPr>
        <p:spPr bwMode="auto">
          <a:xfrm>
            <a:off x="6858000" y="46482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71" name="TextBox 119"/>
          <p:cNvSpPr txBox="1">
            <a:spLocks noChangeArrowheads="1"/>
          </p:cNvSpPr>
          <p:nvPr/>
        </p:nvSpPr>
        <p:spPr bwMode="auto">
          <a:xfrm>
            <a:off x="6019800" y="51816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72" name="TextBox 120"/>
          <p:cNvSpPr txBox="1">
            <a:spLocks noChangeArrowheads="1"/>
          </p:cNvSpPr>
          <p:nvPr/>
        </p:nvSpPr>
        <p:spPr bwMode="auto">
          <a:xfrm>
            <a:off x="7239000" y="42672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73" name="TextBox 121"/>
          <p:cNvSpPr txBox="1">
            <a:spLocks noChangeArrowheads="1"/>
          </p:cNvSpPr>
          <p:nvPr/>
        </p:nvSpPr>
        <p:spPr bwMode="auto">
          <a:xfrm>
            <a:off x="5867400" y="4648200"/>
            <a:ext cx="381000" cy="369888"/>
          </a:xfrm>
          <a:prstGeom prst="rect">
            <a:avLst/>
          </a:prstGeom>
          <a:noFill/>
          <a:ln w="9525">
            <a:noFill/>
            <a:miter lim="800000"/>
            <a:headEnd/>
            <a:tailEnd/>
          </a:ln>
        </p:spPr>
        <p:txBody>
          <a:bodyPr>
            <a:spAutoFit/>
          </a:bodyPr>
          <a:lstStyle/>
          <a:p>
            <a:r>
              <a:rPr lang="en-US">
                <a:solidFill>
                  <a:srgbClr val="FF0000"/>
                </a:solidFill>
              </a:rPr>
              <a:t>_</a:t>
            </a:r>
          </a:p>
        </p:txBody>
      </p:sp>
      <p:sp>
        <p:nvSpPr>
          <p:cNvPr id="38974" name="TextBox 122"/>
          <p:cNvSpPr txBox="1">
            <a:spLocks noChangeArrowheads="1"/>
          </p:cNvSpPr>
          <p:nvPr/>
        </p:nvSpPr>
        <p:spPr bwMode="auto">
          <a:xfrm>
            <a:off x="6019800" y="4800600"/>
            <a:ext cx="381000" cy="369888"/>
          </a:xfrm>
          <a:prstGeom prst="rect">
            <a:avLst/>
          </a:prstGeom>
          <a:noFill/>
          <a:ln w="9525">
            <a:noFill/>
            <a:miter lim="800000"/>
            <a:headEnd/>
            <a:tailEnd/>
          </a:ln>
        </p:spPr>
        <p:txBody>
          <a:bodyPr>
            <a:spAutoFit/>
          </a:bodyPr>
          <a:lstStyle/>
          <a:p>
            <a:r>
              <a:rPr lang="en-US">
                <a:solidFill>
                  <a:srgbClr val="FF0000"/>
                </a:solidFill>
              </a:rPr>
              <a:t>_</a:t>
            </a:r>
          </a:p>
        </p:txBody>
      </p:sp>
    </p:spTree>
  </p:cSld>
  <p:clrMapOvr>
    <a:masterClrMapping/>
  </p:clrMapOvr>
  <p:transition spd="slow">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title"/>
          </p:nvPr>
        </p:nvSpPr>
        <p:spPr>
          <a:xfrm>
            <a:off x="457200" y="274638"/>
            <a:ext cx="8229600" cy="792162"/>
          </a:xfrm>
        </p:spPr>
        <p:txBody>
          <a:bodyPr/>
          <a:lstStyle/>
          <a:p>
            <a:r>
              <a:rPr lang="en-IN" smtClean="0">
                <a:solidFill>
                  <a:srgbClr val="FF0000"/>
                </a:solidFill>
              </a:rPr>
              <a:t>Textile</a:t>
            </a:r>
            <a:r>
              <a:rPr lang="en-IN" smtClean="0"/>
              <a:t> </a:t>
            </a:r>
            <a:r>
              <a:rPr lang="en-IN" smtClean="0">
                <a:solidFill>
                  <a:srgbClr val="00B050"/>
                </a:solidFill>
              </a:rPr>
              <a:t>Dye</a:t>
            </a:r>
            <a:r>
              <a:rPr lang="en-IN" smtClean="0"/>
              <a:t> </a:t>
            </a:r>
            <a:r>
              <a:rPr lang="en-IN" smtClean="0">
                <a:solidFill>
                  <a:srgbClr val="002060"/>
                </a:solidFill>
              </a:rPr>
              <a:t>Effluent</a:t>
            </a:r>
            <a:r>
              <a:rPr lang="en-IN" smtClean="0"/>
              <a:t> </a:t>
            </a:r>
            <a:r>
              <a:rPr lang="en-IN" smtClean="0">
                <a:solidFill>
                  <a:srgbClr val="C00000"/>
                </a:solidFill>
              </a:rPr>
              <a:t>Treatment</a:t>
            </a:r>
          </a:p>
        </p:txBody>
      </p:sp>
      <p:sp>
        <p:nvSpPr>
          <p:cNvPr id="4" name="Content Placeholder 3"/>
          <p:cNvSpPr>
            <a:spLocks noGrp="1"/>
          </p:cNvSpPr>
          <p:nvPr>
            <p:ph sz="half" idx="1"/>
          </p:nvPr>
        </p:nvSpPr>
        <p:spPr/>
        <p:txBody>
          <a:bodyPr>
            <a:normAutofit fontScale="77500" lnSpcReduction="20000"/>
          </a:bodyPr>
          <a:lstStyle/>
          <a:p>
            <a:pPr>
              <a:buFont typeface="Wingdings" panose="05000000000000000000" pitchFamily="2" charset="2"/>
              <a:buChar char="q"/>
              <a:defRPr/>
            </a:pPr>
            <a:r>
              <a:rPr lang="en-IN" dirty="0"/>
              <a:t>10,000 dyes and pigments in use</a:t>
            </a:r>
          </a:p>
          <a:p>
            <a:pPr>
              <a:buFont typeface="Wingdings" panose="05000000000000000000" pitchFamily="2" charset="2"/>
              <a:buChar char="q"/>
              <a:defRPr/>
            </a:pPr>
            <a:r>
              <a:rPr lang="en-IN" dirty="0" smtClean="0"/>
              <a:t>7 </a:t>
            </a:r>
            <a:r>
              <a:rPr lang="en-IN" dirty="0"/>
              <a:t>x 10 </a:t>
            </a:r>
            <a:r>
              <a:rPr lang="en-IN" baseline="30000" dirty="0"/>
              <a:t>5 </a:t>
            </a:r>
            <a:r>
              <a:rPr lang="en-IN" baseline="30000" dirty="0" smtClean="0"/>
              <a:t> </a:t>
            </a:r>
            <a:r>
              <a:rPr lang="en-IN" dirty="0" smtClean="0"/>
              <a:t>tons </a:t>
            </a:r>
            <a:r>
              <a:rPr lang="en-IN" dirty="0"/>
              <a:t>produced </a:t>
            </a:r>
            <a:r>
              <a:rPr lang="en-IN" dirty="0" smtClean="0"/>
              <a:t>globally (India </a:t>
            </a:r>
            <a:r>
              <a:rPr lang="en-IN" dirty="0"/>
              <a:t>6%)     </a:t>
            </a:r>
          </a:p>
          <a:p>
            <a:pPr>
              <a:buFont typeface="Wingdings" panose="05000000000000000000" pitchFamily="2" charset="2"/>
              <a:buChar char="q"/>
              <a:defRPr/>
            </a:pPr>
            <a:r>
              <a:rPr lang="en-IN" dirty="0" smtClean="0"/>
              <a:t>200,000 </a:t>
            </a:r>
            <a:r>
              <a:rPr lang="en-IN" dirty="0"/>
              <a:t>tons lost to environment</a:t>
            </a:r>
          </a:p>
          <a:p>
            <a:pPr>
              <a:buFont typeface="Wingdings" panose="05000000000000000000" pitchFamily="2" charset="2"/>
              <a:buChar char="q"/>
              <a:defRPr/>
            </a:pPr>
            <a:r>
              <a:rPr lang="en-IN" dirty="0" smtClean="0"/>
              <a:t>About </a:t>
            </a:r>
            <a:r>
              <a:rPr lang="en-IN" dirty="0"/>
              <a:t>200 litres of </a:t>
            </a:r>
            <a:r>
              <a:rPr lang="en-IN" dirty="0" smtClean="0"/>
              <a:t>water  </a:t>
            </a:r>
            <a:r>
              <a:rPr lang="en-IN" dirty="0"/>
              <a:t>consumed </a:t>
            </a:r>
            <a:r>
              <a:rPr lang="en-IN" dirty="0" smtClean="0"/>
              <a:t>for colouring one </a:t>
            </a:r>
            <a:r>
              <a:rPr lang="en-IN" dirty="0"/>
              <a:t>kg </a:t>
            </a:r>
            <a:r>
              <a:rPr lang="en-IN" dirty="0" smtClean="0"/>
              <a:t>of </a:t>
            </a:r>
            <a:r>
              <a:rPr lang="en-IN" dirty="0"/>
              <a:t>textile</a:t>
            </a:r>
          </a:p>
          <a:p>
            <a:pPr>
              <a:buFont typeface="Wingdings" panose="05000000000000000000" pitchFamily="2" charset="2"/>
              <a:buChar char="q"/>
              <a:defRPr/>
            </a:pPr>
            <a:r>
              <a:rPr lang="en-IN" dirty="0"/>
              <a:t>Unorganized small scale industries </a:t>
            </a:r>
            <a:r>
              <a:rPr lang="en-IN" dirty="0" smtClean="0"/>
              <a:t>are </a:t>
            </a:r>
            <a:r>
              <a:rPr lang="en-IN" dirty="0"/>
              <a:t>the most polluting and find it difficult to  </a:t>
            </a:r>
            <a:r>
              <a:rPr lang="en-IN" dirty="0" smtClean="0"/>
              <a:t>afford </a:t>
            </a:r>
            <a:r>
              <a:rPr lang="en-IN" dirty="0"/>
              <a:t>technological </a:t>
            </a:r>
            <a:r>
              <a:rPr lang="en-IN" dirty="0" smtClean="0"/>
              <a:t>solutions </a:t>
            </a:r>
            <a:endParaRPr lang="en-IN" dirty="0"/>
          </a:p>
          <a:p>
            <a:pPr>
              <a:buFont typeface="Wingdings" panose="05000000000000000000" pitchFamily="2" charset="2"/>
              <a:buChar char="q"/>
              <a:defRPr/>
            </a:pPr>
            <a:r>
              <a:rPr lang="en-IN" dirty="0"/>
              <a:t>These industries cater to </a:t>
            </a:r>
            <a:r>
              <a:rPr lang="en-IN" dirty="0" smtClean="0"/>
              <a:t>low income </a:t>
            </a:r>
            <a:r>
              <a:rPr lang="en-IN" dirty="0"/>
              <a:t>population</a:t>
            </a:r>
          </a:p>
          <a:p>
            <a:pPr>
              <a:defRPr/>
            </a:pPr>
            <a:endParaRPr lang="en-IN" dirty="0"/>
          </a:p>
        </p:txBody>
      </p:sp>
      <p:pic>
        <p:nvPicPr>
          <p:cNvPr id="37892" name="Picture 2"/>
          <p:cNvPicPr>
            <a:picLocks noGrp="1" noChangeAspect="1" noChangeArrowheads="1"/>
          </p:cNvPicPr>
          <p:nvPr>
            <p:ph sz="half" idx="2"/>
          </p:nvPr>
        </p:nvPicPr>
        <p:blipFill>
          <a:blip r:embed="rId3"/>
          <a:srcRect l="31647" t="25949" r="21835" b="13713"/>
          <a:stretch>
            <a:fillRect/>
          </a:stretch>
        </p:blipFill>
        <p:spPr>
          <a:xfrm>
            <a:off x="5257800" y="2954338"/>
            <a:ext cx="3911600" cy="3962400"/>
          </a:xfrm>
        </p:spPr>
      </p:pic>
      <p:pic>
        <p:nvPicPr>
          <p:cNvPr id="37893" name="Picture 3"/>
          <p:cNvPicPr>
            <a:picLocks noChangeAspect="1" noChangeArrowheads="1"/>
          </p:cNvPicPr>
          <p:nvPr/>
        </p:nvPicPr>
        <p:blipFill>
          <a:blip r:embed="rId4"/>
          <a:srcRect/>
          <a:stretch>
            <a:fillRect/>
          </a:stretch>
        </p:blipFill>
        <p:spPr bwMode="auto">
          <a:xfrm>
            <a:off x="4819650" y="1046163"/>
            <a:ext cx="3048000" cy="1908175"/>
          </a:xfrm>
          <a:prstGeom prst="rect">
            <a:avLst/>
          </a:prstGeom>
          <a:noFill/>
          <a:ln w="9525">
            <a:noFill/>
            <a:miter lim="800000"/>
            <a:headEnd/>
            <a:tailEnd/>
          </a:ln>
        </p:spPr>
      </p:pic>
      <p:sp>
        <p:nvSpPr>
          <p:cNvPr id="37894" name="TextBox 12"/>
          <p:cNvSpPr txBox="1">
            <a:spLocks noChangeArrowheads="1"/>
          </p:cNvSpPr>
          <p:nvPr/>
        </p:nvSpPr>
        <p:spPr bwMode="auto">
          <a:xfrm>
            <a:off x="7296150" y="4191000"/>
            <a:ext cx="1143000" cy="461963"/>
          </a:xfrm>
          <a:prstGeom prst="rect">
            <a:avLst/>
          </a:prstGeom>
          <a:noFill/>
          <a:ln w="9525">
            <a:noFill/>
            <a:miter lim="800000"/>
            <a:headEnd/>
            <a:tailEnd/>
          </a:ln>
        </p:spPr>
        <p:txBody>
          <a:bodyPr>
            <a:spAutoFit/>
          </a:bodyPr>
          <a:lstStyle/>
          <a:p>
            <a:r>
              <a:rPr lang="en-US"/>
              <a:t>China</a:t>
            </a:r>
          </a:p>
        </p:txBody>
      </p:sp>
      <p:sp>
        <p:nvSpPr>
          <p:cNvPr id="37895" name="TextBox 13"/>
          <p:cNvSpPr txBox="1">
            <a:spLocks noChangeArrowheads="1"/>
          </p:cNvSpPr>
          <p:nvPr/>
        </p:nvSpPr>
        <p:spPr bwMode="auto">
          <a:xfrm>
            <a:off x="7319963" y="5889625"/>
            <a:ext cx="838200" cy="400050"/>
          </a:xfrm>
          <a:prstGeom prst="rect">
            <a:avLst/>
          </a:prstGeom>
          <a:noFill/>
          <a:ln w="9525">
            <a:noFill/>
            <a:miter lim="800000"/>
            <a:headEnd/>
            <a:tailEnd/>
          </a:ln>
        </p:spPr>
        <p:txBody>
          <a:bodyPr>
            <a:spAutoFit/>
          </a:bodyPr>
          <a:lstStyle/>
          <a:p>
            <a:r>
              <a:rPr lang="en-US" sz="2000"/>
              <a:t>U.S.A.</a:t>
            </a:r>
          </a:p>
        </p:txBody>
      </p:sp>
      <p:sp>
        <p:nvSpPr>
          <p:cNvPr id="37896" name="TextBox 14"/>
          <p:cNvSpPr txBox="1">
            <a:spLocks noChangeArrowheads="1"/>
          </p:cNvSpPr>
          <p:nvPr/>
        </p:nvSpPr>
        <p:spPr bwMode="auto">
          <a:xfrm>
            <a:off x="6378575" y="5464175"/>
            <a:ext cx="609600" cy="923925"/>
          </a:xfrm>
          <a:prstGeom prst="rect">
            <a:avLst/>
          </a:prstGeom>
          <a:noFill/>
          <a:ln w="9525">
            <a:noFill/>
            <a:miter lim="800000"/>
            <a:headEnd/>
            <a:tailEnd/>
          </a:ln>
        </p:spPr>
        <p:txBody>
          <a:bodyPr>
            <a:spAutoFit/>
          </a:bodyPr>
          <a:lstStyle/>
          <a:p>
            <a:r>
              <a:rPr lang="en-US"/>
              <a:t>Rest of Asia</a:t>
            </a:r>
          </a:p>
        </p:txBody>
      </p:sp>
      <p:sp>
        <p:nvSpPr>
          <p:cNvPr id="37897" name="TextBox 15"/>
          <p:cNvSpPr txBox="1">
            <a:spLocks noChangeArrowheads="1"/>
          </p:cNvSpPr>
          <p:nvPr/>
        </p:nvSpPr>
        <p:spPr bwMode="auto">
          <a:xfrm>
            <a:off x="5791200" y="5280025"/>
            <a:ext cx="762000" cy="368300"/>
          </a:xfrm>
          <a:prstGeom prst="rect">
            <a:avLst/>
          </a:prstGeom>
          <a:noFill/>
          <a:ln w="9525">
            <a:noFill/>
            <a:miter lim="800000"/>
            <a:headEnd/>
            <a:tailEnd/>
          </a:ln>
        </p:spPr>
        <p:txBody>
          <a:bodyPr>
            <a:spAutoFit/>
          </a:bodyPr>
          <a:lstStyle/>
          <a:p>
            <a:r>
              <a:rPr lang="en-US"/>
              <a:t>India</a:t>
            </a:r>
          </a:p>
        </p:txBody>
      </p:sp>
      <p:sp>
        <p:nvSpPr>
          <p:cNvPr id="37898" name="TextBox 18"/>
          <p:cNvSpPr txBox="1">
            <a:spLocks noChangeArrowheads="1"/>
          </p:cNvSpPr>
          <p:nvPr/>
        </p:nvSpPr>
        <p:spPr bwMode="auto">
          <a:xfrm>
            <a:off x="5551488" y="4564063"/>
            <a:ext cx="1447800" cy="646112"/>
          </a:xfrm>
          <a:prstGeom prst="rect">
            <a:avLst/>
          </a:prstGeom>
          <a:noFill/>
          <a:ln w="9525">
            <a:noFill/>
            <a:miter lim="800000"/>
            <a:headEnd/>
            <a:tailEnd/>
          </a:ln>
        </p:spPr>
        <p:txBody>
          <a:bodyPr>
            <a:spAutoFit/>
          </a:bodyPr>
          <a:lstStyle/>
          <a:p>
            <a:r>
              <a:rPr lang="en-US"/>
              <a:t>South America</a:t>
            </a:r>
          </a:p>
        </p:txBody>
      </p:sp>
      <p:sp>
        <p:nvSpPr>
          <p:cNvPr id="37899" name="TextBox 19"/>
          <p:cNvSpPr txBox="1">
            <a:spLocks noChangeArrowheads="1"/>
          </p:cNvSpPr>
          <p:nvPr/>
        </p:nvSpPr>
        <p:spPr bwMode="auto">
          <a:xfrm>
            <a:off x="5540375" y="4130675"/>
            <a:ext cx="1143000" cy="369888"/>
          </a:xfrm>
          <a:prstGeom prst="rect">
            <a:avLst/>
          </a:prstGeom>
          <a:noFill/>
          <a:ln w="9525">
            <a:noFill/>
            <a:miter lim="800000"/>
            <a:headEnd/>
            <a:tailEnd/>
          </a:ln>
        </p:spPr>
        <p:txBody>
          <a:bodyPr>
            <a:spAutoFit/>
          </a:bodyPr>
          <a:lstStyle/>
          <a:p>
            <a:r>
              <a:rPr lang="en-US"/>
              <a:t>W. Europe</a:t>
            </a:r>
          </a:p>
        </p:txBody>
      </p:sp>
    </p:spTree>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928670"/>
            <a:ext cx="8501122" cy="4500594"/>
          </a:xfrm>
        </p:spPr>
        <p:txBody>
          <a:bodyPr>
            <a:noAutofit/>
          </a:bodyPr>
          <a:lstStyle/>
          <a:p>
            <a:r>
              <a:rPr lang="en-IN" sz="6600" dirty="0" smtClean="0"/>
              <a:t> However you will agree with me that  we are very poor in managing our Environment</a:t>
            </a:r>
            <a:endParaRPr lang="en-IN" sz="6600" dirty="0"/>
          </a:p>
        </p:txBody>
      </p:sp>
    </p:spTree>
  </p:cSld>
  <p:clrMapOvr>
    <a:masterClrMapping/>
  </p:clrMapOvr>
  <p:transition>
    <p:pull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Textile Dye Effluent Treatment………</a:t>
            </a:r>
            <a:endParaRPr lang="en-IN" dirty="0"/>
          </a:p>
        </p:txBody>
      </p:sp>
      <p:sp>
        <p:nvSpPr>
          <p:cNvPr id="4" name="Content Placeholder 3"/>
          <p:cNvSpPr>
            <a:spLocks noGrp="1"/>
          </p:cNvSpPr>
          <p:nvPr>
            <p:ph idx="1"/>
          </p:nvPr>
        </p:nvSpPr>
        <p:spPr/>
        <p:txBody>
          <a:bodyPr/>
          <a:lstStyle/>
          <a:p>
            <a:pPr marL="0" indent="0">
              <a:buNone/>
            </a:pPr>
            <a:r>
              <a:rPr lang="en-IN" dirty="0" smtClean="0"/>
              <a:t> Many textile units are  getting closed in Tamil Nadu,   Gujarat, Rajasthan and Punjab  states of India for  not able to meet PCB norms.</a:t>
            </a:r>
          </a:p>
          <a:p>
            <a:pPr marL="0" indent="0">
              <a:buNone/>
            </a:pPr>
            <a:r>
              <a:rPr lang="en-IN" dirty="0" smtClean="0">
                <a:solidFill>
                  <a:srgbClr val="C00000"/>
                </a:solidFill>
              </a:rPr>
              <a:t>Unorganized small scale industries find it difficult to  afford  technological solutions. These industries </a:t>
            </a:r>
          </a:p>
          <a:p>
            <a:pPr>
              <a:buFont typeface="Symbol" panose="05050102010706020507" pitchFamily="18" charset="2"/>
              <a:buChar char="Þ"/>
            </a:pPr>
            <a:r>
              <a:rPr lang="en-IN" dirty="0" smtClean="0">
                <a:solidFill>
                  <a:srgbClr val="C00000"/>
                </a:solidFill>
              </a:rPr>
              <a:t>Cater to low income masses</a:t>
            </a:r>
          </a:p>
          <a:p>
            <a:pPr>
              <a:buFont typeface="Symbol" panose="05050102010706020507" pitchFamily="18" charset="2"/>
              <a:buChar char="Þ"/>
            </a:pPr>
            <a:r>
              <a:rPr lang="en-IN" dirty="0" smtClean="0">
                <a:solidFill>
                  <a:srgbClr val="C00000"/>
                </a:solidFill>
              </a:rPr>
              <a:t>~50% of population</a:t>
            </a:r>
            <a:endParaRPr lang="en-IN" dirty="0">
              <a:solidFill>
                <a:srgbClr val="C00000"/>
              </a:solidFill>
            </a:endParaRPr>
          </a:p>
        </p:txBody>
      </p:sp>
    </p:spTree>
    <p:extLst>
      <p:ext uri="{BB962C8B-B14F-4D97-AF65-F5344CB8AC3E}">
        <p14:creationId xmlns:p14="http://schemas.microsoft.com/office/powerpoint/2010/main" xmlns="" val="120637924"/>
      </p:ext>
    </p:extLst>
  </p:cSld>
  <p:clrMapOvr>
    <a:masterClrMapping/>
  </p:clrMapOvr>
  <p:transition spd="slow">
    <p:pull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xmlns="" val="3363979589"/>
      </p:ext>
    </p:extLst>
  </p:cSld>
  <p:clrMapOvr>
    <a:masterClrMapping/>
  </p:clrMapOvr>
  <p:transition spd="slow">
    <p:pull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xmlns="" val="1054752329"/>
      </p:ext>
    </p:extLst>
  </p:cSld>
  <p:clrMapOvr>
    <a:masterClrMapping/>
  </p:clrMapOvr>
  <p:transition spd="slow">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400" y="0"/>
            <a:ext cx="8915401" cy="6858000"/>
          </a:xfrm>
          <a:prstGeom prst="rect">
            <a:avLst/>
          </a:prstGeom>
        </p:spPr>
      </p:pic>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2347319763"/>
      </p:ext>
    </p:extLst>
  </p:cSld>
  <p:clrMapOvr>
    <a:masterClrMapping/>
  </p:clrMapOvr>
  <p:transition spd="slow">
    <p:pull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40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4033" name="Object 1"/>
          <p:cNvGraphicFramePr>
            <a:graphicFrameLocks noChangeAspect="1"/>
          </p:cNvGraphicFramePr>
          <p:nvPr/>
        </p:nvGraphicFramePr>
        <p:xfrm>
          <a:off x="0" y="-205577"/>
          <a:ext cx="9144000" cy="6989281"/>
        </p:xfrm>
        <a:graphic>
          <a:graphicData uri="http://schemas.openxmlformats.org/presentationml/2006/ole">
            <p:oleObj spid="_x0000_s215042" name="Slide" r:id="rId3" imgW="4570349" imgH="3427390" progId="PowerPoint.Slide.12">
              <p:embed/>
            </p:oleObj>
          </a:graphicData>
        </a:graphic>
      </p:graphicFrame>
    </p:spTree>
  </p:cSld>
  <p:clrMapOvr>
    <a:masterClrMapping/>
  </p:clrMapOvr>
  <p:transition spd="slow">
    <p:pull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Adsorbent Cartridges </a:t>
            </a:r>
            <a:r>
              <a:rPr lang="en-IN" dirty="0" smtClean="0"/>
              <a:t>using Radiation Grafted Cloth material</a:t>
            </a:r>
            <a:endParaRPr lang="en-IN" dirty="0"/>
          </a:p>
        </p:txBody>
      </p:sp>
      <p:sp>
        <p:nvSpPr>
          <p:cNvPr id="3" name="Content Placeholder 2"/>
          <p:cNvSpPr>
            <a:spLocks noGrp="1"/>
          </p:cNvSpPr>
          <p:nvPr>
            <p:ph idx="1"/>
          </p:nvPr>
        </p:nvSpPr>
        <p:spPr/>
        <p:txBody>
          <a:bodyPr/>
          <a:lstStyle/>
          <a:p>
            <a:endParaRPr lang="en-IN" dirty="0"/>
          </a:p>
        </p:txBody>
      </p:sp>
      <p:pic>
        <p:nvPicPr>
          <p:cNvPr id="4" name="Picture 2"/>
          <p:cNvPicPr>
            <a:picLocks noChangeAspect="1" noChangeArrowheads="1"/>
          </p:cNvPicPr>
          <p:nvPr/>
        </p:nvPicPr>
        <p:blipFill rotWithShape="1">
          <a:blip r:embed="rId2" cstate="print"/>
          <a:srcRect l="10843" r="57831" b="2898"/>
          <a:stretch/>
        </p:blipFill>
        <p:spPr bwMode="auto">
          <a:xfrm rot="5400000">
            <a:off x="2733752" y="-562053"/>
            <a:ext cx="3886200" cy="8667907"/>
          </a:xfrm>
          <a:prstGeom prst="rect">
            <a:avLst/>
          </a:prstGeom>
          <a:noFill/>
          <a:ln w="9525">
            <a:noFill/>
            <a:miter lim="800000"/>
            <a:headEnd/>
            <a:tailEnd/>
          </a:ln>
          <a:effectLst/>
        </p:spPr>
      </p:pic>
    </p:spTree>
    <p:extLst>
      <p:ext uri="{BB962C8B-B14F-4D97-AF65-F5344CB8AC3E}">
        <p14:creationId xmlns:p14="http://schemas.microsoft.com/office/powerpoint/2010/main" xmlns="" val="4094719530"/>
      </p:ext>
    </p:extLst>
  </p:cSld>
  <p:clrMapOvr>
    <a:masterClrMapping/>
  </p:clrMapOvr>
  <p:transition spd="slow">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00519" indent="-100519">
              <a:lnSpc>
                <a:spcPct val="150000"/>
              </a:lnSpc>
              <a:spcBef>
                <a:spcPts val="165"/>
              </a:spcBef>
              <a:defRPr/>
            </a:pPr>
            <a:r>
              <a:rPr lang="en-IN" b="1" dirty="0" smtClean="0">
                <a:cs typeface="Times New Roman" pitchFamily="18" charset="0"/>
              </a:rPr>
              <a:t>Salient features of  dye adsorbent</a:t>
            </a:r>
          </a:p>
        </p:txBody>
      </p:sp>
      <p:sp>
        <p:nvSpPr>
          <p:cNvPr id="3" name="Content Placeholder 2"/>
          <p:cNvSpPr>
            <a:spLocks noGrp="1"/>
          </p:cNvSpPr>
          <p:nvPr>
            <p:ph idx="1"/>
          </p:nvPr>
        </p:nvSpPr>
        <p:spPr/>
        <p:txBody>
          <a:bodyPr>
            <a:normAutofit fontScale="92500" lnSpcReduction="20000"/>
          </a:bodyPr>
          <a:lstStyle/>
          <a:p>
            <a:pPr marL="100519" indent="-100519">
              <a:lnSpc>
                <a:spcPct val="150000"/>
              </a:lnSpc>
              <a:buClr>
                <a:schemeClr val="tx2"/>
              </a:buClr>
              <a:buSzPct val="95000"/>
              <a:buFont typeface="Wingdings" pitchFamily="2" charset="2"/>
              <a:buChar char="Ø"/>
              <a:defRPr/>
            </a:pPr>
            <a:r>
              <a:rPr lang="en-IN" b="1" dirty="0" smtClean="0">
                <a:solidFill>
                  <a:srgbClr val="0070C0"/>
                </a:solidFill>
                <a:cs typeface="Times New Roman" pitchFamily="18" charset="0"/>
              </a:rPr>
              <a:t>Low cost (Approx.  USD 8/kg)</a:t>
            </a:r>
          </a:p>
          <a:p>
            <a:pPr marL="100519" indent="-100519">
              <a:buClr>
                <a:schemeClr val="tx2"/>
              </a:buClr>
              <a:buSzPct val="95000"/>
              <a:buFont typeface="Wingdings" pitchFamily="2" charset="2"/>
              <a:buChar char="Ø"/>
              <a:defRPr/>
            </a:pPr>
            <a:r>
              <a:rPr lang="en-IN" b="1" dirty="0" smtClean="0">
                <a:solidFill>
                  <a:srgbClr val="0070C0"/>
                </a:solidFill>
                <a:cs typeface="Times New Roman" pitchFamily="18" charset="0"/>
              </a:rPr>
              <a:t>20,000 litres  of effluent containing 200 mg/litre dyes can be treated using one kg adsorbent in ten cycles.</a:t>
            </a:r>
          </a:p>
          <a:p>
            <a:pPr marL="100519" indent="-100519">
              <a:buClr>
                <a:schemeClr val="tx2"/>
              </a:buClr>
              <a:buSzPct val="95000"/>
              <a:buFont typeface="Wingdings" pitchFamily="2" charset="2"/>
              <a:buChar char="Ø"/>
              <a:defRPr/>
            </a:pPr>
            <a:r>
              <a:rPr lang="en-IN" b="1" dirty="0" smtClean="0">
                <a:solidFill>
                  <a:srgbClr val="0070C0"/>
                </a:solidFill>
                <a:cs typeface="Times New Roman" pitchFamily="18" charset="0"/>
              </a:rPr>
              <a:t>High capacity (400-500 mg/g)</a:t>
            </a:r>
          </a:p>
          <a:p>
            <a:pPr marL="100519" indent="-100519">
              <a:buClr>
                <a:schemeClr val="tx2"/>
              </a:buClr>
              <a:buSzPct val="95000"/>
              <a:buFont typeface="Wingdings" pitchFamily="2" charset="2"/>
              <a:buChar char="Ø"/>
              <a:defRPr/>
            </a:pPr>
            <a:r>
              <a:rPr lang="en-IN" b="1" dirty="0" smtClean="0">
                <a:solidFill>
                  <a:srgbClr val="0070C0"/>
                </a:solidFill>
                <a:cs typeface="Times New Roman" pitchFamily="18" charset="0"/>
              </a:rPr>
              <a:t> Reusable</a:t>
            </a:r>
          </a:p>
          <a:p>
            <a:pPr marL="100519" indent="-100519">
              <a:buClr>
                <a:schemeClr val="tx2"/>
              </a:buClr>
              <a:buSzPct val="95000"/>
              <a:buFont typeface="Wingdings" pitchFamily="2" charset="2"/>
              <a:buChar char="Ø"/>
              <a:defRPr/>
            </a:pPr>
            <a:r>
              <a:rPr lang="en-IN" b="1" dirty="0" smtClean="0">
                <a:solidFill>
                  <a:srgbClr val="0070C0"/>
                </a:solidFill>
                <a:cs typeface="Times New Roman" pitchFamily="18" charset="0"/>
              </a:rPr>
              <a:t>Cationic/anionic adsorbents </a:t>
            </a:r>
          </a:p>
          <a:p>
            <a:pPr marL="100519" indent="-100519">
              <a:buClr>
                <a:schemeClr val="tx2"/>
              </a:buClr>
              <a:buSzPct val="95000"/>
              <a:buFont typeface="Wingdings" pitchFamily="2" charset="2"/>
              <a:buChar char="Ø"/>
              <a:defRPr/>
            </a:pPr>
            <a:r>
              <a:rPr lang="en-IN" b="1" dirty="0" smtClean="0">
                <a:solidFill>
                  <a:srgbClr val="0070C0"/>
                </a:solidFill>
                <a:cs typeface="Times New Roman" pitchFamily="18" charset="0"/>
              </a:rPr>
              <a:t>Dye recyclable</a:t>
            </a:r>
          </a:p>
          <a:p>
            <a:pPr marL="100519" indent="-100519">
              <a:buClr>
                <a:schemeClr val="tx2"/>
              </a:buClr>
              <a:buSzPct val="95000"/>
              <a:buFont typeface="Wingdings" pitchFamily="2" charset="2"/>
              <a:buChar char="Ø"/>
              <a:defRPr/>
            </a:pPr>
            <a:r>
              <a:rPr lang="en-IN" b="1" dirty="0" smtClean="0">
                <a:solidFill>
                  <a:srgbClr val="0070C0"/>
                </a:solidFill>
                <a:cs typeface="Times New Roman" pitchFamily="18" charset="0"/>
              </a:rPr>
              <a:t>Useful for small scale industries</a:t>
            </a:r>
            <a:endParaRPr lang="en-IN" b="1" dirty="0">
              <a:solidFill>
                <a:srgbClr val="0070C0"/>
              </a:solidFill>
              <a:cs typeface="Times New Roman" pitchFamily="18" charset="0"/>
            </a:endParaRPr>
          </a:p>
        </p:txBody>
      </p:sp>
    </p:spTree>
    <p:extLst>
      <p:ext uri="{BB962C8B-B14F-4D97-AF65-F5344CB8AC3E}">
        <p14:creationId xmlns:p14="http://schemas.microsoft.com/office/powerpoint/2010/main" xmlns="" val="647740404"/>
      </p:ext>
    </p:extLst>
  </p:cSld>
  <p:clrMapOvr>
    <a:masterClrMapping/>
  </p:clrMapOvr>
  <p:transition spd="slow">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Pilot scale facility( 100,000 </a:t>
            </a:r>
            <a:r>
              <a:rPr lang="en-US" dirty="0" err="1" smtClean="0"/>
              <a:t>litres</a:t>
            </a:r>
            <a:r>
              <a:rPr lang="en-US" dirty="0" smtClean="0"/>
              <a:t>/day)</a:t>
            </a:r>
            <a:endParaRPr lang="en-US" dirty="0"/>
          </a:p>
        </p:txBody>
      </p:sp>
      <p:pic>
        <p:nvPicPr>
          <p:cNvPr id="4" name="Content Placeholder 3" descr="C:\Documents and Settings\User\Desktop\Dye-plant.JPG"/>
          <p:cNvPicPr>
            <a:picLocks noGrp="1"/>
          </p:cNvPicPr>
          <p:nvPr>
            <p:ph idx="1"/>
          </p:nvPr>
        </p:nvPicPr>
        <p:blipFill>
          <a:blip r:embed="rId2" cstate="print"/>
          <a:srcRect/>
          <a:stretch>
            <a:fillRect/>
          </a:stretch>
        </p:blipFill>
        <p:spPr bwMode="auto">
          <a:xfrm>
            <a:off x="762000" y="1600200"/>
            <a:ext cx="7848599" cy="4953000"/>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IN" smtClean="0"/>
          </a:p>
        </p:txBody>
      </p:sp>
      <p:sp>
        <p:nvSpPr>
          <p:cNvPr id="39939" name="Content Placeholder 2"/>
          <p:cNvSpPr>
            <a:spLocks noGrp="1"/>
          </p:cNvSpPr>
          <p:nvPr>
            <p:ph idx="1"/>
          </p:nvPr>
        </p:nvSpPr>
        <p:spPr/>
        <p:txBody>
          <a:bodyPr/>
          <a:lstStyle/>
          <a:p>
            <a:endParaRPr lang="en-IN" smtClean="0"/>
          </a:p>
        </p:txBody>
      </p:sp>
      <p:pic>
        <p:nvPicPr>
          <p:cNvPr id="39940" name="Picture 2" descr="C:\Users\BARC\Desktop\FOLDERS\Dye effluent treat,ment\dye-water.JPG"/>
          <p:cNvPicPr>
            <a:picLocks noChangeAspect="1" noChangeArrowheads="1"/>
          </p:cNvPicPr>
          <p:nvPr/>
        </p:nvPicPr>
        <p:blipFill>
          <a:blip r:embed="rId2"/>
          <a:srcRect/>
          <a:stretch>
            <a:fillRect/>
          </a:stretch>
        </p:blipFill>
        <p:spPr bwMode="auto">
          <a:xfrm>
            <a:off x="-10058400" y="-7543800"/>
            <a:ext cx="29260800" cy="219456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Dye Adsorbent Cartridges after  removal of dyes.</a:t>
            </a:r>
            <a:endParaRPr lang="en-US" dirty="0"/>
          </a:p>
        </p:txBody>
      </p:sp>
      <p:pic>
        <p:nvPicPr>
          <p:cNvPr id="235522" name="Picture 2"/>
          <p:cNvPicPr>
            <a:picLocks noGrp="1" noChangeAspect="1" noChangeArrowheads="1"/>
          </p:cNvPicPr>
          <p:nvPr>
            <p:ph idx="1"/>
          </p:nvPr>
        </p:nvPicPr>
        <p:blipFill rotWithShape="1">
          <a:blip r:embed="rId2" cstate="print"/>
          <a:srcRect l="42167" r="22892" b="-436"/>
          <a:stretch/>
        </p:blipFill>
        <p:spPr bwMode="auto">
          <a:xfrm rot="5400000">
            <a:off x="2791711" y="76274"/>
            <a:ext cx="4659800" cy="8012453"/>
          </a:xfrm>
          <a:prstGeom prst="rect">
            <a:avLst/>
          </a:prstGeom>
          <a:noFill/>
          <a:ln w="9525">
            <a:noFill/>
            <a:miter lim="800000"/>
            <a:headEnd/>
            <a:tailEnd/>
          </a:ln>
          <a:effectLst/>
        </p:spPr>
      </p:pic>
    </p:spTree>
    <p:extLst>
      <p:ext uri="{BB962C8B-B14F-4D97-AF65-F5344CB8AC3E}">
        <p14:creationId xmlns:p14="http://schemas.microsoft.com/office/powerpoint/2010/main" xmlns="" val="2134207847"/>
      </p:ext>
    </p:extLst>
  </p:cSld>
  <p:clrMapOvr>
    <a:masterClrMapping/>
  </p:clrMapOvr>
  <p:transition spd="slow">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2895600" y="990600"/>
            <a:ext cx="3454400" cy="2819400"/>
          </a:xfrm>
          <a:prstGeom prst="rect">
            <a:avLst/>
          </a:prstGeom>
          <a:noFill/>
          <a:ln w="9525">
            <a:noFill/>
            <a:miter lim="800000"/>
            <a:headEnd/>
            <a:tailEnd/>
          </a:ln>
        </p:spPr>
      </p:pic>
      <p:sp>
        <p:nvSpPr>
          <p:cNvPr id="4" name="Rectangle 2"/>
          <p:cNvSpPr txBox="1">
            <a:spLocks noChangeArrowheads="1"/>
          </p:cNvSpPr>
          <p:nvPr/>
        </p:nvSpPr>
        <p:spPr>
          <a:xfrm>
            <a:off x="685800" y="152400"/>
            <a:ext cx="7772400" cy="685800"/>
          </a:xfrm>
          <a:prstGeom prst="rect">
            <a:avLst/>
          </a:prstGeom>
        </p:spPr>
        <p:txBody>
          <a:bodyPr/>
          <a:lstStyle/>
          <a:p>
            <a:pPr algn="ctr">
              <a:defRPr/>
            </a:pPr>
            <a:r>
              <a:rPr lang="en-US" sz="4000" b="1" kern="0" dirty="0" smtClean="0">
                <a:solidFill>
                  <a:schemeClr val="tx2"/>
                </a:solidFill>
                <a:latin typeface="+mj-lt"/>
                <a:ea typeface="+mj-ea"/>
                <a:cs typeface="+mj-cs"/>
              </a:rPr>
              <a:t>Water Pollution</a:t>
            </a:r>
            <a:endParaRPr lang="en-US" sz="4000" b="1" kern="0" dirty="0">
              <a:solidFill>
                <a:schemeClr val="tx2"/>
              </a:solidFill>
              <a:latin typeface="+mj-lt"/>
              <a:ea typeface="+mj-ea"/>
              <a:cs typeface="+mj-cs"/>
            </a:endParaRPr>
          </a:p>
        </p:txBody>
      </p:sp>
      <p:pic>
        <p:nvPicPr>
          <p:cNvPr id="28676" name="Picture 3" descr="http://www.lsc.cc.mn.us/lib/classes/emuseum/pollution/Ganges/ganges%20report_files/image004.jpg"/>
          <p:cNvPicPr>
            <a:picLocks noChangeAspect="1" noChangeArrowheads="1"/>
          </p:cNvPicPr>
          <p:nvPr/>
        </p:nvPicPr>
        <p:blipFill>
          <a:blip r:embed="rId3"/>
          <a:srcRect/>
          <a:stretch>
            <a:fillRect/>
          </a:stretch>
        </p:blipFill>
        <p:spPr bwMode="auto">
          <a:xfrm>
            <a:off x="0" y="3733800"/>
            <a:ext cx="3657600" cy="2944813"/>
          </a:xfrm>
          <a:prstGeom prst="rect">
            <a:avLst/>
          </a:prstGeom>
          <a:noFill/>
          <a:ln w="9525">
            <a:noFill/>
            <a:miter lim="800000"/>
            <a:headEnd/>
            <a:tailEnd/>
          </a:ln>
        </p:spPr>
      </p:pic>
      <p:pic>
        <p:nvPicPr>
          <p:cNvPr id="28677" name="Picture 4" descr="http://www.punjabilok.com/india_disaster_rep/issue_significance/images/water_pollution.jpg"/>
          <p:cNvPicPr>
            <a:picLocks noChangeAspect="1" noChangeArrowheads="1"/>
          </p:cNvPicPr>
          <p:nvPr/>
        </p:nvPicPr>
        <p:blipFill>
          <a:blip r:embed="rId4"/>
          <a:srcRect/>
          <a:stretch>
            <a:fillRect/>
          </a:stretch>
        </p:blipFill>
        <p:spPr bwMode="auto">
          <a:xfrm>
            <a:off x="5410200" y="3822700"/>
            <a:ext cx="3376613" cy="28067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a:hlinkClick r:id="rId2" action="ppaction://hlinkfile"/>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295400" y="457200"/>
            <a:ext cx="6705599" cy="6172200"/>
          </a:xfrm>
        </p:spPr>
      </p:pic>
    </p:spTree>
    <p:extLst>
      <p:ext uri="{BB962C8B-B14F-4D97-AF65-F5344CB8AC3E}">
        <p14:creationId xmlns:p14="http://schemas.microsoft.com/office/powerpoint/2010/main" xmlns="" val="1857372427"/>
      </p:ext>
    </p:extLst>
  </p:cSld>
  <p:clrMapOvr>
    <a:masterClrMapping/>
  </p:clrMapOvr>
  <p:transition spd="slow">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0"/>
          </p:nvPr>
        </p:nvSpPr>
        <p:spPr>
          <a:noFill/>
        </p:spPr>
        <p:txBody>
          <a:bodyPr/>
          <a:lstStyle/>
          <a:p>
            <a:fld id="{8ECA9D9E-8A0A-493A-A4A4-F87AFA127616}" type="slidenum">
              <a:rPr lang="en-US" smtClean="0"/>
              <a:pPr/>
              <a:t>51</a:t>
            </a:fld>
            <a:endParaRPr lang="en-US" smtClean="0"/>
          </a:p>
        </p:txBody>
      </p:sp>
      <p:pic>
        <p:nvPicPr>
          <p:cNvPr id="41987" name="Picture 2" descr="C:\Users\Nonu\Downloads\IMG-20170414-WA0009.jpg"/>
          <p:cNvPicPr>
            <a:picLocks noChangeAspect="1" noChangeArrowheads="1"/>
          </p:cNvPicPr>
          <p:nvPr/>
        </p:nvPicPr>
        <p:blipFill>
          <a:blip r:embed="rId2"/>
          <a:srcRect/>
          <a:stretch>
            <a:fillRect/>
          </a:stretch>
        </p:blipFill>
        <p:spPr bwMode="auto">
          <a:xfrm>
            <a:off x="55563" y="230188"/>
            <a:ext cx="9088437" cy="6567487"/>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Nonu\Downloads\IMG-20171116-WA0025.jpg">
            <a:hlinkClick r:id="rId2" action="ppaction://hlinkfile"/>
          </p:cNvPr>
          <p:cNvPicPr>
            <a:picLocks noChangeAspect="1" noChangeArrowheads="1"/>
          </p:cNvPicPr>
          <p:nvPr/>
        </p:nvPicPr>
        <p:blipFill>
          <a:blip r:embed="rId3"/>
          <a:srcRect/>
          <a:stretch>
            <a:fillRect/>
          </a:stretch>
        </p:blipFill>
        <p:spPr bwMode="auto">
          <a:xfrm>
            <a:off x="609600" y="457200"/>
            <a:ext cx="7924800" cy="59436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762000"/>
            <a:ext cx="3048000" cy="304800"/>
          </a:xfrm>
        </p:spPr>
        <p:txBody>
          <a:bodyPr>
            <a:normAutofit fontScale="90000"/>
          </a:bodyPr>
          <a:lstStyle/>
          <a:p>
            <a:r>
              <a:rPr lang="en-US" smtClean="0"/>
              <a:t>Column after filteration</a:t>
            </a:r>
            <a:endParaRPr lang="en-IN" smtClean="0"/>
          </a:p>
        </p:txBody>
      </p:sp>
      <p:sp>
        <p:nvSpPr>
          <p:cNvPr id="44035" name="Text Placeholder 3"/>
          <p:cNvSpPr>
            <a:spLocks noGrp="1"/>
          </p:cNvSpPr>
          <p:nvPr>
            <p:ph type="body" sz="half" idx="2"/>
          </p:nvPr>
        </p:nvSpPr>
        <p:spPr/>
        <p:txBody>
          <a:bodyPr/>
          <a:lstStyle/>
          <a:p>
            <a:endParaRPr lang="en-IN" smtClean="0"/>
          </a:p>
        </p:txBody>
      </p:sp>
      <p:pic>
        <p:nvPicPr>
          <p:cNvPr id="44036" name="Picture 2" descr="C:\Users\Nonu\Downloads\IMG-20171116-WA0022.jpg"/>
          <p:cNvPicPr>
            <a:picLocks noChangeAspect="1" noChangeArrowheads="1"/>
          </p:cNvPicPr>
          <p:nvPr/>
        </p:nvPicPr>
        <p:blipFill>
          <a:blip r:embed="rId2"/>
          <a:srcRect/>
          <a:stretch>
            <a:fillRect/>
          </a:stretch>
        </p:blipFill>
        <p:spPr bwMode="auto">
          <a:xfrm>
            <a:off x="381000" y="1447800"/>
            <a:ext cx="3124200" cy="4648200"/>
          </a:xfrm>
          <a:prstGeom prst="rect">
            <a:avLst/>
          </a:prstGeom>
          <a:noFill/>
          <a:ln w="9525">
            <a:noFill/>
            <a:miter lim="800000"/>
            <a:headEnd/>
            <a:tailEnd/>
          </a:ln>
        </p:spPr>
      </p:pic>
      <p:pic>
        <p:nvPicPr>
          <p:cNvPr id="44037" name="Picture 3" descr="C:\Users\Nonu\Downloads\IMG-20171116-WA0019.jpg"/>
          <p:cNvPicPr>
            <a:picLocks noChangeAspect="1" noChangeArrowheads="1"/>
          </p:cNvPicPr>
          <p:nvPr/>
        </p:nvPicPr>
        <p:blipFill>
          <a:blip r:embed="rId3"/>
          <a:srcRect/>
          <a:stretch>
            <a:fillRect/>
          </a:stretch>
        </p:blipFill>
        <p:spPr bwMode="auto">
          <a:xfrm>
            <a:off x="3381375" y="1524000"/>
            <a:ext cx="5561013" cy="4648200"/>
          </a:xfrm>
          <a:prstGeom prst="rect">
            <a:avLst/>
          </a:prstGeom>
          <a:noFill/>
          <a:ln w="9525">
            <a:noFill/>
            <a:miter lim="800000"/>
            <a:headEnd/>
            <a:tailEnd/>
          </a:ln>
        </p:spPr>
      </p:pic>
      <p:sp>
        <p:nvSpPr>
          <p:cNvPr id="44038" name="TextBox 4"/>
          <p:cNvSpPr txBox="1">
            <a:spLocks noChangeArrowheads="1"/>
          </p:cNvSpPr>
          <p:nvPr/>
        </p:nvSpPr>
        <p:spPr bwMode="auto">
          <a:xfrm>
            <a:off x="3824288" y="588963"/>
            <a:ext cx="4876800" cy="830262"/>
          </a:xfrm>
          <a:prstGeom prst="rect">
            <a:avLst/>
          </a:prstGeom>
          <a:noFill/>
          <a:ln w="9525">
            <a:noFill/>
            <a:miter lim="800000"/>
            <a:headEnd/>
            <a:tailEnd/>
          </a:ln>
        </p:spPr>
        <p:txBody>
          <a:bodyPr>
            <a:spAutoFit/>
          </a:bodyPr>
          <a:lstStyle/>
          <a:p>
            <a:r>
              <a:rPr lang="en-US"/>
              <a:t>Water after treatment (colourless)and before treatment(yellow)</a:t>
            </a:r>
            <a:endParaRPr lang="en-IN"/>
          </a:p>
        </p:txBody>
      </p:sp>
    </p:spTree>
  </p:cSld>
  <p:clrMapOvr>
    <a:masterClrMapping/>
  </p:clrMapOvr>
  <p:transition>
    <p:pull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001156" cy="785818"/>
          </a:xfrm>
        </p:spPr>
        <p:txBody>
          <a:bodyPr/>
          <a:lstStyle/>
          <a:p>
            <a:r>
              <a:rPr lang="en-IN" dirty="0" smtClean="0"/>
              <a:t>Electron Beam Processing Technology</a:t>
            </a:r>
            <a:endParaRPr lang="en-IN" dirty="0"/>
          </a:p>
        </p:txBody>
      </p:sp>
      <p:pic>
        <p:nvPicPr>
          <p:cNvPr id="123906" name="Picture 2"/>
          <p:cNvPicPr>
            <a:picLocks noGrp="1" noChangeAspect="1" noChangeArrowheads="1"/>
          </p:cNvPicPr>
          <p:nvPr>
            <p:ph idx="1"/>
          </p:nvPr>
        </p:nvPicPr>
        <p:blipFill>
          <a:blip r:embed="rId2"/>
          <a:srcRect l="1010" t="12865" b="33263"/>
          <a:stretch>
            <a:fillRect/>
          </a:stretch>
        </p:blipFill>
        <p:spPr bwMode="auto">
          <a:xfrm>
            <a:off x="642910" y="714356"/>
            <a:ext cx="7467599" cy="25146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28596" y="4929198"/>
            <a:ext cx="2200292" cy="1509227"/>
          </a:xfrm>
          <a:prstGeom prst="rect">
            <a:avLst/>
          </a:prstGeom>
          <a:noFill/>
          <a:ln w="9525">
            <a:noFill/>
            <a:miter lim="800000"/>
            <a:headEnd/>
            <a:tailEnd/>
          </a:ln>
        </p:spPr>
      </p:pic>
      <p:pic>
        <p:nvPicPr>
          <p:cNvPr id="7" name="Picture 29" descr="D:\image eb 2 jpg.jpg"/>
          <p:cNvPicPr>
            <a:picLocks noChangeAspect="1" noChangeArrowheads="1"/>
          </p:cNvPicPr>
          <p:nvPr/>
        </p:nvPicPr>
        <p:blipFill>
          <a:blip r:embed="rId4" cstate="print"/>
          <a:srcRect/>
          <a:stretch>
            <a:fillRect/>
          </a:stretch>
        </p:blipFill>
        <p:spPr bwMode="auto">
          <a:xfrm>
            <a:off x="357158" y="3286124"/>
            <a:ext cx="2286016" cy="1394146"/>
          </a:xfrm>
          <a:prstGeom prst="rect">
            <a:avLst/>
          </a:prstGeom>
          <a:noFill/>
          <a:ln w="9525">
            <a:noFill/>
            <a:miter lim="800000"/>
            <a:headEnd/>
            <a:tailEnd/>
          </a:ln>
        </p:spPr>
      </p:pic>
      <p:sp>
        <p:nvSpPr>
          <p:cNvPr id="8" name="TextBox 7"/>
          <p:cNvSpPr txBox="1"/>
          <p:nvPr/>
        </p:nvSpPr>
        <p:spPr>
          <a:xfrm>
            <a:off x="3143240" y="3429000"/>
            <a:ext cx="5643602" cy="3539430"/>
          </a:xfrm>
          <a:prstGeom prst="rect">
            <a:avLst/>
          </a:prstGeom>
          <a:noFill/>
        </p:spPr>
        <p:txBody>
          <a:bodyPr wrap="square" rtlCol="0">
            <a:spAutoFit/>
          </a:bodyPr>
          <a:lstStyle/>
          <a:p>
            <a:pPr>
              <a:buFont typeface="Wingdings" pitchFamily="2" charset="2"/>
              <a:buChar char="Ø"/>
            </a:pPr>
            <a:r>
              <a:rPr lang="en-US" sz="3200" dirty="0" smtClean="0"/>
              <a:t> </a:t>
            </a:r>
            <a:r>
              <a:rPr lang="en-US" sz="3200" dirty="0" smtClean="0">
                <a:solidFill>
                  <a:srgbClr val="0070C0"/>
                </a:solidFill>
              </a:rPr>
              <a:t>Direct Interaction with waste water bringing  </a:t>
            </a:r>
            <a:r>
              <a:rPr lang="en-US" sz="3200" dirty="0" err="1" smtClean="0">
                <a:solidFill>
                  <a:srgbClr val="0070C0"/>
                </a:solidFill>
              </a:rPr>
              <a:t>decoloration</a:t>
            </a:r>
            <a:r>
              <a:rPr lang="en-US" sz="3200" dirty="0" smtClean="0">
                <a:solidFill>
                  <a:srgbClr val="0070C0"/>
                </a:solidFill>
              </a:rPr>
              <a:t>, disinfection and chemical contaminant degradation:</a:t>
            </a:r>
          </a:p>
          <a:p>
            <a:pPr>
              <a:buFont typeface="Wingdings" pitchFamily="2" charset="2"/>
              <a:buChar char="Ø"/>
            </a:pPr>
            <a:r>
              <a:rPr lang="en-US" sz="3200" dirty="0" smtClean="0">
                <a:solidFill>
                  <a:srgbClr val="0070C0"/>
                </a:solidFill>
              </a:rPr>
              <a:t>Pre-irradiation and then Biological treatment increases about 25% throughput.</a:t>
            </a:r>
          </a:p>
        </p:txBody>
      </p:sp>
    </p:spTree>
    <p:extLst>
      <p:ext uri="{BB962C8B-B14F-4D97-AF65-F5344CB8AC3E}">
        <p14:creationId xmlns="" xmlns:p14="http://schemas.microsoft.com/office/powerpoint/2010/main" val="1420616163"/>
      </p:ext>
    </p:extLst>
  </p:cSld>
  <p:clrMapOvr>
    <a:masterClrMapping/>
  </p:clrMapOvr>
  <p:transition>
    <p:pull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341122" y="762000"/>
            <a:ext cx="4387175" cy="25146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4724400" y="3581400"/>
            <a:ext cx="3660140" cy="2819400"/>
          </a:xfrm>
          <a:prstGeom prst="rect">
            <a:avLst/>
          </a:prstGeom>
          <a:noFill/>
          <a:ln w="9525">
            <a:noFill/>
            <a:miter lim="800000"/>
            <a:headEnd/>
            <a:tailEnd/>
          </a:ln>
          <a:effectLst/>
        </p:spPr>
      </p:pic>
      <p:sp>
        <p:nvSpPr>
          <p:cNvPr id="11" name="Rectangle 10"/>
          <p:cNvSpPr/>
          <p:nvPr/>
        </p:nvSpPr>
        <p:spPr>
          <a:xfrm>
            <a:off x="0" y="1371600"/>
            <a:ext cx="2306638" cy="1464638"/>
          </a:xfrm>
          <a:prstGeom prst="rect">
            <a:avLst/>
          </a:prstGeom>
        </p:spPr>
        <p:txBody>
          <a:bodyPr wrap="square">
            <a:spAutoFit/>
          </a:bodyPr>
          <a:lstStyle/>
          <a:p>
            <a:pPr lvl="0"/>
            <a:r>
              <a:rPr lang="en-IN" sz="4400" dirty="0" smtClean="0">
                <a:solidFill>
                  <a:srgbClr val="002060"/>
                </a:solidFill>
              </a:rPr>
              <a:t>TEAM   RTDD</a:t>
            </a:r>
            <a:endParaRPr lang="en-IN" sz="4400" dirty="0">
              <a:solidFill>
                <a:srgbClr val="002060"/>
              </a:solidFill>
            </a:endParaRPr>
          </a:p>
        </p:txBody>
      </p:sp>
      <p:pic>
        <p:nvPicPr>
          <p:cNvPr id="111618" name="Picture 2" descr="E:\Camera-pictures-1\DCIM\Camera\IMG_20150120_13184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4009" y="3517900"/>
            <a:ext cx="4368800" cy="28829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611188" y="404813"/>
            <a:ext cx="8137525" cy="5632311"/>
          </a:xfrm>
          <a:prstGeom prst="rect">
            <a:avLst/>
          </a:prstGeom>
          <a:noFill/>
          <a:ln w="9525">
            <a:noFill/>
            <a:miter lim="800000"/>
            <a:headEnd/>
            <a:tailEnd/>
          </a:ln>
        </p:spPr>
        <p:txBody>
          <a:bodyPr>
            <a:spAutoFit/>
          </a:bodyPr>
          <a:lstStyle/>
          <a:p>
            <a:pPr algn="just" eaLnBrk="1" hangingPunct="1"/>
            <a:r>
              <a:rPr lang="en-IN" altLang="en-US" sz="4800" dirty="0">
                <a:solidFill>
                  <a:srgbClr val="FFFF00"/>
                </a:solidFill>
                <a:latin typeface="Monotype Corsiva" pitchFamily="66" charset="0"/>
              </a:rPr>
              <a:t>“</a:t>
            </a:r>
            <a:r>
              <a:rPr lang="en-IN" altLang="en-US" sz="6000" dirty="0">
                <a:solidFill>
                  <a:srgbClr val="0070C0"/>
                </a:solidFill>
                <a:latin typeface="Monotype Corsiva" pitchFamily="66" charset="0"/>
              </a:rPr>
              <a:t>Nothing in life is to be feared, it is only to be understood. Now is the time to understand more, so that we may fear less</a:t>
            </a:r>
            <a:r>
              <a:rPr lang="en-IN" altLang="en-US" sz="6000" dirty="0" smtClean="0">
                <a:solidFill>
                  <a:srgbClr val="0070C0"/>
                </a:solidFill>
                <a:latin typeface="Monotype Corsiva" pitchFamily="66" charset="0"/>
              </a:rPr>
              <a:t>.</a:t>
            </a:r>
            <a:endParaRPr lang="en-IN" altLang="en-US" sz="6000" dirty="0">
              <a:solidFill>
                <a:srgbClr val="0070C0"/>
              </a:solidFill>
              <a:latin typeface="Monotype Corsiva" pitchFamily="66" charset="0"/>
            </a:endParaRPr>
          </a:p>
          <a:p>
            <a:pPr algn="r" eaLnBrk="1" hangingPunct="1"/>
            <a:r>
              <a:rPr lang="en-IN" altLang="en-US" sz="6000" dirty="0">
                <a:solidFill>
                  <a:srgbClr val="0070C0"/>
                </a:solidFill>
                <a:latin typeface="Monotype Corsiva" pitchFamily="66" charset="0"/>
              </a:rPr>
              <a:t>-Marie Curie</a:t>
            </a:r>
          </a:p>
        </p:txBody>
      </p:sp>
    </p:spTree>
  </p:cSld>
  <p:clrMapOvr>
    <a:masterClrMapping/>
  </p:clrMapOvr>
  <p:transition>
    <p:pull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hape 594"/>
          <p:cNvSpPr>
            <a:spLocks noGrp="1"/>
          </p:cNvSpPr>
          <p:nvPr>
            <p:ph type="title"/>
          </p:nvPr>
        </p:nvSpPr>
        <p:spPr>
          <a:xfrm>
            <a:off x="457200" y="274638"/>
            <a:ext cx="8229600" cy="6430962"/>
          </a:xfrm>
        </p:spPr>
        <p:txBody>
          <a:bodyPr lIns="91425" tIns="45700" rIns="91425" bIns="45700"/>
          <a:lstStyle/>
          <a:p>
            <a:pPr>
              <a:buClr>
                <a:srgbClr val="0070C0"/>
              </a:buClr>
              <a:buSzPct val="25000"/>
            </a:pPr>
            <a:r>
              <a:rPr lang="en-US" altLang="en-US" dirty="0" smtClean="0">
                <a:solidFill>
                  <a:srgbClr val="0070C0"/>
                </a:solidFill>
                <a:latin typeface="Arial" pitchFamily="34" charset="0"/>
                <a:cs typeface="Arial" pitchFamily="34" charset="0"/>
                <a:sym typeface="Arial" pitchFamily="34" charset="0"/>
              </a:rPr>
              <a:t>When Radiation Technology Helps Common </a:t>
            </a:r>
            <a:r>
              <a:rPr lang="en-US" altLang="en-US" dirty="0">
                <a:solidFill>
                  <a:srgbClr val="0070C0"/>
                </a:solidFill>
                <a:latin typeface="Arial" pitchFamily="34" charset="0"/>
                <a:cs typeface="Arial" pitchFamily="34" charset="0"/>
                <a:sym typeface="Arial" pitchFamily="34" charset="0"/>
              </a:rPr>
              <a:t>M</a:t>
            </a:r>
            <a:r>
              <a:rPr lang="en-US" altLang="en-US" dirty="0" smtClean="0">
                <a:solidFill>
                  <a:srgbClr val="0070C0"/>
                </a:solidFill>
                <a:latin typeface="Arial" pitchFamily="34" charset="0"/>
                <a:cs typeface="Arial" pitchFamily="34" charset="0"/>
                <a:sym typeface="Arial" pitchFamily="34" charset="0"/>
              </a:rPr>
              <a:t>an </a:t>
            </a:r>
            <a:br>
              <a:rPr lang="en-US" altLang="en-US" dirty="0" smtClean="0">
                <a:solidFill>
                  <a:srgbClr val="0070C0"/>
                </a:solidFill>
                <a:latin typeface="Arial" pitchFamily="34" charset="0"/>
                <a:cs typeface="Arial" pitchFamily="34" charset="0"/>
                <a:sym typeface="Arial" pitchFamily="34" charset="0"/>
              </a:rPr>
            </a:br>
            <a:r>
              <a:rPr lang="en-US" altLang="en-US" dirty="0">
                <a:solidFill>
                  <a:srgbClr val="0070C0"/>
                </a:solidFill>
                <a:latin typeface="Arial" pitchFamily="34" charset="0"/>
                <a:cs typeface="Arial" pitchFamily="34" charset="0"/>
                <a:sym typeface="Arial" pitchFamily="34" charset="0"/>
              </a:rPr>
              <a:t/>
            </a:r>
            <a:br>
              <a:rPr lang="en-US" altLang="en-US" dirty="0">
                <a:solidFill>
                  <a:srgbClr val="0070C0"/>
                </a:solidFill>
                <a:latin typeface="Arial" pitchFamily="34" charset="0"/>
                <a:cs typeface="Arial" pitchFamily="34" charset="0"/>
                <a:sym typeface="Arial" pitchFamily="34" charset="0"/>
              </a:rPr>
            </a:br>
            <a:r>
              <a:rPr lang="en-US" altLang="en-US" dirty="0" smtClean="0">
                <a:solidFill>
                  <a:srgbClr val="C00000"/>
                </a:solidFill>
                <a:latin typeface="Arial" pitchFamily="34" charset="0"/>
                <a:cs typeface="Arial" pitchFamily="34" charset="0"/>
                <a:sym typeface="Arial" pitchFamily="34" charset="0"/>
              </a:rPr>
              <a:t>ATOMS SMILE</a:t>
            </a:r>
            <a:r>
              <a:rPr lang="en-US" altLang="en-US" dirty="0" smtClean="0">
                <a:solidFill>
                  <a:srgbClr val="0070C0"/>
                </a:solidFill>
                <a:latin typeface="Arial" pitchFamily="34" charset="0"/>
                <a:cs typeface="Arial" pitchFamily="34" charset="0"/>
                <a:sym typeface="Arial" pitchFamily="34" charset="0"/>
              </a:rPr>
              <a:t/>
            </a:r>
            <a:br>
              <a:rPr lang="en-US" altLang="en-US" dirty="0" smtClean="0">
                <a:solidFill>
                  <a:srgbClr val="0070C0"/>
                </a:solidFill>
                <a:latin typeface="Arial" pitchFamily="34" charset="0"/>
                <a:cs typeface="Arial" pitchFamily="34" charset="0"/>
                <a:sym typeface="Arial" pitchFamily="34" charset="0"/>
              </a:rPr>
            </a:br>
            <a:r>
              <a:rPr lang="en-US" altLang="en-US" dirty="0" smtClean="0">
                <a:solidFill>
                  <a:srgbClr val="0070C0"/>
                </a:solidFill>
                <a:latin typeface="Arial" pitchFamily="34" charset="0"/>
                <a:cs typeface="Arial" pitchFamily="34" charset="0"/>
                <a:sym typeface="Arial" pitchFamily="34" charset="0"/>
              </a:rPr>
              <a:t>                           </a:t>
            </a:r>
            <a:br>
              <a:rPr lang="en-US" altLang="en-US" dirty="0" smtClean="0">
                <a:solidFill>
                  <a:srgbClr val="0070C0"/>
                </a:solidFill>
                <a:latin typeface="Arial" pitchFamily="34" charset="0"/>
                <a:cs typeface="Arial" pitchFamily="34" charset="0"/>
                <a:sym typeface="Arial" pitchFamily="34" charset="0"/>
              </a:rPr>
            </a:br>
            <a:r>
              <a:rPr lang="en-US" altLang="en-US" dirty="0" smtClean="0">
                <a:solidFill>
                  <a:srgbClr val="0070C0"/>
                </a:solidFill>
                <a:latin typeface="Arial" pitchFamily="34" charset="0"/>
                <a:cs typeface="Arial" pitchFamily="34" charset="0"/>
                <a:sym typeface="Arial" pitchFamily="34" charset="0"/>
              </a:rPr>
              <a:t>                              </a:t>
            </a:r>
          </a:p>
        </p:txBody>
      </p:sp>
    </p:spTree>
    <p:extLst>
      <p:ext uri="{BB962C8B-B14F-4D97-AF65-F5344CB8AC3E}">
        <p14:creationId xmlns="" xmlns:p14="http://schemas.microsoft.com/office/powerpoint/2010/main" val="4130931735"/>
      </p:ext>
    </p:extLst>
  </p:cSld>
  <p:clrMapOvr>
    <a:masterClrMapping/>
  </p:clrMapOvr>
  <p:transition spd="slow">
    <p:pull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341122" y="762000"/>
            <a:ext cx="4387175" cy="25146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4724400" y="3581400"/>
            <a:ext cx="3660140" cy="2819400"/>
          </a:xfrm>
          <a:prstGeom prst="rect">
            <a:avLst/>
          </a:prstGeom>
          <a:noFill/>
          <a:ln w="9525">
            <a:noFill/>
            <a:miter lim="800000"/>
            <a:headEnd/>
            <a:tailEnd/>
          </a:ln>
          <a:effectLst/>
        </p:spPr>
      </p:pic>
      <p:sp>
        <p:nvSpPr>
          <p:cNvPr id="11" name="Rectangle 10"/>
          <p:cNvSpPr/>
          <p:nvPr/>
        </p:nvSpPr>
        <p:spPr>
          <a:xfrm>
            <a:off x="0" y="1371600"/>
            <a:ext cx="2306638" cy="1464638"/>
          </a:xfrm>
          <a:prstGeom prst="rect">
            <a:avLst/>
          </a:prstGeom>
        </p:spPr>
        <p:txBody>
          <a:bodyPr wrap="square">
            <a:spAutoFit/>
          </a:bodyPr>
          <a:lstStyle/>
          <a:p>
            <a:pPr lvl="0"/>
            <a:r>
              <a:rPr lang="en-IN" sz="4400" dirty="0" smtClean="0">
                <a:solidFill>
                  <a:srgbClr val="002060"/>
                </a:solidFill>
              </a:rPr>
              <a:t>TEAM   RTDD</a:t>
            </a:r>
            <a:endParaRPr lang="en-IN" sz="4400" dirty="0">
              <a:solidFill>
                <a:srgbClr val="002060"/>
              </a:solidFill>
            </a:endParaRPr>
          </a:p>
        </p:txBody>
      </p:sp>
      <p:pic>
        <p:nvPicPr>
          <p:cNvPr id="111618" name="Picture 2" descr="E:\Camera-pictures-1\DCIM\Camera\IMG_20150120_13184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4009" y="3517900"/>
            <a:ext cx="4368800" cy="28829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pull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23850" y="274638"/>
            <a:ext cx="8496300" cy="6249987"/>
          </a:xfrm>
        </p:spPr>
        <p:txBody>
          <a:bodyPr/>
          <a:lstStyle/>
          <a:p>
            <a:endParaRPr lang="en-US" smtClean="0">
              <a:latin typeface="Times New Roman" pitchFamily="18" charset="0"/>
            </a:endParaRPr>
          </a:p>
        </p:txBody>
      </p:sp>
      <p:pic>
        <p:nvPicPr>
          <p:cNvPr id="50179"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80" name="Rectangle 3"/>
          <p:cNvSpPr>
            <a:spLocks noChangeArrowheads="1"/>
          </p:cNvSpPr>
          <p:nvPr/>
        </p:nvSpPr>
        <p:spPr bwMode="auto">
          <a:xfrm>
            <a:off x="3733800" y="381000"/>
            <a:ext cx="2227263" cy="769938"/>
          </a:xfrm>
          <a:prstGeom prst="rect">
            <a:avLst/>
          </a:prstGeom>
          <a:noFill/>
          <a:ln w="9525">
            <a:noFill/>
            <a:miter lim="800000"/>
            <a:headEnd/>
            <a:tailEnd/>
          </a:ln>
        </p:spPr>
        <p:txBody>
          <a:bodyPr wrap="none">
            <a:spAutoFit/>
          </a:bodyPr>
          <a:lstStyle/>
          <a:p>
            <a:r>
              <a:rPr lang="hi-IN" sz="4400" b="1">
                <a:solidFill>
                  <a:srgbClr val="FFFF00"/>
                </a:solidFill>
              </a:rPr>
              <a:t>धन्यवाद </a:t>
            </a:r>
            <a:endParaRPr lang="en-US" sz="4400" b="1">
              <a:solidFill>
                <a:srgbClr val="FFFF00"/>
              </a:solidFill>
            </a:endParaRPr>
          </a:p>
        </p:txBody>
      </p:sp>
    </p:spTree>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5654692"/>
          </a:xfrm>
        </p:spPr>
        <p:txBody>
          <a:bodyPr>
            <a:normAutofit/>
          </a:bodyPr>
          <a:lstStyle/>
          <a:p>
            <a:r>
              <a:rPr lang="en-IN" sz="6000" dirty="0" smtClean="0">
                <a:cs typeface="Arial" pitchFamily="34" charset="0"/>
              </a:rPr>
              <a:t>Isotopes and Radiation Technology is being used world over for societal benefits and also generating billions of  Dollar Business</a:t>
            </a:r>
            <a:endParaRPr lang="en-IN" sz="6000" dirty="0">
              <a:cs typeface="Arial" pitchFamily="34" charset="0"/>
            </a:endParaRPr>
          </a:p>
        </p:txBody>
      </p:sp>
    </p:spTree>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Documents and Settings\1232886\Desktop\Training\BRIT1\mcf1.jpg"/>
          <p:cNvPicPr>
            <a:picLocks noChangeAspect="1" noChangeArrowheads="1"/>
          </p:cNvPicPr>
          <p:nvPr/>
        </p:nvPicPr>
        <p:blipFill>
          <a:blip r:embed="rId3"/>
          <a:srcRect/>
          <a:stretch>
            <a:fillRect/>
          </a:stretch>
        </p:blipFill>
        <p:spPr bwMode="auto">
          <a:xfrm>
            <a:off x="0" y="4538663"/>
            <a:ext cx="1676400" cy="2395537"/>
          </a:xfrm>
          <a:prstGeom prst="rect">
            <a:avLst/>
          </a:prstGeom>
          <a:noFill/>
          <a:ln w="9525">
            <a:noFill/>
            <a:miter lim="800000"/>
            <a:headEnd/>
            <a:tailEnd/>
          </a:ln>
        </p:spPr>
      </p:pic>
      <p:pic>
        <p:nvPicPr>
          <p:cNvPr id="17411" name="Picture 8" descr="C:\Documents and Settings\1232886\Desktop\Training\images1.jpg"/>
          <p:cNvPicPr>
            <a:picLocks noChangeAspect="1" noChangeArrowheads="1"/>
          </p:cNvPicPr>
          <p:nvPr/>
        </p:nvPicPr>
        <p:blipFill>
          <a:blip r:embed="rId4"/>
          <a:srcRect/>
          <a:stretch>
            <a:fillRect/>
          </a:stretch>
        </p:blipFill>
        <p:spPr bwMode="auto">
          <a:xfrm>
            <a:off x="1641475" y="4629150"/>
            <a:ext cx="1406525" cy="1314450"/>
          </a:xfrm>
          <a:prstGeom prst="rect">
            <a:avLst/>
          </a:prstGeom>
          <a:noFill/>
          <a:ln w="9525">
            <a:noFill/>
            <a:miter lim="800000"/>
            <a:headEnd/>
            <a:tailEnd/>
          </a:ln>
        </p:spPr>
      </p:pic>
      <p:pic>
        <p:nvPicPr>
          <p:cNvPr id="17412" name="Picture 6" descr="C:\Documents and Settings\1232886\Desktop\Training\BRIT1\FLT18.jpg"/>
          <p:cNvPicPr>
            <a:picLocks noChangeAspect="1" noChangeArrowheads="1"/>
          </p:cNvPicPr>
          <p:nvPr/>
        </p:nvPicPr>
        <p:blipFill>
          <a:blip r:embed="rId5"/>
          <a:srcRect/>
          <a:stretch>
            <a:fillRect/>
          </a:stretch>
        </p:blipFill>
        <p:spPr bwMode="auto">
          <a:xfrm>
            <a:off x="1676400" y="5989638"/>
            <a:ext cx="1303338" cy="868362"/>
          </a:xfrm>
          <a:prstGeom prst="rect">
            <a:avLst/>
          </a:prstGeom>
          <a:noFill/>
          <a:ln w="9525">
            <a:noFill/>
            <a:miter lim="800000"/>
            <a:headEnd/>
            <a:tailEnd/>
          </a:ln>
        </p:spPr>
      </p:pic>
      <p:pic>
        <p:nvPicPr>
          <p:cNvPr id="17413" name="Picture 7" descr="C:\Documents and Settings\1232886\Desktop\Training\1.jpg"/>
          <p:cNvPicPr>
            <a:picLocks noChangeAspect="1" noChangeArrowheads="1"/>
          </p:cNvPicPr>
          <p:nvPr/>
        </p:nvPicPr>
        <p:blipFill>
          <a:blip r:embed="rId6"/>
          <a:srcRect/>
          <a:stretch>
            <a:fillRect/>
          </a:stretch>
        </p:blipFill>
        <p:spPr bwMode="auto">
          <a:xfrm>
            <a:off x="6881813" y="4953000"/>
            <a:ext cx="2262187" cy="1905000"/>
          </a:xfrm>
          <a:prstGeom prst="rect">
            <a:avLst/>
          </a:prstGeom>
          <a:noFill/>
          <a:ln w="9525">
            <a:noFill/>
            <a:miter lim="800000"/>
            <a:headEnd/>
            <a:tailEnd/>
          </a:ln>
        </p:spPr>
      </p:pic>
      <p:pic>
        <p:nvPicPr>
          <p:cNvPr id="17414" name="Picture 9"/>
          <p:cNvPicPr>
            <a:picLocks noChangeAspect="1" noChangeArrowheads="1"/>
          </p:cNvPicPr>
          <p:nvPr/>
        </p:nvPicPr>
        <p:blipFill>
          <a:blip r:embed="rId7"/>
          <a:srcRect/>
          <a:stretch>
            <a:fillRect/>
          </a:stretch>
        </p:blipFill>
        <p:spPr bwMode="auto">
          <a:xfrm>
            <a:off x="0" y="0"/>
            <a:ext cx="1952625" cy="1714500"/>
          </a:xfrm>
          <a:prstGeom prst="rect">
            <a:avLst/>
          </a:prstGeom>
          <a:noFill/>
          <a:ln w="9525">
            <a:noFill/>
            <a:miter lim="800000"/>
            <a:headEnd/>
            <a:tailEnd/>
          </a:ln>
        </p:spPr>
      </p:pic>
      <p:pic>
        <p:nvPicPr>
          <p:cNvPr id="17415" name="Picture 3" descr="C:\Documents and Settings\1232886\Desktop\Training\BRIT1\shutterstock_82853839.jpg"/>
          <p:cNvPicPr>
            <a:picLocks noChangeAspect="1" noChangeArrowheads="1"/>
          </p:cNvPicPr>
          <p:nvPr/>
        </p:nvPicPr>
        <p:blipFill>
          <a:blip r:embed="rId8"/>
          <a:srcRect/>
          <a:stretch>
            <a:fillRect/>
          </a:stretch>
        </p:blipFill>
        <p:spPr bwMode="auto">
          <a:xfrm>
            <a:off x="1905000" y="0"/>
            <a:ext cx="2314575" cy="1714500"/>
          </a:xfrm>
          <a:prstGeom prst="rect">
            <a:avLst/>
          </a:prstGeom>
          <a:noFill/>
          <a:ln w="9525">
            <a:noFill/>
            <a:miter lim="800000"/>
            <a:headEnd/>
            <a:tailEnd/>
          </a:ln>
        </p:spPr>
      </p:pic>
      <p:pic>
        <p:nvPicPr>
          <p:cNvPr id="17416" name="Picture 4" descr="C:\Documents and Settings\1232886\Desktop\Training\label\Radioimmunoassay_in_progre_.jpg"/>
          <p:cNvPicPr>
            <a:picLocks noChangeAspect="1" noChangeArrowheads="1"/>
          </p:cNvPicPr>
          <p:nvPr/>
        </p:nvPicPr>
        <p:blipFill>
          <a:blip r:embed="rId9"/>
          <a:srcRect/>
          <a:stretch>
            <a:fillRect/>
          </a:stretch>
        </p:blipFill>
        <p:spPr bwMode="auto">
          <a:xfrm>
            <a:off x="2971800" y="4724400"/>
            <a:ext cx="1630363" cy="2057400"/>
          </a:xfrm>
          <a:prstGeom prst="rect">
            <a:avLst/>
          </a:prstGeom>
          <a:noFill/>
          <a:ln w="9525">
            <a:noFill/>
            <a:miter lim="800000"/>
            <a:headEnd/>
            <a:tailEnd/>
          </a:ln>
        </p:spPr>
      </p:pic>
      <p:pic>
        <p:nvPicPr>
          <p:cNvPr id="17417" name="Picture 6" descr="C:\Documents and Settings\1232886\Desktop\Training\label\7819-187x140.jpg"/>
          <p:cNvPicPr>
            <a:picLocks noChangeAspect="1" noChangeArrowheads="1"/>
          </p:cNvPicPr>
          <p:nvPr/>
        </p:nvPicPr>
        <p:blipFill>
          <a:blip r:embed="rId10"/>
          <a:srcRect/>
          <a:stretch>
            <a:fillRect/>
          </a:stretch>
        </p:blipFill>
        <p:spPr bwMode="auto">
          <a:xfrm>
            <a:off x="4648200" y="4953000"/>
            <a:ext cx="1431925" cy="1012825"/>
          </a:xfrm>
          <a:prstGeom prst="rect">
            <a:avLst/>
          </a:prstGeom>
          <a:noFill/>
          <a:ln w="9525">
            <a:noFill/>
            <a:miter lim="800000"/>
            <a:headEnd/>
            <a:tailEnd/>
          </a:ln>
        </p:spPr>
      </p:pic>
      <p:pic>
        <p:nvPicPr>
          <p:cNvPr id="17418" name="Picture 7" descr="C:\Documents and Settings\1232886\Desktop\Training\label\cat33.jpg"/>
          <p:cNvPicPr>
            <a:picLocks noChangeAspect="1" noChangeArrowheads="1"/>
          </p:cNvPicPr>
          <p:nvPr/>
        </p:nvPicPr>
        <p:blipFill>
          <a:blip r:embed="rId11"/>
          <a:srcRect/>
          <a:stretch>
            <a:fillRect/>
          </a:stretch>
        </p:blipFill>
        <p:spPr bwMode="auto">
          <a:xfrm>
            <a:off x="4572000" y="6062663"/>
            <a:ext cx="1471613" cy="795337"/>
          </a:xfrm>
          <a:prstGeom prst="rect">
            <a:avLst/>
          </a:prstGeom>
          <a:noFill/>
          <a:ln w="9525">
            <a:noFill/>
            <a:miter lim="800000"/>
            <a:headEnd/>
            <a:tailEnd/>
          </a:ln>
        </p:spPr>
      </p:pic>
      <p:pic>
        <p:nvPicPr>
          <p:cNvPr id="17419" name="Picture 5" descr="C:\Documents and Settings\1232886\Desktop\Training\label\images.jpg"/>
          <p:cNvPicPr>
            <a:picLocks noChangeAspect="1" noChangeArrowheads="1"/>
          </p:cNvPicPr>
          <p:nvPr/>
        </p:nvPicPr>
        <p:blipFill>
          <a:blip r:embed="rId12"/>
          <a:srcRect/>
          <a:stretch>
            <a:fillRect/>
          </a:stretch>
        </p:blipFill>
        <p:spPr bwMode="auto">
          <a:xfrm>
            <a:off x="0" y="2819400"/>
            <a:ext cx="1709738" cy="1828800"/>
          </a:xfrm>
          <a:prstGeom prst="rect">
            <a:avLst/>
          </a:prstGeom>
          <a:noFill/>
          <a:ln w="9525">
            <a:noFill/>
            <a:miter lim="800000"/>
            <a:headEnd/>
            <a:tailEnd/>
          </a:ln>
        </p:spPr>
      </p:pic>
      <p:pic>
        <p:nvPicPr>
          <p:cNvPr id="17420" name="Picture 2" descr="Pigtails"/>
          <p:cNvPicPr>
            <a:picLocks noChangeAspect="1" noChangeArrowheads="1"/>
          </p:cNvPicPr>
          <p:nvPr/>
        </p:nvPicPr>
        <p:blipFill>
          <a:blip r:embed="rId13"/>
          <a:srcRect/>
          <a:stretch>
            <a:fillRect/>
          </a:stretch>
        </p:blipFill>
        <p:spPr bwMode="auto">
          <a:xfrm>
            <a:off x="3048000" y="3276600"/>
            <a:ext cx="1827213" cy="1447800"/>
          </a:xfrm>
          <a:prstGeom prst="rect">
            <a:avLst/>
          </a:prstGeom>
          <a:noFill/>
          <a:ln w="9525">
            <a:noFill/>
            <a:miter lim="800000"/>
            <a:headEnd/>
            <a:tailEnd/>
          </a:ln>
        </p:spPr>
      </p:pic>
      <p:pic>
        <p:nvPicPr>
          <p:cNvPr id="17421" name="Picture 2" descr="ROI1"/>
          <p:cNvPicPr>
            <a:picLocks noChangeAspect="1" noChangeArrowheads="1"/>
          </p:cNvPicPr>
          <p:nvPr/>
        </p:nvPicPr>
        <p:blipFill>
          <a:blip r:embed="rId14"/>
          <a:srcRect/>
          <a:stretch>
            <a:fillRect/>
          </a:stretch>
        </p:blipFill>
        <p:spPr bwMode="auto">
          <a:xfrm>
            <a:off x="1600200" y="1676400"/>
            <a:ext cx="1931988" cy="1295400"/>
          </a:xfrm>
          <a:prstGeom prst="rect">
            <a:avLst/>
          </a:prstGeom>
          <a:noFill/>
          <a:ln w="9525">
            <a:noFill/>
            <a:miter lim="800000"/>
            <a:headEnd/>
            <a:tailEnd/>
          </a:ln>
        </p:spPr>
      </p:pic>
      <p:pic>
        <p:nvPicPr>
          <p:cNvPr id="17422" name="Picture 2" descr="1a"/>
          <p:cNvPicPr>
            <a:picLocks noChangeAspect="1" noChangeArrowheads="1"/>
          </p:cNvPicPr>
          <p:nvPr/>
        </p:nvPicPr>
        <p:blipFill>
          <a:blip r:embed="rId15"/>
          <a:srcRect/>
          <a:stretch>
            <a:fillRect/>
          </a:stretch>
        </p:blipFill>
        <p:spPr bwMode="auto">
          <a:xfrm>
            <a:off x="5791200" y="3200400"/>
            <a:ext cx="1774825" cy="1747838"/>
          </a:xfrm>
          <a:prstGeom prst="rect">
            <a:avLst/>
          </a:prstGeom>
          <a:noFill/>
          <a:ln w="9525">
            <a:noFill/>
            <a:miter lim="800000"/>
            <a:headEnd/>
            <a:tailEnd/>
          </a:ln>
        </p:spPr>
      </p:pic>
      <p:pic>
        <p:nvPicPr>
          <p:cNvPr id="17423" name="Picture 4" descr="880elite"/>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4876800" y="3276600"/>
            <a:ext cx="887413" cy="1663700"/>
          </a:xfrm>
          <a:prstGeom prst="rect">
            <a:avLst/>
          </a:prstGeom>
          <a:noFill/>
          <a:ln w="9525">
            <a:noFill/>
            <a:miter lim="800000"/>
            <a:headEnd/>
            <a:tailEnd/>
          </a:ln>
        </p:spPr>
      </p:pic>
      <p:pic>
        <p:nvPicPr>
          <p:cNvPr id="17424" name="Picture 9"/>
          <p:cNvPicPr>
            <a:picLocks noChangeAspect="1" noChangeArrowheads="1"/>
          </p:cNvPicPr>
          <p:nvPr/>
        </p:nvPicPr>
        <p:blipFill>
          <a:blip r:embed="rId17"/>
          <a:srcRect/>
          <a:stretch>
            <a:fillRect/>
          </a:stretch>
        </p:blipFill>
        <p:spPr bwMode="auto">
          <a:xfrm>
            <a:off x="4191000" y="0"/>
            <a:ext cx="2286000" cy="1727200"/>
          </a:xfrm>
          <a:prstGeom prst="rect">
            <a:avLst/>
          </a:prstGeom>
          <a:noFill/>
          <a:ln w="9525">
            <a:noFill/>
            <a:miter lim="800000"/>
            <a:headEnd/>
            <a:tailEnd/>
          </a:ln>
        </p:spPr>
      </p:pic>
      <p:pic>
        <p:nvPicPr>
          <p:cNvPr id="17425" name="Picture 2" descr="blood2"/>
          <p:cNvPicPr>
            <a:picLocks noChangeAspect="1" noChangeArrowheads="1"/>
          </p:cNvPicPr>
          <p:nvPr/>
        </p:nvPicPr>
        <p:blipFill>
          <a:blip r:embed="rId18"/>
          <a:srcRect/>
          <a:stretch>
            <a:fillRect/>
          </a:stretch>
        </p:blipFill>
        <p:spPr bwMode="auto">
          <a:xfrm>
            <a:off x="7467600" y="3062288"/>
            <a:ext cx="1676400" cy="1890712"/>
          </a:xfrm>
          <a:prstGeom prst="rect">
            <a:avLst/>
          </a:prstGeom>
          <a:noFill/>
          <a:ln w="9525">
            <a:noFill/>
            <a:miter lim="800000"/>
            <a:headEnd/>
            <a:tailEnd/>
          </a:ln>
        </p:spPr>
      </p:pic>
      <p:pic>
        <p:nvPicPr>
          <p:cNvPr id="17426" name="Picture 3" descr="GAMACHAM"/>
          <p:cNvPicPr>
            <a:picLocks noChangeAspect="1" noChangeArrowheads="1"/>
          </p:cNvPicPr>
          <p:nvPr/>
        </p:nvPicPr>
        <p:blipFill>
          <a:blip r:embed="rId19"/>
          <a:srcRect/>
          <a:stretch>
            <a:fillRect/>
          </a:stretch>
        </p:blipFill>
        <p:spPr bwMode="auto">
          <a:xfrm>
            <a:off x="6477000" y="0"/>
            <a:ext cx="1600200" cy="1752600"/>
          </a:xfrm>
          <a:prstGeom prst="rect">
            <a:avLst/>
          </a:prstGeom>
          <a:noFill/>
          <a:ln w="9525">
            <a:noFill/>
            <a:miter lim="800000"/>
            <a:headEnd/>
            <a:tailEnd/>
          </a:ln>
        </p:spPr>
      </p:pic>
      <p:pic>
        <p:nvPicPr>
          <p:cNvPr id="17427" name="Picture 6" descr="C:\Documents and Settings\1232886\Desktop\Training\BRIT1\gamma_scanning.gif"/>
          <p:cNvPicPr>
            <a:picLocks noChangeAspect="1" noChangeArrowheads="1"/>
          </p:cNvPicPr>
          <p:nvPr/>
        </p:nvPicPr>
        <p:blipFill>
          <a:blip r:embed="rId20"/>
          <a:srcRect/>
          <a:stretch>
            <a:fillRect/>
          </a:stretch>
        </p:blipFill>
        <p:spPr bwMode="auto">
          <a:xfrm>
            <a:off x="6156325" y="1752600"/>
            <a:ext cx="1350963" cy="1392238"/>
          </a:xfrm>
          <a:prstGeom prst="rect">
            <a:avLst/>
          </a:prstGeom>
          <a:noFill/>
          <a:ln w="9525">
            <a:noFill/>
            <a:miter lim="800000"/>
            <a:headEnd/>
            <a:tailEnd/>
          </a:ln>
        </p:spPr>
      </p:pic>
      <p:pic>
        <p:nvPicPr>
          <p:cNvPr id="17428" name="Picture 7" descr="10_F07"/>
          <p:cNvPicPr>
            <a:picLocks noChangeAspect="1" noChangeArrowheads="1"/>
          </p:cNvPicPr>
          <p:nvPr/>
        </p:nvPicPr>
        <p:blipFill>
          <a:blip r:embed="rId21">
            <a:clrChange>
              <a:clrFrom>
                <a:srgbClr val="FFFFFF"/>
              </a:clrFrom>
              <a:clrTo>
                <a:srgbClr val="FFFFFF">
                  <a:alpha val="0"/>
                </a:srgbClr>
              </a:clrTo>
            </a:clrChange>
          </a:blip>
          <a:srcRect/>
          <a:stretch>
            <a:fillRect/>
          </a:stretch>
        </p:blipFill>
        <p:spPr bwMode="auto">
          <a:xfrm>
            <a:off x="7804150" y="1616075"/>
            <a:ext cx="1416050" cy="1452563"/>
          </a:xfrm>
          <a:prstGeom prst="rect">
            <a:avLst/>
          </a:prstGeom>
          <a:noFill/>
          <a:ln w="9525">
            <a:noFill/>
            <a:miter lim="800000"/>
            <a:headEnd/>
            <a:tailEnd/>
          </a:ln>
        </p:spPr>
      </p:pic>
      <p:pic>
        <p:nvPicPr>
          <p:cNvPr id="17429" name="Picture 8"/>
          <p:cNvPicPr>
            <a:picLocks noChangeAspect="1" noChangeArrowheads="1"/>
          </p:cNvPicPr>
          <p:nvPr/>
        </p:nvPicPr>
        <p:blipFill>
          <a:blip r:embed="rId22"/>
          <a:srcRect/>
          <a:stretch>
            <a:fillRect/>
          </a:stretch>
        </p:blipFill>
        <p:spPr bwMode="auto">
          <a:xfrm>
            <a:off x="4343400" y="1752600"/>
            <a:ext cx="1522413" cy="1447800"/>
          </a:xfrm>
          <a:prstGeom prst="rect">
            <a:avLst/>
          </a:prstGeom>
          <a:noFill/>
          <a:ln w="9525">
            <a:noFill/>
            <a:miter lim="800000"/>
            <a:headEnd/>
            <a:tailEnd/>
          </a:ln>
        </p:spPr>
      </p:pic>
      <p:pic>
        <p:nvPicPr>
          <p:cNvPr id="17430" name="Picture 10" descr="C:\Documents and Settings\1232886\Desktop\Training\index.png"/>
          <p:cNvPicPr>
            <a:picLocks noChangeAspect="1" noChangeArrowheads="1"/>
          </p:cNvPicPr>
          <p:nvPr/>
        </p:nvPicPr>
        <p:blipFill>
          <a:blip r:embed="rId23"/>
          <a:srcRect/>
          <a:stretch>
            <a:fillRect/>
          </a:stretch>
        </p:blipFill>
        <p:spPr bwMode="auto">
          <a:xfrm>
            <a:off x="0" y="1676400"/>
            <a:ext cx="1828800" cy="1295400"/>
          </a:xfrm>
          <a:prstGeom prst="rect">
            <a:avLst/>
          </a:prstGeom>
          <a:noFill/>
          <a:ln w="9525">
            <a:noFill/>
            <a:miter lim="800000"/>
            <a:headEnd/>
            <a:tailEnd/>
          </a:ln>
        </p:spPr>
      </p:pic>
      <p:sp>
        <p:nvSpPr>
          <p:cNvPr id="17431" name="object 2"/>
          <p:cNvSpPr>
            <a:spLocks noChangeArrowheads="1"/>
          </p:cNvSpPr>
          <p:nvPr/>
        </p:nvSpPr>
        <p:spPr bwMode="auto">
          <a:xfrm>
            <a:off x="1752600" y="2971800"/>
            <a:ext cx="2895600" cy="1676400"/>
          </a:xfrm>
          <a:prstGeom prst="rect">
            <a:avLst/>
          </a:prstGeom>
          <a:blipFill dpi="0" rotWithShape="1">
            <a:blip r:embed="rId24"/>
            <a:srcRect/>
            <a:stretch>
              <a:fillRect/>
            </a:stretch>
          </a:blipFill>
          <a:ln w="9525">
            <a:noFill/>
            <a:miter lim="800000"/>
            <a:headEnd/>
            <a:tailEnd/>
          </a:ln>
        </p:spPr>
        <p:txBody>
          <a:bodyPr lIns="0" tIns="0" rIns="0" bIns="0"/>
          <a:lstStyle/>
          <a:p>
            <a:endParaRPr lang="en-US"/>
          </a:p>
        </p:txBody>
      </p:sp>
      <p:pic>
        <p:nvPicPr>
          <p:cNvPr id="17432" name="Picture 6" descr="Britlogo1"/>
          <p:cNvPicPr>
            <a:picLocks noChangeAspect="1" noChangeArrowheads="1"/>
          </p:cNvPicPr>
          <p:nvPr/>
        </p:nvPicPr>
        <p:blipFill>
          <a:blip r:embed="rId25"/>
          <a:srcRect/>
          <a:stretch>
            <a:fillRect/>
          </a:stretch>
        </p:blipFill>
        <p:spPr bwMode="auto">
          <a:xfrm>
            <a:off x="0" y="0"/>
            <a:ext cx="1219200" cy="11303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a:xfrm>
            <a:off x="609600" y="228600"/>
            <a:ext cx="8001000" cy="6248400"/>
          </a:xfrm>
        </p:spPr>
        <p:txBody>
          <a:bodyPr>
            <a:normAutofit fontScale="90000"/>
          </a:bodyPr>
          <a:lstStyle/>
          <a:p>
            <a:pPr algn="just"/>
            <a:r>
              <a:rPr lang="en-US" sz="4000" dirty="0" smtClean="0"/>
              <a:t>Considering the 2</a:t>
            </a:r>
            <a:r>
              <a:rPr lang="en-US" sz="4000" baseline="30000" dirty="0" smtClean="0"/>
              <a:t>nd</a:t>
            </a:r>
            <a:r>
              <a:rPr lang="en-US" sz="4000" dirty="0" smtClean="0"/>
              <a:t> Largest populated country in the world, our requirements are huge but what we have achieved so far is far from expectations in employing Radiation Technology Applications be it food preservation, medical sterilization, industrial products etc[ we have about 21 Gamma Facilities(China:190) and 15-20 Accelerators(China:&gt;300</a:t>
            </a:r>
            <a:r>
              <a:rPr lang="en-US" sz="4000" dirty="0" smtClean="0">
                <a:solidFill>
                  <a:srgbClr val="002060"/>
                </a:solidFill>
              </a:rPr>
              <a:t>). </a:t>
            </a:r>
            <a:endParaRPr lang="en-IN" sz="4000" dirty="0" smtClean="0"/>
          </a:p>
        </p:txBody>
      </p:sp>
    </p:spTree>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9144000" cy="762000"/>
          </a:xfrm>
        </p:spPr>
        <p:txBody>
          <a:bodyPr>
            <a:normAutofit fontScale="90000"/>
          </a:bodyPr>
          <a:lstStyle/>
          <a:p>
            <a:pPr eaLnBrk="1" hangingPunct="1">
              <a:defRPr/>
            </a:pPr>
            <a:r>
              <a:rPr lang="en-US" sz="4000" smtClean="0"/>
              <a:t> </a:t>
            </a:r>
            <a:r>
              <a:rPr lang="en-US" sz="2800" smtClean="0"/>
              <a:t>ISOMED, Trombay</a:t>
            </a:r>
            <a:br>
              <a:rPr lang="en-US" sz="2800" smtClean="0"/>
            </a:br>
            <a:r>
              <a:rPr lang="en-US" sz="2800" smtClean="0"/>
              <a:t> Panoramic, Dry Source Storage (Cat.II) </a:t>
            </a:r>
          </a:p>
        </p:txBody>
      </p:sp>
      <p:pic>
        <p:nvPicPr>
          <p:cNvPr id="56323" name="Picture 3" descr="isophoto1"/>
          <p:cNvPicPr>
            <a:picLocks noChangeAspect="1" noChangeArrowheads="1"/>
          </p:cNvPicPr>
          <p:nvPr/>
        </p:nvPicPr>
        <p:blipFill>
          <a:blip r:embed="rId2"/>
          <a:srcRect/>
          <a:stretch>
            <a:fillRect/>
          </a:stretch>
        </p:blipFill>
        <p:spPr bwMode="auto">
          <a:xfrm>
            <a:off x="228600" y="838200"/>
            <a:ext cx="8686800" cy="6019800"/>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 calcmode="lin" valueType="num">
                                      <p:cBhvr>
                                        <p:cTn id="7" dur="2000" fill="hold"/>
                                        <p:tgtEl>
                                          <p:spTgt spid="56323"/>
                                        </p:tgtEl>
                                        <p:attrNameLst>
                                          <p:attrName>ppt_w</p:attrName>
                                        </p:attrNameLst>
                                      </p:cBhvr>
                                      <p:tavLst>
                                        <p:tav tm="0">
                                          <p:val>
                                            <p:fltVal val="0"/>
                                          </p:val>
                                        </p:tav>
                                        <p:tav tm="100000">
                                          <p:val>
                                            <p:strVal val="#ppt_w"/>
                                          </p:val>
                                        </p:tav>
                                      </p:tavLst>
                                    </p:anim>
                                    <p:anim calcmode="lin" valueType="num">
                                      <p:cBhvr>
                                        <p:cTn id="8" dur="2000" fill="hold"/>
                                        <p:tgtEl>
                                          <p:spTgt spid="56323"/>
                                        </p:tgtEl>
                                        <p:attrNameLst>
                                          <p:attrName>ppt_h</p:attrName>
                                        </p:attrNameLst>
                                      </p:cBhvr>
                                      <p:tavLst>
                                        <p:tav tm="0">
                                          <p:val>
                                            <p:fltVal val="0"/>
                                          </p:val>
                                        </p:tav>
                                        <p:tav tm="100000">
                                          <p:val>
                                            <p:strVal val="#ppt_h"/>
                                          </p:val>
                                        </p:tav>
                                      </p:tavLst>
                                    </p:anim>
                                    <p:anim calcmode="lin" valueType="num">
                                      <p:cBhvr>
                                        <p:cTn id="9" dur="2000" fill="hold"/>
                                        <p:tgtEl>
                                          <p:spTgt spid="56323"/>
                                        </p:tgtEl>
                                        <p:attrNameLst>
                                          <p:attrName>style.rotation</p:attrName>
                                        </p:attrNameLst>
                                      </p:cBhvr>
                                      <p:tavLst>
                                        <p:tav tm="0">
                                          <p:val>
                                            <p:fltVal val="360"/>
                                          </p:val>
                                        </p:tav>
                                        <p:tav tm="100000">
                                          <p:val>
                                            <p:fltVal val="0"/>
                                          </p:val>
                                        </p:tav>
                                      </p:tavLst>
                                    </p:anim>
                                    <p:animEffect transition="in" filter="fade">
                                      <p:cBhvr>
                                        <p:cTn id="10" dur="20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1415</TotalTime>
  <Words>1738</Words>
  <Application>Microsoft Office PowerPoint</Application>
  <PresentationFormat>On-screen Show (4:3)</PresentationFormat>
  <Paragraphs>503</Paragraphs>
  <Slides>59</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Office Theme</vt:lpstr>
      <vt:lpstr>Slide</vt:lpstr>
      <vt:lpstr>  Radiation Technology for Cleaner India    Lalit Varshney            Bhabha Atomic Research Centre                                           06/07/2018  </vt:lpstr>
      <vt:lpstr>India</vt:lpstr>
      <vt:lpstr>Slide 3</vt:lpstr>
      <vt:lpstr> However you will agree with me that  we are very poor in managing our Environment</vt:lpstr>
      <vt:lpstr>Slide 5</vt:lpstr>
      <vt:lpstr>Isotopes and Radiation Technology is being used world over for societal benefits and also generating billions of  Dollar Business</vt:lpstr>
      <vt:lpstr>Slide 7</vt:lpstr>
      <vt:lpstr>Considering the 2nd Largest populated country in the world, our requirements are huge but what we have achieved so far is far from expectations in employing Radiation Technology Applications be it food preservation, medical sterilization, industrial products etc[ we have about 21 Gamma Facilities(China:190) and 15-20 Accelerators(China:&gt;300). </vt:lpstr>
      <vt:lpstr> ISOMED, Trombay  Panoramic, Dry Source Storage (Cat.II) </vt:lpstr>
      <vt:lpstr>Slide 10</vt:lpstr>
      <vt:lpstr>Radiation Effects on DNA</vt:lpstr>
      <vt:lpstr>Radiation processing of Polymer</vt:lpstr>
      <vt:lpstr>One of the  biggest challenge of the high density population is the generation of huge amount of waste water directly  by self consumption and indirectly by industries meeting their needs.</vt:lpstr>
      <vt:lpstr>Treatment of Sewage</vt:lpstr>
      <vt:lpstr>Generation of  Sewage Sludge </vt:lpstr>
      <vt:lpstr>Presently   about  40 Billion litres of sewage is produced in cities and towns of India which  is expected to grow to 133,000 MLD by 2050. The solid infectious sludge generated  from the waste water at STP’S is 7 million tons per year today and will be more than  24  million tons in 2050.  </vt:lpstr>
      <vt:lpstr>What to do with it………..?</vt:lpstr>
      <vt:lpstr>What is being done today?</vt:lpstr>
      <vt:lpstr>Slide 19</vt:lpstr>
      <vt:lpstr>Advantages of Radiation Hygienized  Sewage Sludge</vt:lpstr>
      <vt:lpstr>Slide 21</vt:lpstr>
      <vt:lpstr>Major concerns in Indian Agriculture</vt:lpstr>
      <vt:lpstr>CEILING LIMITS(mg/kg) AND  DRY SLUDGE (AHMEDABAD ) ANALYSIS</vt:lpstr>
      <vt:lpstr>Some Data, calculations and inferences</vt:lpstr>
      <vt:lpstr>     Radiation Technology For Municipal   Sewage Sludge Hygienisation  </vt:lpstr>
      <vt:lpstr>BIO-NPK Technology</vt:lpstr>
      <vt:lpstr>Slide 27</vt:lpstr>
      <vt:lpstr>BIOGOLD</vt:lpstr>
      <vt:lpstr>Field trials at AAU, Anand</vt:lpstr>
      <vt:lpstr>Slide 30</vt:lpstr>
      <vt:lpstr>Director Visit August, 2016</vt:lpstr>
      <vt:lpstr>Slide 32</vt:lpstr>
      <vt:lpstr>Slide 33</vt:lpstr>
      <vt:lpstr>Slide 34</vt:lpstr>
      <vt:lpstr>Effluent/Water  Treatment</vt:lpstr>
      <vt:lpstr>Slide 36</vt:lpstr>
      <vt:lpstr>Slide 37</vt:lpstr>
      <vt:lpstr>Slide 38</vt:lpstr>
      <vt:lpstr>Textile Dye Effluent Treatment</vt:lpstr>
      <vt:lpstr>Textile Dye Effluent Treatment………</vt:lpstr>
      <vt:lpstr>Slide 41</vt:lpstr>
      <vt:lpstr>Slide 42</vt:lpstr>
      <vt:lpstr>Slide 43</vt:lpstr>
      <vt:lpstr>Slide 44</vt:lpstr>
      <vt:lpstr>Adsorbent Cartridges using Radiation Grafted Cloth material</vt:lpstr>
      <vt:lpstr>Salient features of  dye adsorbent</vt:lpstr>
      <vt:lpstr>Pilot scale facility( 100,000 litres/day)</vt:lpstr>
      <vt:lpstr>Slide 48</vt:lpstr>
      <vt:lpstr>Dye Adsorbent Cartridges after  removal of dyes.</vt:lpstr>
      <vt:lpstr>Slide 50</vt:lpstr>
      <vt:lpstr>Slide 51</vt:lpstr>
      <vt:lpstr>Slide 52</vt:lpstr>
      <vt:lpstr>Column after filteration</vt:lpstr>
      <vt:lpstr>Electron Beam Processing Technology</vt:lpstr>
      <vt:lpstr>Slide 55</vt:lpstr>
      <vt:lpstr>Slide 56</vt:lpstr>
      <vt:lpstr>When Radiation Technology Helps Common Man   ATOMS SMILE                                                           </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BARC</cp:lastModifiedBy>
  <cp:revision>232</cp:revision>
  <dcterms:created xsi:type="dcterms:W3CDTF">2015-11-04T11:13:56Z</dcterms:created>
  <dcterms:modified xsi:type="dcterms:W3CDTF">2018-07-05T12:47:39Z</dcterms:modified>
</cp:coreProperties>
</file>