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3" r:id="rId1"/>
    <p:sldMasterId id="2147483931" r:id="rId2"/>
  </p:sldMasterIdLst>
  <p:notesMasterIdLst>
    <p:notesMasterId r:id="rId48"/>
  </p:notesMasterIdLst>
  <p:sldIdLst>
    <p:sldId id="773" r:id="rId3"/>
    <p:sldId id="1244" r:id="rId4"/>
    <p:sldId id="1217" r:id="rId5"/>
    <p:sldId id="802" r:id="rId6"/>
    <p:sldId id="1218" r:id="rId7"/>
    <p:sldId id="1219" r:id="rId8"/>
    <p:sldId id="1194" r:id="rId9"/>
    <p:sldId id="1220" r:id="rId10"/>
    <p:sldId id="1221" r:id="rId11"/>
    <p:sldId id="790" r:id="rId12"/>
    <p:sldId id="1203" r:id="rId13"/>
    <p:sldId id="1224" r:id="rId14"/>
    <p:sldId id="1222" r:id="rId15"/>
    <p:sldId id="1223" r:id="rId16"/>
    <p:sldId id="1227" r:id="rId17"/>
    <p:sldId id="1225" r:id="rId18"/>
    <p:sldId id="1167" r:id="rId19"/>
    <p:sldId id="1232" r:id="rId20"/>
    <p:sldId id="1235" r:id="rId21"/>
    <p:sldId id="1236" r:id="rId22"/>
    <p:sldId id="1237" r:id="rId23"/>
    <p:sldId id="1238" r:id="rId24"/>
    <p:sldId id="836" r:id="rId25"/>
    <p:sldId id="1231" r:id="rId26"/>
    <p:sldId id="1226" r:id="rId27"/>
    <p:sldId id="823" r:id="rId28"/>
    <p:sldId id="1174" r:id="rId29"/>
    <p:sldId id="1234" r:id="rId30"/>
    <p:sldId id="1195" r:id="rId31"/>
    <p:sldId id="1243" r:id="rId32"/>
    <p:sldId id="1200" r:id="rId33"/>
    <p:sldId id="844" r:id="rId34"/>
    <p:sldId id="1239" r:id="rId35"/>
    <p:sldId id="846" r:id="rId36"/>
    <p:sldId id="1240" r:id="rId37"/>
    <p:sldId id="798" r:id="rId38"/>
    <p:sldId id="829" r:id="rId39"/>
    <p:sldId id="1241" r:id="rId40"/>
    <p:sldId id="1242" r:id="rId41"/>
    <p:sldId id="1233" r:id="rId42"/>
    <p:sldId id="859" r:id="rId43"/>
    <p:sldId id="861" r:id="rId44"/>
    <p:sldId id="1172" r:id="rId45"/>
    <p:sldId id="1171" r:id="rId46"/>
    <p:sldId id="1245"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FF"/>
    <a:srgbClr val="FF99FF"/>
    <a:srgbClr val="006600"/>
    <a:srgbClr val="FFCCFF"/>
    <a:srgbClr val="CCECFF"/>
    <a:srgbClr val="FFFFCC"/>
    <a:srgbClr val="FFFF99"/>
    <a:srgbClr val="6600CC"/>
    <a:srgbClr val="FFFFFF"/>
  </p:clrMru>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55" autoAdjust="0"/>
    <p:restoredTop sz="94803" autoAdjust="0"/>
  </p:normalViewPr>
  <p:slideViewPr>
    <p:cSldViewPr>
      <p:cViewPr varScale="1">
        <p:scale>
          <a:sx n="66" d="100"/>
          <a:sy n="66" d="100"/>
        </p:scale>
        <p:origin x="-1482" y="-102"/>
      </p:cViewPr>
      <p:guideLst>
        <p:guide orient="horz" pos="2160"/>
        <p:guide pos="2880"/>
      </p:guideLst>
    </p:cSldViewPr>
  </p:slideViewPr>
  <p:outlineViewPr>
    <p:cViewPr>
      <p:scale>
        <a:sx n="33" d="100"/>
        <a:sy n="33" d="100"/>
      </p:scale>
      <p:origin x="0" y="11496"/>
    </p:cViewPr>
  </p:outlineViewPr>
  <p:notesTextViewPr>
    <p:cViewPr>
      <p:scale>
        <a:sx n="100" d="100"/>
        <a:sy n="100" d="100"/>
      </p:scale>
      <p:origin x="0" y="0"/>
    </p:cViewPr>
  </p:notesTextViewPr>
  <p:sorterViewPr>
    <p:cViewPr>
      <p:scale>
        <a:sx n="50" d="100"/>
        <a:sy n="50" d="100"/>
      </p:scale>
      <p:origin x="0" y="762"/>
    </p:cViewPr>
  </p:sorterViewPr>
  <p:notesViewPr>
    <p:cSldViewPr>
      <p:cViewPr varScale="1">
        <p:scale>
          <a:sx n="53" d="100"/>
          <a:sy n="53" d="100"/>
        </p:scale>
        <p:origin x="-2562"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FE84E-B7AE-42E4-A2D2-1311A2B48014}" type="datetimeFigureOut">
              <a:rPr lang="en-US" smtClean="0"/>
              <a:pPr/>
              <a:t>4/8/2016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4F6D16-ACA5-43BD-B4F1-A22F497317B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7722B63-A55A-42E9-B875-59EE3EB963EB}" type="slidenum">
              <a:rPr lang="en-US" smtClean="0">
                <a:solidFill>
                  <a:prstClr val="black"/>
                </a:solidFill>
              </a:rPr>
              <a:pPr>
                <a:defRPr/>
              </a:pPr>
              <a:t>12</a:t>
            </a:fld>
            <a:endParaRPr lang="en-US" dirty="0" smtClean="0">
              <a:solidFill>
                <a:prstClr val="black"/>
              </a:solidFill>
            </a:endParaRPr>
          </a:p>
        </p:txBody>
      </p:sp>
      <p:sp>
        <p:nvSpPr>
          <p:cNvPr id="1361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61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633413" y="798513"/>
            <a:ext cx="7542213" cy="6029325"/>
            <a:chOff x="-384" y="480"/>
            <a:chExt cx="4751" cy="3798"/>
          </a:xfrm>
        </p:grpSpPr>
        <p:grpSp>
          <p:nvGrpSpPr>
            <p:cNvPr id="3" name="Group 3"/>
            <p:cNvGrpSpPr>
              <a:grpSpLocks/>
            </p:cNvGrpSpPr>
            <p:nvPr/>
          </p:nvGrpSpPr>
          <p:grpSpPr bwMode="auto">
            <a:xfrm>
              <a:off x="-384" y="480"/>
              <a:ext cx="4751" cy="3798"/>
              <a:chOff x="0" y="522"/>
              <a:chExt cx="4751" cy="3798"/>
            </a:xfrm>
          </p:grpSpPr>
          <p:grpSp>
            <p:nvGrpSpPr>
              <p:cNvPr id="4" name="Group 4"/>
              <p:cNvGrpSpPr>
                <a:grpSpLocks/>
              </p:cNvGrpSpPr>
              <p:nvPr userDrawn="1"/>
            </p:nvGrpSpPr>
            <p:grpSpPr bwMode="auto">
              <a:xfrm>
                <a:off x="0" y="522"/>
                <a:ext cx="4751" cy="3794"/>
                <a:chOff x="0" y="522"/>
                <a:chExt cx="4751" cy="3794"/>
              </a:xfrm>
            </p:grpSpPr>
            <p:sp>
              <p:nvSpPr>
                <p:cNvPr id="172037" name="Freeform 5"/>
                <p:cNvSpPr>
                  <a:spLocks/>
                </p:cNvSpPr>
                <p:nvPr userDrawn="1"/>
              </p:nvSpPr>
              <p:spPr bwMode="hidden">
                <a:xfrm>
                  <a:off x="628" y="1241"/>
                  <a:ext cx="3281" cy="3075"/>
                </a:xfrm>
                <a:custGeom>
                  <a:avLst/>
                  <a:gdLst/>
                  <a:ahLst/>
                  <a:cxnLst>
                    <a:cxn ang="0">
                      <a:pos x="502" y="1990"/>
                    </a:cxn>
                    <a:cxn ang="0">
                      <a:pos x="186" y="1474"/>
                    </a:cxn>
                    <a:cxn ang="0">
                      <a:pos x="66" y="1169"/>
                    </a:cxn>
                    <a:cxn ang="0">
                      <a:pos x="12" y="875"/>
                    </a:cxn>
                    <a:cxn ang="0">
                      <a:pos x="18" y="611"/>
                    </a:cxn>
                    <a:cxn ang="0">
                      <a:pos x="84" y="389"/>
                    </a:cxn>
                    <a:cxn ang="0">
                      <a:pos x="209" y="216"/>
                    </a:cxn>
                    <a:cxn ang="0">
                      <a:pos x="508" y="42"/>
                    </a:cxn>
                    <a:cxn ang="0">
                      <a:pos x="891" y="6"/>
                    </a:cxn>
                    <a:cxn ang="0">
                      <a:pos x="1334" y="102"/>
                    </a:cxn>
                    <a:cxn ang="0">
                      <a:pos x="1806" y="324"/>
                    </a:cxn>
                    <a:cxn ang="0">
                      <a:pos x="2272" y="659"/>
                    </a:cxn>
                    <a:cxn ang="0">
                      <a:pos x="2769" y="1187"/>
                    </a:cxn>
                    <a:cxn ang="0">
                      <a:pos x="3085" y="1702"/>
                    </a:cxn>
                    <a:cxn ang="0">
                      <a:pos x="3205" y="2008"/>
                    </a:cxn>
                    <a:cxn ang="0">
                      <a:pos x="3259" y="2302"/>
                    </a:cxn>
                    <a:cxn ang="0">
                      <a:pos x="3253" y="2565"/>
                    </a:cxn>
                    <a:cxn ang="0">
                      <a:pos x="3187" y="2781"/>
                    </a:cxn>
                    <a:cxn ang="0">
                      <a:pos x="3068" y="2961"/>
                    </a:cxn>
                    <a:cxn ang="0">
                      <a:pos x="2918" y="3075"/>
                    </a:cxn>
                    <a:cxn ang="0">
                      <a:pos x="3068" y="2967"/>
                    </a:cxn>
                    <a:cxn ang="0">
                      <a:pos x="3193" y="2787"/>
                    </a:cxn>
                    <a:cxn ang="0">
                      <a:pos x="3259" y="2565"/>
                    </a:cxn>
                    <a:cxn ang="0">
                      <a:pos x="3265" y="2302"/>
                    </a:cxn>
                    <a:cxn ang="0">
                      <a:pos x="3211" y="2008"/>
                    </a:cxn>
                    <a:cxn ang="0">
                      <a:pos x="3091" y="1702"/>
                    </a:cxn>
                    <a:cxn ang="0">
                      <a:pos x="2775" y="1181"/>
                    </a:cxn>
                    <a:cxn ang="0">
                      <a:pos x="2278" y="653"/>
                    </a:cxn>
                    <a:cxn ang="0">
                      <a:pos x="1806" y="318"/>
                    </a:cxn>
                    <a:cxn ang="0">
                      <a:pos x="1334" y="96"/>
                    </a:cxn>
                    <a:cxn ang="0">
                      <a:pos x="891" y="0"/>
                    </a:cxn>
                    <a:cxn ang="0">
                      <a:pos x="502" y="36"/>
                    </a:cxn>
                    <a:cxn ang="0">
                      <a:pos x="204" y="210"/>
                    </a:cxn>
                    <a:cxn ang="0">
                      <a:pos x="78" y="389"/>
                    </a:cxn>
                    <a:cxn ang="0">
                      <a:pos x="12" y="611"/>
                    </a:cxn>
                    <a:cxn ang="0">
                      <a:pos x="6" y="875"/>
                    </a:cxn>
                    <a:cxn ang="0">
                      <a:pos x="60" y="1169"/>
                    </a:cxn>
                    <a:cxn ang="0">
                      <a:pos x="180" y="1474"/>
                    </a:cxn>
                    <a:cxn ang="0">
                      <a:pos x="353" y="1786"/>
                    </a:cxn>
                    <a:cxn ang="0">
                      <a:pos x="849" y="2380"/>
                    </a:cxn>
                    <a:cxn ang="0">
                      <a:pos x="1244" y="2709"/>
                    </a:cxn>
                    <a:cxn ang="0">
                      <a:pos x="1656" y="2961"/>
                    </a:cxn>
                    <a:cxn ang="0">
                      <a:pos x="1937" y="3075"/>
                    </a:cxn>
                    <a:cxn ang="0">
                      <a:pos x="1525" y="2889"/>
                    </a:cxn>
                    <a:cxn ang="0">
                      <a:pos x="1118" y="2607"/>
                    </a:cxn>
                    <a:cxn ang="0">
                      <a:pos x="849" y="2380"/>
                    </a:cxn>
                  </a:cxnLst>
                  <a:rect l="0" t="0" r="r" b="b"/>
                  <a:pathLst>
                    <a:path w="3271" h="3075">
                      <a:moveTo>
                        <a:pt x="849" y="2380"/>
                      </a:moveTo>
                      <a:lnTo>
                        <a:pt x="664" y="2188"/>
                      </a:lnTo>
                      <a:lnTo>
                        <a:pt x="502" y="1990"/>
                      </a:lnTo>
                      <a:lnTo>
                        <a:pt x="359" y="1786"/>
                      </a:lnTo>
                      <a:lnTo>
                        <a:pt x="239" y="1576"/>
                      </a:lnTo>
                      <a:lnTo>
                        <a:pt x="186" y="1474"/>
                      </a:lnTo>
                      <a:lnTo>
                        <a:pt x="138" y="1373"/>
                      </a:lnTo>
                      <a:lnTo>
                        <a:pt x="102" y="1271"/>
                      </a:lnTo>
                      <a:lnTo>
                        <a:pt x="66" y="1169"/>
                      </a:lnTo>
                      <a:lnTo>
                        <a:pt x="42" y="1067"/>
                      </a:lnTo>
                      <a:lnTo>
                        <a:pt x="24" y="971"/>
                      </a:lnTo>
                      <a:lnTo>
                        <a:pt x="12" y="875"/>
                      </a:lnTo>
                      <a:lnTo>
                        <a:pt x="6" y="779"/>
                      </a:lnTo>
                      <a:lnTo>
                        <a:pt x="6" y="695"/>
                      </a:lnTo>
                      <a:lnTo>
                        <a:pt x="18" y="611"/>
                      </a:lnTo>
                      <a:lnTo>
                        <a:pt x="30" y="533"/>
                      </a:lnTo>
                      <a:lnTo>
                        <a:pt x="54" y="461"/>
                      </a:lnTo>
                      <a:lnTo>
                        <a:pt x="84" y="389"/>
                      </a:lnTo>
                      <a:lnTo>
                        <a:pt x="120" y="330"/>
                      </a:lnTo>
                      <a:lnTo>
                        <a:pt x="162" y="270"/>
                      </a:lnTo>
                      <a:lnTo>
                        <a:pt x="209" y="216"/>
                      </a:lnTo>
                      <a:lnTo>
                        <a:pt x="299" y="144"/>
                      </a:lnTo>
                      <a:lnTo>
                        <a:pt x="395" y="84"/>
                      </a:lnTo>
                      <a:lnTo>
                        <a:pt x="508" y="42"/>
                      </a:lnTo>
                      <a:lnTo>
                        <a:pt x="628" y="18"/>
                      </a:lnTo>
                      <a:lnTo>
                        <a:pt x="754" y="6"/>
                      </a:lnTo>
                      <a:lnTo>
                        <a:pt x="891" y="6"/>
                      </a:lnTo>
                      <a:lnTo>
                        <a:pt x="1035" y="24"/>
                      </a:lnTo>
                      <a:lnTo>
                        <a:pt x="1184" y="60"/>
                      </a:lnTo>
                      <a:lnTo>
                        <a:pt x="1334" y="102"/>
                      </a:lnTo>
                      <a:lnTo>
                        <a:pt x="1489" y="162"/>
                      </a:lnTo>
                      <a:lnTo>
                        <a:pt x="1644" y="240"/>
                      </a:lnTo>
                      <a:lnTo>
                        <a:pt x="1806" y="324"/>
                      </a:lnTo>
                      <a:lnTo>
                        <a:pt x="1961" y="425"/>
                      </a:lnTo>
                      <a:lnTo>
                        <a:pt x="2117" y="533"/>
                      </a:lnTo>
                      <a:lnTo>
                        <a:pt x="2272" y="659"/>
                      </a:lnTo>
                      <a:lnTo>
                        <a:pt x="2422" y="797"/>
                      </a:lnTo>
                      <a:lnTo>
                        <a:pt x="2607" y="989"/>
                      </a:lnTo>
                      <a:lnTo>
                        <a:pt x="2769" y="1187"/>
                      </a:lnTo>
                      <a:lnTo>
                        <a:pt x="2912" y="1391"/>
                      </a:lnTo>
                      <a:lnTo>
                        <a:pt x="3032" y="1600"/>
                      </a:lnTo>
                      <a:lnTo>
                        <a:pt x="3085" y="1702"/>
                      </a:lnTo>
                      <a:lnTo>
                        <a:pt x="3133" y="1804"/>
                      </a:lnTo>
                      <a:lnTo>
                        <a:pt x="3169" y="1906"/>
                      </a:lnTo>
                      <a:lnTo>
                        <a:pt x="3205" y="2008"/>
                      </a:lnTo>
                      <a:lnTo>
                        <a:pt x="3229" y="2110"/>
                      </a:lnTo>
                      <a:lnTo>
                        <a:pt x="3247" y="2206"/>
                      </a:lnTo>
                      <a:lnTo>
                        <a:pt x="3259" y="2302"/>
                      </a:lnTo>
                      <a:lnTo>
                        <a:pt x="3265" y="2398"/>
                      </a:lnTo>
                      <a:lnTo>
                        <a:pt x="3265" y="2482"/>
                      </a:lnTo>
                      <a:lnTo>
                        <a:pt x="3253" y="2565"/>
                      </a:lnTo>
                      <a:lnTo>
                        <a:pt x="3241" y="2643"/>
                      </a:lnTo>
                      <a:lnTo>
                        <a:pt x="3217" y="2715"/>
                      </a:lnTo>
                      <a:lnTo>
                        <a:pt x="3187" y="2781"/>
                      </a:lnTo>
                      <a:lnTo>
                        <a:pt x="3157" y="2847"/>
                      </a:lnTo>
                      <a:lnTo>
                        <a:pt x="3115" y="2907"/>
                      </a:lnTo>
                      <a:lnTo>
                        <a:pt x="3068" y="2961"/>
                      </a:lnTo>
                      <a:lnTo>
                        <a:pt x="3068" y="2961"/>
                      </a:lnTo>
                      <a:lnTo>
                        <a:pt x="2996" y="3021"/>
                      </a:lnTo>
                      <a:lnTo>
                        <a:pt x="2918" y="3075"/>
                      </a:lnTo>
                      <a:lnTo>
                        <a:pt x="2930" y="3075"/>
                      </a:lnTo>
                      <a:lnTo>
                        <a:pt x="3002" y="3027"/>
                      </a:lnTo>
                      <a:lnTo>
                        <a:pt x="3068" y="2967"/>
                      </a:lnTo>
                      <a:lnTo>
                        <a:pt x="3115" y="2913"/>
                      </a:lnTo>
                      <a:lnTo>
                        <a:pt x="3157" y="2853"/>
                      </a:lnTo>
                      <a:lnTo>
                        <a:pt x="3193" y="2787"/>
                      </a:lnTo>
                      <a:lnTo>
                        <a:pt x="3223" y="2721"/>
                      </a:lnTo>
                      <a:lnTo>
                        <a:pt x="3247" y="2643"/>
                      </a:lnTo>
                      <a:lnTo>
                        <a:pt x="3259" y="2565"/>
                      </a:lnTo>
                      <a:lnTo>
                        <a:pt x="3271" y="2482"/>
                      </a:lnTo>
                      <a:lnTo>
                        <a:pt x="3271" y="2398"/>
                      </a:lnTo>
                      <a:lnTo>
                        <a:pt x="3265" y="2302"/>
                      </a:lnTo>
                      <a:lnTo>
                        <a:pt x="3253" y="2206"/>
                      </a:lnTo>
                      <a:lnTo>
                        <a:pt x="3235" y="2110"/>
                      </a:lnTo>
                      <a:lnTo>
                        <a:pt x="3211" y="2008"/>
                      </a:lnTo>
                      <a:lnTo>
                        <a:pt x="3175" y="1906"/>
                      </a:lnTo>
                      <a:lnTo>
                        <a:pt x="3139" y="1804"/>
                      </a:lnTo>
                      <a:lnTo>
                        <a:pt x="3091" y="1702"/>
                      </a:lnTo>
                      <a:lnTo>
                        <a:pt x="3038" y="1594"/>
                      </a:lnTo>
                      <a:lnTo>
                        <a:pt x="2918" y="1391"/>
                      </a:lnTo>
                      <a:lnTo>
                        <a:pt x="2775" y="1181"/>
                      </a:lnTo>
                      <a:lnTo>
                        <a:pt x="2613" y="983"/>
                      </a:lnTo>
                      <a:lnTo>
                        <a:pt x="2428" y="791"/>
                      </a:lnTo>
                      <a:lnTo>
                        <a:pt x="2278" y="653"/>
                      </a:lnTo>
                      <a:lnTo>
                        <a:pt x="2123" y="527"/>
                      </a:lnTo>
                      <a:lnTo>
                        <a:pt x="1967" y="419"/>
                      </a:lnTo>
                      <a:lnTo>
                        <a:pt x="1806" y="318"/>
                      </a:lnTo>
                      <a:lnTo>
                        <a:pt x="1650" y="234"/>
                      </a:lnTo>
                      <a:lnTo>
                        <a:pt x="1489" y="156"/>
                      </a:lnTo>
                      <a:lnTo>
                        <a:pt x="1334" y="96"/>
                      </a:lnTo>
                      <a:lnTo>
                        <a:pt x="1184" y="54"/>
                      </a:lnTo>
                      <a:lnTo>
                        <a:pt x="1035" y="18"/>
                      </a:lnTo>
                      <a:lnTo>
                        <a:pt x="891" y="0"/>
                      </a:lnTo>
                      <a:lnTo>
                        <a:pt x="754" y="0"/>
                      </a:lnTo>
                      <a:lnTo>
                        <a:pt x="622" y="12"/>
                      </a:lnTo>
                      <a:lnTo>
                        <a:pt x="502" y="36"/>
                      </a:lnTo>
                      <a:lnTo>
                        <a:pt x="395" y="78"/>
                      </a:lnTo>
                      <a:lnTo>
                        <a:pt x="293" y="138"/>
                      </a:lnTo>
                      <a:lnTo>
                        <a:pt x="204" y="210"/>
                      </a:lnTo>
                      <a:lnTo>
                        <a:pt x="156" y="264"/>
                      </a:lnTo>
                      <a:lnTo>
                        <a:pt x="114" y="324"/>
                      </a:lnTo>
                      <a:lnTo>
                        <a:pt x="78" y="389"/>
                      </a:lnTo>
                      <a:lnTo>
                        <a:pt x="48" y="461"/>
                      </a:lnTo>
                      <a:lnTo>
                        <a:pt x="30" y="533"/>
                      </a:lnTo>
                      <a:lnTo>
                        <a:pt x="12" y="611"/>
                      </a:lnTo>
                      <a:lnTo>
                        <a:pt x="6" y="695"/>
                      </a:lnTo>
                      <a:lnTo>
                        <a:pt x="0" y="779"/>
                      </a:lnTo>
                      <a:lnTo>
                        <a:pt x="6" y="875"/>
                      </a:lnTo>
                      <a:lnTo>
                        <a:pt x="18" y="971"/>
                      </a:lnTo>
                      <a:lnTo>
                        <a:pt x="36" y="1067"/>
                      </a:lnTo>
                      <a:lnTo>
                        <a:pt x="60" y="1169"/>
                      </a:lnTo>
                      <a:lnTo>
                        <a:pt x="96" y="1271"/>
                      </a:lnTo>
                      <a:lnTo>
                        <a:pt x="132" y="1373"/>
                      </a:lnTo>
                      <a:lnTo>
                        <a:pt x="180" y="1474"/>
                      </a:lnTo>
                      <a:lnTo>
                        <a:pt x="233" y="1582"/>
                      </a:lnTo>
                      <a:lnTo>
                        <a:pt x="287" y="1684"/>
                      </a:lnTo>
                      <a:lnTo>
                        <a:pt x="353" y="1786"/>
                      </a:lnTo>
                      <a:lnTo>
                        <a:pt x="496" y="1990"/>
                      </a:lnTo>
                      <a:lnTo>
                        <a:pt x="664" y="2188"/>
                      </a:lnTo>
                      <a:lnTo>
                        <a:pt x="849" y="2380"/>
                      </a:lnTo>
                      <a:lnTo>
                        <a:pt x="981" y="2500"/>
                      </a:lnTo>
                      <a:lnTo>
                        <a:pt x="1112" y="2607"/>
                      </a:lnTo>
                      <a:lnTo>
                        <a:pt x="1244" y="2709"/>
                      </a:lnTo>
                      <a:lnTo>
                        <a:pt x="1381" y="2805"/>
                      </a:lnTo>
                      <a:lnTo>
                        <a:pt x="1519" y="2889"/>
                      </a:lnTo>
                      <a:lnTo>
                        <a:pt x="1656" y="2961"/>
                      </a:lnTo>
                      <a:lnTo>
                        <a:pt x="1788" y="3021"/>
                      </a:lnTo>
                      <a:lnTo>
                        <a:pt x="1926" y="3075"/>
                      </a:lnTo>
                      <a:lnTo>
                        <a:pt x="1937" y="3075"/>
                      </a:lnTo>
                      <a:lnTo>
                        <a:pt x="1800" y="3021"/>
                      </a:lnTo>
                      <a:lnTo>
                        <a:pt x="1662" y="2961"/>
                      </a:lnTo>
                      <a:lnTo>
                        <a:pt x="1525" y="2889"/>
                      </a:lnTo>
                      <a:lnTo>
                        <a:pt x="1387" y="2805"/>
                      </a:lnTo>
                      <a:lnTo>
                        <a:pt x="1250" y="2709"/>
                      </a:lnTo>
                      <a:lnTo>
                        <a:pt x="1118" y="2607"/>
                      </a:lnTo>
                      <a:lnTo>
                        <a:pt x="981" y="2500"/>
                      </a:lnTo>
                      <a:lnTo>
                        <a:pt x="849" y="2380"/>
                      </a:lnTo>
                      <a:lnTo>
                        <a:pt x="849" y="2380"/>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5" name="Group 6"/>
                <p:cNvGrpSpPr>
                  <a:grpSpLocks/>
                </p:cNvGrpSpPr>
                <p:nvPr userDrawn="1"/>
              </p:nvGrpSpPr>
              <p:grpSpPr bwMode="auto">
                <a:xfrm>
                  <a:off x="0" y="522"/>
                  <a:ext cx="4751" cy="3794"/>
                  <a:chOff x="0" y="522"/>
                  <a:chExt cx="4751" cy="3794"/>
                </a:xfrm>
              </p:grpSpPr>
              <p:sp>
                <p:nvSpPr>
                  <p:cNvPr id="172039" name="Freeform 7"/>
                  <p:cNvSpPr>
                    <a:spLocks/>
                  </p:cNvSpPr>
                  <p:nvPr userDrawn="1"/>
                </p:nvSpPr>
                <p:spPr bwMode="hidden">
                  <a:xfrm>
                    <a:off x="400" y="815"/>
                    <a:ext cx="3964" cy="3501"/>
                  </a:xfrm>
                  <a:custGeom>
                    <a:avLst/>
                    <a:gdLst/>
                    <a:ahLst/>
                    <a:cxnLst>
                      <a:cxn ang="0">
                        <a:pos x="3946" y="2860"/>
                      </a:cxn>
                      <a:cxn ang="0">
                        <a:pos x="3910" y="2614"/>
                      </a:cxn>
                      <a:cxn ang="0">
                        <a:pos x="3839" y="2368"/>
                      </a:cxn>
                      <a:cxn ang="0">
                        <a:pos x="3731" y="2110"/>
                      </a:cxn>
                      <a:cxn ang="0">
                        <a:pos x="3593" y="1853"/>
                      </a:cxn>
                      <a:cxn ang="0">
                        <a:pos x="3432" y="1595"/>
                      </a:cxn>
                      <a:cxn ang="0">
                        <a:pos x="3241" y="1343"/>
                      </a:cxn>
                      <a:cxn ang="0">
                        <a:pos x="3025" y="1103"/>
                      </a:cxn>
                      <a:cxn ang="0">
                        <a:pos x="2721" y="815"/>
                      </a:cxn>
                      <a:cxn ang="0">
                        <a:pos x="2332" y="522"/>
                      </a:cxn>
                      <a:cxn ang="0">
                        <a:pos x="1943" y="288"/>
                      </a:cxn>
                      <a:cxn ang="0">
                        <a:pos x="1555" y="126"/>
                      </a:cxn>
                      <a:cxn ang="0">
                        <a:pos x="1184" y="24"/>
                      </a:cxn>
                      <a:cxn ang="0">
                        <a:pos x="837" y="0"/>
                      </a:cxn>
                      <a:cxn ang="0">
                        <a:pos x="526" y="48"/>
                      </a:cxn>
                      <a:cxn ang="0">
                        <a:pos x="263" y="174"/>
                      </a:cxn>
                      <a:cxn ang="0">
                        <a:pos x="114" y="312"/>
                      </a:cxn>
                      <a:cxn ang="0">
                        <a:pos x="0" y="486"/>
                      </a:cxn>
                      <a:cxn ang="0">
                        <a:pos x="72" y="372"/>
                      </a:cxn>
                      <a:cxn ang="0">
                        <a:pos x="269" y="174"/>
                      </a:cxn>
                      <a:cxn ang="0">
                        <a:pos x="526" y="48"/>
                      </a:cxn>
                      <a:cxn ang="0">
                        <a:pos x="837" y="6"/>
                      </a:cxn>
                      <a:cxn ang="0">
                        <a:pos x="1184" y="30"/>
                      </a:cxn>
                      <a:cxn ang="0">
                        <a:pos x="1555" y="132"/>
                      </a:cxn>
                      <a:cxn ang="0">
                        <a:pos x="1943" y="294"/>
                      </a:cxn>
                      <a:cxn ang="0">
                        <a:pos x="2332" y="528"/>
                      </a:cxn>
                      <a:cxn ang="0">
                        <a:pos x="2715" y="821"/>
                      </a:cxn>
                      <a:cxn ang="0">
                        <a:pos x="3127" y="1223"/>
                      </a:cxn>
                      <a:cxn ang="0">
                        <a:pos x="3336" y="1469"/>
                      </a:cxn>
                      <a:cxn ang="0">
                        <a:pos x="3510" y="1727"/>
                      </a:cxn>
                      <a:cxn ang="0">
                        <a:pos x="3665" y="1984"/>
                      </a:cxn>
                      <a:cxn ang="0">
                        <a:pos x="3785" y="2236"/>
                      </a:cxn>
                      <a:cxn ang="0">
                        <a:pos x="3875" y="2494"/>
                      </a:cxn>
                      <a:cxn ang="0">
                        <a:pos x="3934" y="2740"/>
                      </a:cxn>
                      <a:cxn ang="0">
                        <a:pos x="3952" y="2973"/>
                      </a:cxn>
                      <a:cxn ang="0">
                        <a:pos x="3922" y="3255"/>
                      </a:cxn>
                      <a:cxn ang="0">
                        <a:pos x="3833" y="3501"/>
                      </a:cxn>
                      <a:cxn ang="0">
                        <a:pos x="3886" y="3387"/>
                      </a:cxn>
                      <a:cxn ang="0">
                        <a:pos x="3946" y="3123"/>
                      </a:cxn>
                      <a:cxn ang="0">
                        <a:pos x="3952" y="2973"/>
                      </a:cxn>
                    </a:cxnLst>
                    <a:rect l="0" t="0" r="r" b="b"/>
                    <a:pathLst>
                      <a:path w="3952" h="3501">
                        <a:moveTo>
                          <a:pt x="3952" y="2973"/>
                        </a:moveTo>
                        <a:lnTo>
                          <a:pt x="3946" y="2860"/>
                        </a:lnTo>
                        <a:lnTo>
                          <a:pt x="3934" y="2740"/>
                        </a:lnTo>
                        <a:lnTo>
                          <a:pt x="3910" y="2614"/>
                        </a:lnTo>
                        <a:lnTo>
                          <a:pt x="3875" y="2494"/>
                        </a:lnTo>
                        <a:lnTo>
                          <a:pt x="3839" y="2368"/>
                        </a:lnTo>
                        <a:lnTo>
                          <a:pt x="3785" y="2236"/>
                        </a:lnTo>
                        <a:lnTo>
                          <a:pt x="3731" y="2110"/>
                        </a:lnTo>
                        <a:lnTo>
                          <a:pt x="3665" y="1978"/>
                        </a:lnTo>
                        <a:lnTo>
                          <a:pt x="3593" y="1853"/>
                        </a:lnTo>
                        <a:lnTo>
                          <a:pt x="3516" y="1721"/>
                        </a:lnTo>
                        <a:lnTo>
                          <a:pt x="3432" y="1595"/>
                        </a:lnTo>
                        <a:lnTo>
                          <a:pt x="3336" y="1469"/>
                        </a:lnTo>
                        <a:lnTo>
                          <a:pt x="3241" y="1343"/>
                        </a:lnTo>
                        <a:lnTo>
                          <a:pt x="3133" y="1223"/>
                        </a:lnTo>
                        <a:lnTo>
                          <a:pt x="3025" y="1103"/>
                        </a:lnTo>
                        <a:lnTo>
                          <a:pt x="2906" y="983"/>
                        </a:lnTo>
                        <a:lnTo>
                          <a:pt x="2721" y="815"/>
                        </a:lnTo>
                        <a:lnTo>
                          <a:pt x="2529" y="660"/>
                        </a:lnTo>
                        <a:lnTo>
                          <a:pt x="2332" y="522"/>
                        </a:lnTo>
                        <a:lnTo>
                          <a:pt x="2141" y="396"/>
                        </a:lnTo>
                        <a:lnTo>
                          <a:pt x="1943" y="288"/>
                        </a:lnTo>
                        <a:lnTo>
                          <a:pt x="1746" y="198"/>
                        </a:lnTo>
                        <a:lnTo>
                          <a:pt x="1555" y="126"/>
                        </a:lnTo>
                        <a:lnTo>
                          <a:pt x="1363" y="66"/>
                        </a:lnTo>
                        <a:lnTo>
                          <a:pt x="1184" y="24"/>
                        </a:lnTo>
                        <a:lnTo>
                          <a:pt x="1005" y="6"/>
                        </a:lnTo>
                        <a:lnTo>
                          <a:pt x="837" y="0"/>
                        </a:lnTo>
                        <a:lnTo>
                          <a:pt x="676" y="12"/>
                        </a:lnTo>
                        <a:lnTo>
                          <a:pt x="526" y="48"/>
                        </a:lnTo>
                        <a:lnTo>
                          <a:pt x="389" y="102"/>
                        </a:lnTo>
                        <a:lnTo>
                          <a:pt x="263" y="174"/>
                        </a:lnTo>
                        <a:lnTo>
                          <a:pt x="155" y="264"/>
                        </a:lnTo>
                        <a:lnTo>
                          <a:pt x="114" y="312"/>
                        </a:lnTo>
                        <a:lnTo>
                          <a:pt x="72" y="366"/>
                        </a:lnTo>
                        <a:lnTo>
                          <a:pt x="0" y="486"/>
                        </a:lnTo>
                        <a:lnTo>
                          <a:pt x="0" y="498"/>
                        </a:lnTo>
                        <a:lnTo>
                          <a:pt x="72" y="372"/>
                        </a:lnTo>
                        <a:lnTo>
                          <a:pt x="161" y="264"/>
                        </a:lnTo>
                        <a:lnTo>
                          <a:pt x="269" y="174"/>
                        </a:lnTo>
                        <a:lnTo>
                          <a:pt x="395" y="102"/>
                        </a:lnTo>
                        <a:lnTo>
                          <a:pt x="526" y="48"/>
                        </a:lnTo>
                        <a:lnTo>
                          <a:pt x="676" y="18"/>
                        </a:lnTo>
                        <a:lnTo>
                          <a:pt x="837" y="6"/>
                        </a:lnTo>
                        <a:lnTo>
                          <a:pt x="1005" y="6"/>
                        </a:lnTo>
                        <a:lnTo>
                          <a:pt x="1184" y="30"/>
                        </a:lnTo>
                        <a:lnTo>
                          <a:pt x="1363" y="72"/>
                        </a:lnTo>
                        <a:lnTo>
                          <a:pt x="1555" y="132"/>
                        </a:lnTo>
                        <a:lnTo>
                          <a:pt x="1746" y="204"/>
                        </a:lnTo>
                        <a:lnTo>
                          <a:pt x="1943" y="294"/>
                        </a:lnTo>
                        <a:lnTo>
                          <a:pt x="2135" y="402"/>
                        </a:lnTo>
                        <a:lnTo>
                          <a:pt x="2332" y="528"/>
                        </a:lnTo>
                        <a:lnTo>
                          <a:pt x="2523" y="666"/>
                        </a:lnTo>
                        <a:lnTo>
                          <a:pt x="2715" y="821"/>
                        </a:lnTo>
                        <a:lnTo>
                          <a:pt x="2900" y="989"/>
                        </a:lnTo>
                        <a:lnTo>
                          <a:pt x="3127" y="1223"/>
                        </a:lnTo>
                        <a:lnTo>
                          <a:pt x="3235" y="1349"/>
                        </a:lnTo>
                        <a:lnTo>
                          <a:pt x="3336" y="1469"/>
                        </a:lnTo>
                        <a:lnTo>
                          <a:pt x="3426" y="1595"/>
                        </a:lnTo>
                        <a:lnTo>
                          <a:pt x="3510" y="1727"/>
                        </a:lnTo>
                        <a:lnTo>
                          <a:pt x="3593" y="1853"/>
                        </a:lnTo>
                        <a:lnTo>
                          <a:pt x="3665" y="1984"/>
                        </a:lnTo>
                        <a:lnTo>
                          <a:pt x="3731" y="2110"/>
                        </a:lnTo>
                        <a:lnTo>
                          <a:pt x="3785" y="2236"/>
                        </a:lnTo>
                        <a:lnTo>
                          <a:pt x="3833" y="2368"/>
                        </a:lnTo>
                        <a:lnTo>
                          <a:pt x="3875" y="2494"/>
                        </a:lnTo>
                        <a:lnTo>
                          <a:pt x="3910" y="2614"/>
                        </a:lnTo>
                        <a:lnTo>
                          <a:pt x="3934" y="2740"/>
                        </a:lnTo>
                        <a:lnTo>
                          <a:pt x="3946" y="2860"/>
                        </a:lnTo>
                        <a:lnTo>
                          <a:pt x="3952" y="2973"/>
                        </a:lnTo>
                        <a:lnTo>
                          <a:pt x="3946" y="3123"/>
                        </a:lnTo>
                        <a:lnTo>
                          <a:pt x="3922" y="3255"/>
                        </a:lnTo>
                        <a:lnTo>
                          <a:pt x="3886" y="3387"/>
                        </a:lnTo>
                        <a:lnTo>
                          <a:pt x="3833" y="3501"/>
                        </a:lnTo>
                        <a:lnTo>
                          <a:pt x="3833" y="3501"/>
                        </a:lnTo>
                        <a:lnTo>
                          <a:pt x="3886" y="3387"/>
                        </a:lnTo>
                        <a:lnTo>
                          <a:pt x="3928" y="3255"/>
                        </a:lnTo>
                        <a:lnTo>
                          <a:pt x="3946" y="3123"/>
                        </a:lnTo>
                        <a:lnTo>
                          <a:pt x="3952" y="2973"/>
                        </a:lnTo>
                        <a:lnTo>
                          <a:pt x="3952" y="2973"/>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40" name="Freeform 8"/>
                  <p:cNvSpPr>
                    <a:spLocks/>
                  </p:cNvSpPr>
                  <p:nvPr userDrawn="1"/>
                </p:nvSpPr>
                <p:spPr bwMode="hidden">
                  <a:xfrm>
                    <a:off x="406" y="953"/>
                    <a:ext cx="3803" cy="3363"/>
                  </a:xfrm>
                  <a:custGeom>
                    <a:avLst/>
                    <a:gdLst/>
                    <a:ahLst/>
                    <a:cxnLst>
                      <a:cxn ang="0">
                        <a:pos x="676" y="2416"/>
                      </a:cxn>
                      <a:cxn ang="0">
                        <a:pos x="419" y="2062"/>
                      </a:cxn>
                      <a:cxn ang="0">
                        <a:pos x="215" y="1703"/>
                      </a:cxn>
                      <a:cxn ang="0">
                        <a:pos x="78" y="1343"/>
                      </a:cxn>
                      <a:cxn ang="0">
                        <a:pos x="12" y="1001"/>
                      </a:cxn>
                      <a:cxn ang="0">
                        <a:pos x="18" y="701"/>
                      </a:cxn>
                      <a:cxn ang="0">
                        <a:pos x="96" y="450"/>
                      </a:cxn>
                      <a:cxn ang="0">
                        <a:pos x="239" y="246"/>
                      </a:cxn>
                      <a:cxn ang="0">
                        <a:pos x="580" y="48"/>
                      </a:cxn>
                      <a:cxn ang="0">
                        <a:pos x="1028" y="6"/>
                      </a:cxn>
                      <a:cxn ang="0">
                        <a:pos x="1543" y="120"/>
                      </a:cxn>
                      <a:cxn ang="0">
                        <a:pos x="2087" y="378"/>
                      </a:cxn>
                      <a:cxn ang="0">
                        <a:pos x="2631" y="773"/>
                      </a:cxn>
                      <a:cxn ang="0">
                        <a:pos x="3115" y="1265"/>
                      </a:cxn>
                      <a:cxn ang="0">
                        <a:pos x="3378" y="1625"/>
                      </a:cxn>
                      <a:cxn ang="0">
                        <a:pos x="3582" y="1984"/>
                      </a:cxn>
                      <a:cxn ang="0">
                        <a:pos x="3719" y="2344"/>
                      </a:cxn>
                      <a:cxn ang="0">
                        <a:pos x="3785" y="2686"/>
                      </a:cxn>
                      <a:cxn ang="0">
                        <a:pos x="3749" y="3105"/>
                      </a:cxn>
                      <a:cxn ang="0">
                        <a:pos x="3629" y="3363"/>
                      </a:cxn>
                      <a:cxn ang="0">
                        <a:pos x="3779" y="2967"/>
                      </a:cxn>
                      <a:cxn ang="0">
                        <a:pos x="3791" y="2794"/>
                      </a:cxn>
                      <a:cxn ang="0">
                        <a:pos x="3749" y="2458"/>
                      </a:cxn>
                      <a:cxn ang="0">
                        <a:pos x="3635" y="2104"/>
                      </a:cxn>
                      <a:cxn ang="0">
                        <a:pos x="3456" y="1739"/>
                      </a:cxn>
                      <a:cxn ang="0">
                        <a:pos x="3211" y="1385"/>
                      </a:cxn>
                      <a:cxn ang="0">
                        <a:pos x="2804" y="929"/>
                      </a:cxn>
                      <a:cxn ang="0">
                        <a:pos x="2272" y="492"/>
                      </a:cxn>
                      <a:cxn ang="0">
                        <a:pos x="1722" y="192"/>
                      </a:cxn>
                      <a:cxn ang="0">
                        <a:pos x="1190" y="24"/>
                      </a:cxn>
                      <a:cxn ang="0">
                        <a:pos x="717" y="12"/>
                      </a:cxn>
                      <a:cxn ang="0">
                        <a:pos x="335" y="162"/>
                      </a:cxn>
                      <a:cxn ang="0">
                        <a:pos x="132" y="378"/>
                      </a:cxn>
                      <a:cxn ang="0">
                        <a:pos x="36" y="612"/>
                      </a:cxn>
                      <a:cxn ang="0">
                        <a:pos x="0" y="893"/>
                      </a:cxn>
                      <a:cxn ang="0">
                        <a:pos x="42" y="1229"/>
                      </a:cxn>
                      <a:cxn ang="0">
                        <a:pos x="161" y="1583"/>
                      </a:cxn>
                      <a:cxn ang="0">
                        <a:pos x="341" y="1942"/>
                      </a:cxn>
                      <a:cxn ang="0">
                        <a:pos x="580" y="2302"/>
                      </a:cxn>
                      <a:cxn ang="0">
                        <a:pos x="987" y="2758"/>
                      </a:cxn>
                      <a:cxn ang="0">
                        <a:pos x="1596" y="3237"/>
                      </a:cxn>
                      <a:cxn ang="0">
                        <a:pos x="1596" y="3237"/>
                      </a:cxn>
                      <a:cxn ang="0">
                        <a:pos x="993" y="2758"/>
                      </a:cxn>
                    </a:cxnLst>
                    <a:rect l="0" t="0" r="r" b="b"/>
                    <a:pathLst>
                      <a:path w="3791" h="3363">
                        <a:moveTo>
                          <a:pt x="993" y="2758"/>
                        </a:moveTo>
                        <a:lnTo>
                          <a:pt x="777" y="2536"/>
                        </a:lnTo>
                        <a:lnTo>
                          <a:pt x="676" y="2416"/>
                        </a:lnTo>
                        <a:lnTo>
                          <a:pt x="586" y="2302"/>
                        </a:lnTo>
                        <a:lnTo>
                          <a:pt x="496" y="2182"/>
                        </a:lnTo>
                        <a:lnTo>
                          <a:pt x="419" y="2062"/>
                        </a:lnTo>
                        <a:lnTo>
                          <a:pt x="341" y="1942"/>
                        </a:lnTo>
                        <a:lnTo>
                          <a:pt x="275" y="1822"/>
                        </a:lnTo>
                        <a:lnTo>
                          <a:pt x="215" y="1703"/>
                        </a:lnTo>
                        <a:lnTo>
                          <a:pt x="161" y="1583"/>
                        </a:lnTo>
                        <a:lnTo>
                          <a:pt x="114" y="1463"/>
                        </a:lnTo>
                        <a:lnTo>
                          <a:pt x="78" y="1343"/>
                        </a:lnTo>
                        <a:lnTo>
                          <a:pt x="48" y="1229"/>
                        </a:lnTo>
                        <a:lnTo>
                          <a:pt x="24" y="1115"/>
                        </a:lnTo>
                        <a:lnTo>
                          <a:pt x="12" y="1001"/>
                        </a:lnTo>
                        <a:lnTo>
                          <a:pt x="6" y="893"/>
                        </a:lnTo>
                        <a:lnTo>
                          <a:pt x="12" y="797"/>
                        </a:lnTo>
                        <a:lnTo>
                          <a:pt x="18" y="701"/>
                        </a:lnTo>
                        <a:lnTo>
                          <a:pt x="42" y="612"/>
                        </a:lnTo>
                        <a:lnTo>
                          <a:pt x="66" y="528"/>
                        </a:lnTo>
                        <a:lnTo>
                          <a:pt x="96" y="450"/>
                        </a:lnTo>
                        <a:lnTo>
                          <a:pt x="138" y="378"/>
                        </a:lnTo>
                        <a:lnTo>
                          <a:pt x="185" y="306"/>
                        </a:lnTo>
                        <a:lnTo>
                          <a:pt x="239" y="246"/>
                        </a:lnTo>
                        <a:lnTo>
                          <a:pt x="341" y="162"/>
                        </a:lnTo>
                        <a:lnTo>
                          <a:pt x="454" y="96"/>
                        </a:lnTo>
                        <a:lnTo>
                          <a:pt x="580" y="48"/>
                        </a:lnTo>
                        <a:lnTo>
                          <a:pt x="723" y="18"/>
                        </a:lnTo>
                        <a:lnTo>
                          <a:pt x="867" y="6"/>
                        </a:lnTo>
                        <a:lnTo>
                          <a:pt x="1028" y="6"/>
                        </a:lnTo>
                        <a:lnTo>
                          <a:pt x="1196" y="30"/>
                        </a:lnTo>
                        <a:lnTo>
                          <a:pt x="1363" y="66"/>
                        </a:lnTo>
                        <a:lnTo>
                          <a:pt x="1543" y="120"/>
                        </a:lnTo>
                        <a:lnTo>
                          <a:pt x="1722" y="192"/>
                        </a:lnTo>
                        <a:lnTo>
                          <a:pt x="1901" y="282"/>
                        </a:lnTo>
                        <a:lnTo>
                          <a:pt x="2087" y="378"/>
                        </a:lnTo>
                        <a:lnTo>
                          <a:pt x="2272" y="498"/>
                        </a:lnTo>
                        <a:lnTo>
                          <a:pt x="2451" y="624"/>
                        </a:lnTo>
                        <a:lnTo>
                          <a:pt x="2631" y="773"/>
                        </a:lnTo>
                        <a:lnTo>
                          <a:pt x="2804" y="929"/>
                        </a:lnTo>
                        <a:lnTo>
                          <a:pt x="3019" y="1151"/>
                        </a:lnTo>
                        <a:lnTo>
                          <a:pt x="3115" y="1265"/>
                        </a:lnTo>
                        <a:lnTo>
                          <a:pt x="3211" y="1385"/>
                        </a:lnTo>
                        <a:lnTo>
                          <a:pt x="3295" y="1505"/>
                        </a:lnTo>
                        <a:lnTo>
                          <a:pt x="3378" y="1625"/>
                        </a:lnTo>
                        <a:lnTo>
                          <a:pt x="3450" y="1745"/>
                        </a:lnTo>
                        <a:lnTo>
                          <a:pt x="3522" y="1864"/>
                        </a:lnTo>
                        <a:lnTo>
                          <a:pt x="3582" y="1984"/>
                        </a:lnTo>
                        <a:lnTo>
                          <a:pt x="3635" y="2104"/>
                        </a:lnTo>
                        <a:lnTo>
                          <a:pt x="3677" y="2224"/>
                        </a:lnTo>
                        <a:lnTo>
                          <a:pt x="3719" y="2344"/>
                        </a:lnTo>
                        <a:lnTo>
                          <a:pt x="3749" y="2458"/>
                        </a:lnTo>
                        <a:lnTo>
                          <a:pt x="3773" y="2572"/>
                        </a:lnTo>
                        <a:lnTo>
                          <a:pt x="3785" y="2686"/>
                        </a:lnTo>
                        <a:lnTo>
                          <a:pt x="3791" y="2794"/>
                        </a:lnTo>
                        <a:lnTo>
                          <a:pt x="3779" y="2955"/>
                        </a:lnTo>
                        <a:lnTo>
                          <a:pt x="3749" y="3105"/>
                        </a:lnTo>
                        <a:lnTo>
                          <a:pt x="3695" y="3243"/>
                        </a:lnTo>
                        <a:lnTo>
                          <a:pt x="3623" y="3363"/>
                        </a:lnTo>
                        <a:lnTo>
                          <a:pt x="3629" y="3363"/>
                        </a:lnTo>
                        <a:lnTo>
                          <a:pt x="3701" y="3243"/>
                        </a:lnTo>
                        <a:lnTo>
                          <a:pt x="3749" y="3111"/>
                        </a:lnTo>
                        <a:lnTo>
                          <a:pt x="3779" y="2967"/>
                        </a:lnTo>
                        <a:lnTo>
                          <a:pt x="3791" y="2806"/>
                        </a:lnTo>
                        <a:lnTo>
                          <a:pt x="3791" y="2800"/>
                        </a:lnTo>
                        <a:lnTo>
                          <a:pt x="3791" y="2794"/>
                        </a:lnTo>
                        <a:lnTo>
                          <a:pt x="3785" y="2686"/>
                        </a:lnTo>
                        <a:lnTo>
                          <a:pt x="3773" y="2572"/>
                        </a:lnTo>
                        <a:lnTo>
                          <a:pt x="3749" y="2458"/>
                        </a:lnTo>
                        <a:lnTo>
                          <a:pt x="3719" y="2338"/>
                        </a:lnTo>
                        <a:lnTo>
                          <a:pt x="3683" y="2224"/>
                        </a:lnTo>
                        <a:lnTo>
                          <a:pt x="3635" y="2104"/>
                        </a:lnTo>
                        <a:lnTo>
                          <a:pt x="3582" y="1984"/>
                        </a:lnTo>
                        <a:lnTo>
                          <a:pt x="3522" y="1864"/>
                        </a:lnTo>
                        <a:lnTo>
                          <a:pt x="3456" y="1739"/>
                        </a:lnTo>
                        <a:lnTo>
                          <a:pt x="3378" y="1619"/>
                        </a:lnTo>
                        <a:lnTo>
                          <a:pt x="3300" y="1499"/>
                        </a:lnTo>
                        <a:lnTo>
                          <a:pt x="3211" y="1385"/>
                        </a:lnTo>
                        <a:lnTo>
                          <a:pt x="3121" y="1265"/>
                        </a:lnTo>
                        <a:lnTo>
                          <a:pt x="3019" y="1151"/>
                        </a:lnTo>
                        <a:lnTo>
                          <a:pt x="2804" y="929"/>
                        </a:lnTo>
                        <a:lnTo>
                          <a:pt x="2631" y="767"/>
                        </a:lnTo>
                        <a:lnTo>
                          <a:pt x="2451" y="624"/>
                        </a:lnTo>
                        <a:lnTo>
                          <a:pt x="2272" y="492"/>
                        </a:lnTo>
                        <a:lnTo>
                          <a:pt x="2087" y="378"/>
                        </a:lnTo>
                        <a:lnTo>
                          <a:pt x="1901" y="276"/>
                        </a:lnTo>
                        <a:lnTo>
                          <a:pt x="1722" y="192"/>
                        </a:lnTo>
                        <a:lnTo>
                          <a:pt x="1543" y="120"/>
                        </a:lnTo>
                        <a:lnTo>
                          <a:pt x="1363" y="66"/>
                        </a:lnTo>
                        <a:lnTo>
                          <a:pt x="1190" y="24"/>
                        </a:lnTo>
                        <a:lnTo>
                          <a:pt x="1028" y="6"/>
                        </a:lnTo>
                        <a:lnTo>
                          <a:pt x="867" y="0"/>
                        </a:lnTo>
                        <a:lnTo>
                          <a:pt x="717" y="12"/>
                        </a:lnTo>
                        <a:lnTo>
                          <a:pt x="580" y="42"/>
                        </a:lnTo>
                        <a:lnTo>
                          <a:pt x="448" y="90"/>
                        </a:lnTo>
                        <a:lnTo>
                          <a:pt x="335" y="162"/>
                        </a:lnTo>
                        <a:lnTo>
                          <a:pt x="233" y="246"/>
                        </a:lnTo>
                        <a:lnTo>
                          <a:pt x="179" y="306"/>
                        </a:lnTo>
                        <a:lnTo>
                          <a:pt x="132" y="378"/>
                        </a:lnTo>
                        <a:lnTo>
                          <a:pt x="90" y="450"/>
                        </a:lnTo>
                        <a:lnTo>
                          <a:pt x="60" y="528"/>
                        </a:lnTo>
                        <a:lnTo>
                          <a:pt x="36" y="612"/>
                        </a:lnTo>
                        <a:lnTo>
                          <a:pt x="12" y="701"/>
                        </a:lnTo>
                        <a:lnTo>
                          <a:pt x="6" y="797"/>
                        </a:lnTo>
                        <a:lnTo>
                          <a:pt x="0" y="893"/>
                        </a:lnTo>
                        <a:lnTo>
                          <a:pt x="6" y="1001"/>
                        </a:lnTo>
                        <a:lnTo>
                          <a:pt x="24" y="1115"/>
                        </a:lnTo>
                        <a:lnTo>
                          <a:pt x="42" y="1229"/>
                        </a:lnTo>
                        <a:lnTo>
                          <a:pt x="78" y="1343"/>
                        </a:lnTo>
                        <a:lnTo>
                          <a:pt x="114" y="1463"/>
                        </a:lnTo>
                        <a:lnTo>
                          <a:pt x="161" y="1583"/>
                        </a:lnTo>
                        <a:lnTo>
                          <a:pt x="215" y="1703"/>
                        </a:lnTo>
                        <a:lnTo>
                          <a:pt x="275" y="1822"/>
                        </a:lnTo>
                        <a:lnTo>
                          <a:pt x="341" y="1942"/>
                        </a:lnTo>
                        <a:lnTo>
                          <a:pt x="413" y="2062"/>
                        </a:lnTo>
                        <a:lnTo>
                          <a:pt x="496" y="2182"/>
                        </a:lnTo>
                        <a:lnTo>
                          <a:pt x="580" y="2302"/>
                        </a:lnTo>
                        <a:lnTo>
                          <a:pt x="676" y="2422"/>
                        </a:lnTo>
                        <a:lnTo>
                          <a:pt x="771" y="2536"/>
                        </a:lnTo>
                        <a:lnTo>
                          <a:pt x="987" y="2758"/>
                        </a:lnTo>
                        <a:lnTo>
                          <a:pt x="1184" y="2931"/>
                        </a:lnTo>
                        <a:lnTo>
                          <a:pt x="1387" y="3093"/>
                        </a:lnTo>
                        <a:lnTo>
                          <a:pt x="1596" y="3237"/>
                        </a:lnTo>
                        <a:lnTo>
                          <a:pt x="1800" y="3363"/>
                        </a:lnTo>
                        <a:lnTo>
                          <a:pt x="1806" y="3363"/>
                        </a:lnTo>
                        <a:lnTo>
                          <a:pt x="1596" y="3237"/>
                        </a:lnTo>
                        <a:lnTo>
                          <a:pt x="1393" y="3093"/>
                        </a:lnTo>
                        <a:lnTo>
                          <a:pt x="1190" y="2931"/>
                        </a:lnTo>
                        <a:lnTo>
                          <a:pt x="993" y="2758"/>
                        </a:lnTo>
                        <a:lnTo>
                          <a:pt x="993" y="2758"/>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41" name="Freeform 9"/>
                  <p:cNvSpPr>
                    <a:spLocks/>
                  </p:cNvSpPr>
                  <p:nvPr userDrawn="1"/>
                </p:nvSpPr>
                <p:spPr bwMode="hidden">
                  <a:xfrm>
                    <a:off x="514" y="1091"/>
                    <a:ext cx="3538" cy="3225"/>
                  </a:xfrm>
                  <a:custGeom>
                    <a:avLst/>
                    <a:gdLst/>
                    <a:ahLst/>
                    <a:cxnLst>
                      <a:cxn ang="0">
                        <a:pos x="538" y="2146"/>
                      </a:cxn>
                      <a:cxn ang="0">
                        <a:pos x="317" y="1816"/>
                      </a:cxn>
                      <a:cxn ang="0">
                        <a:pos x="149" y="1481"/>
                      </a:cxn>
                      <a:cxn ang="0">
                        <a:pos x="41" y="1151"/>
                      </a:cxn>
                      <a:cxn ang="0">
                        <a:pos x="0" y="839"/>
                      </a:cxn>
                      <a:cxn ang="0">
                        <a:pos x="30" y="575"/>
                      </a:cxn>
                      <a:cxn ang="0">
                        <a:pos x="125" y="354"/>
                      </a:cxn>
                      <a:cxn ang="0">
                        <a:pos x="317" y="150"/>
                      </a:cxn>
                      <a:cxn ang="0">
                        <a:pos x="669" y="12"/>
                      </a:cxn>
                      <a:cxn ang="0">
                        <a:pos x="1112" y="24"/>
                      </a:cxn>
                      <a:cxn ang="0">
                        <a:pos x="1608" y="174"/>
                      </a:cxn>
                      <a:cxn ang="0">
                        <a:pos x="2116" y="456"/>
                      </a:cxn>
                      <a:cxn ang="0">
                        <a:pos x="2613" y="857"/>
                      </a:cxn>
                      <a:cxn ang="0">
                        <a:pos x="3073" y="1391"/>
                      </a:cxn>
                      <a:cxn ang="0">
                        <a:pos x="3276" y="1726"/>
                      </a:cxn>
                      <a:cxn ang="0">
                        <a:pos x="3426" y="2062"/>
                      </a:cxn>
                      <a:cxn ang="0">
                        <a:pos x="3509" y="2386"/>
                      </a:cxn>
                      <a:cxn ang="0">
                        <a:pos x="3521" y="2680"/>
                      </a:cxn>
                      <a:cxn ang="0">
                        <a:pos x="3474" y="2931"/>
                      </a:cxn>
                      <a:cxn ang="0">
                        <a:pos x="3360" y="3141"/>
                      </a:cxn>
                      <a:cxn ang="0">
                        <a:pos x="3282" y="3225"/>
                      </a:cxn>
                      <a:cxn ang="0">
                        <a:pos x="3312" y="3201"/>
                      </a:cxn>
                      <a:cxn ang="0">
                        <a:pos x="3444" y="3009"/>
                      </a:cxn>
                      <a:cxn ang="0">
                        <a:pos x="3515" y="2769"/>
                      </a:cxn>
                      <a:cxn ang="0">
                        <a:pos x="3521" y="2488"/>
                      </a:cxn>
                      <a:cxn ang="0">
                        <a:pos x="3462" y="2170"/>
                      </a:cxn>
                      <a:cxn ang="0">
                        <a:pos x="3336" y="1834"/>
                      </a:cxn>
                      <a:cxn ang="0">
                        <a:pos x="3145" y="1499"/>
                      </a:cxn>
                      <a:cxn ang="0">
                        <a:pos x="2816" y="1061"/>
                      </a:cxn>
                      <a:cxn ang="0">
                        <a:pos x="2284" y="575"/>
                      </a:cxn>
                      <a:cxn ang="0">
                        <a:pos x="1775" y="252"/>
                      </a:cxn>
                      <a:cxn ang="0">
                        <a:pos x="1273" y="60"/>
                      </a:cxn>
                      <a:cxn ang="0">
                        <a:pos x="807" y="0"/>
                      </a:cxn>
                      <a:cxn ang="0">
                        <a:pos x="418" y="84"/>
                      </a:cxn>
                      <a:cxn ang="0">
                        <a:pos x="167" y="288"/>
                      </a:cxn>
                      <a:cxn ang="0">
                        <a:pos x="53" y="498"/>
                      </a:cxn>
                      <a:cxn ang="0">
                        <a:pos x="0" y="749"/>
                      </a:cxn>
                      <a:cxn ang="0">
                        <a:pos x="18" y="1043"/>
                      </a:cxn>
                      <a:cxn ang="0">
                        <a:pos x="101" y="1373"/>
                      </a:cxn>
                      <a:cxn ang="0">
                        <a:pos x="251" y="1708"/>
                      </a:cxn>
                      <a:cxn ang="0">
                        <a:pos x="454" y="2038"/>
                      </a:cxn>
                      <a:cxn ang="0">
                        <a:pos x="914" y="2572"/>
                      </a:cxn>
                      <a:cxn ang="0">
                        <a:pos x="1255" y="2865"/>
                      </a:cxn>
                      <a:cxn ang="0">
                        <a:pos x="1608" y="3099"/>
                      </a:cxn>
                      <a:cxn ang="0">
                        <a:pos x="1853" y="3225"/>
                      </a:cxn>
                      <a:cxn ang="0">
                        <a:pos x="1494" y="3027"/>
                      </a:cxn>
                      <a:cxn ang="0">
                        <a:pos x="1142" y="2769"/>
                      </a:cxn>
                    </a:cxnLst>
                    <a:rect l="0" t="0" r="r" b="b"/>
                    <a:pathLst>
                      <a:path w="3527" h="3225">
                        <a:moveTo>
                          <a:pt x="914" y="2572"/>
                        </a:moveTo>
                        <a:lnTo>
                          <a:pt x="717" y="2362"/>
                        </a:lnTo>
                        <a:lnTo>
                          <a:pt x="538" y="2146"/>
                        </a:lnTo>
                        <a:lnTo>
                          <a:pt x="460" y="2038"/>
                        </a:lnTo>
                        <a:lnTo>
                          <a:pt x="382" y="1930"/>
                        </a:lnTo>
                        <a:lnTo>
                          <a:pt x="317" y="1816"/>
                        </a:lnTo>
                        <a:lnTo>
                          <a:pt x="251" y="1702"/>
                        </a:lnTo>
                        <a:lnTo>
                          <a:pt x="197" y="1589"/>
                        </a:lnTo>
                        <a:lnTo>
                          <a:pt x="149" y="1481"/>
                        </a:lnTo>
                        <a:lnTo>
                          <a:pt x="107" y="1367"/>
                        </a:lnTo>
                        <a:lnTo>
                          <a:pt x="71" y="1259"/>
                        </a:lnTo>
                        <a:lnTo>
                          <a:pt x="41" y="1151"/>
                        </a:lnTo>
                        <a:lnTo>
                          <a:pt x="18" y="1043"/>
                        </a:lnTo>
                        <a:lnTo>
                          <a:pt x="6" y="941"/>
                        </a:lnTo>
                        <a:lnTo>
                          <a:pt x="0" y="839"/>
                        </a:lnTo>
                        <a:lnTo>
                          <a:pt x="6" y="749"/>
                        </a:lnTo>
                        <a:lnTo>
                          <a:pt x="12" y="659"/>
                        </a:lnTo>
                        <a:lnTo>
                          <a:pt x="30" y="575"/>
                        </a:lnTo>
                        <a:lnTo>
                          <a:pt x="59" y="498"/>
                        </a:lnTo>
                        <a:lnTo>
                          <a:pt x="89" y="420"/>
                        </a:lnTo>
                        <a:lnTo>
                          <a:pt x="125" y="354"/>
                        </a:lnTo>
                        <a:lnTo>
                          <a:pt x="173" y="288"/>
                        </a:lnTo>
                        <a:lnTo>
                          <a:pt x="221" y="228"/>
                        </a:lnTo>
                        <a:lnTo>
                          <a:pt x="317" y="150"/>
                        </a:lnTo>
                        <a:lnTo>
                          <a:pt x="424" y="90"/>
                        </a:lnTo>
                        <a:lnTo>
                          <a:pt x="544" y="42"/>
                        </a:lnTo>
                        <a:lnTo>
                          <a:pt x="669" y="12"/>
                        </a:lnTo>
                        <a:lnTo>
                          <a:pt x="813" y="0"/>
                        </a:lnTo>
                        <a:lnTo>
                          <a:pt x="956" y="6"/>
                        </a:lnTo>
                        <a:lnTo>
                          <a:pt x="1112" y="24"/>
                        </a:lnTo>
                        <a:lnTo>
                          <a:pt x="1273" y="60"/>
                        </a:lnTo>
                        <a:lnTo>
                          <a:pt x="1441" y="114"/>
                        </a:lnTo>
                        <a:lnTo>
                          <a:pt x="1608" y="174"/>
                        </a:lnTo>
                        <a:lnTo>
                          <a:pt x="1775" y="258"/>
                        </a:lnTo>
                        <a:lnTo>
                          <a:pt x="1949" y="348"/>
                        </a:lnTo>
                        <a:lnTo>
                          <a:pt x="2116" y="456"/>
                        </a:lnTo>
                        <a:lnTo>
                          <a:pt x="2284" y="575"/>
                        </a:lnTo>
                        <a:lnTo>
                          <a:pt x="2451" y="713"/>
                        </a:lnTo>
                        <a:lnTo>
                          <a:pt x="2613" y="857"/>
                        </a:lnTo>
                        <a:lnTo>
                          <a:pt x="2810" y="1067"/>
                        </a:lnTo>
                        <a:lnTo>
                          <a:pt x="2989" y="1283"/>
                        </a:lnTo>
                        <a:lnTo>
                          <a:pt x="3073" y="1391"/>
                        </a:lnTo>
                        <a:lnTo>
                          <a:pt x="3145" y="1505"/>
                        </a:lnTo>
                        <a:lnTo>
                          <a:pt x="3216" y="1612"/>
                        </a:lnTo>
                        <a:lnTo>
                          <a:pt x="3276" y="1726"/>
                        </a:lnTo>
                        <a:lnTo>
                          <a:pt x="3330" y="1840"/>
                        </a:lnTo>
                        <a:lnTo>
                          <a:pt x="3384" y="1948"/>
                        </a:lnTo>
                        <a:lnTo>
                          <a:pt x="3426" y="2062"/>
                        </a:lnTo>
                        <a:lnTo>
                          <a:pt x="3462" y="2170"/>
                        </a:lnTo>
                        <a:lnTo>
                          <a:pt x="3491" y="2278"/>
                        </a:lnTo>
                        <a:lnTo>
                          <a:pt x="3509" y="2386"/>
                        </a:lnTo>
                        <a:lnTo>
                          <a:pt x="3521" y="2488"/>
                        </a:lnTo>
                        <a:lnTo>
                          <a:pt x="3527" y="2590"/>
                        </a:lnTo>
                        <a:lnTo>
                          <a:pt x="3521" y="2680"/>
                        </a:lnTo>
                        <a:lnTo>
                          <a:pt x="3515" y="2769"/>
                        </a:lnTo>
                        <a:lnTo>
                          <a:pt x="3497" y="2853"/>
                        </a:lnTo>
                        <a:lnTo>
                          <a:pt x="3474" y="2931"/>
                        </a:lnTo>
                        <a:lnTo>
                          <a:pt x="3438" y="3009"/>
                        </a:lnTo>
                        <a:lnTo>
                          <a:pt x="3402" y="3075"/>
                        </a:lnTo>
                        <a:lnTo>
                          <a:pt x="3360" y="3141"/>
                        </a:lnTo>
                        <a:lnTo>
                          <a:pt x="3306" y="3201"/>
                        </a:lnTo>
                        <a:lnTo>
                          <a:pt x="3294" y="3213"/>
                        </a:lnTo>
                        <a:lnTo>
                          <a:pt x="3282" y="3225"/>
                        </a:lnTo>
                        <a:lnTo>
                          <a:pt x="3288" y="3225"/>
                        </a:lnTo>
                        <a:lnTo>
                          <a:pt x="3300" y="3213"/>
                        </a:lnTo>
                        <a:lnTo>
                          <a:pt x="3312" y="3201"/>
                        </a:lnTo>
                        <a:lnTo>
                          <a:pt x="3366" y="3141"/>
                        </a:lnTo>
                        <a:lnTo>
                          <a:pt x="3408" y="3075"/>
                        </a:lnTo>
                        <a:lnTo>
                          <a:pt x="3444" y="3009"/>
                        </a:lnTo>
                        <a:lnTo>
                          <a:pt x="3474" y="2931"/>
                        </a:lnTo>
                        <a:lnTo>
                          <a:pt x="3497" y="2853"/>
                        </a:lnTo>
                        <a:lnTo>
                          <a:pt x="3515" y="2769"/>
                        </a:lnTo>
                        <a:lnTo>
                          <a:pt x="3527" y="2680"/>
                        </a:lnTo>
                        <a:lnTo>
                          <a:pt x="3527" y="2590"/>
                        </a:lnTo>
                        <a:lnTo>
                          <a:pt x="3521" y="2488"/>
                        </a:lnTo>
                        <a:lnTo>
                          <a:pt x="3509" y="2386"/>
                        </a:lnTo>
                        <a:lnTo>
                          <a:pt x="3491" y="2278"/>
                        </a:lnTo>
                        <a:lnTo>
                          <a:pt x="3462" y="2170"/>
                        </a:lnTo>
                        <a:lnTo>
                          <a:pt x="3426" y="2056"/>
                        </a:lnTo>
                        <a:lnTo>
                          <a:pt x="3384" y="1948"/>
                        </a:lnTo>
                        <a:lnTo>
                          <a:pt x="3336" y="1834"/>
                        </a:lnTo>
                        <a:lnTo>
                          <a:pt x="3276" y="1726"/>
                        </a:lnTo>
                        <a:lnTo>
                          <a:pt x="3216" y="1612"/>
                        </a:lnTo>
                        <a:lnTo>
                          <a:pt x="3145" y="1499"/>
                        </a:lnTo>
                        <a:lnTo>
                          <a:pt x="3073" y="1391"/>
                        </a:lnTo>
                        <a:lnTo>
                          <a:pt x="2989" y="1277"/>
                        </a:lnTo>
                        <a:lnTo>
                          <a:pt x="2816" y="1061"/>
                        </a:lnTo>
                        <a:lnTo>
                          <a:pt x="2613" y="857"/>
                        </a:lnTo>
                        <a:lnTo>
                          <a:pt x="2451" y="707"/>
                        </a:lnTo>
                        <a:lnTo>
                          <a:pt x="2284" y="575"/>
                        </a:lnTo>
                        <a:lnTo>
                          <a:pt x="2116" y="456"/>
                        </a:lnTo>
                        <a:lnTo>
                          <a:pt x="1949" y="348"/>
                        </a:lnTo>
                        <a:lnTo>
                          <a:pt x="1775" y="252"/>
                        </a:lnTo>
                        <a:lnTo>
                          <a:pt x="1608" y="174"/>
                        </a:lnTo>
                        <a:lnTo>
                          <a:pt x="1435" y="108"/>
                        </a:lnTo>
                        <a:lnTo>
                          <a:pt x="1273" y="60"/>
                        </a:lnTo>
                        <a:lnTo>
                          <a:pt x="1112" y="24"/>
                        </a:lnTo>
                        <a:lnTo>
                          <a:pt x="956" y="0"/>
                        </a:lnTo>
                        <a:lnTo>
                          <a:pt x="807" y="0"/>
                        </a:lnTo>
                        <a:lnTo>
                          <a:pt x="669" y="12"/>
                        </a:lnTo>
                        <a:lnTo>
                          <a:pt x="538" y="42"/>
                        </a:lnTo>
                        <a:lnTo>
                          <a:pt x="418" y="84"/>
                        </a:lnTo>
                        <a:lnTo>
                          <a:pt x="311" y="150"/>
                        </a:lnTo>
                        <a:lnTo>
                          <a:pt x="215" y="228"/>
                        </a:lnTo>
                        <a:lnTo>
                          <a:pt x="167" y="288"/>
                        </a:lnTo>
                        <a:lnTo>
                          <a:pt x="119" y="354"/>
                        </a:lnTo>
                        <a:lnTo>
                          <a:pt x="83" y="420"/>
                        </a:lnTo>
                        <a:lnTo>
                          <a:pt x="53" y="498"/>
                        </a:lnTo>
                        <a:lnTo>
                          <a:pt x="30" y="575"/>
                        </a:lnTo>
                        <a:lnTo>
                          <a:pt x="12" y="659"/>
                        </a:lnTo>
                        <a:lnTo>
                          <a:pt x="0" y="749"/>
                        </a:lnTo>
                        <a:lnTo>
                          <a:pt x="0" y="839"/>
                        </a:lnTo>
                        <a:lnTo>
                          <a:pt x="6" y="941"/>
                        </a:lnTo>
                        <a:lnTo>
                          <a:pt x="18" y="1043"/>
                        </a:lnTo>
                        <a:lnTo>
                          <a:pt x="35" y="1151"/>
                        </a:lnTo>
                        <a:lnTo>
                          <a:pt x="65" y="1259"/>
                        </a:lnTo>
                        <a:lnTo>
                          <a:pt x="101" y="1373"/>
                        </a:lnTo>
                        <a:lnTo>
                          <a:pt x="143" y="1481"/>
                        </a:lnTo>
                        <a:lnTo>
                          <a:pt x="191" y="1595"/>
                        </a:lnTo>
                        <a:lnTo>
                          <a:pt x="251" y="1708"/>
                        </a:lnTo>
                        <a:lnTo>
                          <a:pt x="311" y="1816"/>
                        </a:lnTo>
                        <a:lnTo>
                          <a:pt x="382" y="1930"/>
                        </a:lnTo>
                        <a:lnTo>
                          <a:pt x="454" y="2038"/>
                        </a:lnTo>
                        <a:lnTo>
                          <a:pt x="538" y="2152"/>
                        </a:lnTo>
                        <a:lnTo>
                          <a:pt x="717" y="2368"/>
                        </a:lnTo>
                        <a:lnTo>
                          <a:pt x="914" y="2572"/>
                        </a:lnTo>
                        <a:lnTo>
                          <a:pt x="1028" y="2674"/>
                        </a:lnTo>
                        <a:lnTo>
                          <a:pt x="1142" y="2775"/>
                        </a:lnTo>
                        <a:lnTo>
                          <a:pt x="1255" y="2865"/>
                        </a:lnTo>
                        <a:lnTo>
                          <a:pt x="1369" y="2949"/>
                        </a:lnTo>
                        <a:lnTo>
                          <a:pt x="1488" y="3027"/>
                        </a:lnTo>
                        <a:lnTo>
                          <a:pt x="1608" y="3099"/>
                        </a:lnTo>
                        <a:lnTo>
                          <a:pt x="1722" y="3165"/>
                        </a:lnTo>
                        <a:lnTo>
                          <a:pt x="1841" y="3225"/>
                        </a:lnTo>
                        <a:lnTo>
                          <a:pt x="1853" y="3225"/>
                        </a:lnTo>
                        <a:lnTo>
                          <a:pt x="1734" y="3165"/>
                        </a:lnTo>
                        <a:lnTo>
                          <a:pt x="1614" y="3099"/>
                        </a:lnTo>
                        <a:lnTo>
                          <a:pt x="1494" y="3027"/>
                        </a:lnTo>
                        <a:lnTo>
                          <a:pt x="1375" y="2949"/>
                        </a:lnTo>
                        <a:lnTo>
                          <a:pt x="1261" y="2865"/>
                        </a:lnTo>
                        <a:lnTo>
                          <a:pt x="1142" y="2769"/>
                        </a:lnTo>
                        <a:lnTo>
                          <a:pt x="914" y="2572"/>
                        </a:lnTo>
                        <a:lnTo>
                          <a:pt x="914" y="2572"/>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6" name="Group 10"/>
                  <p:cNvGrpSpPr>
                    <a:grpSpLocks/>
                  </p:cNvGrpSpPr>
                  <p:nvPr userDrawn="1"/>
                </p:nvGrpSpPr>
                <p:grpSpPr bwMode="auto">
                  <a:xfrm>
                    <a:off x="0" y="522"/>
                    <a:ext cx="4751" cy="3794"/>
                    <a:chOff x="0" y="522"/>
                    <a:chExt cx="4751" cy="3794"/>
                  </a:xfrm>
                </p:grpSpPr>
                <p:sp>
                  <p:nvSpPr>
                    <p:cNvPr id="172043" name="Freeform 11"/>
                    <p:cNvSpPr>
                      <a:spLocks/>
                    </p:cNvSpPr>
                    <p:nvPr userDrawn="1"/>
                  </p:nvSpPr>
                  <p:spPr bwMode="hidden">
                    <a:xfrm>
                      <a:off x="400" y="522"/>
                      <a:ext cx="4264" cy="3794"/>
                    </a:xfrm>
                    <a:custGeom>
                      <a:avLst/>
                      <a:gdLst/>
                      <a:ahLst/>
                      <a:cxnLst>
                        <a:cxn ang="0">
                          <a:pos x="4245" y="3237"/>
                        </a:cxn>
                        <a:cxn ang="0">
                          <a:pos x="4203" y="2961"/>
                        </a:cxn>
                        <a:cxn ang="0">
                          <a:pos x="4120" y="2679"/>
                        </a:cxn>
                        <a:cxn ang="0">
                          <a:pos x="4000" y="2391"/>
                        </a:cxn>
                        <a:cxn ang="0">
                          <a:pos x="3845" y="2098"/>
                        </a:cxn>
                        <a:cxn ang="0">
                          <a:pos x="3659" y="1810"/>
                        </a:cxn>
                        <a:cxn ang="0">
                          <a:pos x="3438" y="1528"/>
                        </a:cxn>
                        <a:cxn ang="0">
                          <a:pos x="3193" y="1252"/>
                        </a:cxn>
                        <a:cxn ang="0">
                          <a:pos x="2858" y="935"/>
                        </a:cxn>
                        <a:cxn ang="0">
                          <a:pos x="2434" y="605"/>
                        </a:cxn>
                        <a:cxn ang="0">
                          <a:pos x="1991" y="341"/>
                        </a:cxn>
                        <a:cxn ang="0">
                          <a:pos x="1549" y="143"/>
                        </a:cxn>
                        <a:cxn ang="0">
                          <a:pos x="1124" y="35"/>
                        </a:cxn>
                        <a:cxn ang="0">
                          <a:pos x="741" y="0"/>
                        </a:cxn>
                        <a:cxn ang="0">
                          <a:pos x="401" y="47"/>
                        </a:cxn>
                        <a:cxn ang="0">
                          <a:pos x="120" y="173"/>
                        </a:cxn>
                        <a:cxn ang="0">
                          <a:pos x="0" y="269"/>
                        </a:cxn>
                        <a:cxn ang="0">
                          <a:pos x="263" y="101"/>
                        </a:cxn>
                        <a:cxn ang="0">
                          <a:pos x="586" y="18"/>
                        </a:cxn>
                        <a:cxn ang="0">
                          <a:pos x="957" y="18"/>
                        </a:cxn>
                        <a:cxn ang="0">
                          <a:pos x="1357" y="95"/>
                        </a:cxn>
                        <a:cxn ang="0">
                          <a:pos x="1782" y="245"/>
                        </a:cxn>
                        <a:cxn ang="0">
                          <a:pos x="2212" y="467"/>
                        </a:cxn>
                        <a:cxn ang="0">
                          <a:pos x="2643" y="761"/>
                        </a:cxn>
                        <a:cxn ang="0">
                          <a:pos x="3061" y="1120"/>
                        </a:cxn>
                        <a:cxn ang="0">
                          <a:pos x="3318" y="1390"/>
                        </a:cxn>
                        <a:cxn ang="0">
                          <a:pos x="3552" y="1666"/>
                        </a:cxn>
                        <a:cxn ang="0">
                          <a:pos x="3755" y="1954"/>
                        </a:cxn>
                        <a:cxn ang="0">
                          <a:pos x="3922" y="2247"/>
                        </a:cxn>
                        <a:cxn ang="0">
                          <a:pos x="4060" y="2535"/>
                        </a:cxn>
                        <a:cxn ang="0">
                          <a:pos x="4162" y="2823"/>
                        </a:cxn>
                        <a:cxn ang="0">
                          <a:pos x="4221" y="3105"/>
                        </a:cxn>
                        <a:cxn ang="0">
                          <a:pos x="4245" y="3368"/>
                        </a:cxn>
                        <a:cxn ang="0">
                          <a:pos x="4233" y="3590"/>
                        </a:cxn>
                        <a:cxn ang="0">
                          <a:pos x="4185" y="3794"/>
                        </a:cxn>
                        <a:cxn ang="0">
                          <a:pos x="4215" y="3692"/>
                        </a:cxn>
                        <a:cxn ang="0">
                          <a:pos x="4245" y="3482"/>
                        </a:cxn>
                        <a:cxn ang="0">
                          <a:pos x="4251" y="3368"/>
                        </a:cxn>
                      </a:cxnLst>
                      <a:rect l="0" t="0" r="r" b="b"/>
                      <a:pathLst>
                        <a:path w="4251" h="3794">
                          <a:moveTo>
                            <a:pt x="4251" y="3368"/>
                          </a:moveTo>
                          <a:lnTo>
                            <a:pt x="4245" y="3237"/>
                          </a:lnTo>
                          <a:lnTo>
                            <a:pt x="4227" y="3099"/>
                          </a:lnTo>
                          <a:lnTo>
                            <a:pt x="4203" y="2961"/>
                          </a:lnTo>
                          <a:lnTo>
                            <a:pt x="4167" y="2823"/>
                          </a:lnTo>
                          <a:lnTo>
                            <a:pt x="4120" y="2679"/>
                          </a:lnTo>
                          <a:lnTo>
                            <a:pt x="4066" y="2535"/>
                          </a:lnTo>
                          <a:lnTo>
                            <a:pt x="4000" y="2391"/>
                          </a:lnTo>
                          <a:lnTo>
                            <a:pt x="3928" y="2247"/>
                          </a:lnTo>
                          <a:lnTo>
                            <a:pt x="3845" y="2098"/>
                          </a:lnTo>
                          <a:lnTo>
                            <a:pt x="3755" y="1954"/>
                          </a:lnTo>
                          <a:lnTo>
                            <a:pt x="3659" y="1810"/>
                          </a:lnTo>
                          <a:lnTo>
                            <a:pt x="3552" y="1666"/>
                          </a:lnTo>
                          <a:lnTo>
                            <a:pt x="3438" y="1528"/>
                          </a:lnTo>
                          <a:lnTo>
                            <a:pt x="3318" y="1390"/>
                          </a:lnTo>
                          <a:lnTo>
                            <a:pt x="3193" y="1252"/>
                          </a:lnTo>
                          <a:lnTo>
                            <a:pt x="3061" y="1120"/>
                          </a:lnTo>
                          <a:lnTo>
                            <a:pt x="2858" y="935"/>
                          </a:lnTo>
                          <a:lnTo>
                            <a:pt x="2649" y="761"/>
                          </a:lnTo>
                          <a:lnTo>
                            <a:pt x="2434" y="605"/>
                          </a:lnTo>
                          <a:lnTo>
                            <a:pt x="2212" y="467"/>
                          </a:lnTo>
                          <a:lnTo>
                            <a:pt x="1991" y="341"/>
                          </a:lnTo>
                          <a:lnTo>
                            <a:pt x="1770" y="233"/>
                          </a:lnTo>
                          <a:lnTo>
                            <a:pt x="1549" y="143"/>
                          </a:lnTo>
                          <a:lnTo>
                            <a:pt x="1327" y="77"/>
                          </a:lnTo>
                          <a:lnTo>
                            <a:pt x="1124" y="35"/>
                          </a:lnTo>
                          <a:lnTo>
                            <a:pt x="927" y="6"/>
                          </a:lnTo>
                          <a:lnTo>
                            <a:pt x="741" y="0"/>
                          </a:lnTo>
                          <a:lnTo>
                            <a:pt x="568" y="18"/>
                          </a:lnTo>
                          <a:lnTo>
                            <a:pt x="401" y="47"/>
                          </a:lnTo>
                          <a:lnTo>
                            <a:pt x="257" y="101"/>
                          </a:lnTo>
                          <a:lnTo>
                            <a:pt x="120" y="173"/>
                          </a:lnTo>
                          <a:lnTo>
                            <a:pt x="0" y="263"/>
                          </a:lnTo>
                          <a:lnTo>
                            <a:pt x="0" y="269"/>
                          </a:lnTo>
                          <a:lnTo>
                            <a:pt x="126" y="173"/>
                          </a:lnTo>
                          <a:lnTo>
                            <a:pt x="263" y="101"/>
                          </a:lnTo>
                          <a:lnTo>
                            <a:pt x="419" y="47"/>
                          </a:lnTo>
                          <a:lnTo>
                            <a:pt x="586" y="18"/>
                          </a:lnTo>
                          <a:lnTo>
                            <a:pt x="765" y="6"/>
                          </a:lnTo>
                          <a:lnTo>
                            <a:pt x="957" y="18"/>
                          </a:lnTo>
                          <a:lnTo>
                            <a:pt x="1154" y="47"/>
                          </a:lnTo>
                          <a:lnTo>
                            <a:pt x="1357" y="95"/>
                          </a:lnTo>
                          <a:lnTo>
                            <a:pt x="1567" y="161"/>
                          </a:lnTo>
                          <a:lnTo>
                            <a:pt x="1782" y="245"/>
                          </a:lnTo>
                          <a:lnTo>
                            <a:pt x="1997" y="347"/>
                          </a:lnTo>
                          <a:lnTo>
                            <a:pt x="2212" y="467"/>
                          </a:lnTo>
                          <a:lnTo>
                            <a:pt x="2428" y="605"/>
                          </a:lnTo>
                          <a:lnTo>
                            <a:pt x="2643" y="761"/>
                          </a:lnTo>
                          <a:lnTo>
                            <a:pt x="2858" y="935"/>
                          </a:lnTo>
                          <a:lnTo>
                            <a:pt x="3061" y="1120"/>
                          </a:lnTo>
                          <a:lnTo>
                            <a:pt x="3193" y="1252"/>
                          </a:lnTo>
                          <a:lnTo>
                            <a:pt x="3318" y="1390"/>
                          </a:lnTo>
                          <a:lnTo>
                            <a:pt x="3438" y="1528"/>
                          </a:lnTo>
                          <a:lnTo>
                            <a:pt x="3552" y="1666"/>
                          </a:lnTo>
                          <a:lnTo>
                            <a:pt x="3653" y="1810"/>
                          </a:lnTo>
                          <a:lnTo>
                            <a:pt x="3755" y="1954"/>
                          </a:lnTo>
                          <a:lnTo>
                            <a:pt x="3839" y="2104"/>
                          </a:lnTo>
                          <a:lnTo>
                            <a:pt x="3922" y="2247"/>
                          </a:lnTo>
                          <a:lnTo>
                            <a:pt x="3994" y="2391"/>
                          </a:lnTo>
                          <a:lnTo>
                            <a:pt x="4060" y="2535"/>
                          </a:lnTo>
                          <a:lnTo>
                            <a:pt x="4114" y="2679"/>
                          </a:lnTo>
                          <a:lnTo>
                            <a:pt x="4162" y="2823"/>
                          </a:lnTo>
                          <a:lnTo>
                            <a:pt x="4197" y="2967"/>
                          </a:lnTo>
                          <a:lnTo>
                            <a:pt x="4221" y="3105"/>
                          </a:lnTo>
                          <a:lnTo>
                            <a:pt x="4239" y="3237"/>
                          </a:lnTo>
                          <a:lnTo>
                            <a:pt x="4245" y="3368"/>
                          </a:lnTo>
                          <a:lnTo>
                            <a:pt x="4245" y="3482"/>
                          </a:lnTo>
                          <a:lnTo>
                            <a:pt x="4233" y="3590"/>
                          </a:lnTo>
                          <a:lnTo>
                            <a:pt x="4215" y="3692"/>
                          </a:lnTo>
                          <a:lnTo>
                            <a:pt x="4185" y="3794"/>
                          </a:lnTo>
                          <a:lnTo>
                            <a:pt x="4185" y="3794"/>
                          </a:lnTo>
                          <a:lnTo>
                            <a:pt x="4215" y="3692"/>
                          </a:lnTo>
                          <a:lnTo>
                            <a:pt x="4239" y="3590"/>
                          </a:lnTo>
                          <a:lnTo>
                            <a:pt x="4245" y="3482"/>
                          </a:lnTo>
                          <a:lnTo>
                            <a:pt x="4251" y="3368"/>
                          </a:lnTo>
                          <a:lnTo>
                            <a:pt x="4251" y="3368"/>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7" name="Group 12"/>
                    <p:cNvGrpSpPr>
                      <a:grpSpLocks/>
                    </p:cNvGrpSpPr>
                    <p:nvPr userDrawn="1"/>
                  </p:nvGrpSpPr>
                  <p:grpSpPr bwMode="auto">
                    <a:xfrm>
                      <a:off x="0" y="659"/>
                      <a:ext cx="4751" cy="3657"/>
                      <a:chOff x="0" y="659"/>
                      <a:chExt cx="4751" cy="3657"/>
                    </a:xfrm>
                  </p:grpSpPr>
                  <p:sp>
                    <p:nvSpPr>
                      <p:cNvPr id="172045" name="Freeform 13"/>
                      <p:cNvSpPr>
                        <a:spLocks/>
                      </p:cNvSpPr>
                      <p:nvPr userDrawn="1"/>
                    </p:nvSpPr>
                    <p:spPr bwMode="hidden">
                      <a:xfrm>
                        <a:off x="400" y="659"/>
                        <a:ext cx="4121" cy="3657"/>
                      </a:xfrm>
                      <a:custGeom>
                        <a:avLst/>
                        <a:gdLst/>
                        <a:ahLst/>
                        <a:cxnLst>
                          <a:cxn ang="0">
                            <a:pos x="161" y="186"/>
                          </a:cxn>
                          <a:cxn ang="0">
                            <a:pos x="442" y="54"/>
                          </a:cxn>
                          <a:cxn ang="0">
                            <a:pos x="771" y="6"/>
                          </a:cxn>
                          <a:cxn ang="0">
                            <a:pos x="1136" y="36"/>
                          </a:cxn>
                          <a:cxn ang="0">
                            <a:pos x="1537" y="144"/>
                          </a:cxn>
                          <a:cxn ang="0">
                            <a:pos x="1949" y="324"/>
                          </a:cxn>
                          <a:cxn ang="0">
                            <a:pos x="2368" y="570"/>
                          </a:cxn>
                          <a:cxn ang="0">
                            <a:pos x="2780" y="888"/>
                          </a:cxn>
                          <a:cxn ang="0">
                            <a:pos x="3103" y="1193"/>
                          </a:cxn>
                          <a:cxn ang="0">
                            <a:pos x="3336" y="1451"/>
                          </a:cxn>
                          <a:cxn ang="0">
                            <a:pos x="3540" y="1721"/>
                          </a:cxn>
                          <a:cxn ang="0">
                            <a:pos x="3719" y="1997"/>
                          </a:cxn>
                          <a:cxn ang="0">
                            <a:pos x="3863" y="2272"/>
                          </a:cxn>
                          <a:cxn ang="0">
                            <a:pos x="3976" y="2548"/>
                          </a:cxn>
                          <a:cxn ang="0">
                            <a:pos x="4060" y="2818"/>
                          </a:cxn>
                          <a:cxn ang="0">
                            <a:pos x="4102" y="3070"/>
                          </a:cxn>
                          <a:cxn ang="0">
                            <a:pos x="4102" y="3321"/>
                          </a:cxn>
                          <a:cxn ang="0">
                            <a:pos x="4060" y="3549"/>
                          </a:cxn>
                          <a:cxn ang="0">
                            <a:pos x="4030" y="3657"/>
                          </a:cxn>
                          <a:cxn ang="0">
                            <a:pos x="4090" y="3447"/>
                          </a:cxn>
                          <a:cxn ang="0">
                            <a:pos x="4108" y="3213"/>
                          </a:cxn>
                          <a:cxn ang="0">
                            <a:pos x="4102" y="3070"/>
                          </a:cxn>
                          <a:cxn ang="0">
                            <a:pos x="4060" y="2812"/>
                          </a:cxn>
                          <a:cxn ang="0">
                            <a:pos x="3982" y="2548"/>
                          </a:cxn>
                          <a:cxn ang="0">
                            <a:pos x="3869" y="2272"/>
                          </a:cxn>
                          <a:cxn ang="0">
                            <a:pos x="3725" y="1997"/>
                          </a:cxn>
                          <a:cxn ang="0">
                            <a:pos x="3546" y="1721"/>
                          </a:cxn>
                          <a:cxn ang="0">
                            <a:pos x="3342" y="1451"/>
                          </a:cxn>
                          <a:cxn ang="0">
                            <a:pos x="3109" y="1187"/>
                          </a:cxn>
                          <a:cxn ang="0">
                            <a:pos x="2792" y="888"/>
                          </a:cxn>
                          <a:cxn ang="0">
                            <a:pos x="2386" y="576"/>
                          </a:cxn>
                          <a:cxn ang="0">
                            <a:pos x="1967" y="330"/>
                          </a:cxn>
                          <a:cxn ang="0">
                            <a:pos x="1543" y="144"/>
                          </a:cxn>
                          <a:cxn ang="0">
                            <a:pos x="1130" y="30"/>
                          </a:cxn>
                          <a:cxn ang="0">
                            <a:pos x="753" y="0"/>
                          </a:cxn>
                          <a:cxn ang="0">
                            <a:pos x="431" y="54"/>
                          </a:cxn>
                          <a:cxn ang="0">
                            <a:pos x="161" y="186"/>
                          </a:cxn>
                          <a:cxn ang="0">
                            <a:pos x="24" y="306"/>
                          </a:cxn>
                          <a:cxn ang="0">
                            <a:pos x="0" y="336"/>
                          </a:cxn>
                          <a:cxn ang="0">
                            <a:pos x="48" y="282"/>
                          </a:cxn>
                        </a:cxnLst>
                        <a:rect l="0" t="0" r="r" b="b"/>
                        <a:pathLst>
                          <a:path w="4108" h="3657">
                            <a:moveTo>
                              <a:pt x="48" y="282"/>
                            </a:moveTo>
                            <a:lnTo>
                              <a:pt x="161" y="186"/>
                            </a:lnTo>
                            <a:lnTo>
                              <a:pt x="293" y="108"/>
                            </a:lnTo>
                            <a:lnTo>
                              <a:pt x="442" y="54"/>
                            </a:lnTo>
                            <a:lnTo>
                              <a:pt x="598" y="18"/>
                            </a:lnTo>
                            <a:lnTo>
                              <a:pt x="771" y="6"/>
                            </a:lnTo>
                            <a:lnTo>
                              <a:pt x="951" y="12"/>
                            </a:lnTo>
                            <a:lnTo>
                              <a:pt x="1136" y="36"/>
                            </a:lnTo>
                            <a:lnTo>
                              <a:pt x="1333" y="84"/>
                            </a:lnTo>
                            <a:lnTo>
                              <a:pt x="1537" y="144"/>
                            </a:lnTo>
                            <a:lnTo>
                              <a:pt x="1740" y="222"/>
                            </a:lnTo>
                            <a:lnTo>
                              <a:pt x="1949" y="324"/>
                            </a:lnTo>
                            <a:lnTo>
                              <a:pt x="2158" y="438"/>
                            </a:lnTo>
                            <a:lnTo>
                              <a:pt x="2368" y="570"/>
                            </a:lnTo>
                            <a:lnTo>
                              <a:pt x="2577" y="720"/>
                            </a:lnTo>
                            <a:lnTo>
                              <a:pt x="2780" y="888"/>
                            </a:lnTo>
                            <a:lnTo>
                              <a:pt x="2978" y="1067"/>
                            </a:lnTo>
                            <a:lnTo>
                              <a:pt x="3103" y="1193"/>
                            </a:lnTo>
                            <a:lnTo>
                              <a:pt x="3223" y="1319"/>
                            </a:lnTo>
                            <a:lnTo>
                              <a:pt x="3336" y="1451"/>
                            </a:lnTo>
                            <a:lnTo>
                              <a:pt x="3444" y="1589"/>
                            </a:lnTo>
                            <a:lnTo>
                              <a:pt x="3540" y="1721"/>
                            </a:lnTo>
                            <a:lnTo>
                              <a:pt x="3635" y="1859"/>
                            </a:lnTo>
                            <a:lnTo>
                              <a:pt x="3719" y="1997"/>
                            </a:lnTo>
                            <a:lnTo>
                              <a:pt x="3797" y="2134"/>
                            </a:lnTo>
                            <a:lnTo>
                              <a:pt x="3863" y="2272"/>
                            </a:lnTo>
                            <a:lnTo>
                              <a:pt x="3928" y="2410"/>
                            </a:lnTo>
                            <a:lnTo>
                              <a:pt x="3976" y="2548"/>
                            </a:lnTo>
                            <a:lnTo>
                              <a:pt x="4024" y="2680"/>
                            </a:lnTo>
                            <a:lnTo>
                              <a:pt x="4060" y="2818"/>
                            </a:lnTo>
                            <a:lnTo>
                              <a:pt x="4084" y="2944"/>
                            </a:lnTo>
                            <a:lnTo>
                              <a:pt x="4102" y="3070"/>
                            </a:lnTo>
                            <a:lnTo>
                              <a:pt x="4108" y="3195"/>
                            </a:lnTo>
                            <a:lnTo>
                              <a:pt x="4102" y="3321"/>
                            </a:lnTo>
                            <a:lnTo>
                              <a:pt x="4090" y="3441"/>
                            </a:lnTo>
                            <a:lnTo>
                              <a:pt x="4060" y="3549"/>
                            </a:lnTo>
                            <a:lnTo>
                              <a:pt x="4024" y="3657"/>
                            </a:lnTo>
                            <a:lnTo>
                              <a:pt x="4030" y="3657"/>
                            </a:lnTo>
                            <a:lnTo>
                              <a:pt x="4066" y="3555"/>
                            </a:lnTo>
                            <a:lnTo>
                              <a:pt x="4090" y="3447"/>
                            </a:lnTo>
                            <a:lnTo>
                              <a:pt x="4102" y="3333"/>
                            </a:lnTo>
                            <a:lnTo>
                              <a:pt x="4108" y="3213"/>
                            </a:lnTo>
                            <a:lnTo>
                              <a:pt x="4108" y="3195"/>
                            </a:lnTo>
                            <a:lnTo>
                              <a:pt x="4102" y="3070"/>
                            </a:lnTo>
                            <a:lnTo>
                              <a:pt x="4084" y="2944"/>
                            </a:lnTo>
                            <a:lnTo>
                              <a:pt x="4060" y="2812"/>
                            </a:lnTo>
                            <a:lnTo>
                              <a:pt x="4024" y="2680"/>
                            </a:lnTo>
                            <a:lnTo>
                              <a:pt x="3982" y="2548"/>
                            </a:lnTo>
                            <a:lnTo>
                              <a:pt x="3928" y="2410"/>
                            </a:lnTo>
                            <a:lnTo>
                              <a:pt x="3869" y="2272"/>
                            </a:lnTo>
                            <a:lnTo>
                              <a:pt x="3803" y="2134"/>
                            </a:lnTo>
                            <a:lnTo>
                              <a:pt x="3725" y="1997"/>
                            </a:lnTo>
                            <a:lnTo>
                              <a:pt x="3641" y="1859"/>
                            </a:lnTo>
                            <a:lnTo>
                              <a:pt x="3546" y="1721"/>
                            </a:lnTo>
                            <a:lnTo>
                              <a:pt x="3450" y="1583"/>
                            </a:lnTo>
                            <a:lnTo>
                              <a:pt x="3342" y="1451"/>
                            </a:lnTo>
                            <a:lnTo>
                              <a:pt x="3229" y="1319"/>
                            </a:lnTo>
                            <a:lnTo>
                              <a:pt x="3109" y="1187"/>
                            </a:lnTo>
                            <a:lnTo>
                              <a:pt x="2984" y="1061"/>
                            </a:lnTo>
                            <a:lnTo>
                              <a:pt x="2792" y="888"/>
                            </a:lnTo>
                            <a:lnTo>
                              <a:pt x="2589" y="726"/>
                            </a:lnTo>
                            <a:lnTo>
                              <a:pt x="2386" y="576"/>
                            </a:lnTo>
                            <a:lnTo>
                              <a:pt x="2176" y="444"/>
                            </a:lnTo>
                            <a:lnTo>
                              <a:pt x="1967" y="330"/>
                            </a:lnTo>
                            <a:lnTo>
                              <a:pt x="1752" y="228"/>
                            </a:lnTo>
                            <a:lnTo>
                              <a:pt x="1543" y="144"/>
                            </a:lnTo>
                            <a:lnTo>
                              <a:pt x="1333" y="78"/>
                            </a:lnTo>
                            <a:lnTo>
                              <a:pt x="1130" y="30"/>
                            </a:lnTo>
                            <a:lnTo>
                              <a:pt x="939" y="6"/>
                            </a:lnTo>
                            <a:lnTo>
                              <a:pt x="753" y="0"/>
                            </a:lnTo>
                            <a:lnTo>
                              <a:pt x="586" y="18"/>
                            </a:lnTo>
                            <a:lnTo>
                              <a:pt x="431" y="54"/>
                            </a:lnTo>
                            <a:lnTo>
                              <a:pt x="287" y="108"/>
                            </a:lnTo>
                            <a:lnTo>
                              <a:pt x="161" y="186"/>
                            </a:lnTo>
                            <a:lnTo>
                              <a:pt x="48" y="282"/>
                            </a:lnTo>
                            <a:lnTo>
                              <a:pt x="24" y="306"/>
                            </a:lnTo>
                            <a:lnTo>
                              <a:pt x="0" y="330"/>
                            </a:lnTo>
                            <a:lnTo>
                              <a:pt x="0" y="336"/>
                            </a:lnTo>
                            <a:lnTo>
                              <a:pt x="24" y="312"/>
                            </a:lnTo>
                            <a:lnTo>
                              <a:pt x="48" y="282"/>
                            </a:lnTo>
                            <a:lnTo>
                              <a:pt x="48" y="282"/>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8" name="Group 14"/>
                      <p:cNvGrpSpPr>
                        <a:grpSpLocks/>
                      </p:cNvGrpSpPr>
                      <p:nvPr userDrawn="1"/>
                    </p:nvGrpSpPr>
                    <p:grpSpPr bwMode="auto">
                      <a:xfrm>
                        <a:off x="0" y="808"/>
                        <a:ext cx="4751" cy="3508"/>
                        <a:chOff x="-400" y="808"/>
                        <a:chExt cx="4751" cy="3508"/>
                      </a:xfrm>
                    </p:grpSpPr>
                    <p:sp>
                      <p:nvSpPr>
                        <p:cNvPr id="172047" name="Line 15"/>
                        <p:cNvSpPr>
                          <a:spLocks noChangeShapeType="1"/>
                        </p:cNvSpPr>
                        <p:nvPr userDrawn="1"/>
                      </p:nvSpPr>
                      <p:spPr bwMode="hidden">
                        <a:xfrm rot="1678521" flipH="1" flipV="1">
                          <a:off x="876" y="809"/>
                          <a:ext cx="1242" cy="191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48" name="Line 16"/>
                        <p:cNvSpPr>
                          <a:spLocks noChangeShapeType="1"/>
                        </p:cNvSpPr>
                        <p:nvPr userDrawn="1"/>
                      </p:nvSpPr>
                      <p:spPr bwMode="hidden">
                        <a:xfrm rot="1678521" flipH="1" flipV="1">
                          <a:off x="-210" y="2117"/>
                          <a:ext cx="1921" cy="37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49" name="Line 17"/>
                        <p:cNvSpPr>
                          <a:spLocks noChangeShapeType="1"/>
                        </p:cNvSpPr>
                        <p:nvPr userDrawn="1"/>
                      </p:nvSpPr>
                      <p:spPr bwMode="hidden">
                        <a:xfrm rot="1678521" flipH="1" flipV="1">
                          <a:off x="-257" y="1886"/>
                          <a:ext cx="2029" cy="59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0" name="Line 18"/>
                        <p:cNvSpPr>
                          <a:spLocks noChangeShapeType="1"/>
                        </p:cNvSpPr>
                        <p:nvPr userDrawn="1"/>
                      </p:nvSpPr>
                      <p:spPr bwMode="hidden">
                        <a:xfrm rot="1678521" flipH="1" flipV="1">
                          <a:off x="-327" y="1599"/>
                          <a:ext cx="2175" cy="85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1" name="Line 19"/>
                        <p:cNvSpPr>
                          <a:spLocks noChangeShapeType="1"/>
                        </p:cNvSpPr>
                        <p:nvPr userDrawn="1"/>
                      </p:nvSpPr>
                      <p:spPr bwMode="hidden">
                        <a:xfrm rot="1678521" flipH="1" flipV="1">
                          <a:off x="-400" y="1259"/>
                          <a:ext cx="2334" cy="116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2" name="Line 20"/>
                        <p:cNvSpPr>
                          <a:spLocks noChangeShapeType="1"/>
                        </p:cNvSpPr>
                        <p:nvPr userDrawn="1"/>
                      </p:nvSpPr>
                      <p:spPr bwMode="hidden">
                        <a:xfrm rot="1678521" flipH="1" flipV="1">
                          <a:off x="179" y="872"/>
                          <a:ext cx="1891" cy="16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3" name="Line 21"/>
                        <p:cNvSpPr>
                          <a:spLocks noChangeShapeType="1"/>
                        </p:cNvSpPr>
                        <p:nvPr userDrawn="1"/>
                      </p:nvSpPr>
                      <p:spPr bwMode="hidden">
                        <a:xfrm rot="1678521" flipH="1" flipV="1">
                          <a:off x="-150" y="2329"/>
                          <a:ext cx="1806" cy="19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4" name="Line 22"/>
                        <p:cNvSpPr>
                          <a:spLocks noChangeShapeType="1"/>
                        </p:cNvSpPr>
                        <p:nvPr userDrawn="1"/>
                      </p:nvSpPr>
                      <p:spPr bwMode="hidden">
                        <a:xfrm rot="1678521" flipH="1" flipV="1">
                          <a:off x="-109" y="2514"/>
                          <a:ext cx="1720" cy="3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5" name="Line 23"/>
                        <p:cNvSpPr>
                          <a:spLocks noChangeShapeType="1"/>
                        </p:cNvSpPr>
                        <p:nvPr userDrawn="1"/>
                      </p:nvSpPr>
                      <p:spPr bwMode="hidden">
                        <a:xfrm rot="1678521" flipH="1">
                          <a:off x="545" y="2785"/>
                          <a:ext cx="849" cy="80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6" name="Line 24"/>
                        <p:cNvSpPr>
                          <a:spLocks noChangeShapeType="1"/>
                        </p:cNvSpPr>
                        <p:nvPr userDrawn="1"/>
                      </p:nvSpPr>
                      <p:spPr bwMode="hidden">
                        <a:xfrm rot="1678521" flipH="1">
                          <a:off x="168" y="2669"/>
                          <a:ext cx="1295" cy="56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7" name="Line 25"/>
                        <p:cNvSpPr>
                          <a:spLocks noChangeShapeType="1"/>
                        </p:cNvSpPr>
                        <p:nvPr userDrawn="1"/>
                      </p:nvSpPr>
                      <p:spPr bwMode="hidden">
                        <a:xfrm rot="1678521" flipH="1">
                          <a:off x="-34" y="2588"/>
                          <a:ext cx="1576" cy="24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8" name="Line 26"/>
                        <p:cNvSpPr>
                          <a:spLocks noChangeShapeType="1"/>
                        </p:cNvSpPr>
                        <p:nvPr userDrawn="1"/>
                      </p:nvSpPr>
                      <p:spPr bwMode="hidden">
                        <a:xfrm rot="1678521" flipH="1">
                          <a:off x="1201" y="2985"/>
                          <a:ext cx="141" cy="104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9" name="Line 27"/>
                        <p:cNvSpPr>
                          <a:spLocks noChangeShapeType="1"/>
                        </p:cNvSpPr>
                        <p:nvPr userDrawn="1"/>
                      </p:nvSpPr>
                      <p:spPr bwMode="hidden">
                        <a:xfrm rot="1678521" flipH="1">
                          <a:off x="1292" y="3013"/>
                          <a:ext cx="47" cy="105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0" name="Line 28"/>
                        <p:cNvSpPr>
                          <a:spLocks noChangeShapeType="1"/>
                        </p:cNvSpPr>
                        <p:nvPr userDrawn="1"/>
                      </p:nvSpPr>
                      <p:spPr bwMode="hidden">
                        <a:xfrm rot="1678521">
                          <a:off x="1331" y="3034"/>
                          <a:ext cx="47" cy="10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1" name="Line 29"/>
                        <p:cNvSpPr>
                          <a:spLocks noChangeShapeType="1"/>
                        </p:cNvSpPr>
                        <p:nvPr userDrawn="1"/>
                      </p:nvSpPr>
                      <p:spPr bwMode="hidden">
                        <a:xfrm rot="1678521">
                          <a:off x="1325" y="3059"/>
                          <a:ext cx="145" cy="110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2" name="Line 30"/>
                        <p:cNvSpPr>
                          <a:spLocks noChangeShapeType="1"/>
                        </p:cNvSpPr>
                        <p:nvPr userDrawn="1"/>
                      </p:nvSpPr>
                      <p:spPr bwMode="hidden">
                        <a:xfrm rot="1678521">
                          <a:off x="1320" y="3090"/>
                          <a:ext cx="255" cy="112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3" name="Line 31"/>
                        <p:cNvSpPr>
                          <a:spLocks noChangeShapeType="1"/>
                        </p:cNvSpPr>
                        <p:nvPr userDrawn="1"/>
                      </p:nvSpPr>
                      <p:spPr bwMode="hidden">
                        <a:xfrm rot="1678521">
                          <a:off x="1314" y="3117"/>
                          <a:ext cx="365" cy="11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4" name="Line 32"/>
                        <p:cNvSpPr>
                          <a:spLocks noChangeShapeType="1"/>
                        </p:cNvSpPr>
                        <p:nvPr userDrawn="1"/>
                      </p:nvSpPr>
                      <p:spPr bwMode="hidden">
                        <a:xfrm rot="1678521">
                          <a:off x="1337" y="3181"/>
                          <a:ext cx="567" cy="107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5" name="Line 33"/>
                        <p:cNvSpPr>
                          <a:spLocks noChangeShapeType="1"/>
                        </p:cNvSpPr>
                        <p:nvPr userDrawn="1"/>
                      </p:nvSpPr>
                      <p:spPr bwMode="hidden">
                        <a:xfrm rot="1678521">
                          <a:off x="1354" y="3209"/>
                          <a:ext cx="663" cy="101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6" name="Line 34"/>
                        <p:cNvSpPr>
                          <a:spLocks noChangeShapeType="1"/>
                        </p:cNvSpPr>
                        <p:nvPr userDrawn="1"/>
                      </p:nvSpPr>
                      <p:spPr bwMode="hidden">
                        <a:xfrm rot="1678521">
                          <a:off x="1375" y="3238"/>
                          <a:ext cx="745" cy="95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7" name="Line 35"/>
                        <p:cNvSpPr>
                          <a:spLocks noChangeShapeType="1"/>
                        </p:cNvSpPr>
                        <p:nvPr userDrawn="1"/>
                      </p:nvSpPr>
                      <p:spPr bwMode="hidden">
                        <a:xfrm rot="1678521">
                          <a:off x="1393" y="3266"/>
                          <a:ext cx="849" cy="90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8" name="Line 36"/>
                        <p:cNvSpPr>
                          <a:spLocks noChangeShapeType="1"/>
                        </p:cNvSpPr>
                        <p:nvPr userDrawn="1"/>
                      </p:nvSpPr>
                      <p:spPr bwMode="hidden">
                        <a:xfrm rot="1678521">
                          <a:off x="1412" y="3293"/>
                          <a:ext cx="950" cy="8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9" name="Line 37"/>
                        <p:cNvSpPr>
                          <a:spLocks noChangeShapeType="1"/>
                        </p:cNvSpPr>
                        <p:nvPr userDrawn="1"/>
                      </p:nvSpPr>
                      <p:spPr bwMode="hidden">
                        <a:xfrm rot="1678521">
                          <a:off x="1429" y="3321"/>
                          <a:ext cx="1056" cy="78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0" name="Line 38"/>
                        <p:cNvSpPr>
                          <a:spLocks noChangeShapeType="1"/>
                        </p:cNvSpPr>
                        <p:nvPr userDrawn="1"/>
                      </p:nvSpPr>
                      <p:spPr bwMode="hidden">
                        <a:xfrm rot="1678521">
                          <a:off x="1452" y="3356"/>
                          <a:ext cx="1173" cy="72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1" name="Line 39"/>
                        <p:cNvSpPr>
                          <a:spLocks noChangeShapeType="1"/>
                        </p:cNvSpPr>
                        <p:nvPr userDrawn="1"/>
                      </p:nvSpPr>
                      <p:spPr bwMode="hidden">
                        <a:xfrm rot="1678521">
                          <a:off x="1469" y="3388"/>
                          <a:ext cx="1315" cy="66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2" name="Line 40"/>
                        <p:cNvSpPr>
                          <a:spLocks noChangeShapeType="1"/>
                        </p:cNvSpPr>
                        <p:nvPr userDrawn="1"/>
                      </p:nvSpPr>
                      <p:spPr bwMode="hidden">
                        <a:xfrm rot="1678521">
                          <a:off x="1493" y="3426"/>
                          <a:ext cx="1469" cy="58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3" name="Line 41"/>
                        <p:cNvSpPr>
                          <a:spLocks noChangeShapeType="1"/>
                        </p:cNvSpPr>
                        <p:nvPr userDrawn="1"/>
                      </p:nvSpPr>
                      <p:spPr bwMode="hidden">
                        <a:xfrm rot="1678521">
                          <a:off x="1511" y="3464"/>
                          <a:ext cx="1649" cy="49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4" name="Line 42"/>
                        <p:cNvSpPr>
                          <a:spLocks noChangeShapeType="1"/>
                        </p:cNvSpPr>
                        <p:nvPr userDrawn="1"/>
                      </p:nvSpPr>
                      <p:spPr bwMode="hidden">
                        <a:xfrm rot="1678521">
                          <a:off x="1528" y="3518"/>
                          <a:ext cx="1885" cy="38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5" name="Line 43"/>
                        <p:cNvSpPr>
                          <a:spLocks noChangeShapeType="1"/>
                        </p:cNvSpPr>
                        <p:nvPr userDrawn="1"/>
                      </p:nvSpPr>
                      <p:spPr bwMode="hidden">
                        <a:xfrm rot="1678521">
                          <a:off x="1552" y="3586"/>
                          <a:ext cx="2168" cy="24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6" name="Line 44"/>
                        <p:cNvSpPr>
                          <a:spLocks noChangeShapeType="1"/>
                        </p:cNvSpPr>
                        <p:nvPr userDrawn="1"/>
                      </p:nvSpPr>
                      <p:spPr bwMode="hidden">
                        <a:xfrm rot="1678521">
                          <a:off x="1577" y="3670"/>
                          <a:ext cx="2528" cy="6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7" name="Line 45"/>
                        <p:cNvSpPr>
                          <a:spLocks noChangeShapeType="1"/>
                        </p:cNvSpPr>
                        <p:nvPr userDrawn="1"/>
                      </p:nvSpPr>
                      <p:spPr bwMode="hidden">
                        <a:xfrm rot="1678521" flipV="1">
                          <a:off x="1621" y="3545"/>
                          <a:ext cx="2730" cy="17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8" name="Line 46"/>
                        <p:cNvSpPr>
                          <a:spLocks noChangeShapeType="1"/>
                        </p:cNvSpPr>
                        <p:nvPr userDrawn="1"/>
                      </p:nvSpPr>
                      <p:spPr bwMode="hidden">
                        <a:xfrm rot="1678521" flipV="1">
                          <a:off x="1682" y="3297"/>
                          <a:ext cx="2635" cy="40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9" name="Line 47"/>
                        <p:cNvSpPr>
                          <a:spLocks noChangeShapeType="1"/>
                        </p:cNvSpPr>
                        <p:nvPr userDrawn="1"/>
                      </p:nvSpPr>
                      <p:spPr bwMode="hidden">
                        <a:xfrm rot="1678521" flipV="1">
                          <a:off x="1782" y="2845"/>
                          <a:ext cx="2370" cy="78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0" name="Line 48"/>
                        <p:cNvSpPr>
                          <a:spLocks noChangeShapeType="1"/>
                        </p:cNvSpPr>
                        <p:nvPr userDrawn="1"/>
                      </p:nvSpPr>
                      <p:spPr bwMode="hidden">
                        <a:xfrm rot="1678521" flipV="1">
                          <a:off x="1960" y="1992"/>
                          <a:ext cx="1530" cy="14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1" name="Line 49"/>
                        <p:cNvSpPr>
                          <a:spLocks noChangeShapeType="1"/>
                        </p:cNvSpPr>
                        <p:nvPr userDrawn="1"/>
                      </p:nvSpPr>
                      <p:spPr bwMode="hidden">
                        <a:xfrm rot="1678521" flipV="1">
                          <a:off x="2014" y="1727"/>
                          <a:ext cx="1219" cy="162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2" name="Freeform 50"/>
                        <p:cNvSpPr>
                          <a:spLocks/>
                        </p:cNvSpPr>
                        <p:nvPr userDrawn="1"/>
                      </p:nvSpPr>
                      <p:spPr bwMode="hidden">
                        <a:xfrm>
                          <a:off x="0" y="2548"/>
                          <a:ext cx="1542" cy="1768"/>
                        </a:xfrm>
                        <a:custGeom>
                          <a:avLst/>
                          <a:gdLst/>
                          <a:ahLst/>
                          <a:cxnLst>
                            <a:cxn ang="0">
                              <a:pos x="909" y="1264"/>
                            </a:cxn>
                            <a:cxn ang="0">
                              <a:pos x="1058" y="1402"/>
                            </a:cxn>
                            <a:cxn ang="0">
                              <a:pos x="1214" y="1528"/>
                            </a:cxn>
                            <a:cxn ang="0">
                              <a:pos x="1369" y="1654"/>
                            </a:cxn>
                            <a:cxn ang="0">
                              <a:pos x="1531" y="1768"/>
                            </a:cxn>
                            <a:cxn ang="0">
                              <a:pos x="1537" y="1768"/>
                            </a:cxn>
                            <a:cxn ang="0">
                              <a:pos x="1375" y="1654"/>
                            </a:cxn>
                            <a:cxn ang="0">
                              <a:pos x="1220" y="1534"/>
                            </a:cxn>
                            <a:cxn ang="0">
                              <a:pos x="1064" y="1402"/>
                            </a:cxn>
                            <a:cxn ang="0">
                              <a:pos x="915" y="1258"/>
                            </a:cxn>
                            <a:cxn ang="0">
                              <a:pos x="765" y="1115"/>
                            </a:cxn>
                            <a:cxn ang="0">
                              <a:pos x="628" y="959"/>
                            </a:cxn>
                            <a:cxn ang="0">
                              <a:pos x="496" y="803"/>
                            </a:cxn>
                            <a:cxn ang="0">
                              <a:pos x="377" y="647"/>
                            </a:cxn>
                            <a:cxn ang="0">
                              <a:pos x="269" y="485"/>
                            </a:cxn>
                            <a:cxn ang="0">
                              <a:pos x="167" y="323"/>
                            </a:cxn>
                            <a:cxn ang="0">
                              <a:pos x="78" y="161"/>
                            </a:cxn>
                            <a:cxn ang="0">
                              <a:pos x="0" y="0"/>
                            </a:cxn>
                            <a:cxn ang="0">
                              <a:pos x="0" y="12"/>
                            </a:cxn>
                            <a:cxn ang="0">
                              <a:pos x="78" y="173"/>
                            </a:cxn>
                            <a:cxn ang="0">
                              <a:pos x="167" y="335"/>
                            </a:cxn>
                            <a:cxn ang="0">
                              <a:pos x="269" y="491"/>
                            </a:cxn>
                            <a:cxn ang="0">
                              <a:pos x="377" y="653"/>
                            </a:cxn>
                            <a:cxn ang="0">
                              <a:pos x="496" y="809"/>
                            </a:cxn>
                            <a:cxn ang="0">
                              <a:pos x="628" y="965"/>
                            </a:cxn>
                            <a:cxn ang="0">
                              <a:pos x="765" y="1121"/>
                            </a:cxn>
                            <a:cxn ang="0">
                              <a:pos x="909" y="1264"/>
                            </a:cxn>
                            <a:cxn ang="0">
                              <a:pos x="909" y="1264"/>
                            </a:cxn>
                          </a:cxnLst>
                          <a:rect l="0" t="0" r="r" b="b"/>
                          <a:pathLst>
                            <a:path w="1537" h="1768">
                              <a:moveTo>
                                <a:pt x="909" y="1264"/>
                              </a:moveTo>
                              <a:lnTo>
                                <a:pt x="1058" y="1402"/>
                              </a:lnTo>
                              <a:lnTo>
                                <a:pt x="1214" y="1528"/>
                              </a:lnTo>
                              <a:lnTo>
                                <a:pt x="1369" y="1654"/>
                              </a:lnTo>
                              <a:lnTo>
                                <a:pt x="1531" y="1768"/>
                              </a:lnTo>
                              <a:lnTo>
                                <a:pt x="1537" y="1768"/>
                              </a:lnTo>
                              <a:lnTo>
                                <a:pt x="1375" y="1654"/>
                              </a:lnTo>
                              <a:lnTo>
                                <a:pt x="1220" y="1534"/>
                              </a:lnTo>
                              <a:lnTo>
                                <a:pt x="1064" y="1402"/>
                              </a:lnTo>
                              <a:lnTo>
                                <a:pt x="915" y="1258"/>
                              </a:lnTo>
                              <a:lnTo>
                                <a:pt x="765" y="1115"/>
                              </a:lnTo>
                              <a:lnTo>
                                <a:pt x="628" y="959"/>
                              </a:lnTo>
                              <a:lnTo>
                                <a:pt x="496" y="803"/>
                              </a:lnTo>
                              <a:lnTo>
                                <a:pt x="377" y="647"/>
                              </a:lnTo>
                              <a:lnTo>
                                <a:pt x="269" y="485"/>
                              </a:lnTo>
                              <a:lnTo>
                                <a:pt x="167" y="323"/>
                              </a:lnTo>
                              <a:lnTo>
                                <a:pt x="78" y="161"/>
                              </a:lnTo>
                              <a:lnTo>
                                <a:pt x="0" y="0"/>
                              </a:lnTo>
                              <a:lnTo>
                                <a:pt x="0" y="12"/>
                              </a:lnTo>
                              <a:lnTo>
                                <a:pt x="78" y="173"/>
                              </a:lnTo>
                              <a:lnTo>
                                <a:pt x="167" y="335"/>
                              </a:lnTo>
                              <a:lnTo>
                                <a:pt x="269" y="491"/>
                              </a:lnTo>
                              <a:lnTo>
                                <a:pt x="377" y="653"/>
                              </a:lnTo>
                              <a:lnTo>
                                <a:pt x="496" y="809"/>
                              </a:lnTo>
                              <a:lnTo>
                                <a:pt x="628" y="965"/>
                              </a:lnTo>
                              <a:lnTo>
                                <a:pt x="765" y="1121"/>
                              </a:lnTo>
                              <a:lnTo>
                                <a:pt x="909" y="1264"/>
                              </a:lnTo>
                              <a:lnTo>
                                <a:pt x="909" y="1264"/>
                              </a:lnTo>
                              <a:close/>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9" name="Group 51"/>
                        <p:cNvGrpSpPr>
                          <a:grpSpLocks/>
                        </p:cNvGrpSpPr>
                        <p:nvPr userDrawn="1"/>
                      </p:nvGrpSpPr>
                      <p:grpSpPr bwMode="auto">
                        <a:xfrm>
                          <a:off x="0" y="1812"/>
                          <a:ext cx="3672" cy="2049"/>
                          <a:chOff x="5" y="1816"/>
                          <a:chExt cx="3672" cy="2049"/>
                        </a:xfrm>
                      </p:grpSpPr>
                      <p:sp>
                        <p:nvSpPr>
                          <p:cNvPr id="172084" name="Oval 52"/>
                          <p:cNvSpPr>
                            <a:spLocks noChangeArrowheads="1"/>
                          </p:cNvSpPr>
                          <p:nvPr userDrawn="1"/>
                        </p:nvSpPr>
                        <p:spPr bwMode="hidden">
                          <a:xfrm rot="-2819839">
                            <a:off x="1544" y="2872"/>
                            <a:ext cx="161" cy="280"/>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5" name="Oval 53"/>
                          <p:cNvSpPr>
                            <a:spLocks noChangeArrowheads="1"/>
                          </p:cNvSpPr>
                          <p:nvPr userDrawn="1"/>
                        </p:nvSpPr>
                        <p:spPr bwMode="hidden">
                          <a:xfrm rot="-2819839">
                            <a:off x="1490" y="2750"/>
                            <a:ext cx="281" cy="503"/>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6" name="Oval 54"/>
                          <p:cNvSpPr>
                            <a:spLocks noChangeArrowheads="1"/>
                          </p:cNvSpPr>
                          <p:nvPr userDrawn="1"/>
                        </p:nvSpPr>
                        <p:spPr bwMode="hidden">
                          <a:xfrm rot="-2819839">
                            <a:off x="1415" y="2563"/>
                            <a:ext cx="471" cy="813"/>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7" name="Oval 55"/>
                          <p:cNvSpPr>
                            <a:spLocks noChangeArrowheads="1"/>
                          </p:cNvSpPr>
                          <p:nvPr userDrawn="1"/>
                        </p:nvSpPr>
                        <p:spPr bwMode="hidden">
                          <a:xfrm rot="-2819839">
                            <a:off x="1357" y="2400"/>
                            <a:ext cx="623" cy="1129"/>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8" name="Oval 56"/>
                          <p:cNvSpPr>
                            <a:spLocks noChangeArrowheads="1"/>
                          </p:cNvSpPr>
                          <p:nvPr userDrawn="1"/>
                        </p:nvSpPr>
                        <p:spPr bwMode="hidden">
                          <a:xfrm rot="-2819839">
                            <a:off x="1295" y="2200"/>
                            <a:ext cx="786" cy="1467"/>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9" name="Oval 57"/>
                          <p:cNvSpPr>
                            <a:spLocks noChangeArrowheads="1"/>
                          </p:cNvSpPr>
                          <p:nvPr userDrawn="1"/>
                        </p:nvSpPr>
                        <p:spPr bwMode="hidden">
                          <a:xfrm rot="-2819839">
                            <a:off x="1238" y="2040"/>
                            <a:ext cx="972" cy="1779"/>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0" name="Oval 58"/>
                          <p:cNvSpPr>
                            <a:spLocks noChangeArrowheads="1"/>
                          </p:cNvSpPr>
                          <p:nvPr userDrawn="1"/>
                        </p:nvSpPr>
                        <p:spPr bwMode="hidden">
                          <a:xfrm rot="-2819839">
                            <a:off x="1155" y="1868"/>
                            <a:ext cx="1167" cy="2094"/>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1" name="Oval 59"/>
                          <p:cNvSpPr>
                            <a:spLocks noChangeArrowheads="1"/>
                          </p:cNvSpPr>
                          <p:nvPr userDrawn="1"/>
                        </p:nvSpPr>
                        <p:spPr bwMode="hidden">
                          <a:xfrm rot="-2819839">
                            <a:off x="1085" y="1698"/>
                            <a:ext cx="1346" cy="2398"/>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2" name="Oval 60"/>
                          <p:cNvSpPr>
                            <a:spLocks noChangeArrowheads="1"/>
                          </p:cNvSpPr>
                          <p:nvPr userDrawn="1"/>
                        </p:nvSpPr>
                        <p:spPr bwMode="hidden">
                          <a:xfrm rot="-2819839">
                            <a:off x="998" y="1539"/>
                            <a:ext cx="1563" cy="2696"/>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3" name="Oval 61"/>
                          <p:cNvSpPr>
                            <a:spLocks noChangeArrowheads="1"/>
                          </p:cNvSpPr>
                          <p:nvPr userDrawn="1"/>
                        </p:nvSpPr>
                        <p:spPr bwMode="hidden">
                          <a:xfrm rot="-2819839">
                            <a:off x="933" y="1360"/>
                            <a:ext cx="1711" cy="3016"/>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4" name="Oval 62"/>
                          <p:cNvSpPr>
                            <a:spLocks noChangeArrowheads="1"/>
                          </p:cNvSpPr>
                          <p:nvPr userDrawn="1"/>
                        </p:nvSpPr>
                        <p:spPr bwMode="hidden">
                          <a:xfrm rot="-2865139">
                            <a:off x="877" y="1187"/>
                            <a:ext cx="1880" cy="3345"/>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5" name="Oval 63"/>
                          <p:cNvSpPr>
                            <a:spLocks noChangeArrowheads="1"/>
                          </p:cNvSpPr>
                          <p:nvPr userDrawn="1"/>
                        </p:nvSpPr>
                        <p:spPr bwMode="hidden">
                          <a:xfrm rot="-2780025">
                            <a:off x="816" y="1005"/>
                            <a:ext cx="2049" cy="3672"/>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sp>
                      <p:nvSpPr>
                        <p:cNvPr id="172096" name="Line 64"/>
                        <p:cNvSpPr>
                          <a:spLocks noChangeShapeType="1"/>
                        </p:cNvSpPr>
                        <p:nvPr userDrawn="1"/>
                      </p:nvSpPr>
                      <p:spPr bwMode="hidden">
                        <a:xfrm flipV="1">
                          <a:off x="1656" y="1164"/>
                          <a:ext cx="831" cy="177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7" name="Line 65"/>
                        <p:cNvSpPr>
                          <a:spLocks noChangeShapeType="1"/>
                        </p:cNvSpPr>
                        <p:nvPr userDrawn="1"/>
                      </p:nvSpPr>
                      <p:spPr bwMode="hidden">
                        <a:xfrm rot="615780" flipV="1">
                          <a:off x="1811" y="1299"/>
                          <a:ext cx="819" cy="172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8" name="Line 66"/>
                        <p:cNvSpPr>
                          <a:spLocks noChangeShapeType="1"/>
                        </p:cNvSpPr>
                        <p:nvPr userDrawn="1"/>
                      </p:nvSpPr>
                      <p:spPr bwMode="hidden">
                        <a:xfrm rot="1139441" flipV="1">
                          <a:off x="1963" y="1148"/>
                          <a:ext cx="383" cy="189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9" name="Line 67"/>
                        <p:cNvSpPr>
                          <a:spLocks noChangeShapeType="1"/>
                        </p:cNvSpPr>
                        <p:nvPr userDrawn="1"/>
                      </p:nvSpPr>
                      <p:spPr bwMode="hidden">
                        <a:xfrm rot="1061104" flipV="1">
                          <a:off x="1921" y="1332"/>
                          <a:ext cx="744" cy="176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0" name="Line 68"/>
                        <p:cNvSpPr>
                          <a:spLocks noChangeShapeType="1"/>
                        </p:cNvSpPr>
                        <p:nvPr userDrawn="1"/>
                      </p:nvSpPr>
                      <p:spPr bwMode="hidden">
                        <a:xfrm rot="2202167" flipV="1">
                          <a:off x="2217" y="1314"/>
                          <a:ext cx="311" cy="191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1" name="Line 69"/>
                        <p:cNvSpPr>
                          <a:spLocks noChangeShapeType="1"/>
                        </p:cNvSpPr>
                        <p:nvPr userDrawn="1"/>
                      </p:nvSpPr>
                      <p:spPr bwMode="hidden">
                        <a:xfrm rot="1678521" flipV="1">
                          <a:off x="2039" y="1549"/>
                          <a:ext cx="895" cy="172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2" name="Line 70"/>
                        <p:cNvSpPr>
                          <a:spLocks noChangeShapeType="1"/>
                        </p:cNvSpPr>
                        <p:nvPr userDrawn="1"/>
                      </p:nvSpPr>
                      <p:spPr bwMode="hidden">
                        <a:xfrm rot="1678521" flipV="1">
                          <a:off x="2024" y="1649"/>
                          <a:ext cx="1049" cy="166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3" name="Line 71"/>
                        <p:cNvSpPr>
                          <a:spLocks noChangeShapeType="1"/>
                        </p:cNvSpPr>
                        <p:nvPr userDrawn="1"/>
                      </p:nvSpPr>
                      <p:spPr bwMode="hidden">
                        <a:xfrm rot="1678521" flipV="1">
                          <a:off x="1985" y="1876"/>
                          <a:ext cx="1357" cy="151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4" name="Line 72"/>
                        <p:cNvSpPr>
                          <a:spLocks noChangeShapeType="1"/>
                        </p:cNvSpPr>
                        <p:nvPr userDrawn="1"/>
                      </p:nvSpPr>
                      <p:spPr bwMode="hidden">
                        <a:xfrm rot="1678521" flipV="1">
                          <a:off x="1936" y="2115"/>
                          <a:ext cx="1686" cy="13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5" name="Line 73"/>
                        <p:cNvSpPr>
                          <a:spLocks noChangeShapeType="1"/>
                        </p:cNvSpPr>
                        <p:nvPr userDrawn="1"/>
                      </p:nvSpPr>
                      <p:spPr bwMode="hidden">
                        <a:xfrm rot="1678521" flipV="1">
                          <a:off x="1897" y="2287"/>
                          <a:ext cx="1880" cy="122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6" name="Line 74"/>
                        <p:cNvSpPr>
                          <a:spLocks noChangeShapeType="1"/>
                        </p:cNvSpPr>
                        <p:nvPr userDrawn="1"/>
                      </p:nvSpPr>
                      <p:spPr bwMode="hidden">
                        <a:xfrm rot="1678521" flipV="1">
                          <a:off x="1855" y="2458"/>
                          <a:ext cx="2060" cy="109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7" name="Line 75"/>
                        <p:cNvSpPr>
                          <a:spLocks noChangeShapeType="1"/>
                        </p:cNvSpPr>
                        <p:nvPr userDrawn="1"/>
                      </p:nvSpPr>
                      <p:spPr bwMode="hidden">
                        <a:xfrm rot="1678521" flipV="1">
                          <a:off x="1823" y="2640"/>
                          <a:ext cx="2224" cy="9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8" name="Line 76"/>
                        <p:cNvSpPr>
                          <a:spLocks noChangeShapeType="1"/>
                        </p:cNvSpPr>
                        <p:nvPr userDrawn="1"/>
                      </p:nvSpPr>
                      <p:spPr bwMode="hidden">
                        <a:xfrm rot="1678521" flipV="1">
                          <a:off x="1737" y="3059"/>
                          <a:ext cx="2520" cy="61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9" name="Line 77"/>
                        <p:cNvSpPr>
                          <a:spLocks noChangeShapeType="1"/>
                        </p:cNvSpPr>
                        <p:nvPr userDrawn="1"/>
                      </p:nvSpPr>
                      <p:spPr bwMode="hidden">
                        <a:xfrm rot="1678521">
                          <a:off x="1324" y="3150"/>
                          <a:ext cx="472" cy="112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0" name="Line 78"/>
                        <p:cNvSpPr>
                          <a:spLocks noChangeShapeType="1"/>
                        </p:cNvSpPr>
                        <p:nvPr userDrawn="1"/>
                      </p:nvSpPr>
                      <p:spPr bwMode="hidden">
                        <a:xfrm rot="1678521" flipH="1">
                          <a:off x="1121" y="2961"/>
                          <a:ext cx="220" cy="101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1" name="Line 79"/>
                        <p:cNvSpPr>
                          <a:spLocks noChangeShapeType="1"/>
                        </p:cNvSpPr>
                        <p:nvPr userDrawn="1"/>
                      </p:nvSpPr>
                      <p:spPr bwMode="hidden">
                        <a:xfrm rot="1678521" flipH="1">
                          <a:off x="1041" y="2935"/>
                          <a:ext cx="304" cy="99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2" name="Line 80"/>
                        <p:cNvSpPr>
                          <a:spLocks noChangeShapeType="1"/>
                        </p:cNvSpPr>
                        <p:nvPr userDrawn="1"/>
                      </p:nvSpPr>
                      <p:spPr bwMode="hidden">
                        <a:xfrm rot="1678521" flipH="1">
                          <a:off x="957" y="2910"/>
                          <a:ext cx="394" cy="97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3" name="Line 81"/>
                        <p:cNvSpPr>
                          <a:spLocks noChangeShapeType="1"/>
                        </p:cNvSpPr>
                        <p:nvPr userDrawn="1"/>
                      </p:nvSpPr>
                      <p:spPr bwMode="hidden">
                        <a:xfrm rot="1678521" flipH="1">
                          <a:off x="880" y="2885"/>
                          <a:ext cx="478" cy="9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4" name="Line 82"/>
                        <p:cNvSpPr>
                          <a:spLocks noChangeShapeType="1"/>
                        </p:cNvSpPr>
                        <p:nvPr userDrawn="1"/>
                      </p:nvSpPr>
                      <p:spPr bwMode="hidden">
                        <a:xfrm rot="1678521" flipH="1">
                          <a:off x="801" y="2863"/>
                          <a:ext cx="561" cy="91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5" name="Line 83"/>
                        <p:cNvSpPr>
                          <a:spLocks noChangeShapeType="1"/>
                        </p:cNvSpPr>
                        <p:nvPr userDrawn="1"/>
                      </p:nvSpPr>
                      <p:spPr bwMode="hidden">
                        <a:xfrm rot="1678521" flipH="1">
                          <a:off x="717" y="2836"/>
                          <a:ext cx="656" cy="8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6" name="Line 84"/>
                        <p:cNvSpPr>
                          <a:spLocks noChangeShapeType="1"/>
                        </p:cNvSpPr>
                        <p:nvPr userDrawn="1"/>
                      </p:nvSpPr>
                      <p:spPr bwMode="hidden">
                        <a:xfrm rot="1678521" flipH="1">
                          <a:off x="631" y="2810"/>
                          <a:ext cx="752" cy="84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7" name="Line 85"/>
                        <p:cNvSpPr>
                          <a:spLocks noChangeShapeType="1"/>
                        </p:cNvSpPr>
                        <p:nvPr userDrawn="1"/>
                      </p:nvSpPr>
                      <p:spPr bwMode="hidden">
                        <a:xfrm rot="1678521" flipH="1">
                          <a:off x="462" y="2758"/>
                          <a:ext cx="946" cy="75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8" name="Line 86"/>
                        <p:cNvSpPr>
                          <a:spLocks noChangeShapeType="1"/>
                        </p:cNvSpPr>
                        <p:nvPr userDrawn="1"/>
                      </p:nvSpPr>
                      <p:spPr bwMode="hidden">
                        <a:xfrm rot="1678521" flipH="1">
                          <a:off x="365" y="2729"/>
                          <a:ext cx="1058" cy="69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9" name="Line 87"/>
                        <p:cNvSpPr>
                          <a:spLocks noChangeShapeType="1"/>
                        </p:cNvSpPr>
                        <p:nvPr userDrawn="1"/>
                      </p:nvSpPr>
                      <p:spPr bwMode="hidden">
                        <a:xfrm rot="1678521" flipH="1">
                          <a:off x="265" y="2697"/>
                          <a:ext cx="1174" cy="63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0" name="Line 88"/>
                        <p:cNvSpPr>
                          <a:spLocks noChangeShapeType="1"/>
                        </p:cNvSpPr>
                        <p:nvPr userDrawn="1"/>
                      </p:nvSpPr>
                      <p:spPr bwMode="hidden">
                        <a:xfrm rot="1678521" flipH="1">
                          <a:off x="55" y="2632"/>
                          <a:ext cx="1431" cy="4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1" name="Line 89"/>
                        <p:cNvSpPr>
                          <a:spLocks noChangeShapeType="1"/>
                        </p:cNvSpPr>
                        <p:nvPr userDrawn="1"/>
                      </p:nvSpPr>
                      <p:spPr bwMode="hidden">
                        <a:xfrm rot="1678521" flipH="1">
                          <a:off x="-1" y="2607"/>
                          <a:ext cx="1513" cy="37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2" name="Line 90"/>
                        <p:cNvSpPr>
                          <a:spLocks noChangeShapeType="1"/>
                        </p:cNvSpPr>
                        <p:nvPr userDrawn="1"/>
                      </p:nvSpPr>
                      <p:spPr bwMode="hidden">
                        <a:xfrm rot="1678521" flipH="1">
                          <a:off x="-72" y="2570"/>
                          <a:ext cx="1648" cy="10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3" name="Line 91"/>
                        <p:cNvSpPr>
                          <a:spLocks noChangeShapeType="1"/>
                        </p:cNvSpPr>
                        <p:nvPr userDrawn="1"/>
                      </p:nvSpPr>
                      <p:spPr bwMode="hidden">
                        <a:xfrm rot="1678521" flipH="1" flipV="1">
                          <a:off x="-237" y="1095"/>
                          <a:ext cx="2219" cy="136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4" name="Line 92"/>
                        <p:cNvSpPr>
                          <a:spLocks noChangeShapeType="1"/>
                        </p:cNvSpPr>
                        <p:nvPr userDrawn="1"/>
                      </p:nvSpPr>
                      <p:spPr bwMode="hidden">
                        <a:xfrm rot="1678521" flipH="1" flipV="1">
                          <a:off x="-43" y="962"/>
                          <a:ext cx="2071" cy="154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5" name="Line 93"/>
                        <p:cNvSpPr>
                          <a:spLocks noChangeShapeType="1"/>
                        </p:cNvSpPr>
                        <p:nvPr userDrawn="1"/>
                      </p:nvSpPr>
                      <p:spPr bwMode="hidden">
                        <a:xfrm rot="1678521" flipH="1" flipV="1">
                          <a:off x="418" y="826"/>
                          <a:ext cx="1672" cy="178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6" name="Line 94"/>
                        <p:cNvSpPr>
                          <a:spLocks noChangeShapeType="1"/>
                        </p:cNvSpPr>
                        <p:nvPr userDrawn="1"/>
                      </p:nvSpPr>
                      <p:spPr bwMode="hidden">
                        <a:xfrm rot="1678521" flipH="1" flipV="1">
                          <a:off x="634" y="808"/>
                          <a:ext cx="1473" cy="185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7" name="Line 95"/>
                        <p:cNvSpPr>
                          <a:spLocks noChangeShapeType="1"/>
                        </p:cNvSpPr>
                        <p:nvPr userDrawn="1"/>
                      </p:nvSpPr>
                      <p:spPr bwMode="hidden">
                        <a:xfrm rot="1678521" flipH="1" flipV="1">
                          <a:off x="1094" y="827"/>
                          <a:ext cx="1030" cy="194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8" name="Line 96"/>
                        <p:cNvSpPr>
                          <a:spLocks noChangeShapeType="1"/>
                        </p:cNvSpPr>
                        <p:nvPr userDrawn="1"/>
                      </p:nvSpPr>
                      <p:spPr bwMode="hidden">
                        <a:xfrm rot="1678521" flipH="1" flipV="1">
                          <a:off x="1302" y="857"/>
                          <a:ext cx="829" cy="197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9" name="Line 97"/>
                        <p:cNvSpPr>
                          <a:spLocks noChangeShapeType="1"/>
                        </p:cNvSpPr>
                        <p:nvPr userDrawn="1"/>
                      </p:nvSpPr>
                      <p:spPr bwMode="hidden">
                        <a:xfrm rot="1678521" flipH="1" flipV="1">
                          <a:off x="1496" y="901"/>
                          <a:ext cx="633" cy="19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30" name="Line 98"/>
                        <p:cNvSpPr>
                          <a:spLocks noChangeShapeType="1"/>
                        </p:cNvSpPr>
                        <p:nvPr userDrawn="1"/>
                      </p:nvSpPr>
                      <p:spPr bwMode="hidden">
                        <a:xfrm rot="1678521" flipH="1" flipV="1">
                          <a:off x="1679" y="952"/>
                          <a:ext cx="447" cy="19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31" name="Line 99"/>
                        <p:cNvSpPr>
                          <a:spLocks noChangeShapeType="1"/>
                        </p:cNvSpPr>
                        <p:nvPr userDrawn="1"/>
                      </p:nvSpPr>
                      <p:spPr bwMode="hidden">
                        <a:xfrm rot="1678521" flipH="1" flipV="1">
                          <a:off x="1859" y="1013"/>
                          <a:ext cx="261" cy="196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grpSp>
              </p:grpSp>
            </p:grpSp>
          </p:grpSp>
          <p:grpSp>
            <p:nvGrpSpPr>
              <p:cNvPr id="10" name="Group 100"/>
              <p:cNvGrpSpPr>
                <a:grpSpLocks/>
              </p:cNvGrpSpPr>
              <p:nvPr userDrawn="1"/>
            </p:nvGrpSpPr>
            <p:grpSpPr bwMode="auto">
              <a:xfrm>
                <a:off x="402" y="1454"/>
                <a:ext cx="2787" cy="2866"/>
                <a:chOff x="2" y="1454"/>
                <a:chExt cx="2787" cy="2866"/>
              </a:xfrm>
            </p:grpSpPr>
            <p:sp>
              <p:nvSpPr>
                <p:cNvPr id="172133" name="Line 101"/>
                <p:cNvSpPr>
                  <a:spLocks noChangeShapeType="1"/>
                </p:cNvSpPr>
                <p:nvPr userDrawn="1"/>
              </p:nvSpPr>
              <p:spPr bwMode="hidden">
                <a:xfrm rot="1678521" flipV="1">
                  <a:off x="2057" y="1454"/>
                  <a:ext cx="732" cy="17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34" name="Line 102"/>
                <p:cNvSpPr>
                  <a:spLocks noChangeShapeType="1"/>
                </p:cNvSpPr>
                <p:nvPr userDrawn="1"/>
              </p:nvSpPr>
              <p:spPr bwMode="hidden">
                <a:xfrm flipH="1" flipV="1">
                  <a:off x="870" y="3854"/>
                  <a:ext cx="223" cy="463"/>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11" name="Group 103"/>
                <p:cNvGrpSpPr>
                  <a:grpSpLocks/>
                </p:cNvGrpSpPr>
                <p:nvPr userDrawn="1"/>
              </p:nvGrpSpPr>
              <p:grpSpPr bwMode="auto">
                <a:xfrm>
                  <a:off x="2" y="2738"/>
                  <a:ext cx="1317" cy="1582"/>
                  <a:chOff x="2" y="2738"/>
                  <a:chExt cx="1317" cy="1582"/>
                </a:xfrm>
              </p:grpSpPr>
              <p:sp>
                <p:nvSpPr>
                  <p:cNvPr id="172136" name="Line 104"/>
                  <p:cNvSpPr>
                    <a:spLocks noChangeShapeType="1"/>
                  </p:cNvSpPr>
                  <p:nvPr userDrawn="1"/>
                </p:nvSpPr>
                <p:spPr bwMode="hidden">
                  <a:xfrm flipH="1">
                    <a:off x="697" y="3855"/>
                    <a:ext cx="173" cy="187"/>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37" name="Freeform 105"/>
                  <p:cNvSpPr>
                    <a:spLocks/>
                  </p:cNvSpPr>
                  <p:nvPr userDrawn="1"/>
                </p:nvSpPr>
                <p:spPr bwMode="hidden">
                  <a:xfrm>
                    <a:off x="2" y="3218"/>
                    <a:ext cx="1006" cy="1102"/>
                  </a:xfrm>
                  <a:custGeom>
                    <a:avLst/>
                    <a:gdLst/>
                    <a:ahLst/>
                    <a:cxnLst>
                      <a:cxn ang="0">
                        <a:pos x="1006" y="1102"/>
                      </a:cxn>
                      <a:cxn ang="0">
                        <a:pos x="696" y="823"/>
                      </a:cxn>
                      <a:cxn ang="0">
                        <a:pos x="333" y="447"/>
                      </a:cxn>
                      <a:cxn ang="0">
                        <a:pos x="51" y="76"/>
                      </a:cxn>
                      <a:cxn ang="0">
                        <a:pos x="0" y="0"/>
                      </a:cxn>
                    </a:cxnLst>
                    <a:rect l="0" t="0" r="r" b="b"/>
                    <a:pathLst>
                      <a:path w="1006" h="1102">
                        <a:moveTo>
                          <a:pt x="1006" y="1102"/>
                        </a:moveTo>
                        <a:lnTo>
                          <a:pt x="696" y="823"/>
                        </a:lnTo>
                        <a:lnTo>
                          <a:pt x="333" y="447"/>
                        </a:lnTo>
                        <a:lnTo>
                          <a:pt x="51" y="76"/>
                        </a:lnTo>
                        <a:lnTo>
                          <a:pt x="0" y="0"/>
                        </a:lnTo>
                      </a:path>
                    </a:pathLst>
                  </a:custGeom>
                  <a:noFill/>
                  <a:ln w="19050" cmpd="sng">
                    <a:solidFill>
                      <a:schemeClr val="accent2"/>
                    </a:solidFill>
                    <a:round/>
                    <a:headEnd type="none" w="med" len="med"/>
                    <a:tailEnd type="none" w="med" len="me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38" name="Line 106"/>
                  <p:cNvSpPr>
                    <a:spLocks noChangeShapeType="1"/>
                  </p:cNvSpPr>
                  <p:nvPr userDrawn="1"/>
                </p:nvSpPr>
                <p:spPr bwMode="hidden">
                  <a:xfrm flipH="1">
                    <a:off x="1242" y="4231"/>
                    <a:ext cx="77" cy="88"/>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39" name="Line 107"/>
                  <p:cNvSpPr>
                    <a:spLocks noChangeShapeType="1"/>
                  </p:cNvSpPr>
                  <p:nvPr userDrawn="1"/>
                </p:nvSpPr>
                <p:spPr bwMode="hidden">
                  <a:xfrm flipH="1" flipV="1">
                    <a:off x="340" y="3668"/>
                    <a:ext cx="532" cy="185"/>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0" name="Line 108"/>
                  <p:cNvSpPr>
                    <a:spLocks noChangeShapeType="1"/>
                  </p:cNvSpPr>
                  <p:nvPr userDrawn="1"/>
                </p:nvSpPr>
                <p:spPr bwMode="hidden">
                  <a:xfrm flipH="1" flipV="1">
                    <a:off x="237" y="3101"/>
                    <a:ext cx="101" cy="567"/>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1" name="Line 109"/>
                  <p:cNvSpPr>
                    <a:spLocks noChangeShapeType="1"/>
                  </p:cNvSpPr>
                  <p:nvPr userDrawn="1"/>
                </p:nvSpPr>
                <p:spPr bwMode="hidden">
                  <a:xfrm flipH="1" flipV="1">
                    <a:off x="2" y="3009"/>
                    <a:ext cx="235" cy="92"/>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2" name="Line 110"/>
                  <p:cNvSpPr>
                    <a:spLocks noChangeShapeType="1"/>
                  </p:cNvSpPr>
                  <p:nvPr userDrawn="1"/>
                </p:nvSpPr>
                <p:spPr bwMode="hidden">
                  <a:xfrm flipV="1">
                    <a:off x="54" y="3101"/>
                    <a:ext cx="182" cy="194"/>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3" name="Line 111"/>
                  <p:cNvSpPr>
                    <a:spLocks noChangeShapeType="1"/>
                  </p:cNvSpPr>
                  <p:nvPr userDrawn="1"/>
                </p:nvSpPr>
                <p:spPr bwMode="hidden">
                  <a:xfrm flipH="1">
                    <a:off x="336" y="3476"/>
                    <a:ext cx="176" cy="192"/>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4" name="Line 112"/>
                  <p:cNvSpPr>
                    <a:spLocks noChangeShapeType="1"/>
                  </p:cNvSpPr>
                  <p:nvPr userDrawn="1"/>
                </p:nvSpPr>
                <p:spPr bwMode="hidden">
                  <a:xfrm flipV="1">
                    <a:off x="3" y="2738"/>
                    <a:ext cx="14" cy="23"/>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grpSp>
        </p:grpSp>
        <p:grpSp>
          <p:nvGrpSpPr>
            <p:cNvPr id="12" name="Group 113"/>
            <p:cNvGrpSpPr>
              <a:grpSpLocks/>
            </p:cNvGrpSpPr>
            <p:nvPr userDrawn="1"/>
          </p:nvGrpSpPr>
          <p:grpSpPr bwMode="auto">
            <a:xfrm>
              <a:off x="16" y="1326"/>
              <a:ext cx="3325" cy="2948"/>
              <a:chOff x="16" y="1326"/>
              <a:chExt cx="3325" cy="2948"/>
            </a:xfrm>
          </p:grpSpPr>
          <p:sp>
            <p:nvSpPr>
              <p:cNvPr id="172146" name="Freeform 114"/>
              <p:cNvSpPr>
                <a:spLocks/>
              </p:cNvSpPr>
              <p:nvPr/>
            </p:nvSpPr>
            <p:spPr bwMode="hidden">
              <a:xfrm>
                <a:off x="16" y="2656"/>
                <a:ext cx="1440" cy="1618"/>
              </a:xfrm>
              <a:custGeom>
                <a:avLst/>
                <a:gdLst/>
                <a:ahLst/>
                <a:cxnLst>
                  <a:cxn ang="0">
                    <a:pos x="873" y="1150"/>
                  </a:cxn>
                  <a:cxn ang="0">
                    <a:pos x="741" y="1019"/>
                  </a:cxn>
                  <a:cxn ang="0">
                    <a:pos x="610" y="875"/>
                  </a:cxn>
                  <a:cxn ang="0">
                    <a:pos x="490" y="737"/>
                  </a:cxn>
                  <a:cxn ang="0">
                    <a:pos x="377" y="593"/>
                  </a:cxn>
                  <a:cxn ang="0">
                    <a:pos x="275" y="443"/>
                  </a:cxn>
                  <a:cxn ang="0">
                    <a:pos x="173" y="299"/>
                  </a:cxn>
                  <a:cxn ang="0">
                    <a:pos x="84" y="149"/>
                  </a:cxn>
                  <a:cxn ang="0">
                    <a:pos x="0" y="0"/>
                  </a:cxn>
                  <a:cxn ang="0">
                    <a:pos x="0" y="11"/>
                  </a:cxn>
                  <a:cxn ang="0">
                    <a:pos x="84" y="155"/>
                  </a:cxn>
                  <a:cxn ang="0">
                    <a:pos x="173" y="305"/>
                  </a:cxn>
                  <a:cxn ang="0">
                    <a:pos x="269" y="449"/>
                  </a:cxn>
                  <a:cxn ang="0">
                    <a:pos x="377" y="593"/>
                  </a:cxn>
                  <a:cxn ang="0">
                    <a:pos x="490" y="737"/>
                  </a:cxn>
                  <a:cxn ang="0">
                    <a:pos x="610" y="881"/>
                  </a:cxn>
                  <a:cxn ang="0">
                    <a:pos x="735" y="1019"/>
                  </a:cxn>
                  <a:cxn ang="0">
                    <a:pos x="873" y="1150"/>
                  </a:cxn>
                  <a:cxn ang="0">
                    <a:pos x="1010" y="1276"/>
                  </a:cxn>
                  <a:cxn ang="0">
                    <a:pos x="1148" y="1396"/>
                  </a:cxn>
                  <a:cxn ang="0">
                    <a:pos x="1286" y="1510"/>
                  </a:cxn>
                  <a:cxn ang="0">
                    <a:pos x="1429" y="1618"/>
                  </a:cxn>
                  <a:cxn ang="0">
                    <a:pos x="1435" y="1618"/>
                  </a:cxn>
                  <a:cxn ang="0">
                    <a:pos x="1292" y="1510"/>
                  </a:cxn>
                  <a:cxn ang="0">
                    <a:pos x="1154" y="1396"/>
                  </a:cxn>
                  <a:cxn ang="0">
                    <a:pos x="1010" y="1276"/>
                  </a:cxn>
                  <a:cxn ang="0">
                    <a:pos x="873" y="1150"/>
                  </a:cxn>
                  <a:cxn ang="0">
                    <a:pos x="873" y="1150"/>
                  </a:cxn>
                </a:cxnLst>
                <a:rect l="0" t="0" r="r" b="b"/>
                <a:pathLst>
                  <a:path w="1435" h="1618">
                    <a:moveTo>
                      <a:pt x="873" y="1150"/>
                    </a:moveTo>
                    <a:lnTo>
                      <a:pt x="741" y="1019"/>
                    </a:lnTo>
                    <a:lnTo>
                      <a:pt x="610" y="875"/>
                    </a:lnTo>
                    <a:lnTo>
                      <a:pt x="490" y="737"/>
                    </a:lnTo>
                    <a:lnTo>
                      <a:pt x="377" y="593"/>
                    </a:lnTo>
                    <a:lnTo>
                      <a:pt x="275" y="443"/>
                    </a:lnTo>
                    <a:lnTo>
                      <a:pt x="173" y="299"/>
                    </a:lnTo>
                    <a:lnTo>
                      <a:pt x="84" y="149"/>
                    </a:lnTo>
                    <a:lnTo>
                      <a:pt x="0" y="0"/>
                    </a:lnTo>
                    <a:lnTo>
                      <a:pt x="0" y="11"/>
                    </a:lnTo>
                    <a:lnTo>
                      <a:pt x="84" y="155"/>
                    </a:lnTo>
                    <a:lnTo>
                      <a:pt x="173" y="305"/>
                    </a:lnTo>
                    <a:lnTo>
                      <a:pt x="269" y="449"/>
                    </a:lnTo>
                    <a:lnTo>
                      <a:pt x="377" y="593"/>
                    </a:lnTo>
                    <a:lnTo>
                      <a:pt x="490" y="737"/>
                    </a:lnTo>
                    <a:lnTo>
                      <a:pt x="610" y="881"/>
                    </a:lnTo>
                    <a:lnTo>
                      <a:pt x="735" y="1019"/>
                    </a:lnTo>
                    <a:lnTo>
                      <a:pt x="873" y="1150"/>
                    </a:lnTo>
                    <a:lnTo>
                      <a:pt x="1010" y="1276"/>
                    </a:lnTo>
                    <a:lnTo>
                      <a:pt x="1148" y="1396"/>
                    </a:lnTo>
                    <a:lnTo>
                      <a:pt x="1286" y="1510"/>
                    </a:lnTo>
                    <a:lnTo>
                      <a:pt x="1429" y="1618"/>
                    </a:lnTo>
                    <a:lnTo>
                      <a:pt x="1435" y="1618"/>
                    </a:lnTo>
                    <a:lnTo>
                      <a:pt x="1292" y="1510"/>
                    </a:lnTo>
                    <a:lnTo>
                      <a:pt x="1154" y="1396"/>
                    </a:lnTo>
                    <a:lnTo>
                      <a:pt x="1010" y="1276"/>
                    </a:lnTo>
                    <a:lnTo>
                      <a:pt x="873" y="1150"/>
                    </a:lnTo>
                    <a:lnTo>
                      <a:pt x="873" y="1150"/>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7" name="Freeform 115"/>
              <p:cNvSpPr>
                <a:spLocks/>
              </p:cNvSpPr>
              <p:nvPr/>
            </p:nvSpPr>
            <p:spPr bwMode="hidden">
              <a:xfrm>
                <a:off x="16" y="2260"/>
                <a:ext cx="1673" cy="2014"/>
              </a:xfrm>
              <a:custGeom>
                <a:avLst/>
                <a:gdLst/>
                <a:ahLst/>
                <a:cxnLst>
                  <a:cxn ang="0">
                    <a:pos x="957" y="1463"/>
                  </a:cxn>
                  <a:cxn ang="0">
                    <a:pos x="789" y="1289"/>
                  </a:cxn>
                  <a:cxn ang="0">
                    <a:pos x="634" y="1115"/>
                  </a:cxn>
                  <a:cxn ang="0">
                    <a:pos x="490" y="929"/>
                  </a:cxn>
                  <a:cxn ang="0">
                    <a:pos x="365" y="743"/>
                  </a:cxn>
                  <a:cxn ang="0">
                    <a:pos x="251" y="557"/>
                  </a:cxn>
                  <a:cxn ang="0">
                    <a:pos x="149" y="372"/>
                  </a:cxn>
                  <a:cxn ang="0">
                    <a:pos x="66" y="186"/>
                  </a:cxn>
                  <a:cxn ang="0">
                    <a:pos x="0" y="0"/>
                  </a:cxn>
                  <a:cxn ang="0">
                    <a:pos x="0" y="12"/>
                  </a:cxn>
                  <a:cxn ang="0">
                    <a:pos x="66" y="198"/>
                  </a:cxn>
                  <a:cxn ang="0">
                    <a:pos x="149" y="384"/>
                  </a:cxn>
                  <a:cxn ang="0">
                    <a:pos x="251" y="569"/>
                  </a:cxn>
                  <a:cxn ang="0">
                    <a:pos x="365" y="755"/>
                  </a:cxn>
                  <a:cxn ang="0">
                    <a:pos x="490" y="935"/>
                  </a:cxn>
                  <a:cxn ang="0">
                    <a:pos x="634" y="1115"/>
                  </a:cxn>
                  <a:cxn ang="0">
                    <a:pos x="789" y="1295"/>
                  </a:cxn>
                  <a:cxn ang="0">
                    <a:pos x="957" y="1463"/>
                  </a:cxn>
                  <a:cxn ang="0">
                    <a:pos x="1130" y="1618"/>
                  </a:cxn>
                  <a:cxn ang="0">
                    <a:pos x="1303" y="1762"/>
                  </a:cxn>
                  <a:cxn ang="0">
                    <a:pos x="1483" y="1894"/>
                  </a:cxn>
                  <a:cxn ang="0">
                    <a:pos x="1662" y="2014"/>
                  </a:cxn>
                  <a:cxn ang="0">
                    <a:pos x="1668" y="2014"/>
                  </a:cxn>
                  <a:cxn ang="0">
                    <a:pos x="1483" y="1894"/>
                  </a:cxn>
                  <a:cxn ang="0">
                    <a:pos x="1303" y="1762"/>
                  </a:cxn>
                  <a:cxn ang="0">
                    <a:pos x="1130" y="1618"/>
                  </a:cxn>
                  <a:cxn ang="0">
                    <a:pos x="957" y="1463"/>
                  </a:cxn>
                  <a:cxn ang="0">
                    <a:pos x="957" y="1463"/>
                  </a:cxn>
                </a:cxnLst>
                <a:rect l="0" t="0" r="r" b="b"/>
                <a:pathLst>
                  <a:path w="1668" h="2014">
                    <a:moveTo>
                      <a:pt x="957" y="1463"/>
                    </a:moveTo>
                    <a:lnTo>
                      <a:pt x="789" y="1289"/>
                    </a:lnTo>
                    <a:lnTo>
                      <a:pt x="634" y="1115"/>
                    </a:lnTo>
                    <a:lnTo>
                      <a:pt x="490" y="929"/>
                    </a:lnTo>
                    <a:lnTo>
                      <a:pt x="365" y="743"/>
                    </a:lnTo>
                    <a:lnTo>
                      <a:pt x="251" y="557"/>
                    </a:lnTo>
                    <a:lnTo>
                      <a:pt x="149" y="372"/>
                    </a:lnTo>
                    <a:lnTo>
                      <a:pt x="66" y="186"/>
                    </a:lnTo>
                    <a:lnTo>
                      <a:pt x="0" y="0"/>
                    </a:lnTo>
                    <a:lnTo>
                      <a:pt x="0" y="12"/>
                    </a:lnTo>
                    <a:lnTo>
                      <a:pt x="66" y="198"/>
                    </a:lnTo>
                    <a:lnTo>
                      <a:pt x="149" y="384"/>
                    </a:lnTo>
                    <a:lnTo>
                      <a:pt x="251" y="569"/>
                    </a:lnTo>
                    <a:lnTo>
                      <a:pt x="365" y="755"/>
                    </a:lnTo>
                    <a:lnTo>
                      <a:pt x="490" y="935"/>
                    </a:lnTo>
                    <a:lnTo>
                      <a:pt x="634" y="1115"/>
                    </a:lnTo>
                    <a:lnTo>
                      <a:pt x="789" y="1295"/>
                    </a:lnTo>
                    <a:lnTo>
                      <a:pt x="957" y="1463"/>
                    </a:lnTo>
                    <a:lnTo>
                      <a:pt x="1130" y="1618"/>
                    </a:lnTo>
                    <a:lnTo>
                      <a:pt x="1303" y="1762"/>
                    </a:lnTo>
                    <a:lnTo>
                      <a:pt x="1483" y="1894"/>
                    </a:lnTo>
                    <a:lnTo>
                      <a:pt x="1662" y="2014"/>
                    </a:lnTo>
                    <a:lnTo>
                      <a:pt x="1668" y="2014"/>
                    </a:lnTo>
                    <a:lnTo>
                      <a:pt x="1483" y="1894"/>
                    </a:lnTo>
                    <a:lnTo>
                      <a:pt x="1303" y="1762"/>
                    </a:lnTo>
                    <a:lnTo>
                      <a:pt x="1130" y="1618"/>
                    </a:lnTo>
                    <a:lnTo>
                      <a:pt x="957" y="1463"/>
                    </a:lnTo>
                    <a:lnTo>
                      <a:pt x="957" y="1463"/>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8" name="Rectangle 116"/>
              <p:cNvSpPr>
                <a:spLocks noChangeArrowheads="1"/>
              </p:cNvSpPr>
              <p:nvPr/>
            </p:nvSpPr>
            <p:spPr bwMode="hidden">
              <a:xfrm rot="-2488720">
                <a:off x="1988" y="1919"/>
                <a:ext cx="1353"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9" name="Rectangle 117"/>
              <p:cNvSpPr>
                <a:spLocks noChangeArrowheads="1"/>
              </p:cNvSpPr>
              <p:nvPr/>
            </p:nvSpPr>
            <p:spPr bwMode="hidden">
              <a:xfrm rot="-5087790">
                <a:off x="1964" y="2613"/>
                <a:ext cx="2217"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50" name="Rectangle 118"/>
              <p:cNvSpPr>
                <a:spLocks noChangeArrowheads="1"/>
              </p:cNvSpPr>
              <p:nvPr/>
            </p:nvSpPr>
            <p:spPr bwMode="hidden">
              <a:xfrm rot="-3417299">
                <a:off x="1019" y="2694"/>
                <a:ext cx="2678"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51" name="Rectangle 119"/>
              <p:cNvSpPr>
                <a:spLocks noChangeArrowheads="1"/>
              </p:cNvSpPr>
              <p:nvPr/>
            </p:nvSpPr>
            <p:spPr bwMode="hidden">
              <a:xfrm rot="-835848">
                <a:off x="688" y="1748"/>
                <a:ext cx="2390"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13" name="Group 120"/>
              <p:cNvGrpSpPr>
                <a:grpSpLocks noChangeAspect="1"/>
              </p:cNvGrpSpPr>
              <p:nvPr/>
            </p:nvGrpSpPr>
            <p:grpSpPr bwMode="auto">
              <a:xfrm>
                <a:off x="3046" y="1326"/>
                <a:ext cx="259" cy="299"/>
                <a:chOff x="3042" y="1265"/>
                <a:chExt cx="367" cy="424"/>
              </a:xfrm>
            </p:grpSpPr>
            <p:sp>
              <p:nvSpPr>
                <p:cNvPr id="172153" name="Oval 121"/>
                <p:cNvSpPr>
                  <a:spLocks noChangeAspect="1" noChangeArrowheads="1"/>
                </p:cNvSpPr>
                <p:nvPr userDrawn="1"/>
              </p:nvSpPr>
              <p:spPr bwMode="hidden">
                <a:xfrm rot="2828979">
                  <a:off x="2982" y="1467"/>
                  <a:ext cx="282" cy="161"/>
                </a:xfrm>
                <a:prstGeom prst="ellipse">
                  <a:avLst/>
                </a:prstGeom>
                <a:gradFill rotWithShape="0">
                  <a:gsLst>
                    <a:gs pos="0">
                      <a:schemeClr val="accent2"/>
                    </a:gs>
                    <a:gs pos="100000">
                      <a:schemeClr val="accent2">
                        <a:gamma/>
                        <a:tint val="84706"/>
                        <a:invGamma/>
                      </a:schemeClr>
                    </a:gs>
                  </a:gsLst>
                  <a:lin ang="5400000" scaled="1"/>
                </a:gradFill>
                <a:ln w="9525">
                  <a:no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54" name="Freeform 122"/>
                <p:cNvSpPr>
                  <a:spLocks noChangeAspect="1"/>
                </p:cNvSpPr>
                <p:nvPr userDrawn="1"/>
              </p:nvSpPr>
              <p:spPr bwMode="hidden">
                <a:xfrm>
                  <a:off x="3070" y="1374"/>
                  <a:ext cx="227" cy="222"/>
                </a:xfrm>
                <a:custGeom>
                  <a:avLst/>
                  <a:gdLst/>
                  <a:ahLst/>
                  <a:cxnLst>
                    <a:cxn ang="0">
                      <a:pos x="227" y="134"/>
                    </a:cxn>
                    <a:cxn ang="0">
                      <a:pos x="203" y="144"/>
                    </a:cxn>
                    <a:cxn ang="0">
                      <a:pos x="179" y="138"/>
                    </a:cxn>
                    <a:cxn ang="0">
                      <a:pos x="149" y="126"/>
                    </a:cxn>
                    <a:cxn ang="0">
                      <a:pos x="126" y="102"/>
                    </a:cxn>
                    <a:cxn ang="0">
                      <a:pos x="102" y="72"/>
                    </a:cxn>
                    <a:cxn ang="0">
                      <a:pos x="84" y="48"/>
                    </a:cxn>
                    <a:cxn ang="0">
                      <a:pos x="78" y="24"/>
                    </a:cxn>
                    <a:cxn ang="0">
                      <a:pos x="84" y="0"/>
                    </a:cxn>
                    <a:cxn ang="0">
                      <a:pos x="84" y="0"/>
                    </a:cxn>
                    <a:cxn ang="0">
                      <a:pos x="78" y="0"/>
                    </a:cxn>
                    <a:cxn ang="0">
                      <a:pos x="18" y="60"/>
                    </a:cxn>
                    <a:cxn ang="0">
                      <a:pos x="0" y="90"/>
                    </a:cxn>
                    <a:cxn ang="0">
                      <a:pos x="0" y="120"/>
                    </a:cxn>
                    <a:cxn ang="0">
                      <a:pos x="12" y="156"/>
                    </a:cxn>
                    <a:cxn ang="0">
                      <a:pos x="36" y="192"/>
                    </a:cxn>
                    <a:cxn ang="0">
                      <a:pos x="66" y="216"/>
                    </a:cxn>
                    <a:cxn ang="0">
                      <a:pos x="96" y="222"/>
                    </a:cxn>
                    <a:cxn ang="0">
                      <a:pos x="126" y="222"/>
                    </a:cxn>
                    <a:cxn ang="0">
                      <a:pos x="155" y="210"/>
                    </a:cxn>
                    <a:cxn ang="0">
                      <a:pos x="227" y="138"/>
                    </a:cxn>
                    <a:cxn ang="0">
                      <a:pos x="227" y="134"/>
                    </a:cxn>
                  </a:cxnLst>
                  <a:rect l="0" t="0" r="r" b="b"/>
                  <a:pathLst>
                    <a:path w="227" h="222">
                      <a:moveTo>
                        <a:pt x="227" y="134"/>
                      </a:moveTo>
                      <a:lnTo>
                        <a:pt x="203" y="144"/>
                      </a:lnTo>
                      <a:lnTo>
                        <a:pt x="179" y="138"/>
                      </a:lnTo>
                      <a:lnTo>
                        <a:pt x="149" y="126"/>
                      </a:lnTo>
                      <a:lnTo>
                        <a:pt x="126" y="102"/>
                      </a:lnTo>
                      <a:lnTo>
                        <a:pt x="102" y="72"/>
                      </a:lnTo>
                      <a:lnTo>
                        <a:pt x="84" y="48"/>
                      </a:lnTo>
                      <a:lnTo>
                        <a:pt x="78" y="24"/>
                      </a:lnTo>
                      <a:lnTo>
                        <a:pt x="84" y="0"/>
                      </a:lnTo>
                      <a:lnTo>
                        <a:pt x="84" y="0"/>
                      </a:lnTo>
                      <a:lnTo>
                        <a:pt x="78" y="0"/>
                      </a:lnTo>
                      <a:lnTo>
                        <a:pt x="18" y="60"/>
                      </a:lnTo>
                      <a:lnTo>
                        <a:pt x="0" y="90"/>
                      </a:lnTo>
                      <a:lnTo>
                        <a:pt x="0" y="120"/>
                      </a:lnTo>
                      <a:lnTo>
                        <a:pt x="12" y="156"/>
                      </a:lnTo>
                      <a:lnTo>
                        <a:pt x="36" y="192"/>
                      </a:lnTo>
                      <a:lnTo>
                        <a:pt x="66" y="216"/>
                      </a:lnTo>
                      <a:lnTo>
                        <a:pt x="96" y="222"/>
                      </a:lnTo>
                      <a:lnTo>
                        <a:pt x="126" y="222"/>
                      </a:lnTo>
                      <a:lnTo>
                        <a:pt x="155" y="210"/>
                      </a:lnTo>
                      <a:lnTo>
                        <a:pt x="227" y="138"/>
                      </a:lnTo>
                      <a:lnTo>
                        <a:pt x="227" y="134"/>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55" name="Freeform 123"/>
                <p:cNvSpPr>
                  <a:spLocks noChangeAspect="1"/>
                </p:cNvSpPr>
                <p:nvPr userDrawn="1"/>
              </p:nvSpPr>
              <p:spPr bwMode="hidden">
                <a:xfrm>
                  <a:off x="3144" y="1365"/>
                  <a:ext cx="163" cy="155"/>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56" name="Freeform 124"/>
                <p:cNvSpPr>
                  <a:spLocks noChangeAspect="1"/>
                </p:cNvSpPr>
                <p:nvPr userDrawn="1"/>
              </p:nvSpPr>
              <p:spPr bwMode="hidden">
                <a:xfrm>
                  <a:off x="3202" y="1272"/>
                  <a:ext cx="203" cy="198"/>
                </a:xfrm>
                <a:custGeom>
                  <a:avLst/>
                  <a:gdLst/>
                  <a:ahLst/>
                  <a:cxnLst>
                    <a:cxn ang="0">
                      <a:pos x="179" y="18"/>
                    </a:cxn>
                    <a:cxn ang="0">
                      <a:pos x="197" y="48"/>
                    </a:cxn>
                    <a:cxn ang="0">
                      <a:pos x="203" y="60"/>
                    </a:cxn>
                    <a:cxn ang="0">
                      <a:pos x="197" y="66"/>
                    </a:cxn>
                    <a:cxn ang="0">
                      <a:pos x="65" y="192"/>
                    </a:cxn>
                    <a:cxn ang="0">
                      <a:pos x="59" y="198"/>
                    </a:cxn>
                    <a:cxn ang="0">
                      <a:pos x="47" y="192"/>
                    </a:cxn>
                    <a:cxn ang="0">
                      <a:pos x="17" y="174"/>
                    </a:cxn>
                    <a:cxn ang="0">
                      <a:pos x="0" y="150"/>
                    </a:cxn>
                    <a:cxn ang="0">
                      <a:pos x="0" y="126"/>
                    </a:cxn>
                    <a:cxn ang="0">
                      <a:pos x="131" y="0"/>
                    </a:cxn>
                    <a:cxn ang="0">
                      <a:pos x="155" y="0"/>
                    </a:cxn>
                    <a:cxn ang="0">
                      <a:pos x="179" y="18"/>
                    </a:cxn>
                    <a:cxn ang="0">
                      <a:pos x="179" y="18"/>
                    </a:cxn>
                  </a:cxnLst>
                  <a:rect l="0" t="0" r="r" b="b"/>
                  <a:pathLst>
                    <a:path w="203" h="198">
                      <a:moveTo>
                        <a:pt x="179" y="18"/>
                      </a:moveTo>
                      <a:lnTo>
                        <a:pt x="197" y="48"/>
                      </a:lnTo>
                      <a:lnTo>
                        <a:pt x="203" y="60"/>
                      </a:lnTo>
                      <a:lnTo>
                        <a:pt x="197" y="66"/>
                      </a:lnTo>
                      <a:lnTo>
                        <a:pt x="65" y="192"/>
                      </a:lnTo>
                      <a:lnTo>
                        <a:pt x="59" y="198"/>
                      </a:lnTo>
                      <a:lnTo>
                        <a:pt x="47" y="192"/>
                      </a:lnTo>
                      <a:lnTo>
                        <a:pt x="17" y="174"/>
                      </a:lnTo>
                      <a:lnTo>
                        <a:pt x="0" y="150"/>
                      </a:lnTo>
                      <a:lnTo>
                        <a:pt x="0" y="126"/>
                      </a:lnTo>
                      <a:lnTo>
                        <a:pt x="131" y="0"/>
                      </a:lnTo>
                      <a:lnTo>
                        <a:pt x="155" y="0"/>
                      </a:lnTo>
                      <a:lnTo>
                        <a:pt x="179" y="18"/>
                      </a:lnTo>
                      <a:lnTo>
                        <a:pt x="179" y="18"/>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57" name="Freeform 125"/>
                <p:cNvSpPr>
                  <a:spLocks noChangeAspect="1"/>
                </p:cNvSpPr>
                <p:nvPr userDrawn="1"/>
              </p:nvSpPr>
              <p:spPr bwMode="hidden">
                <a:xfrm>
                  <a:off x="3330" y="1265"/>
                  <a:ext cx="79" cy="74"/>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grpSp>
      </p:grpSp>
      <p:sp>
        <p:nvSpPr>
          <p:cNvPr id="172158" name="Rectangle 126"/>
          <p:cNvSpPr>
            <a:spLocks noGrp="1" noChangeArrowheads="1"/>
          </p:cNvSpPr>
          <p:nvPr>
            <p:ph type="ctrTitle" sz="quarter"/>
          </p:nvPr>
        </p:nvSpPr>
        <p:spPr>
          <a:xfrm>
            <a:off x="685800" y="1600200"/>
            <a:ext cx="7772400" cy="1973263"/>
          </a:xfrm>
        </p:spPr>
        <p:txBody>
          <a:bodyPr/>
          <a:lstStyle>
            <a:lvl1pPr>
              <a:defRPr sz="5100">
                <a:latin typeface="Arial Rounded MT Bold" pitchFamily="34" charset="0"/>
              </a:defRPr>
            </a:lvl1pPr>
          </a:lstStyle>
          <a:p>
            <a:r>
              <a:rPr lang="en-SG" smtClean="0"/>
              <a:t>Click to edit Master title style</a:t>
            </a:r>
            <a:endParaRPr lang="en-SG"/>
          </a:p>
        </p:txBody>
      </p:sp>
      <p:sp>
        <p:nvSpPr>
          <p:cNvPr id="172159" name="Rectangle 12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atin typeface="Arial Rounded MT Bold" pitchFamily="34" charset="0"/>
              </a:defRPr>
            </a:lvl1pPr>
          </a:lstStyle>
          <a:p>
            <a:r>
              <a:rPr lang="en-SG" smtClean="0"/>
              <a:t>Click to edit Master subtitle style</a:t>
            </a:r>
            <a:endParaRPr lang="en-S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4" name="Date Placeholder 3"/>
          <p:cNvSpPr>
            <a:spLocks noGrp="1"/>
          </p:cNvSpPr>
          <p:nvPr>
            <p:ph type="dt" sz="half" idx="10"/>
          </p:nvPr>
        </p:nvSpPr>
        <p:spPr/>
        <p:txBody>
          <a:bodyPr/>
          <a:lstStyle>
            <a:lvl1pPr>
              <a:defRPr/>
            </a:lvl1pPr>
          </a:lstStyle>
          <a:p>
            <a:endParaRPr lang="en-SG" dirty="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IN" smtClean="0">
                <a:solidFill>
                  <a:srgbClr val="FFFFFF"/>
                </a:solidFill>
              </a:rPr>
              <a:t>B.Satyanarayana                                                  DHEP Annual Talks                                                  April 8, 2016</a:t>
            </a:r>
            <a:endParaRPr lang="en-SG"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F6D2BD3-7BEA-49FB-AA72-C190B41F065D}"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SG" smtClean="0"/>
              <a:t>Click to edit Master title style</a:t>
            </a:r>
            <a:endParaRPr lang="en-SG"/>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4" name="Date Placeholder 3"/>
          <p:cNvSpPr>
            <a:spLocks noGrp="1"/>
          </p:cNvSpPr>
          <p:nvPr>
            <p:ph type="dt" sz="half" idx="10"/>
          </p:nvPr>
        </p:nvSpPr>
        <p:spPr/>
        <p:txBody>
          <a:bodyPr/>
          <a:lstStyle>
            <a:lvl1pPr>
              <a:defRPr/>
            </a:lvl1pPr>
          </a:lstStyle>
          <a:p>
            <a:endParaRPr lang="en-SG" dirty="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IN" smtClean="0">
                <a:solidFill>
                  <a:srgbClr val="FFFFFF"/>
                </a:solidFill>
              </a:rPr>
              <a:t>B.Satyanarayana                                                  DHEP Annual Talks                                                  April 8, 2016</a:t>
            </a:r>
            <a:endParaRPr lang="en-SG"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0B5ECFC-5445-4E88-B27C-966F374C0EBC}"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latin typeface="Narkisim" pitchFamily="34" charset="-79"/>
                <a:cs typeface="Narkisim"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dirty="0" smtClean="0"/>
              <a:t>Click to edit Master subtitle style</a:t>
            </a:r>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11" name="Footer Placeholder 5"/>
          <p:cNvSpPr>
            <a:spLocks noGrp="1"/>
          </p:cNvSpPr>
          <p:nvPr>
            <p:ph type="ftr" sz="quarter" idx="11"/>
          </p:nvPr>
        </p:nvSpPr>
        <p:spPr>
          <a:xfrm>
            <a:off x="36000" y="6480000"/>
            <a:ext cx="8640000" cy="252000"/>
          </a:xfrm>
        </p:spPr>
        <p:txBody>
          <a:bodyPr anchor="ctr" anchorCtr="1"/>
          <a:lstStyle/>
          <a:p>
            <a:r>
              <a:rPr lang="en-IN" smtClean="0">
                <a:solidFill>
                  <a:prstClr val="white">
                    <a:tint val="95000"/>
                  </a:prstClr>
                </a:solidFill>
              </a:rPr>
              <a:t>B.Satyanarayana                                                  DHEP Annual Talks                                                  April 8, 2016</a:t>
            </a:r>
            <a:endParaRPr lang="en-US" dirty="0">
              <a:solidFill>
                <a:prstClr val="white">
                  <a:tint val="95000"/>
                </a:prstClr>
              </a:solidFill>
            </a:endParaRPr>
          </a:p>
        </p:txBody>
      </p:sp>
      <p:sp>
        <p:nvSpPr>
          <p:cNvPr id="12"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8" name="Content Placeholder 2"/>
          <p:cNvSpPr>
            <a:spLocks noGrp="1"/>
          </p:cNvSpPr>
          <p:nvPr>
            <p:ph sz="half" idx="1"/>
          </p:nvPr>
        </p:nvSpPr>
        <p:spPr>
          <a:xfrm>
            <a:off x="35496" y="1548000"/>
            <a:ext cx="9000000" cy="4968000"/>
          </a:xfrm>
        </p:spPr>
        <p:txBody>
          <a:bodyPr lIns="91440">
            <a:normAutofit/>
          </a:bodyPr>
          <a:lstStyle>
            <a:lvl1pPr>
              <a:buClrTx/>
              <a:defRPr sz="3200">
                <a:latin typeface="Narkisim" pitchFamily="34" charset="-79"/>
                <a:cs typeface="Narkisim" pitchFamily="34" charset="-79"/>
              </a:defRPr>
            </a:lvl1pPr>
            <a:lvl2pPr>
              <a:buClr>
                <a:srgbClr val="FF0000"/>
              </a:buClr>
              <a:defRPr sz="2800">
                <a:solidFill>
                  <a:srgbClr val="FF0000"/>
                </a:solidFill>
                <a:latin typeface="Narkisim" pitchFamily="34" charset="-79"/>
                <a:cs typeface="Narkisim" pitchFamily="34" charset="-79"/>
              </a:defRPr>
            </a:lvl2pPr>
            <a:lvl3pPr>
              <a:buClr>
                <a:srgbClr val="002060"/>
              </a:buClr>
              <a:defRPr sz="2400">
                <a:solidFill>
                  <a:srgbClr val="002060"/>
                </a:solidFill>
                <a:latin typeface="Narkisim" pitchFamily="34" charset="-79"/>
                <a:cs typeface="Narkisim" pitchFamily="34" charset="-79"/>
              </a:defRPr>
            </a:lvl3pPr>
            <a:lvl4pPr>
              <a:defRPr sz="2000">
                <a:latin typeface="Narkisim" pitchFamily="34" charset="-79"/>
                <a:cs typeface="Narkisim" pitchFamily="34" charset="-79"/>
              </a:defRPr>
            </a:lvl4pPr>
            <a:lvl5pPr>
              <a:defRPr sz="20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Footer Placeholder 5"/>
          <p:cNvSpPr>
            <a:spLocks noGrp="1"/>
          </p:cNvSpPr>
          <p:nvPr>
            <p:ph type="ftr" sz="quarter" idx="11"/>
          </p:nvPr>
        </p:nvSpPr>
        <p:spPr>
          <a:xfrm>
            <a:off x="10242" y="6560682"/>
            <a:ext cx="8640000" cy="252000"/>
          </a:xfrm>
        </p:spPr>
        <p:txBody>
          <a:bodyPr anchor="ctr" anchorCtr="1"/>
          <a:lstStyle/>
          <a:p>
            <a:r>
              <a:rPr lang="en-IN" smtClean="0">
                <a:solidFill>
                  <a:prstClr val="black">
                    <a:tint val="95000"/>
                  </a:prstClr>
                </a:solidFill>
              </a:rPr>
              <a:t>B.Satyanarayana                                                  DHEP Annual Talks                                                  April 8, 2016</a:t>
            </a:r>
            <a:endParaRPr lang="en-US" dirty="0">
              <a:solidFill>
                <a:prstClr val="black">
                  <a:tint val="95000"/>
                </a:prstClr>
              </a:solidFill>
            </a:endParaRPr>
          </a:p>
        </p:txBody>
      </p:sp>
      <p:sp>
        <p:nvSpPr>
          <p:cNvPr id="10" name="Slide Number Placeholder 6"/>
          <p:cNvSpPr>
            <a:spLocks noGrp="1"/>
          </p:cNvSpPr>
          <p:nvPr>
            <p:ph type="sldNum" sz="quarter" idx="12"/>
          </p:nvPr>
        </p:nvSpPr>
        <p:spPr>
          <a:xfrm>
            <a:off x="8663121" y="6560682"/>
            <a:ext cx="468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2000" y="118872"/>
            <a:ext cx="9000000"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5400" b="1" cap="none" baseline="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1828800"/>
            <a:ext cx="9000000" cy="685800"/>
          </a:xfrm>
        </p:spPr>
        <p:txBody>
          <a:bodyPr lIns="146304" tIns="0" rIns="45720" bIns="0" anchor="t"/>
          <a:lstStyle>
            <a:lvl1pPr marL="0" indent="0">
              <a:buNone/>
              <a:defRPr sz="2000">
                <a:solidFill>
                  <a:srgbClr val="FFFFFF"/>
                </a:solidFill>
                <a:latin typeface="Narkisim" pitchFamily="34" charset="-79"/>
                <a:cs typeface="Narkisim" pitchFamily="34" charset="-79"/>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8" name="Footer Placeholder 5"/>
          <p:cNvSpPr>
            <a:spLocks noGrp="1"/>
          </p:cNvSpPr>
          <p:nvPr>
            <p:ph type="ftr" sz="quarter" idx="11"/>
          </p:nvPr>
        </p:nvSpPr>
        <p:spPr>
          <a:xfrm>
            <a:off x="36000" y="6480000"/>
            <a:ext cx="8640000" cy="252000"/>
          </a:xfrm>
        </p:spPr>
        <p:txBody>
          <a:bodyPr anchor="ctr" anchorCtr="1"/>
          <a:lstStyle/>
          <a:p>
            <a:r>
              <a:rPr lang="en-IN" smtClean="0">
                <a:solidFill>
                  <a:prstClr val="white">
                    <a:tint val="95000"/>
                  </a:prstClr>
                </a:solidFill>
              </a:rPr>
              <a:t>B.Satyanarayana                                                  DHEP Annual Talks                                                  April 8, 2016</a:t>
            </a:r>
            <a:endParaRPr lang="en-US" dirty="0">
              <a:solidFill>
                <a:prstClr val="white">
                  <a:tint val="95000"/>
                </a:prstClr>
              </a:solidFill>
            </a:endParaRPr>
          </a:p>
        </p:txBody>
      </p:sp>
      <p:sp>
        <p:nvSpPr>
          <p:cNvPr id="10"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35496" y="1548000"/>
            <a:ext cx="4500000" cy="4860000"/>
          </a:xfrm>
        </p:spPr>
        <p:txBody>
          <a:bodyPr lIns="91440"/>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72000" y="1548000"/>
            <a:ext cx="4500000" cy="4860000"/>
          </a:xfrm>
        </p:spPr>
        <p:txBody>
          <a:bodyPr/>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0242" y="6480000"/>
            <a:ext cx="8640000" cy="252000"/>
          </a:xfrm>
        </p:spPr>
        <p:txBody>
          <a:bodyPr anchor="ctr" anchorCtr="1"/>
          <a:lstStyle/>
          <a:p>
            <a:r>
              <a:rPr lang="en-IN" smtClean="0">
                <a:solidFill>
                  <a:prstClr val="black">
                    <a:tint val="95000"/>
                  </a:prstClr>
                </a:solidFill>
              </a:rPr>
              <a:t>B.Satyanarayana                                                  DHEP Annual Talks                                                  April 8, 2016</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676000" y="6480000"/>
            <a:ext cx="468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6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4" name="Content Placeholder 3"/>
          <p:cNvSpPr>
            <a:spLocks noGrp="1"/>
          </p:cNvSpPr>
          <p:nvPr>
            <p:ph sz="half" idx="2"/>
          </p:nvPr>
        </p:nvSpPr>
        <p:spPr>
          <a:xfrm>
            <a:off x="36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Text Placeholder 4"/>
          <p:cNvSpPr>
            <a:spLocks noGrp="1"/>
          </p:cNvSpPr>
          <p:nvPr>
            <p:ph type="body" sz="quarter" idx="3"/>
          </p:nvPr>
        </p:nvSpPr>
        <p:spPr>
          <a:xfrm>
            <a:off x="4608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6" name="Content Placeholder 5"/>
          <p:cNvSpPr>
            <a:spLocks noGrp="1"/>
          </p:cNvSpPr>
          <p:nvPr>
            <p:ph sz="quarter" idx="4"/>
          </p:nvPr>
        </p:nvSpPr>
        <p:spPr>
          <a:xfrm>
            <a:off x="4608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5"/>
          <p:cNvSpPr>
            <a:spLocks noGrp="1"/>
          </p:cNvSpPr>
          <p:nvPr>
            <p:ph type="ftr" sz="quarter" idx="11"/>
          </p:nvPr>
        </p:nvSpPr>
        <p:spPr>
          <a:xfrm>
            <a:off x="36000" y="6480000"/>
            <a:ext cx="8640000" cy="252000"/>
          </a:xfrm>
        </p:spPr>
        <p:txBody>
          <a:bodyPr anchor="ctr" anchorCtr="1"/>
          <a:lstStyle/>
          <a:p>
            <a:r>
              <a:rPr lang="en-IN" smtClean="0">
                <a:solidFill>
                  <a:prstClr val="black">
                    <a:tint val="95000"/>
                  </a:prstClr>
                </a:solidFill>
              </a:rPr>
              <a:t>B.Satyanarayana                                                  DHEP Annual Talks                                                  April 8, 2016</a:t>
            </a:r>
            <a:endParaRPr lang="en-US" dirty="0">
              <a:solidFill>
                <a:prstClr val="black">
                  <a:tint val="95000"/>
                </a:prstClr>
              </a:solidFill>
            </a:endParaRPr>
          </a:p>
        </p:txBody>
      </p:sp>
      <p:sp>
        <p:nvSpPr>
          <p:cNvPr id="11"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000" y="6480000"/>
            <a:ext cx="8640000" cy="252000"/>
          </a:xfrm>
        </p:spPr>
        <p:txBody>
          <a:bodyPr anchor="ctr" anchorCtr="1"/>
          <a:lstStyle/>
          <a:p>
            <a:r>
              <a:rPr lang="en-IN" smtClean="0">
                <a:solidFill>
                  <a:prstClr val="black">
                    <a:tint val="95000"/>
                  </a:prstClr>
                </a:solidFill>
              </a:rPr>
              <a:t>B.Satyanarayana                                                  DHEP Annual Talks                                                  April 8, 2016</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0"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36000" y="6480000"/>
            <a:ext cx="8640000" cy="252000"/>
          </a:xfrm>
        </p:spPr>
        <p:txBody>
          <a:bodyPr anchor="ctr" anchorCtr="1"/>
          <a:lstStyle/>
          <a:p>
            <a:r>
              <a:rPr lang="en-IN" smtClean="0">
                <a:solidFill>
                  <a:prstClr val="black">
                    <a:tint val="95000"/>
                  </a:prstClr>
                </a:solidFill>
              </a:rPr>
              <a:t>B.Satyanarayana                                                  DHEP Annual Talks                                                  April 8, 2016</a:t>
            </a:r>
            <a:endParaRPr lang="en-US" dirty="0">
              <a:solidFill>
                <a:prstClr val="black">
                  <a:tint val="95000"/>
                </a:prstClr>
              </a:solidFill>
            </a:endParaRPr>
          </a:p>
        </p:txBody>
      </p:sp>
      <p:sp>
        <p:nvSpPr>
          <p:cNvPr id="6"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r>
              <a:rPr lang="en-IN" smtClean="0">
                <a:solidFill>
                  <a:prstClr val="black">
                    <a:tint val="95000"/>
                  </a:prstClr>
                </a:solidFill>
              </a:rPr>
              <a:t>B.Satyanarayana                                                  DHEP Annual Talks                                                  April 8, 2016</a:t>
            </a:r>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20000"/>
          </a:xfrm>
          <a:blipFill>
            <a:blip r:embed="rId2" cstate="print"/>
            <a:stretch>
              <a:fillRect/>
            </a:stretch>
          </a:blipFill>
        </p:spPr>
        <p:txBody>
          <a:bodyPr tIns="0"/>
          <a:lstStyle>
            <a:lvl1pPr>
              <a:defRPr>
                <a:solidFill>
                  <a:srgbClr val="FFFF00"/>
                </a:solidFill>
                <a:latin typeface="Arial Rounded MT Bold" pitchFamily="34" charset="0"/>
              </a:defRPr>
            </a:lvl1pPr>
          </a:lstStyle>
          <a:p>
            <a:r>
              <a:rPr lang="en-SG" dirty="0" smtClean="0"/>
              <a:t>Click to edit Master title style</a:t>
            </a:r>
            <a:endParaRPr lang="en-SG" dirty="0"/>
          </a:p>
        </p:txBody>
      </p:sp>
      <p:sp>
        <p:nvSpPr>
          <p:cNvPr id="3" name="Content Placeholder 2"/>
          <p:cNvSpPr>
            <a:spLocks noGrp="1"/>
          </p:cNvSpPr>
          <p:nvPr>
            <p:ph idx="1"/>
          </p:nvPr>
        </p:nvSpPr>
        <p:spPr>
          <a:xfrm>
            <a:off x="18000" y="720000"/>
            <a:ext cx="9108000" cy="5760000"/>
          </a:xfrm>
        </p:spPr>
        <p:txBody>
          <a:bodyPr/>
          <a:lstStyle>
            <a:lvl1pPr>
              <a:buClr>
                <a:schemeClr val="tx1"/>
              </a:buClr>
              <a:buSzPct val="60000"/>
              <a:defRPr>
                <a:latin typeface="Arial Rounded MT Bold" pitchFamily="34" charset="0"/>
              </a:defRPr>
            </a:lvl1pPr>
            <a:lvl2pPr>
              <a:buClr>
                <a:schemeClr val="tx2"/>
              </a:buClr>
              <a:buSzPct val="80000"/>
              <a:buFont typeface="Wingdings" pitchFamily="2" charset="2"/>
              <a:buChar char="§"/>
              <a:defRPr>
                <a:solidFill>
                  <a:schemeClr val="tx2"/>
                </a:solidFill>
                <a:latin typeface="Arial Rounded MT Bold" pitchFamily="34" charset="0"/>
              </a:defRPr>
            </a:lvl2pPr>
            <a:lvl3pPr>
              <a:buClr>
                <a:srgbClr val="FF0000"/>
              </a:buClr>
              <a:buSzPct val="100000"/>
              <a:buFont typeface="Arial" pitchFamily="34" charset="0"/>
              <a:buChar char="•"/>
              <a:defRPr>
                <a:solidFill>
                  <a:srgbClr val="FF0000"/>
                </a:solidFill>
                <a:latin typeface="Arial Rounded MT Bold" pitchFamily="34" charset="0"/>
              </a:defRPr>
            </a:lvl3pPr>
            <a:lvl4pPr>
              <a:defRPr>
                <a:latin typeface="Arial Rounded MT Bold" pitchFamily="34" charset="0"/>
              </a:defRPr>
            </a:lvl4pPr>
            <a:lvl5pPr>
              <a:defRPr>
                <a:latin typeface="Arial Rounded MT Bold" pitchFamily="34" charset="0"/>
              </a:defRPr>
            </a:lvl5pPr>
          </a:lstStyle>
          <a:p>
            <a:pPr lvl="0"/>
            <a:r>
              <a:rPr lang="en-SG" dirty="0" smtClean="0"/>
              <a:t>Click to edit Master text styles</a:t>
            </a:r>
          </a:p>
          <a:p>
            <a:pPr lvl="1"/>
            <a:r>
              <a:rPr lang="en-SG" dirty="0" smtClean="0"/>
              <a:t>Second level</a:t>
            </a:r>
          </a:p>
          <a:p>
            <a:pPr lvl="2"/>
            <a:r>
              <a:rPr lang="en-SG" dirty="0" smtClean="0"/>
              <a:t>Third level</a:t>
            </a:r>
          </a:p>
          <a:p>
            <a:pPr lvl="3"/>
            <a:r>
              <a:rPr lang="en-SG" dirty="0" smtClean="0"/>
              <a:t>Fourth level</a:t>
            </a:r>
          </a:p>
          <a:p>
            <a:pPr lvl="4"/>
            <a:r>
              <a:rPr lang="en-SG" dirty="0" smtClean="0"/>
              <a:t>Fifth level</a:t>
            </a:r>
            <a:endParaRPr lang="en-SG" dirty="0"/>
          </a:p>
        </p:txBody>
      </p:sp>
      <p:sp>
        <p:nvSpPr>
          <p:cNvPr id="5" name="Footer Placeholder 4"/>
          <p:cNvSpPr>
            <a:spLocks noGrp="1"/>
          </p:cNvSpPr>
          <p:nvPr>
            <p:ph type="ftr" sz="quarter" idx="11"/>
          </p:nvPr>
        </p:nvSpPr>
        <p:spPr>
          <a:xfrm>
            <a:off x="0" y="6516000"/>
            <a:ext cx="8604000" cy="288000"/>
          </a:xfrm>
        </p:spPr>
        <p:txBody>
          <a:bodyPr/>
          <a:lstStyle>
            <a:lvl1pPr>
              <a:defRPr>
                <a:solidFill>
                  <a:schemeClr val="tx2">
                    <a:lumMod val="75000"/>
                  </a:schemeClr>
                </a:solidFill>
                <a:latin typeface="Arial Rounded MT Bold" pitchFamily="34" charset="0"/>
              </a:defRPr>
            </a:lvl1p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
        <p:nvSpPr>
          <p:cNvPr id="10" name="Slide Number Placeholder 9"/>
          <p:cNvSpPr>
            <a:spLocks noGrp="1"/>
          </p:cNvSpPr>
          <p:nvPr>
            <p:ph type="sldNum" sz="quarter" idx="13"/>
          </p:nvPr>
        </p:nvSpPr>
        <p:spPr>
          <a:xfrm>
            <a:off x="8663009" y="6516000"/>
            <a:ext cx="468000" cy="288000"/>
          </a:xfrm>
        </p:spPr>
        <p:txBody>
          <a:bodyPr/>
          <a:lstStyle>
            <a:lvl1pPr>
              <a:defRPr>
                <a:solidFill>
                  <a:schemeClr val="tx2">
                    <a:lumMod val="75000"/>
                  </a:schemeClr>
                </a:solidFill>
                <a:latin typeface="Arial Rounded MT Bold" pitchFamily="34" charset="0"/>
              </a:defRPr>
            </a:lvl1pPr>
          </a:lstStyle>
          <a:p>
            <a:fld id="{4A25DDA1-8321-48AA-B72A-57DD9D18B8CF}" type="slidenum">
              <a:rPr lang="en-SG" smtClean="0">
                <a:solidFill>
                  <a:srgbClr val="C4C3AA">
                    <a:lumMod val="75000"/>
                  </a:srgbClr>
                </a:solidFill>
              </a:rPr>
              <a:pPr/>
              <a:t>‹#›</a:t>
            </a:fld>
            <a:endParaRPr lang="en-SG" dirty="0">
              <a:solidFill>
                <a:srgbClr val="C4C3AA">
                  <a:lumMod val="75000"/>
                </a:srgbClr>
              </a:solidFil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IN" smtClean="0">
                <a:solidFill>
                  <a:prstClr val="white">
                    <a:shade val="50000"/>
                  </a:prstClr>
                </a:solidFill>
              </a:rPr>
              <a:t>B.Satyanarayana                                                  DHEP Annual Talks                                                  April 8, 2016</a:t>
            </a:r>
            <a:endParaRPr lang="en-US"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r>
              <a:rPr lang="en-IN" smtClean="0">
                <a:solidFill>
                  <a:prstClr val="black">
                    <a:tint val="95000"/>
                  </a:prstClr>
                </a:solidFill>
              </a:rPr>
              <a:t>B.Satyanarayana                                                  DHEP Annual Talks                                                  April 8, 2016</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a:xfrm>
            <a:off x="2640597" y="6377461"/>
            <a:ext cx="3836404" cy="365125"/>
          </a:xfrm>
        </p:spPr>
        <p:txBody>
          <a:bodyPr/>
          <a:lstStyle/>
          <a:p>
            <a:r>
              <a:rPr lang="en-IN" smtClean="0">
                <a:solidFill>
                  <a:prstClr val="black">
                    <a:tint val="95000"/>
                  </a:prstClr>
                </a:solidFill>
              </a:rPr>
              <a:t>B.Satyanarayana                                                  DHEP Annual Talks                                                  April 8, 2016</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SG"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SG" smtClean="0"/>
              <a:t>Click to edit Master text styles</a:t>
            </a:r>
          </a:p>
        </p:txBody>
      </p:sp>
      <p:sp>
        <p:nvSpPr>
          <p:cNvPr id="4" name="Date Placeholder 3"/>
          <p:cNvSpPr>
            <a:spLocks noGrp="1"/>
          </p:cNvSpPr>
          <p:nvPr>
            <p:ph type="dt" sz="half" idx="10"/>
          </p:nvPr>
        </p:nvSpPr>
        <p:spPr/>
        <p:txBody>
          <a:bodyPr/>
          <a:lstStyle>
            <a:lvl1pPr>
              <a:defRPr/>
            </a:lvl1pPr>
          </a:lstStyle>
          <a:p>
            <a:endParaRPr lang="en-SG" dirty="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IN" smtClean="0">
                <a:solidFill>
                  <a:srgbClr val="FFFFFF"/>
                </a:solidFill>
              </a:rPr>
              <a:t>B.Satyanarayana                                                  DHEP Annual Talks                                                  April 8, 2016</a:t>
            </a:r>
            <a:endParaRPr lang="en-SG"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EE804D3-5C3B-4809-A661-F6AA78F178D0}"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smtClean="0"/>
              <a:t>Click to edit Master title style</a:t>
            </a:r>
            <a:endParaRPr lang="en-SG"/>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5" name="Date Placeholder 4"/>
          <p:cNvSpPr>
            <a:spLocks noGrp="1"/>
          </p:cNvSpPr>
          <p:nvPr>
            <p:ph type="dt" sz="half" idx="10"/>
          </p:nvPr>
        </p:nvSpPr>
        <p:spPr/>
        <p:txBody>
          <a:bodyPr/>
          <a:lstStyle>
            <a:lvl1pPr>
              <a:defRPr/>
            </a:lvl1pPr>
          </a:lstStyle>
          <a:p>
            <a:endParaRPr lang="en-SG" dirty="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IN" smtClean="0">
                <a:solidFill>
                  <a:srgbClr val="FFFFFF"/>
                </a:solidFill>
              </a:rPr>
              <a:t>B.Satyanarayana                                                  DHEP Annual Talks                                                  April 8, 2016</a:t>
            </a:r>
            <a:endParaRPr lang="en-SG"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7F61A69-C217-44BC-BB34-5C41DD3B69FA}"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SG"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SG"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SG"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7" name="Date Placeholder 6"/>
          <p:cNvSpPr>
            <a:spLocks noGrp="1"/>
          </p:cNvSpPr>
          <p:nvPr>
            <p:ph type="dt" sz="half" idx="10"/>
          </p:nvPr>
        </p:nvSpPr>
        <p:spPr/>
        <p:txBody>
          <a:bodyPr/>
          <a:lstStyle>
            <a:lvl1pPr>
              <a:defRPr/>
            </a:lvl1pPr>
          </a:lstStyle>
          <a:p>
            <a:endParaRPr lang="en-SG" dirty="0">
              <a:solidFill>
                <a:srgbClr val="FFFFFF"/>
              </a:solidFill>
            </a:endParaRPr>
          </a:p>
        </p:txBody>
      </p:sp>
      <p:sp>
        <p:nvSpPr>
          <p:cNvPr id="8" name="Footer Placeholder 7"/>
          <p:cNvSpPr>
            <a:spLocks noGrp="1"/>
          </p:cNvSpPr>
          <p:nvPr>
            <p:ph type="ftr" sz="quarter" idx="11"/>
          </p:nvPr>
        </p:nvSpPr>
        <p:spPr/>
        <p:txBody>
          <a:bodyPr/>
          <a:lstStyle>
            <a:lvl1pPr>
              <a:defRPr/>
            </a:lvl1pPr>
          </a:lstStyle>
          <a:p>
            <a:r>
              <a:rPr lang="en-IN" smtClean="0">
                <a:solidFill>
                  <a:srgbClr val="FFFFFF"/>
                </a:solidFill>
              </a:rPr>
              <a:t>B.Satyanarayana                                                  DHEP Annual Talks                                                  April 8, 2016</a:t>
            </a:r>
            <a:endParaRPr lang="en-SG"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46C0B98C-CAB1-4C31-952B-A58DAE797399}"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720000"/>
          </a:xfrm>
          <a:blipFill>
            <a:blip r:embed="rId2" cstate="print"/>
            <a:stretch>
              <a:fillRect/>
            </a:stretch>
          </a:blipFill>
        </p:spPr>
        <p:txBody>
          <a:bodyPr/>
          <a:lstStyle>
            <a:lvl1pPr>
              <a:defRPr>
                <a:solidFill>
                  <a:srgbClr val="FFFF00"/>
                </a:solidFill>
                <a:latin typeface="Arial Rounded MT Bold" pitchFamily="34" charset="0"/>
              </a:defRPr>
            </a:lvl1pPr>
          </a:lstStyle>
          <a:p>
            <a:r>
              <a:rPr lang="en-SG" dirty="0" smtClean="0"/>
              <a:t>Click to edit Master title style</a:t>
            </a:r>
            <a:endParaRPr lang="en-SG" dirty="0"/>
          </a:p>
        </p:txBody>
      </p:sp>
      <p:sp>
        <p:nvSpPr>
          <p:cNvPr id="7" name="Footer Placeholder 4"/>
          <p:cNvSpPr>
            <a:spLocks noGrp="1"/>
          </p:cNvSpPr>
          <p:nvPr>
            <p:ph type="ftr" sz="quarter" idx="11"/>
          </p:nvPr>
        </p:nvSpPr>
        <p:spPr>
          <a:xfrm>
            <a:off x="72000" y="6480000"/>
            <a:ext cx="9000000" cy="288000"/>
          </a:xfrm>
        </p:spPr>
        <p:txBody>
          <a:bodyPr/>
          <a:lstStyle>
            <a:lvl1pPr>
              <a:defRPr>
                <a:solidFill>
                  <a:schemeClr val="tx2">
                    <a:lumMod val="75000"/>
                  </a:schemeClr>
                </a:solidFill>
                <a:latin typeface="Arial Rounded MT Bold" pitchFamily="34" charset="0"/>
              </a:defRPr>
            </a:lvl1p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SG" dirty="0">
              <a:solidFill>
                <a:srgbClr val="FFFFFF"/>
              </a:solidFill>
            </a:endParaRPr>
          </a:p>
        </p:txBody>
      </p:sp>
      <p:sp>
        <p:nvSpPr>
          <p:cNvPr id="3" name="Footer Placeholder 2"/>
          <p:cNvSpPr>
            <a:spLocks noGrp="1"/>
          </p:cNvSpPr>
          <p:nvPr>
            <p:ph type="ftr" sz="quarter" idx="11"/>
          </p:nvPr>
        </p:nvSpPr>
        <p:spPr/>
        <p:txBody>
          <a:bodyPr/>
          <a:lstStyle>
            <a:lvl1pPr>
              <a:defRPr/>
            </a:lvl1pPr>
          </a:lstStyle>
          <a:p>
            <a:r>
              <a:rPr lang="en-IN" smtClean="0">
                <a:solidFill>
                  <a:srgbClr val="FFFFFF"/>
                </a:solidFill>
              </a:rPr>
              <a:t>B.Satyanarayana                                                  DHEP Annual Talks                                                  April 8, 2016</a:t>
            </a:r>
            <a:endParaRPr lang="en-SG"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540BCE83-D575-4C8A-80BB-86377ECB268B}"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SG"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SG" smtClean="0"/>
              <a:t>Click to edit Master text styles</a:t>
            </a:r>
          </a:p>
        </p:txBody>
      </p:sp>
      <p:sp>
        <p:nvSpPr>
          <p:cNvPr id="5" name="Date Placeholder 4"/>
          <p:cNvSpPr>
            <a:spLocks noGrp="1"/>
          </p:cNvSpPr>
          <p:nvPr>
            <p:ph type="dt" sz="half" idx="10"/>
          </p:nvPr>
        </p:nvSpPr>
        <p:spPr/>
        <p:txBody>
          <a:bodyPr/>
          <a:lstStyle>
            <a:lvl1pPr>
              <a:defRPr/>
            </a:lvl1pPr>
          </a:lstStyle>
          <a:p>
            <a:endParaRPr lang="en-SG" dirty="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IN" smtClean="0">
                <a:solidFill>
                  <a:srgbClr val="FFFFFF"/>
                </a:solidFill>
              </a:rPr>
              <a:t>B.Satyanarayana                                                  DHEP Annual Talks                                                  April 8, 2016</a:t>
            </a:r>
            <a:endParaRPr lang="en-SG"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7795489-8FC5-4A3D-9A1C-9439BB96A2CF}"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SG"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SG" dirty="0" smtClean="0"/>
              <a:t>Click icon to add picture</a:t>
            </a:r>
            <a:endParaRPr lang="en-SG"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SG" smtClean="0"/>
              <a:t>Click to edit Master text styles</a:t>
            </a:r>
          </a:p>
        </p:txBody>
      </p:sp>
      <p:sp>
        <p:nvSpPr>
          <p:cNvPr id="5" name="Date Placeholder 4"/>
          <p:cNvSpPr>
            <a:spLocks noGrp="1"/>
          </p:cNvSpPr>
          <p:nvPr>
            <p:ph type="dt" sz="half" idx="10"/>
          </p:nvPr>
        </p:nvSpPr>
        <p:spPr/>
        <p:txBody>
          <a:bodyPr/>
          <a:lstStyle>
            <a:lvl1pPr>
              <a:defRPr/>
            </a:lvl1pPr>
          </a:lstStyle>
          <a:p>
            <a:endParaRPr lang="en-SG" dirty="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IN" smtClean="0">
                <a:solidFill>
                  <a:srgbClr val="FFFFFF"/>
                </a:solidFill>
              </a:rPr>
              <a:t>B.Satyanarayana                                                  DHEP Annual Talks                                                  April 8, 2016</a:t>
            </a:r>
            <a:endParaRPr lang="en-SG"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26C3835-E520-405D-A741-8FBDD6F9F923}" type="slidenum">
              <a:rPr lang="en-SG">
                <a:solidFill>
                  <a:srgbClr val="FFFFFF"/>
                </a:solidFill>
              </a:rPr>
              <a:pPr/>
              <a:t>‹#›</a:t>
            </a:fld>
            <a:endParaRPr lang="en-SG" dirty="0">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189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609600" y="762000"/>
            <a:ext cx="7542213" cy="6029325"/>
            <a:chOff x="-384" y="480"/>
            <a:chExt cx="4751" cy="3798"/>
          </a:xfrm>
        </p:grpSpPr>
        <p:grpSp>
          <p:nvGrpSpPr>
            <p:cNvPr id="3" name="Group 3"/>
            <p:cNvGrpSpPr>
              <a:grpSpLocks/>
            </p:cNvGrpSpPr>
            <p:nvPr/>
          </p:nvGrpSpPr>
          <p:grpSpPr bwMode="auto">
            <a:xfrm>
              <a:off x="-384" y="480"/>
              <a:ext cx="4751" cy="3798"/>
              <a:chOff x="0" y="522"/>
              <a:chExt cx="4751" cy="3798"/>
            </a:xfrm>
          </p:grpSpPr>
          <p:grpSp>
            <p:nvGrpSpPr>
              <p:cNvPr id="4" name="Group 4"/>
              <p:cNvGrpSpPr>
                <a:grpSpLocks/>
              </p:cNvGrpSpPr>
              <p:nvPr userDrawn="1"/>
            </p:nvGrpSpPr>
            <p:grpSpPr bwMode="auto">
              <a:xfrm>
                <a:off x="0" y="522"/>
                <a:ext cx="4751" cy="3794"/>
                <a:chOff x="0" y="522"/>
                <a:chExt cx="4751" cy="3794"/>
              </a:xfrm>
            </p:grpSpPr>
            <p:sp>
              <p:nvSpPr>
                <p:cNvPr id="171013" name="Freeform 5"/>
                <p:cNvSpPr>
                  <a:spLocks/>
                </p:cNvSpPr>
                <p:nvPr userDrawn="1"/>
              </p:nvSpPr>
              <p:spPr bwMode="hidden">
                <a:xfrm>
                  <a:off x="628" y="1241"/>
                  <a:ext cx="3281" cy="3075"/>
                </a:xfrm>
                <a:custGeom>
                  <a:avLst/>
                  <a:gdLst/>
                  <a:ahLst/>
                  <a:cxnLst>
                    <a:cxn ang="0">
                      <a:pos x="502" y="1990"/>
                    </a:cxn>
                    <a:cxn ang="0">
                      <a:pos x="186" y="1474"/>
                    </a:cxn>
                    <a:cxn ang="0">
                      <a:pos x="66" y="1169"/>
                    </a:cxn>
                    <a:cxn ang="0">
                      <a:pos x="12" y="875"/>
                    </a:cxn>
                    <a:cxn ang="0">
                      <a:pos x="18" y="611"/>
                    </a:cxn>
                    <a:cxn ang="0">
                      <a:pos x="84" y="389"/>
                    </a:cxn>
                    <a:cxn ang="0">
                      <a:pos x="209" y="216"/>
                    </a:cxn>
                    <a:cxn ang="0">
                      <a:pos x="508" y="42"/>
                    </a:cxn>
                    <a:cxn ang="0">
                      <a:pos x="891" y="6"/>
                    </a:cxn>
                    <a:cxn ang="0">
                      <a:pos x="1334" y="102"/>
                    </a:cxn>
                    <a:cxn ang="0">
                      <a:pos x="1806" y="324"/>
                    </a:cxn>
                    <a:cxn ang="0">
                      <a:pos x="2272" y="659"/>
                    </a:cxn>
                    <a:cxn ang="0">
                      <a:pos x="2769" y="1187"/>
                    </a:cxn>
                    <a:cxn ang="0">
                      <a:pos x="3085" y="1702"/>
                    </a:cxn>
                    <a:cxn ang="0">
                      <a:pos x="3205" y="2008"/>
                    </a:cxn>
                    <a:cxn ang="0">
                      <a:pos x="3259" y="2302"/>
                    </a:cxn>
                    <a:cxn ang="0">
                      <a:pos x="3253" y="2565"/>
                    </a:cxn>
                    <a:cxn ang="0">
                      <a:pos x="3187" y="2781"/>
                    </a:cxn>
                    <a:cxn ang="0">
                      <a:pos x="3068" y="2961"/>
                    </a:cxn>
                    <a:cxn ang="0">
                      <a:pos x="2918" y="3075"/>
                    </a:cxn>
                    <a:cxn ang="0">
                      <a:pos x="3068" y="2967"/>
                    </a:cxn>
                    <a:cxn ang="0">
                      <a:pos x="3193" y="2787"/>
                    </a:cxn>
                    <a:cxn ang="0">
                      <a:pos x="3259" y="2565"/>
                    </a:cxn>
                    <a:cxn ang="0">
                      <a:pos x="3265" y="2302"/>
                    </a:cxn>
                    <a:cxn ang="0">
                      <a:pos x="3211" y="2008"/>
                    </a:cxn>
                    <a:cxn ang="0">
                      <a:pos x="3091" y="1702"/>
                    </a:cxn>
                    <a:cxn ang="0">
                      <a:pos x="2775" y="1181"/>
                    </a:cxn>
                    <a:cxn ang="0">
                      <a:pos x="2278" y="653"/>
                    </a:cxn>
                    <a:cxn ang="0">
                      <a:pos x="1806" y="318"/>
                    </a:cxn>
                    <a:cxn ang="0">
                      <a:pos x="1334" y="96"/>
                    </a:cxn>
                    <a:cxn ang="0">
                      <a:pos x="891" y="0"/>
                    </a:cxn>
                    <a:cxn ang="0">
                      <a:pos x="502" y="36"/>
                    </a:cxn>
                    <a:cxn ang="0">
                      <a:pos x="204" y="210"/>
                    </a:cxn>
                    <a:cxn ang="0">
                      <a:pos x="78" y="389"/>
                    </a:cxn>
                    <a:cxn ang="0">
                      <a:pos x="12" y="611"/>
                    </a:cxn>
                    <a:cxn ang="0">
                      <a:pos x="6" y="875"/>
                    </a:cxn>
                    <a:cxn ang="0">
                      <a:pos x="60" y="1169"/>
                    </a:cxn>
                    <a:cxn ang="0">
                      <a:pos x="180" y="1474"/>
                    </a:cxn>
                    <a:cxn ang="0">
                      <a:pos x="353" y="1786"/>
                    </a:cxn>
                    <a:cxn ang="0">
                      <a:pos x="849" y="2380"/>
                    </a:cxn>
                    <a:cxn ang="0">
                      <a:pos x="1244" y="2709"/>
                    </a:cxn>
                    <a:cxn ang="0">
                      <a:pos x="1656" y="2961"/>
                    </a:cxn>
                    <a:cxn ang="0">
                      <a:pos x="1937" y="3075"/>
                    </a:cxn>
                    <a:cxn ang="0">
                      <a:pos x="1525" y="2889"/>
                    </a:cxn>
                    <a:cxn ang="0">
                      <a:pos x="1118" y="2607"/>
                    </a:cxn>
                    <a:cxn ang="0">
                      <a:pos x="849" y="2380"/>
                    </a:cxn>
                  </a:cxnLst>
                  <a:rect l="0" t="0" r="r" b="b"/>
                  <a:pathLst>
                    <a:path w="3271" h="3075">
                      <a:moveTo>
                        <a:pt x="849" y="2380"/>
                      </a:moveTo>
                      <a:lnTo>
                        <a:pt x="664" y="2188"/>
                      </a:lnTo>
                      <a:lnTo>
                        <a:pt x="502" y="1990"/>
                      </a:lnTo>
                      <a:lnTo>
                        <a:pt x="359" y="1786"/>
                      </a:lnTo>
                      <a:lnTo>
                        <a:pt x="239" y="1576"/>
                      </a:lnTo>
                      <a:lnTo>
                        <a:pt x="186" y="1474"/>
                      </a:lnTo>
                      <a:lnTo>
                        <a:pt x="138" y="1373"/>
                      </a:lnTo>
                      <a:lnTo>
                        <a:pt x="102" y="1271"/>
                      </a:lnTo>
                      <a:lnTo>
                        <a:pt x="66" y="1169"/>
                      </a:lnTo>
                      <a:lnTo>
                        <a:pt x="42" y="1067"/>
                      </a:lnTo>
                      <a:lnTo>
                        <a:pt x="24" y="971"/>
                      </a:lnTo>
                      <a:lnTo>
                        <a:pt x="12" y="875"/>
                      </a:lnTo>
                      <a:lnTo>
                        <a:pt x="6" y="779"/>
                      </a:lnTo>
                      <a:lnTo>
                        <a:pt x="6" y="695"/>
                      </a:lnTo>
                      <a:lnTo>
                        <a:pt x="18" y="611"/>
                      </a:lnTo>
                      <a:lnTo>
                        <a:pt x="30" y="533"/>
                      </a:lnTo>
                      <a:lnTo>
                        <a:pt x="54" y="461"/>
                      </a:lnTo>
                      <a:lnTo>
                        <a:pt x="84" y="389"/>
                      </a:lnTo>
                      <a:lnTo>
                        <a:pt x="120" y="330"/>
                      </a:lnTo>
                      <a:lnTo>
                        <a:pt x="162" y="270"/>
                      </a:lnTo>
                      <a:lnTo>
                        <a:pt x="209" y="216"/>
                      </a:lnTo>
                      <a:lnTo>
                        <a:pt x="299" y="144"/>
                      </a:lnTo>
                      <a:lnTo>
                        <a:pt x="395" y="84"/>
                      </a:lnTo>
                      <a:lnTo>
                        <a:pt x="508" y="42"/>
                      </a:lnTo>
                      <a:lnTo>
                        <a:pt x="628" y="18"/>
                      </a:lnTo>
                      <a:lnTo>
                        <a:pt x="754" y="6"/>
                      </a:lnTo>
                      <a:lnTo>
                        <a:pt x="891" y="6"/>
                      </a:lnTo>
                      <a:lnTo>
                        <a:pt x="1035" y="24"/>
                      </a:lnTo>
                      <a:lnTo>
                        <a:pt x="1184" y="60"/>
                      </a:lnTo>
                      <a:lnTo>
                        <a:pt x="1334" y="102"/>
                      </a:lnTo>
                      <a:lnTo>
                        <a:pt x="1489" y="162"/>
                      </a:lnTo>
                      <a:lnTo>
                        <a:pt x="1644" y="240"/>
                      </a:lnTo>
                      <a:lnTo>
                        <a:pt x="1806" y="324"/>
                      </a:lnTo>
                      <a:lnTo>
                        <a:pt x="1961" y="425"/>
                      </a:lnTo>
                      <a:lnTo>
                        <a:pt x="2117" y="533"/>
                      </a:lnTo>
                      <a:lnTo>
                        <a:pt x="2272" y="659"/>
                      </a:lnTo>
                      <a:lnTo>
                        <a:pt x="2422" y="797"/>
                      </a:lnTo>
                      <a:lnTo>
                        <a:pt x="2607" y="989"/>
                      </a:lnTo>
                      <a:lnTo>
                        <a:pt x="2769" y="1187"/>
                      </a:lnTo>
                      <a:lnTo>
                        <a:pt x="2912" y="1391"/>
                      </a:lnTo>
                      <a:lnTo>
                        <a:pt x="3032" y="1600"/>
                      </a:lnTo>
                      <a:lnTo>
                        <a:pt x="3085" y="1702"/>
                      </a:lnTo>
                      <a:lnTo>
                        <a:pt x="3133" y="1804"/>
                      </a:lnTo>
                      <a:lnTo>
                        <a:pt x="3169" y="1906"/>
                      </a:lnTo>
                      <a:lnTo>
                        <a:pt x="3205" y="2008"/>
                      </a:lnTo>
                      <a:lnTo>
                        <a:pt x="3229" y="2110"/>
                      </a:lnTo>
                      <a:lnTo>
                        <a:pt x="3247" y="2206"/>
                      </a:lnTo>
                      <a:lnTo>
                        <a:pt x="3259" y="2302"/>
                      </a:lnTo>
                      <a:lnTo>
                        <a:pt x="3265" y="2398"/>
                      </a:lnTo>
                      <a:lnTo>
                        <a:pt x="3265" y="2482"/>
                      </a:lnTo>
                      <a:lnTo>
                        <a:pt x="3253" y="2565"/>
                      </a:lnTo>
                      <a:lnTo>
                        <a:pt x="3241" y="2643"/>
                      </a:lnTo>
                      <a:lnTo>
                        <a:pt x="3217" y="2715"/>
                      </a:lnTo>
                      <a:lnTo>
                        <a:pt x="3187" y="2781"/>
                      </a:lnTo>
                      <a:lnTo>
                        <a:pt x="3157" y="2847"/>
                      </a:lnTo>
                      <a:lnTo>
                        <a:pt x="3115" y="2907"/>
                      </a:lnTo>
                      <a:lnTo>
                        <a:pt x="3068" y="2961"/>
                      </a:lnTo>
                      <a:lnTo>
                        <a:pt x="3068" y="2961"/>
                      </a:lnTo>
                      <a:lnTo>
                        <a:pt x="2996" y="3021"/>
                      </a:lnTo>
                      <a:lnTo>
                        <a:pt x="2918" y="3075"/>
                      </a:lnTo>
                      <a:lnTo>
                        <a:pt x="2930" y="3075"/>
                      </a:lnTo>
                      <a:lnTo>
                        <a:pt x="3002" y="3027"/>
                      </a:lnTo>
                      <a:lnTo>
                        <a:pt x="3068" y="2967"/>
                      </a:lnTo>
                      <a:lnTo>
                        <a:pt x="3115" y="2913"/>
                      </a:lnTo>
                      <a:lnTo>
                        <a:pt x="3157" y="2853"/>
                      </a:lnTo>
                      <a:lnTo>
                        <a:pt x="3193" y="2787"/>
                      </a:lnTo>
                      <a:lnTo>
                        <a:pt x="3223" y="2721"/>
                      </a:lnTo>
                      <a:lnTo>
                        <a:pt x="3247" y="2643"/>
                      </a:lnTo>
                      <a:lnTo>
                        <a:pt x="3259" y="2565"/>
                      </a:lnTo>
                      <a:lnTo>
                        <a:pt x="3271" y="2482"/>
                      </a:lnTo>
                      <a:lnTo>
                        <a:pt x="3271" y="2398"/>
                      </a:lnTo>
                      <a:lnTo>
                        <a:pt x="3265" y="2302"/>
                      </a:lnTo>
                      <a:lnTo>
                        <a:pt x="3253" y="2206"/>
                      </a:lnTo>
                      <a:lnTo>
                        <a:pt x="3235" y="2110"/>
                      </a:lnTo>
                      <a:lnTo>
                        <a:pt x="3211" y="2008"/>
                      </a:lnTo>
                      <a:lnTo>
                        <a:pt x="3175" y="1906"/>
                      </a:lnTo>
                      <a:lnTo>
                        <a:pt x="3139" y="1804"/>
                      </a:lnTo>
                      <a:lnTo>
                        <a:pt x="3091" y="1702"/>
                      </a:lnTo>
                      <a:lnTo>
                        <a:pt x="3038" y="1594"/>
                      </a:lnTo>
                      <a:lnTo>
                        <a:pt x="2918" y="1391"/>
                      </a:lnTo>
                      <a:lnTo>
                        <a:pt x="2775" y="1181"/>
                      </a:lnTo>
                      <a:lnTo>
                        <a:pt x="2613" y="983"/>
                      </a:lnTo>
                      <a:lnTo>
                        <a:pt x="2428" y="791"/>
                      </a:lnTo>
                      <a:lnTo>
                        <a:pt x="2278" y="653"/>
                      </a:lnTo>
                      <a:lnTo>
                        <a:pt x="2123" y="527"/>
                      </a:lnTo>
                      <a:lnTo>
                        <a:pt x="1967" y="419"/>
                      </a:lnTo>
                      <a:lnTo>
                        <a:pt x="1806" y="318"/>
                      </a:lnTo>
                      <a:lnTo>
                        <a:pt x="1650" y="234"/>
                      </a:lnTo>
                      <a:lnTo>
                        <a:pt x="1489" y="156"/>
                      </a:lnTo>
                      <a:lnTo>
                        <a:pt x="1334" y="96"/>
                      </a:lnTo>
                      <a:lnTo>
                        <a:pt x="1184" y="54"/>
                      </a:lnTo>
                      <a:lnTo>
                        <a:pt x="1035" y="18"/>
                      </a:lnTo>
                      <a:lnTo>
                        <a:pt x="891" y="0"/>
                      </a:lnTo>
                      <a:lnTo>
                        <a:pt x="754" y="0"/>
                      </a:lnTo>
                      <a:lnTo>
                        <a:pt x="622" y="12"/>
                      </a:lnTo>
                      <a:lnTo>
                        <a:pt x="502" y="36"/>
                      </a:lnTo>
                      <a:lnTo>
                        <a:pt x="395" y="78"/>
                      </a:lnTo>
                      <a:lnTo>
                        <a:pt x="293" y="138"/>
                      </a:lnTo>
                      <a:lnTo>
                        <a:pt x="204" y="210"/>
                      </a:lnTo>
                      <a:lnTo>
                        <a:pt x="156" y="264"/>
                      </a:lnTo>
                      <a:lnTo>
                        <a:pt x="114" y="324"/>
                      </a:lnTo>
                      <a:lnTo>
                        <a:pt x="78" y="389"/>
                      </a:lnTo>
                      <a:lnTo>
                        <a:pt x="48" y="461"/>
                      </a:lnTo>
                      <a:lnTo>
                        <a:pt x="30" y="533"/>
                      </a:lnTo>
                      <a:lnTo>
                        <a:pt x="12" y="611"/>
                      </a:lnTo>
                      <a:lnTo>
                        <a:pt x="6" y="695"/>
                      </a:lnTo>
                      <a:lnTo>
                        <a:pt x="0" y="779"/>
                      </a:lnTo>
                      <a:lnTo>
                        <a:pt x="6" y="875"/>
                      </a:lnTo>
                      <a:lnTo>
                        <a:pt x="18" y="971"/>
                      </a:lnTo>
                      <a:lnTo>
                        <a:pt x="36" y="1067"/>
                      </a:lnTo>
                      <a:lnTo>
                        <a:pt x="60" y="1169"/>
                      </a:lnTo>
                      <a:lnTo>
                        <a:pt x="96" y="1271"/>
                      </a:lnTo>
                      <a:lnTo>
                        <a:pt x="132" y="1373"/>
                      </a:lnTo>
                      <a:lnTo>
                        <a:pt x="180" y="1474"/>
                      </a:lnTo>
                      <a:lnTo>
                        <a:pt x="233" y="1582"/>
                      </a:lnTo>
                      <a:lnTo>
                        <a:pt x="287" y="1684"/>
                      </a:lnTo>
                      <a:lnTo>
                        <a:pt x="353" y="1786"/>
                      </a:lnTo>
                      <a:lnTo>
                        <a:pt x="496" y="1990"/>
                      </a:lnTo>
                      <a:lnTo>
                        <a:pt x="664" y="2188"/>
                      </a:lnTo>
                      <a:lnTo>
                        <a:pt x="849" y="2380"/>
                      </a:lnTo>
                      <a:lnTo>
                        <a:pt x="981" y="2500"/>
                      </a:lnTo>
                      <a:lnTo>
                        <a:pt x="1112" y="2607"/>
                      </a:lnTo>
                      <a:lnTo>
                        <a:pt x="1244" y="2709"/>
                      </a:lnTo>
                      <a:lnTo>
                        <a:pt x="1381" y="2805"/>
                      </a:lnTo>
                      <a:lnTo>
                        <a:pt x="1519" y="2889"/>
                      </a:lnTo>
                      <a:lnTo>
                        <a:pt x="1656" y="2961"/>
                      </a:lnTo>
                      <a:lnTo>
                        <a:pt x="1788" y="3021"/>
                      </a:lnTo>
                      <a:lnTo>
                        <a:pt x="1926" y="3075"/>
                      </a:lnTo>
                      <a:lnTo>
                        <a:pt x="1937" y="3075"/>
                      </a:lnTo>
                      <a:lnTo>
                        <a:pt x="1800" y="3021"/>
                      </a:lnTo>
                      <a:lnTo>
                        <a:pt x="1662" y="2961"/>
                      </a:lnTo>
                      <a:lnTo>
                        <a:pt x="1525" y="2889"/>
                      </a:lnTo>
                      <a:lnTo>
                        <a:pt x="1387" y="2805"/>
                      </a:lnTo>
                      <a:lnTo>
                        <a:pt x="1250" y="2709"/>
                      </a:lnTo>
                      <a:lnTo>
                        <a:pt x="1118" y="2607"/>
                      </a:lnTo>
                      <a:lnTo>
                        <a:pt x="981" y="2500"/>
                      </a:lnTo>
                      <a:lnTo>
                        <a:pt x="849" y="2380"/>
                      </a:lnTo>
                      <a:lnTo>
                        <a:pt x="849" y="2380"/>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grpSp>
              <p:nvGrpSpPr>
                <p:cNvPr id="5" name="Group 6"/>
                <p:cNvGrpSpPr>
                  <a:grpSpLocks/>
                </p:cNvGrpSpPr>
                <p:nvPr userDrawn="1"/>
              </p:nvGrpSpPr>
              <p:grpSpPr bwMode="auto">
                <a:xfrm>
                  <a:off x="0" y="522"/>
                  <a:ext cx="4751" cy="3794"/>
                  <a:chOff x="0" y="522"/>
                  <a:chExt cx="4751" cy="3794"/>
                </a:xfrm>
              </p:grpSpPr>
              <p:sp>
                <p:nvSpPr>
                  <p:cNvPr id="171015" name="Freeform 7"/>
                  <p:cNvSpPr>
                    <a:spLocks/>
                  </p:cNvSpPr>
                  <p:nvPr userDrawn="1"/>
                </p:nvSpPr>
                <p:spPr bwMode="hidden">
                  <a:xfrm>
                    <a:off x="400" y="815"/>
                    <a:ext cx="3964" cy="3501"/>
                  </a:xfrm>
                  <a:custGeom>
                    <a:avLst/>
                    <a:gdLst/>
                    <a:ahLst/>
                    <a:cxnLst>
                      <a:cxn ang="0">
                        <a:pos x="3946" y="2860"/>
                      </a:cxn>
                      <a:cxn ang="0">
                        <a:pos x="3910" y="2614"/>
                      </a:cxn>
                      <a:cxn ang="0">
                        <a:pos x="3839" y="2368"/>
                      </a:cxn>
                      <a:cxn ang="0">
                        <a:pos x="3731" y="2110"/>
                      </a:cxn>
                      <a:cxn ang="0">
                        <a:pos x="3593" y="1853"/>
                      </a:cxn>
                      <a:cxn ang="0">
                        <a:pos x="3432" y="1595"/>
                      </a:cxn>
                      <a:cxn ang="0">
                        <a:pos x="3241" y="1343"/>
                      </a:cxn>
                      <a:cxn ang="0">
                        <a:pos x="3025" y="1103"/>
                      </a:cxn>
                      <a:cxn ang="0">
                        <a:pos x="2721" y="815"/>
                      </a:cxn>
                      <a:cxn ang="0">
                        <a:pos x="2332" y="522"/>
                      </a:cxn>
                      <a:cxn ang="0">
                        <a:pos x="1943" y="288"/>
                      </a:cxn>
                      <a:cxn ang="0">
                        <a:pos x="1555" y="126"/>
                      </a:cxn>
                      <a:cxn ang="0">
                        <a:pos x="1184" y="24"/>
                      </a:cxn>
                      <a:cxn ang="0">
                        <a:pos x="837" y="0"/>
                      </a:cxn>
                      <a:cxn ang="0">
                        <a:pos x="526" y="48"/>
                      </a:cxn>
                      <a:cxn ang="0">
                        <a:pos x="263" y="174"/>
                      </a:cxn>
                      <a:cxn ang="0">
                        <a:pos x="114" y="312"/>
                      </a:cxn>
                      <a:cxn ang="0">
                        <a:pos x="0" y="486"/>
                      </a:cxn>
                      <a:cxn ang="0">
                        <a:pos x="72" y="372"/>
                      </a:cxn>
                      <a:cxn ang="0">
                        <a:pos x="269" y="174"/>
                      </a:cxn>
                      <a:cxn ang="0">
                        <a:pos x="526" y="48"/>
                      </a:cxn>
                      <a:cxn ang="0">
                        <a:pos x="837" y="6"/>
                      </a:cxn>
                      <a:cxn ang="0">
                        <a:pos x="1184" y="30"/>
                      </a:cxn>
                      <a:cxn ang="0">
                        <a:pos x="1555" y="132"/>
                      </a:cxn>
                      <a:cxn ang="0">
                        <a:pos x="1943" y="294"/>
                      </a:cxn>
                      <a:cxn ang="0">
                        <a:pos x="2332" y="528"/>
                      </a:cxn>
                      <a:cxn ang="0">
                        <a:pos x="2715" y="821"/>
                      </a:cxn>
                      <a:cxn ang="0">
                        <a:pos x="3127" y="1223"/>
                      </a:cxn>
                      <a:cxn ang="0">
                        <a:pos x="3336" y="1469"/>
                      </a:cxn>
                      <a:cxn ang="0">
                        <a:pos x="3510" y="1727"/>
                      </a:cxn>
                      <a:cxn ang="0">
                        <a:pos x="3665" y="1984"/>
                      </a:cxn>
                      <a:cxn ang="0">
                        <a:pos x="3785" y="2236"/>
                      </a:cxn>
                      <a:cxn ang="0">
                        <a:pos x="3875" y="2494"/>
                      </a:cxn>
                      <a:cxn ang="0">
                        <a:pos x="3934" y="2740"/>
                      </a:cxn>
                      <a:cxn ang="0">
                        <a:pos x="3952" y="2973"/>
                      </a:cxn>
                      <a:cxn ang="0">
                        <a:pos x="3922" y="3255"/>
                      </a:cxn>
                      <a:cxn ang="0">
                        <a:pos x="3833" y="3501"/>
                      </a:cxn>
                      <a:cxn ang="0">
                        <a:pos x="3886" y="3387"/>
                      </a:cxn>
                      <a:cxn ang="0">
                        <a:pos x="3946" y="3123"/>
                      </a:cxn>
                      <a:cxn ang="0">
                        <a:pos x="3952" y="2973"/>
                      </a:cxn>
                    </a:cxnLst>
                    <a:rect l="0" t="0" r="r" b="b"/>
                    <a:pathLst>
                      <a:path w="3952" h="3501">
                        <a:moveTo>
                          <a:pt x="3952" y="2973"/>
                        </a:moveTo>
                        <a:lnTo>
                          <a:pt x="3946" y="2860"/>
                        </a:lnTo>
                        <a:lnTo>
                          <a:pt x="3934" y="2740"/>
                        </a:lnTo>
                        <a:lnTo>
                          <a:pt x="3910" y="2614"/>
                        </a:lnTo>
                        <a:lnTo>
                          <a:pt x="3875" y="2494"/>
                        </a:lnTo>
                        <a:lnTo>
                          <a:pt x="3839" y="2368"/>
                        </a:lnTo>
                        <a:lnTo>
                          <a:pt x="3785" y="2236"/>
                        </a:lnTo>
                        <a:lnTo>
                          <a:pt x="3731" y="2110"/>
                        </a:lnTo>
                        <a:lnTo>
                          <a:pt x="3665" y="1978"/>
                        </a:lnTo>
                        <a:lnTo>
                          <a:pt x="3593" y="1853"/>
                        </a:lnTo>
                        <a:lnTo>
                          <a:pt x="3516" y="1721"/>
                        </a:lnTo>
                        <a:lnTo>
                          <a:pt x="3432" y="1595"/>
                        </a:lnTo>
                        <a:lnTo>
                          <a:pt x="3336" y="1469"/>
                        </a:lnTo>
                        <a:lnTo>
                          <a:pt x="3241" y="1343"/>
                        </a:lnTo>
                        <a:lnTo>
                          <a:pt x="3133" y="1223"/>
                        </a:lnTo>
                        <a:lnTo>
                          <a:pt x="3025" y="1103"/>
                        </a:lnTo>
                        <a:lnTo>
                          <a:pt x="2906" y="983"/>
                        </a:lnTo>
                        <a:lnTo>
                          <a:pt x="2721" y="815"/>
                        </a:lnTo>
                        <a:lnTo>
                          <a:pt x="2529" y="660"/>
                        </a:lnTo>
                        <a:lnTo>
                          <a:pt x="2332" y="522"/>
                        </a:lnTo>
                        <a:lnTo>
                          <a:pt x="2141" y="396"/>
                        </a:lnTo>
                        <a:lnTo>
                          <a:pt x="1943" y="288"/>
                        </a:lnTo>
                        <a:lnTo>
                          <a:pt x="1746" y="198"/>
                        </a:lnTo>
                        <a:lnTo>
                          <a:pt x="1555" y="126"/>
                        </a:lnTo>
                        <a:lnTo>
                          <a:pt x="1363" y="66"/>
                        </a:lnTo>
                        <a:lnTo>
                          <a:pt x="1184" y="24"/>
                        </a:lnTo>
                        <a:lnTo>
                          <a:pt x="1005" y="6"/>
                        </a:lnTo>
                        <a:lnTo>
                          <a:pt x="837" y="0"/>
                        </a:lnTo>
                        <a:lnTo>
                          <a:pt x="676" y="12"/>
                        </a:lnTo>
                        <a:lnTo>
                          <a:pt x="526" y="48"/>
                        </a:lnTo>
                        <a:lnTo>
                          <a:pt x="389" y="102"/>
                        </a:lnTo>
                        <a:lnTo>
                          <a:pt x="263" y="174"/>
                        </a:lnTo>
                        <a:lnTo>
                          <a:pt x="155" y="264"/>
                        </a:lnTo>
                        <a:lnTo>
                          <a:pt x="114" y="312"/>
                        </a:lnTo>
                        <a:lnTo>
                          <a:pt x="72" y="366"/>
                        </a:lnTo>
                        <a:lnTo>
                          <a:pt x="0" y="486"/>
                        </a:lnTo>
                        <a:lnTo>
                          <a:pt x="0" y="498"/>
                        </a:lnTo>
                        <a:lnTo>
                          <a:pt x="72" y="372"/>
                        </a:lnTo>
                        <a:lnTo>
                          <a:pt x="161" y="264"/>
                        </a:lnTo>
                        <a:lnTo>
                          <a:pt x="269" y="174"/>
                        </a:lnTo>
                        <a:lnTo>
                          <a:pt x="395" y="102"/>
                        </a:lnTo>
                        <a:lnTo>
                          <a:pt x="526" y="48"/>
                        </a:lnTo>
                        <a:lnTo>
                          <a:pt x="676" y="18"/>
                        </a:lnTo>
                        <a:lnTo>
                          <a:pt x="837" y="6"/>
                        </a:lnTo>
                        <a:lnTo>
                          <a:pt x="1005" y="6"/>
                        </a:lnTo>
                        <a:lnTo>
                          <a:pt x="1184" y="30"/>
                        </a:lnTo>
                        <a:lnTo>
                          <a:pt x="1363" y="72"/>
                        </a:lnTo>
                        <a:lnTo>
                          <a:pt x="1555" y="132"/>
                        </a:lnTo>
                        <a:lnTo>
                          <a:pt x="1746" y="204"/>
                        </a:lnTo>
                        <a:lnTo>
                          <a:pt x="1943" y="294"/>
                        </a:lnTo>
                        <a:lnTo>
                          <a:pt x="2135" y="402"/>
                        </a:lnTo>
                        <a:lnTo>
                          <a:pt x="2332" y="528"/>
                        </a:lnTo>
                        <a:lnTo>
                          <a:pt x="2523" y="666"/>
                        </a:lnTo>
                        <a:lnTo>
                          <a:pt x="2715" y="821"/>
                        </a:lnTo>
                        <a:lnTo>
                          <a:pt x="2900" y="989"/>
                        </a:lnTo>
                        <a:lnTo>
                          <a:pt x="3127" y="1223"/>
                        </a:lnTo>
                        <a:lnTo>
                          <a:pt x="3235" y="1349"/>
                        </a:lnTo>
                        <a:lnTo>
                          <a:pt x="3336" y="1469"/>
                        </a:lnTo>
                        <a:lnTo>
                          <a:pt x="3426" y="1595"/>
                        </a:lnTo>
                        <a:lnTo>
                          <a:pt x="3510" y="1727"/>
                        </a:lnTo>
                        <a:lnTo>
                          <a:pt x="3593" y="1853"/>
                        </a:lnTo>
                        <a:lnTo>
                          <a:pt x="3665" y="1984"/>
                        </a:lnTo>
                        <a:lnTo>
                          <a:pt x="3731" y="2110"/>
                        </a:lnTo>
                        <a:lnTo>
                          <a:pt x="3785" y="2236"/>
                        </a:lnTo>
                        <a:lnTo>
                          <a:pt x="3833" y="2368"/>
                        </a:lnTo>
                        <a:lnTo>
                          <a:pt x="3875" y="2494"/>
                        </a:lnTo>
                        <a:lnTo>
                          <a:pt x="3910" y="2614"/>
                        </a:lnTo>
                        <a:lnTo>
                          <a:pt x="3934" y="2740"/>
                        </a:lnTo>
                        <a:lnTo>
                          <a:pt x="3946" y="2860"/>
                        </a:lnTo>
                        <a:lnTo>
                          <a:pt x="3952" y="2973"/>
                        </a:lnTo>
                        <a:lnTo>
                          <a:pt x="3946" y="3123"/>
                        </a:lnTo>
                        <a:lnTo>
                          <a:pt x="3922" y="3255"/>
                        </a:lnTo>
                        <a:lnTo>
                          <a:pt x="3886" y="3387"/>
                        </a:lnTo>
                        <a:lnTo>
                          <a:pt x="3833" y="3501"/>
                        </a:lnTo>
                        <a:lnTo>
                          <a:pt x="3833" y="3501"/>
                        </a:lnTo>
                        <a:lnTo>
                          <a:pt x="3886" y="3387"/>
                        </a:lnTo>
                        <a:lnTo>
                          <a:pt x="3928" y="3255"/>
                        </a:lnTo>
                        <a:lnTo>
                          <a:pt x="3946" y="3123"/>
                        </a:lnTo>
                        <a:lnTo>
                          <a:pt x="3952" y="2973"/>
                        </a:lnTo>
                        <a:lnTo>
                          <a:pt x="3952" y="2973"/>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016" name="Freeform 8"/>
                  <p:cNvSpPr>
                    <a:spLocks/>
                  </p:cNvSpPr>
                  <p:nvPr userDrawn="1"/>
                </p:nvSpPr>
                <p:spPr bwMode="hidden">
                  <a:xfrm>
                    <a:off x="406" y="953"/>
                    <a:ext cx="3803" cy="3363"/>
                  </a:xfrm>
                  <a:custGeom>
                    <a:avLst/>
                    <a:gdLst/>
                    <a:ahLst/>
                    <a:cxnLst>
                      <a:cxn ang="0">
                        <a:pos x="676" y="2416"/>
                      </a:cxn>
                      <a:cxn ang="0">
                        <a:pos x="419" y="2062"/>
                      </a:cxn>
                      <a:cxn ang="0">
                        <a:pos x="215" y="1703"/>
                      </a:cxn>
                      <a:cxn ang="0">
                        <a:pos x="78" y="1343"/>
                      </a:cxn>
                      <a:cxn ang="0">
                        <a:pos x="12" y="1001"/>
                      </a:cxn>
                      <a:cxn ang="0">
                        <a:pos x="18" y="701"/>
                      </a:cxn>
                      <a:cxn ang="0">
                        <a:pos x="96" y="450"/>
                      </a:cxn>
                      <a:cxn ang="0">
                        <a:pos x="239" y="246"/>
                      </a:cxn>
                      <a:cxn ang="0">
                        <a:pos x="580" y="48"/>
                      </a:cxn>
                      <a:cxn ang="0">
                        <a:pos x="1028" y="6"/>
                      </a:cxn>
                      <a:cxn ang="0">
                        <a:pos x="1543" y="120"/>
                      </a:cxn>
                      <a:cxn ang="0">
                        <a:pos x="2087" y="378"/>
                      </a:cxn>
                      <a:cxn ang="0">
                        <a:pos x="2631" y="773"/>
                      </a:cxn>
                      <a:cxn ang="0">
                        <a:pos x="3115" y="1265"/>
                      </a:cxn>
                      <a:cxn ang="0">
                        <a:pos x="3378" y="1625"/>
                      </a:cxn>
                      <a:cxn ang="0">
                        <a:pos x="3582" y="1984"/>
                      </a:cxn>
                      <a:cxn ang="0">
                        <a:pos x="3719" y="2344"/>
                      </a:cxn>
                      <a:cxn ang="0">
                        <a:pos x="3785" y="2686"/>
                      </a:cxn>
                      <a:cxn ang="0">
                        <a:pos x="3749" y="3105"/>
                      </a:cxn>
                      <a:cxn ang="0">
                        <a:pos x="3629" y="3363"/>
                      </a:cxn>
                      <a:cxn ang="0">
                        <a:pos x="3779" y="2967"/>
                      </a:cxn>
                      <a:cxn ang="0">
                        <a:pos x="3791" y="2794"/>
                      </a:cxn>
                      <a:cxn ang="0">
                        <a:pos x="3749" y="2458"/>
                      </a:cxn>
                      <a:cxn ang="0">
                        <a:pos x="3635" y="2104"/>
                      </a:cxn>
                      <a:cxn ang="0">
                        <a:pos x="3456" y="1739"/>
                      </a:cxn>
                      <a:cxn ang="0">
                        <a:pos x="3211" y="1385"/>
                      </a:cxn>
                      <a:cxn ang="0">
                        <a:pos x="2804" y="929"/>
                      </a:cxn>
                      <a:cxn ang="0">
                        <a:pos x="2272" y="492"/>
                      </a:cxn>
                      <a:cxn ang="0">
                        <a:pos x="1722" y="192"/>
                      </a:cxn>
                      <a:cxn ang="0">
                        <a:pos x="1190" y="24"/>
                      </a:cxn>
                      <a:cxn ang="0">
                        <a:pos x="717" y="12"/>
                      </a:cxn>
                      <a:cxn ang="0">
                        <a:pos x="335" y="162"/>
                      </a:cxn>
                      <a:cxn ang="0">
                        <a:pos x="132" y="378"/>
                      </a:cxn>
                      <a:cxn ang="0">
                        <a:pos x="36" y="612"/>
                      </a:cxn>
                      <a:cxn ang="0">
                        <a:pos x="0" y="893"/>
                      </a:cxn>
                      <a:cxn ang="0">
                        <a:pos x="42" y="1229"/>
                      </a:cxn>
                      <a:cxn ang="0">
                        <a:pos x="161" y="1583"/>
                      </a:cxn>
                      <a:cxn ang="0">
                        <a:pos x="341" y="1942"/>
                      </a:cxn>
                      <a:cxn ang="0">
                        <a:pos x="580" y="2302"/>
                      </a:cxn>
                      <a:cxn ang="0">
                        <a:pos x="987" y="2758"/>
                      </a:cxn>
                      <a:cxn ang="0">
                        <a:pos x="1596" y="3237"/>
                      </a:cxn>
                      <a:cxn ang="0">
                        <a:pos x="1596" y="3237"/>
                      </a:cxn>
                      <a:cxn ang="0">
                        <a:pos x="993" y="2758"/>
                      </a:cxn>
                    </a:cxnLst>
                    <a:rect l="0" t="0" r="r" b="b"/>
                    <a:pathLst>
                      <a:path w="3791" h="3363">
                        <a:moveTo>
                          <a:pt x="993" y="2758"/>
                        </a:moveTo>
                        <a:lnTo>
                          <a:pt x="777" y="2536"/>
                        </a:lnTo>
                        <a:lnTo>
                          <a:pt x="676" y="2416"/>
                        </a:lnTo>
                        <a:lnTo>
                          <a:pt x="586" y="2302"/>
                        </a:lnTo>
                        <a:lnTo>
                          <a:pt x="496" y="2182"/>
                        </a:lnTo>
                        <a:lnTo>
                          <a:pt x="419" y="2062"/>
                        </a:lnTo>
                        <a:lnTo>
                          <a:pt x="341" y="1942"/>
                        </a:lnTo>
                        <a:lnTo>
                          <a:pt x="275" y="1822"/>
                        </a:lnTo>
                        <a:lnTo>
                          <a:pt x="215" y="1703"/>
                        </a:lnTo>
                        <a:lnTo>
                          <a:pt x="161" y="1583"/>
                        </a:lnTo>
                        <a:lnTo>
                          <a:pt x="114" y="1463"/>
                        </a:lnTo>
                        <a:lnTo>
                          <a:pt x="78" y="1343"/>
                        </a:lnTo>
                        <a:lnTo>
                          <a:pt x="48" y="1229"/>
                        </a:lnTo>
                        <a:lnTo>
                          <a:pt x="24" y="1115"/>
                        </a:lnTo>
                        <a:lnTo>
                          <a:pt x="12" y="1001"/>
                        </a:lnTo>
                        <a:lnTo>
                          <a:pt x="6" y="893"/>
                        </a:lnTo>
                        <a:lnTo>
                          <a:pt x="12" y="797"/>
                        </a:lnTo>
                        <a:lnTo>
                          <a:pt x="18" y="701"/>
                        </a:lnTo>
                        <a:lnTo>
                          <a:pt x="42" y="612"/>
                        </a:lnTo>
                        <a:lnTo>
                          <a:pt x="66" y="528"/>
                        </a:lnTo>
                        <a:lnTo>
                          <a:pt x="96" y="450"/>
                        </a:lnTo>
                        <a:lnTo>
                          <a:pt x="138" y="378"/>
                        </a:lnTo>
                        <a:lnTo>
                          <a:pt x="185" y="306"/>
                        </a:lnTo>
                        <a:lnTo>
                          <a:pt x="239" y="246"/>
                        </a:lnTo>
                        <a:lnTo>
                          <a:pt x="341" y="162"/>
                        </a:lnTo>
                        <a:lnTo>
                          <a:pt x="454" y="96"/>
                        </a:lnTo>
                        <a:lnTo>
                          <a:pt x="580" y="48"/>
                        </a:lnTo>
                        <a:lnTo>
                          <a:pt x="723" y="18"/>
                        </a:lnTo>
                        <a:lnTo>
                          <a:pt x="867" y="6"/>
                        </a:lnTo>
                        <a:lnTo>
                          <a:pt x="1028" y="6"/>
                        </a:lnTo>
                        <a:lnTo>
                          <a:pt x="1196" y="30"/>
                        </a:lnTo>
                        <a:lnTo>
                          <a:pt x="1363" y="66"/>
                        </a:lnTo>
                        <a:lnTo>
                          <a:pt x="1543" y="120"/>
                        </a:lnTo>
                        <a:lnTo>
                          <a:pt x="1722" y="192"/>
                        </a:lnTo>
                        <a:lnTo>
                          <a:pt x="1901" y="282"/>
                        </a:lnTo>
                        <a:lnTo>
                          <a:pt x="2087" y="378"/>
                        </a:lnTo>
                        <a:lnTo>
                          <a:pt x="2272" y="498"/>
                        </a:lnTo>
                        <a:lnTo>
                          <a:pt x="2451" y="624"/>
                        </a:lnTo>
                        <a:lnTo>
                          <a:pt x="2631" y="773"/>
                        </a:lnTo>
                        <a:lnTo>
                          <a:pt x="2804" y="929"/>
                        </a:lnTo>
                        <a:lnTo>
                          <a:pt x="3019" y="1151"/>
                        </a:lnTo>
                        <a:lnTo>
                          <a:pt x="3115" y="1265"/>
                        </a:lnTo>
                        <a:lnTo>
                          <a:pt x="3211" y="1385"/>
                        </a:lnTo>
                        <a:lnTo>
                          <a:pt x="3295" y="1505"/>
                        </a:lnTo>
                        <a:lnTo>
                          <a:pt x="3378" y="1625"/>
                        </a:lnTo>
                        <a:lnTo>
                          <a:pt x="3450" y="1745"/>
                        </a:lnTo>
                        <a:lnTo>
                          <a:pt x="3522" y="1864"/>
                        </a:lnTo>
                        <a:lnTo>
                          <a:pt x="3582" y="1984"/>
                        </a:lnTo>
                        <a:lnTo>
                          <a:pt x="3635" y="2104"/>
                        </a:lnTo>
                        <a:lnTo>
                          <a:pt x="3677" y="2224"/>
                        </a:lnTo>
                        <a:lnTo>
                          <a:pt x="3719" y="2344"/>
                        </a:lnTo>
                        <a:lnTo>
                          <a:pt x="3749" y="2458"/>
                        </a:lnTo>
                        <a:lnTo>
                          <a:pt x="3773" y="2572"/>
                        </a:lnTo>
                        <a:lnTo>
                          <a:pt x="3785" y="2686"/>
                        </a:lnTo>
                        <a:lnTo>
                          <a:pt x="3791" y="2794"/>
                        </a:lnTo>
                        <a:lnTo>
                          <a:pt x="3779" y="2955"/>
                        </a:lnTo>
                        <a:lnTo>
                          <a:pt x="3749" y="3105"/>
                        </a:lnTo>
                        <a:lnTo>
                          <a:pt x="3695" y="3243"/>
                        </a:lnTo>
                        <a:lnTo>
                          <a:pt x="3623" y="3363"/>
                        </a:lnTo>
                        <a:lnTo>
                          <a:pt x="3629" y="3363"/>
                        </a:lnTo>
                        <a:lnTo>
                          <a:pt x="3701" y="3243"/>
                        </a:lnTo>
                        <a:lnTo>
                          <a:pt x="3749" y="3111"/>
                        </a:lnTo>
                        <a:lnTo>
                          <a:pt x="3779" y="2967"/>
                        </a:lnTo>
                        <a:lnTo>
                          <a:pt x="3791" y="2806"/>
                        </a:lnTo>
                        <a:lnTo>
                          <a:pt x="3791" y="2800"/>
                        </a:lnTo>
                        <a:lnTo>
                          <a:pt x="3791" y="2794"/>
                        </a:lnTo>
                        <a:lnTo>
                          <a:pt x="3785" y="2686"/>
                        </a:lnTo>
                        <a:lnTo>
                          <a:pt x="3773" y="2572"/>
                        </a:lnTo>
                        <a:lnTo>
                          <a:pt x="3749" y="2458"/>
                        </a:lnTo>
                        <a:lnTo>
                          <a:pt x="3719" y="2338"/>
                        </a:lnTo>
                        <a:lnTo>
                          <a:pt x="3683" y="2224"/>
                        </a:lnTo>
                        <a:lnTo>
                          <a:pt x="3635" y="2104"/>
                        </a:lnTo>
                        <a:lnTo>
                          <a:pt x="3582" y="1984"/>
                        </a:lnTo>
                        <a:lnTo>
                          <a:pt x="3522" y="1864"/>
                        </a:lnTo>
                        <a:lnTo>
                          <a:pt x="3456" y="1739"/>
                        </a:lnTo>
                        <a:lnTo>
                          <a:pt x="3378" y="1619"/>
                        </a:lnTo>
                        <a:lnTo>
                          <a:pt x="3300" y="1499"/>
                        </a:lnTo>
                        <a:lnTo>
                          <a:pt x="3211" y="1385"/>
                        </a:lnTo>
                        <a:lnTo>
                          <a:pt x="3121" y="1265"/>
                        </a:lnTo>
                        <a:lnTo>
                          <a:pt x="3019" y="1151"/>
                        </a:lnTo>
                        <a:lnTo>
                          <a:pt x="2804" y="929"/>
                        </a:lnTo>
                        <a:lnTo>
                          <a:pt x="2631" y="767"/>
                        </a:lnTo>
                        <a:lnTo>
                          <a:pt x="2451" y="624"/>
                        </a:lnTo>
                        <a:lnTo>
                          <a:pt x="2272" y="492"/>
                        </a:lnTo>
                        <a:lnTo>
                          <a:pt x="2087" y="378"/>
                        </a:lnTo>
                        <a:lnTo>
                          <a:pt x="1901" y="276"/>
                        </a:lnTo>
                        <a:lnTo>
                          <a:pt x="1722" y="192"/>
                        </a:lnTo>
                        <a:lnTo>
                          <a:pt x="1543" y="120"/>
                        </a:lnTo>
                        <a:lnTo>
                          <a:pt x="1363" y="66"/>
                        </a:lnTo>
                        <a:lnTo>
                          <a:pt x="1190" y="24"/>
                        </a:lnTo>
                        <a:lnTo>
                          <a:pt x="1028" y="6"/>
                        </a:lnTo>
                        <a:lnTo>
                          <a:pt x="867" y="0"/>
                        </a:lnTo>
                        <a:lnTo>
                          <a:pt x="717" y="12"/>
                        </a:lnTo>
                        <a:lnTo>
                          <a:pt x="580" y="42"/>
                        </a:lnTo>
                        <a:lnTo>
                          <a:pt x="448" y="90"/>
                        </a:lnTo>
                        <a:lnTo>
                          <a:pt x="335" y="162"/>
                        </a:lnTo>
                        <a:lnTo>
                          <a:pt x="233" y="246"/>
                        </a:lnTo>
                        <a:lnTo>
                          <a:pt x="179" y="306"/>
                        </a:lnTo>
                        <a:lnTo>
                          <a:pt x="132" y="378"/>
                        </a:lnTo>
                        <a:lnTo>
                          <a:pt x="90" y="450"/>
                        </a:lnTo>
                        <a:lnTo>
                          <a:pt x="60" y="528"/>
                        </a:lnTo>
                        <a:lnTo>
                          <a:pt x="36" y="612"/>
                        </a:lnTo>
                        <a:lnTo>
                          <a:pt x="12" y="701"/>
                        </a:lnTo>
                        <a:lnTo>
                          <a:pt x="6" y="797"/>
                        </a:lnTo>
                        <a:lnTo>
                          <a:pt x="0" y="893"/>
                        </a:lnTo>
                        <a:lnTo>
                          <a:pt x="6" y="1001"/>
                        </a:lnTo>
                        <a:lnTo>
                          <a:pt x="24" y="1115"/>
                        </a:lnTo>
                        <a:lnTo>
                          <a:pt x="42" y="1229"/>
                        </a:lnTo>
                        <a:lnTo>
                          <a:pt x="78" y="1343"/>
                        </a:lnTo>
                        <a:lnTo>
                          <a:pt x="114" y="1463"/>
                        </a:lnTo>
                        <a:lnTo>
                          <a:pt x="161" y="1583"/>
                        </a:lnTo>
                        <a:lnTo>
                          <a:pt x="215" y="1703"/>
                        </a:lnTo>
                        <a:lnTo>
                          <a:pt x="275" y="1822"/>
                        </a:lnTo>
                        <a:lnTo>
                          <a:pt x="341" y="1942"/>
                        </a:lnTo>
                        <a:lnTo>
                          <a:pt x="413" y="2062"/>
                        </a:lnTo>
                        <a:lnTo>
                          <a:pt x="496" y="2182"/>
                        </a:lnTo>
                        <a:lnTo>
                          <a:pt x="580" y="2302"/>
                        </a:lnTo>
                        <a:lnTo>
                          <a:pt x="676" y="2422"/>
                        </a:lnTo>
                        <a:lnTo>
                          <a:pt x="771" y="2536"/>
                        </a:lnTo>
                        <a:lnTo>
                          <a:pt x="987" y="2758"/>
                        </a:lnTo>
                        <a:lnTo>
                          <a:pt x="1184" y="2931"/>
                        </a:lnTo>
                        <a:lnTo>
                          <a:pt x="1387" y="3093"/>
                        </a:lnTo>
                        <a:lnTo>
                          <a:pt x="1596" y="3237"/>
                        </a:lnTo>
                        <a:lnTo>
                          <a:pt x="1800" y="3363"/>
                        </a:lnTo>
                        <a:lnTo>
                          <a:pt x="1806" y="3363"/>
                        </a:lnTo>
                        <a:lnTo>
                          <a:pt x="1596" y="3237"/>
                        </a:lnTo>
                        <a:lnTo>
                          <a:pt x="1393" y="3093"/>
                        </a:lnTo>
                        <a:lnTo>
                          <a:pt x="1190" y="2931"/>
                        </a:lnTo>
                        <a:lnTo>
                          <a:pt x="993" y="2758"/>
                        </a:lnTo>
                        <a:lnTo>
                          <a:pt x="993" y="2758"/>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017" name="Freeform 9"/>
                  <p:cNvSpPr>
                    <a:spLocks/>
                  </p:cNvSpPr>
                  <p:nvPr userDrawn="1"/>
                </p:nvSpPr>
                <p:spPr bwMode="hidden">
                  <a:xfrm>
                    <a:off x="514" y="1091"/>
                    <a:ext cx="3538" cy="3225"/>
                  </a:xfrm>
                  <a:custGeom>
                    <a:avLst/>
                    <a:gdLst/>
                    <a:ahLst/>
                    <a:cxnLst>
                      <a:cxn ang="0">
                        <a:pos x="538" y="2146"/>
                      </a:cxn>
                      <a:cxn ang="0">
                        <a:pos x="317" y="1816"/>
                      </a:cxn>
                      <a:cxn ang="0">
                        <a:pos x="149" y="1481"/>
                      </a:cxn>
                      <a:cxn ang="0">
                        <a:pos x="41" y="1151"/>
                      </a:cxn>
                      <a:cxn ang="0">
                        <a:pos x="0" y="839"/>
                      </a:cxn>
                      <a:cxn ang="0">
                        <a:pos x="30" y="575"/>
                      </a:cxn>
                      <a:cxn ang="0">
                        <a:pos x="125" y="354"/>
                      </a:cxn>
                      <a:cxn ang="0">
                        <a:pos x="317" y="150"/>
                      </a:cxn>
                      <a:cxn ang="0">
                        <a:pos x="669" y="12"/>
                      </a:cxn>
                      <a:cxn ang="0">
                        <a:pos x="1112" y="24"/>
                      </a:cxn>
                      <a:cxn ang="0">
                        <a:pos x="1608" y="174"/>
                      </a:cxn>
                      <a:cxn ang="0">
                        <a:pos x="2116" y="456"/>
                      </a:cxn>
                      <a:cxn ang="0">
                        <a:pos x="2613" y="857"/>
                      </a:cxn>
                      <a:cxn ang="0">
                        <a:pos x="3073" y="1391"/>
                      </a:cxn>
                      <a:cxn ang="0">
                        <a:pos x="3276" y="1726"/>
                      </a:cxn>
                      <a:cxn ang="0">
                        <a:pos x="3426" y="2062"/>
                      </a:cxn>
                      <a:cxn ang="0">
                        <a:pos x="3509" y="2386"/>
                      </a:cxn>
                      <a:cxn ang="0">
                        <a:pos x="3521" y="2680"/>
                      </a:cxn>
                      <a:cxn ang="0">
                        <a:pos x="3474" y="2931"/>
                      </a:cxn>
                      <a:cxn ang="0">
                        <a:pos x="3360" y="3141"/>
                      </a:cxn>
                      <a:cxn ang="0">
                        <a:pos x="3282" y="3225"/>
                      </a:cxn>
                      <a:cxn ang="0">
                        <a:pos x="3312" y="3201"/>
                      </a:cxn>
                      <a:cxn ang="0">
                        <a:pos x="3444" y="3009"/>
                      </a:cxn>
                      <a:cxn ang="0">
                        <a:pos x="3515" y="2769"/>
                      </a:cxn>
                      <a:cxn ang="0">
                        <a:pos x="3521" y="2488"/>
                      </a:cxn>
                      <a:cxn ang="0">
                        <a:pos x="3462" y="2170"/>
                      </a:cxn>
                      <a:cxn ang="0">
                        <a:pos x="3336" y="1834"/>
                      </a:cxn>
                      <a:cxn ang="0">
                        <a:pos x="3145" y="1499"/>
                      </a:cxn>
                      <a:cxn ang="0">
                        <a:pos x="2816" y="1061"/>
                      </a:cxn>
                      <a:cxn ang="0">
                        <a:pos x="2284" y="575"/>
                      </a:cxn>
                      <a:cxn ang="0">
                        <a:pos x="1775" y="252"/>
                      </a:cxn>
                      <a:cxn ang="0">
                        <a:pos x="1273" y="60"/>
                      </a:cxn>
                      <a:cxn ang="0">
                        <a:pos x="807" y="0"/>
                      </a:cxn>
                      <a:cxn ang="0">
                        <a:pos x="418" y="84"/>
                      </a:cxn>
                      <a:cxn ang="0">
                        <a:pos x="167" y="288"/>
                      </a:cxn>
                      <a:cxn ang="0">
                        <a:pos x="53" y="498"/>
                      </a:cxn>
                      <a:cxn ang="0">
                        <a:pos x="0" y="749"/>
                      </a:cxn>
                      <a:cxn ang="0">
                        <a:pos x="18" y="1043"/>
                      </a:cxn>
                      <a:cxn ang="0">
                        <a:pos x="101" y="1373"/>
                      </a:cxn>
                      <a:cxn ang="0">
                        <a:pos x="251" y="1708"/>
                      </a:cxn>
                      <a:cxn ang="0">
                        <a:pos x="454" y="2038"/>
                      </a:cxn>
                      <a:cxn ang="0">
                        <a:pos x="914" y="2572"/>
                      </a:cxn>
                      <a:cxn ang="0">
                        <a:pos x="1255" y="2865"/>
                      </a:cxn>
                      <a:cxn ang="0">
                        <a:pos x="1608" y="3099"/>
                      </a:cxn>
                      <a:cxn ang="0">
                        <a:pos x="1853" y="3225"/>
                      </a:cxn>
                      <a:cxn ang="0">
                        <a:pos x="1494" y="3027"/>
                      </a:cxn>
                      <a:cxn ang="0">
                        <a:pos x="1142" y="2769"/>
                      </a:cxn>
                    </a:cxnLst>
                    <a:rect l="0" t="0" r="r" b="b"/>
                    <a:pathLst>
                      <a:path w="3527" h="3225">
                        <a:moveTo>
                          <a:pt x="914" y="2572"/>
                        </a:moveTo>
                        <a:lnTo>
                          <a:pt x="717" y="2362"/>
                        </a:lnTo>
                        <a:lnTo>
                          <a:pt x="538" y="2146"/>
                        </a:lnTo>
                        <a:lnTo>
                          <a:pt x="460" y="2038"/>
                        </a:lnTo>
                        <a:lnTo>
                          <a:pt x="382" y="1930"/>
                        </a:lnTo>
                        <a:lnTo>
                          <a:pt x="317" y="1816"/>
                        </a:lnTo>
                        <a:lnTo>
                          <a:pt x="251" y="1702"/>
                        </a:lnTo>
                        <a:lnTo>
                          <a:pt x="197" y="1589"/>
                        </a:lnTo>
                        <a:lnTo>
                          <a:pt x="149" y="1481"/>
                        </a:lnTo>
                        <a:lnTo>
                          <a:pt x="107" y="1367"/>
                        </a:lnTo>
                        <a:lnTo>
                          <a:pt x="71" y="1259"/>
                        </a:lnTo>
                        <a:lnTo>
                          <a:pt x="41" y="1151"/>
                        </a:lnTo>
                        <a:lnTo>
                          <a:pt x="18" y="1043"/>
                        </a:lnTo>
                        <a:lnTo>
                          <a:pt x="6" y="941"/>
                        </a:lnTo>
                        <a:lnTo>
                          <a:pt x="0" y="839"/>
                        </a:lnTo>
                        <a:lnTo>
                          <a:pt x="6" y="749"/>
                        </a:lnTo>
                        <a:lnTo>
                          <a:pt x="12" y="659"/>
                        </a:lnTo>
                        <a:lnTo>
                          <a:pt x="30" y="575"/>
                        </a:lnTo>
                        <a:lnTo>
                          <a:pt x="59" y="498"/>
                        </a:lnTo>
                        <a:lnTo>
                          <a:pt x="89" y="420"/>
                        </a:lnTo>
                        <a:lnTo>
                          <a:pt x="125" y="354"/>
                        </a:lnTo>
                        <a:lnTo>
                          <a:pt x="173" y="288"/>
                        </a:lnTo>
                        <a:lnTo>
                          <a:pt x="221" y="228"/>
                        </a:lnTo>
                        <a:lnTo>
                          <a:pt x="317" y="150"/>
                        </a:lnTo>
                        <a:lnTo>
                          <a:pt x="424" y="90"/>
                        </a:lnTo>
                        <a:lnTo>
                          <a:pt x="544" y="42"/>
                        </a:lnTo>
                        <a:lnTo>
                          <a:pt x="669" y="12"/>
                        </a:lnTo>
                        <a:lnTo>
                          <a:pt x="813" y="0"/>
                        </a:lnTo>
                        <a:lnTo>
                          <a:pt x="956" y="6"/>
                        </a:lnTo>
                        <a:lnTo>
                          <a:pt x="1112" y="24"/>
                        </a:lnTo>
                        <a:lnTo>
                          <a:pt x="1273" y="60"/>
                        </a:lnTo>
                        <a:lnTo>
                          <a:pt x="1441" y="114"/>
                        </a:lnTo>
                        <a:lnTo>
                          <a:pt x="1608" y="174"/>
                        </a:lnTo>
                        <a:lnTo>
                          <a:pt x="1775" y="258"/>
                        </a:lnTo>
                        <a:lnTo>
                          <a:pt x="1949" y="348"/>
                        </a:lnTo>
                        <a:lnTo>
                          <a:pt x="2116" y="456"/>
                        </a:lnTo>
                        <a:lnTo>
                          <a:pt x="2284" y="575"/>
                        </a:lnTo>
                        <a:lnTo>
                          <a:pt x="2451" y="713"/>
                        </a:lnTo>
                        <a:lnTo>
                          <a:pt x="2613" y="857"/>
                        </a:lnTo>
                        <a:lnTo>
                          <a:pt x="2810" y="1067"/>
                        </a:lnTo>
                        <a:lnTo>
                          <a:pt x="2989" y="1283"/>
                        </a:lnTo>
                        <a:lnTo>
                          <a:pt x="3073" y="1391"/>
                        </a:lnTo>
                        <a:lnTo>
                          <a:pt x="3145" y="1505"/>
                        </a:lnTo>
                        <a:lnTo>
                          <a:pt x="3216" y="1612"/>
                        </a:lnTo>
                        <a:lnTo>
                          <a:pt x="3276" y="1726"/>
                        </a:lnTo>
                        <a:lnTo>
                          <a:pt x="3330" y="1840"/>
                        </a:lnTo>
                        <a:lnTo>
                          <a:pt x="3384" y="1948"/>
                        </a:lnTo>
                        <a:lnTo>
                          <a:pt x="3426" y="2062"/>
                        </a:lnTo>
                        <a:lnTo>
                          <a:pt x="3462" y="2170"/>
                        </a:lnTo>
                        <a:lnTo>
                          <a:pt x="3491" y="2278"/>
                        </a:lnTo>
                        <a:lnTo>
                          <a:pt x="3509" y="2386"/>
                        </a:lnTo>
                        <a:lnTo>
                          <a:pt x="3521" y="2488"/>
                        </a:lnTo>
                        <a:lnTo>
                          <a:pt x="3527" y="2590"/>
                        </a:lnTo>
                        <a:lnTo>
                          <a:pt x="3521" y="2680"/>
                        </a:lnTo>
                        <a:lnTo>
                          <a:pt x="3515" y="2769"/>
                        </a:lnTo>
                        <a:lnTo>
                          <a:pt x="3497" y="2853"/>
                        </a:lnTo>
                        <a:lnTo>
                          <a:pt x="3474" y="2931"/>
                        </a:lnTo>
                        <a:lnTo>
                          <a:pt x="3438" y="3009"/>
                        </a:lnTo>
                        <a:lnTo>
                          <a:pt x="3402" y="3075"/>
                        </a:lnTo>
                        <a:lnTo>
                          <a:pt x="3360" y="3141"/>
                        </a:lnTo>
                        <a:lnTo>
                          <a:pt x="3306" y="3201"/>
                        </a:lnTo>
                        <a:lnTo>
                          <a:pt x="3294" y="3213"/>
                        </a:lnTo>
                        <a:lnTo>
                          <a:pt x="3282" y="3225"/>
                        </a:lnTo>
                        <a:lnTo>
                          <a:pt x="3288" y="3225"/>
                        </a:lnTo>
                        <a:lnTo>
                          <a:pt x="3300" y="3213"/>
                        </a:lnTo>
                        <a:lnTo>
                          <a:pt x="3312" y="3201"/>
                        </a:lnTo>
                        <a:lnTo>
                          <a:pt x="3366" y="3141"/>
                        </a:lnTo>
                        <a:lnTo>
                          <a:pt x="3408" y="3075"/>
                        </a:lnTo>
                        <a:lnTo>
                          <a:pt x="3444" y="3009"/>
                        </a:lnTo>
                        <a:lnTo>
                          <a:pt x="3474" y="2931"/>
                        </a:lnTo>
                        <a:lnTo>
                          <a:pt x="3497" y="2853"/>
                        </a:lnTo>
                        <a:lnTo>
                          <a:pt x="3515" y="2769"/>
                        </a:lnTo>
                        <a:lnTo>
                          <a:pt x="3527" y="2680"/>
                        </a:lnTo>
                        <a:lnTo>
                          <a:pt x="3527" y="2590"/>
                        </a:lnTo>
                        <a:lnTo>
                          <a:pt x="3521" y="2488"/>
                        </a:lnTo>
                        <a:lnTo>
                          <a:pt x="3509" y="2386"/>
                        </a:lnTo>
                        <a:lnTo>
                          <a:pt x="3491" y="2278"/>
                        </a:lnTo>
                        <a:lnTo>
                          <a:pt x="3462" y="2170"/>
                        </a:lnTo>
                        <a:lnTo>
                          <a:pt x="3426" y="2056"/>
                        </a:lnTo>
                        <a:lnTo>
                          <a:pt x="3384" y="1948"/>
                        </a:lnTo>
                        <a:lnTo>
                          <a:pt x="3336" y="1834"/>
                        </a:lnTo>
                        <a:lnTo>
                          <a:pt x="3276" y="1726"/>
                        </a:lnTo>
                        <a:lnTo>
                          <a:pt x="3216" y="1612"/>
                        </a:lnTo>
                        <a:lnTo>
                          <a:pt x="3145" y="1499"/>
                        </a:lnTo>
                        <a:lnTo>
                          <a:pt x="3073" y="1391"/>
                        </a:lnTo>
                        <a:lnTo>
                          <a:pt x="2989" y="1277"/>
                        </a:lnTo>
                        <a:lnTo>
                          <a:pt x="2816" y="1061"/>
                        </a:lnTo>
                        <a:lnTo>
                          <a:pt x="2613" y="857"/>
                        </a:lnTo>
                        <a:lnTo>
                          <a:pt x="2451" y="707"/>
                        </a:lnTo>
                        <a:lnTo>
                          <a:pt x="2284" y="575"/>
                        </a:lnTo>
                        <a:lnTo>
                          <a:pt x="2116" y="456"/>
                        </a:lnTo>
                        <a:lnTo>
                          <a:pt x="1949" y="348"/>
                        </a:lnTo>
                        <a:lnTo>
                          <a:pt x="1775" y="252"/>
                        </a:lnTo>
                        <a:lnTo>
                          <a:pt x="1608" y="174"/>
                        </a:lnTo>
                        <a:lnTo>
                          <a:pt x="1435" y="108"/>
                        </a:lnTo>
                        <a:lnTo>
                          <a:pt x="1273" y="60"/>
                        </a:lnTo>
                        <a:lnTo>
                          <a:pt x="1112" y="24"/>
                        </a:lnTo>
                        <a:lnTo>
                          <a:pt x="956" y="0"/>
                        </a:lnTo>
                        <a:lnTo>
                          <a:pt x="807" y="0"/>
                        </a:lnTo>
                        <a:lnTo>
                          <a:pt x="669" y="12"/>
                        </a:lnTo>
                        <a:lnTo>
                          <a:pt x="538" y="42"/>
                        </a:lnTo>
                        <a:lnTo>
                          <a:pt x="418" y="84"/>
                        </a:lnTo>
                        <a:lnTo>
                          <a:pt x="311" y="150"/>
                        </a:lnTo>
                        <a:lnTo>
                          <a:pt x="215" y="228"/>
                        </a:lnTo>
                        <a:lnTo>
                          <a:pt x="167" y="288"/>
                        </a:lnTo>
                        <a:lnTo>
                          <a:pt x="119" y="354"/>
                        </a:lnTo>
                        <a:lnTo>
                          <a:pt x="83" y="420"/>
                        </a:lnTo>
                        <a:lnTo>
                          <a:pt x="53" y="498"/>
                        </a:lnTo>
                        <a:lnTo>
                          <a:pt x="30" y="575"/>
                        </a:lnTo>
                        <a:lnTo>
                          <a:pt x="12" y="659"/>
                        </a:lnTo>
                        <a:lnTo>
                          <a:pt x="0" y="749"/>
                        </a:lnTo>
                        <a:lnTo>
                          <a:pt x="0" y="839"/>
                        </a:lnTo>
                        <a:lnTo>
                          <a:pt x="6" y="941"/>
                        </a:lnTo>
                        <a:lnTo>
                          <a:pt x="18" y="1043"/>
                        </a:lnTo>
                        <a:lnTo>
                          <a:pt x="35" y="1151"/>
                        </a:lnTo>
                        <a:lnTo>
                          <a:pt x="65" y="1259"/>
                        </a:lnTo>
                        <a:lnTo>
                          <a:pt x="101" y="1373"/>
                        </a:lnTo>
                        <a:lnTo>
                          <a:pt x="143" y="1481"/>
                        </a:lnTo>
                        <a:lnTo>
                          <a:pt x="191" y="1595"/>
                        </a:lnTo>
                        <a:lnTo>
                          <a:pt x="251" y="1708"/>
                        </a:lnTo>
                        <a:lnTo>
                          <a:pt x="311" y="1816"/>
                        </a:lnTo>
                        <a:lnTo>
                          <a:pt x="382" y="1930"/>
                        </a:lnTo>
                        <a:lnTo>
                          <a:pt x="454" y="2038"/>
                        </a:lnTo>
                        <a:lnTo>
                          <a:pt x="538" y="2152"/>
                        </a:lnTo>
                        <a:lnTo>
                          <a:pt x="717" y="2368"/>
                        </a:lnTo>
                        <a:lnTo>
                          <a:pt x="914" y="2572"/>
                        </a:lnTo>
                        <a:lnTo>
                          <a:pt x="1028" y="2674"/>
                        </a:lnTo>
                        <a:lnTo>
                          <a:pt x="1142" y="2775"/>
                        </a:lnTo>
                        <a:lnTo>
                          <a:pt x="1255" y="2865"/>
                        </a:lnTo>
                        <a:lnTo>
                          <a:pt x="1369" y="2949"/>
                        </a:lnTo>
                        <a:lnTo>
                          <a:pt x="1488" y="3027"/>
                        </a:lnTo>
                        <a:lnTo>
                          <a:pt x="1608" y="3099"/>
                        </a:lnTo>
                        <a:lnTo>
                          <a:pt x="1722" y="3165"/>
                        </a:lnTo>
                        <a:lnTo>
                          <a:pt x="1841" y="3225"/>
                        </a:lnTo>
                        <a:lnTo>
                          <a:pt x="1853" y="3225"/>
                        </a:lnTo>
                        <a:lnTo>
                          <a:pt x="1734" y="3165"/>
                        </a:lnTo>
                        <a:lnTo>
                          <a:pt x="1614" y="3099"/>
                        </a:lnTo>
                        <a:lnTo>
                          <a:pt x="1494" y="3027"/>
                        </a:lnTo>
                        <a:lnTo>
                          <a:pt x="1375" y="2949"/>
                        </a:lnTo>
                        <a:lnTo>
                          <a:pt x="1261" y="2865"/>
                        </a:lnTo>
                        <a:lnTo>
                          <a:pt x="1142" y="2769"/>
                        </a:lnTo>
                        <a:lnTo>
                          <a:pt x="914" y="2572"/>
                        </a:lnTo>
                        <a:lnTo>
                          <a:pt x="914" y="2572"/>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grpSp>
                <p:nvGrpSpPr>
                  <p:cNvPr id="6" name="Group 10"/>
                  <p:cNvGrpSpPr>
                    <a:grpSpLocks/>
                  </p:cNvGrpSpPr>
                  <p:nvPr userDrawn="1"/>
                </p:nvGrpSpPr>
                <p:grpSpPr bwMode="auto">
                  <a:xfrm>
                    <a:off x="0" y="522"/>
                    <a:ext cx="4751" cy="3794"/>
                    <a:chOff x="0" y="522"/>
                    <a:chExt cx="4751" cy="3794"/>
                  </a:xfrm>
                </p:grpSpPr>
                <p:sp>
                  <p:nvSpPr>
                    <p:cNvPr id="171019" name="Freeform 11"/>
                    <p:cNvSpPr>
                      <a:spLocks/>
                    </p:cNvSpPr>
                    <p:nvPr userDrawn="1"/>
                  </p:nvSpPr>
                  <p:spPr bwMode="hidden">
                    <a:xfrm>
                      <a:off x="400" y="522"/>
                      <a:ext cx="4264" cy="3794"/>
                    </a:xfrm>
                    <a:custGeom>
                      <a:avLst/>
                      <a:gdLst/>
                      <a:ahLst/>
                      <a:cxnLst>
                        <a:cxn ang="0">
                          <a:pos x="4245" y="3237"/>
                        </a:cxn>
                        <a:cxn ang="0">
                          <a:pos x="4203" y="2961"/>
                        </a:cxn>
                        <a:cxn ang="0">
                          <a:pos x="4120" y="2679"/>
                        </a:cxn>
                        <a:cxn ang="0">
                          <a:pos x="4000" y="2391"/>
                        </a:cxn>
                        <a:cxn ang="0">
                          <a:pos x="3845" y="2098"/>
                        </a:cxn>
                        <a:cxn ang="0">
                          <a:pos x="3659" y="1810"/>
                        </a:cxn>
                        <a:cxn ang="0">
                          <a:pos x="3438" y="1528"/>
                        </a:cxn>
                        <a:cxn ang="0">
                          <a:pos x="3193" y="1252"/>
                        </a:cxn>
                        <a:cxn ang="0">
                          <a:pos x="2858" y="935"/>
                        </a:cxn>
                        <a:cxn ang="0">
                          <a:pos x="2434" y="605"/>
                        </a:cxn>
                        <a:cxn ang="0">
                          <a:pos x="1991" y="341"/>
                        </a:cxn>
                        <a:cxn ang="0">
                          <a:pos x="1549" y="143"/>
                        </a:cxn>
                        <a:cxn ang="0">
                          <a:pos x="1124" y="35"/>
                        </a:cxn>
                        <a:cxn ang="0">
                          <a:pos x="741" y="0"/>
                        </a:cxn>
                        <a:cxn ang="0">
                          <a:pos x="401" y="47"/>
                        </a:cxn>
                        <a:cxn ang="0">
                          <a:pos x="120" y="173"/>
                        </a:cxn>
                        <a:cxn ang="0">
                          <a:pos x="0" y="269"/>
                        </a:cxn>
                        <a:cxn ang="0">
                          <a:pos x="263" y="101"/>
                        </a:cxn>
                        <a:cxn ang="0">
                          <a:pos x="586" y="18"/>
                        </a:cxn>
                        <a:cxn ang="0">
                          <a:pos x="957" y="18"/>
                        </a:cxn>
                        <a:cxn ang="0">
                          <a:pos x="1357" y="95"/>
                        </a:cxn>
                        <a:cxn ang="0">
                          <a:pos x="1782" y="245"/>
                        </a:cxn>
                        <a:cxn ang="0">
                          <a:pos x="2212" y="467"/>
                        </a:cxn>
                        <a:cxn ang="0">
                          <a:pos x="2643" y="761"/>
                        </a:cxn>
                        <a:cxn ang="0">
                          <a:pos x="3061" y="1120"/>
                        </a:cxn>
                        <a:cxn ang="0">
                          <a:pos x="3318" y="1390"/>
                        </a:cxn>
                        <a:cxn ang="0">
                          <a:pos x="3552" y="1666"/>
                        </a:cxn>
                        <a:cxn ang="0">
                          <a:pos x="3755" y="1954"/>
                        </a:cxn>
                        <a:cxn ang="0">
                          <a:pos x="3922" y="2247"/>
                        </a:cxn>
                        <a:cxn ang="0">
                          <a:pos x="4060" y="2535"/>
                        </a:cxn>
                        <a:cxn ang="0">
                          <a:pos x="4162" y="2823"/>
                        </a:cxn>
                        <a:cxn ang="0">
                          <a:pos x="4221" y="3105"/>
                        </a:cxn>
                        <a:cxn ang="0">
                          <a:pos x="4245" y="3368"/>
                        </a:cxn>
                        <a:cxn ang="0">
                          <a:pos x="4233" y="3590"/>
                        </a:cxn>
                        <a:cxn ang="0">
                          <a:pos x="4185" y="3794"/>
                        </a:cxn>
                        <a:cxn ang="0">
                          <a:pos x="4215" y="3692"/>
                        </a:cxn>
                        <a:cxn ang="0">
                          <a:pos x="4245" y="3482"/>
                        </a:cxn>
                        <a:cxn ang="0">
                          <a:pos x="4251" y="3368"/>
                        </a:cxn>
                      </a:cxnLst>
                      <a:rect l="0" t="0" r="r" b="b"/>
                      <a:pathLst>
                        <a:path w="4251" h="3794">
                          <a:moveTo>
                            <a:pt x="4251" y="3368"/>
                          </a:moveTo>
                          <a:lnTo>
                            <a:pt x="4245" y="3237"/>
                          </a:lnTo>
                          <a:lnTo>
                            <a:pt x="4227" y="3099"/>
                          </a:lnTo>
                          <a:lnTo>
                            <a:pt x="4203" y="2961"/>
                          </a:lnTo>
                          <a:lnTo>
                            <a:pt x="4167" y="2823"/>
                          </a:lnTo>
                          <a:lnTo>
                            <a:pt x="4120" y="2679"/>
                          </a:lnTo>
                          <a:lnTo>
                            <a:pt x="4066" y="2535"/>
                          </a:lnTo>
                          <a:lnTo>
                            <a:pt x="4000" y="2391"/>
                          </a:lnTo>
                          <a:lnTo>
                            <a:pt x="3928" y="2247"/>
                          </a:lnTo>
                          <a:lnTo>
                            <a:pt x="3845" y="2098"/>
                          </a:lnTo>
                          <a:lnTo>
                            <a:pt x="3755" y="1954"/>
                          </a:lnTo>
                          <a:lnTo>
                            <a:pt x="3659" y="1810"/>
                          </a:lnTo>
                          <a:lnTo>
                            <a:pt x="3552" y="1666"/>
                          </a:lnTo>
                          <a:lnTo>
                            <a:pt x="3438" y="1528"/>
                          </a:lnTo>
                          <a:lnTo>
                            <a:pt x="3318" y="1390"/>
                          </a:lnTo>
                          <a:lnTo>
                            <a:pt x="3193" y="1252"/>
                          </a:lnTo>
                          <a:lnTo>
                            <a:pt x="3061" y="1120"/>
                          </a:lnTo>
                          <a:lnTo>
                            <a:pt x="2858" y="935"/>
                          </a:lnTo>
                          <a:lnTo>
                            <a:pt x="2649" y="761"/>
                          </a:lnTo>
                          <a:lnTo>
                            <a:pt x="2434" y="605"/>
                          </a:lnTo>
                          <a:lnTo>
                            <a:pt x="2212" y="467"/>
                          </a:lnTo>
                          <a:lnTo>
                            <a:pt x="1991" y="341"/>
                          </a:lnTo>
                          <a:lnTo>
                            <a:pt x="1770" y="233"/>
                          </a:lnTo>
                          <a:lnTo>
                            <a:pt x="1549" y="143"/>
                          </a:lnTo>
                          <a:lnTo>
                            <a:pt x="1327" y="77"/>
                          </a:lnTo>
                          <a:lnTo>
                            <a:pt x="1124" y="35"/>
                          </a:lnTo>
                          <a:lnTo>
                            <a:pt x="927" y="6"/>
                          </a:lnTo>
                          <a:lnTo>
                            <a:pt x="741" y="0"/>
                          </a:lnTo>
                          <a:lnTo>
                            <a:pt x="568" y="18"/>
                          </a:lnTo>
                          <a:lnTo>
                            <a:pt x="401" y="47"/>
                          </a:lnTo>
                          <a:lnTo>
                            <a:pt x="257" y="101"/>
                          </a:lnTo>
                          <a:lnTo>
                            <a:pt x="120" y="173"/>
                          </a:lnTo>
                          <a:lnTo>
                            <a:pt x="0" y="263"/>
                          </a:lnTo>
                          <a:lnTo>
                            <a:pt x="0" y="269"/>
                          </a:lnTo>
                          <a:lnTo>
                            <a:pt x="126" y="173"/>
                          </a:lnTo>
                          <a:lnTo>
                            <a:pt x="263" y="101"/>
                          </a:lnTo>
                          <a:lnTo>
                            <a:pt x="419" y="47"/>
                          </a:lnTo>
                          <a:lnTo>
                            <a:pt x="586" y="18"/>
                          </a:lnTo>
                          <a:lnTo>
                            <a:pt x="765" y="6"/>
                          </a:lnTo>
                          <a:lnTo>
                            <a:pt x="957" y="18"/>
                          </a:lnTo>
                          <a:lnTo>
                            <a:pt x="1154" y="47"/>
                          </a:lnTo>
                          <a:lnTo>
                            <a:pt x="1357" y="95"/>
                          </a:lnTo>
                          <a:lnTo>
                            <a:pt x="1567" y="161"/>
                          </a:lnTo>
                          <a:lnTo>
                            <a:pt x="1782" y="245"/>
                          </a:lnTo>
                          <a:lnTo>
                            <a:pt x="1997" y="347"/>
                          </a:lnTo>
                          <a:lnTo>
                            <a:pt x="2212" y="467"/>
                          </a:lnTo>
                          <a:lnTo>
                            <a:pt x="2428" y="605"/>
                          </a:lnTo>
                          <a:lnTo>
                            <a:pt x="2643" y="761"/>
                          </a:lnTo>
                          <a:lnTo>
                            <a:pt x="2858" y="935"/>
                          </a:lnTo>
                          <a:lnTo>
                            <a:pt x="3061" y="1120"/>
                          </a:lnTo>
                          <a:lnTo>
                            <a:pt x="3193" y="1252"/>
                          </a:lnTo>
                          <a:lnTo>
                            <a:pt x="3318" y="1390"/>
                          </a:lnTo>
                          <a:lnTo>
                            <a:pt x="3438" y="1528"/>
                          </a:lnTo>
                          <a:lnTo>
                            <a:pt x="3552" y="1666"/>
                          </a:lnTo>
                          <a:lnTo>
                            <a:pt x="3653" y="1810"/>
                          </a:lnTo>
                          <a:lnTo>
                            <a:pt x="3755" y="1954"/>
                          </a:lnTo>
                          <a:lnTo>
                            <a:pt x="3839" y="2104"/>
                          </a:lnTo>
                          <a:lnTo>
                            <a:pt x="3922" y="2247"/>
                          </a:lnTo>
                          <a:lnTo>
                            <a:pt x="3994" y="2391"/>
                          </a:lnTo>
                          <a:lnTo>
                            <a:pt x="4060" y="2535"/>
                          </a:lnTo>
                          <a:lnTo>
                            <a:pt x="4114" y="2679"/>
                          </a:lnTo>
                          <a:lnTo>
                            <a:pt x="4162" y="2823"/>
                          </a:lnTo>
                          <a:lnTo>
                            <a:pt x="4197" y="2967"/>
                          </a:lnTo>
                          <a:lnTo>
                            <a:pt x="4221" y="3105"/>
                          </a:lnTo>
                          <a:lnTo>
                            <a:pt x="4239" y="3237"/>
                          </a:lnTo>
                          <a:lnTo>
                            <a:pt x="4245" y="3368"/>
                          </a:lnTo>
                          <a:lnTo>
                            <a:pt x="4245" y="3482"/>
                          </a:lnTo>
                          <a:lnTo>
                            <a:pt x="4233" y="3590"/>
                          </a:lnTo>
                          <a:lnTo>
                            <a:pt x="4215" y="3692"/>
                          </a:lnTo>
                          <a:lnTo>
                            <a:pt x="4185" y="3794"/>
                          </a:lnTo>
                          <a:lnTo>
                            <a:pt x="4185" y="3794"/>
                          </a:lnTo>
                          <a:lnTo>
                            <a:pt x="4215" y="3692"/>
                          </a:lnTo>
                          <a:lnTo>
                            <a:pt x="4239" y="3590"/>
                          </a:lnTo>
                          <a:lnTo>
                            <a:pt x="4245" y="3482"/>
                          </a:lnTo>
                          <a:lnTo>
                            <a:pt x="4251" y="3368"/>
                          </a:lnTo>
                          <a:lnTo>
                            <a:pt x="4251" y="3368"/>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grpSp>
                  <p:nvGrpSpPr>
                    <p:cNvPr id="7" name="Group 12"/>
                    <p:cNvGrpSpPr>
                      <a:grpSpLocks/>
                    </p:cNvGrpSpPr>
                    <p:nvPr userDrawn="1"/>
                  </p:nvGrpSpPr>
                  <p:grpSpPr bwMode="auto">
                    <a:xfrm>
                      <a:off x="0" y="659"/>
                      <a:ext cx="4751" cy="3657"/>
                      <a:chOff x="0" y="659"/>
                      <a:chExt cx="4751" cy="3657"/>
                    </a:xfrm>
                  </p:grpSpPr>
                  <p:sp>
                    <p:nvSpPr>
                      <p:cNvPr id="171021" name="Freeform 13"/>
                      <p:cNvSpPr>
                        <a:spLocks/>
                      </p:cNvSpPr>
                      <p:nvPr userDrawn="1"/>
                    </p:nvSpPr>
                    <p:spPr bwMode="hidden">
                      <a:xfrm>
                        <a:off x="400" y="659"/>
                        <a:ext cx="4121" cy="3657"/>
                      </a:xfrm>
                      <a:custGeom>
                        <a:avLst/>
                        <a:gdLst/>
                        <a:ahLst/>
                        <a:cxnLst>
                          <a:cxn ang="0">
                            <a:pos x="161" y="186"/>
                          </a:cxn>
                          <a:cxn ang="0">
                            <a:pos x="442" y="54"/>
                          </a:cxn>
                          <a:cxn ang="0">
                            <a:pos x="771" y="6"/>
                          </a:cxn>
                          <a:cxn ang="0">
                            <a:pos x="1136" y="36"/>
                          </a:cxn>
                          <a:cxn ang="0">
                            <a:pos x="1537" y="144"/>
                          </a:cxn>
                          <a:cxn ang="0">
                            <a:pos x="1949" y="324"/>
                          </a:cxn>
                          <a:cxn ang="0">
                            <a:pos x="2368" y="570"/>
                          </a:cxn>
                          <a:cxn ang="0">
                            <a:pos x="2780" y="888"/>
                          </a:cxn>
                          <a:cxn ang="0">
                            <a:pos x="3103" y="1193"/>
                          </a:cxn>
                          <a:cxn ang="0">
                            <a:pos x="3336" y="1451"/>
                          </a:cxn>
                          <a:cxn ang="0">
                            <a:pos x="3540" y="1721"/>
                          </a:cxn>
                          <a:cxn ang="0">
                            <a:pos x="3719" y="1997"/>
                          </a:cxn>
                          <a:cxn ang="0">
                            <a:pos x="3863" y="2272"/>
                          </a:cxn>
                          <a:cxn ang="0">
                            <a:pos x="3976" y="2548"/>
                          </a:cxn>
                          <a:cxn ang="0">
                            <a:pos x="4060" y="2818"/>
                          </a:cxn>
                          <a:cxn ang="0">
                            <a:pos x="4102" y="3070"/>
                          </a:cxn>
                          <a:cxn ang="0">
                            <a:pos x="4102" y="3321"/>
                          </a:cxn>
                          <a:cxn ang="0">
                            <a:pos x="4060" y="3549"/>
                          </a:cxn>
                          <a:cxn ang="0">
                            <a:pos x="4030" y="3657"/>
                          </a:cxn>
                          <a:cxn ang="0">
                            <a:pos x="4090" y="3447"/>
                          </a:cxn>
                          <a:cxn ang="0">
                            <a:pos x="4108" y="3213"/>
                          </a:cxn>
                          <a:cxn ang="0">
                            <a:pos x="4102" y="3070"/>
                          </a:cxn>
                          <a:cxn ang="0">
                            <a:pos x="4060" y="2812"/>
                          </a:cxn>
                          <a:cxn ang="0">
                            <a:pos x="3982" y="2548"/>
                          </a:cxn>
                          <a:cxn ang="0">
                            <a:pos x="3869" y="2272"/>
                          </a:cxn>
                          <a:cxn ang="0">
                            <a:pos x="3725" y="1997"/>
                          </a:cxn>
                          <a:cxn ang="0">
                            <a:pos x="3546" y="1721"/>
                          </a:cxn>
                          <a:cxn ang="0">
                            <a:pos x="3342" y="1451"/>
                          </a:cxn>
                          <a:cxn ang="0">
                            <a:pos x="3109" y="1187"/>
                          </a:cxn>
                          <a:cxn ang="0">
                            <a:pos x="2792" y="888"/>
                          </a:cxn>
                          <a:cxn ang="0">
                            <a:pos x="2386" y="576"/>
                          </a:cxn>
                          <a:cxn ang="0">
                            <a:pos x="1967" y="330"/>
                          </a:cxn>
                          <a:cxn ang="0">
                            <a:pos x="1543" y="144"/>
                          </a:cxn>
                          <a:cxn ang="0">
                            <a:pos x="1130" y="30"/>
                          </a:cxn>
                          <a:cxn ang="0">
                            <a:pos x="753" y="0"/>
                          </a:cxn>
                          <a:cxn ang="0">
                            <a:pos x="431" y="54"/>
                          </a:cxn>
                          <a:cxn ang="0">
                            <a:pos x="161" y="186"/>
                          </a:cxn>
                          <a:cxn ang="0">
                            <a:pos x="24" y="306"/>
                          </a:cxn>
                          <a:cxn ang="0">
                            <a:pos x="0" y="336"/>
                          </a:cxn>
                          <a:cxn ang="0">
                            <a:pos x="48" y="282"/>
                          </a:cxn>
                        </a:cxnLst>
                        <a:rect l="0" t="0" r="r" b="b"/>
                        <a:pathLst>
                          <a:path w="4108" h="3657">
                            <a:moveTo>
                              <a:pt x="48" y="282"/>
                            </a:moveTo>
                            <a:lnTo>
                              <a:pt x="161" y="186"/>
                            </a:lnTo>
                            <a:lnTo>
                              <a:pt x="293" y="108"/>
                            </a:lnTo>
                            <a:lnTo>
                              <a:pt x="442" y="54"/>
                            </a:lnTo>
                            <a:lnTo>
                              <a:pt x="598" y="18"/>
                            </a:lnTo>
                            <a:lnTo>
                              <a:pt x="771" y="6"/>
                            </a:lnTo>
                            <a:lnTo>
                              <a:pt x="951" y="12"/>
                            </a:lnTo>
                            <a:lnTo>
                              <a:pt x="1136" y="36"/>
                            </a:lnTo>
                            <a:lnTo>
                              <a:pt x="1333" y="84"/>
                            </a:lnTo>
                            <a:lnTo>
                              <a:pt x="1537" y="144"/>
                            </a:lnTo>
                            <a:lnTo>
                              <a:pt x="1740" y="222"/>
                            </a:lnTo>
                            <a:lnTo>
                              <a:pt x="1949" y="324"/>
                            </a:lnTo>
                            <a:lnTo>
                              <a:pt x="2158" y="438"/>
                            </a:lnTo>
                            <a:lnTo>
                              <a:pt x="2368" y="570"/>
                            </a:lnTo>
                            <a:lnTo>
                              <a:pt x="2577" y="720"/>
                            </a:lnTo>
                            <a:lnTo>
                              <a:pt x="2780" y="888"/>
                            </a:lnTo>
                            <a:lnTo>
                              <a:pt x="2978" y="1067"/>
                            </a:lnTo>
                            <a:lnTo>
                              <a:pt x="3103" y="1193"/>
                            </a:lnTo>
                            <a:lnTo>
                              <a:pt x="3223" y="1319"/>
                            </a:lnTo>
                            <a:lnTo>
                              <a:pt x="3336" y="1451"/>
                            </a:lnTo>
                            <a:lnTo>
                              <a:pt x="3444" y="1589"/>
                            </a:lnTo>
                            <a:lnTo>
                              <a:pt x="3540" y="1721"/>
                            </a:lnTo>
                            <a:lnTo>
                              <a:pt x="3635" y="1859"/>
                            </a:lnTo>
                            <a:lnTo>
                              <a:pt x="3719" y="1997"/>
                            </a:lnTo>
                            <a:lnTo>
                              <a:pt x="3797" y="2134"/>
                            </a:lnTo>
                            <a:lnTo>
                              <a:pt x="3863" y="2272"/>
                            </a:lnTo>
                            <a:lnTo>
                              <a:pt x="3928" y="2410"/>
                            </a:lnTo>
                            <a:lnTo>
                              <a:pt x="3976" y="2548"/>
                            </a:lnTo>
                            <a:lnTo>
                              <a:pt x="4024" y="2680"/>
                            </a:lnTo>
                            <a:lnTo>
                              <a:pt x="4060" y="2818"/>
                            </a:lnTo>
                            <a:lnTo>
                              <a:pt x="4084" y="2944"/>
                            </a:lnTo>
                            <a:lnTo>
                              <a:pt x="4102" y="3070"/>
                            </a:lnTo>
                            <a:lnTo>
                              <a:pt x="4108" y="3195"/>
                            </a:lnTo>
                            <a:lnTo>
                              <a:pt x="4102" y="3321"/>
                            </a:lnTo>
                            <a:lnTo>
                              <a:pt x="4090" y="3441"/>
                            </a:lnTo>
                            <a:lnTo>
                              <a:pt x="4060" y="3549"/>
                            </a:lnTo>
                            <a:lnTo>
                              <a:pt x="4024" y="3657"/>
                            </a:lnTo>
                            <a:lnTo>
                              <a:pt x="4030" y="3657"/>
                            </a:lnTo>
                            <a:lnTo>
                              <a:pt x="4066" y="3555"/>
                            </a:lnTo>
                            <a:lnTo>
                              <a:pt x="4090" y="3447"/>
                            </a:lnTo>
                            <a:lnTo>
                              <a:pt x="4102" y="3333"/>
                            </a:lnTo>
                            <a:lnTo>
                              <a:pt x="4108" y="3213"/>
                            </a:lnTo>
                            <a:lnTo>
                              <a:pt x="4108" y="3195"/>
                            </a:lnTo>
                            <a:lnTo>
                              <a:pt x="4102" y="3070"/>
                            </a:lnTo>
                            <a:lnTo>
                              <a:pt x="4084" y="2944"/>
                            </a:lnTo>
                            <a:lnTo>
                              <a:pt x="4060" y="2812"/>
                            </a:lnTo>
                            <a:lnTo>
                              <a:pt x="4024" y="2680"/>
                            </a:lnTo>
                            <a:lnTo>
                              <a:pt x="3982" y="2548"/>
                            </a:lnTo>
                            <a:lnTo>
                              <a:pt x="3928" y="2410"/>
                            </a:lnTo>
                            <a:lnTo>
                              <a:pt x="3869" y="2272"/>
                            </a:lnTo>
                            <a:lnTo>
                              <a:pt x="3803" y="2134"/>
                            </a:lnTo>
                            <a:lnTo>
                              <a:pt x="3725" y="1997"/>
                            </a:lnTo>
                            <a:lnTo>
                              <a:pt x="3641" y="1859"/>
                            </a:lnTo>
                            <a:lnTo>
                              <a:pt x="3546" y="1721"/>
                            </a:lnTo>
                            <a:lnTo>
                              <a:pt x="3450" y="1583"/>
                            </a:lnTo>
                            <a:lnTo>
                              <a:pt x="3342" y="1451"/>
                            </a:lnTo>
                            <a:lnTo>
                              <a:pt x="3229" y="1319"/>
                            </a:lnTo>
                            <a:lnTo>
                              <a:pt x="3109" y="1187"/>
                            </a:lnTo>
                            <a:lnTo>
                              <a:pt x="2984" y="1061"/>
                            </a:lnTo>
                            <a:lnTo>
                              <a:pt x="2792" y="888"/>
                            </a:lnTo>
                            <a:lnTo>
                              <a:pt x="2589" y="726"/>
                            </a:lnTo>
                            <a:lnTo>
                              <a:pt x="2386" y="576"/>
                            </a:lnTo>
                            <a:lnTo>
                              <a:pt x="2176" y="444"/>
                            </a:lnTo>
                            <a:lnTo>
                              <a:pt x="1967" y="330"/>
                            </a:lnTo>
                            <a:lnTo>
                              <a:pt x="1752" y="228"/>
                            </a:lnTo>
                            <a:lnTo>
                              <a:pt x="1543" y="144"/>
                            </a:lnTo>
                            <a:lnTo>
                              <a:pt x="1333" y="78"/>
                            </a:lnTo>
                            <a:lnTo>
                              <a:pt x="1130" y="30"/>
                            </a:lnTo>
                            <a:lnTo>
                              <a:pt x="939" y="6"/>
                            </a:lnTo>
                            <a:lnTo>
                              <a:pt x="753" y="0"/>
                            </a:lnTo>
                            <a:lnTo>
                              <a:pt x="586" y="18"/>
                            </a:lnTo>
                            <a:lnTo>
                              <a:pt x="431" y="54"/>
                            </a:lnTo>
                            <a:lnTo>
                              <a:pt x="287" y="108"/>
                            </a:lnTo>
                            <a:lnTo>
                              <a:pt x="161" y="186"/>
                            </a:lnTo>
                            <a:lnTo>
                              <a:pt x="48" y="282"/>
                            </a:lnTo>
                            <a:lnTo>
                              <a:pt x="24" y="306"/>
                            </a:lnTo>
                            <a:lnTo>
                              <a:pt x="0" y="330"/>
                            </a:lnTo>
                            <a:lnTo>
                              <a:pt x="0" y="336"/>
                            </a:lnTo>
                            <a:lnTo>
                              <a:pt x="24" y="312"/>
                            </a:lnTo>
                            <a:lnTo>
                              <a:pt x="48" y="282"/>
                            </a:lnTo>
                            <a:lnTo>
                              <a:pt x="48" y="282"/>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grpSp>
                    <p:nvGrpSpPr>
                      <p:cNvPr id="8" name="Group 14"/>
                      <p:cNvGrpSpPr>
                        <a:grpSpLocks/>
                      </p:cNvGrpSpPr>
                      <p:nvPr userDrawn="1"/>
                    </p:nvGrpSpPr>
                    <p:grpSpPr bwMode="auto">
                      <a:xfrm>
                        <a:off x="0" y="808"/>
                        <a:ext cx="4751" cy="3508"/>
                        <a:chOff x="-400" y="808"/>
                        <a:chExt cx="4751" cy="3508"/>
                      </a:xfrm>
                    </p:grpSpPr>
                    <p:sp>
                      <p:nvSpPr>
                        <p:cNvPr id="171023" name="Line 15"/>
                        <p:cNvSpPr>
                          <a:spLocks noChangeShapeType="1"/>
                        </p:cNvSpPr>
                        <p:nvPr userDrawn="1"/>
                      </p:nvSpPr>
                      <p:spPr bwMode="hidden">
                        <a:xfrm rot="1678521" flipH="1" flipV="1">
                          <a:off x="876" y="809"/>
                          <a:ext cx="1242" cy="191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24" name="Line 16"/>
                        <p:cNvSpPr>
                          <a:spLocks noChangeShapeType="1"/>
                        </p:cNvSpPr>
                        <p:nvPr userDrawn="1"/>
                      </p:nvSpPr>
                      <p:spPr bwMode="hidden">
                        <a:xfrm rot="1678521" flipH="1" flipV="1">
                          <a:off x="-210" y="2117"/>
                          <a:ext cx="1921" cy="37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25" name="Line 17"/>
                        <p:cNvSpPr>
                          <a:spLocks noChangeShapeType="1"/>
                        </p:cNvSpPr>
                        <p:nvPr userDrawn="1"/>
                      </p:nvSpPr>
                      <p:spPr bwMode="hidden">
                        <a:xfrm rot="1678521" flipH="1" flipV="1">
                          <a:off x="-257" y="1886"/>
                          <a:ext cx="2029" cy="59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26" name="Line 18"/>
                        <p:cNvSpPr>
                          <a:spLocks noChangeShapeType="1"/>
                        </p:cNvSpPr>
                        <p:nvPr userDrawn="1"/>
                      </p:nvSpPr>
                      <p:spPr bwMode="hidden">
                        <a:xfrm rot="1678521" flipH="1" flipV="1">
                          <a:off x="-327" y="1599"/>
                          <a:ext cx="2175" cy="85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27" name="Line 19"/>
                        <p:cNvSpPr>
                          <a:spLocks noChangeShapeType="1"/>
                        </p:cNvSpPr>
                        <p:nvPr userDrawn="1"/>
                      </p:nvSpPr>
                      <p:spPr bwMode="hidden">
                        <a:xfrm rot="1678521" flipH="1" flipV="1">
                          <a:off x="-400" y="1259"/>
                          <a:ext cx="2334" cy="116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28" name="Line 20"/>
                        <p:cNvSpPr>
                          <a:spLocks noChangeShapeType="1"/>
                        </p:cNvSpPr>
                        <p:nvPr userDrawn="1"/>
                      </p:nvSpPr>
                      <p:spPr bwMode="hidden">
                        <a:xfrm rot="1678521" flipH="1" flipV="1">
                          <a:off x="179" y="872"/>
                          <a:ext cx="1891" cy="16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29" name="Line 21"/>
                        <p:cNvSpPr>
                          <a:spLocks noChangeShapeType="1"/>
                        </p:cNvSpPr>
                        <p:nvPr userDrawn="1"/>
                      </p:nvSpPr>
                      <p:spPr bwMode="hidden">
                        <a:xfrm rot="1678521" flipH="1" flipV="1">
                          <a:off x="-150" y="2329"/>
                          <a:ext cx="1806" cy="19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0" name="Line 22"/>
                        <p:cNvSpPr>
                          <a:spLocks noChangeShapeType="1"/>
                        </p:cNvSpPr>
                        <p:nvPr userDrawn="1"/>
                      </p:nvSpPr>
                      <p:spPr bwMode="hidden">
                        <a:xfrm rot="1678521" flipH="1" flipV="1">
                          <a:off x="-109" y="2514"/>
                          <a:ext cx="1720" cy="3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1" name="Line 23"/>
                        <p:cNvSpPr>
                          <a:spLocks noChangeShapeType="1"/>
                        </p:cNvSpPr>
                        <p:nvPr userDrawn="1"/>
                      </p:nvSpPr>
                      <p:spPr bwMode="hidden">
                        <a:xfrm rot="1678521" flipH="1">
                          <a:off x="545" y="2785"/>
                          <a:ext cx="849" cy="80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2" name="Line 24"/>
                        <p:cNvSpPr>
                          <a:spLocks noChangeShapeType="1"/>
                        </p:cNvSpPr>
                        <p:nvPr userDrawn="1"/>
                      </p:nvSpPr>
                      <p:spPr bwMode="hidden">
                        <a:xfrm rot="1678521" flipH="1">
                          <a:off x="168" y="2669"/>
                          <a:ext cx="1295" cy="56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3" name="Line 25"/>
                        <p:cNvSpPr>
                          <a:spLocks noChangeShapeType="1"/>
                        </p:cNvSpPr>
                        <p:nvPr userDrawn="1"/>
                      </p:nvSpPr>
                      <p:spPr bwMode="hidden">
                        <a:xfrm rot="1678521" flipH="1">
                          <a:off x="-34" y="2588"/>
                          <a:ext cx="1576" cy="24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4" name="Line 26"/>
                        <p:cNvSpPr>
                          <a:spLocks noChangeShapeType="1"/>
                        </p:cNvSpPr>
                        <p:nvPr userDrawn="1"/>
                      </p:nvSpPr>
                      <p:spPr bwMode="hidden">
                        <a:xfrm rot="1678521" flipH="1">
                          <a:off x="1201" y="2985"/>
                          <a:ext cx="141" cy="104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5" name="Line 27"/>
                        <p:cNvSpPr>
                          <a:spLocks noChangeShapeType="1"/>
                        </p:cNvSpPr>
                        <p:nvPr userDrawn="1"/>
                      </p:nvSpPr>
                      <p:spPr bwMode="hidden">
                        <a:xfrm rot="1678521" flipH="1">
                          <a:off x="1292" y="3013"/>
                          <a:ext cx="47" cy="105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6" name="Line 28"/>
                        <p:cNvSpPr>
                          <a:spLocks noChangeShapeType="1"/>
                        </p:cNvSpPr>
                        <p:nvPr userDrawn="1"/>
                      </p:nvSpPr>
                      <p:spPr bwMode="hidden">
                        <a:xfrm rot="1678521">
                          <a:off x="1331" y="3034"/>
                          <a:ext cx="47" cy="10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7" name="Line 29"/>
                        <p:cNvSpPr>
                          <a:spLocks noChangeShapeType="1"/>
                        </p:cNvSpPr>
                        <p:nvPr userDrawn="1"/>
                      </p:nvSpPr>
                      <p:spPr bwMode="hidden">
                        <a:xfrm rot="1678521">
                          <a:off x="1325" y="3059"/>
                          <a:ext cx="145" cy="110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8" name="Line 30"/>
                        <p:cNvSpPr>
                          <a:spLocks noChangeShapeType="1"/>
                        </p:cNvSpPr>
                        <p:nvPr userDrawn="1"/>
                      </p:nvSpPr>
                      <p:spPr bwMode="hidden">
                        <a:xfrm rot="1678521">
                          <a:off x="1320" y="3090"/>
                          <a:ext cx="255" cy="112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9" name="Line 31"/>
                        <p:cNvSpPr>
                          <a:spLocks noChangeShapeType="1"/>
                        </p:cNvSpPr>
                        <p:nvPr userDrawn="1"/>
                      </p:nvSpPr>
                      <p:spPr bwMode="hidden">
                        <a:xfrm rot="1678521">
                          <a:off x="1314" y="3117"/>
                          <a:ext cx="365" cy="11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0" name="Line 32"/>
                        <p:cNvSpPr>
                          <a:spLocks noChangeShapeType="1"/>
                        </p:cNvSpPr>
                        <p:nvPr userDrawn="1"/>
                      </p:nvSpPr>
                      <p:spPr bwMode="hidden">
                        <a:xfrm rot="1678521">
                          <a:off x="1337" y="3181"/>
                          <a:ext cx="567" cy="107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1" name="Line 33"/>
                        <p:cNvSpPr>
                          <a:spLocks noChangeShapeType="1"/>
                        </p:cNvSpPr>
                        <p:nvPr userDrawn="1"/>
                      </p:nvSpPr>
                      <p:spPr bwMode="hidden">
                        <a:xfrm rot="1678521">
                          <a:off x="1354" y="3209"/>
                          <a:ext cx="663" cy="101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2" name="Line 34"/>
                        <p:cNvSpPr>
                          <a:spLocks noChangeShapeType="1"/>
                        </p:cNvSpPr>
                        <p:nvPr userDrawn="1"/>
                      </p:nvSpPr>
                      <p:spPr bwMode="hidden">
                        <a:xfrm rot="1678521">
                          <a:off x="1375" y="3238"/>
                          <a:ext cx="745" cy="95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3" name="Line 35"/>
                        <p:cNvSpPr>
                          <a:spLocks noChangeShapeType="1"/>
                        </p:cNvSpPr>
                        <p:nvPr userDrawn="1"/>
                      </p:nvSpPr>
                      <p:spPr bwMode="hidden">
                        <a:xfrm rot="1678521">
                          <a:off x="1393" y="3266"/>
                          <a:ext cx="849" cy="90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4" name="Line 36"/>
                        <p:cNvSpPr>
                          <a:spLocks noChangeShapeType="1"/>
                        </p:cNvSpPr>
                        <p:nvPr userDrawn="1"/>
                      </p:nvSpPr>
                      <p:spPr bwMode="hidden">
                        <a:xfrm rot="1678521">
                          <a:off x="1412" y="3293"/>
                          <a:ext cx="950" cy="8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5" name="Line 37"/>
                        <p:cNvSpPr>
                          <a:spLocks noChangeShapeType="1"/>
                        </p:cNvSpPr>
                        <p:nvPr userDrawn="1"/>
                      </p:nvSpPr>
                      <p:spPr bwMode="hidden">
                        <a:xfrm rot="1678521">
                          <a:off x="1429" y="3321"/>
                          <a:ext cx="1056" cy="78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6" name="Line 38"/>
                        <p:cNvSpPr>
                          <a:spLocks noChangeShapeType="1"/>
                        </p:cNvSpPr>
                        <p:nvPr userDrawn="1"/>
                      </p:nvSpPr>
                      <p:spPr bwMode="hidden">
                        <a:xfrm rot="1678521">
                          <a:off x="1452" y="3356"/>
                          <a:ext cx="1173" cy="72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7" name="Line 39"/>
                        <p:cNvSpPr>
                          <a:spLocks noChangeShapeType="1"/>
                        </p:cNvSpPr>
                        <p:nvPr userDrawn="1"/>
                      </p:nvSpPr>
                      <p:spPr bwMode="hidden">
                        <a:xfrm rot="1678521">
                          <a:off x="1469" y="3388"/>
                          <a:ext cx="1315" cy="66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8" name="Line 40"/>
                        <p:cNvSpPr>
                          <a:spLocks noChangeShapeType="1"/>
                        </p:cNvSpPr>
                        <p:nvPr userDrawn="1"/>
                      </p:nvSpPr>
                      <p:spPr bwMode="hidden">
                        <a:xfrm rot="1678521">
                          <a:off x="1493" y="3426"/>
                          <a:ext cx="1469" cy="58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9" name="Line 41"/>
                        <p:cNvSpPr>
                          <a:spLocks noChangeShapeType="1"/>
                        </p:cNvSpPr>
                        <p:nvPr userDrawn="1"/>
                      </p:nvSpPr>
                      <p:spPr bwMode="hidden">
                        <a:xfrm rot="1678521">
                          <a:off x="1511" y="3464"/>
                          <a:ext cx="1649" cy="49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0" name="Line 42"/>
                        <p:cNvSpPr>
                          <a:spLocks noChangeShapeType="1"/>
                        </p:cNvSpPr>
                        <p:nvPr userDrawn="1"/>
                      </p:nvSpPr>
                      <p:spPr bwMode="hidden">
                        <a:xfrm rot="1678521">
                          <a:off x="1528" y="3518"/>
                          <a:ext cx="1885" cy="38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1" name="Line 43"/>
                        <p:cNvSpPr>
                          <a:spLocks noChangeShapeType="1"/>
                        </p:cNvSpPr>
                        <p:nvPr userDrawn="1"/>
                      </p:nvSpPr>
                      <p:spPr bwMode="hidden">
                        <a:xfrm rot="1678521">
                          <a:off x="1552" y="3586"/>
                          <a:ext cx="2168" cy="24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2" name="Line 44"/>
                        <p:cNvSpPr>
                          <a:spLocks noChangeShapeType="1"/>
                        </p:cNvSpPr>
                        <p:nvPr userDrawn="1"/>
                      </p:nvSpPr>
                      <p:spPr bwMode="hidden">
                        <a:xfrm rot="1678521">
                          <a:off x="1577" y="3670"/>
                          <a:ext cx="2528" cy="6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3" name="Line 45"/>
                        <p:cNvSpPr>
                          <a:spLocks noChangeShapeType="1"/>
                        </p:cNvSpPr>
                        <p:nvPr userDrawn="1"/>
                      </p:nvSpPr>
                      <p:spPr bwMode="hidden">
                        <a:xfrm rot="1678521" flipV="1">
                          <a:off x="1621" y="3545"/>
                          <a:ext cx="2730" cy="17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4" name="Line 46"/>
                        <p:cNvSpPr>
                          <a:spLocks noChangeShapeType="1"/>
                        </p:cNvSpPr>
                        <p:nvPr userDrawn="1"/>
                      </p:nvSpPr>
                      <p:spPr bwMode="hidden">
                        <a:xfrm rot="1678521" flipV="1">
                          <a:off x="1682" y="3297"/>
                          <a:ext cx="2635" cy="40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5" name="Line 47"/>
                        <p:cNvSpPr>
                          <a:spLocks noChangeShapeType="1"/>
                        </p:cNvSpPr>
                        <p:nvPr userDrawn="1"/>
                      </p:nvSpPr>
                      <p:spPr bwMode="hidden">
                        <a:xfrm rot="1678521" flipV="1">
                          <a:off x="1782" y="2845"/>
                          <a:ext cx="2370" cy="78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6" name="Line 48"/>
                        <p:cNvSpPr>
                          <a:spLocks noChangeShapeType="1"/>
                        </p:cNvSpPr>
                        <p:nvPr userDrawn="1"/>
                      </p:nvSpPr>
                      <p:spPr bwMode="hidden">
                        <a:xfrm rot="1678521" flipV="1">
                          <a:off x="1960" y="1992"/>
                          <a:ext cx="1530" cy="14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7" name="Line 49"/>
                        <p:cNvSpPr>
                          <a:spLocks noChangeShapeType="1"/>
                        </p:cNvSpPr>
                        <p:nvPr userDrawn="1"/>
                      </p:nvSpPr>
                      <p:spPr bwMode="hidden">
                        <a:xfrm rot="1678521" flipV="1">
                          <a:off x="2014" y="1727"/>
                          <a:ext cx="1219" cy="162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8" name="Freeform 50"/>
                        <p:cNvSpPr>
                          <a:spLocks/>
                        </p:cNvSpPr>
                        <p:nvPr userDrawn="1"/>
                      </p:nvSpPr>
                      <p:spPr bwMode="hidden">
                        <a:xfrm>
                          <a:off x="0" y="2548"/>
                          <a:ext cx="1542" cy="1768"/>
                        </a:xfrm>
                        <a:custGeom>
                          <a:avLst/>
                          <a:gdLst/>
                          <a:ahLst/>
                          <a:cxnLst>
                            <a:cxn ang="0">
                              <a:pos x="909" y="1264"/>
                            </a:cxn>
                            <a:cxn ang="0">
                              <a:pos x="1058" y="1402"/>
                            </a:cxn>
                            <a:cxn ang="0">
                              <a:pos x="1214" y="1528"/>
                            </a:cxn>
                            <a:cxn ang="0">
                              <a:pos x="1369" y="1654"/>
                            </a:cxn>
                            <a:cxn ang="0">
                              <a:pos x="1531" y="1768"/>
                            </a:cxn>
                            <a:cxn ang="0">
                              <a:pos x="1537" y="1768"/>
                            </a:cxn>
                            <a:cxn ang="0">
                              <a:pos x="1375" y="1654"/>
                            </a:cxn>
                            <a:cxn ang="0">
                              <a:pos x="1220" y="1534"/>
                            </a:cxn>
                            <a:cxn ang="0">
                              <a:pos x="1064" y="1402"/>
                            </a:cxn>
                            <a:cxn ang="0">
                              <a:pos x="915" y="1258"/>
                            </a:cxn>
                            <a:cxn ang="0">
                              <a:pos x="765" y="1115"/>
                            </a:cxn>
                            <a:cxn ang="0">
                              <a:pos x="628" y="959"/>
                            </a:cxn>
                            <a:cxn ang="0">
                              <a:pos x="496" y="803"/>
                            </a:cxn>
                            <a:cxn ang="0">
                              <a:pos x="377" y="647"/>
                            </a:cxn>
                            <a:cxn ang="0">
                              <a:pos x="269" y="485"/>
                            </a:cxn>
                            <a:cxn ang="0">
                              <a:pos x="167" y="323"/>
                            </a:cxn>
                            <a:cxn ang="0">
                              <a:pos x="78" y="161"/>
                            </a:cxn>
                            <a:cxn ang="0">
                              <a:pos x="0" y="0"/>
                            </a:cxn>
                            <a:cxn ang="0">
                              <a:pos x="0" y="12"/>
                            </a:cxn>
                            <a:cxn ang="0">
                              <a:pos x="78" y="173"/>
                            </a:cxn>
                            <a:cxn ang="0">
                              <a:pos x="167" y="335"/>
                            </a:cxn>
                            <a:cxn ang="0">
                              <a:pos x="269" y="491"/>
                            </a:cxn>
                            <a:cxn ang="0">
                              <a:pos x="377" y="653"/>
                            </a:cxn>
                            <a:cxn ang="0">
                              <a:pos x="496" y="809"/>
                            </a:cxn>
                            <a:cxn ang="0">
                              <a:pos x="628" y="965"/>
                            </a:cxn>
                            <a:cxn ang="0">
                              <a:pos x="765" y="1121"/>
                            </a:cxn>
                            <a:cxn ang="0">
                              <a:pos x="909" y="1264"/>
                            </a:cxn>
                            <a:cxn ang="0">
                              <a:pos x="909" y="1264"/>
                            </a:cxn>
                          </a:cxnLst>
                          <a:rect l="0" t="0" r="r" b="b"/>
                          <a:pathLst>
                            <a:path w="1537" h="1768">
                              <a:moveTo>
                                <a:pt x="909" y="1264"/>
                              </a:moveTo>
                              <a:lnTo>
                                <a:pt x="1058" y="1402"/>
                              </a:lnTo>
                              <a:lnTo>
                                <a:pt x="1214" y="1528"/>
                              </a:lnTo>
                              <a:lnTo>
                                <a:pt x="1369" y="1654"/>
                              </a:lnTo>
                              <a:lnTo>
                                <a:pt x="1531" y="1768"/>
                              </a:lnTo>
                              <a:lnTo>
                                <a:pt x="1537" y="1768"/>
                              </a:lnTo>
                              <a:lnTo>
                                <a:pt x="1375" y="1654"/>
                              </a:lnTo>
                              <a:lnTo>
                                <a:pt x="1220" y="1534"/>
                              </a:lnTo>
                              <a:lnTo>
                                <a:pt x="1064" y="1402"/>
                              </a:lnTo>
                              <a:lnTo>
                                <a:pt x="915" y="1258"/>
                              </a:lnTo>
                              <a:lnTo>
                                <a:pt x="765" y="1115"/>
                              </a:lnTo>
                              <a:lnTo>
                                <a:pt x="628" y="959"/>
                              </a:lnTo>
                              <a:lnTo>
                                <a:pt x="496" y="803"/>
                              </a:lnTo>
                              <a:lnTo>
                                <a:pt x="377" y="647"/>
                              </a:lnTo>
                              <a:lnTo>
                                <a:pt x="269" y="485"/>
                              </a:lnTo>
                              <a:lnTo>
                                <a:pt x="167" y="323"/>
                              </a:lnTo>
                              <a:lnTo>
                                <a:pt x="78" y="161"/>
                              </a:lnTo>
                              <a:lnTo>
                                <a:pt x="0" y="0"/>
                              </a:lnTo>
                              <a:lnTo>
                                <a:pt x="0" y="12"/>
                              </a:lnTo>
                              <a:lnTo>
                                <a:pt x="78" y="173"/>
                              </a:lnTo>
                              <a:lnTo>
                                <a:pt x="167" y="335"/>
                              </a:lnTo>
                              <a:lnTo>
                                <a:pt x="269" y="491"/>
                              </a:lnTo>
                              <a:lnTo>
                                <a:pt x="377" y="653"/>
                              </a:lnTo>
                              <a:lnTo>
                                <a:pt x="496" y="809"/>
                              </a:lnTo>
                              <a:lnTo>
                                <a:pt x="628" y="965"/>
                              </a:lnTo>
                              <a:lnTo>
                                <a:pt x="765" y="1121"/>
                              </a:lnTo>
                              <a:lnTo>
                                <a:pt x="909" y="1264"/>
                              </a:lnTo>
                              <a:lnTo>
                                <a:pt x="909" y="1264"/>
                              </a:lnTo>
                              <a:close/>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en-SG" dirty="0">
                            <a:solidFill>
                              <a:srgbClr val="FFFFFF"/>
                            </a:solidFill>
                          </a:endParaRPr>
                        </a:p>
                      </p:txBody>
                    </p:sp>
                    <p:grpSp>
                      <p:nvGrpSpPr>
                        <p:cNvPr id="9" name="Group 51"/>
                        <p:cNvGrpSpPr>
                          <a:grpSpLocks/>
                        </p:cNvGrpSpPr>
                        <p:nvPr userDrawn="1"/>
                      </p:nvGrpSpPr>
                      <p:grpSpPr bwMode="auto">
                        <a:xfrm>
                          <a:off x="0" y="1812"/>
                          <a:ext cx="3672" cy="2049"/>
                          <a:chOff x="5" y="1816"/>
                          <a:chExt cx="3672" cy="2049"/>
                        </a:xfrm>
                      </p:grpSpPr>
                      <p:sp>
                        <p:nvSpPr>
                          <p:cNvPr id="171060" name="Oval 52"/>
                          <p:cNvSpPr>
                            <a:spLocks noChangeArrowheads="1"/>
                          </p:cNvSpPr>
                          <p:nvPr userDrawn="1"/>
                        </p:nvSpPr>
                        <p:spPr bwMode="hidden">
                          <a:xfrm rot="-2819839">
                            <a:off x="1544" y="2872"/>
                            <a:ext cx="161" cy="280"/>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1" name="Oval 53"/>
                          <p:cNvSpPr>
                            <a:spLocks noChangeArrowheads="1"/>
                          </p:cNvSpPr>
                          <p:nvPr userDrawn="1"/>
                        </p:nvSpPr>
                        <p:spPr bwMode="hidden">
                          <a:xfrm rot="-2819839">
                            <a:off x="1490" y="2750"/>
                            <a:ext cx="281" cy="503"/>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2" name="Oval 54"/>
                          <p:cNvSpPr>
                            <a:spLocks noChangeArrowheads="1"/>
                          </p:cNvSpPr>
                          <p:nvPr userDrawn="1"/>
                        </p:nvSpPr>
                        <p:spPr bwMode="hidden">
                          <a:xfrm rot="-2819839">
                            <a:off x="1415" y="2563"/>
                            <a:ext cx="471" cy="813"/>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3" name="Oval 55"/>
                          <p:cNvSpPr>
                            <a:spLocks noChangeArrowheads="1"/>
                          </p:cNvSpPr>
                          <p:nvPr userDrawn="1"/>
                        </p:nvSpPr>
                        <p:spPr bwMode="hidden">
                          <a:xfrm rot="-2819839">
                            <a:off x="1357" y="2400"/>
                            <a:ext cx="623" cy="1129"/>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4" name="Oval 56"/>
                          <p:cNvSpPr>
                            <a:spLocks noChangeArrowheads="1"/>
                          </p:cNvSpPr>
                          <p:nvPr userDrawn="1"/>
                        </p:nvSpPr>
                        <p:spPr bwMode="hidden">
                          <a:xfrm rot="-2819839">
                            <a:off x="1295" y="2200"/>
                            <a:ext cx="786" cy="1467"/>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5" name="Oval 57"/>
                          <p:cNvSpPr>
                            <a:spLocks noChangeArrowheads="1"/>
                          </p:cNvSpPr>
                          <p:nvPr userDrawn="1"/>
                        </p:nvSpPr>
                        <p:spPr bwMode="hidden">
                          <a:xfrm rot="-2819839">
                            <a:off x="1238" y="2040"/>
                            <a:ext cx="972" cy="1779"/>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6" name="Oval 58"/>
                          <p:cNvSpPr>
                            <a:spLocks noChangeArrowheads="1"/>
                          </p:cNvSpPr>
                          <p:nvPr userDrawn="1"/>
                        </p:nvSpPr>
                        <p:spPr bwMode="hidden">
                          <a:xfrm rot="-2819839">
                            <a:off x="1155" y="1868"/>
                            <a:ext cx="1167" cy="2094"/>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7" name="Oval 59"/>
                          <p:cNvSpPr>
                            <a:spLocks noChangeArrowheads="1"/>
                          </p:cNvSpPr>
                          <p:nvPr userDrawn="1"/>
                        </p:nvSpPr>
                        <p:spPr bwMode="hidden">
                          <a:xfrm rot="-2819839">
                            <a:off x="1085" y="1698"/>
                            <a:ext cx="1346" cy="2398"/>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8" name="Oval 60"/>
                          <p:cNvSpPr>
                            <a:spLocks noChangeArrowheads="1"/>
                          </p:cNvSpPr>
                          <p:nvPr userDrawn="1"/>
                        </p:nvSpPr>
                        <p:spPr bwMode="hidden">
                          <a:xfrm rot="-2819839">
                            <a:off x="998" y="1539"/>
                            <a:ext cx="1563" cy="2696"/>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9" name="Oval 61"/>
                          <p:cNvSpPr>
                            <a:spLocks noChangeArrowheads="1"/>
                          </p:cNvSpPr>
                          <p:nvPr userDrawn="1"/>
                        </p:nvSpPr>
                        <p:spPr bwMode="hidden">
                          <a:xfrm rot="-2819839">
                            <a:off x="933" y="1360"/>
                            <a:ext cx="1711" cy="3016"/>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70" name="Oval 62"/>
                          <p:cNvSpPr>
                            <a:spLocks noChangeArrowheads="1"/>
                          </p:cNvSpPr>
                          <p:nvPr userDrawn="1"/>
                        </p:nvSpPr>
                        <p:spPr bwMode="hidden">
                          <a:xfrm rot="-2865139">
                            <a:off x="877" y="1187"/>
                            <a:ext cx="1880" cy="3345"/>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71" name="Oval 63"/>
                          <p:cNvSpPr>
                            <a:spLocks noChangeArrowheads="1"/>
                          </p:cNvSpPr>
                          <p:nvPr userDrawn="1"/>
                        </p:nvSpPr>
                        <p:spPr bwMode="hidden">
                          <a:xfrm rot="-2780025">
                            <a:off x="816" y="1005"/>
                            <a:ext cx="2049" cy="3672"/>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grpSp>
                    <p:sp>
                      <p:nvSpPr>
                        <p:cNvPr id="171072" name="Line 64"/>
                        <p:cNvSpPr>
                          <a:spLocks noChangeShapeType="1"/>
                        </p:cNvSpPr>
                        <p:nvPr userDrawn="1"/>
                      </p:nvSpPr>
                      <p:spPr bwMode="hidden">
                        <a:xfrm flipV="1">
                          <a:off x="1656" y="1164"/>
                          <a:ext cx="831" cy="177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3" name="Line 65"/>
                        <p:cNvSpPr>
                          <a:spLocks noChangeShapeType="1"/>
                        </p:cNvSpPr>
                        <p:nvPr userDrawn="1"/>
                      </p:nvSpPr>
                      <p:spPr bwMode="hidden">
                        <a:xfrm rot="615780" flipV="1">
                          <a:off x="1811" y="1299"/>
                          <a:ext cx="819" cy="172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4" name="Line 66"/>
                        <p:cNvSpPr>
                          <a:spLocks noChangeShapeType="1"/>
                        </p:cNvSpPr>
                        <p:nvPr userDrawn="1"/>
                      </p:nvSpPr>
                      <p:spPr bwMode="hidden">
                        <a:xfrm rot="1139441" flipV="1">
                          <a:off x="1963" y="1148"/>
                          <a:ext cx="383" cy="189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5" name="Line 67"/>
                        <p:cNvSpPr>
                          <a:spLocks noChangeShapeType="1"/>
                        </p:cNvSpPr>
                        <p:nvPr userDrawn="1"/>
                      </p:nvSpPr>
                      <p:spPr bwMode="hidden">
                        <a:xfrm rot="1061104" flipV="1">
                          <a:off x="1921" y="1332"/>
                          <a:ext cx="744" cy="176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6" name="Line 68"/>
                        <p:cNvSpPr>
                          <a:spLocks noChangeShapeType="1"/>
                        </p:cNvSpPr>
                        <p:nvPr userDrawn="1"/>
                      </p:nvSpPr>
                      <p:spPr bwMode="hidden">
                        <a:xfrm rot="2202167" flipV="1">
                          <a:off x="2217" y="1314"/>
                          <a:ext cx="311" cy="191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7" name="Line 69"/>
                        <p:cNvSpPr>
                          <a:spLocks noChangeShapeType="1"/>
                        </p:cNvSpPr>
                        <p:nvPr userDrawn="1"/>
                      </p:nvSpPr>
                      <p:spPr bwMode="hidden">
                        <a:xfrm rot="1678521" flipV="1">
                          <a:off x="2039" y="1549"/>
                          <a:ext cx="895" cy="172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8" name="Line 70"/>
                        <p:cNvSpPr>
                          <a:spLocks noChangeShapeType="1"/>
                        </p:cNvSpPr>
                        <p:nvPr userDrawn="1"/>
                      </p:nvSpPr>
                      <p:spPr bwMode="hidden">
                        <a:xfrm rot="1678521" flipV="1">
                          <a:off x="2024" y="1649"/>
                          <a:ext cx="1049" cy="166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9" name="Line 71"/>
                        <p:cNvSpPr>
                          <a:spLocks noChangeShapeType="1"/>
                        </p:cNvSpPr>
                        <p:nvPr userDrawn="1"/>
                      </p:nvSpPr>
                      <p:spPr bwMode="hidden">
                        <a:xfrm rot="1678521" flipV="1">
                          <a:off x="1985" y="1876"/>
                          <a:ext cx="1357" cy="151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0" name="Line 72"/>
                        <p:cNvSpPr>
                          <a:spLocks noChangeShapeType="1"/>
                        </p:cNvSpPr>
                        <p:nvPr userDrawn="1"/>
                      </p:nvSpPr>
                      <p:spPr bwMode="hidden">
                        <a:xfrm rot="1678521" flipV="1">
                          <a:off x="1936" y="2115"/>
                          <a:ext cx="1686" cy="13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1" name="Line 73"/>
                        <p:cNvSpPr>
                          <a:spLocks noChangeShapeType="1"/>
                        </p:cNvSpPr>
                        <p:nvPr userDrawn="1"/>
                      </p:nvSpPr>
                      <p:spPr bwMode="hidden">
                        <a:xfrm rot="1678521" flipV="1">
                          <a:off x="1897" y="2287"/>
                          <a:ext cx="1880" cy="122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2" name="Line 74"/>
                        <p:cNvSpPr>
                          <a:spLocks noChangeShapeType="1"/>
                        </p:cNvSpPr>
                        <p:nvPr userDrawn="1"/>
                      </p:nvSpPr>
                      <p:spPr bwMode="hidden">
                        <a:xfrm rot="1678521" flipV="1">
                          <a:off x="1855" y="2458"/>
                          <a:ext cx="2060" cy="109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3" name="Line 75"/>
                        <p:cNvSpPr>
                          <a:spLocks noChangeShapeType="1"/>
                        </p:cNvSpPr>
                        <p:nvPr userDrawn="1"/>
                      </p:nvSpPr>
                      <p:spPr bwMode="hidden">
                        <a:xfrm rot="1678521" flipV="1">
                          <a:off x="1823" y="2640"/>
                          <a:ext cx="2224" cy="9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4" name="Line 76"/>
                        <p:cNvSpPr>
                          <a:spLocks noChangeShapeType="1"/>
                        </p:cNvSpPr>
                        <p:nvPr userDrawn="1"/>
                      </p:nvSpPr>
                      <p:spPr bwMode="hidden">
                        <a:xfrm rot="1678521" flipV="1">
                          <a:off x="1737" y="3059"/>
                          <a:ext cx="2520" cy="61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5" name="Line 77"/>
                        <p:cNvSpPr>
                          <a:spLocks noChangeShapeType="1"/>
                        </p:cNvSpPr>
                        <p:nvPr userDrawn="1"/>
                      </p:nvSpPr>
                      <p:spPr bwMode="hidden">
                        <a:xfrm rot="1678521">
                          <a:off x="1324" y="3150"/>
                          <a:ext cx="472" cy="112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6" name="Line 78"/>
                        <p:cNvSpPr>
                          <a:spLocks noChangeShapeType="1"/>
                        </p:cNvSpPr>
                        <p:nvPr userDrawn="1"/>
                      </p:nvSpPr>
                      <p:spPr bwMode="hidden">
                        <a:xfrm rot="1678521" flipH="1">
                          <a:off x="1121" y="2961"/>
                          <a:ext cx="220" cy="101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7" name="Line 79"/>
                        <p:cNvSpPr>
                          <a:spLocks noChangeShapeType="1"/>
                        </p:cNvSpPr>
                        <p:nvPr userDrawn="1"/>
                      </p:nvSpPr>
                      <p:spPr bwMode="hidden">
                        <a:xfrm rot="1678521" flipH="1">
                          <a:off x="1041" y="2935"/>
                          <a:ext cx="304" cy="99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8" name="Line 80"/>
                        <p:cNvSpPr>
                          <a:spLocks noChangeShapeType="1"/>
                        </p:cNvSpPr>
                        <p:nvPr userDrawn="1"/>
                      </p:nvSpPr>
                      <p:spPr bwMode="hidden">
                        <a:xfrm rot="1678521" flipH="1">
                          <a:off x="957" y="2910"/>
                          <a:ext cx="394" cy="97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9" name="Line 81"/>
                        <p:cNvSpPr>
                          <a:spLocks noChangeShapeType="1"/>
                        </p:cNvSpPr>
                        <p:nvPr userDrawn="1"/>
                      </p:nvSpPr>
                      <p:spPr bwMode="hidden">
                        <a:xfrm rot="1678521" flipH="1">
                          <a:off x="880" y="2885"/>
                          <a:ext cx="478" cy="9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0" name="Line 82"/>
                        <p:cNvSpPr>
                          <a:spLocks noChangeShapeType="1"/>
                        </p:cNvSpPr>
                        <p:nvPr userDrawn="1"/>
                      </p:nvSpPr>
                      <p:spPr bwMode="hidden">
                        <a:xfrm rot="1678521" flipH="1">
                          <a:off x="801" y="2863"/>
                          <a:ext cx="561" cy="91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1" name="Line 83"/>
                        <p:cNvSpPr>
                          <a:spLocks noChangeShapeType="1"/>
                        </p:cNvSpPr>
                        <p:nvPr userDrawn="1"/>
                      </p:nvSpPr>
                      <p:spPr bwMode="hidden">
                        <a:xfrm rot="1678521" flipH="1">
                          <a:off x="717" y="2836"/>
                          <a:ext cx="656" cy="8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2" name="Line 84"/>
                        <p:cNvSpPr>
                          <a:spLocks noChangeShapeType="1"/>
                        </p:cNvSpPr>
                        <p:nvPr userDrawn="1"/>
                      </p:nvSpPr>
                      <p:spPr bwMode="hidden">
                        <a:xfrm rot="1678521" flipH="1">
                          <a:off x="631" y="2810"/>
                          <a:ext cx="752" cy="84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3" name="Line 85"/>
                        <p:cNvSpPr>
                          <a:spLocks noChangeShapeType="1"/>
                        </p:cNvSpPr>
                        <p:nvPr userDrawn="1"/>
                      </p:nvSpPr>
                      <p:spPr bwMode="hidden">
                        <a:xfrm rot="1678521" flipH="1">
                          <a:off x="462" y="2758"/>
                          <a:ext cx="946" cy="75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4" name="Line 86"/>
                        <p:cNvSpPr>
                          <a:spLocks noChangeShapeType="1"/>
                        </p:cNvSpPr>
                        <p:nvPr userDrawn="1"/>
                      </p:nvSpPr>
                      <p:spPr bwMode="hidden">
                        <a:xfrm rot="1678521" flipH="1">
                          <a:off x="365" y="2729"/>
                          <a:ext cx="1058" cy="69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5" name="Line 87"/>
                        <p:cNvSpPr>
                          <a:spLocks noChangeShapeType="1"/>
                        </p:cNvSpPr>
                        <p:nvPr userDrawn="1"/>
                      </p:nvSpPr>
                      <p:spPr bwMode="hidden">
                        <a:xfrm rot="1678521" flipH="1">
                          <a:off x="265" y="2697"/>
                          <a:ext cx="1174" cy="63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6" name="Line 88"/>
                        <p:cNvSpPr>
                          <a:spLocks noChangeShapeType="1"/>
                        </p:cNvSpPr>
                        <p:nvPr userDrawn="1"/>
                      </p:nvSpPr>
                      <p:spPr bwMode="hidden">
                        <a:xfrm rot="1678521" flipH="1">
                          <a:off x="55" y="2632"/>
                          <a:ext cx="1431" cy="4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7" name="Line 89"/>
                        <p:cNvSpPr>
                          <a:spLocks noChangeShapeType="1"/>
                        </p:cNvSpPr>
                        <p:nvPr userDrawn="1"/>
                      </p:nvSpPr>
                      <p:spPr bwMode="hidden">
                        <a:xfrm rot="1678521" flipH="1">
                          <a:off x="-1" y="2607"/>
                          <a:ext cx="1513" cy="37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8" name="Line 90"/>
                        <p:cNvSpPr>
                          <a:spLocks noChangeShapeType="1"/>
                        </p:cNvSpPr>
                        <p:nvPr userDrawn="1"/>
                      </p:nvSpPr>
                      <p:spPr bwMode="hidden">
                        <a:xfrm rot="1678521" flipH="1">
                          <a:off x="-72" y="2570"/>
                          <a:ext cx="1648" cy="10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9" name="Line 91"/>
                        <p:cNvSpPr>
                          <a:spLocks noChangeShapeType="1"/>
                        </p:cNvSpPr>
                        <p:nvPr userDrawn="1"/>
                      </p:nvSpPr>
                      <p:spPr bwMode="hidden">
                        <a:xfrm rot="1678521" flipH="1" flipV="1">
                          <a:off x="-237" y="1095"/>
                          <a:ext cx="2219" cy="136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0" name="Line 92"/>
                        <p:cNvSpPr>
                          <a:spLocks noChangeShapeType="1"/>
                        </p:cNvSpPr>
                        <p:nvPr userDrawn="1"/>
                      </p:nvSpPr>
                      <p:spPr bwMode="hidden">
                        <a:xfrm rot="1678521" flipH="1" flipV="1">
                          <a:off x="-43" y="962"/>
                          <a:ext cx="2071" cy="154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1" name="Line 93"/>
                        <p:cNvSpPr>
                          <a:spLocks noChangeShapeType="1"/>
                        </p:cNvSpPr>
                        <p:nvPr userDrawn="1"/>
                      </p:nvSpPr>
                      <p:spPr bwMode="hidden">
                        <a:xfrm rot="1678521" flipH="1" flipV="1">
                          <a:off x="418" y="826"/>
                          <a:ext cx="1672" cy="178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2" name="Line 94"/>
                        <p:cNvSpPr>
                          <a:spLocks noChangeShapeType="1"/>
                        </p:cNvSpPr>
                        <p:nvPr userDrawn="1"/>
                      </p:nvSpPr>
                      <p:spPr bwMode="hidden">
                        <a:xfrm rot="1678521" flipH="1" flipV="1">
                          <a:off x="634" y="808"/>
                          <a:ext cx="1473" cy="185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3" name="Line 95"/>
                        <p:cNvSpPr>
                          <a:spLocks noChangeShapeType="1"/>
                        </p:cNvSpPr>
                        <p:nvPr userDrawn="1"/>
                      </p:nvSpPr>
                      <p:spPr bwMode="hidden">
                        <a:xfrm rot="1678521" flipH="1" flipV="1">
                          <a:off x="1094" y="827"/>
                          <a:ext cx="1030" cy="194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4" name="Line 96"/>
                        <p:cNvSpPr>
                          <a:spLocks noChangeShapeType="1"/>
                        </p:cNvSpPr>
                        <p:nvPr userDrawn="1"/>
                      </p:nvSpPr>
                      <p:spPr bwMode="hidden">
                        <a:xfrm rot="1678521" flipH="1" flipV="1">
                          <a:off x="1302" y="857"/>
                          <a:ext cx="829" cy="197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5" name="Line 97"/>
                        <p:cNvSpPr>
                          <a:spLocks noChangeShapeType="1"/>
                        </p:cNvSpPr>
                        <p:nvPr userDrawn="1"/>
                      </p:nvSpPr>
                      <p:spPr bwMode="hidden">
                        <a:xfrm rot="1678521" flipH="1" flipV="1">
                          <a:off x="1496" y="901"/>
                          <a:ext cx="633" cy="19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6" name="Line 98"/>
                        <p:cNvSpPr>
                          <a:spLocks noChangeShapeType="1"/>
                        </p:cNvSpPr>
                        <p:nvPr userDrawn="1"/>
                      </p:nvSpPr>
                      <p:spPr bwMode="hidden">
                        <a:xfrm rot="1678521" flipH="1" flipV="1">
                          <a:off x="1679" y="952"/>
                          <a:ext cx="447" cy="19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7" name="Line 99"/>
                        <p:cNvSpPr>
                          <a:spLocks noChangeShapeType="1"/>
                        </p:cNvSpPr>
                        <p:nvPr userDrawn="1"/>
                      </p:nvSpPr>
                      <p:spPr bwMode="hidden">
                        <a:xfrm rot="1678521" flipH="1" flipV="1">
                          <a:off x="1859" y="1013"/>
                          <a:ext cx="261" cy="196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grpSp>
                </p:grpSp>
              </p:grpSp>
            </p:grpSp>
          </p:grpSp>
          <p:grpSp>
            <p:nvGrpSpPr>
              <p:cNvPr id="10" name="Group 100"/>
              <p:cNvGrpSpPr>
                <a:grpSpLocks/>
              </p:cNvGrpSpPr>
              <p:nvPr userDrawn="1"/>
            </p:nvGrpSpPr>
            <p:grpSpPr bwMode="auto">
              <a:xfrm>
                <a:off x="402" y="1454"/>
                <a:ext cx="2787" cy="2866"/>
                <a:chOff x="2" y="1454"/>
                <a:chExt cx="2787" cy="2866"/>
              </a:xfrm>
            </p:grpSpPr>
            <p:sp>
              <p:nvSpPr>
                <p:cNvPr id="171109" name="Line 101"/>
                <p:cNvSpPr>
                  <a:spLocks noChangeShapeType="1"/>
                </p:cNvSpPr>
                <p:nvPr userDrawn="1"/>
              </p:nvSpPr>
              <p:spPr bwMode="hidden">
                <a:xfrm rot="1678521" flipV="1">
                  <a:off x="2057" y="1454"/>
                  <a:ext cx="732" cy="17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0" name="Line 102"/>
                <p:cNvSpPr>
                  <a:spLocks noChangeShapeType="1"/>
                </p:cNvSpPr>
                <p:nvPr userDrawn="1"/>
              </p:nvSpPr>
              <p:spPr bwMode="hidden">
                <a:xfrm flipH="1" flipV="1">
                  <a:off x="870" y="3854"/>
                  <a:ext cx="223" cy="463"/>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grpSp>
              <p:nvGrpSpPr>
                <p:cNvPr id="11" name="Group 103"/>
                <p:cNvGrpSpPr>
                  <a:grpSpLocks/>
                </p:cNvGrpSpPr>
                <p:nvPr userDrawn="1"/>
              </p:nvGrpSpPr>
              <p:grpSpPr bwMode="auto">
                <a:xfrm>
                  <a:off x="2" y="2738"/>
                  <a:ext cx="1317" cy="1582"/>
                  <a:chOff x="2" y="2738"/>
                  <a:chExt cx="1317" cy="1582"/>
                </a:xfrm>
              </p:grpSpPr>
              <p:sp>
                <p:nvSpPr>
                  <p:cNvPr id="171112" name="Line 104"/>
                  <p:cNvSpPr>
                    <a:spLocks noChangeShapeType="1"/>
                  </p:cNvSpPr>
                  <p:nvPr userDrawn="1"/>
                </p:nvSpPr>
                <p:spPr bwMode="hidden">
                  <a:xfrm flipH="1">
                    <a:off x="697" y="3855"/>
                    <a:ext cx="173" cy="187"/>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3" name="Freeform 105"/>
                  <p:cNvSpPr>
                    <a:spLocks/>
                  </p:cNvSpPr>
                  <p:nvPr userDrawn="1"/>
                </p:nvSpPr>
                <p:spPr bwMode="hidden">
                  <a:xfrm>
                    <a:off x="2" y="3218"/>
                    <a:ext cx="1006" cy="1102"/>
                  </a:xfrm>
                  <a:custGeom>
                    <a:avLst/>
                    <a:gdLst/>
                    <a:ahLst/>
                    <a:cxnLst>
                      <a:cxn ang="0">
                        <a:pos x="1006" y="1102"/>
                      </a:cxn>
                      <a:cxn ang="0">
                        <a:pos x="696" y="823"/>
                      </a:cxn>
                      <a:cxn ang="0">
                        <a:pos x="333" y="447"/>
                      </a:cxn>
                      <a:cxn ang="0">
                        <a:pos x="51" y="76"/>
                      </a:cxn>
                      <a:cxn ang="0">
                        <a:pos x="0" y="0"/>
                      </a:cxn>
                    </a:cxnLst>
                    <a:rect l="0" t="0" r="r" b="b"/>
                    <a:pathLst>
                      <a:path w="1006" h="1102">
                        <a:moveTo>
                          <a:pt x="1006" y="1102"/>
                        </a:moveTo>
                        <a:lnTo>
                          <a:pt x="696" y="823"/>
                        </a:lnTo>
                        <a:lnTo>
                          <a:pt x="333" y="447"/>
                        </a:lnTo>
                        <a:lnTo>
                          <a:pt x="51" y="76"/>
                        </a:lnTo>
                        <a:lnTo>
                          <a:pt x="0" y="0"/>
                        </a:lnTo>
                      </a:path>
                    </a:pathLst>
                  </a:custGeom>
                  <a:noFill/>
                  <a:ln w="19050" cmpd="sng">
                    <a:solidFill>
                      <a:schemeClr val="accent2"/>
                    </a:solidFill>
                    <a:round/>
                    <a:headEnd type="none" w="med" len="med"/>
                    <a:tailEnd type="none" w="med" len="med"/>
                  </a:ln>
                  <a:effectLst/>
                </p:spPr>
                <p:txBody>
                  <a:bodyPr/>
                  <a:lstStyle/>
                  <a:p>
                    <a:pPr eaLnBrk="0" fontAlgn="base" hangingPunct="0">
                      <a:spcBef>
                        <a:spcPct val="0"/>
                      </a:spcBef>
                      <a:spcAft>
                        <a:spcPct val="0"/>
                      </a:spcAft>
                    </a:pPr>
                    <a:endParaRPr lang="en-SG" dirty="0">
                      <a:solidFill>
                        <a:srgbClr val="FFFFFF"/>
                      </a:solidFill>
                    </a:endParaRPr>
                  </a:p>
                </p:txBody>
              </p:sp>
              <p:sp>
                <p:nvSpPr>
                  <p:cNvPr id="171114" name="Line 106"/>
                  <p:cNvSpPr>
                    <a:spLocks noChangeShapeType="1"/>
                  </p:cNvSpPr>
                  <p:nvPr userDrawn="1"/>
                </p:nvSpPr>
                <p:spPr bwMode="hidden">
                  <a:xfrm flipH="1">
                    <a:off x="1242" y="4231"/>
                    <a:ext cx="77" cy="88"/>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5" name="Line 107"/>
                  <p:cNvSpPr>
                    <a:spLocks noChangeShapeType="1"/>
                  </p:cNvSpPr>
                  <p:nvPr userDrawn="1"/>
                </p:nvSpPr>
                <p:spPr bwMode="hidden">
                  <a:xfrm flipH="1" flipV="1">
                    <a:off x="340" y="3668"/>
                    <a:ext cx="532" cy="185"/>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6" name="Line 108"/>
                  <p:cNvSpPr>
                    <a:spLocks noChangeShapeType="1"/>
                  </p:cNvSpPr>
                  <p:nvPr userDrawn="1"/>
                </p:nvSpPr>
                <p:spPr bwMode="hidden">
                  <a:xfrm flipH="1" flipV="1">
                    <a:off x="237" y="3101"/>
                    <a:ext cx="101" cy="567"/>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7" name="Line 109"/>
                  <p:cNvSpPr>
                    <a:spLocks noChangeShapeType="1"/>
                  </p:cNvSpPr>
                  <p:nvPr userDrawn="1"/>
                </p:nvSpPr>
                <p:spPr bwMode="hidden">
                  <a:xfrm flipH="1" flipV="1">
                    <a:off x="2" y="3009"/>
                    <a:ext cx="235" cy="92"/>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8" name="Line 110"/>
                  <p:cNvSpPr>
                    <a:spLocks noChangeShapeType="1"/>
                  </p:cNvSpPr>
                  <p:nvPr userDrawn="1"/>
                </p:nvSpPr>
                <p:spPr bwMode="hidden">
                  <a:xfrm flipV="1">
                    <a:off x="54" y="3101"/>
                    <a:ext cx="182" cy="194"/>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9" name="Line 111"/>
                  <p:cNvSpPr>
                    <a:spLocks noChangeShapeType="1"/>
                  </p:cNvSpPr>
                  <p:nvPr userDrawn="1"/>
                </p:nvSpPr>
                <p:spPr bwMode="hidden">
                  <a:xfrm flipH="1">
                    <a:off x="336" y="3476"/>
                    <a:ext cx="176" cy="192"/>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20" name="Line 112"/>
                  <p:cNvSpPr>
                    <a:spLocks noChangeShapeType="1"/>
                  </p:cNvSpPr>
                  <p:nvPr userDrawn="1"/>
                </p:nvSpPr>
                <p:spPr bwMode="hidden">
                  <a:xfrm flipV="1">
                    <a:off x="3" y="2738"/>
                    <a:ext cx="14" cy="23"/>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grpSp>
          </p:grpSp>
        </p:grpSp>
        <p:grpSp>
          <p:nvGrpSpPr>
            <p:cNvPr id="12" name="Group 113"/>
            <p:cNvGrpSpPr>
              <a:grpSpLocks/>
            </p:cNvGrpSpPr>
            <p:nvPr userDrawn="1"/>
          </p:nvGrpSpPr>
          <p:grpSpPr bwMode="auto">
            <a:xfrm>
              <a:off x="16" y="1326"/>
              <a:ext cx="3325" cy="2948"/>
              <a:chOff x="16" y="1326"/>
              <a:chExt cx="3325" cy="2948"/>
            </a:xfrm>
          </p:grpSpPr>
          <p:sp>
            <p:nvSpPr>
              <p:cNvPr id="171122" name="Freeform 114"/>
              <p:cNvSpPr>
                <a:spLocks/>
              </p:cNvSpPr>
              <p:nvPr/>
            </p:nvSpPr>
            <p:spPr bwMode="hidden">
              <a:xfrm>
                <a:off x="16" y="2656"/>
                <a:ext cx="1440" cy="1618"/>
              </a:xfrm>
              <a:custGeom>
                <a:avLst/>
                <a:gdLst/>
                <a:ahLst/>
                <a:cxnLst>
                  <a:cxn ang="0">
                    <a:pos x="873" y="1150"/>
                  </a:cxn>
                  <a:cxn ang="0">
                    <a:pos x="741" y="1019"/>
                  </a:cxn>
                  <a:cxn ang="0">
                    <a:pos x="610" y="875"/>
                  </a:cxn>
                  <a:cxn ang="0">
                    <a:pos x="490" y="737"/>
                  </a:cxn>
                  <a:cxn ang="0">
                    <a:pos x="377" y="593"/>
                  </a:cxn>
                  <a:cxn ang="0">
                    <a:pos x="275" y="443"/>
                  </a:cxn>
                  <a:cxn ang="0">
                    <a:pos x="173" y="299"/>
                  </a:cxn>
                  <a:cxn ang="0">
                    <a:pos x="84" y="149"/>
                  </a:cxn>
                  <a:cxn ang="0">
                    <a:pos x="0" y="0"/>
                  </a:cxn>
                  <a:cxn ang="0">
                    <a:pos x="0" y="11"/>
                  </a:cxn>
                  <a:cxn ang="0">
                    <a:pos x="84" y="155"/>
                  </a:cxn>
                  <a:cxn ang="0">
                    <a:pos x="173" y="305"/>
                  </a:cxn>
                  <a:cxn ang="0">
                    <a:pos x="269" y="449"/>
                  </a:cxn>
                  <a:cxn ang="0">
                    <a:pos x="377" y="593"/>
                  </a:cxn>
                  <a:cxn ang="0">
                    <a:pos x="490" y="737"/>
                  </a:cxn>
                  <a:cxn ang="0">
                    <a:pos x="610" y="881"/>
                  </a:cxn>
                  <a:cxn ang="0">
                    <a:pos x="735" y="1019"/>
                  </a:cxn>
                  <a:cxn ang="0">
                    <a:pos x="873" y="1150"/>
                  </a:cxn>
                  <a:cxn ang="0">
                    <a:pos x="1010" y="1276"/>
                  </a:cxn>
                  <a:cxn ang="0">
                    <a:pos x="1148" y="1396"/>
                  </a:cxn>
                  <a:cxn ang="0">
                    <a:pos x="1286" y="1510"/>
                  </a:cxn>
                  <a:cxn ang="0">
                    <a:pos x="1429" y="1618"/>
                  </a:cxn>
                  <a:cxn ang="0">
                    <a:pos x="1435" y="1618"/>
                  </a:cxn>
                  <a:cxn ang="0">
                    <a:pos x="1292" y="1510"/>
                  </a:cxn>
                  <a:cxn ang="0">
                    <a:pos x="1154" y="1396"/>
                  </a:cxn>
                  <a:cxn ang="0">
                    <a:pos x="1010" y="1276"/>
                  </a:cxn>
                  <a:cxn ang="0">
                    <a:pos x="873" y="1150"/>
                  </a:cxn>
                  <a:cxn ang="0">
                    <a:pos x="873" y="1150"/>
                  </a:cxn>
                </a:cxnLst>
                <a:rect l="0" t="0" r="r" b="b"/>
                <a:pathLst>
                  <a:path w="1435" h="1618">
                    <a:moveTo>
                      <a:pt x="873" y="1150"/>
                    </a:moveTo>
                    <a:lnTo>
                      <a:pt x="741" y="1019"/>
                    </a:lnTo>
                    <a:lnTo>
                      <a:pt x="610" y="875"/>
                    </a:lnTo>
                    <a:lnTo>
                      <a:pt x="490" y="737"/>
                    </a:lnTo>
                    <a:lnTo>
                      <a:pt x="377" y="593"/>
                    </a:lnTo>
                    <a:lnTo>
                      <a:pt x="275" y="443"/>
                    </a:lnTo>
                    <a:lnTo>
                      <a:pt x="173" y="299"/>
                    </a:lnTo>
                    <a:lnTo>
                      <a:pt x="84" y="149"/>
                    </a:lnTo>
                    <a:lnTo>
                      <a:pt x="0" y="0"/>
                    </a:lnTo>
                    <a:lnTo>
                      <a:pt x="0" y="11"/>
                    </a:lnTo>
                    <a:lnTo>
                      <a:pt x="84" y="155"/>
                    </a:lnTo>
                    <a:lnTo>
                      <a:pt x="173" y="305"/>
                    </a:lnTo>
                    <a:lnTo>
                      <a:pt x="269" y="449"/>
                    </a:lnTo>
                    <a:lnTo>
                      <a:pt x="377" y="593"/>
                    </a:lnTo>
                    <a:lnTo>
                      <a:pt x="490" y="737"/>
                    </a:lnTo>
                    <a:lnTo>
                      <a:pt x="610" y="881"/>
                    </a:lnTo>
                    <a:lnTo>
                      <a:pt x="735" y="1019"/>
                    </a:lnTo>
                    <a:lnTo>
                      <a:pt x="873" y="1150"/>
                    </a:lnTo>
                    <a:lnTo>
                      <a:pt x="1010" y="1276"/>
                    </a:lnTo>
                    <a:lnTo>
                      <a:pt x="1148" y="1396"/>
                    </a:lnTo>
                    <a:lnTo>
                      <a:pt x="1286" y="1510"/>
                    </a:lnTo>
                    <a:lnTo>
                      <a:pt x="1429" y="1618"/>
                    </a:lnTo>
                    <a:lnTo>
                      <a:pt x="1435" y="1618"/>
                    </a:lnTo>
                    <a:lnTo>
                      <a:pt x="1292" y="1510"/>
                    </a:lnTo>
                    <a:lnTo>
                      <a:pt x="1154" y="1396"/>
                    </a:lnTo>
                    <a:lnTo>
                      <a:pt x="1010" y="1276"/>
                    </a:lnTo>
                    <a:lnTo>
                      <a:pt x="873" y="1150"/>
                    </a:lnTo>
                    <a:lnTo>
                      <a:pt x="873" y="1150"/>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123" name="Freeform 115"/>
              <p:cNvSpPr>
                <a:spLocks/>
              </p:cNvSpPr>
              <p:nvPr/>
            </p:nvSpPr>
            <p:spPr bwMode="hidden">
              <a:xfrm>
                <a:off x="16" y="2260"/>
                <a:ext cx="1673" cy="2014"/>
              </a:xfrm>
              <a:custGeom>
                <a:avLst/>
                <a:gdLst/>
                <a:ahLst/>
                <a:cxnLst>
                  <a:cxn ang="0">
                    <a:pos x="957" y="1463"/>
                  </a:cxn>
                  <a:cxn ang="0">
                    <a:pos x="789" y="1289"/>
                  </a:cxn>
                  <a:cxn ang="0">
                    <a:pos x="634" y="1115"/>
                  </a:cxn>
                  <a:cxn ang="0">
                    <a:pos x="490" y="929"/>
                  </a:cxn>
                  <a:cxn ang="0">
                    <a:pos x="365" y="743"/>
                  </a:cxn>
                  <a:cxn ang="0">
                    <a:pos x="251" y="557"/>
                  </a:cxn>
                  <a:cxn ang="0">
                    <a:pos x="149" y="372"/>
                  </a:cxn>
                  <a:cxn ang="0">
                    <a:pos x="66" y="186"/>
                  </a:cxn>
                  <a:cxn ang="0">
                    <a:pos x="0" y="0"/>
                  </a:cxn>
                  <a:cxn ang="0">
                    <a:pos x="0" y="12"/>
                  </a:cxn>
                  <a:cxn ang="0">
                    <a:pos x="66" y="198"/>
                  </a:cxn>
                  <a:cxn ang="0">
                    <a:pos x="149" y="384"/>
                  </a:cxn>
                  <a:cxn ang="0">
                    <a:pos x="251" y="569"/>
                  </a:cxn>
                  <a:cxn ang="0">
                    <a:pos x="365" y="755"/>
                  </a:cxn>
                  <a:cxn ang="0">
                    <a:pos x="490" y="935"/>
                  </a:cxn>
                  <a:cxn ang="0">
                    <a:pos x="634" y="1115"/>
                  </a:cxn>
                  <a:cxn ang="0">
                    <a:pos x="789" y="1295"/>
                  </a:cxn>
                  <a:cxn ang="0">
                    <a:pos x="957" y="1463"/>
                  </a:cxn>
                  <a:cxn ang="0">
                    <a:pos x="1130" y="1618"/>
                  </a:cxn>
                  <a:cxn ang="0">
                    <a:pos x="1303" y="1762"/>
                  </a:cxn>
                  <a:cxn ang="0">
                    <a:pos x="1483" y="1894"/>
                  </a:cxn>
                  <a:cxn ang="0">
                    <a:pos x="1662" y="2014"/>
                  </a:cxn>
                  <a:cxn ang="0">
                    <a:pos x="1668" y="2014"/>
                  </a:cxn>
                  <a:cxn ang="0">
                    <a:pos x="1483" y="1894"/>
                  </a:cxn>
                  <a:cxn ang="0">
                    <a:pos x="1303" y="1762"/>
                  </a:cxn>
                  <a:cxn ang="0">
                    <a:pos x="1130" y="1618"/>
                  </a:cxn>
                  <a:cxn ang="0">
                    <a:pos x="957" y="1463"/>
                  </a:cxn>
                  <a:cxn ang="0">
                    <a:pos x="957" y="1463"/>
                  </a:cxn>
                </a:cxnLst>
                <a:rect l="0" t="0" r="r" b="b"/>
                <a:pathLst>
                  <a:path w="1668" h="2014">
                    <a:moveTo>
                      <a:pt x="957" y="1463"/>
                    </a:moveTo>
                    <a:lnTo>
                      <a:pt x="789" y="1289"/>
                    </a:lnTo>
                    <a:lnTo>
                      <a:pt x="634" y="1115"/>
                    </a:lnTo>
                    <a:lnTo>
                      <a:pt x="490" y="929"/>
                    </a:lnTo>
                    <a:lnTo>
                      <a:pt x="365" y="743"/>
                    </a:lnTo>
                    <a:lnTo>
                      <a:pt x="251" y="557"/>
                    </a:lnTo>
                    <a:lnTo>
                      <a:pt x="149" y="372"/>
                    </a:lnTo>
                    <a:lnTo>
                      <a:pt x="66" y="186"/>
                    </a:lnTo>
                    <a:lnTo>
                      <a:pt x="0" y="0"/>
                    </a:lnTo>
                    <a:lnTo>
                      <a:pt x="0" y="12"/>
                    </a:lnTo>
                    <a:lnTo>
                      <a:pt x="66" y="198"/>
                    </a:lnTo>
                    <a:lnTo>
                      <a:pt x="149" y="384"/>
                    </a:lnTo>
                    <a:lnTo>
                      <a:pt x="251" y="569"/>
                    </a:lnTo>
                    <a:lnTo>
                      <a:pt x="365" y="755"/>
                    </a:lnTo>
                    <a:lnTo>
                      <a:pt x="490" y="935"/>
                    </a:lnTo>
                    <a:lnTo>
                      <a:pt x="634" y="1115"/>
                    </a:lnTo>
                    <a:lnTo>
                      <a:pt x="789" y="1295"/>
                    </a:lnTo>
                    <a:lnTo>
                      <a:pt x="957" y="1463"/>
                    </a:lnTo>
                    <a:lnTo>
                      <a:pt x="1130" y="1618"/>
                    </a:lnTo>
                    <a:lnTo>
                      <a:pt x="1303" y="1762"/>
                    </a:lnTo>
                    <a:lnTo>
                      <a:pt x="1483" y="1894"/>
                    </a:lnTo>
                    <a:lnTo>
                      <a:pt x="1662" y="2014"/>
                    </a:lnTo>
                    <a:lnTo>
                      <a:pt x="1668" y="2014"/>
                    </a:lnTo>
                    <a:lnTo>
                      <a:pt x="1483" y="1894"/>
                    </a:lnTo>
                    <a:lnTo>
                      <a:pt x="1303" y="1762"/>
                    </a:lnTo>
                    <a:lnTo>
                      <a:pt x="1130" y="1618"/>
                    </a:lnTo>
                    <a:lnTo>
                      <a:pt x="957" y="1463"/>
                    </a:lnTo>
                    <a:lnTo>
                      <a:pt x="957" y="1463"/>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124" name="Rectangle 116"/>
              <p:cNvSpPr>
                <a:spLocks noChangeArrowheads="1"/>
              </p:cNvSpPr>
              <p:nvPr/>
            </p:nvSpPr>
            <p:spPr bwMode="hidden">
              <a:xfrm rot="-2488720">
                <a:off x="1988" y="1919"/>
                <a:ext cx="1353"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125" name="Rectangle 117"/>
              <p:cNvSpPr>
                <a:spLocks noChangeArrowheads="1"/>
              </p:cNvSpPr>
              <p:nvPr/>
            </p:nvSpPr>
            <p:spPr bwMode="hidden">
              <a:xfrm rot="-5087790">
                <a:off x="1964" y="2613"/>
                <a:ext cx="2217"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126" name="Rectangle 118"/>
              <p:cNvSpPr>
                <a:spLocks noChangeArrowheads="1"/>
              </p:cNvSpPr>
              <p:nvPr/>
            </p:nvSpPr>
            <p:spPr bwMode="hidden">
              <a:xfrm rot="-3417299">
                <a:off x="1019" y="2694"/>
                <a:ext cx="2678"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127" name="Rectangle 119"/>
              <p:cNvSpPr>
                <a:spLocks noChangeArrowheads="1"/>
              </p:cNvSpPr>
              <p:nvPr/>
            </p:nvSpPr>
            <p:spPr bwMode="hidden">
              <a:xfrm rot="-835848">
                <a:off x="688" y="1748"/>
                <a:ext cx="2390"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grpSp>
            <p:nvGrpSpPr>
              <p:cNvPr id="13" name="Group 120"/>
              <p:cNvGrpSpPr>
                <a:grpSpLocks noChangeAspect="1"/>
              </p:cNvGrpSpPr>
              <p:nvPr/>
            </p:nvGrpSpPr>
            <p:grpSpPr bwMode="auto">
              <a:xfrm>
                <a:off x="3046" y="1326"/>
                <a:ext cx="259" cy="299"/>
                <a:chOff x="3042" y="1265"/>
                <a:chExt cx="367" cy="424"/>
              </a:xfrm>
            </p:grpSpPr>
            <p:sp>
              <p:nvSpPr>
                <p:cNvPr id="171129" name="Oval 121"/>
                <p:cNvSpPr>
                  <a:spLocks noChangeAspect="1" noChangeArrowheads="1"/>
                </p:cNvSpPr>
                <p:nvPr userDrawn="1"/>
              </p:nvSpPr>
              <p:spPr bwMode="hidden">
                <a:xfrm rot="2828979">
                  <a:off x="2982" y="1467"/>
                  <a:ext cx="282" cy="161"/>
                </a:xfrm>
                <a:prstGeom prst="ellipse">
                  <a:avLst/>
                </a:prstGeom>
                <a:gradFill rotWithShape="0">
                  <a:gsLst>
                    <a:gs pos="0">
                      <a:schemeClr val="accent2"/>
                    </a:gs>
                    <a:gs pos="100000">
                      <a:schemeClr val="accent2">
                        <a:gamma/>
                        <a:tint val="84706"/>
                        <a:invGamma/>
                      </a:schemeClr>
                    </a:gs>
                  </a:gsLst>
                  <a:lin ang="5400000" scaled="1"/>
                </a:gradFill>
                <a:ln w="9525">
                  <a:no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130" name="Freeform 122"/>
                <p:cNvSpPr>
                  <a:spLocks noChangeAspect="1"/>
                </p:cNvSpPr>
                <p:nvPr userDrawn="1"/>
              </p:nvSpPr>
              <p:spPr bwMode="hidden">
                <a:xfrm>
                  <a:off x="3070" y="1374"/>
                  <a:ext cx="227" cy="222"/>
                </a:xfrm>
                <a:custGeom>
                  <a:avLst/>
                  <a:gdLst/>
                  <a:ahLst/>
                  <a:cxnLst>
                    <a:cxn ang="0">
                      <a:pos x="227" y="134"/>
                    </a:cxn>
                    <a:cxn ang="0">
                      <a:pos x="203" y="144"/>
                    </a:cxn>
                    <a:cxn ang="0">
                      <a:pos x="179" y="138"/>
                    </a:cxn>
                    <a:cxn ang="0">
                      <a:pos x="149" y="126"/>
                    </a:cxn>
                    <a:cxn ang="0">
                      <a:pos x="126" y="102"/>
                    </a:cxn>
                    <a:cxn ang="0">
                      <a:pos x="102" y="72"/>
                    </a:cxn>
                    <a:cxn ang="0">
                      <a:pos x="84" y="48"/>
                    </a:cxn>
                    <a:cxn ang="0">
                      <a:pos x="78" y="24"/>
                    </a:cxn>
                    <a:cxn ang="0">
                      <a:pos x="84" y="0"/>
                    </a:cxn>
                    <a:cxn ang="0">
                      <a:pos x="84" y="0"/>
                    </a:cxn>
                    <a:cxn ang="0">
                      <a:pos x="78" y="0"/>
                    </a:cxn>
                    <a:cxn ang="0">
                      <a:pos x="18" y="60"/>
                    </a:cxn>
                    <a:cxn ang="0">
                      <a:pos x="0" y="90"/>
                    </a:cxn>
                    <a:cxn ang="0">
                      <a:pos x="0" y="120"/>
                    </a:cxn>
                    <a:cxn ang="0">
                      <a:pos x="12" y="156"/>
                    </a:cxn>
                    <a:cxn ang="0">
                      <a:pos x="36" y="192"/>
                    </a:cxn>
                    <a:cxn ang="0">
                      <a:pos x="66" y="216"/>
                    </a:cxn>
                    <a:cxn ang="0">
                      <a:pos x="96" y="222"/>
                    </a:cxn>
                    <a:cxn ang="0">
                      <a:pos x="126" y="222"/>
                    </a:cxn>
                    <a:cxn ang="0">
                      <a:pos x="155" y="210"/>
                    </a:cxn>
                    <a:cxn ang="0">
                      <a:pos x="227" y="138"/>
                    </a:cxn>
                    <a:cxn ang="0">
                      <a:pos x="227" y="134"/>
                    </a:cxn>
                  </a:cxnLst>
                  <a:rect l="0" t="0" r="r" b="b"/>
                  <a:pathLst>
                    <a:path w="227" h="222">
                      <a:moveTo>
                        <a:pt x="227" y="134"/>
                      </a:moveTo>
                      <a:lnTo>
                        <a:pt x="203" y="144"/>
                      </a:lnTo>
                      <a:lnTo>
                        <a:pt x="179" y="138"/>
                      </a:lnTo>
                      <a:lnTo>
                        <a:pt x="149" y="126"/>
                      </a:lnTo>
                      <a:lnTo>
                        <a:pt x="126" y="102"/>
                      </a:lnTo>
                      <a:lnTo>
                        <a:pt x="102" y="72"/>
                      </a:lnTo>
                      <a:lnTo>
                        <a:pt x="84" y="48"/>
                      </a:lnTo>
                      <a:lnTo>
                        <a:pt x="78" y="24"/>
                      </a:lnTo>
                      <a:lnTo>
                        <a:pt x="84" y="0"/>
                      </a:lnTo>
                      <a:lnTo>
                        <a:pt x="84" y="0"/>
                      </a:lnTo>
                      <a:lnTo>
                        <a:pt x="78" y="0"/>
                      </a:lnTo>
                      <a:lnTo>
                        <a:pt x="18" y="60"/>
                      </a:lnTo>
                      <a:lnTo>
                        <a:pt x="0" y="90"/>
                      </a:lnTo>
                      <a:lnTo>
                        <a:pt x="0" y="120"/>
                      </a:lnTo>
                      <a:lnTo>
                        <a:pt x="12" y="156"/>
                      </a:lnTo>
                      <a:lnTo>
                        <a:pt x="36" y="192"/>
                      </a:lnTo>
                      <a:lnTo>
                        <a:pt x="66" y="216"/>
                      </a:lnTo>
                      <a:lnTo>
                        <a:pt x="96" y="222"/>
                      </a:lnTo>
                      <a:lnTo>
                        <a:pt x="126" y="222"/>
                      </a:lnTo>
                      <a:lnTo>
                        <a:pt x="155" y="210"/>
                      </a:lnTo>
                      <a:lnTo>
                        <a:pt x="227" y="138"/>
                      </a:lnTo>
                      <a:lnTo>
                        <a:pt x="227" y="134"/>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131" name="Freeform 123"/>
                <p:cNvSpPr>
                  <a:spLocks noChangeAspect="1"/>
                </p:cNvSpPr>
                <p:nvPr userDrawn="1"/>
              </p:nvSpPr>
              <p:spPr bwMode="hidden">
                <a:xfrm>
                  <a:off x="3144" y="1365"/>
                  <a:ext cx="163" cy="155"/>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132" name="Freeform 124"/>
                <p:cNvSpPr>
                  <a:spLocks noChangeAspect="1"/>
                </p:cNvSpPr>
                <p:nvPr userDrawn="1"/>
              </p:nvSpPr>
              <p:spPr bwMode="hidden">
                <a:xfrm>
                  <a:off x="3202" y="1272"/>
                  <a:ext cx="203" cy="198"/>
                </a:xfrm>
                <a:custGeom>
                  <a:avLst/>
                  <a:gdLst/>
                  <a:ahLst/>
                  <a:cxnLst>
                    <a:cxn ang="0">
                      <a:pos x="179" y="18"/>
                    </a:cxn>
                    <a:cxn ang="0">
                      <a:pos x="197" y="48"/>
                    </a:cxn>
                    <a:cxn ang="0">
                      <a:pos x="203" y="60"/>
                    </a:cxn>
                    <a:cxn ang="0">
                      <a:pos x="197" y="66"/>
                    </a:cxn>
                    <a:cxn ang="0">
                      <a:pos x="65" y="192"/>
                    </a:cxn>
                    <a:cxn ang="0">
                      <a:pos x="59" y="198"/>
                    </a:cxn>
                    <a:cxn ang="0">
                      <a:pos x="47" y="192"/>
                    </a:cxn>
                    <a:cxn ang="0">
                      <a:pos x="17" y="174"/>
                    </a:cxn>
                    <a:cxn ang="0">
                      <a:pos x="0" y="150"/>
                    </a:cxn>
                    <a:cxn ang="0">
                      <a:pos x="0" y="126"/>
                    </a:cxn>
                    <a:cxn ang="0">
                      <a:pos x="131" y="0"/>
                    </a:cxn>
                    <a:cxn ang="0">
                      <a:pos x="155" y="0"/>
                    </a:cxn>
                    <a:cxn ang="0">
                      <a:pos x="179" y="18"/>
                    </a:cxn>
                    <a:cxn ang="0">
                      <a:pos x="179" y="18"/>
                    </a:cxn>
                  </a:cxnLst>
                  <a:rect l="0" t="0" r="r" b="b"/>
                  <a:pathLst>
                    <a:path w="203" h="198">
                      <a:moveTo>
                        <a:pt x="179" y="18"/>
                      </a:moveTo>
                      <a:lnTo>
                        <a:pt x="197" y="48"/>
                      </a:lnTo>
                      <a:lnTo>
                        <a:pt x="203" y="60"/>
                      </a:lnTo>
                      <a:lnTo>
                        <a:pt x="197" y="66"/>
                      </a:lnTo>
                      <a:lnTo>
                        <a:pt x="65" y="192"/>
                      </a:lnTo>
                      <a:lnTo>
                        <a:pt x="59" y="198"/>
                      </a:lnTo>
                      <a:lnTo>
                        <a:pt x="47" y="192"/>
                      </a:lnTo>
                      <a:lnTo>
                        <a:pt x="17" y="174"/>
                      </a:lnTo>
                      <a:lnTo>
                        <a:pt x="0" y="150"/>
                      </a:lnTo>
                      <a:lnTo>
                        <a:pt x="0" y="126"/>
                      </a:lnTo>
                      <a:lnTo>
                        <a:pt x="131" y="0"/>
                      </a:lnTo>
                      <a:lnTo>
                        <a:pt x="155" y="0"/>
                      </a:lnTo>
                      <a:lnTo>
                        <a:pt x="179" y="18"/>
                      </a:lnTo>
                      <a:lnTo>
                        <a:pt x="179" y="18"/>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133" name="Freeform 125"/>
                <p:cNvSpPr>
                  <a:spLocks noChangeAspect="1"/>
                </p:cNvSpPr>
                <p:nvPr userDrawn="1"/>
              </p:nvSpPr>
              <p:spPr bwMode="hidden">
                <a:xfrm>
                  <a:off x="3330" y="1265"/>
                  <a:ext cx="79" cy="74"/>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grpSp>
        </p:grpSp>
      </p:grpSp>
      <p:sp>
        <p:nvSpPr>
          <p:cNvPr id="171134" name="Rectangle 126"/>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pPr>
            <a:endParaRPr lang="en-SG" dirty="0">
              <a:solidFill>
                <a:srgbClr val="FFFFFF"/>
              </a:solidFill>
            </a:endParaRPr>
          </a:p>
        </p:txBody>
      </p:sp>
      <p:sp>
        <p:nvSpPr>
          <p:cNvPr id="171135" name="Rectangle 12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pPr>
            <a:r>
              <a:rPr lang="en-IN" smtClean="0">
                <a:solidFill>
                  <a:srgbClr val="FFFFFF"/>
                </a:solidFill>
              </a:rPr>
              <a:t>B.Satyanarayana                                                  DHEP Annual Talks                                                  April 8, 2016</a:t>
            </a:r>
            <a:endParaRPr lang="en-SG" dirty="0">
              <a:solidFill>
                <a:srgbClr val="FFFFFF"/>
              </a:solidFill>
            </a:endParaRPr>
          </a:p>
        </p:txBody>
      </p:sp>
      <p:sp>
        <p:nvSpPr>
          <p:cNvPr id="171136" name="Rectangle 12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pPr>
            <a:fld id="{4A25DDA1-8321-48AA-B72A-57DD9D18B8CF}" type="slidenum">
              <a:rPr lang="en-SG">
                <a:solidFill>
                  <a:srgbClr val="FFFFFF"/>
                </a:solidFill>
              </a:rPr>
              <a:pPr fontAlgn="base">
                <a:spcBef>
                  <a:spcPct val="0"/>
                </a:spcBef>
                <a:spcAft>
                  <a:spcPct val="0"/>
                </a:spcAft>
              </a:pPr>
              <a:t>‹#›</a:t>
            </a:fld>
            <a:endParaRPr lang="en-SG" dirty="0">
              <a:solidFill>
                <a:srgbClr val="FFFFFF"/>
              </a:solidFill>
            </a:endParaRPr>
          </a:p>
        </p:txBody>
      </p:sp>
      <p:sp>
        <p:nvSpPr>
          <p:cNvPr id="171137" name="Rectangle 129"/>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p>
        </p:txBody>
      </p:sp>
      <p:sp>
        <p:nvSpPr>
          <p:cNvPr id="171138" name="Rectangle 13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SG" smtClean="0"/>
              <a:t>Click to edit Master title style</a:t>
            </a:r>
          </a:p>
        </p:txBody>
      </p:sp>
    </p:spTree>
  </p:cSld>
  <p:clrMap bg1="dk2" tx1="lt1" bg2="dk1"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hf hd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tx2"/>
        </a:buClr>
        <a:buSzPct val="6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SzPct val="6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72000" y="152400"/>
            <a:ext cx="90000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endParaRPr>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IN" smtClean="0">
                <a:solidFill>
                  <a:prstClr val="black">
                    <a:tint val="95000"/>
                  </a:prstClr>
                </a:solidFill>
              </a:rPr>
              <a:t>B.Satyanarayana                                                  DHEP Annual Talks                                                  April 8, 2016</a:t>
            </a:r>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iming>
    <p:tnLst>
      <p:par>
        <p:cTn id="1" dur="indefinite" restart="never" nodeType="tmRoot"/>
      </p:par>
    </p:tnLst>
  </p:timing>
  <p:hf hdr="0" dt="0"/>
  <p:txStyles>
    <p:titleStyle>
      <a:lvl1pPr algn="l" rtl="0" eaLnBrk="1" latinLnBrk="0" hangingPunct="1">
        <a:spcBef>
          <a:spcPct val="0"/>
        </a:spcBef>
        <a:buNone/>
        <a:defRPr kumimoji="0" sz="54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file:///F:\INO\presentation\DAE-DST-Detector.pptx" TargetMode="Externa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0" y="0"/>
            <a:ext cx="9144000" cy="1973263"/>
          </a:xfrm>
          <a:blipFill>
            <a:blip r:embed="rId2" cstate="print"/>
            <a:stretch>
              <a:fillRect/>
            </a:stretch>
          </a:blipFill>
        </p:spPr>
        <p:txBody>
          <a:bodyPr>
            <a:normAutofit fontScale="90000"/>
          </a:bodyPr>
          <a:lstStyle/>
          <a:p>
            <a:r>
              <a:rPr lang="en-IN" sz="4800" dirty="0" smtClean="0">
                <a:solidFill>
                  <a:srgbClr val="FFFF00"/>
                </a:solidFill>
              </a:rPr>
              <a:t>Electronics,  trigger and data acquisition systems for the </a:t>
            </a:r>
            <a:br>
              <a:rPr lang="en-IN" sz="4800" dirty="0" smtClean="0">
                <a:solidFill>
                  <a:srgbClr val="FFFF00"/>
                </a:solidFill>
              </a:rPr>
            </a:br>
            <a:r>
              <a:rPr lang="en-IN" sz="4800" dirty="0" smtClean="0">
                <a:solidFill>
                  <a:srgbClr val="FFFF00"/>
                </a:solidFill>
              </a:rPr>
              <a:t>INO ICAL experiment</a:t>
            </a:r>
            <a:endParaRPr lang="en-SG" sz="4800" dirty="0">
              <a:solidFill>
                <a:srgbClr val="FFFF00"/>
              </a:solidFill>
            </a:endParaRPr>
          </a:p>
        </p:txBody>
      </p:sp>
      <p:sp>
        <p:nvSpPr>
          <p:cNvPr id="3" name="Subtitle 2"/>
          <p:cNvSpPr>
            <a:spLocks noGrp="1"/>
          </p:cNvSpPr>
          <p:nvPr>
            <p:ph type="subTitle" sz="quarter" idx="1"/>
          </p:nvPr>
        </p:nvSpPr>
        <p:spPr>
          <a:xfrm>
            <a:off x="0" y="2672239"/>
            <a:ext cx="9108000" cy="4185761"/>
          </a:xfrm>
        </p:spPr>
        <p:txBody>
          <a:bodyPr wrap="square">
            <a:spAutoFit/>
          </a:bodyPr>
          <a:lstStyle/>
          <a:p>
            <a:pPr>
              <a:spcBef>
                <a:spcPts val="0"/>
              </a:spcBef>
            </a:pPr>
            <a:r>
              <a:rPr lang="en-IN" sz="2400" dirty="0" smtClean="0"/>
              <a:t>B.Satyanarayana</a:t>
            </a:r>
          </a:p>
          <a:p>
            <a:pPr>
              <a:spcBef>
                <a:spcPts val="0"/>
              </a:spcBef>
            </a:pPr>
            <a:endParaRPr lang="en-IN" sz="2400" dirty="0" smtClean="0"/>
          </a:p>
          <a:p>
            <a:pPr>
              <a:spcBef>
                <a:spcPts val="0"/>
              </a:spcBef>
            </a:pPr>
            <a:r>
              <a:rPr lang="en-US" sz="1800" dirty="0" smtClean="0">
                <a:solidFill>
                  <a:schemeClr val="tx1">
                    <a:lumMod val="65000"/>
                  </a:schemeClr>
                </a:solidFill>
              </a:rPr>
              <a:t>For and on behalf of the INO/ICAL Electronics team</a:t>
            </a:r>
          </a:p>
          <a:p>
            <a:pPr>
              <a:spcBef>
                <a:spcPts val="0"/>
              </a:spcBef>
            </a:pPr>
            <a:endParaRPr lang="en-IN" sz="1200" dirty="0" smtClean="0"/>
          </a:p>
          <a:p>
            <a:pPr>
              <a:spcBef>
                <a:spcPts val="0"/>
              </a:spcBef>
            </a:pPr>
            <a:r>
              <a:rPr lang="en-IN" sz="1800" dirty="0" smtClean="0"/>
              <a:t>S.Aniruddhan</a:t>
            </a:r>
            <a:r>
              <a:rPr lang="en-IN" sz="1800" baseline="30000" dirty="0" smtClean="0"/>
              <a:t>1</a:t>
            </a:r>
            <a:r>
              <a:rPr lang="en-IN" sz="1800" dirty="0" smtClean="0"/>
              <a:t>, A.Behere</a:t>
            </a:r>
            <a:r>
              <a:rPr lang="en-IN" sz="1800" baseline="30000" dirty="0" smtClean="0"/>
              <a:t>2</a:t>
            </a:r>
            <a:r>
              <a:rPr lang="en-IN" sz="1800" dirty="0" smtClean="0"/>
              <a:t>, N.Chandrachoodan</a:t>
            </a:r>
            <a:r>
              <a:rPr lang="en-IN" sz="1800" baseline="30000" dirty="0" smtClean="0"/>
              <a:t>1</a:t>
            </a:r>
            <a:r>
              <a:rPr lang="en-IN" sz="1800" dirty="0" smtClean="0"/>
              <a:t>, V.B.Chandratre</a:t>
            </a:r>
            <a:r>
              <a:rPr lang="en-IN" sz="1800" baseline="30000" dirty="0" smtClean="0"/>
              <a:t>2</a:t>
            </a:r>
            <a:r>
              <a:rPr lang="en-IN" sz="1800" dirty="0" smtClean="0"/>
              <a:t>, Chitra</a:t>
            </a:r>
            <a:r>
              <a:rPr lang="en-IN" sz="1800" baseline="30000" dirty="0" smtClean="0"/>
              <a:t>1</a:t>
            </a:r>
            <a:r>
              <a:rPr lang="en-IN" sz="1800" dirty="0" smtClean="0"/>
              <a:t>, D.Das</a:t>
            </a:r>
            <a:r>
              <a:rPr lang="en-IN" sz="1800" baseline="30000" dirty="0" smtClean="0"/>
              <a:t>2</a:t>
            </a:r>
            <a:r>
              <a:rPr lang="en-IN" sz="1800" dirty="0" smtClean="0"/>
              <a:t>, V.M.Datar</a:t>
            </a:r>
            <a:r>
              <a:rPr lang="en-IN" sz="1800" baseline="30000" dirty="0" smtClean="0"/>
              <a:t>3</a:t>
            </a:r>
            <a:r>
              <a:rPr lang="en-IN" sz="1800" dirty="0" smtClean="0"/>
              <a:t>, S.R.Joshi</a:t>
            </a:r>
            <a:r>
              <a:rPr lang="en-IN" sz="1800" baseline="30000" dirty="0" smtClean="0"/>
              <a:t>3</a:t>
            </a:r>
            <a:r>
              <a:rPr lang="en-IN" sz="1800" dirty="0" smtClean="0"/>
              <a:t>, S.D.Kalmani</a:t>
            </a:r>
            <a:r>
              <a:rPr lang="en-IN" sz="1800" baseline="30000" dirty="0" smtClean="0"/>
              <a:t>3</a:t>
            </a:r>
            <a:r>
              <a:rPr lang="en-IN" sz="1800" dirty="0" smtClean="0"/>
              <a:t>, T.Kasbekar</a:t>
            </a:r>
            <a:r>
              <a:rPr lang="en-IN" sz="1800" baseline="30000" dirty="0" smtClean="0"/>
              <a:t>2</a:t>
            </a:r>
            <a:r>
              <a:rPr lang="en-IN" sz="1800" dirty="0" smtClean="0"/>
              <a:t>, P.Kaur</a:t>
            </a:r>
            <a:r>
              <a:rPr lang="en-IN" sz="1800" baseline="30000" dirty="0" smtClean="0"/>
              <a:t>3</a:t>
            </a:r>
            <a:r>
              <a:rPr lang="en-IN" sz="1800" dirty="0" smtClean="0"/>
              <a:t>, H.Kolla</a:t>
            </a:r>
            <a:r>
              <a:rPr lang="en-IN" sz="1800" baseline="30000" dirty="0" smtClean="0"/>
              <a:t>2</a:t>
            </a:r>
            <a:r>
              <a:rPr lang="en-IN" sz="1800" dirty="0" smtClean="0"/>
              <a:t>, N.Krishnapura</a:t>
            </a:r>
            <a:r>
              <a:rPr lang="en-IN" sz="1800" baseline="30000" dirty="0" smtClean="0"/>
              <a:t>1</a:t>
            </a:r>
            <a:r>
              <a:rPr lang="en-IN" sz="1800" dirty="0" smtClean="0"/>
              <a:t>, A.Lokapure</a:t>
            </a:r>
            <a:r>
              <a:rPr lang="en-IN" sz="1800" baseline="30000" dirty="0" smtClean="0"/>
              <a:t>3</a:t>
            </a:r>
            <a:r>
              <a:rPr lang="en-IN" sz="1800" dirty="0" smtClean="0"/>
              <a:t>, G.Majumder</a:t>
            </a:r>
            <a:r>
              <a:rPr lang="en-IN" sz="1800" baseline="30000" dirty="0" smtClean="0"/>
              <a:t>3</a:t>
            </a:r>
            <a:r>
              <a:rPr lang="en-IN" sz="1800" dirty="0" smtClean="0"/>
              <a:t>, A.Manna</a:t>
            </a:r>
            <a:r>
              <a:rPr lang="en-IN" sz="1800" baseline="30000" dirty="0" smtClean="0"/>
              <a:t>2</a:t>
            </a:r>
            <a:r>
              <a:rPr lang="en-IN" sz="1800" dirty="0" smtClean="0"/>
              <a:t>, S.Mohanan</a:t>
            </a:r>
            <a:r>
              <a:rPr lang="en-IN" sz="1800" baseline="30000" dirty="0" smtClean="0"/>
              <a:t>2</a:t>
            </a:r>
            <a:r>
              <a:rPr lang="en-IN" sz="1800" dirty="0" smtClean="0"/>
              <a:t>, S.Moitra</a:t>
            </a:r>
            <a:r>
              <a:rPr lang="en-IN" sz="1800" baseline="30000" dirty="0" smtClean="0"/>
              <a:t>2</a:t>
            </a:r>
            <a:r>
              <a:rPr lang="en-IN" sz="1800" dirty="0" smtClean="0"/>
              <a:t>, N.K.Mondal</a:t>
            </a:r>
            <a:r>
              <a:rPr lang="en-IN" sz="1800" baseline="30000" dirty="0" smtClean="0"/>
              <a:t>3</a:t>
            </a:r>
            <a:r>
              <a:rPr lang="en-IN" sz="1800" dirty="0" smtClean="0"/>
              <a:t>, P.Nagaraj</a:t>
            </a:r>
            <a:r>
              <a:rPr lang="en-IN" sz="1800" baseline="30000" dirty="0" smtClean="0"/>
              <a:t>3</a:t>
            </a:r>
            <a:r>
              <a:rPr lang="en-IN" sz="1800" dirty="0" smtClean="0"/>
              <a:t>, P.Nair</a:t>
            </a:r>
            <a:r>
              <a:rPr lang="en-IN" sz="1800" baseline="30000" dirty="0" smtClean="0"/>
              <a:t>2</a:t>
            </a:r>
            <a:r>
              <a:rPr lang="en-IN" sz="1800" dirty="0" smtClean="0"/>
              <a:t>, S.Padmini</a:t>
            </a:r>
            <a:r>
              <a:rPr lang="en-IN" sz="1800" baseline="30000" dirty="0" smtClean="0"/>
              <a:t>2</a:t>
            </a:r>
            <a:r>
              <a:rPr lang="en-IN" sz="1800" dirty="0" smtClean="0"/>
              <a:t>, Pathaleswar</a:t>
            </a:r>
            <a:r>
              <a:rPr lang="en-IN" sz="1800" baseline="30000" dirty="0" smtClean="0"/>
              <a:t>3</a:t>
            </a:r>
            <a:r>
              <a:rPr lang="en-IN" sz="1800" dirty="0" smtClean="0"/>
              <a:t>, A.Prabhakar</a:t>
            </a:r>
            <a:r>
              <a:rPr lang="en-IN" sz="1800" baseline="30000" dirty="0" smtClean="0"/>
              <a:t>1</a:t>
            </a:r>
            <a:r>
              <a:rPr lang="en-IN" sz="1800" dirty="0" smtClean="0"/>
              <a:t>, M.Punna</a:t>
            </a:r>
            <a:r>
              <a:rPr lang="en-IN" sz="1800" baseline="30000" dirty="0" smtClean="0"/>
              <a:t>2</a:t>
            </a:r>
            <a:r>
              <a:rPr lang="en-IN" sz="1800" dirty="0" smtClean="0"/>
              <a:t>, K.C.Ravindran</a:t>
            </a:r>
            <a:r>
              <a:rPr lang="en-IN" sz="1800" baseline="30000" dirty="0" smtClean="0"/>
              <a:t>3</a:t>
            </a:r>
            <a:r>
              <a:rPr lang="en-IN" sz="1800" dirty="0" smtClean="0"/>
              <a:t>, M.N.Saraf</a:t>
            </a:r>
            <a:r>
              <a:rPr lang="en-IN" sz="1800" baseline="30000" dirty="0" smtClean="0"/>
              <a:t>3</a:t>
            </a:r>
            <a:r>
              <a:rPr lang="en-IN" sz="1800" dirty="0" smtClean="0"/>
              <a:t>, B.Satyanarayana</a:t>
            </a:r>
            <a:r>
              <a:rPr lang="en-IN" sz="1800" baseline="30000" dirty="0" smtClean="0"/>
              <a:t>3</a:t>
            </a:r>
            <a:r>
              <a:rPr lang="en-IN" sz="1800" dirty="0" smtClean="0"/>
              <a:t>, R.R.Shinde</a:t>
            </a:r>
            <a:r>
              <a:rPr lang="en-IN" sz="1800" baseline="30000" dirty="0" smtClean="0"/>
              <a:t>3</a:t>
            </a:r>
            <a:r>
              <a:rPr lang="en-IN" sz="1800" dirty="0" smtClean="0"/>
              <a:t>, S.Sikder</a:t>
            </a:r>
            <a:r>
              <a:rPr lang="en-IN" sz="1800" baseline="30000" dirty="0" smtClean="0"/>
              <a:t>2</a:t>
            </a:r>
            <a:r>
              <a:rPr lang="en-IN" sz="1800" dirty="0" smtClean="0"/>
              <a:t>, D.Sil</a:t>
            </a:r>
            <a:r>
              <a:rPr lang="en-IN" sz="1800" baseline="30000" dirty="0" smtClean="0"/>
              <a:t>3</a:t>
            </a:r>
            <a:r>
              <a:rPr lang="en-IN" sz="1800" dirty="0" smtClean="0"/>
              <a:t>, M.Sukhwani</a:t>
            </a:r>
            <a:r>
              <a:rPr lang="en-IN" sz="1800" baseline="30000" dirty="0" smtClean="0"/>
              <a:t>2</a:t>
            </a:r>
            <a:r>
              <a:rPr lang="en-IN" sz="1800" dirty="0" smtClean="0"/>
              <a:t>, M.Thomas</a:t>
            </a:r>
            <a:r>
              <a:rPr lang="en-IN" sz="1800" baseline="30000" dirty="0" smtClean="0"/>
              <a:t>4</a:t>
            </a:r>
            <a:r>
              <a:rPr lang="en-IN" sz="1800" dirty="0" smtClean="0"/>
              <a:t>, S.S.Upadhya</a:t>
            </a:r>
            <a:r>
              <a:rPr lang="en-IN" sz="1800" baseline="30000" dirty="0" smtClean="0"/>
              <a:t>3</a:t>
            </a:r>
            <a:r>
              <a:rPr lang="en-IN" sz="1800" dirty="0" smtClean="0"/>
              <a:t>, P.Verma</a:t>
            </a:r>
            <a:r>
              <a:rPr lang="en-IN" sz="1800" baseline="30000" dirty="0" smtClean="0"/>
              <a:t>3</a:t>
            </a:r>
            <a:r>
              <a:rPr lang="en-IN" sz="1800" dirty="0" smtClean="0"/>
              <a:t>, E.Yuvaraj</a:t>
            </a:r>
            <a:r>
              <a:rPr lang="en-IN" sz="1800" baseline="30000" dirty="0" smtClean="0"/>
              <a:t>3</a:t>
            </a:r>
            <a:endParaRPr lang="en-IN" sz="1000" dirty="0" smtClean="0"/>
          </a:p>
          <a:p>
            <a:pPr>
              <a:spcBef>
                <a:spcPts val="0"/>
              </a:spcBef>
            </a:pPr>
            <a:r>
              <a:rPr lang="en-IN" sz="1000" dirty="0" smtClean="0"/>
              <a:t> </a:t>
            </a:r>
          </a:p>
          <a:p>
            <a:pPr>
              <a:spcBef>
                <a:spcPts val="0"/>
              </a:spcBef>
            </a:pPr>
            <a:r>
              <a:rPr lang="en-IN" sz="1600" baseline="30000" dirty="0" smtClean="0"/>
              <a:t>1</a:t>
            </a:r>
            <a:r>
              <a:rPr lang="en-IN" sz="1600" dirty="0" smtClean="0"/>
              <a:t>Indian Institute of Technology Madras, IIT P.O., Chennai, 600036</a:t>
            </a:r>
          </a:p>
          <a:p>
            <a:pPr>
              <a:spcBef>
                <a:spcPts val="0"/>
              </a:spcBef>
            </a:pPr>
            <a:r>
              <a:rPr lang="en-IN" sz="1600" baseline="30000" dirty="0" smtClean="0"/>
              <a:t>2</a:t>
            </a:r>
            <a:r>
              <a:rPr lang="en-IN" sz="1600" dirty="0" smtClean="0"/>
              <a:t>Bhabha Atomic Research Centre, Trombay, Mumbai, 400085</a:t>
            </a:r>
          </a:p>
          <a:p>
            <a:pPr>
              <a:spcBef>
                <a:spcPts val="0"/>
              </a:spcBef>
            </a:pPr>
            <a:r>
              <a:rPr lang="en-IN" sz="1600" baseline="30000" dirty="0" smtClean="0"/>
              <a:t>3</a:t>
            </a:r>
            <a:r>
              <a:rPr lang="en-IN" sz="1600" dirty="0" smtClean="0"/>
              <a:t>Tata Institute of Fundamental Research, Homi Bhabha Road, Mumbai, 400005</a:t>
            </a:r>
          </a:p>
          <a:p>
            <a:pPr>
              <a:spcBef>
                <a:spcPts val="0"/>
              </a:spcBef>
            </a:pPr>
            <a:r>
              <a:rPr lang="en-IN" sz="1600" baseline="30000" dirty="0" smtClean="0"/>
              <a:t>4</a:t>
            </a:r>
            <a:r>
              <a:rPr lang="en-IN" sz="1600" dirty="0" smtClean="0"/>
              <a:t>Electronics Corporation of India Limited, Veer Savarkar Marg, Mumbai, 400028</a:t>
            </a:r>
            <a:endParaRPr lang="en-IN"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Components of ICAL electronics</a:t>
            </a:r>
            <a:endParaRPr lang="en-IN" dirty="0"/>
          </a:p>
        </p:txBody>
      </p:sp>
      <p:sp>
        <p:nvSpPr>
          <p:cNvPr id="3" name="Content Placeholder 2"/>
          <p:cNvSpPr>
            <a:spLocks noGrp="1"/>
          </p:cNvSpPr>
          <p:nvPr>
            <p:ph idx="1"/>
          </p:nvPr>
        </p:nvSpPr>
        <p:spPr>
          <a:xfrm>
            <a:off x="18000" y="720000"/>
            <a:ext cx="4896000" cy="5760000"/>
          </a:xfrm>
        </p:spPr>
        <p:txBody>
          <a:bodyPr>
            <a:noAutofit/>
          </a:bodyPr>
          <a:lstStyle/>
          <a:p>
            <a:pPr>
              <a:spcBef>
                <a:spcPts val="0"/>
              </a:spcBef>
            </a:pPr>
            <a:r>
              <a:rPr lang="en-IN" sz="2650" dirty="0" smtClean="0"/>
              <a:t>Analog Front-end based on Anusparsh ASIC</a:t>
            </a:r>
          </a:p>
          <a:p>
            <a:pPr>
              <a:spcBef>
                <a:spcPts val="0"/>
              </a:spcBef>
            </a:pPr>
            <a:r>
              <a:rPr lang="en-IN" sz="2650" dirty="0" smtClean="0"/>
              <a:t>Digital Front-end (RPCDAQ) using a TDC ASIC</a:t>
            </a:r>
          </a:p>
          <a:p>
            <a:pPr>
              <a:spcBef>
                <a:spcPts val="0"/>
              </a:spcBef>
            </a:pPr>
            <a:r>
              <a:rPr lang="en-IN" sz="2650" dirty="0" smtClean="0"/>
              <a:t>Trigger System</a:t>
            </a:r>
          </a:p>
          <a:p>
            <a:pPr>
              <a:spcBef>
                <a:spcPts val="0"/>
              </a:spcBef>
            </a:pPr>
            <a:r>
              <a:rPr lang="en-IN" sz="2650" dirty="0" smtClean="0"/>
              <a:t>Global services, calibration and synchronisation</a:t>
            </a:r>
          </a:p>
          <a:p>
            <a:pPr>
              <a:spcBef>
                <a:spcPts val="0"/>
              </a:spcBef>
            </a:pPr>
            <a:r>
              <a:rPr lang="en-IN" sz="2650" dirty="0" smtClean="0"/>
              <a:t>Network and backend hardware</a:t>
            </a:r>
          </a:p>
          <a:p>
            <a:pPr>
              <a:spcBef>
                <a:spcPts val="0"/>
              </a:spcBef>
            </a:pPr>
            <a:r>
              <a:rPr lang="en-IN" sz="2650" dirty="0" smtClean="0"/>
              <a:t>Backend software</a:t>
            </a:r>
          </a:p>
          <a:p>
            <a:pPr>
              <a:spcBef>
                <a:spcPts val="0"/>
              </a:spcBef>
            </a:pPr>
            <a:r>
              <a:rPr lang="en-IN" sz="2650" dirty="0" smtClean="0"/>
              <a:t>Power supplies</a:t>
            </a:r>
          </a:p>
          <a:p>
            <a:pPr>
              <a:spcBef>
                <a:spcPts val="0"/>
              </a:spcBef>
            </a:pPr>
            <a:r>
              <a:rPr lang="en-IN" sz="2650" dirty="0" smtClean="0"/>
              <a:t>Electronics integration</a:t>
            </a:r>
          </a:p>
        </p:txBody>
      </p:sp>
      <p:pic>
        <p:nvPicPr>
          <p:cNvPr id="5" name="Picture 2"/>
          <p:cNvPicPr>
            <a:picLocks noChangeAspect="1" noChangeArrowheads="1"/>
          </p:cNvPicPr>
          <p:nvPr/>
        </p:nvPicPr>
        <p:blipFill>
          <a:blip r:embed="rId2" cstate="print"/>
          <a:srcRect l="44291" t="20315" r="25394" b="9044"/>
          <a:stretch>
            <a:fillRect/>
          </a:stretch>
        </p:blipFill>
        <p:spPr bwMode="auto">
          <a:xfrm>
            <a:off x="5076056" y="720000"/>
            <a:ext cx="3954970" cy="5760000"/>
          </a:xfrm>
          <a:prstGeom prst="rect">
            <a:avLst/>
          </a:prstGeom>
          <a:noFill/>
          <a:ln w="9525">
            <a:noFill/>
            <a:miter lim="800000"/>
            <a:headEnd/>
            <a:tailEnd/>
          </a:ln>
          <a:effectLst/>
        </p:spPr>
      </p:pic>
      <p:sp>
        <p:nvSpPr>
          <p:cNvPr id="6" name="Slide Number Placeholder 5"/>
          <p:cNvSpPr>
            <a:spLocks noGrp="1"/>
          </p:cNvSpPr>
          <p:nvPr>
            <p:ph type="sldNum" sz="quarter" idx="13"/>
          </p:nvPr>
        </p:nvSpPr>
        <p:spPr/>
        <p:txBody>
          <a:bodyPr/>
          <a:lstStyle/>
          <a:p>
            <a:fld id="{4A25DDA1-8321-48AA-B72A-57DD9D18B8CF}" type="slidenum">
              <a:rPr lang="en-SG" smtClean="0">
                <a:solidFill>
                  <a:srgbClr val="C4C3AA">
                    <a:lumMod val="75000"/>
                  </a:srgbClr>
                </a:solidFill>
              </a:rPr>
              <a:pPr/>
              <a:t>10</a:t>
            </a:fld>
            <a:endParaRPr lang="en-SG" dirty="0">
              <a:solidFill>
                <a:srgbClr val="C4C3AA">
                  <a:lumMod val="75000"/>
                </a:srgbClr>
              </a:solidFill>
            </a:endParaRPr>
          </a:p>
        </p:txBody>
      </p:sp>
      <p:sp>
        <p:nvSpPr>
          <p:cNvPr id="7" name="Footer Placeholder 6"/>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RPC and its readout components</a:t>
            </a:r>
            <a:endParaRPr lang="en-IN" dirty="0"/>
          </a:p>
        </p:txBody>
      </p:sp>
      <p:pic>
        <p:nvPicPr>
          <p:cNvPr id="4" name="Content Placeholder 3"/>
          <p:cNvPicPr>
            <a:picLocks noGrp="1" noChangeAspect="1"/>
          </p:cNvPicPr>
          <p:nvPr>
            <p:ph idx="1"/>
          </p:nvPr>
        </p:nvPicPr>
        <p:blipFill rotWithShape="1">
          <a:blip r:embed="rId2" cstate="print"/>
          <a:srcRect l="20669" t="13430" r="18012" b="13367"/>
          <a:stretch/>
        </p:blipFill>
        <p:spPr bwMode="auto">
          <a:xfrm flipH="1">
            <a:off x="1556723" y="720725"/>
            <a:ext cx="6399652" cy="6111956"/>
          </a:xfrm>
          <a:prstGeom prst="rect">
            <a:avLst/>
          </a:prstGeom>
          <a:noFill/>
          <a:ln w="9525">
            <a:noFill/>
            <a:miter lim="800000"/>
            <a:headEnd/>
            <a:tailEnd/>
          </a:ln>
          <a:effectLst/>
        </p:spPr>
      </p:pic>
      <p:sp>
        <p:nvSpPr>
          <p:cNvPr id="5" name="Slide Number Placeholder 4"/>
          <p:cNvSpPr>
            <a:spLocks noGrp="1"/>
          </p:cNvSpPr>
          <p:nvPr>
            <p:ph type="sldNum" sz="quarter" idx="13"/>
          </p:nvPr>
        </p:nvSpPr>
        <p:spPr/>
        <p:txBody>
          <a:bodyPr/>
          <a:lstStyle/>
          <a:p>
            <a:fld id="{4A25DDA1-8321-48AA-B72A-57DD9D18B8CF}" type="slidenum">
              <a:rPr lang="en-SG" smtClean="0">
                <a:solidFill>
                  <a:srgbClr val="C4C3AA">
                    <a:lumMod val="75000"/>
                  </a:srgbClr>
                </a:solidFill>
              </a:rPr>
              <a:pPr/>
              <a:t>11</a:t>
            </a:fld>
            <a:endParaRPr lang="en-SG" dirty="0">
              <a:solidFill>
                <a:srgbClr val="C4C3AA">
                  <a:lumMod val="75000"/>
                </a:srgbClr>
              </a:solidFill>
            </a:endParaRPr>
          </a:p>
        </p:txBody>
      </p:sp>
      <p:sp>
        <p:nvSpPr>
          <p:cNvPr id="8" name="TextBox 7"/>
          <p:cNvSpPr txBox="1"/>
          <p:nvPr/>
        </p:nvSpPr>
        <p:spPr>
          <a:xfrm>
            <a:off x="3348176" y="5949280"/>
            <a:ext cx="2808000" cy="369332"/>
          </a:xfrm>
          <a:prstGeom prst="rect">
            <a:avLst/>
          </a:prstGeom>
          <a:noFill/>
        </p:spPr>
        <p:txBody>
          <a:bodyPr wrap="square" rtlCol="0">
            <a:spAutoFit/>
          </a:bodyPr>
          <a:lstStyle/>
          <a:p>
            <a:r>
              <a:rPr lang="en-IN" dirty="0" smtClean="0">
                <a:solidFill>
                  <a:srgbClr val="002060"/>
                </a:solidFill>
                <a:latin typeface="Arial Rounded MT Bold" pitchFamily="34" charset="0"/>
              </a:rPr>
              <a:t>X-Side analog front-end</a:t>
            </a:r>
            <a:endParaRPr lang="en-IN" dirty="0">
              <a:solidFill>
                <a:srgbClr val="002060"/>
              </a:solidFill>
              <a:latin typeface="Arial Rounded MT Bold" pitchFamily="34" charset="0"/>
            </a:endParaRPr>
          </a:p>
        </p:txBody>
      </p:sp>
      <p:sp>
        <p:nvSpPr>
          <p:cNvPr id="9" name="TextBox 8"/>
          <p:cNvSpPr txBox="1"/>
          <p:nvPr/>
        </p:nvSpPr>
        <p:spPr>
          <a:xfrm rot="16200000">
            <a:off x="817872" y="3424510"/>
            <a:ext cx="2808000" cy="369332"/>
          </a:xfrm>
          <a:prstGeom prst="rect">
            <a:avLst/>
          </a:prstGeom>
          <a:noFill/>
        </p:spPr>
        <p:txBody>
          <a:bodyPr wrap="square" rtlCol="0">
            <a:spAutoFit/>
          </a:bodyPr>
          <a:lstStyle/>
          <a:p>
            <a:r>
              <a:rPr lang="en-IN" dirty="0" smtClean="0">
                <a:solidFill>
                  <a:srgbClr val="002060"/>
                </a:solidFill>
                <a:latin typeface="Arial Rounded MT Bold" pitchFamily="34" charset="0"/>
              </a:rPr>
              <a:t>Y-Side analog front-end</a:t>
            </a:r>
            <a:endParaRPr lang="en-IN" dirty="0">
              <a:solidFill>
                <a:srgbClr val="002060"/>
              </a:solidFill>
              <a:latin typeface="Arial Rounded MT Bold" pitchFamily="34" charset="0"/>
            </a:endParaRPr>
          </a:p>
        </p:txBody>
      </p:sp>
      <p:sp>
        <p:nvSpPr>
          <p:cNvPr id="10" name="TextBox 9"/>
          <p:cNvSpPr txBox="1"/>
          <p:nvPr/>
        </p:nvSpPr>
        <p:spPr>
          <a:xfrm rot="-2700000">
            <a:off x="1820327" y="5357028"/>
            <a:ext cx="1980000" cy="369332"/>
          </a:xfrm>
          <a:prstGeom prst="rect">
            <a:avLst/>
          </a:prstGeom>
          <a:noFill/>
        </p:spPr>
        <p:txBody>
          <a:bodyPr wrap="square" rtlCol="0">
            <a:spAutoFit/>
          </a:bodyPr>
          <a:lstStyle/>
          <a:p>
            <a:r>
              <a:rPr lang="en-IN" dirty="0" smtClean="0">
                <a:solidFill>
                  <a:srgbClr val="002060"/>
                </a:solidFill>
                <a:latin typeface="Arial Rounded MT Bold" pitchFamily="34" charset="0"/>
              </a:rPr>
              <a:t>Digital front-end</a:t>
            </a:r>
            <a:endParaRPr lang="en-IN" dirty="0">
              <a:solidFill>
                <a:srgbClr val="002060"/>
              </a:solidFill>
              <a:latin typeface="Arial Rounded MT Bold" pitchFamily="34" charset="0"/>
            </a:endParaRPr>
          </a:p>
        </p:txBody>
      </p:sp>
      <p:sp>
        <p:nvSpPr>
          <p:cNvPr id="11" name="TextBox 10"/>
          <p:cNvSpPr txBox="1"/>
          <p:nvPr/>
        </p:nvSpPr>
        <p:spPr>
          <a:xfrm rot="-2700000">
            <a:off x="5552702" y="1679600"/>
            <a:ext cx="2376000" cy="369332"/>
          </a:xfrm>
          <a:prstGeom prst="rect">
            <a:avLst/>
          </a:prstGeom>
          <a:noFill/>
        </p:spPr>
        <p:txBody>
          <a:bodyPr wrap="square" rtlCol="0">
            <a:spAutoFit/>
          </a:bodyPr>
          <a:lstStyle/>
          <a:p>
            <a:r>
              <a:rPr lang="en-IN" dirty="0" smtClean="0">
                <a:solidFill>
                  <a:srgbClr val="002060"/>
                </a:solidFill>
                <a:latin typeface="Arial Rounded MT Bold" pitchFamily="34" charset="0"/>
              </a:rPr>
              <a:t>High voltage supply</a:t>
            </a:r>
            <a:endParaRPr lang="en-IN" dirty="0">
              <a:solidFill>
                <a:srgbClr val="002060"/>
              </a:solidFill>
              <a:latin typeface="Arial Rounded MT Bold"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ormAutofit fontScale="90000"/>
          </a:bodyPr>
          <a:lstStyle/>
          <a:p>
            <a:r>
              <a:rPr lang="en-IN" dirty="0" smtClean="0"/>
              <a:t>HMC preamps for ICAL test stands</a:t>
            </a:r>
            <a:endParaRPr lang="en-IN" dirty="0"/>
          </a:p>
        </p:txBody>
      </p:sp>
      <p:sp>
        <p:nvSpPr>
          <p:cNvPr id="18" name="Footer Placeholder 17"/>
          <p:cNvSpPr>
            <a:spLocks noGrp="1"/>
          </p:cNvSpPr>
          <p:nvPr>
            <p:ph type="ftr" sz="quarter" idx="11"/>
          </p:nvPr>
        </p:nvSpPr>
        <p:spPr/>
        <p:txBody>
          <a:bodyPr/>
          <a:lstStyle/>
          <a:p>
            <a:r>
              <a:rPr lang="en-IN" smtClean="0"/>
              <a:t>B.Satyanarayana                                                  DHEP Annual Talks                                                  April 8, 2016</a:t>
            </a:r>
            <a:endParaRPr lang="en-US" dirty="0"/>
          </a:p>
        </p:txBody>
      </p:sp>
      <p:pic>
        <p:nvPicPr>
          <p:cNvPr id="51205" name="Picture 5" descr="DSC_2970 copy"/>
          <p:cNvPicPr>
            <a:picLocks noChangeAspect="1" noChangeArrowheads="1"/>
          </p:cNvPicPr>
          <p:nvPr/>
        </p:nvPicPr>
        <p:blipFill>
          <a:blip r:embed="rId3" cstate="print">
            <a:lum bright="10000"/>
          </a:blip>
          <a:srcRect/>
          <a:stretch>
            <a:fillRect/>
          </a:stretch>
        </p:blipFill>
        <p:spPr bwMode="auto">
          <a:xfrm>
            <a:off x="72000" y="719996"/>
            <a:ext cx="4838205" cy="3492000"/>
          </a:xfrm>
          <a:prstGeom prst="rect">
            <a:avLst/>
          </a:prstGeom>
          <a:ln>
            <a:noFill/>
          </a:ln>
          <a:effectLst>
            <a:outerShdw blurRad="292100" dist="139700" dir="2700000" algn="tl" rotWithShape="0">
              <a:srgbClr val="333333">
                <a:alpha val="65000"/>
              </a:srgbClr>
            </a:outerShdw>
          </a:effectLst>
        </p:spPr>
      </p:pic>
      <p:sp>
        <p:nvSpPr>
          <p:cNvPr id="33" name="Text Box 22"/>
          <p:cNvSpPr txBox="1">
            <a:spLocks noChangeArrowheads="1"/>
          </p:cNvSpPr>
          <p:nvPr/>
        </p:nvSpPr>
        <p:spPr bwMode="auto">
          <a:xfrm>
            <a:off x="4960800" y="4320000"/>
            <a:ext cx="4118400" cy="2031325"/>
          </a:xfrm>
          <a:prstGeom prst="rect">
            <a:avLst/>
          </a:prstGeom>
          <a:noFill/>
          <a:ln w="9525">
            <a:noFill/>
            <a:miter lim="800000"/>
            <a:headEnd/>
            <a:tailEnd/>
          </a:ln>
        </p:spPr>
        <p:txBody>
          <a:bodyPr wrap="square">
            <a:spAutoFit/>
          </a:bodyPr>
          <a:lstStyle/>
          <a:p>
            <a:pPr>
              <a:buFont typeface="Wingdings" pitchFamily="2" charset="2"/>
              <a:buChar char="§"/>
            </a:pPr>
            <a:r>
              <a:rPr lang="en-US" dirty="0" smtClean="0">
                <a:solidFill>
                  <a:srgbClr val="FFFF00"/>
                </a:solidFill>
                <a:latin typeface="Arial Rounded MT Bold" pitchFamily="34" charset="0"/>
                <a:cs typeface="Narkisim" pitchFamily="34" charset="-79"/>
              </a:rPr>
              <a:t> Input &amp; Output impedance: 50</a:t>
            </a:r>
            <a:r>
              <a:rPr lang="el-GR" dirty="0" smtClean="0">
                <a:solidFill>
                  <a:srgbClr val="FFFF00"/>
                </a:solidFill>
                <a:cs typeface="Narkisim" pitchFamily="34" charset="-79"/>
              </a:rPr>
              <a:t>Ω</a:t>
            </a:r>
            <a:r>
              <a:rPr lang="en-US" dirty="0" smtClean="0">
                <a:solidFill>
                  <a:srgbClr val="FFFF00"/>
                </a:solidFill>
                <a:latin typeface="Arial Rounded MT Bold" pitchFamily="34" charset="0"/>
                <a:cs typeface="Narkisim" pitchFamily="34" charset="-79"/>
              </a:rPr>
              <a:t> </a:t>
            </a:r>
          </a:p>
          <a:p>
            <a:pPr>
              <a:buFont typeface="Wingdings" pitchFamily="2" charset="2"/>
              <a:buChar char="§"/>
            </a:pPr>
            <a:r>
              <a:rPr lang="en-US" dirty="0" smtClean="0">
                <a:solidFill>
                  <a:srgbClr val="FFFF00"/>
                </a:solidFill>
                <a:latin typeface="Arial Rounded MT Bold" pitchFamily="34" charset="0"/>
                <a:cs typeface="Narkisim" pitchFamily="34" charset="-79"/>
              </a:rPr>
              <a:t> Nominal gain: 10</a:t>
            </a:r>
          </a:p>
          <a:p>
            <a:pPr>
              <a:buFont typeface="Wingdings" pitchFamily="2" charset="2"/>
              <a:buChar char="§"/>
            </a:pPr>
            <a:r>
              <a:rPr lang="en-US" dirty="0" smtClean="0">
                <a:solidFill>
                  <a:srgbClr val="FFFF00"/>
                </a:solidFill>
                <a:latin typeface="Arial Rounded MT Bold" pitchFamily="34" charset="0"/>
                <a:cs typeface="Narkisim" pitchFamily="34" charset="-79"/>
              </a:rPr>
              <a:t> Rise time: ~1.2 ns</a:t>
            </a:r>
            <a:endParaRPr lang="en-US" dirty="0">
              <a:solidFill>
                <a:srgbClr val="FFFF00"/>
              </a:solidFill>
              <a:latin typeface="Arial Rounded MT Bold" pitchFamily="34" charset="0"/>
              <a:cs typeface="Narkisim" pitchFamily="34" charset="-79"/>
            </a:endParaRPr>
          </a:p>
          <a:p>
            <a:pPr>
              <a:buFont typeface="Wingdings" pitchFamily="2" charset="2"/>
              <a:buChar char="§"/>
            </a:pPr>
            <a:r>
              <a:rPr lang="en-US" dirty="0" smtClean="0">
                <a:solidFill>
                  <a:srgbClr val="FFFF00"/>
                </a:solidFill>
                <a:latin typeface="Arial Rounded MT Bold" pitchFamily="34" charset="0"/>
                <a:cs typeface="Narkisim" pitchFamily="34" charset="-79"/>
              </a:rPr>
              <a:t> Bandwidth: 350MHz</a:t>
            </a:r>
          </a:p>
          <a:p>
            <a:pPr>
              <a:buFont typeface="Wingdings" pitchFamily="2" charset="2"/>
              <a:buChar char="§"/>
            </a:pPr>
            <a:r>
              <a:rPr lang="en-US" dirty="0" smtClean="0">
                <a:solidFill>
                  <a:srgbClr val="FFFF00"/>
                </a:solidFill>
                <a:latin typeface="Arial Rounded MT Bold" pitchFamily="34" charset="0"/>
                <a:cs typeface="Narkisim" pitchFamily="34" charset="-79"/>
              </a:rPr>
              <a:t> Package: </a:t>
            </a:r>
            <a:r>
              <a:rPr lang="en-US" dirty="0">
                <a:solidFill>
                  <a:srgbClr val="FFFF00"/>
                </a:solidFill>
                <a:latin typeface="Arial Rounded MT Bold" pitchFamily="34" charset="0"/>
                <a:cs typeface="Narkisim" pitchFamily="34" charset="-79"/>
              </a:rPr>
              <a:t>22-pin DIP </a:t>
            </a:r>
            <a:r>
              <a:rPr lang="en-US" dirty="0" smtClean="0">
                <a:solidFill>
                  <a:srgbClr val="FFFF00"/>
                </a:solidFill>
                <a:latin typeface="Arial Rounded MT Bold" pitchFamily="34" charset="0"/>
                <a:cs typeface="Narkisim" pitchFamily="34" charset="-79"/>
              </a:rPr>
              <a:t> </a:t>
            </a:r>
          </a:p>
          <a:p>
            <a:pPr>
              <a:buFont typeface="Wingdings" pitchFamily="2" charset="2"/>
              <a:buChar char="§"/>
            </a:pPr>
            <a:r>
              <a:rPr lang="en-US" dirty="0" smtClean="0">
                <a:solidFill>
                  <a:srgbClr val="FFFF00"/>
                </a:solidFill>
                <a:latin typeface="Arial Rounded MT Bold" pitchFamily="34" charset="0"/>
                <a:cs typeface="Narkisim" pitchFamily="34" charset="-79"/>
              </a:rPr>
              <a:t> Power Supply : ± 6V</a:t>
            </a:r>
          </a:p>
          <a:p>
            <a:pPr>
              <a:buFont typeface="Wingdings" pitchFamily="2" charset="2"/>
              <a:buChar char="§"/>
            </a:pPr>
            <a:r>
              <a:rPr lang="en-US" dirty="0" smtClean="0">
                <a:solidFill>
                  <a:srgbClr val="FFFF00"/>
                </a:solidFill>
                <a:latin typeface="Arial Rounded MT Bold" pitchFamily="34" charset="0"/>
                <a:cs typeface="Narkisim" pitchFamily="34" charset="-79"/>
              </a:rPr>
              <a:t> </a:t>
            </a:r>
            <a:r>
              <a:rPr lang="en-US" dirty="0">
                <a:solidFill>
                  <a:srgbClr val="FFFF00"/>
                </a:solidFill>
                <a:latin typeface="Arial Rounded MT Bold" pitchFamily="34" charset="0"/>
                <a:cs typeface="Narkisim" pitchFamily="34" charset="-79"/>
              </a:rPr>
              <a:t>Power </a:t>
            </a:r>
            <a:r>
              <a:rPr lang="en-US" dirty="0" smtClean="0">
                <a:solidFill>
                  <a:srgbClr val="FFFF00"/>
                </a:solidFill>
                <a:latin typeface="Arial Rounded MT Bold" pitchFamily="34" charset="0"/>
                <a:cs typeface="Narkisim" pitchFamily="34" charset="-79"/>
              </a:rPr>
              <a:t>Consumption:</a:t>
            </a:r>
            <a:r>
              <a:rPr lang="en-US" dirty="0" smtClean="0">
                <a:solidFill>
                  <a:schemeClr val="bg1"/>
                </a:solidFill>
                <a:latin typeface="Arial Rounded MT Bold" pitchFamily="34" charset="0"/>
                <a:cs typeface="Narkisim" pitchFamily="34" charset="-79"/>
              </a:rPr>
              <a:t>110mW</a:t>
            </a:r>
            <a:endParaRPr lang="en-US" dirty="0">
              <a:solidFill>
                <a:schemeClr val="bg1"/>
              </a:solidFill>
              <a:latin typeface="Arial Rounded MT Bold" pitchFamily="34" charset="0"/>
              <a:cs typeface="Narkisim" pitchFamily="34" charset="-79"/>
            </a:endParaRPr>
          </a:p>
        </p:txBody>
      </p:sp>
      <p:pic>
        <p:nvPicPr>
          <p:cNvPr id="35" name="Picture 34" descr="kek 004.jpg"/>
          <p:cNvPicPr>
            <a:picLocks noChangeAspect="1"/>
          </p:cNvPicPr>
          <p:nvPr/>
        </p:nvPicPr>
        <p:blipFill>
          <a:blip r:embed="rId4" cstate="print"/>
          <a:srcRect t="16400" b="27950"/>
          <a:stretch>
            <a:fillRect/>
          </a:stretch>
        </p:blipFill>
        <p:spPr>
          <a:xfrm>
            <a:off x="72000" y="4320000"/>
            <a:ext cx="4860000" cy="2028407"/>
          </a:xfrm>
          <a:prstGeom prst="rect">
            <a:avLst/>
          </a:prstGeom>
        </p:spPr>
      </p:pic>
      <p:grpSp>
        <p:nvGrpSpPr>
          <p:cNvPr id="22" name="Group 21"/>
          <p:cNvGrpSpPr>
            <a:grpSpLocks noChangeAspect="1"/>
          </p:cNvGrpSpPr>
          <p:nvPr/>
        </p:nvGrpSpPr>
        <p:grpSpPr>
          <a:xfrm>
            <a:off x="4961068" y="720000"/>
            <a:ext cx="4119778" cy="3492000"/>
            <a:chOff x="5148064" y="979200"/>
            <a:chExt cx="3780000" cy="3204000"/>
          </a:xfrm>
        </p:grpSpPr>
        <p:sp>
          <p:nvSpPr>
            <p:cNvPr id="24" name="Rectangle 30"/>
            <p:cNvSpPr>
              <a:spLocks noChangeArrowheads="1"/>
            </p:cNvSpPr>
            <p:nvPr/>
          </p:nvSpPr>
          <p:spPr bwMode="auto">
            <a:xfrm>
              <a:off x="5148064" y="979200"/>
              <a:ext cx="3780000" cy="3204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endParaRPr lang="en-US" dirty="0">
                <a:solidFill>
                  <a:prstClr val="black"/>
                </a:solidFill>
                <a:latin typeface="Arial Rounded MT Bold" pitchFamily="34" charset="0"/>
              </a:endParaRPr>
            </a:p>
          </p:txBody>
        </p:sp>
        <p:pic>
          <p:nvPicPr>
            <p:cNvPr id="25" name="Picture 24" descr="bmc1596"/>
            <p:cNvPicPr>
              <a:picLocks noChangeAspect="1" noChangeArrowheads="1"/>
            </p:cNvPicPr>
            <p:nvPr/>
          </p:nvPicPr>
          <p:blipFill>
            <a:blip r:embed="rId5" cstate="print"/>
            <a:srcRect/>
            <a:stretch>
              <a:fillRect/>
            </a:stretch>
          </p:blipFill>
          <p:spPr bwMode="auto">
            <a:xfrm>
              <a:off x="5220000" y="1600325"/>
              <a:ext cx="1075486" cy="604539"/>
            </a:xfrm>
            <a:prstGeom prst="rect">
              <a:avLst/>
            </a:prstGeom>
            <a:noFill/>
            <a:ln w="9525">
              <a:noFill/>
              <a:miter lim="800000"/>
              <a:headEnd/>
              <a:tailEnd/>
            </a:ln>
          </p:spPr>
        </p:pic>
        <p:pic>
          <p:nvPicPr>
            <p:cNvPr id="26" name="Picture 25" descr="bmc1597"/>
            <p:cNvPicPr>
              <a:picLocks noChangeAspect="1" noChangeArrowheads="1"/>
            </p:cNvPicPr>
            <p:nvPr/>
          </p:nvPicPr>
          <p:blipFill>
            <a:blip r:embed="rId6" cstate="print"/>
            <a:srcRect/>
            <a:stretch>
              <a:fillRect/>
            </a:stretch>
          </p:blipFill>
          <p:spPr bwMode="auto">
            <a:xfrm>
              <a:off x="5220000" y="2276872"/>
              <a:ext cx="1118691" cy="571902"/>
            </a:xfrm>
            <a:prstGeom prst="rect">
              <a:avLst/>
            </a:prstGeom>
            <a:noFill/>
            <a:ln w="9525">
              <a:noFill/>
              <a:miter lim="800000"/>
              <a:headEnd/>
              <a:tailEnd/>
            </a:ln>
          </p:spPr>
        </p:pic>
        <p:pic>
          <p:nvPicPr>
            <p:cNvPr id="27" name="Picture 26" descr="bmc1598"/>
            <p:cNvPicPr>
              <a:picLocks noChangeAspect="1" noChangeArrowheads="1"/>
            </p:cNvPicPr>
            <p:nvPr/>
          </p:nvPicPr>
          <p:blipFill>
            <a:blip r:embed="rId7" cstate="print"/>
            <a:srcRect/>
            <a:stretch>
              <a:fillRect/>
            </a:stretch>
          </p:blipFill>
          <p:spPr bwMode="auto">
            <a:xfrm>
              <a:off x="5220000" y="2924944"/>
              <a:ext cx="1129492" cy="570349"/>
            </a:xfrm>
            <a:prstGeom prst="rect">
              <a:avLst/>
            </a:prstGeom>
            <a:noFill/>
            <a:ln w="9525">
              <a:noFill/>
              <a:miter lim="800000"/>
              <a:headEnd/>
              <a:tailEnd/>
            </a:ln>
          </p:spPr>
        </p:pic>
        <p:pic>
          <p:nvPicPr>
            <p:cNvPr id="28" name="Picture 27" descr="bmc1595"/>
            <p:cNvPicPr>
              <a:picLocks noChangeAspect="1" noChangeArrowheads="1"/>
            </p:cNvPicPr>
            <p:nvPr/>
          </p:nvPicPr>
          <p:blipFill>
            <a:blip r:embed="rId8" cstate="print"/>
            <a:srcRect/>
            <a:stretch>
              <a:fillRect/>
            </a:stretch>
          </p:blipFill>
          <p:spPr bwMode="auto">
            <a:xfrm>
              <a:off x="5220000" y="1012832"/>
              <a:ext cx="1069314" cy="578119"/>
            </a:xfrm>
            <a:prstGeom prst="rect">
              <a:avLst/>
            </a:prstGeom>
            <a:noFill/>
            <a:ln w="9525">
              <a:noFill/>
              <a:miter lim="800000"/>
              <a:headEnd/>
              <a:tailEnd/>
            </a:ln>
          </p:spPr>
        </p:pic>
        <p:sp>
          <p:nvSpPr>
            <p:cNvPr id="29" name="Text Box 28"/>
            <p:cNvSpPr txBox="1">
              <a:spLocks noChangeArrowheads="1"/>
            </p:cNvSpPr>
            <p:nvPr/>
          </p:nvSpPr>
          <p:spPr bwMode="auto">
            <a:xfrm>
              <a:off x="6371999" y="1628800"/>
              <a:ext cx="2520000" cy="584775"/>
            </a:xfrm>
            <a:prstGeom prst="rect">
              <a:avLst/>
            </a:prstGeom>
            <a:noFill/>
            <a:ln w="9525">
              <a:noFill/>
              <a:miter lim="800000"/>
              <a:headEnd/>
              <a:tailEnd/>
            </a:ln>
          </p:spPr>
          <p:txBody>
            <a:bodyPr wrap="none">
              <a:spAutoFit/>
            </a:bodyPr>
            <a:lstStyle/>
            <a:p>
              <a:r>
                <a:rPr lang="en-US" sz="1600" dirty="0" smtClean="0">
                  <a:solidFill>
                    <a:prstClr val="black"/>
                  </a:solidFill>
                  <a:latin typeface="Arial Rounded MT Bold" pitchFamily="34" charset="0"/>
                </a:rPr>
                <a:t>BMC1596 </a:t>
              </a:r>
            </a:p>
            <a:p>
              <a:r>
                <a:rPr lang="en-US" sz="1600" dirty="0" smtClean="0">
                  <a:solidFill>
                    <a:prstClr val="black"/>
                  </a:solidFill>
                  <a:latin typeface="Arial Rounded MT Bold" pitchFamily="34" charset="0"/>
                </a:rPr>
                <a:t>(</a:t>
              </a:r>
              <a:r>
                <a:rPr lang="en-US" sz="1400" dirty="0" smtClean="0">
                  <a:solidFill>
                    <a:prstClr val="black"/>
                  </a:solidFill>
                  <a:latin typeface="Arial Rounded MT Bold" pitchFamily="34" charset="0"/>
                </a:rPr>
                <a:t>Positive In </a:t>
              </a:r>
              <a:r>
                <a:rPr lang="en-US" sz="1400" dirty="0">
                  <a:solidFill>
                    <a:prstClr val="black"/>
                  </a:solidFill>
                  <a:latin typeface="Arial Rounded MT Bold" pitchFamily="34" charset="0"/>
                </a:rPr>
                <a:t>– Positive </a:t>
              </a:r>
              <a:r>
                <a:rPr lang="en-US" sz="1400" dirty="0" smtClean="0">
                  <a:solidFill>
                    <a:prstClr val="black"/>
                  </a:solidFill>
                  <a:latin typeface="Arial Rounded MT Bold" pitchFamily="34" charset="0"/>
                </a:rPr>
                <a:t>Out)</a:t>
              </a:r>
              <a:endParaRPr lang="en-US" sz="1400" dirty="0">
                <a:solidFill>
                  <a:prstClr val="black"/>
                </a:solidFill>
                <a:latin typeface="Arial Rounded MT Bold" pitchFamily="34" charset="0"/>
              </a:endParaRPr>
            </a:p>
          </p:txBody>
        </p:sp>
        <p:sp>
          <p:nvSpPr>
            <p:cNvPr id="30" name="Text Box 29"/>
            <p:cNvSpPr txBox="1">
              <a:spLocks noChangeArrowheads="1"/>
            </p:cNvSpPr>
            <p:nvPr/>
          </p:nvSpPr>
          <p:spPr bwMode="auto">
            <a:xfrm>
              <a:off x="6372000" y="2276872"/>
              <a:ext cx="2520000" cy="584775"/>
            </a:xfrm>
            <a:prstGeom prst="rect">
              <a:avLst/>
            </a:prstGeom>
            <a:noFill/>
            <a:ln w="9525">
              <a:noFill/>
              <a:miter lim="800000"/>
              <a:headEnd/>
              <a:tailEnd/>
            </a:ln>
          </p:spPr>
          <p:txBody>
            <a:bodyPr wrap="none">
              <a:spAutoFit/>
            </a:bodyPr>
            <a:lstStyle/>
            <a:p>
              <a:r>
                <a:rPr lang="en-US" sz="1600" dirty="0">
                  <a:solidFill>
                    <a:prstClr val="black"/>
                  </a:solidFill>
                  <a:latin typeface="Arial Rounded MT Bold" pitchFamily="34" charset="0"/>
                </a:rPr>
                <a:t> </a:t>
              </a:r>
              <a:r>
                <a:rPr lang="en-US" sz="1600" dirty="0" smtClean="0">
                  <a:solidFill>
                    <a:srgbClr val="FF0000"/>
                  </a:solidFill>
                  <a:latin typeface="Arial Rounded MT Bold" pitchFamily="34" charset="0"/>
                </a:rPr>
                <a:t>BMC1597</a:t>
              </a:r>
            </a:p>
            <a:p>
              <a:r>
                <a:rPr lang="en-US" sz="1600" dirty="0" smtClean="0">
                  <a:solidFill>
                    <a:srgbClr val="FF0000"/>
                  </a:solidFill>
                  <a:latin typeface="Arial Rounded MT Bold" pitchFamily="34" charset="0"/>
                </a:rPr>
                <a:t> (</a:t>
              </a:r>
              <a:r>
                <a:rPr lang="en-US" sz="1400" dirty="0" smtClean="0">
                  <a:solidFill>
                    <a:srgbClr val="FF0000"/>
                  </a:solidFill>
                  <a:latin typeface="Arial Rounded MT Bold" pitchFamily="34" charset="0"/>
                </a:rPr>
                <a:t>Positive In </a:t>
              </a:r>
              <a:r>
                <a:rPr lang="en-US" sz="1400" dirty="0">
                  <a:solidFill>
                    <a:srgbClr val="FF0000"/>
                  </a:solidFill>
                  <a:latin typeface="Arial Rounded MT Bold" pitchFamily="34" charset="0"/>
                </a:rPr>
                <a:t>– </a:t>
              </a:r>
              <a:r>
                <a:rPr lang="en-US" sz="1400" dirty="0" smtClean="0">
                  <a:solidFill>
                    <a:srgbClr val="FF0000"/>
                  </a:solidFill>
                  <a:latin typeface="Arial Rounded MT Bold" pitchFamily="34" charset="0"/>
                </a:rPr>
                <a:t>Dual Out)</a:t>
              </a:r>
              <a:endParaRPr lang="en-US" sz="1400" dirty="0">
                <a:solidFill>
                  <a:srgbClr val="FF0000"/>
                </a:solidFill>
                <a:latin typeface="Arial Rounded MT Bold" pitchFamily="34" charset="0"/>
              </a:endParaRPr>
            </a:p>
          </p:txBody>
        </p:sp>
        <p:sp>
          <p:nvSpPr>
            <p:cNvPr id="31" name="Text Box 31"/>
            <p:cNvSpPr txBox="1">
              <a:spLocks noChangeArrowheads="1"/>
            </p:cNvSpPr>
            <p:nvPr/>
          </p:nvSpPr>
          <p:spPr bwMode="auto">
            <a:xfrm>
              <a:off x="6372000" y="1034589"/>
              <a:ext cx="2520000" cy="584775"/>
            </a:xfrm>
            <a:prstGeom prst="rect">
              <a:avLst/>
            </a:prstGeom>
            <a:noFill/>
            <a:ln w="9525">
              <a:noFill/>
              <a:miter lim="800000"/>
              <a:headEnd/>
              <a:tailEnd/>
            </a:ln>
          </p:spPr>
          <p:txBody>
            <a:bodyPr wrap="none">
              <a:spAutoFit/>
            </a:bodyPr>
            <a:lstStyle/>
            <a:p>
              <a:r>
                <a:rPr lang="en-US" sz="1600" dirty="0" smtClean="0">
                  <a:solidFill>
                    <a:srgbClr val="FF0000"/>
                  </a:solidFill>
                  <a:latin typeface="Arial Rounded MT Bold" pitchFamily="34" charset="0"/>
                </a:rPr>
                <a:t>BMC1595 </a:t>
              </a:r>
            </a:p>
            <a:p>
              <a:r>
                <a:rPr lang="en-US" sz="1600" dirty="0" smtClean="0">
                  <a:solidFill>
                    <a:srgbClr val="FF0000"/>
                  </a:solidFill>
                  <a:latin typeface="Arial Rounded MT Bold" pitchFamily="34" charset="0"/>
                </a:rPr>
                <a:t>(</a:t>
              </a:r>
              <a:r>
                <a:rPr lang="en-US" sz="1400" dirty="0" smtClean="0">
                  <a:solidFill>
                    <a:srgbClr val="FF0000"/>
                  </a:solidFill>
                  <a:latin typeface="Arial Rounded MT Bold" pitchFamily="34" charset="0"/>
                </a:rPr>
                <a:t>Negative In </a:t>
              </a:r>
              <a:r>
                <a:rPr lang="en-US" sz="1400" dirty="0">
                  <a:solidFill>
                    <a:srgbClr val="FF0000"/>
                  </a:solidFill>
                  <a:latin typeface="Arial Rounded MT Bold" pitchFamily="34" charset="0"/>
                </a:rPr>
                <a:t>– </a:t>
              </a:r>
              <a:r>
                <a:rPr lang="en-US" sz="1400" dirty="0" smtClean="0">
                  <a:solidFill>
                    <a:srgbClr val="FF0000"/>
                  </a:solidFill>
                  <a:latin typeface="Arial Rounded MT Bold" pitchFamily="34" charset="0"/>
                </a:rPr>
                <a:t>Negative Out)</a:t>
              </a:r>
              <a:endParaRPr lang="en-US" sz="1400" dirty="0">
                <a:solidFill>
                  <a:srgbClr val="FF0000"/>
                </a:solidFill>
                <a:latin typeface="Arial Rounded MT Bold" pitchFamily="34" charset="0"/>
              </a:endParaRPr>
            </a:p>
          </p:txBody>
        </p:sp>
        <p:sp>
          <p:nvSpPr>
            <p:cNvPr id="32" name="Text Box 32"/>
            <p:cNvSpPr txBox="1">
              <a:spLocks noChangeArrowheads="1"/>
            </p:cNvSpPr>
            <p:nvPr/>
          </p:nvSpPr>
          <p:spPr bwMode="auto">
            <a:xfrm>
              <a:off x="6371999" y="2924944"/>
              <a:ext cx="2520000" cy="553998"/>
            </a:xfrm>
            <a:prstGeom prst="rect">
              <a:avLst/>
            </a:prstGeom>
            <a:noFill/>
            <a:ln w="9525">
              <a:noFill/>
              <a:miter lim="800000"/>
              <a:headEnd/>
              <a:tailEnd/>
            </a:ln>
          </p:spPr>
          <p:txBody>
            <a:bodyPr wrap="none">
              <a:spAutoFit/>
            </a:bodyPr>
            <a:lstStyle/>
            <a:p>
              <a:r>
                <a:rPr lang="en-US" sz="1600" dirty="0" smtClean="0">
                  <a:solidFill>
                    <a:prstClr val="black"/>
                  </a:solidFill>
                  <a:latin typeface="Arial Rounded MT Bold" pitchFamily="34" charset="0"/>
                </a:rPr>
                <a:t>BMC1598</a:t>
              </a:r>
              <a:endParaRPr lang="en-US" sz="1600" dirty="0">
                <a:solidFill>
                  <a:prstClr val="black"/>
                </a:solidFill>
                <a:latin typeface="Arial Rounded MT Bold" pitchFamily="34" charset="0"/>
              </a:endParaRPr>
            </a:p>
            <a:p>
              <a:r>
                <a:rPr lang="en-US" sz="1400" dirty="0" smtClean="0">
                  <a:solidFill>
                    <a:prstClr val="black"/>
                  </a:solidFill>
                  <a:latin typeface="Arial Rounded MT Bold" pitchFamily="34" charset="0"/>
                </a:rPr>
                <a:t>(Negative In </a:t>
              </a:r>
              <a:r>
                <a:rPr lang="en-US" sz="1400" dirty="0">
                  <a:solidFill>
                    <a:prstClr val="black"/>
                  </a:solidFill>
                  <a:latin typeface="Arial Rounded MT Bold" pitchFamily="34" charset="0"/>
                </a:rPr>
                <a:t>– Dual </a:t>
              </a:r>
              <a:r>
                <a:rPr lang="en-US" sz="1400" dirty="0" smtClean="0">
                  <a:solidFill>
                    <a:prstClr val="black"/>
                  </a:solidFill>
                  <a:latin typeface="Arial Rounded MT Bold" pitchFamily="34" charset="0"/>
                </a:rPr>
                <a:t>Out)</a:t>
              </a:r>
              <a:endParaRPr lang="en-US" sz="1400" dirty="0">
                <a:solidFill>
                  <a:prstClr val="black"/>
                </a:solidFill>
                <a:latin typeface="Arial Rounded MT Bold" pitchFamily="34" charset="0"/>
              </a:endParaRPr>
            </a:p>
          </p:txBody>
        </p:sp>
        <p:pic>
          <p:nvPicPr>
            <p:cNvPr id="1026" name="Picture 2"/>
            <p:cNvPicPr>
              <a:picLocks noChangeAspect="1" noChangeArrowheads="1"/>
            </p:cNvPicPr>
            <p:nvPr/>
          </p:nvPicPr>
          <p:blipFill>
            <a:blip r:embed="rId9" cstate="print"/>
            <a:srcRect/>
            <a:stretch>
              <a:fillRect/>
            </a:stretch>
          </p:blipFill>
          <p:spPr bwMode="auto">
            <a:xfrm>
              <a:off x="5220000" y="3565880"/>
              <a:ext cx="1103818" cy="583200"/>
            </a:xfrm>
            <a:prstGeom prst="rect">
              <a:avLst/>
            </a:prstGeom>
            <a:noFill/>
            <a:ln w="9525">
              <a:noFill/>
              <a:miter lim="800000"/>
              <a:headEnd/>
              <a:tailEnd/>
            </a:ln>
            <a:effectLst/>
          </p:spPr>
        </p:pic>
        <p:sp>
          <p:nvSpPr>
            <p:cNvPr id="36" name="Text Box 32"/>
            <p:cNvSpPr txBox="1">
              <a:spLocks noChangeArrowheads="1"/>
            </p:cNvSpPr>
            <p:nvPr/>
          </p:nvSpPr>
          <p:spPr bwMode="auto">
            <a:xfrm>
              <a:off x="6372000" y="3573016"/>
              <a:ext cx="2520000" cy="553998"/>
            </a:xfrm>
            <a:prstGeom prst="rect">
              <a:avLst/>
            </a:prstGeom>
            <a:noFill/>
            <a:ln w="9525">
              <a:noFill/>
              <a:miter lim="800000"/>
              <a:headEnd/>
              <a:tailEnd/>
            </a:ln>
          </p:spPr>
          <p:txBody>
            <a:bodyPr wrap="none">
              <a:spAutoFit/>
            </a:bodyPr>
            <a:lstStyle/>
            <a:p>
              <a:r>
                <a:rPr lang="en-US" sz="1600" dirty="0" smtClean="0">
                  <a:solidFill>
                    <a:srgbClr val="FF0000"/>
                  </a:solidFill>
                  <a:latin typeface="Arial Rounded MT Bold" pitchFamily="34" charset="0"/>
                </a:rPr>
                <a:t>BMC1513</a:t>
              </a:r>
              <a:endParaRPr lang="en-US" sz="1600" dirty="0">
                <a:solidFill>
                  <a:srgbClr val="FF0000"/>
                </a:solidFill>
                <a:latin typeface="Arial Rounded MT Bold" pitchFamily="34" charset="0"/>
              </a:endParaRPr>
            </a:p>
            <a:p>
              <a:r>
                <a:rPr lang="en-US" sz="1400" dirty="0" smtClean="0">
                  <a:solidFill>
                    <a:srgbClr val="FF0000"/>
                  </a:solidFill>
                  <a:latin typeface="Arial Rounded MT Bold" pitchFamily="34" charset="0"/>
                </a:rPr>
                <a:t>(Negative In </a:t>
              </a:r>
              <a:r>
                <a:rPr lang="en-US" sz="1400" dirty="0">
                  <a:solidFill>
                    <a:srgbClr val="FF0000"/>
                  </a:solidFill>
                  <a:latin typeface="Arial Rounded MT Bold" pitchFamily="34" charset="0"/>
                </a:rPr>
                <a:t>– </a:t>
              </a:r>
              <a:r>
                <a:rPr lang="en-US" sz="1400" dirty="0" smtClean="0">
                  <a:solidFill>
                    <a:srgbClr val="FF0000"/>
                  </a:solidFill>
                  <a:latin typeface="Arial Rounded MT Bold" pitchFamily="34" charset="0"/>
                </a:rPr>
                <a:t>Negative Out)</a:t>
              </a:r>
            </a:p>
          </p:txBody>
        </p:sp>
      </p:grpSp>
      <p:sp>
        <p:nvSpPr>
          <p:cNvPr id="20" name="Slide Number Placeholder 19"/>
          <p:cNvSpPr>
            <a:spLocks noGrp="1"/>
          </p:cNvSpPr>
          <p:nvPr>
            <p:ph type="sldNum" sz="quarter" idx="13"/>
          </p:nvPr>
        </p:nvSpPr>
        <p:spPr/>
        <p:txBody>
          <a:bodyPr/>
          <a:lstStyle/>
          <a:p>
            <a:fld id="{4A25DDA1-8321-48AA-B72A-57DD9D18B8CF}" type="slidenum">
              <a:rPr lang="en-SG" smtClean="0">
                <a:solidFill>
                  <a:srgbClr val="C4C3AA">
                    <a:lumMod val="75000"/>
                  </a:srgbClr>
                </a:solidFill>
              </a:rPr>
              <a:pPr/>
              <a:t>12</a:t>
            </a:fld>
            <a:endParaRPr lang="en-SG" dirty="0">
              <a:solidFill>
                <a:srgbClr val="C4C3AA">
                  <a:lumMod val="75000"/>
                </a:srgb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smtClean="0"/>
              <a:t>Transimpedance AFE ASICs</a:t>
            </a:r>
            <a:endParaRPr lang="en-IN" dirty="0"/>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
        <p:nvSpPr>
          <p:cNvPr id="5" name="Slide Number Placeholder 4"/>
          <p:cNvSpPr>
            <a:spLocks noGrp="1"/>
          </p:cNvSpPr>
          <p:nvPr>
            <p:ph type="sldNum" sz="quarter" idx="13"/>
          </p:nvPr>
        </p:nvSpPr>
        <p:spPr/>
        <p:txBody>
          <a:bodyPr/>
          <a:lstStyle/>
          <a:p>
            <a:fld id="{4A25DDA1-8321-48AA-B72A-57DD9D18B8CF}" type="slidenum">
              <a:rPr lang="en-SG" smtClean="0">
                <a:solidFill>
                  <a:srgbClr val="C4C3AA">
                    <a:lumMod val="75000"/>
                  </a:srgbClr>
                </a:solidFill>
              </a:rPr>
              <a:pPr/>
              <a:t>13</a:t>
            </a:fld>
            <a:endParaRPr lang="en-SG" dirty="0">
              <a:solidFill>
                <a:srgbClr val="C4C3AA">
                  <a:lumMod val="75000"/>
                </a:srgbClr>
              </a:solidFill>
            </a:endParaRPr>
          </a:p>
        </p:txBody>
      </p:sp>
      <p:pic>
        <p:nvPicPr>
          <p:cNvPr id="10" name="Picture 2"/>
          <p:cNvPicPr>
            <a:picLocks noChangeAspect="1" noChangeArrowheads="1"/>
          </p:cNvPicPr>
          <p:nvPr/>
        </p:nvPicPr>
        <p:blipFill>
          <a:blip r:embed="rId2" cstate="print"/>
          <a:stretch>
            <a:fillRect/>
          </a:stretch>
        </p:blipFill>
        <p:spPr bwMode="auto">
          <a:xfrm>
            <a:off x="0" y="4356000"/>
            <a:ext cx="4536000" cy="2157545"/>
          </a:xfrm>
          <a:prstGeom prst="rect">
            <a:avLst/>
          </a:prstGeom>
          <a:noFill/>
          <a:ln>
            <a:noFill/>
          </a:ln>
        </p:spPr>
      </p:pic>
      <p:pic>
        <p:nvPicPr>
          <p:cNvPr id="11" name="Picture 2"/>
          <p:cNvPicPr>
            <a:picLocks noChangeAspect="1" noChangeArrowheads="1"/>
          </p:cNvPicPr>
          <p:nvPr/>
        </p:nvPicPr>
        <p:blipFill>
          <a:blip r:embed="rId3" cstate="print"/>
          <a:srcRect l="1775" r="1775"/>
          <a:stretch>
            <a:fillRect/>
          </a:stretch>
        </p:blipFill>
        <p:spPr bwMode="auto">
          <a:xfrm>
            <a:off x="5544000" y="720000"/>
            <a:ext cx="1800000" cy="1800000"/>
          </a:xfrm>
          <a:prstGeom prst="rect">
            <a:avLst/>
          </a:prstGeom>
          <a:noFill/>
          <a:ln w="9525">
            <a:noFill/>
            <a:miter lim="800000"/>
            <a:headEnd/>
            <a:tailEnd/>
          </a:ln>
        </p:spPr>
      </p:pic>
      <p:pic>
        <p:nvPicPr>
          <p:cNvPr id="12" name="Picture 11" descr="DSC_2603.JPG"/>
          <p:cNvPicPr>
            <a:picLocks noChangeAspect="1"/>
          </p:cNvPicPr>
          <p:nvPr/>
        </p:nvPicPr>
        <p:blipFill>
          <a:blip r:embed="rId4" cstate="print"/>
          <a:srcRect l="69412" t="56401" r="11413" b="14430"/>
          <a:stretch>
            <a:fillRect/>
          </a:stretch>
        </p:blipFill>
        <p:spPr>
          <a:xfrm>
            <a:off x="7308000" y="720000"/>
            <a:ext cx="1800000" cy="1800000"/>
          </a:xfrm>
          <a:prstGeom prst="rect">
            <a:avLst/>
          </a:prstGeom>
        </p:spPr>
      </p:pic>
      <p:pic>
        <p:nvPicPr>
          <p:cNvPr id="14" name="Picture 3"/>
          <p:cNvPicPr>
            <a:picLocks noChangeAspect="1" noChangeArrowheads="1"/>
          </p:cNvPicPr>
          <p:nvPr/>
        </p:nvPicPr>
        <p:blipFill>
          <a:blip r:embed="rId5" cstate="print"/>
          <a:srcRect/>
          <a:stretch>
            <a:fillRect/>
          </a:stretch>
        </p:blipFill>
        <p:spPr bwMode="auto">
          <a:xfrm>
            <a:off x="5544000" y="2520000"/>
            <a:ext cx="1800000" cy="1800000"/>
          </a:xfrm>
          <a:prstGeom prst="rect">
            <a:avLst/>
          </a:prstGeom>
          <a:noFill/>
          <a:ln w="9525">
            <a:noFill/>
            <a:miter lim="800000"/>
            <a:headEnd/>
            <a:tailEnd/>
          </a:ln>
        </p:spPr>
      </p:pic>
      <p:pic>
        <p:nvPicPr>
          <p:cNvPr id="15" name="Picture 4"/>
          <p:cNvPicPr>
            <a:picLocks noChangeAspect="1" noChangeArrowheads="1"/>
          </p:cNvPicPr>
          <p:nvPr/>
        </p:nvPicPr>
        <p:blipFill>
          <a:blip r:embed="rId6" cstate="print"/>
          <a:srcRect l="3624" r="3624" b="3799"/>
          <a:stretch>
            <a:fillRect/>
          </a:stretch>
        </p:blipFill>
        <p:spPr bwMode="auto">
          <a:xfrm>
            <a:off x="7308000" y="2520000"/>
            <a:ext cx="1800000" cy="1800000"/>
          </a:xfrm>
          <a:prstGeom prst="rect">
            <a:avLst/>
          </a:prstGeom>
          <a:ln>
            <a:noFill/>
          </a:ln>
          <a:effectLst>
            <a:outerShdw blurRad="292100" dist="139700" dir="2700000" algn="tl" rotWithShape="0">
              <a:srgbClr val="333333">
                <a:alpha val="65000"/>
              </a:srgbClr>
            </a:outerShdw>
          </a:effectLst>
        </p:spPr>
      </p:pic>
      <p:pic>
        <p:nvPicPr>
          <p:cNvPr id="16" name="Picture 2" descr="DSCN8883"/>
          <p:cNvPicPr preferRelativeResize="0">
            <a:picLocks noChangeAspect="1" noChangeArrowheads="1"/>
          </p:cNvPicPr>
          <p:nvPr/>
        </p:nvPicPr>
        <p:blipFill>
          <a:blip r:embed="rId7" cstate="print"/>
          <a:srcRect l="5648" t="30038" r="9175" b="10088"/>
          <a:stretch>
            <a:fillRect/>
          </a:stretch>
        </p:blipFill>
        <p:spPr bwMode="auto">
          <a:xfrm>
            <a:off x="4572000" y="4356000"/>
            <a:ext cx="4536000" cy="2167643"/>
          </a:xfrm>
          <a:prstGeom prst="rect">
            <a:avLst/>
          </a:prstGeom>
          <a:noFill/>
          <a:ln w="9525">
            <a:noFill/>
            <a:miter lim="800000"/>
            <a:headEnd/>
            <a:tailEnd/>
          </a:ln>
        </p:spPr>
      </p:pic>
      <p:sp>
        <p:nvSpPr>
          <p:cNvPr id="6" name="Content Placeholder 2"/>
          <p:cNvSpPr txBox="1">
            <a:spLocks noGrp="1"/>
          </p:cNvSpPr>
          <p:nvPr>
            <p:ph idx="1"/>
          </p:nvPr>
        </p:nvSpPr>
        <p:spPr>
          <a:xfrm>
            <a:off x="18000" y="720000"/>
            <a:ext cx="3312000" cy="3693319"/>
          </a:xfrm>
          <a:prstGeom prst="rect">
            <a:avLst/>
          </a:prstGeom>
        </p:spPr>
        <p:txBody>
          <a:bodyPr wrap="square">
            <a:spAutoFit/>
          </a:bodyPr>
          <a:lstStyle/>
          <a:p>
            <a:pPr marL="180000" indent="-180000">
              <a:spcBef>
                <a:spcPts val="0"/>
              </a:spcBef>
              <a:buSzPct val="80000"/>
              <a:buFont typeface="Wingdings" pitchFamily="2" charset="2"/>
              <a:buChar char="v"/>
              <a:defRPr/>
            </a:pPr>
            <a:r>
              <a:rPr lang="en-SG" sz="1800" dirty="0" smtClean="0">
                <a:latin typeface="Narkisim" pitchFamily="34" charset="-79"/>
                <a:cs typeface="Narkisim" pitchFamily="34" charset="-79"/>
              </a:rPr>
              <a:t>Process: AMSc35b4c3 (0.35</a:t>
            </a:r>
            <a:r>
              <a:rPr lang="en-SG" sz="1800" dirty="0" smtClean="0">
                <a:latin typeface="Narkisim" pitchFamily="34" charset="-79"/>
                <a:cs typeface="Narkisim" pitchFamily="34" charset="-79"/>
                <a:sym typeface="Symbol"/>
              </a:rPr>
              <a:t>m </a:t>
            </a:r>
            <a:r>
              <a:rPr lang="en-SG" sz="1800" dirty="0" smtClean="0">
                <a:latin typeface="Narkisim" pitchFamily="34" charset="-79"/>
                <a:cs typeface="Narkisim" pitchFamily="34" charset="-79"/>
              </a:rPr>
              <a:t>CMOS) by IMEC, Belgium</a:t>
            </a:r>
          </a:p>
          <a:p>
            <a:pPr marL="180000" indent="-180000">
              <a:spcBef>
                <a:spcPts val="0"/>
              </a:spcBef>
              <a:buSzPct val="80000"/>
              <a:buFont typeface="Wingdings" pitchFamily="2" charset="2"/>
              <a:buChar char="v"/>
              <a:defRPr/>
            </a:pPr>
            <a:r>
              <a:rPr lang="en-US" sz="1800" dirty="0" smtClean="0">
                <a:latin typeface="Narkisim" pitchFamily="34" charset="-79"/>
                <a:cs typeface="Narkisim" pitchFamily="34" charset="-79"/>
              </a:rPr>
              <a:t>Input dynamic range: 18fC(1</a:t>
            </a:r>
            <a:r>
              <a:rPr lang="en-SG" sz="1800" dirty="0" smtClean="0">
                <a:latin typeface="Narkisim" pitchFamily="34" charset="-79"/>
                <a:cs typeface="Narkisim" pitchFamily="34" charset="-79"/>
                <a:sym typeface="Symbol"/>
              </a:rPr>
              <a:t></a:t>
            </a:r>
            <a:r>
              <a:rPr lang="en-US" sz="1800" dirty="0" smtClean="0">
                <a:latin typeface="Narkisim" pitchFamily="34" charset="-79"/>
                <a:cs typeface="Narkisim" pitchFamily="34" charset="-79"/>
              </a:rPr>
              <a:t>A)–1.36pC(80</a:t>
            </a:r>
            <a:r>
              <a:rPr lang="en-SG" sz="1800" dirty="0" smtClean="0">
                <a:latin typeface="Narkisim" pitchFamily="34" charset="-79"/>
                <a:cs typeface="Narkisim" pitchFamily="34" charset="-79"/>
                <a:sym typeface="Symbol"/>
              </a:rPr>
              <a:t></a:t>
            </a:r>
            <a:r>
              <a:rPr lang="en-US" sz="1800" dirty="0" smtClean="0">
                <a:latin typeface="Narkisim" pitchFamily="34" charset="-79"/>
                <a:cs typeface="Narkisim" pitchFamily="34" charset="-79"/>
              </a:rPr>
              <a:t>A)</a:t>
            </a:r>
          </a:p>
          <a:p>
            <a:pPr marL="180000" indent="-180000">
              <a:spcBef>
                <a:spcPts val="0"/>
              </a:spcBef>
              <a:buSzPct val="80000"/>
              <a:buFont typeface="Wingdings" pitchFamily="2" charset="2"/>
              <a:buChar char="v"/>
              <a:defRPr/>
            </a:pPr>
            <a:r>
              <a:rPr lang="en-US" sz="1800" dirty="0" smtClean="0">
                <a:latin typeface="Narkisim" pitchFamily="34" charset="-79"/>
                <a:cs typeface="Narkisim" pitchFamily="34" charset="-79"/>
              </a:rPr>
              <a:t>Input impedance: 45</a:t>
            </a:r>
            <a:r>
              <a:rPr lang="el-GR" sz="1800" dirty="0" smtClean="0">
                <a:cs typeface="Narkisim" pitchFamily="34" charset="-79"/>
              </a:rPr>
              <a:t>Ω</a:t>
            </a:r>
            <a:r>
              <a:rPr lang="en-US" sz="1800" dirty="0" smtClean="0">
                <a:latin typeface="Narkisim" pitchFamily="34" charset="-79"/>
                <a:cs typeface="Narkisim" pitchFamily="34" charset="-79"/>
              </a:rPr>
              <a:t> @350MHz</a:t>
            </a:r>
          </a:p>
          <a:p>
            <a:pPr marL="180000" indent="-180000">
              <a:spcBef>
                <a:spcPts val="0"/>
              </a:spcBef>
              <a:buSzPct val="80000"/>
              <a:buFont typeface="Wingdings" pitchFamily="2" charset="2"/>
              <a:buChar char="v"/>
              <a:defRPr/>
            </a:pPr>
            <a:r>
              <a:rPr lang="en-US" sz="1800" dirty="0" smtClean="0">
                <a:latin typeface="Narkisim" pitchFamily="34" charset="-79"/>
                <a:cs typeface="Narkisim" pitchFamily="34" charset="-79"/>
              </a:rPr>
              <a:t>Amplifier gain: 8mV/</a:t>
            </a:r>
            <a:r>
              <a:rPr lang="el-GR" sz="1800" dirty="0" smtClean="0">
                <a:cs typeface="Narkisim" pitchFamily="34" charset="-79"/>
              </a:rPr>
              <a:t>μ</a:t>
            </a:r>
            <a:r>
              <a:rPr lang="en-US" sz="1800" dirty="0" smtClean="0">
                <a:latin typeface="Narkisim" pitchFamily="34" charset="-79"/>
                <a:cs typeface="Narkisim" pitchFamily="34" charset="-79"/>
              </a:rPr>
              <a:t>A</a:t>
            </a:r>
          </a:p>
          <a:p>
            <a:pPr marL="180000" indent="-180000">
              <a:spcBef>
                <a:spcPts val="0"/>
              </a:spcBef>
              <a:buSzPct val="80000"/>
              <a:buFont typeface="Wingdings" pitchFamily="2" charset="2"/>
              <a:buChar char="v"/>
              <a:defRPr/>
            </a:pPr>
            <a:r>
              <a:rPr lang="en-US" sz="1800" dirty="0" smtClean="0">
                <a:latin typeface="Narkisim" pitchFamily="34" charset="-79"/>
                <a:cs typeface="Narkisim" pitchFamily="34" charset="-79"/>
              </a:rPr>
              <a:t>3-dB Bandwidth: 274MHz</a:t>
            </a:r>
          </a:p>
          <a:p>
            <a:pPr marL="180000" indent="-180000">
              <a:spcBef>
                <a:spcPts val="0"/>
              </a:spcBef>
              <a:buSzPct val="80000"/>
              <a:buFont typeface="Wingdings" pitchFamily="2" charset="2"/>
              <a:buChar char="v"/>
              <a:defRPr/>
            </a:pPr>
            <a:r>
              <a:rPr lang="en-US" sz="1800" dirty="0" smtClean="0">
                <a:latin typeface="Narkisim" pitchFamily="34" charset="-79"/>
                <a:cs typeface="Narkisim" pitchFamily="34" charset="-79"/>
              </a:rPr>
              <a:t>Rise time: 1.2ns</a:t>
            </a:r>
          </a:p>
          <a:p>
            <a:pPr marL="180000" indent="-180000">
              <a:spcBef>
                <a:spcPts val="0"/>
              </a:spcBef>
              <a:buSzPct val="80000"/>
              <a:buFont typeface="Wingdings" pitchFamily="2" charset="2"/>
              <a:buChar char="v"/>
              <a:defRPr/>
            </a:pPr>
            <a:r>
              <a:rPr lang="en-US" sz="1800" dirty="0" smtClean="0">
                <a:latin typeface="Narkisim" pitchFamily="34" charset="-79"/>
                <a:cs typeface="Narkisim" pitchFamily="34" charset="-79"/>
              </a:rPr>
              <a:t>Comparator’s sensitivity: 2mV</a:t>
            </a:r>
            <a:endParaRPr lang="en-SG" sz="1800" dirty="0" smtClean="0">
              <a:latin typeface="Narkisim" pitchFamily="34" charset="-79"/>
              <a:cs typeface="Narkisim" pitchFamily="34" charset="-79"/>
            </a:endParaRPr>
          </a:p>
          <a:p>
            <a:pPr marL="180000" indent="-180000">
              <a:spcBef>
                <a:spcPts val="0"/>
              </a:spcBef>
              <a:buSzPct val="80000"/>
              <a:buFont typeface="Wingdings" pitchFamily="2" charset="2"/>
              <a:buChar char="v"/>
              <a:defRPr/>
            </a:pPr>
            <a:r>
              <a:rPr lang="en-US" sz="1800" dirty="0" smtClean="0">
                <a:latin typeface="Narkisim" pitchFamily="34" charset="-79"/>
                <a:cs typeface="Narkisim" pitchFamily="34" charset="-79"/>
              </a:rPr>
              <a:t>LVDS drive: 4mA</a:t>
            </a:r>
          </a:p>
          <a:p>
            <a:pPr marL="180000" indent="-180000">
              <a:spcBef>
                <a:spcPts val="0"/>
              </a:spcBef>
              <a:buSzPct val="80000"/>
              <a:buFont typeface="Wingdings" pitchFamily="2" charset="2"/>
              <a:buChar char="v"/>
              <a:defRPr/>
            </a:pPr>
            <a:r>
              <a:rPr lang="en-US" sz="1800" dirty="0" smtClean="0">
                <a:latin typeface="Narkisim" pitchFamily="34" charset="-79"/>
                <a:cs typeface="Narkisim" pitchFamily="34" charset="-79"/>
              </a:rPr>
              <a:t>Power per channel: ~20mW</a:t>
            </a:r>
            <a:endParaRPr lang="en-SG" sz="1800" dirty="0" smtClean="0">
              <a:latin typeface="Narkisim" pitchFamily="34" charset="-79"/>
              <a:cs typeface="Narkisim" pitchFamily="34" charset="-79"/>
            </a:endParaRPr>
          </a:p>
          <a:p>
            <a:pPr marL="180000" indent="-180000">
              <a:spcBef>
                <a:spcPts val="0"/>
              </a:spcBef>
              <a:buSzPct val="80000"/>
              <a:buFont typeface="Wingdings" pitchFamily="2" charset="2"/>
              <a:buChar char="v"/>
              <a:defRPr/>
            </a:pPr>
            <a:r>
              <a:rPr lang="en-US" sz="1800" dirty="0" smtClean="0">
                <a:latin typeface="Narkisim" pitchFamily="34" charset="-79"/>
                <a:cs typeface="Narkisim" pitchFamily="34" charset="-79"/>
              </a:rPr>
              <a:t>Package: </a:t>
            </a:r>
            <a:r>
              <a:rPr lang="en-SG" sz="1800" dirty="0" smtClean="0">
                <a:latin typeface="Narkisim" pitchFamily="34" charset="-79"/>
                <a:cs typeface="Narkisim" pitchFamily="34" charset="-79"/>
              </a:rPr>
              <a:t>CLCC(</a:t>
            </a:r>
            <a:r>
              <a:rPr lang="en-US" sz="1800" dirty="0" smtClean="0">
                <a:latin typeface="Narkisim" pitchFamily="34" charset="-79"/>
                <a:cs typeface="Narkisim" pitchFamily="34" charset="-79"/>
              </a:rPr>
              <a:t>48/68-pin)</a:t>
            </a:r>
            <a:endParaRPr lang="en-SG" sz="1800" dirty="0" smtClean="0">
              <a:latin typeface="Narkisim" pitchFamily="34" charset="-79"/>
              <a:cs typeface="Narkisim" pitchFamily="34" charset="-79"/>
            </a:endParaRPr>
          </a:p>
          <a:p>
            <a:pPr marL="180000" indent="-180000">
              <a:spcBef>
                <a:spcPts val="0"/>
              </a:spcBef>
              <a:buSzPct val="80000"/>
              <a:buFont typeface="Wingdings" pitchFamily="2" charset="2"/>
              <a:buChar char="v"/>
              <a:defRPr/>
            </a:pPr>
            <a:r>
              <a:rPr lang="en-US" sz="1800" dirty="0" smtClean="0">
                <a:latin typeface="Narkisim" pitchFamily="34" charset="-79"/>
                <a:cs typeface="Narkisim" pitchFamily="34" charset="-79"/>
              </a:rPr>
              <a:t>Chip area: 13mm</a:t>
            </a:r>
            <a:r>
              <a:rPr lang="en-US" sz="1800" baseline="30000" dirty="0" smtClean="0">
                <a:latin typeface="Narkisim" pitchFamily="34" charset="-79"/>
                <a:cs typeface="Narkisim" pitchFamily="34" charset="-79"/>
              </a:rPr>
              <a:t>2</a:t>
            </a:r>
          </a:p>
        </p:txBody>
      </p:sp>
      <p:grpSp>
        <p:nvGrpSpPr>
          <p:cNvPr id="19" name="Group 18"/>
          <p:cNvGrpSpPr>
            <a:grpSpLocks noChangeAspect="1"/>
          </p:cNvGrpSpPr>
          <p:nvPr/>
        </p:nvGrpSpPr>
        <p:grpSpPr>
          <a:xfrm>
            <a:off x="3604629" y="720000"/>
            <a:ext cx="1891427" cy="3600000"/>
            <a:chOff x="3322904" y="720000"/>
            <a:chExt cx="2185200" cy="4159153"/>
          </a:xfrm>
        </p:grpSpPr>
        <p:pic>
          <p:nvPicPr>
            <p:cNvPr id="17" name="Picture 2"/>
            <p:cNvPicPr>
              <a:picLocks noChangeAspect="1" noChangeArrowheads="1"/>
            </p:cNvPicPr>
            <p:nvPr/>
          </p:nvPicPr>
          <p:blipFill>
            <a:blip r:embed="rId8" cstate="print"/>
            <a:srcRect l="14791" t="22444" r="57940"/>
            <a:stretch>
              <a:fillRect/>
            </a:stretch>
          </p:blipFill>
          <p:spPr bwMode="auto">
            <a:xfrm>
              <a:off x="3322904" y="720000"/>
              <a:ext cx="2185200" cy="3009691"/>
            </a:xfrm>
            <a:prstGeom prst="rect">
              <a:avLst/>
            </a:prstGeom>
            <a:noFill/>
            <a:ln w="9525">
              <a:noFill/>
              <a:miter lim="800000"/>
              <a:headEnd/>
              <a:tailEnd/>
            </a:ln>
          </p:spPr>
        </p:pic>
        <p:pic>
          <p:nvPicPr>
            <p:cNvPr id="18" name="Picture 2"/>
            <p:cNvPicPr>
              <a:picLocks noChangeAspect="1" noChangeArrowheads="1"/>
            </p:cNvPicPr>
            <p:nvPr/>
          </p:nvPicPr>
          <p:blipFill>
            <a:blip r:embed="rId8" cstate="print"/>
            <a:srcRect l="61719" t="41474" r="17907" b="36961"/>
            <a:stretch>
              <a:fillRect/>
            </a:stretch>
          </p:blipFill>
          <p:spPr bwMode="auto">
            <a:xfrm>
              <a:off x="3322904" y="3759060"/>
              <a:ext cx="2185200" cy="112009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Voltage amplifier ASICs</a:t>
            </a:r>
            <a:endParaRPr lang="en-IN" dirty="0"/>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
        <p:nvSpPr>
          <p:cNvPr id="5" name="Slide Number Placeholder 4"/>
          <p:cNvSpPr>
            <a:spLocks noGrp="1"/>
          </p:cNvSpPr>
          <p:nvPr>
            <p:ph type="sldNum" sz="quarter" idx="13"/>
          </p:nvPr>
        </p:nvSpPr>
        <p:spPr/>
        <p:txBody>
          <a:bodyPr/>
          <a:lstStyle/>
          <a:p>
            <a:fld id="{4A25DDA1-8321-48AA-B72A-57DD9D18B8CF}" type="slidenum">
              <a:rPr lang="en-SG" smtClean="0">
                <a:solidFill>
                  <a:srgbClr val="C4C3AA">
                    <a:lumMod val="75000"/>
                  </a:srgbClr>
                </a:solidFill>
              </a:rPr>
              <a:pPr/>
              <a:t>14</a:t>
            </a:fld>
            <a:endParaRPr lang="en-SG" dirty="0">
              <a:solidFill>
                <a:srgbClr val="C4C3AA">
                  <a:lumMod val="75000"/>
                </a:srgbClr>
              </a:solidFill>
            </a:endParaRPr>
          </a:p>
        </p:txBody>
      </p:sp>
      <p:pic>
        <p:nvPicPr>
          <p:cNvPr id="210946" name="Picture 2"/>
          <p:cNvPicPr>
            <a:picLocks noGrp="1" noChangeAspect="1" noChangeArrowheads="1"/>
          </p:cNvPicPr>
          <p:nvPr>
            <p:ph idx="1"/>
          </p:nvPr>
        </p:nvPicPr>
        <p:blipFill>
          <a:blip r:embed="rId2" cstate="print"/>
          <a:srcRect/>
          <a:stretch>
            <a:fillRect/>
          </a:stretch>
        </p:blipFill>
        <p:spPr bwMode="auto">
          <a:xfrm>
            <a:off x="0" y="5049320"/>
            <a:ext cx="3050093" cy="1368000"/>
          </a:xfrm>
          <a:prstGeom prst="rect">
            <a:avLst/>
          </a:prstGeom>
          <a:noFill/>
          <a:ln w="9525">
            <a:noFill/>
            <a:miter lim="800000"/>
            <a:headEnd/>
            <a:tailEnd/>
          </a:ln>
        </p:spPr>
      </p:pic>
      <p:pic>
        <p:nvPicPr>
          <p:cNvPr id="7" name="Picture 3" descr="C:\Users\Administrator\menka\docs\ASIC_data\Anusparsh\ANUSPARSh-III\ansp3_vamp.jpg"/>
          <p:cNvPicPr>
            <a:picLocks noChangeAspect="1" noChangeArrowheads="1"/>
          </p:cNvPicPr>
          <p:nvPr/>
        </p:nvPicPr>
        <p:blipFill>
          <a:blip r:embed="rId3" cstate="print"/>
          <a:srcRect/>
          <a:stretch>
            <a:fillRect/>
          </a:stretch>
        </p:blipFill>
        <p:spPr bwMode="auto">
          <a:xfrm>
            <a:off x="5738642" y="720000"/>
            <a:ext cx="1400100" cy="1800000"/>
          </a:xfrm>
          <a:prstGeom prst="rect">
            <a:avLst/>
          </a:prstGeom>
          <a:noFill/>
        </p:spPr>
      </p:pic>
      <p:pic>
        <p:nvPicPr>
          <p:cNvPr id="8" name="Picture 2" descr="C:\Users\Administrator\menka\docs\ASIC_data\Anusparsh\ANUSPARSh-III\ansp3_dsc.jpg"/>
          <p:cNvPicPr>
            <a:picLocks noChangeAspect="1" noChangeArrowheads="1"/>
          </p:cNvPicPr>
          <p:nvPr/>
        </p:nvPicPr>
        <p:blipFill>
          <a:blip r:embed="rId4" cstate="print"/>
          <a:srcRect/>
          <a:stretch>
            <a:fillRect/>
          </a:stretch>
        </p:blipFill>
        <p:spPr bwMode="auto">
          <a:xfrm>
            <a:off x="7250810" y="720000"/>
            <a:ext cx="1815507" cy="1800000"/>
          </a:xfrm>
          <a:prstGeom prst="rect">
            <a:avLst/>
          </a:prstGeom>
          <a:noFill/>
        </p:spPr>
      </p:pic>
      <p:sp>
        <p:nvSpPr>
          <p:cNvPr id="9" name="TextBox 12"/>
          <p:cNvSpPr txBox="1"/>
          <p:nvPr/>
        </p:nvSpPr>
        <p:spPr>
          <a:xfrm>
            <a:off x="5781766" y="1295961"/>
            <a:ext cx="1296000" cy="830997"/>
          </a:xfrm>
          <a:prstGeom prst="rect">
            <a:avLst/>
          </a:prstGeom>
          <a:noFill/>
        </p:spPr>
        <p:txBody>
          <a:bodyPr wrap="square" rtlCol="0">
            <a:spAutoFit/>
          </a:bodyPr>
          <a:lstStyle/>
          <a:p>
            <a:r>
              <a:rPr lang="en-US" sz="1200" dirty="0" smtClean="0">
                <a:latin typeface="Arial Rounded MT Bold" pitchFamily="34" charset="0"/>
              </a:rPr>
              <a:t>SOIC-28</a:t>
            </a:r>
          </a:p>
          <a:p>
            <a:r>
              <a:rPr lang="en-US" sz="1200" dirty="0" smtClean="0">
                <a:latin typeface="Arial Rounded MT Bold" pitchFamily="34" charset="0"/>
              </a:rPr>
              <a:t>package</a:t>
            </a:r>
          </a:p>
          <a:p>
            <a:r>
              <a:rPr lang="en-US" sz="1200" dirty="0" smtClean="0">
                <a:latin typeface="Arial Rounded MT Bold" pitchFamily="34" charset="0"/>
              </a:rPr>
              <a:t>(11mmx18mm)</a:t>
            </a:r>
          </a:p>
        </p:txBody>
      </p:sp>
      <p:sp>
        <p:nvSpPr>
          <p:cNvPr id="10" name="TextBox 12"/>
          <p:cNvSpPr txBox="1"/>
          <p:nvPr/>
        </p:nvSpPr>
        <p:spPr>
          <a:xfrm>
            <a:off x="7538986" y="1295961"/>
            <a:ext cx="1296000" cy="646331"/>
          </a:xfrm>
          <a:prstGeom prst="rect">
            <a:avLst/>
          </a:prstGeom>
          <a:noFill/>
        </p:spPr>
        <p:txBody>
          <a:bodyPr wrap="square" rtlCol="0">
            <a:spAutoFit/>
          </a:bodyPr>
          <a:lstStyle/>
          <a:p>
            <a:r>
              <a:rPr lang="en-US" sz="1200" dirty="0" smtClean="0">
                <a:latin typeface="Arial Rounded MT Bold" pitchFamily="34" charset="0"/>
              </a:rPr>
              <a:t>CLCC-44</a:t>
            </a:r>
          </a:p>
          <a:p>
            <a:r>
              <a:rPr lang="en-US" sz="1200" dirty="0" smtClean="0">
                <a:latin typeface="Arial Rounded MT Bold" pitchFamily="34" charset="0"/>
              </a:rPr>
              <a:t>package</a:t>
            </a:r>
          </a:p>
          <a:p>
            <a:r>
              <a:rPr lang="en-US" sz="1200" dirty="0" smtClean="0">
                <a:latin typeface="Arial Rounded MT Bold" pitchFamily="34" charset="0"/>
              </a:rPr>
              <a:t>(16mmx16mm)</a:t>
            </a:r>
          </a:p>
        </p:txBody>
      </p:sp>
      <p:sp>
        <p:nvSpPr>
          <p:cNvPr id="11" name="Rectangle 10"/>
          <p:cNvSpPr/>
          <p:nvPr/>
        </p:nvSpPr>
        <p:spPr>
          <a:xfrm>
            <a:off x="0" y="6223360"/>
            <a:ext cx="1872629" cy="230832"/>
          </a:xfrm>
          <a:prstGeom prst="rect">
            <a:avLst/>
          </a:prstGeom>
        </p:spPr>
        <p:txBody>
          <a:bodyPr wrap="none">
            <a:spAutoFit/>
          </a:bodyPr>
          <a:lstStyle/>
          <a:p>
            <a:pPr algn="ctr" fontAlgn="auto">
              <a:spcBef>
                <a:spcPts val="0"/>
              </a:spcBef>
              <a:spcAft>
                <a:spcPts val="0"/>
              </a:spcAft>
              <a:defRPr/>
            </a:pPr>
            <a:r>
              <a:rPr lang="en-US" sz="900" dirty="0" smtClean="0">
                <a:solidFill>
                  <a:srgbClr val="002060"/>
                </a:solidFill>
                <a:latin typeface="Arial Rounded MT Bold" pitchFamily="34" charset="0"/>
              </a:rPr>
              <a:t>0.35</a:t>
            </a:r>
            <a:r>
              <a:rPr lang="en-US" sz="900" dirty="0" smtClean="0">
                <a:solidFill>
                  <a:srgbClr val="002060"/>
                </a:solidFill>
                <a:latin typeface="Arial Rounded MT Bold" pitchFamily="34" charset="0"/>
                <a:sym typeface="Symbol"/>
              </a:rPr>
              <a:t></a:t>
            </a:r>
            <a:r>
              <a:rPr lang="en-US" sz="900" dirty="0" smtClean="0">
                <a:solidFill>
                  <a:srgbClr val="002060"/>
                </a:solidFill>
                <a:latin typeface="Arial Rounded MT Bold" pitchFamily="34" charset="0"/>
              </a:rPr>
              <a:t>m SiGe BiCMOS process</a:t>
            </a:r>
            <a:endParaRPr lang="en-IN" sz="900" dirty="0">
              <a:solidFill>
                <a:srgbClr val="002060"/>
              </a:solidFill>
              <a:latin typeface="Arial Rounded MT Bold" pitchFamily="34" charset="0"/>
            </a:endParaRPr>
          </a:p>
        </p:txBody>
      </p:sp>
      <p:sp>
        <p:nvSpPr>
          <p:cNvPr id="12" name="Content Placeholder 2"/>
          <p:cNvSpPr txBox="1">
            <a:spLocks/>
          </p:cNvSpPr>
          <p:nvPr/>
        </p:nvSpPr>
        <p:spPr bwMode="auto">
          <a:xfrm>
            <a:off x="18000" y="720000"/>
            <a:ext cx="5634120" cy="37171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342900" indent="-342900" fontAlgn="base">
              <a:lnSpc>
                <a:spcPct val="120000"/>
              </a:lnSpc>
              <a:spcAft>
                <a:spcPct val="0"/>
              </a:spcAft>
              <a:buClr>
                <a:schemeClr val="tx1"/>
              </a:buClr>
              <a:buSzPct val="60000"/>
              <a:buFont typeface="Wingdings" pitchFamily="2" charset="2"/>
              <a:buChar char="u"/>
            </a:pPr>
            <a:r>
              <a:rPr kumimoji="0" lang="en-IN" sz="1700" b="0" i="0" u="none" strike="noStrike" kern="0" cap="none" spc="0" normalizeH="0" baseline="0" noProof="0" dirty="0" smtClean="0">
                <a:ln>
                  <a:noFill/>
                </a:ln>
                <a:solidFill>
                  <a:schemeClr val="tx1"/>
                </a:solidFill>
                <a:uLnTx/>
                <a:uFillTx/>
                <a:latin typeface="Arial Rounded MT Bold" pitchFamily="34" charset="0"/>
                <a:ea typeface="+mn-ea"/>
                <a:cs typeface="+mn-cs"/>
              </a:rPr>
              <a:t>An 8-channel AFE board using two, 4-channel preamplifier and  one, 8-channel </a:t>
            </a:r>
            <a:r>
              <a:rPr lang="en-IN" sz="1700" kern="0" dirty="0" smtClean="0">
                <a:latin typeface="Arial Rounded MT Bold" pitchFamily="34" charset="0"/>
              </a:rPr>
              <a:t>discriminator ASICs designed, fabricated and extensively tested on RPC test stands at BARC and TIFR.</a:t>
            </a:r>
          </a:p>
          <a:p>
            <a:pPr marL="342900" lvl="0" indent="-342900" fontAlgn="base">
              <a:lnSpc>
                <a:spcPct val="120000"/>
              </a:lnSpc>
              <a:spcAft>
                <a:spcPct val="0"/>
              </a:spcAft>
              <a:buClr>
                <a:schemeClr val="tx1"/>
              </a:buClr>
              <a:buSzPct val="60000"/>
              <a:buFont typeface="Wingdings" pitchFamily="2" charset="2"/>
              <a:buChar char="u"/>
            </a:pPr>
            <a:r>
              <a:rPr kumimoji="0" lang="en-IN" sz="1700" b="0" i="0" u="none" strike="noStrike" kern="0" cap="none" spc="0" normalizeH="0" baseline="0" noProof="0" dirty="0" smtClean="0">
                <a:ln>
                  <a:noFill/>
                </a:ln>
                <a:solidFill>
                  <a:schemeClr val="tx1"/>
                </a:solidFill>
                <a:uLnTx/>
                <a:uFillTx/>
                <a:latin typeface="Arial Rounded MT Bold" pitchFamily="34" charset="0"/>
                <a:ea typeface="+mn-ea"/>
                <a:cs typeface="+mn-cs"/>
              </a:rPr>
              <a:t>Horizontal mounting in the RPC tray agreed upon for th</a:t>
            </a:r>
            <a:r>
              <a:rPr lang="en-IN" sz="1700" kern="0" noProof="0" dirty="0" smtClean="0">
                <a:latin typeface="Arial Rounded MT Bold" pitchFamily="34" charset="0"/>
              </a:rPr>
              <a:t>e </a:t>
            </a:r>
            <a:r>
              <a:rPr kumimoji="0" lang="en-IN" sz="1700" b="0" i="0" u="none" strike="noStrike" kern="0" cap="none" spc="0" normalizeH="0" baseline="0" noProof="0" dirty="0" smtClean="0">
                <a:ln>
                  <a:noFill/>
                </a:ln>
                <a:solidFill>
                  <a:schemeClr val="tx1"/>
                </a:solidFill>
                <a:uLnTx/>
                <a:uFillTx/>
                <a:latin typeface="Arial Rounded MT Bold" pitchFamily="34" charset="0"/>
                <a:ea typeface="+mn-ea"/>
                <a:cs typeface="+mn-cs"/>
              </a:rPr>
              <a:t>Engineering Module</a:t>
            </a:r>
            <a:r>
              <a:rPr kumimoji="0" lang="en-IN" sz="1700" b="0" i="0" u="none" strike="noStrike" kern="0" cap="none" spc="0" normalizeH="0" noProof="0" dirty="0" smtClean="0">
                <a:ln>
                  <a:noFill/>
                </a:ln>
                <a:solidFill>
                  <a:schemeClr val="tx1"/>
                </a:solidFill>
                <a:uLnTx/>
                <a:uFillTx/>
                <a:latin typeface="Arial Rounded MT Bold" pitchFamily="34" charset="0"/>
                <a:ea typeface="+mn-ea"/>
                <a:cs typeface="+mn-cs"/>
              </a:rPr>
              <a:t> as the  board dimension couldn’t reduced below</a:t>
            </a:r>
            <a:r>
              <a:rPr lang="en-IN" sz="1700" kern="0" dirty="0" smtClean="0">
                <a:latin typeface="Arial Rounded MT Bold" pitchFamily="34" charset="0"/>
              </a:rPr>
              <a:t> 200mm </a:t>
            </a:r>
            <a:r>
              <a:rPr lang="en-IN" sz="1700" kern="0" dirty="0" smtClean="0">
                <a:latin typeface="Arial Rounded MT Bold" pitchFamily="34" charset="0"/>
                <a:sym typeface="Symbol"/>
              </a:rPr>
              <a:t></a:t>
            </a:r>
            <a:r>
              <a:rPr lang="en-IN" sz="1700" kern="0" dirty="0" smtClean="0">
                <a:latin typeface="Arial Rounded MT Bold" pitchFamily="34" charset="0"/>
              </a:rPr>
              <a:t> 45mm.</a:t>
            </a:r>
            <a:endParaRPr kumimoji="0" lang="en-IN" sz="1700" b="0" i="0" u="none" strike="noStrike" kern="0" cap="none" spc="0" normalizeH="0" baseline="0" noProof="0" dirty="0" smtClean="0">
              <a:ln>
                <a:noFill/>
              </a:ln>
              <a:solidFill>
                <a:schemeClr val="tx1"/>
              </a:solidFill>
              <a:uLnTx/>
              <a:uFillTx/>
              <a:latin typeface="Arial Rounded MT Bold" pitchFamily="34" charset="0"/>
              <a:ea typeface="+mn-ea"/>
              <a:cs typeface="+mn-cs"/>
            </a:endParaRPr>
          </a:p>
          <a:p>
            <a:pPr marL="342900" marR="0" lvl="0" indent="-342900" algn="l" defTabSz="914400" rtl="0" eaLnBrk="1" fontAlgn="base" latinLnBrk="0" hangingPunct="1">
              <a:lnSpc>
                <a:spcPct val="120000"/>
              </a:lnSpc>
              <a:spcBef>
                <a:spcPts val="0"/>
              </a:spcBef>
              <a:spcAft>
                <a:spcPct val="0"/>
              </a:spcAft>
              <a:buClr>
                <a:schemeClr val="tx1"/>
              </a:buClr>
              <a:buSzPct val="60000"/>
              <a:buFont typeface="Wingdings" pitchFamily="2" charset="2"/>
              <a:buChar char="u"/>
              <a:tabLst/>
              <a:defRPr/>
            </a:pPr>
            <a:r>
              <a:rPr kumimoji="0" lang="en-IN" sz="1700" b="0" i="0" u="none" strike="noStrike" kern="0" cap="none" spc="0" normalizeH="0" baseline="0" noProof="0" dirty="0" smtClean="0">
                <a:ln>
                  <a:noFill/>
                </a:ln>
                <a:solidFill>
                  <a:schemeClr val="tx1"/>
                </a:solidFill>
                <a:uLnTx/>
                <a:uFillTx/>
                <a:latin typeface="Arial Rounded MT Bold" pitchFamily="34" charset="0"/>
                <a:ea typeface="+mn-ea"/>
                <a:cs typeface="+mn-cs"/>
              </a:rPr>
              <a:t>Small volume order for the ASIC chipset in QFN package and boards </a:t>
            </a:r>
            <a:r>
              <a:rPr kumimoji="0" lang="en-IN" sz="1700" b="0" i="0" u="none" strike="noStrike" kern="0" cap="none" spc="0" normalizeH="0" baseline="0" noProof="0" dirty="0" smtClean="0">
                <a:ln>
                  <a:noFill/>
                </a:ln>
                <a:solidFill>
                  <a:schemeClr val="tx1"/>
                </a:solidFill>
                <a:uLnTx/>
                <a:uFillTx/>
                <a:latin typeface="Arial Rounded MT Bold" pitchFamily="34" charset="0"/>
                <a:ea typeface="+mn-ea"/>
                <a:cs typeface="+mn-cs"/>
              </a:rPr>
              <a:t>produced.</a:t>
            </a:r>
            <a:endParaRPr kumimoji="0" lang="en-IN" sz="1700" b="0" i="0" u="none" strike="noStrike" kern="0" cap="none" spc="0" normalizeH="0" baseline="0" noProof="0" dirty="0" smtClean="0">
              <a:ln>
                <a:noFill/>
              </a:ln>
              <a:solidFill>
                <a:schemeClr val="tx1"/>
              </a:solidFill>
              <a:uLnTx/>
              <a:uFillTx/>
              <a:latin typeface="Arial Rounded MT Bold" pitchFamily="34" charset="0"/>
              <a:ea typeface="+mn-ea"/>
              <a:cs typeface="+mn-cs"/>
            </a:endParaRPr>
          </a:p>
          <a:p>
            <a:pPr marL="342900" marR="0" lvl="0" indent="-342900" algn="l" defTabSz="914400" rtl="0" eaLnBrk="1" fontAlgn="base" latinLnBrk="0" hangingPunct="1">
              <a:lnSpc>
                <a:spcPct val="120000"/>
              </a:lnSpc>
              <a:spcBef>
                <a:spcPts val="0"/>
              </a:spcBef>
              <a:spcAft>
                <a:spcPct val="0"/>
              </a:spcAft>
              <a:buClr>
                <a:schemeClr val="tx1"/>
              </a:buClr>
              <a:buSzPct val="60000"/>
              <a:buFont typeface="Wingdings" pitchFamily="2" charset="2"/>
              <a:buChar char="u"/>
              <a:tabLst/>
              <a:defRPr/>
            </a:pPr>
            <a:r>
              <a:rPr kumimoji="0" lang="en-IN" sz="1700" b="0" i="0" u="none" strike="noStrike" kern="0" cap="none" spc="0" normalizeH="0" baseline="0" noProof="0" dirty="0" smtClean="0">
                <a:ln>
                  <a:noFill/>
                </a:ln>
                <a:solidFill>
                  <a:schemeClr val="tx1"/>
                </a:solidFill>
                <a:uLnTx/>
                <a:uFillTx/>
                <a:latin typeface="Arial Rounded MT Bold" pitchFamily="34" charset="0"/>
                <a:ea typeface="+mn-ea"/>
                <a:cs typeface="+mn-cs"/>
              </a:rPr>
              <a:t>Chip packing options, board manufacturer</a:t>
            </a:r>
            <a:r>
              <a:rPr kumimoji="0" lang="en-IN" sz="1700" b="0" i="0" u="none" strike="noStrike" kern="0" cap="none" spc="0" normalizeH="0" noProof="0" dirty="0" smtClean="0">
                <a:ln>
                  <a:noFill/>
                </a:ln>
                <a:solidFill>
                  <a:schemeClr val="tx1"/>
                </a:solidFill>
                <a:uLnTx/>
                <a:uFillTx/>
                <a:latin typeface="Arial Rounded MT Bold" pitchFamily="34" charset="0"/>
                <a:ea typeface="+mn-ea"/>
                <a:cs typeface="+mn-cs"/>
              </a:rPr>
              <a:t> development</a:t>
            </a:r>
            <a:r>
              <a:rPr kumimoji="0" lang="en-IN" sz="1700" b="0" i="0" u="none" strike="noStrike" kern="0" cap="none" spc="0" normalizeH="0" baseline="0" noProof="0" dirty="0" smtClean="0">
                <a:ln>
                  <a:noFill/>
                </a:ln>
                <a:solidFill>
                  <a:schemeClr val="tx1"/>
                </a:solidFill>
                <a:uLnTx/>
                <a:uFillTx/>
                <a:latin typeface="Arial Rounded MT Bold" pitchFamily="34" charset="0"/>
                <a:ea typeface="+mn-ea"/>
                <a:cs typeface="+mn-cs"/>
              </a:rPr>
              <a:t>, automatic assembly lines and test equipment are being planned.</a:t>
            </a:r>
          </a:p>
        </p:txBody>
      </p:sp>
      <p:pic>
        <p:nvPicPr>
          <p:cNvPr id="14" name="Picture 13" descr="DSC_1078a.jpg"/>
          <p:cNvPicPr>
            <a:picLocks noChangeAspect="1"/>
          </p:cNvPicPr>
          <p:nvPr/>
        </p:nvPicPr>
        <p:blipFill>
          <a:blip r:embed="rId5" cstate="print"/>
          <a:srcRect l="31082" t="20496" r="34535" b="44836"/>
          <a:stretch>
            <a:fillRect/>
          </a:stretch>
        </p:blipFill>
        <p:spPr>
          <a:xfrm>
            <a:off x="7236296" y="2556000"/>
            <a:ext cx="1800000" cy="1630938"/>
          </a:xfrm>
          <a:prstGeom prst="rect">
            <a:avLst/>
          </a:prstGeom>
        </p:spPr>
      </p:pic>
      <p:pic>
        <p:nvPicPr>
          <p:cNvPr id="15" name="Picture 14" descr="DSC_1080a.jpg"/>
          <p:cNvPicPr>
            <a:picLocks noChangeAspect="1"/>
          </p:cNvPicPr>
          <p:nvPr/>
        </p:nvPicPr>
        <p:blipFill>
          <a:blip r:embed="rId6" cstate="print"/>
          <a:srcRect l="38064" t="38070" r="45901" b="37142"/>
          <a:stretch>
            <a:fillRect/>
          </a:stretch>
        </p:blipFill>
        <p:spPr>
          <a:xfrm>
            <a:off x="5508104" y="2556000"/>
            <a:ext cx="1800000" cy="1677533"/>
          </a:xfrm>
          <a:prstGeom prst="rect">
            <a:avLst/>
          </a:prstGeom>
        </p:spPr>
      </p:pic>
      <p:pic>
        <p:nvPicPr>
          <p:cNvPr id="16" name="Picture 15" descr="DSC_1072.JPG"/>
          <p:cNvPicPr>
            <a:picLocks noChangeAspect="1"/>
          </p:cNvPicPr>
          <p:nvPr/>
        </p:nvPicPr>
        <p:blipFill>
          <a:blip r:embed="rId7" cstate="print"/>
          <a:srcRect l="5784" t="41057" r="3856" b="27786"/>
          <a:stretch>
            <a:fillRect/>
          </a:stretch>
        </p:blipFill>
        <p:spPr>
          <a:xfrm>
            <a:off x="3059832" y="5076000"/>
            <a:ext cx="5973355" cy="1368000"/>
          </a:xfrm>
          <a:prstGeom prst="rect">
            <a:avLst/>
          </a:prstGeom>
        </p:spPr>
      </p:pic>
      <p:sp>
        <p:nvSpPr>
          <p:cNvPr id="17" name="TextBox 12"/>
          <p:cNvSpPr txBox="1"/>
          <p:nvPr/>
        </p:nvSpPr>
        <p:spPr>
          <a:xfrm>
            <a:off x="5940152" y="3060000"/>
            <a:ext cx="900000" cy="461665"/>
          </a:xfrm>
          <a:prstGeom prst="rect">
            <a:avLst/>
          </a:prstGeom>
          <a:noFill/>
        </p:spPr>
        <p:txBody>
          <a:bodyPr wrap="square" rtlCol="0">
            <a:spAutoFit/>
          </a:bodyPr>
          <a:lstStyle/>
          <a:p>
            <a:r>
              <a:rPr lang="en-US" sz="1200" dirty="0" smtClean="0">
                <a:latin typeface="Arial Rounded MT Bold" pitchFamily="34" charset="0"/>
              </a:rPr>
              <a:t>QFN</a:t>
            </a:r>
            <a:r>
              <a:rPr lang="en-US" sz="1200" dirty="0" smtClean="0">
                <a:latin typeface="Arial Rounded MT Bold" pitchFamily="34" charset="0"/>
              </a:rPr>
              <a:t>-48</a:t>
            </a:r>
            <a:endParaRPr lang="en-US" sz="1200" dirty="0" smtClean="0">
              <a:latin typeface="Arial Rounded MT Bold" pitchFamily="34" charset="0"/>
            </a:endParaRPr>
          </a:p>
          <a:p>
            <a:r>
              <a:rPr lang="en-US" sz="1200" dirty="0" smtClean="0">
                <a:latin typeface="Arial Rounded MT Bold" pitchFamily="34" charset="0"/>
              </a:rPr>
              <a:t>package</a:t>
            </a:r>
            <a:endParaRPr lang="en-US" sz="1200" dirty="0" smtClean="0">
              <a:latin typeface="Arial Rounded MT Bold" pitchFamily="34" charset="0"/>
            </a:endParaRPr>
          </a:p>
        </p:txBody>
      </p:sp>
      <p:sp>
        <p:nvSpPr>
          <p:cNvPr id="18" name="TextBox 12"/>
          <p:cNvSpPr txBox="1"/>
          <p:nvPr/>
        </p:nvSpPr>
        <p:spPr>
          <a:xfrm>
            <a:off x="7704448" y="3060000"/>
            <a:ext cx="900000" cy="461665"/>
          </a:xfrm>
          <a:prstGeom prst="rect">
            <a:avLst/>
          </a:prstGeom>
          <a:noFill/>
        </p:spPr>
        <p:txBody>
          <a:bodyPr wrap="square" rtlCol="0">
            <a:spAutoFit/>
          </a:bodyPr>
          <a:lstStyle/>
          <a:p>
            <a:r>
              <a:rPr lang="en-US" sz="1200" dirty="0" smtClean="0">
                <a:latin typeface="Arial Rounded MT Bold" pitchFamily="34" charset="0"/>
              </a:rPr>
              <a:t>QFN-48</a:t>
            </a:r>
            <a:endParaRPr lang="en-US" sz="1200" dirty="0" smtClean="0">
              <a:latin typeface="Arial Rounded MT Bold" pitchFamily="34" charset="0"/>
            </a:endParaRPr>
          </a:p>
          <a:p>
            <a:r>
              <a:rPr lang="en-US" sz="1200" dirty="0" smtClean="0">
                <a:latin typeface="Arial Rounded MT Bold" pitchFamily="34" charset="0"/>
              </a:rPr>
              <a:t>package</a:t>
            </a:r>
            <a:endParaRPr lang="en-US" sz="1200" dirty="0" smtClean="0">
              <a:latin typeface="Arial Rounded MT Bold"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IN" dirty="0" smtClean="0"/>
              <a:t>     NINO based AFE board</a:t>
            </a:r>
            <a:endParaRPr lang="en-IN" dirty="0"/>
          </a:p>
        </p:txBody>
      </p:sp>
      <p:pic>
        <p:nvPicPr>
          <p:cNvPr id="8" name="Picture 2"/>
          <p:cNvPicPr>
            <a:picLocks noChangeAspect="1"/>
          </p:cNvPicPr>
          <p:nvPr/>
        </p:nvPicPr>
        <p:blipFill>
          <a:blip r:embed="rId2" cstate="print"/>
          <a:srcRect t="2245" b="748"/>
          <a:stretch>
            <a:fillRect/>
          </a:stretch>
        </p:blipFill>
        <p:spPr>
          <a:xfrm>
            <a:off x="0" y="720000"/>
            <a:ext cx="7740000" cy="3215228"/>
          </a:xfrm>
          <a:prstGeom prst="rect">
            <a:avLst/>
          </a:prstGeom>
          <a:ln>
            <a:noFill/>
          </a:ln>
        </p:spPr>
      </p:pic>
      <p:pic>
        <p:nvPicPr>
          <p:cNvPr id="9" name="Picture 8"/>
          <p:cNvPicPr>
            <a:picLocks noChangeAspect="1"/>
          </p:cNvPicPr>
          <p:nvPr/>
        </p:nvPicPr>
        <p:blipFill rotWithShape="1">
          <a:blip r:embed="rId3" cstate="print">
            <a:extLst>
              <a:ext uri="{28A0092B-C50C-407E-A947-70E740481C1C}">
                <a14:useLocalDpi xmlns="" xmlns:a14="http://schemas.microsoft.com/office/drawing/2010/main" val="0"/>
              </a:ext>
            </a:extLst>
          </a:blip>
          <a:srcRect l="42199" t="2346" r="41672" b="1955"/>
          <a:stretch/>
        </p:blipFill>
        <p:spPr>
          <a:xfrm>
            <a:off x="7846811" y="9000"/>
            <a:ext cx="1297189" cy="6840000"/>
          </a:xfrm>
          <a:prstGeom prst="rect">
            <a:avLst/>
          </a:prstGeom>
        </p:spPr>
      </p:pic>
      <p:pic>
        <p:nvPicPr>
          <p:cNvPr id="12" name="Picture 2"/>
          <p:cNvPicPr>
            <a:picLocks noChangeAspect="1" noChangeArrowheads="1"/>
          </p:cNvPicPr>
          <p:nvPr/>
        </p:nvPicPr>
        <p:blipFill>
          <a:blip r:embed="rId4" cstate="print"/>
          <a:srcRect t="48040" b="579"/>
          <a:stretch>
            <a:fillRect/>
          </a:stretch>
        </p:blipFill>
        <p:spPr bwMode="auto">
          <a:xfrm>
            <a:off x="0" y="3962084"/>
            <a:ext cx="7740000" cy="28226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Performance comparison</a:t>
            </a:r>
            <a:endParaRPr lang="en-IN" dirty="0"/>
          </a:p>
        </p:txBody>
      </p:sp>
      <p:sp>
        <p:nvSpPr>
          <p:cNvPr id="8" name="Slide Number Placeholder 7"/>
          <p:cNvSpPr>
            <a:spLocks noGrp="1"/>
          </p:cNvSpPr>
          <p:nvPr>
            <p:ph type="sldNum" sz="quarter" idx="13"/>
          </p:nvPr>
        </p:nvSpPr>
        <p:spPr/>
        <p:txBody>
          <a:bodyPr/>
          <a:lstStyle/>
          <a:p>
            <a:fld id="{4A25DDA1-8321-48AA-B72A-57DD9D18B8CF}" type="slidenum">
              <a:rPr lang="en-SG" smtClean="0">
                <a:solidFill>
                  <a:srgbClr val="C4C3AA">
                    <a:lumMod val="75000"/>
                  </a:srgbClr>
                </a:solidFill>
              </a:rPr>
              <a:pPr/>
              <a:t>16</a:t>
            </a:fld>
            <a:endParaRPr lang="en-SG" dirty="0">
              <a:solidFill>
                <a:srgbClr val="C4C3AA">
                  <a:lumMod val="75000"/>
                </a:srgbClr>
              </a:solidFill>
            </a:endParaRPr>
          </a:p>
        </p:txBody>
      </p:sp>
      <p:sp>
        <p:nvSpPr>
          <p:cNvPr id="9" name="Footer Placeholder 8"/>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pic>
        <p:nvPicPr>
          <p:cNvPr id="212995" name="Picture 3"/>
          <p:cNvPicPr>
            <a:picLocks noChangeAspect="1" noChangeArrowheads="1"/>
          </p:cNvPicPr>
          <p:nvPr/>
        </p:nvPicPr>
        <p:blipFill>
          <a:blip r:embed="rId2" cstate="print"/>
          <a:srcRect/>
          <a:stretch>
            <a:fillRect/>
          </a:stretch>
        </p:blipFill>
        <p:spPr bwMode="auto">
          <a:xfrm>
            <a:off x="18000" y="720000"/>
            <a:ext cx="9108000" cy="48485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DFE module – the workhorse</a:t>
            </a:r>
            <a:endParaRPr lang="en-SG" dirty="0"/>
          </a:p>
        </p:txBody>
      </p:sp>
      <p:pic>
        <p:nvPicPr>
          <p:cNvPr id="2051" name="Picture 3"/>
          <p:cNvPicPr>
            <a:picLocks noGrp="1" noChangeAspect="1" noChangeArrowheads="1"/>
          </p:cNvPicPr>
          <p:nvPr>
            <p:ph idx="1"/>
          </p:nvPr>
        </p:nvPicPr>
        <p:blipFill>
          <a:blip r:embed="rId2" cstate="print"/>
          <a:stretch>
            <a:fillRect/>
          </a:stretch>
        </p:blipFill>
        <p:spPr bwMode="auto">
          <a:xfrm>
            <a:off x="2325341" y="720725"/>
            <a:ext cx="6818659" cy="5759450"/>
          </a:xfrm>
          <a:prstGeom prst="rect">
            <a:avLst/>
          </a:prstGeom>
          <a:noFill/>
          <a:ln>
            <a:noFill/>
          </a:ln>
        </p:spPr>
      </p:pic>
      <p:sp>
        <p:nvSpPr>
          <p:cNvPr id="357" name="Content Placeholder 1"/>
          <p:cNvSpPr txBox="1">
            <a:spLocks/>
          </p:cNvSpPr>
          <p:nvPr/>
        </p:nvSpPr>
        <p:spPr>
          <a:xfrm>
            <a:off x="107504" y="719999"/>
            <a:ext cx="2196000" cy="5760000"/>
          </a:xfrm>
          <a:prstGeom prst="rect">
            <a:avLst/>
          </a:prstGeom>
        </p:spPr>
        <p:txBody>
          <a:bodyPr vert="horz" wrap="square" lIns="91440" tIns="45720" rIns="91440" bIns="45720" rtlCol="0">
            <a:spAutoFit/>
          </a:bodyPr>
          <a:lstStyle/>
          <a:p>
            <a:pPr marL="216000" indent="-216000">
              <a:spcAft>
                <a:spcPts val="600"/>
              </a:spcAft>
              <a:buSzPct val="80000"/>
              <a:buFont typeface="Wingdings 2"/>
              <a:buChar char=""/>
              <a:defRPr/>
            </a:pPr>
            <a:r>
              <a:rPr lang="en-US" sz="1600" dirty="0" smtClean="0">
                <a:latin typeface="Arial Rounded MT Bold" pitchFamily="34" charset="0"/>
                <a:cs typeface="Narkisim" pitchFamily="34" charset="-79"/>
              </a:rPr>
              <a:t>Unshaped, digitized, LVDS RPC signals from 128 strips (64x + 64y)</a:t>
            </a:r>
          </a:p>
          <a:p>
            <a:pPr marL="216000" indent="-216000">
              <a:spcAft>
                <a:spcPts val="600"/>
              </a:spcAft>
              <a:buSzPct val="80000"/>
              <a:buFont typeface="Wingdings 2"/>
              <a:buChar char=""/>
              <a:defRPr/>
            </a:pPr>
            <a:r>
              <a:rPr lang="en-US" sz="1600" dirty="0" smtClean="0">
                <a:latin typeface="Arial Rounded MT Bold" pitchFamily="34" charset="0"/>
                <a:cs typeface="Narkisim" pitchFamily="34" charset="-79"/>
              </a:rPr>
              <a:t>16 analog RPC signals, each signal is a summed or multiplexed output of 8 RPC amplified signals.</a:t>
            </a:r>
          </a:p>
          <a:p>
            <a:pPr marL="216000" indent="-216000">
              <a:spcAft>
                <a:spcPts val="600"/>
              </a:spcAft>
              <a:buSzPct val="80000"/>
              <a:buFont typeface="Wingdings 2"/>
              <a:buChar char=""/>
              <a:defRPr/>
            </a:pPr>
            <a:r>
              <a:rPr lang="en-US" sz="1600" dirty="0" smtClean="0">
                <a:latin typeface="Arial Rounded MT Bold" pitchFamily="34" charset="0"/>
                <a:cs typeface="Narkisim" pitchFamily="34" charset="-79"/>
              </a:rPr>
              <a:t>Global trigger</a:t>
            </a:r>
          </a:p>
          <a:p>
            <a:pPr marL="216000" indent="-216000">
              <a:spcAft>
                <a:spcPts val="600"/>
              </a:spcAft>
              <a:buSzPct val="80000"/>
              <a:buFont typeface="Wingdings 2"/>
              <a:buChar char=""/>
              <a:defRPr/>
            </a:pPr>
            <a:r>
              <a:rPr lang="en-US" sz="1600" dirty="0" smtClean="0">
                <a:latin typeface="Arial Rounded MT Bold" pitchFamily="34" charset="0"/>
                <a:cs typeface="Narkisim" pitchFamily="34" charset="-79"/>
              </a:rPr>
              <a:t>TDC calibration signals</a:t>
            </a:r>
          </a:p>
          <a:p>
            <a:pPr marL="216000" indent="-216000">
              <a:spcAft>
                <a:spcPts val="600"/>
              </a:spcAft>
              <a:buSzPct val="80000"/>
              <a:buFont typeface="Wingdings 2"/>
              <a:buChar char=""/>
              <a:defRPr/>
            </a:pPr>
            <a:r>
              <a:rPr lang="en-US" sz="1600" dirty="0" smtClean="0">
                <a:latin typeface="Arial Rounded MT Bold" pitchFamily="34" charset="0"/>
                <a:cs typeface="Narkisim" pitchFamily="34" charset="-79"/>
              </a:rPr>
              <a:t>TCP/IP connection to backend for command and data transfer</a:t>
            </a:r>
          </a:p>
        </p:txBody>
      </p:sp>
      <p:sp>
        <p:nvSpPr>
          <p:cNvPr id="7" name="Footer Placeholder 3"/>
          <p:cNvSpPr>
            <a:spLocks noGrp="1"/>
          </p:cNvSpPr>
          <p:nvPr>
            <p:ph type="ftr" sz="quarter" idx="11"/>
          </p:nvPr>
        </p:nvSpPr>
        <p:spPr>
          <a:xfrm>
            <a:off x="0" y="6516000"/>
            <a:ext cx="8604000" cy="288000"/>
          </a:xfrm>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
        <p:nvSpPr>
          <p:cNvPr id="8" name="Slide Number Placeholder 4"/>
          <p:cNvSpPr>
            <a:spLocks noGrp="1"/>
          </p:cNvSpPr>
          <p:nvPr>
            <p:ph type="sldNum" sz="quarter" idx="13"/>
          </p:nvPr>
        </p:nvSpPr>
        <p:spPr>
          <a:xfrm>
            <a:off x="8663009" y="6516000"/>
            <a:ext cx="468000" cy="288000"/>
          </a:xfrm>
        </p:spPr>
        <p:txBody>
          <a:bodyPr/>
          <a:lstStyle/>
          <a:p>
            <a:fld id="{4A25DDA1-8321-48AA-B72A-57DD9D18B8CF}" type="slidenum">
              <a:rPr lang="en-SG" smtClean="0">
                <a:solidFill>
                  <a:srgbClr val="C4C3AA">
                    <a:lumMod val="75000"/>
                  </a:srgbClr>
                </a:solidFill>
              </a:rPr>
              <a:pPr/>
              <a:t>17</a:t>
            </a:fld>
            <a:endParaRPr lang="en-SG" dirty="0">
              <a:solidFill>
                <a:srgbClr val="C4C3AA">
                  <a:lumMod val="75000"/>
                </a:srgb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Soft-core processor</a:t>
            </a:r>
            <a:endParaRPr lang="en-IN" dirty="0"/>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
        <p:nvSpPr>
          <p:cNvPr id="5" name="Slide Number Placeholder 4"/>
          <p:cNvSpPr>
            <a:spLocks noGrp="1"/>
          </p:cNvSpPr>
          <p:nvPr>
            <p:ph type="sldNum" sz="quarter" idx="13"/>
          </p:nvPr>
        </p:nvSpPr>
        <p:spPr/>
        <p:txBody>
          <a:bodyPr/>
          <a:lstStyle/>
          <a:p>
            <a:fld id="{4A25DDA1-8321-48AA-B72A-57DD9D18B8CF}" type="slidenum">
              <a:rPr lang="en-SG" smtClean="0">
                <a:solidFill>
                  <a:srgbClr val="C4C3AA">
                    <a:lumMod val="75000"/>
                  </a:srgbClr>
                </a:solidFill>
              </a:rPr>
              <a:pPr/>
              <a:t>18</a:t>
            </a:fld>
            <a:endParaRPr lang="en-SG" dirty="0">
              <a:solidFill>
                <a:srgbClr val="C4C3AA">
                  <a:lumMod val="75000"/>
                </a:srgbClr>
              </a:solidFill>
            </a:endParaRPr>
          </a:p>
        </p:txBody>
      </p:sp>
      <p:pic>
        <p:nvPicPr>
          <p:cNvPr id="215042" name="Picture 2"/>
          <p:cNvPicPr>
            <a:picLocks noGrp="1" noChangeAspect="1" noChangeArrowheads="1"/>
          </p:cNvPicPr>
          <p:nvPr>
            <p:ph idx="1"/>
          </p:nvPr>
        </p:nvPicPr>
        <p:blipFill>
          <a:blip r:embed="rId2" cstate="print"/>
          <a:srcRect/>
          <a:stretch>
            <a:fillRect/>
          </a:stretch>
        </p:blipFill>
        <p:spPr bwMode="auto">
          <a:xfrm>
            <a:off x="398808" y="720725"/>
            <a:ext cx="8346384" cy="5759450"/>
          </a:xfrm>
          <a:prstGeom prst="rect">
            <a:avLst/>
          </a:prstGeom>
          <a:noFill/>
          <a:ln w="9525">
            <a:noFill/>
            <a:miter lim="800000"/>
            <a:headEnd/>
            <a:tailEnd/>
          </a:ln>
        </p:spPr>
      </p:pic>
      <p:sp>
        <p:nvSpPr>
          <p:cNvPr id="10" name="Rectangle 9"/>
          <p:cNvSpPr/>
          <p:nvPr/>
        </p:nvSpPr>
        <p:spPr>
          <a:xfrm>
            <a:off x="3463414" y="1484784"/>
            <a:ext cx="2448000" cy="1938992"/>
          </a:xfrm>
          <a:prstGeom prst="rect">
            <a:avLst/>
          </a:prstGeom>
        </p:spPr>
        <p:txBody>
          <a:bodyPr wrap="square">
            <a:spAutoFit/>
          </a:bodyPr>
          <a:lstStyle/>
          <a:p>
            <a:pPr marL="571500" indent="-571500"/>
            <a:r>
              <a:rPr lang="en-US" sz="1200" dirty="0" smtClean="0">
                <a:solidFill>
                  <a:schemeClr val="accent6"/>
                </a:solidFill>
                <a:latin typeface="Bookman Old Style" panose="02050604050505020204" pitchFamily="18" charset="0"/>
              </a:rPr>
              <a:t>Event data acquisition</a:t>
            </a:r>
          </a:p>
          <a:p>
            <a:pPr marL="571500" indent="-571500"/>
            <a:r>
              <a:rPr lang="en-US" sz="1200" dirty="0" smtClean="0">
                <a:solidFill>
                  <a:schemeClr val="accent6"/>
                </a:solidFill>
                <a:latin typeface="Bookman Old Style" panose="02050604050505020204" pitchFamily="18" charset="0"/>
              </a:rPr>
              <a:t>Monitoring data acquisition</a:t>
            </a:r>
          </a:p>
          <a:p>
            <a:pPr marL="571500" indent="-571500"/>
            <a:r>
              <a:rPr lang="en-US" sz="1200" dirty="0" smtClean="0">
                <a:solidFill>
                  <a:schemeClr val="accent6"/>
                </a:solidFill>
                <a:latin typeface="Bookman Old Style" panose="02050604050505020204" pitchFamily="18" charset="0"/>
              </a:rPr>
              <a:t>Command interface </a:t>
            </a:r>
          </a:p>
          <a:p>
            <a:pPr marL="571500" indent="-571500"/>
            <a:r>
              <a:rPr lang="en-US" sz="1200" dirty="0" smtClean="0">
                <a:solidFill>
                  <a:schemeClr val="accent6"/>
                </a:solidFill>
                <a:latin typeface="Bookman Old Style" panose="02050604050505020204" pitchFamily="18" charset="0"/>
              </a:rPr>
              <a:t>Remote system upgradation</a:t>
            </a:r>
          </a:p>
          <a:p>
            <a:pPr marL="571500" indent="-571500"/>
            <a:r>
              <a:rPr lang="en-US" sz="1200" dirty="0" smtClean="0">
                <a:solidFill>
                  <a:schemeClr val="accent6"/>
                </a:solidFill>
                <a:latin typeface="Bookman Old Style" panose="02050604050505020204" pitchFamily="18" charset="0"/>
              </a:rPr>
              <a:t>HV control and Monitoring</a:t>
            </a:r>
          </a:p>
          <a:p>
            <a:pPr marL="571500" indent="-571500"/>
            <a:r>
              <a:rPr lang="en-US" sz="1200" dirty="0" smtClean="0">
                <a:solidFill>
                  <a:schemeClr val="accent6"/>
                </a:solidFill>
                <a:latin typeface="Bookman Old Style" panose="02050604050505020204" pitchFamily="18" charset="0"/>
              </a:rPr>
              <a:t>Read/Write Hardware register</a:t>
            </a:r>
          </a:p>
          <a:p>
            <a:pPr marL="571500" indent="-571500"/>
            <a:r>
              <a:rPr lang="en-US" sz="1200" dirty="0" smtClean="0">
                <a:solidFill>
                  <a:schemeClr val="accent6"/>
                </a:solidFill>
                <a:latin typeface="Bookman Old Style" panose="02050604050505020204" pitchFamily="18" charset="0"/>
              </a:rPr>
              <a:t> access</a:t>
            </a:r>
          </a:p>
          <a:p>
            <a:pPr marL="571500" indent="-571500"/>
            <a:r>
              <a:rPr lang="en-US" sz="1200" dirty="0" smtClean="0">
                <a:solidFill>
                  <a:schemeClr val="accent6"/>
                </a:solidFill>
                <a:latin typeface="Bookman Old Style" panose="02050604050505020204" pitchFamily="18" charset="0"/>
              </a:rPr>
              <a:t>Flash memory Access </a:t>
            </a:r>
          </a:p>
          <a:p>
            <a:pPr marL="571500" indent="-571500"/>
            <a:r>
              <a:rPr lang="en-US" sz="1200" dirty="0" smtClean="0">
                <a:solidFill>
                  <a:schemeClr val="accent6"/>
                </a:solidFill>
                <a:latin typeface="Bookman Old Style" panose="02050604050505020204" pitchFamily="18" charset="0"/>
              </a:rPr>
              <a:t>TDC JTAG Access</a:t>
            </a:r>
          </a:p>
          <a:p>
            <a:pPr marL="571500" indent="-571500"/>
            <a:r>
              <a:rPr lang="en-US" sz="1200" dirty="0" smtClean="0">
                <a:solidFill>
                  <a:schemeClr val="accent6"/>
                </a:solidFill>
                <a:latin typeface="Bookman Old Style" panose="02050604050505020204" pitchFamily="18" charset="0"/>
              </a:rPr>
              <a:t>Wiznet Network Interface</a:t>
            </a:r>
          </a:p>
        </p:txBody>
      </p:sp>
      <p:sp>
        <p:nvSpPr>
          <p:cNvPr id="7" name="Rectangle 6"/>
          <p:cNvSpPr/>
          <p:nvPr/>
        </p:nvSpPr>
        <p:spPr>
          <a:xfrm>
            <a:off x="4026394" y="802453"/>
            <a:ext cx="1667444" cy="307777"/>
          </a:xfrm>
          <a:prstGeom prst="rect">
            <a:avLst/>
          </a:prstGeom>
        </p:spPr>
        <p:txBody>
          <a:bodyPr wrap="none">
            <a:spAutoFit/>
          </a:bodyPr>
          <a:lstStyle/>
          <a:p>
            <a:r>
              <a:rPr lang="en-IN" sz="1400" dirty="0" smtClean="0">
                <a:solidFill>
                  <a:srgbClr val="000000"/>
                </a:solidFill>
                <a:latin typeface="Arial Rounded MT Bold" pitchFamily="34" charset="0"/>
              </a:rPr>
              <a:t>(EP4CE115F780)</a:t>
            </a:r>
            <a:endParaRPr lang="en-IN" sz="1400" dirty="0">
              <a:solidFill>
                <a:srgbClr val="000000"/>
              </a:solidFill>
              <a:latin typeface="Arial Rounded MT Bold"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TDC specifications</a:t>
            </a:r>
            <a:endParaRPr lang="en-IN" dirty="0"/>
          </a:p>
        </p:txBody>
      </p:sp>
      <p:graphicFrame>
        <p:nvGraphicFramePr>
          <p:cNvPr id="4" name="Content Placeholder 3"/>
          <p:cNvGraphicFramePr>
            <a:graphicFrameLocks noGrp="1"/>
          </p:cNvGraphicFramePr>
          <p:nvPr>
            <p:ph idx="1"/>
          </p:nvPr>
        </p:nvGraphicFramePr>
        <p:xfrm>
          <a:off x="157271" y="1485229"/>
          <a:ext cx="8829458" cy="3959995"/>
        </p:xfrm>
        <a:graphic>
          <a:graphicData uri="http://schemas.openxmlformats.org/drawingml/2006/table">
            <a:tbl>
              <a:tblPr>
                <a:tableStyleId>{5940675A-B579-460E-94D1-54222C63F5DA}</a:tableStyleId>
              </a:tblPr>
              <a:tblGrid>
                <a:gridCol w="4414729"/>
                <a:gridCol w="4414729"/>
              </a:tblGrid>
              <a:tr h="304615">
                <a:tc>
                  <a:txBody>
                    <a:bodyPr/>
                    <a:lstStyle/>
                    <a:p>
                      <a:pPr>
                        <a:lnSpc>
                          <a:spcPct val="115000"/>
                        </a:lnSpc>
                        <a:spcAft>
                          <a:spcPts val="0"/>
                        </a:spcAft>
                      </a:pPr>
                      <a:r>
                        <a:rPr lang="en-SG" sz="1600" dirty="0">
                          <a:latin typeface="Arial Rounded MT Bold" pitchFamily="34" charset="0"/>
                        </a:rPr>
                        <a:t>Parameter</a:t>
                      </a:r>
                      <a:endParaRPr lang="en-IN" sz="1400" dirty="0">
                        <a:solidFill>
                          <a:schemeClr val="tx1"/>
                        </a:solidFill>
                        <a:latin typeface="Arial Rounded MT Bold" pitchFamily="34" charset="0"/>
                        <a:ea typeface="Calibri"/>
                        <a:cs typeface="Times New Roman"/>
                      </a:endParaRPr>
                    </a:p>
                  </a:txBody>
                  <a:tcPr marL="99331" marR="99331" marT="0" marB="0" anchor="ctr"/>
                </a:tc>
                <a:tc>
                  <a:txBody>
                    <a:bodyPr/>
                    <a:lstStyle/>
                    <a:p>
                      <a:pPr>
                        <a:lnSpc>
                          <a:spcPct val="115000"/>
                        </a:lnSpc>
                        <a:spcAft>
                          <a:spcPts val="0"/>
                        </a:spcAft>
                      </a:pPr>
                      <a:r>
                        <a:rPr lang="en-SG" sz="1600" dirty="0">
                          <a:latin typeface="Arial Rounded MT Bold" pitchFamily="34" charset="0"/>
                        </a:rPr>
                        <a:t>Specification</a:t>
                      </a:r>
                      <a:endParaRPr lang="en-IN" sz="1400" dirty="0">
                        <a:solidFill>
                          <a:schemeClr val="tx1"/>
                        </a:solidFill>
                        <a:latin typeface="Arial Rounded MT Bold" pitchFamily="34" charset="0"/>
                        <a:ea typeface="Calibri"/>
                        <a:cs typeface="Times New Roman"/>
                      </a:endParaRPr>
                    </a:p>
                  </a:txBody>
                  <a:tcPr marL="99331" marR="99331" marT="0" marB="0" anchor="ctr"/>
                </a:tc>
              </a:tr>
              <a:tr h="304615">
                <a:tc>
                  <a:txBody>
                    <a:bodyPr/>
                    <a:lstStyle/>
                    <a:p>
                      <a:pPr marL="342900" lvl="0" indent="-342900">
                        <a:lnSpc>
                          <a:spcPct val="115000"/>
                        </a:lnSpc>
                        <a:spcAft>
                          <a:spcPts val="0"/>
                        </a:spcAft>
                        <a:buFont typeface="+mj-lt"/>
                        <a:buNone/>
                      </a:pPr>
                      <a:r>
                        <a:rPr lang="en-SG" sz="1600" dirty="0">
                          <a:latin typeface="Arial Rounded MT Bold" pitchFamily="34" charset="0"/>
                        </a:rPr>
                        <a:t>Number of channels</a:t>
                      </a:r>
                      <a:endParaRPr lang="en-IN" sz="1400" dirty="0">
                        <a:solidFill>
                          <a:schemeClr val="tx1"/>
                        </a:solidFill>
                        <a:latin typeface="Arial Rounded MT Bold" pitchFamily="34" charset="0"/>
                        <a:ea typeface="Calibri"/>
                        <a:cs typeface="Times New Roman"/>
                      </a:endParaRPr>
                    </a:p>
                  </a:txBody>
                  <a:tcPr marL="99331" marR="99331" marT="0" marB="0" anchor="ctr"/>
                </a:tc>
                <a:tc>
                  <a:txBody>
                    <a:bodyPr/>
                    <a:lstStyle/>
                    <a:p>
                      <a:pPr>
                        <a:lnSpc>
                          <a:spcPct val="115000"/>
                        </a:lnSpc>
                        <a:spcAft>
                          <a:spcPts val="0"/>
                        </a:spcAft>
                      </a:pPr>
                      <a:r>
                        <a:rPr lang="en-SG" sz="1600" dirty="0">
                          <a:latin typeface="Arial Rounded MT Bold" pitchFamily="34" charset="0"/>
                        </a:rPr>
                        <a:t>8 or 16</a:t>
                      </a:r>
                      <a:endParaRPr lang="en-IN" sz="1400" dirty="0">
                        <a:solidFill>
                          <a:schemeClr val="tx1"/>
                        </a:solidFill>
                        <a:latin typeface="Arial Rounded MT Bold" pitchFamily="34" charset="0"/>
                        <a:ea typeface="Calibri"/>
                        <a:cs typeface="Times New Roman"/>
                      </a:endParaRPr>
                    </a:p>
                  </a:txBody>
                  <a:tcPr marL="99331" marR="99331" marT="0" marB="0" anchor="ctr"/>
                </a:tc>
              </a:tr>
              <a:tr h="304615">
                <a:tc>
                  <a:txBody>
                    <a:bodyPr/>
                    <a:lstStyle/>
                    <a:p>
                      <a:pPr marL="342900" lvl="0" indent="-342900">
                        <a:lnSpc>
                          <a:spcPct val="115000"/>
                        </a:lnSpc>
                        <a:spcAft>
                          <a:spcPts val="0"/>
                        </a:spcAft>
                        <a:buFont typeface="+mj-lt"/>
                        <a:buNone/>
                      </a:pPr>
                      <a:r>
                        <a:rPr lang="en-SG" sz="1600" dirty="0">
                          <a:latin typeface="Arial Rounded MT Bold" pitchFamily="34" charset="0"/>
                        </a:rPr>
                        <a:t>Least count</a:t>
                      </a:r>
                      <a:endParaRPr lang="en-IN" sz="1400" dirty="0">
                        <a:solidFill>
                          <a:schemeClr val="tx1"/>
                        </a:solidFill>
                        <a:latin typeface="Arial Rounded MT Bold" pitchFamily="34" charset="0"/>
                        <a:ea typeface="Calibri"/>
                        <a:cs typeface="Times New Roman"/>
                      </a:endParaRPr>
                    </a:p>
                  </a:txBody>
                  <a:tcPr marL="99331" marR="99331" marT="0" marB="0" anchor="ctr"/>
                </a:tc>
                <a:tc>
                  <a:txBody>
                    <a:bodyPr/>
                    <a:lstStyle/>
                    <a:p>
                      <a:pPr>
                        <a:lnSpc>
                          <a:spcPct val="115000"/>
                        </a:lnSpc>
                        <a:spcAft>
                          <a:spcPts val="0"/>
                        </a:spcAft>
                      </a:pPr>
                      <a:r>
                        <a:rPr lang="en-SG" sz="1600" dirty="0">
                          <a:latin typeface="Arial Rounded MT Bold" pitchFamily="34" charset="0"/>
                        </a:rPr>
                        <a:t>200ps</a:t>
                      </a:r>
                      <a:endParaRPr lang="en-IN" sz="1400" dirty="0">
                        <a:solidFill>
                          <a:schemeClr val="tx1"/>
                        </a:solidFill>
                        <a:latin typeface="Arial Rounded MT Bold" pitchFamily="34" charset="0"/>
                        <a:ea typeface="Calibri"/>
                        <a:cs typeface="Times New Roman"/>
                      </a:endParaRPr>
                    </a:p>
                  </a:txBody>
                  <a:tcPr marL="99331" marR="99331" marT="0" marB="0" anchor="ctr"/>
                </a:tc>
              </a:tr>
              <a:tr h="304615">
                <a:tc>
                  <a:txBody>
                    <a:bodyPr/>
                    <a:lstStyle/>
                    <a:p>
                      <a:pPr marL="342900" lvl="0" indent="-342900">
                        <a:lnSpc>
                          <a:spcPct val="115000"/>
                        </a:lnSpc>
                        <a:spcAft>
                          <a:spcPts val="0"/>
                        </a:spcAft>
                        <a:buFont typeface="+mj-lt"/>
                        <a:buNone/>
                      </a:pPr>
                      <a:r>
                        <a:rPr lang="en-SG" sz="1600" dirty="0">
                          <a:latin typeface="Arial Rounded MT Bold" pitchFamily="34" charset="0"/>
                        </a:rPr>
                        <a:t>Dynamic range</a:t>
                      </a:r>
                      <a:endParaRPr lang="en-IN" sz="1400" dirty="0">
                        <a:solidFill>
                          <a:schemeClr val="tx1"/>
                        </a:solidFill>
                        <a:latin typeface="Arial Rounded MT Bold" pitchFamily="34" charset="0"/>
                        <a:ea typeface="Calibri"/>
                        <a:cs typeface="Times New Roman"/>
                      </a:endParaRPr>
                    </a:p>
                  </a:txBody>
                  <a:tcPr marL="99331" marR="99331" marT="0" marB="0" anchor="ctr"/>
                </a:tc>
                <a:tc>
                  <a:txBody>
                    <a:bodyPr/>
                    <a:lstStyle/>
                    <a:p>
                      <a:pPr>
                        <a:lnSpc>
                          <a:spcPct val="115000"/>
                        </a:lnSpc>
                        <a:spcAft>
                          <a:spcPts val="0"/>
                        </a:spcAft>
                      </a:pPr>
                      <a:r>
                        <a:rPr lang="en-SG" sz="1600" dirty="0">
                          <a:latin typeface="Arial Rounded MT Bold" pitchFamily="34" charset="0"/>
                        </a:rPr>
                        <a:t>2μs (essential), 32μs (desirable)</a:t>
                      </a:r>
                      <a:endParaRPr lang="en-IN" sz="1400" dirty="0">
                        <a:solidFill>
                          <a:schemeClr val="tx1"/>
                        </a:solidFill>
                        <a:latin typeface="Arial Rounded MT Bold" pitchFamily="34" charset="0"/>
                        <a:ea typeface="Calibri"/>
                        <a:cs typeface="Times New Roman"/>
                      </a:endParaRPr>
                    </a:p>
                  </a:txBody>
                  <a:tcPr marL="99331" marR="99331" marT="0" marB="0" anchor="ctr"/>
                </a:tc>
              </a:tr>
              <a:tr h="304615">
                <a:tc>
                  <a:txBody>
                    <a:bodyPr/>
                    <a:lstStyle/>
                    <a:p>
                      <a:pPr marL="342900" lvl="0" indent="-342900">
                        <a:lnSpc>
                          <a:spcPct val="115000"/>
                        </a:lnSpc>
                        <a:spcAft>
                          <a:spcPts val="0"/>
                        </a:spcAft>
                        <a:buFont typeface="+mj-lt"/>
                        <a:buNone/>
                      </a:pPr>
                      <a:r>
                        <a:rPr lang="en-SG" sz="1600" dirty="0">
                          <a:latin typeface="Arial Rounded MT Bold" pitchFamily="34" charset="0"/>
                        </a:rPr>
                        <a:t>Number of bits</a:t>
                      </a:r>
                      <a:endParaRPr lang="en-IN" sz="1400" dirty="0">
                        <a:solidFill>
                          <a:schemeClr val="tx1"/>
                        </a:solidFill>
                        <a:latin typeface="Arial Rounded MT Bold" pitchFamily="34" charset="0"/>
                        <a:ea typeface="Calibri"/>
                        <a:cs typeface="Times New Roman"/>
                      </a:endParaRPr>
                    </a:p>
                  </a:txBody>
                  <a:tcPr marL="99331" marR="99331" marT="0" marB="0" anchor="ctr"/>
                </a:tc>
                <a:tc>
                  <a:txBody>
                    <a:bodyPr/>
                    <a:lstStyle/>
                    <a:p>
                      <a:pPr>
                        <a:lnSpc>
                          <a:spcPct val="115000"/>
                        </a:lnSpc>
                        <a:spcAft>
                          <a:spcPts val="0"/>
                        </a:spcAft>
                      </a:pPr>
                      <a:r>
                        <a:rPr lang="en-SG" sz="1600" dirty="0">
                          <a:latin typeface="Arial Rounded MT Bold" pitchFamily="34" charset="0"/>
                        </a:rPr>
                        <a:t>14 (essential), 18 (desirable)</a:t>
                      </a:r>
                      <a:endParaRPr lang="en-IN" sz="1400" dirty="0">
                        <a:solidFill>
                          <a:schemeClr val="tx1"/>
                        </a:solidFill>
                        <a:latin typeface="Arial Rounded MT Bold" pitchFamily="34" charset="0"/>
                        <a:ea typeface="Calibri"/>
                        <a:cs typeface="Times New Roman"/>
                      </a:endParaRPr>
                    </a:p>
                  </a:txBody>
                  <a:tcPr marL="99331" marR="99331" marT="0" marB="0" anchor="ctr"/>
                </a:tc>
              </a:tr>
              <a:tr h="304615">
                <a:tc>
                  <a:txBody>
                    <a:bodyPr/>
                    <a:lstStyle/>
                    <a:p>
                      <a:pPr marL="342900" lvl="0" indent="-342900">
                        <a:lnSpc>
                          <a:spcPct val="115000"/>
                        </a:lnSpc>
                        <a:spcAft>
                          <a:spcPts val="0"/>
                        </a:spcAft>
                        <a:buFont typeface="+mj-lt"/>
                        <a:buNone/>
                      </a:pPr>
                      <a:r>
                        <a:rPr lang="en-SG" sz="1600" dirty="0">
                          <a:latin typeface="Arial Rounded MT Bold" pitchFamily="34" charset="0"/>
                        </a:rPr>
                        <a:t>Type</a:t>
                      </a:r>
                      <a:endParaRPr lang="en-IN" sz="1400" dirty="0">
                        <a:solidFill>
                          <a:schemeClr val="tx1"/>
                        </a:solidFill>
                        <a:latin typeface="Arial Rounded MT Bold" pitchFamily="34" charset="0"/>
                        <a:ea typeface="Calibri"/>
                        <a:cs typeface="Times New Roman"/>
                      </a:endParaRPr>
                    </a:p>
                  </a:txBody>
                  <a:tcPr marL="99331" marR="99331" marT="0" marB="0" anchor="ctr"/>
                </a:tc>
                <a:tc>
                  <a:txBody>
                    <a:bodyPr/>
                    <a:lstStyle/>
                    <a:p>
                      <a:pPr>
                        <a:lnSpc>
                          <a:spcPct val="115000"/>
                        </a:lnSpc>
                        <a:spcAft>
                          <a:spcPts val="0"/>
                        </a:spcAft>
                      </a:pPr>
                      <a:r>
                        <a:rPr lang="en-SG" sz="1600" dirty="0">
                          <a:latin typeface="Arial Rounded MT Bold" pitchFamily="34" charset="0"/>
                        </a:rPr>
                        <a:t>Common stop</a:t>
                      </a:r>
                      <a:endParaRPr lang="en-IN" sz="1400" dirty="0">
                        <a:solidFill>
                          <a:schemeClr val="tx1"/>
                        </a:solidFill>
                        <a:latin typeface="Arial Rounded MT Bold" pitchFamily="34" charset="0"/>
                        <a:ea typeface="Calibri"/>
                        <a:cs typeface="Times New Roman"/>
                      </a:endParaRPr>
                    </a:p>
                  </a:txBody>
                  <a:tcPr marL="99331" marR="99331" marT="0" marB="0" anchor="ctr"/>
                </a:tc>
              </a:tr>
              <a:tr h="304615">
                <a:tc>
                  <a:txBody>
                    <a:bodyPr/>
                    <a:lstStyle/>
                    <a:p>
                      <a:pPr marL="342900" lvl="0" indent="-342900">
                        <a:lnSpc>
                          <a:spcPct val="115000"/>
                        </a:lnSpc>
                        <a:spcAft>
                          <a:spcPts val="0"/>
                        </a:spcAft>
                        <a:buFont typeface="+mj-lt"/>
                        <a:buNone/>
                      </a:pPr>
                      <a:r>
                        <a:rPr lang="en-SG" sz="1600" dirty="0">
                          <a:latin typeface="Arial Rounded MT Bold" pitchFamily="34" charset="0"/>
                        </a:rPr>
                        <a:t>Hits</a:t>
                      </a:r>
                      <a:endParaRPr lang="en-IN" sz="1400" dirty="0">
                        <a:solidFill>
                          <a:schemeClr val="tx1"/>
                        </a:solidFill>
                        <a:latin typeface="Arial Rounded MT Bold" pitchFamily="34" charset="0"/>
                        <a:ea typeface="Calibri"/>
                        <a:cs typeface="Times New Roman"/>
                      </a:endParaRPr>
                    </a:p>
                  </a:txBody>
                  <a:tcPr marL="99331" marR="99331" marT="0" marB="0" anchor="ctr"/>
                </a:tc>
                <a:tc>
                  <a:txBody>
                    <a:bodyPr/>
                    <a:lstStyle/>
                    <a:p>
                      <a:pPr>
                        <a:lnSpc>
                          <a:spcPct val="115000"/>
                        </a:lnSpc>
                        <a:spcAft>
                          <a:spcPts val="0"/>
                        </a:spcAft>
                      </a:pPr>
                      <a:r>
                        <a:rPr lang="en-SG" sz="1600" dirty="0">
                          <a:latin typeface="Arial Rounded MT Bold" pitchFamily="34" charset="0"/>
                        </a:rPr>
                        <a:t>Single hit (essential), multi hit (desirable)</a:t>
                      </a:r>
                      <a:endParaRPr lang="en-IN" sz="1400" dirty="0">
                        <a:solidFill>
                          <a:schemeClr val="tx1"/>
                        </a:solidFill>
                        <a:latin typeface="Arial Rounded MT Bold" pitchFamily="34" charset="0"/>
                        <a:ea typeface="Calibri"/>
                        <a:cs typeface="Times New Roman"/>
                      </a:endParaRPr>
                    </a:p>
                  </a:txBody>
                  <a:tcPr marL="99331" marR="99331" marT="0" marB="0" anchor="ctr"/>
                </a:tc>
              </a:tr>
              <a:tr h="304615">
                <a:tc>
                  <a:txBody>
                    <a:bodyPr/>
                    <a:lstStyle/>
                    <a:p>
                      <a:pPr marL="342900" lvl="0" indent="-342900">
                        <a:lnSpc>
                          <a:spcPct val="115000"/>
                        </a:lnSpc>
                        <a:spcAft>
                          <a:spcPts val="0"/>
                        </a:spcAft>
                        <a:buFont typeface="+mj-lt"/>
                        <a:buNone/>
                      </a:pPr>
                      <a:r>
                        <a:rPr lang="en-SG" sz="1600" dirty="0">
                          <a:latin typeface="Arial Rounded MT Bold" pitchFamily="34" charset="0"/>
                        </a:rPr>
                        <a:t>Double hit resolution</a:t>
                      </a:r>
                      <a:endParaRPr lang="en-IN" sz="1400" dirty="0">
                        <a:solidFill>
                          <a:schemeClr val="tx1"/>
                        </a:solidFill>
                        <a:latin typeface="Arial Rounded MT Bold" pitchFamily="34" charset="0"/>
                        <a:ea typeface="Calibri"/>
                        <a:cs typeface="Times New Roman"/>
                      </a:endParaRPr>
                    </a:p>
                  </a:txBody>
                  <a:tcPr marL="99331" marR="99331" marT="0" marB="0" anchor="ctr"/>
                </a:tc>
                <a:tc>
                  <a:txBody>
                    <a:bodyPr/>
                    <a:lstStyle/>
                    <a:p>
                      <a:pPr>
                        <a:lnSpc>
                          <a:spcPct val="115000"/>
                        </a:lnSpc>
                        <a:spcAft>
                          <a:spcPts val="0"/>
                        </a:spcAft>
                      </a:pPr>
                      <a:r>
                        <a:rPr lang="en-SG" sz="1600" dirty="0">
                          <a:latin typeface="Arial Rounded MT Bold" pitchFamily="34" charset="0"/>
                        </a:rPr>
                        <a:t>5-10ns</a:t>
                      </a:r>
                      <a:endParaRPr lang="en-IN" sz="1400" dirty="0">
                        <a:solidFill>
                          <a:schemeClr val="tx1"/>
                        </a:solidFill>
                        <a:latin typeface="Arial Rounded MT Bold" pitchFamily="34" charset="0"/>
                        <a:ea typeface="Calibri"/>
                        <a:cs typeface="Times New Roman"/>
                      </a:endParaRPr>
                    </a:p>
                  </a:txBody>
                  <a:tcPr marL="99331" marR="99331" marT="0" marB="0" anchor="ctr"/>
                </a:tc>
              </a:tr>
              <a:tr h="304615">
                <a:tc>
                  <a:txBody>
                    <a:bodyPr/>
                    <a:lstStyle/>
                    <a:p>
                      <a:pPr marL="342900" lvl="0" indent="-342900">
                        <a:lnSpc>
                          <a:spcPct val="115000"/>
                        </a:lnSpc>
                        <a:spcAft>
                          <a:spcPts val="0"/>
                        </a:spcAft>
                        <a:buFont typeface="+mj-lt"/>
                        <a:buNone/>
                      </a:pPr>
                      <a:r>
                        <a:rPr lang="en-SG" sz="1600" dirty="0">
                          <a:latin typeface="Arial Rounded MT Bold" pitchFamily="34" charset="0"/>
                        </a:rPr>
                        <a:t>Readout buffer size</a:t>
                      </a:r>
                      <a:endParaRPr lang="en-IN" sz="1400" dirty="0">
                        <a:solidFill>
                          <a:schemeClr val="tx1"/>
                        </a:solidFill>
                        <a:latin typeface="Arial Rounded MT Bold" pitchFamily="34" charset="0"/>
                        <a:ea typeface="Calibri"/>
                        <a:cs typeface="Times New Roman"/>
                      </a:endParaRPr>
                    </a:p>
                  </a:txBody>
                  <a:tcPr marL="99331" marR="99331" marT="0" marB="0" anchor="ctr"/>
                </a:tc>
                <a:tc>
                  <a:txBody>
                    <a:bodyPr/>
                    <a:lstStyle/>
                    <a:p>
                      <a:pPr>
                        <a:lnSpc>
                          <a:spcPct val="115000"/>
                        </a:lnSpc>
                        <a:spcAft>
                          <a:spcPts val="0"/>
                        </a:spcAft>
                      </a:pPr>
                      <a:r>
                        <a:rPr lang="en-SG" sz="1600" dirty="0">
                          <a:latin typeface="Arial Rounded MT Bold" pitchFamily="34" charset="0"/>
                        </a:rPr>
                        <a:t>128 words (maximum)</a:t>
                      </a:r>
                      <a:endParaRPr lang="en-IN" sz="1400" dirty="0">
                        <a:solidFill>
                          <a:schemeClr val="tx1"/>
                        </a:solidFill>
                        <a:latin typeface="Arial Rounded MT Bold" pitchFamily="34" charset="0"/>
                        <a:ea typeface="Calibri"/>
                        <a:cs typeface="Times New Roman"/>
                      </a:endParaRPr>
                    </a:p>
                  </a:txBody>
                  <a:tcPr marL="99331" marR="99331" marT="0" marB="0" anchor="ctr"/>
                </a:tc>
              </a:tr>
              <a:tr h="304615">
                <a:tc>
                  <a:txBody>
                    <a:bodyPr/>
                    <a:lstStyle/>
                    <a:p>
                      <a:pPr marL="342900" lvl="0" indent="-342900">
                        <a:lnSpc>
                          <a:spcPct val="115000"/>
                        </a:lnSpc>
                        <a:spcAft>
                          <a:spcPts val="0"/>
                        </a:spcAft>
                        <a:buFont typeface="+mj-lt"/>
                        <a:buNone/>
                      </a:pPr>
                      <a:r>
                        <a:rPr lang="en-SG" sz="1600" dirty="0">
                          <a:latin typeface="Arial Rounded MT Bold" pitchFamily="34" charset="0"/>
                        </a:rPr>
                        <a:t>Signal and control inputs</a:t>
                      </a:r>
                      <a:endParaRPr lang="en-IN" sz="1400" dirty="0">
                        <a:solidFill>
                          <a:schemeClr val="tx1"/>
                        </a:solidFill>
                        <a:latin typeface="Arial Rounded MT Bold" pitchFamily="34" charset="0"/>
                        <a:ea typeface="Calibri"/>
                        <a:cs typeface="Times New Roman"/>
                      </a:endParaRPr>
                    </a:p>
                  </a:txBody>
                  <a:tcPr marL="99331" marR="99331" marT="0" marB="0" anchor="ctr"/>
                </a:tc>
                <a:tc>
                  <a:txBody>
                    <a:bodyPr/>
                    <a:lstStyle/>
                    <a:p>
                      <a:pPr>
                        <a:lnSpc>
                          <a:spcPct val="115000"/>
                        </a:lnSpc>
                        <a:spcAft>
                          <a:spcPts val="0"/>
                        </a:spcAft>
                      </a:pPr>
                      <a:r>
                        <a:rPr lang="en-SG" sz="1600" dirty="0">
                          <a:latin typeface="Arial Rounded MT Bold" pitchFamily="34" charset="0"/>
                        </a:rPr>
                        <a:t>LVDS and LVTTL respectively</a:t>
                      </a:r>
                      <a:endParaRPr lang="en-IN" sz="1400" dirty="0">
                        <a:solidFill>
                          <a:schemeClr val="tx1"/>
                        </a:solidFill>
                        <a:latin typeface="Arial Rounded MT Bold" pitchFamily="34" charset="0"/>
                        <a:ea typeface="Calibri"/>
                        <a:cs typeface="Times New Roman"/>
                      </a:endParaRPr>
                    </a:p>
                  </a:txBody>
                  <a:tcPr marL="99331" marR="99331" marT="0" marB="0" anchor="ctr"/>
                </a:tc>
              </a:tr>
              <a:tr h="304615">
                <a:tc>
                  <a:txBody>
                    <a:bodyPr/>
                    <a:lstStyle/>
                    <a:p>
                      <a:pPr marL="342900" lvl="0" indent="-342900">
                        <a:lnSpc>
                          <a:spcPct val="115000"/>
                        </a:lnSpc>
                        <a:spcAft>
                          <a:spcPts val="0"/>
                        </a:spcAft>
                        <a:buFont typeface="+mj-lt"/>
                        <a:buNone/>
                      </a:pPr>
                      <a:r>
                        <a:rPr lang="en-SG" sz="1600" dirty="0">
                          <a:latin typeface="Arial Rounded MT Bold" pitchFamily="34" charset="0"/>
                        </a:rPr>
                        <a:t>DNL/INL</a:t>
                      </a:r>
                      <a:endParaRPr lang="en-IN" sz="1400" dirty="0">
                        <a:solidFill>
                          <a:schemeClr val="tx1"/>
                        </a:solidFill>
                        <a:latin typeface="Arial Rounded MT Bold" pitchFamily="34" charset="0"/>
                        <a:ea typeface="Calibri"/>
                        <a:cs typeface="Times New Roman"/>
                      </a:endParaRPr>
                    </a:p>
                  </a:txBody>
                  <a:tcPr marL="99331" marR="99331" marT="0" marB="0" anchor="ctr"/>
                </a:tc>
                <a:tc>
                  <a:txBody>
                    <a:bodyPr/>
                    <a:lstStyle/>
                    <a:p>
                      <a:pPr>
                        <a:lnSpc>
                          <a:spcPct val="115000"/>
                        </a:lnSpc>
                        <a:spcAft>
                          <a:spcPts val="0"/>
                        </a:spcAft>
                      </a:pPr>
                      <a:r>
                        <a:rPr lang="en-SG" sz="1600" dirty="0">
                          <a:latin typeface="Arial Rounded MT Bold" pitchFamily="34" charset="0"/>
                        </a:rPr>
                        <a:t>100ps (typical)</a:t>
                      </a:r>
                      <a:endParaRPr lang="en-IN" sz="1400" dirty="0">
                        <a:solidFill>
                          <a:schemeClr val="tx1"/>
                        </a:solidFill>
                        <a:latin typeface="Arial Rounded MT Bold" pitchFamily="34" charset="0"/>
                        <a:ea typeface="Calibri"/>
                        <a:cs typeface="Times New Roman"/>
                      </a:endParaRPr>
                    </a:p>
                  </a:txBody>
                  <a:tcPr marL="99331" marR="99331" marT="0" marB="0" anchor="ctr"/>
                </a:tc>
              </a:tr>
              <a:tr h="304615">
                <a:tc>
                  <a:txBody>
                    <a:bodyPr/>
                    <a:lstStyle/>
                    <a:p>
                      <a:pPr marL="342900" lvl="0" indent="-342900">
                        <a:lnSpc>
                          <a:spcPct val="115000"/>
                        </a:lnSpc>
                        <a:spcAft>
                          <a:spcPts val="0"/>
                        </a:spcAft>
                        <a:buFont typeface="+mj-lt"/>
                        <a:buNone/>
                      </a:pPr>
                      <a:r>
                        <a:rPr lang="en-SG" sz="1600" dirty="0">
                          <a:latin typeface="Arial Rounded MT Bold" pitchFamily="34" charset="0"/>
                        </a:rPr>
                        <a:t>Power rail</a:t>
                      </a:r>
                      <a:endParaRPr lang="en-IN" sz="1400" dirty="0">
                        <a:solidFill>
                          <a:schemeClr val="tx1"/>
                        </a:solidFill>
                        <a:latin typeface="Arial Rounded MT Bold" pitchFamily="34" charset="0"/>
                        <a:ea typeface="Calibri"/>
                        <a:cs typeface="Times New Roman"/>
                      </a:endParaRPr>
                    </a:p>
                  </a:txBody>
                  <a:tcPr marL="99331" marR="99331" marT="0" marB="0" anchor="ctr"/>
                </a:tc>
                <a:tc>
                  <a:txBody>
                    <a:bodyPr/>
                    <a:lstStyle/>
                    <a:p>
                      <a:pPr>
                        <a:lnSpc>
                          <a:spcPct val="115000"/>
                        </a:lnSpc>
                        <a:spcAft>
                          <a:spcPts val="0"/>
                        </a:spcAft>
                      </a:pPr>
                      <a:r>
                        <a:rPr lang="en-SG" sz="1600" dirty="0">
                          <a:latin typeface="Arial Rounded MT Bold" pitchFamily="34" charset="0"/>
                        </a:rPr>
                        <a:t>3.0 to 3.6V (suggested)</a:t>
                      </a:r>
                      <a:endParaRPr lang="en-IN" sz="1400" dirty="0">
                        <a:solidFill>
                          <a:schemeClr val="tx1"/>
                        </a:solidFill>
                        <a:latin typeface="Arial Rounded MT Bold" pitchFamily="34" charset="0"/>
                        <a:ea typeface="Calibri"/>
                        <a:cs typeface="Times New Roman"/>
                      </a:endParaRPr>
                    </a:p>
                  </a:txBody>
                  <a:tcPr marL="99331" marR="99331" marT="0" marB="0" anchor="ctr"/>
                </a:tc>
              </a:tr>
              <a:tr h="304615">
                <a:tc>
                  <a:txBody>
                    <a:bodyPr/>
                    <a:lstStyle/>
                    <a:p>
                      <a:pPr marL="342900" lvl="0" indent="-342900">
                        <a:lnSpc>
                          <a:spcPct val="115000"/>
                        </a:lnSpc>
                        <a:spcAft>
                          <a:spcPts val="0"/>
                        </a:spcAft>
                        <a:buFont typeface="+mj-lt"/>
                        <a:buNone/>
                      </a:pPr>
                      <a:r>
                        <a:rPr lang="en-SG" sz="1600" dirty="0">
                          <a:latin typeface="Arial Rounded MT Bold" pitchFamily="34" charset="0"/>
                        </a:rPr>
                        <a:t>Control and readout interface</a:t>
                      </a:r>
                      <a:endParaRPr lang="en-IN" sz="1400" dirty="0">
                        <a:solidFill>
                          <a:schemeClr val="tx1"/>
                        </a:solidFill>
                        <a:latin typeface="Arial Rounded MT Bold" pitchFamily="34" charset="0"/>
                        <a:ea typeface="Calibri"/>
                        <a:cs typeface="Times New Roman"/>
                      </a:endParaRPr>
                    </a:p>
                  </a:txBody>
                  <a:tcPr marL="99331" marR="99331" marT="0" marB="0" anchor="ctr"/>
                </a:tc>
                <a:tc>
                  <a:txBody>
                    <a:bodyPr/>
                    <a:lstStyle/>
                    <a:p>
                      <a:pPr>
                        <a:lnSpc>
                          <a:spcPct val="115000"/>
                        </a:lnSpc>
                        <a:spcAft>
                          <a:spcPts val="0"/>
                        </a:spcAft>
                      </a:pPr>
                      <a:r>
                        <a:rPr lang="en-SG" sz="1600" dirty="0">
                          <a:latin typeface="Arial Rounded MT Bold" pitchFamily="34" charset="0"/>
                        </a:rPr>
                        <a:t>SPI (essential), SPI + parallel (desirable)</a:t>
                      </a:r>
                      <a:endParaRPr lang="en-IN" sz="1400" dirty="0">
                        <a:solidFill>
                          <a:schemeClr val="tx1"/>
                        </a:solidFill>
                        <a:latin typeface="Arial Rounded MT Bold" pitchFamily="34" charset="0"/>
                        <a:ea typeface="Calibri"/>
                        <a:cs typeface="Times New Roman"/>
                      </a:endParaRPr>
                    </a:p>
                  </a:txBody>
                  <a:tcPr marL="99331" marR="99331" marT="0" marB="0" anchor="ctr"/>
                </a:tc>
              </a:tr>
            </a:tbl>
          </a:graphicData>
        </a:graphic>
      </p:graphicFrame>
      <p:sp>
        <p:nvSpPr>
          <p:cNvPr id="5" name="Slide Number Placeholder 4"/>
          <p:cNvSpPr>
            <a:spLocks noGrp="1"/>
          </p:cNvSpPr>
          <p:nvPr>
            <p:ph type="sldNum" sz="quarter" idx="13"/>
          </p:nvPr>
        </p:nvSpPr>
        <p:spPr/>
        <p:txBody>
          <a:bodyPr/>
          <a:lstStyle/>
          <a:p>
            <a:fld id="{4A25DDA1-8321-48AA-B72A-57DD9D18B8CF}" type="slidenum">
              <a:rPr lang="en-SG" smtClean="0">
                <a:solidFill>
                  <a:srgbClr val="C4C3AA">
                    <a:lumMod val="75000"/>
                  </a:srgbClr>
                </a:solidFill>
              </a:rPr>
              <a:pPr/>
              <a:t>19</a:t>
            </a:fld>
            <a:endParaRPr lang="en-SG" dirty="0">
              <a:solidFill>
                <a:srgbClr val="C4C3AA">
                  <a:lumMod val="75000"/>
                </a:srgbClr>
              </a:solidFill>
            </a:endParaRPr>
          </a:p>
        </p:txBody>
      </p:sp>
      <p:sp>
        <p:nvSpPr>
          <p:cNvPr id="6" name="Footer Placeholder 5"/>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Please visit posters for details</a:t>
            </a:r>
            <a:endParaRPr lang="en-IN" dirty="0"/>
          </a:p>
        </p:txBody>
      </p:sp>
      <p:sp>
        <p:nvSpPr>
          <p:cNvPr id="3" name="Content Placeholder 2"/>
          <p:cNvSpPr>
            <a:spLocks noGrp="1"/>
          </p:cNvSpPr>
          <p:nvPr>
            <p:ph idx="1"/>
          </p:nvPr>
        </p:nvSpPr>
        <p:spPr/>
        <p:txBody>
          <a:bodyPr/>
          <a:lstStyle/>
          <a:p>
            <a:pPr>
              <a:spcBef>
                <a:spcPts val="0"/>
              </a:spcBef>
            </a:pPr>
            <a:r>
              <a:rPr lang="da-DK" dirty="0" smtClean="0">
                <a:effectLst/>
              </a:rPr>
              <a:t>Analog Front End Solutions for ICAL RPCs</a:t>
            </a:r>
          </a:p>
          <a:p>
            <a:pPr>
              <a:spcBef>
                <a:spcPts val="0"/>
              </a:spcBef>
            </a:pPr>
            <a:r>
              <a:rPr lang="en-IN" dirty="0" smtClean="0">
                <a:effectLst/>
              </a:rPr>
              <a:t>Front End Data Acquisition and Control Module for ICAL RPCs</a:t>
            </a:r>
          </a:p>
          <a:p>
            <a:pPr>
              <a:spcBef>
                <a:spcPts val="0"/>
              </a:spcBef>
            </a:pPr>
            <a:r>
              <a:rPr lang="en-US" dirty="0" smtClean="0">
                <a:effectLst/>
              </a:rPr>
              <a:t>Global </a:t>
            </a:r>
            <a:r>
              <a:rPr lang="en-US" dirty="0" smtClean="0">
                <a:effectLst/>
              </a:rPr>
              <a:t>Services and Calibration for the INO ICAL </a:t>
            </a:r>
            <a:r>
              <a:rPr lang="en-US" dirty="0" smtClean="0">
                <a:effectLst/>
              </a:rPr>
              <a:t>Electronics</a:t>
            </a:r>
          </a:p>
          <a:p>
            <a:pPr>
              <a:spcBef>
                <a:spcPts val="0"/>
              </a:spcBef>
            </a:pPr>
            <a:r>
              <a:rPr lang="en-US" dirty="0" smtClean="0">
                <a:effectLst/>
              </a:rPr>
              <a:t>Multilevel and Configurable Trigger System for INO-ICAL Experiment</a:t>
            </a:r>
          </a:p>
          <a:p>
            <a:pPr>
              <a:spcBef>
                <a:spcPts val="0"/>
              </a:spcBef>
            </a:pPr>
            <a:r>
              <a:rPr lang="en-IN" dirty="0" smtClean="0">
                <a:effectLst/>
              </a:rPr>
              <a:t>INO-ICAL</a:t>
            </a:r>
            <a:r>
              <a:rPr lang="en-IN" dirty="0" smtClean="0">
                <a:effectLst/>
              </a:rPr>
              <a:t>: Network Scheme for Distributed Data </a:t>
            </a:r>
            <a:r>
              <a:rPr lang="en-IN" dirty="0" smtClean="0">
                <a:effectLst/>
              </a:rPr>
              <a:t>Processing</a:t>
            </a:r>
            <a:endParaRPr lang="en-IN" dirty="0" smtClean="0">
              <a:effectLst/>
            </a:endParaRPr>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
        <p:nvSpPr>
          <p:cNvPr id="5" name="Slide Number Placeholder 4"/>
          <p:cNvSpPr>
            <a:spLocks noGrp="1"/>
          </p:cNvSpPr>
          <p:nvPr>
            <p:ph type="sldNum" sz="quarter" idx="13"/>
          </p:nvPr>
        </p:nvSpPr>
        <p:spPr/>
        <p:txBody>
          <a:bodyPr/>
          <a:lstStyle/>
          <a:p>
            <a:fld id="{4A25DDA1-8321-48AA-B72A-57DD9D18B8CF}" type="slidenum">
              <a:rPr lang="en-SG" smtClean="0">
                <a:solidFill>
                  <a:srgbClr val="C4C3AA">
                    <a:lumMod val="75000"/>
                  </a:srgbClr>
                </a:solidFill>
              </a:rPr>
              <a:pPr/>
              <a:t>2</a:t>
            </a:fld>
            <a:endParaRPr lang="en-SG" dirty="0">
              <a:solidFill>
                <a:srgbClr val="C4C3AA">
                  <a:lumMod val="75000"/>
                </a:srgb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ASIC based TDC device</a:t>
            </a:r>
            <a:endParaRPr lang="en-SG" dirty="0"/>
          </a:p>
        </p:txBody>
      </p:sp>
      <p:sp>
        <p:nvSpPr>
          <p:cNvPr id="15" name="Content Placeholder 14"/>
          <p:cNvSpPr>
            <a:spLocks noGrp="1"/>
          </p:cNvSpPr>
          <p:nvPr>
            <p:ph idx="1"/>
          </p:nvPr>
        </p:nvSpPr>
        <p:spPr>
          <a:xfrm>
            <a:off x="18000" y="720000"/>
            <a:ext cx="4860000" cy="5760000"/>
          </a:xfrm>
        </p:spPr>
        <p:txBody>
          <a:bodyPr wrap="square">
            <a:normAutofit fontScale="92500"/>
          </a:bodyPr>
          <a:lstStyle/>
          <a:p>
            <a:pPr>
              <a:lnSpc>
                <a:spcPct val="110000"/>
              </a:lnSpc>
              <a:spcBef>
                <a:spcPts val="0"/>
              </a:spcBef>
              <a:spcAft>
                <a:spcPts val="0"/>
              </a:spcAft>
            </a:pPr>
            <a:r>
              <a:rPr lang="en-US" sz="2400" dirty="0" smtClean="0"/>
              <a:t>Principle</a:t>
            </a:r>
          </a:p>
          <a:p>
            <a:pPr lvl="1">
              <a:lnSpc>
                <a:spcPct val="110000"/>
              </a:lnSpc>
              <a:spcBef>
                <a:spcPts val="0"/>
              </a:spcBef>
              <a:spcAft>
                <a:spcPts val="0"/>
              </a:spcAft>
            </a:pPr>
            <a:r>
              <a:rPr lang="en-US" sz="2200" dirty="0" smtClean="0"/>
              <a:t>Two fine TDCs to measure start/stop distance to clock edge (T</a:t>
            </a:r>
            <a:r>
              <a:rPr lang="en-US" sz="2200" baseline="-25000" dirty="0" smtClean="0"/>
              <a:t>1</a:t>
            </a:r>
            <a:r>
              <a:rPr lang="en-US" sz="2200" dirty="0" smtClean="0"/>
              <a:t>, T</a:t>
            </a:r>
            <a:r>
              <a:rPr lang="en-US" sz="2200" baseline="-25000" dirty="0" smtClean="0"/>
              <a:t>2</a:t>
            </a:r>
            <a:r>
              <a:rPr lang="en-US" sz="2200" dirty="0" smtClean="0"/>
              <a:t>)</a:t>
            </a:r>
          </a:p>
          <a:p>
            <a:pPr lvl="1">
              <a:lnSpc>
                <a:spcPct val="110000"/>
              </a:lnSpc>
              <a:spcBef>
                <a:spcPts val="0"/>
              </a:spcBef>
              <a:spcAft>
                <a:spcPts val="0"/>
              </a:spcAft>
            </a:pPr>
            <a:r>
              <a:rPr lang="en-US" sz="2200" dirty="0" smtClean="0"/>
              <a:t>Coarse TDC to count the number of clocks between start and stop (T</a:t>
            </a:r>
            <a:r>
              <a:rPr lang="en-US" sz="2200" baseline="-25000" dirty="0" smtClean="0"/>
              <a:t>3</a:t>
            </a:r>
            <a:r>
              <a:rPr lang="en-US" sz="2200" dirty="0" smtClean="0"/>
              <a:t>)</a:t>
            </a:r>
          </a:p>
          <a:p>
            <a:pPr lvl="1">
              <a:lnSpc>
                <a:spcPct val="110000"/>
              </a:lnSpc>
              <a:spcBef>
                <a:spcPts val="0"/>
              </a:spcBef>
              <a:spcAft>
                <a:spcPts val="0"/>
              </a:spcAft>
            </a:pPr>
            <a:r>
              <a:rPr lang="en-US" sz="2200" dirty="0" smtClean="0"/>
              <a:t>TDC output = T</a:t>
            </a:r>
            <a:r>
              <a:rPr lang="en-US" sz="2200" baseline="-25000" dirty="0" smtClean="0"/>
              <a:t>3</a:t>
            </a:r>
            <a:r>
              <a:rPr lang="en-US" sz="2200" dirty="0" smtClean="0"/>
              <a:t>+T</a:t>
            </a:r>
            <a:r>
              <a:rPr lang="en-US" sz="2200" baseline="-25000" dirty="0" smtClean="0"/>
              <a:t>1</a:t>
            </a:r>
            <a:r>
              <a:rPr lang="en-US" sz="2200" dirty="0" smtClean="0"/>
              <a:t>-T</a:t>
            </a:r>
            <a:r>
              <a:rPr lang="en-US" sz="2200" baseline="-25000" dirty="0" smtClean="0"/>
              <a:t>2</a:t>
            </a:r>
          </a:p>
          <a:p>
            <a:pPr>
              <a:lnSpc>
                <a:spcPct val="110000"/>
              </a:lnSpc>
              <a:spcBef>
                <a:spcPts val="0"/>
              </a:spcBef>
              <a:spcAft>
                <a:spcPts val="0"/>
              </a:spcAft>
            </a:pPr>
            <a:r>
              <a:rPr lang="en-US" sz="2400" dirty="0" smtClean="0"/>
              <a:t> Specifications</a:t>
            </a:r>
          </a:p>
          <a:p>
            <a:pPr lvl="1">
              <a:lnSpc>
                <a:spcPct val="110000"/>
              </a:lnSpc>
              <a:spcBef>
                <a:spcPts val="0"/>
              </a:spcBef>
              <a:spcAft>
                <a:spcPts val="0"/>
              </a:spcAft>
            </a:pPr>
            <a:r>
              <a:rPr lang="en-US" sz="2200" dirty="0" smtClean="0"/>
              <a:t>19 bit parallel output</a:t>
            </a:r>
          </a:p>
          <a:p>
            <a:pPr lvl="1">
              <a:lnSpc>
                <a:spcPct val="110000"/>
              </a:lnSpc>
              <a:spcBef>
                <a:spcPts val="0"/>
              </a:spcBef>
              <a:spcAft>
                <a:spcPts val="0"/>
              </a:spcAft>
            </a:pPr>
            <a:r>
              <a:rPr lang="en-US" sz="2200" dirty="0" smtClean="0"/>
              <a:t>Clock period, T</a:t>
            </a:r>
            <a:r>
              <a:rPr lang="en-US" sz="2200" baseline="-25000" dirty="0" smtClean="0"/>
              <a:t>c</a:t>
            </a:r>
            <a:r>
              <a:rPr lang="en-US" sz="2200" dirty="0" smtClean="0"/>
              <a:t> = 4ns</a:t>
            </a:r>
          </a:p>
          <a:p>
            <a:pPr lvl="1">
              <a:lnSpc>
                <a:spcPct val="110000"/>
              </a:lnSpc>
              <a:spcBef>
                <a:spcPts val="0"/>
              </a:spcBef>
              <a:spcAft>
                <a:spcPts val="0"/>
              </a:spcAft>
            </a:pPr>
            <a:r>
              <a:rPr lang="en-US" sz="2200" dirty="0" smtClean="0"/>
              <a:t>Fine TDC interval, T</a:t>
            </a:r>
            <a:r>
              <a:rPr lang="en-US" sz="2200" baseline="-25000" dirty="0" smtClean="0"/>
              <a:t>c</a:t>
            </a:r>
            <a:r>
              <a:rPr lang="en-US" sz="2200" dirty="0" smtClean="0"/>
              <a:t>/32 = 125ps</a:t>
            </a:r>
          </a:p>
          <a:p>
            <a:pPr lvl="1">
              <a:lnSpc>
                <a:spcPct val="110000"/>
              </a:lnSpc>
              <a:spcBef>
                <a:spcPts val="0"/>
              </a:spcBef>
              <a:spcAft>
                <a:spcPts val="0"/>
              </a:spcAft>
            </a:pPr>
            <a:r>
              <a:rPr lang="en-US" sz="2200" dirty="0" smtClean="0"/>
              <a:t>Coarse TDC output: 14 bits</a:t>
            </a:r>
          </a:p>
          <a:p>
            <a:pPr lvl="1">
              <a:lnSpc>
                <a:spcPct val="110000"/>
              </a:lnSpc>
              <a:spcBef>
                <a:spcPts val="0"/>
              </a:spcBef>
              <a:spcAft>
                <a:spcPts val="0"/>
              </a:spcAft>
            </a:pPr>
            <a:r>
              <a:rPr lang="en-US" sz="2200" dirty="0" smtClean="0"/>
              <a:t>Fine TDC output: 5 bits</a:t>
            </a:r>
          </a:p>
          <a:p>
            <a:pPr lvl="1">
              <a:lnSpc>
                <a:spcPct val="110000"/>
              </a:lnSpc>
              <a:spcBef>
                <a:spcPts val="0"/>
              </a:spcBef>
              <a:spcAft>
                <a:spcPts val="0"/>
              </a:spcAft>
            </a:pPr>
            <a:r>
              <a:rPr lang="en-US" sz="2200" dirty="0" smtClean="0"/>
              <a:t>Coarse TDC interval: 2</a:t>
            </a:r>
            <a:r>
              <a:rPr lang="en-US" sz="2200" baseline="30000" dirty="0" smtClean="0"/>
              <a:t>14 </a:t>
            </a:r>
            <a:r>
              <a:rPr lang="en-US" sz="2200" dirty="0" smtClean="0"/>
              <a:t>* T</a:t>
            </a:r>
            <a:r>
              <a:rPr lang="en-US" sz="2200" baseline="-25000" dirty="0" smtClean="0"/>
              <a:t>c</a:t>
            </a:r>
            <a:r>
              <a:rPr lang="en-US" sz="2200" dirty="0" smtClean="0"/>
              <a:t> = 65.536ms</a:t>
            </a:r>
          </a:p>
        </p:txBody>
      </p:sp>
      <p:sp>
        <p:nvSpPr>
          <p:cNvPr id="21" name="Footer Placeholder 2"/>
          <p:cNvSpPr>
            <a:spLocks noGrp="1"/>
          </p:cNvSpPr>
          <p:nvPr>
            <p:ph type="ftr" sz="quarter" idx="11"/>
          </p:nvPr>
        </p:nvSpPr>
        <p:spPr/>
        <p:txBody>
          <a:bodyPr/>
          <a:lstStyle/>
          <a:p>
            <a:r>
              <a:rPr lang="en-IN" smtClean="0"/>
              <a:t>B.Satyanarayana                                                  DHEP Annual Talks                                                  April 8, 2016</a:t>
            </a:r>
            <a:endParaRPr lang="en-SG" dirty="0"/>
          </a:p>
        </p:txBody>
      </p:sp>
      <p:sp>
        <p:nvSpPr>
          <p:cNvPr id="7" name="Slide Number Placeholder 6"/>
          <p:cNvSpPr>
            <a:spLocks noGrp="1"/>
          </p:cNvSpPr>
          <p:nvPr>
            <p:ph type="sldNum" sz="quarter" idx="13"/>
          </p:nvPr>
        </p:nvSpPr>
        <p:spPr/>
        <p:txBody>
          <a:bodyPr/>
          <a:lstStyle/>
          <a:p>
            <a:fld id="{5D0D82D1-030A-4AF5-855D-82A44DD93AEE}" type="slidenum">
              <a:rPr lang="en-US" smtClean="0"/>
              <a:pPr/>
              <a:t>20</a:t>
            </a:fld>
            <a:endParaRPr lang="en-US" dirty="0"/>
          </a:p>
        </p:txBody>
      </p:sp>
      <p:pic>
        <p:nvPicPr>
          <p:cNvPr id="377858" name="Picture 2"/>
          <p:cNvPicPr>
            <a:picLocks noChangeAspect="1" noChangeArrowheads="1"/>
          </p:cNvPicPr>
          <p:nvPr/>
        </p:nvPicPr>
        <p:blipFill>
          <a:blip r:embed="rId2" cstate="print"/>
          <a:srcRect l="1979" r="2638" b="1369"/>
          <a:stretch>
            <a:fillRect/>
          </a:stretch>
        </p:blipFill>
        <p:spPr bwMode="auto">
          <a:xfrm>
            <a:off x="5004448" y="2708920"/>
            <a:ext cx="3780000" cy="3765464"/>
          </a:xfrm>
          <a:prstGeom prst="rect">
            <a:avLst/>
          </a:prstGeom>
          <a:noFill/>
          <a:ln w="9525">
            <a:noFill/>
            <a:miter lim="800000"/>
            <a:headEnd/>
            <a:tailEnd/>
          </a:ln>
          <a:effectLst/>
        </p:spPr>
      </p:pic>
      <p:pic>
        <p:nvPicPr>
          <p:cNvPr id="8" name="Picture 4"/>
          <p:cNvPicPr>
            <a:picLocks noChangeAspect="1" noChangeArrowheads="1"/>
          </p:cNvPicPr>
          <p:nvPr/>
        </p:nvPicPr>
        <p:blipFill>
          <a:blip r:embed="rId3" cstate="print"/>
          <a:srcRect l="13002" t="28172" r="23353" b="12766"/>
          <a:stretch>
            <a:fillRect/>
          </a:stretch>
        </p:blipFill>
        <p:spPr bwMode="auto">
          <a:xfrm>
            <a:off x="5004048" y="719997"/>
            <a:ext cx="3780000" cy="19721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Overall block diagram</a:t>
            </a:r>
            <a:endParaRPr lang="en-IN" dirty="0"/>
          </a:p>
        </p:txBody>
      </p:sp>
      <p:sp>
        <p:nvSpPr>
          <p:cNvPr id="5" name="Slide Number Placeholder 4"/>
          <p:cNvSpPr>
            <a:spLocks noGrp="1"/>
          </p:cNvSpPr>
          <p:nvPr>
            <p:ph type="sldNum" sz="quarter" idx="13"/>
          </p:nvPr>
        </p:nvSpPr>
        <p:spPr/>
        <p:txBody>
          <a:bodyPr/>
          <a:lstStyle/>
          <a:p>
            <a:fld id="{4A25DDA1-8321-48AA-B72A-57DD9D18B8CF}" type="slidenum">
              <a:rPr lang="en-SG" smtClean="0">
                <a:solidFill>
                  <a:srgbClr val="C4C3AA">
                    <a:lumMod val="75000"/>
                  </a:srgbClr>
                </a:solidFill>
              </a:rPr>
              <a:pPr/>
              <a:t>21</a:t>
            </a:fld>
            <a:endParaRPr lang="en-SG" dirty="0">
              <a:solidFill>
                <a:srgbClr val="C4C3AA">
                  <a:lumMod val="75000"/>
                </a:srgbClr>
              </a:solidFill>
            </a:endParaRPr>
          </a:p>
        </p:txBody>
      </p:sp>
      <p:pic>
        <p:nvPicPr>
          <p:cNvPr id="490498" name="Picture 2"/>
          <p:cNvPicPr>
            <a:picLocks noGrp="1" noChangeAspect="1" noChangeArrowheads="1"/>
          </p:cNvPicPr>
          <p:nvPr>
            <p:ph idx="1"/>
          </p:nvPr>
        </p:nvPicPr>
        <p:blipFill>
          <a:blip r:embed="rId2" cstate="print"/>
          <a:srcRect l="1660" t="24606" r="20475" b="17717"/>
          <a:stretch>
            <a:fillRect/>
          </a:stretch>
        </p:blipFill>
        <p:spPr bwMode="auto">
          <a:xfrm>
            <a:off x="252000" y="720000"/>
            <a:ext cx="8640000" cy="3598208"/>
          </a:xfrm>
          <a:prstGeom prst="rect">
            <a:avLst/>
          </a:prstGeom>
          <a:noFill/>
          <a:ln w="9525">
            <a:noFill/>
            <a:miter lim="800000"/>
            <a:headEnd/>
            <a:tailEnd/>
          </a:ln>
        </p:spPr>
      </p:pic>
      <p:pic>
        <p:nvPicPr>
          <p:cNvPr id="492546" name="Picture 2"/>
          <p:cNvPicPr>
            <a:picLocks noChangeAspect="1" noChangeArrowheads="1"/>
          </p:cNvPicPr>
          <p:nvPr/>
        </p:nvPicPr>
        <p:blipFill>
          <a:blip r:embed="rId3" cstate="print"/>
          <a:srcRect t="1326"/>
          <a:stretch>
            <a:fillRect/>
          </a:stretch>
        </p:blipFill>
        <p:spPr bwMode="auto">
          <a:xfrm>
            <a:off x="251520" y="4356415"/>
            <a:ext cx="5472000" cy="2458205"/>
          </a:xfrm>
          <a:prstGeom prst="rect">
            <a:avLst/>
          </a:prstGeom>
          <a:noFill/>
          <a:ln w="9525">
            <a:noFill/>
            <a:miter lim="800000"/>
            <a:headEnd/>
            <a:tailEnd/>
          </a:ln>
        </p:spPr>
      </p:pic>
      <p:sp>
        <p:nvSpPr>
          <p:cNvPr id="10" name="Title 1"/>
          <p:cNvSpPr txBox="1">
            <a:spLocks/>
          </p:cNvSpPr>
          <p:nvPr/>
        </p:nvSpPr>
        <p:spPr bwMode="auto">
          <a:xfrm>
            <a:off x="5773932" y="4756087"/>
            <a:ext cx="2916000" cy="1523494"/>
          </a:xfrm>
          <a:prstGeom prst="rect">
            <a:avLst/>
          </a:prstGeom>
          <a:noFill/>
          <a:ln w="9525">
            <a:noFill/>
            <a:miter lim="800000"/>
            <a:headEnd/>
            <a:tailEnd/>
          </a:ln>
          <a:effectLst/>
        </p:spPr>
        <p:txBody>
          <a:bodyPr vert="horz" wrap="square" lIns="91440" tIns="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IN" sz="32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Arial Rounded MT Bold" pitchFamily="34" charset="0"/>
                <a:ea typeface="+mj-ea"/>
                <a:cs typeface="+mj-cs"/>
              </a:rPr>
              <a:t>Principle of timing measurement</a:t>
            </a:r>
            <a:endParaRPr kumimoji="0" lang="en-IN" sz="3200" b="0"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Rounded MT Bold" pitchFamily="34" charset="0"/>
              <a:ea typeface="+mj-ea"/>
              <a:cs typeface="+mj-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Implementation of fine TDC</a:t>
            </a:r>
            <a:endParaRPr lang="en-IN" dirty="0"/>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
        <p:nvSpPr>
          <p:cNvPr id="5" name="Slide Number Placeholder 4"/>
          <p:cNvSpPr>
            <a:spLocks noGrp="1"/>
          </p:cNvSpPr>
          <p:nvPr>
            <p:ph type="sldNum" sz="quarter" idx="13"/>
          </p:nvPr>
        </p:nvSpPr>
        <p:spPr/>
        <p:txBody>
          <a:bodyPr/>
          <a:lstStyle/>
          <a:p>
            <a:fld id="{4A25DDA1-8321-48AA-B72A-57DD9D18B8CF}" type="slidenum">
              <a:rPr lang="en-SG" smtClean="0">
                <a:solidFill>
                  <a:srgbClr val="C4C3AA">
                    <a:lumMod val="75000"/>
                  </a:srgbClr>
                </a:solidFill>
              </a:rPr>
              <a:pPr/>
              <a:t>22</a:t>
            </a:fld>
            <a:endParaRPr lang="en-SG" dirty="0">
              <a:solidFill>
                <a:srgbClr val="C4C3AA">
                  <a:lumMod val="75000"/>
                </a:srgbClr>
              </a:solidFill>
            </a:endParaRPr>
          </a:p>
        </p:txBody>
      </p:sp>
      <p:pic>
        <p:nvPicPr>
          <p:cNvPr id="491522" name="Picture 2"/>
          <p:cNvPicPr>
            <a:picLocks noGrp="1" noChangeAspect="1" noChangeArrowheads="1"/>
          </p:cNvPicPr>
          <p:nvPr>
            <p:ph idx="1"/>
          </p:nvPr>
        </p:nvPicPr>
        <p:blipFill>
          <a:blip r:embed="rId2" cstate="print"/>
          <a:srcRect l="6522" t="18532" r="23913" b="16791"/>
          <a:stretch>
            <a:fillRect/>
          </a:stretch>
        </p:blipFill>
        <p:spPr bwMode="auto">
          <a:xfrm>
            <a:off x="0" y="692696"/>
            <a:ext cx="9108000" cy="4761000"/>
          </a:xfrm>
          <a:prstGeom prst="rect">
            <a:avLst/>
          </a:prstGeom>
          <a:noFill/>
          <a:ln w="9525">
            <a:noFill/>
            <a:miter lim="800000"/>
            <a:headEnd/>
            <a:tailEnd/>
          </a:ln>
        </p:spPr>
      </p:pic>
      <p:pic>
        <p:nvPicPr>
          <p:cNvPr id="491523" name="Picture 3"/>
          <p:cNvPicPr>
            <a:picLocks noChangeAspect="1" noChangeArrowheads="1"/>
          </p:cNvPicPr>
          <p:nvPr/>
        </p:nvPicPr>
        <p:blipFill>
          <a:blip r:embed="rId3" cstate="print"/>
          <a:srcRect l="2487" t="49828" r="20586" b="29500"/>
          <a:stretch>
            <a:fillRect/>
          </a:stretch>
        </p:blipFill>
        <p:spPr bwMode="auto">
          <a:xfrm>
            <a:off x="2231740" y="5517232"/>
            <a:ext cx="4680520" cy="7071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First module of ICAL’s DFE</a:t>
            </a:r>
            <a:endParaRPr lang="en-IN" dirty="0"/>
          </a:p>
        </p:txBody>
      </p:sp>
      <p:pic>
        <p:nvPicPr>
          <p:cNvPr id="5" name="Picture Placeholder 7"/>
          <p:cNvPicPr>
            <a:picLocks noGrp="1" noChangeAspect="1"/>
          </p:cNvPicPr>
          <p:nvPr>
            <p:ph idx="1"/>
          </p:nvPr>
        </p:nvPicPr>
        <p:blipFill>
          <a:blip r:embed="rId2" cstate="print">
            <a:extLst>
              <a:ext uri="{28A0092B-C50C-407E-A947-70E740481C1C}">
                <a14:useLocalDpi xmlns="" xmlns:a14="http://schemas.microsoft.com/office/drawing/2010/main" val="0"/>
              </a:ext>
            </a:extLst>
          </a:blip>
          <a:srcRect l="17214" t="14983" r="18793" b="14269"/>
          <a:stretch>
            <a:fillRect/>
          </a:stretch>
        </p:blipFill>
        <p:spPr bwMode="auto">
          <a:xfrm>
            <a:off x="18000" y="720000"/>
            <a:ext cx="9108000" cy="5643709"/>
          </a:xfrm>
          <a:prstGeom prst="rect">
            <a:avLst/>
          </a:prstGeom>
          <a:noFill/>
          <a:ln w="9525">
            <a:noFill/>
            <a:miter lim="800000"/>
            <a:headEnd/>
            <a:tailEnd/>
          </a:ln>
          <a:effectLst/>
        </p:spPr>
      </p:pic>
      <p:sp>
        <p:nvSpPr>
          <p:cNvPr id="6" name="TextBox 5"/>
          <p:cNvSpPr txBox="1"/>
          <p:nvPr/>
        </p:nvSpPr>
        <p:spPr>
          <a:xfrm>
            <a:off x="6228184" y="3903439"/>
            <a:ext cx="2484000" cy="504000"/>
          </a:xfrm>
          <a:prstGeom prst="rect">
            <a:avLst/>
          </a:prstGeom>
          <a:noFill/>
        </p:spPr>
        <p:txBody>
          <a:bodyPr wrap="square" rtlCol="0">
            <a:spAutoFit/>
          </a:bodyPr>
          <a:lstStyle/>
          <a:p>
            <a:r>
              <a:rPr lang="en-IN" sz="2800" dirty="0" smtClean="0">
                <a:latin typeface="Arial Rounded MT Bold" pitchFamily="34" charset="0"/>
              </a:rPr>
              <a:t>Three boards</a:t>
            </a:r>
            <a:endParaRPr lang="en-IN" sz="2800" dirty="0">
              <a:latin typeface="Arial Rounded MT Bold" pitchFamily="34" charset="0"/>
            </a:endParaRPr>
          </a:p>
        </p:txBody>
      </p:sp>
      <p:sp>
        <p:nvSpPr>
          <p:cNvPr id="7" name="Slide Number Placeholder 6"/>
          <p:cNvSpPr>
            <a:spLocks noGrp="1"/>
          </p:cNvSpPr>
          <p:nvPr>
            <p:ph type="sldNum" sz="quarter" idx="13"/>
          </p:nvPr>
        </p:nvSpPr>
        <p:spPr/>
        <p:txBody>
          <a:bodyPr/>
          <a:lstStyle/>
          <a:p>
            <a:fld id="{4A25DDA1-8321-48AA-B72A-57DD9D18B8CF}" type="slidenum">
              <a:rPr lang="en-SG" smtClean="0">
                <a:solidFill>
                  <a:srgbClr val="C4C3AA">
                    <a:lumMod val="75000"/>
                  </a:srgbClr>
                </a:solidFill>
              </a:rPr>
              <a:pPr/>
              <a:t>23</a:t>
            </a:fld>
            <a:endParaRPr lang="en-SG" dirty="0">
              <a:solidFill>
                <a:srgbClr val="C4C3AA">
                  <a:lumMod val="75000"/>
                </a:srgbClr>
              </a:solidFill>
            </a:endParaRPr>
          </a:p>
        </p:txBody>
      </p:sp>
      <p:sp>
        <p:nvSpPr>
          <p:cNvPr id="8" name="Footer Placeholder 7"/>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
        <p:nvSpPr>
          <p:cNvPr id="9" name="TextBox 8"/>
          <p:cNvSpPr txBox="1"/>
          <p:nvPr/>
        </p:nvSpPr>
        <p:spPr>
          <a:xfrm>
            <a:off x="35496" y="720000"/>
            <a:ext cx="2267744" cy="1015663"/>
          </a:xfrm>
          <a:prstGeom prst="rect">
            <a:avLst/>
          </a:prstGeom>
          <a:noFill/>
        </p:spPr>
        <p:txBody>
          <a:bodyPr wrap="square" rtlCol="0">
            <a:spAutoFit/>
          </a:bodyPr>
          <a:lstStyle/>
          <a:p>
            <a:r>
              <a:rPr lang="en-IN" sz="2000" dirty="0" smtClean="0">
                <a:latin typeface="Arial Rounded MT Bold" pitchFamily="34" charset="0"/>
              </a:rPr>
              <a:t>Altera Cyclone 4</a:t>
            </a:r>
          </a:p>
          <a:p>
            <a:r>
              <a:rPr lang="en-IN" sz="2000" dirty="0" smtClean="0">
                <a:latin typeface="Arial Rounded MT Bold" pitchFamily="34" charset="0"/>
              </a:rPr>
              <a:t>HPTDC</a:t>
            </a:r>
          </a:p>
          <a:p>
            <a:r>
              <a:rPr lang="en-IN" sz="2000" dirty="0" smtClean="0">
                <a:latin typeface="Arial Rounded MT Bold" pitchFamily="34" charset="0"/>
              </a:rPr>
              <a:t>Wiznet 5300</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DFEs in </a:t>
            </a:r>
            <a:r>
              <a:rPr lang="en-IN" dirty="0" smtClean="0"/>
              <a:t>the RPC </a:t>
            </a:r>
            <a:r>
              <a:rPr lang="en-IN" dirty="0" smtClean="0"/>
              <a:t>test stand</a:t>
            </a:r>
            <a:endParaRPr lang="en-IN" dirty="0"/>
          </a:p>
        </p:txBody>
      </p:sp>
      <p:pic>
        <p:nvPicPr>
          <p:cNvPr id="6" name="Content Placeholder 5" descr="IMG_20150703_094838.jpg"/>
          <p:cNvPicPr>
            <a:picLocks noGrp="1" noChangeAspect="1"/>
          </p:cNvPicPr>
          <p:nvPr>
            <p:ph idx="1"/>
          </p:nvPr>
        </p:nvPicPr>
        <p:blipFill>
          <a:blip r:embed="rId2" cstate="print"/>
          <a:srcRect t="6201" b="36114"/>
          <a:stretch>
            <a:fillRect/>
          </a:stretch>
        </p:blipFill>
        <p:spPr>
          <a:xfrm>
            <a:off x="612000" y="719994"/>
            <a:ext cx="7920000" cy="6091215"/>
          </a:xfrm>
        </p:spPr>
      </p:pic>
      <p:sp>
        <p:nvSpPr>
          <p:cNvPr id="5" name="Slide Number Placeholder 4"/>
          <p:cNvSpPr>
            <a:spLocks noGrp="1"/>
          </p:cNvSpPr>
          <p:nvPr>
            <p:ph type="sldNum" sz="quarter" idx="13"/>
          </p:nvPr>
        </p:nvSpPr>
        <p:spPr/>
        <p:txBody>
          <a:bodyPr/>
          <a:lstStyle/>
          <a:p>
            <a:fld id="{4A25DDA1-8321-48AA-B72A-57DD9D18B8CF}" type="slidenum">
              <a:rPr lang="en-SG" smtClean="0">
                <a:solidFill>
                  <a:srgbClr val="C4C3AA">
                    <a:lumMod val="75000"/>
                  </a:srgbClr>
                </a:solidFill>
              </a:rPr>
              <a:pPr/>
              <a:t>24</a:t>
            </a:fld>
            <a:endParaRPr lang="en-SG" dirty="0">
              <a:solidFill>
                <a:srgbClr val="C4C3AA">
                  <a:lumMod val="75000"/>
                </a:srgb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600" dirty="0" smtClean="0"/>
              <a:t>An RPC with NINO </a:t>
            </a:r>
            <a:r>
              <a:rPr lang="en-IN" sz="3600" dirty="0" smtClean="0"/>
              <a:t>AFEs</a:t>
            </a:r>
            <a:r>
              <a:rPr lang="en-IN" sz="3600" dirty="0" smtClean="0"/>
              <a:t> </a:t>
            </a:r>
            <a:r>
              <a:rPr lang="en-IN" sz="3600" dirty="0" smtClean="0"/>
              <a:t>and </a:t>
            </a:r>
            <a:r>
              <a:rPr lang="en-IN" sz="3600" dirty="0" smtClean="0"/>
              <a:t>a DFE</a:t>
            </a:r>
            <a:endParaRPr lang="en-IN" sz="3600" dirty="0"/>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
        <p:nvSpPr>
          <p:cNvPr id="5" name="Slide Number Placeholder 4"/>
          <p:cNvSpPr>
            <a:spLocks noGrp="1"/>
          </p:cNvSpPr>
          <p:nvPr>
            <p:ph type="sldNum" sz="quarter" idx="13"/>
          </p:nvPr>
        </p:nvSpPr>
        <p:spPr/>
        <p:txBody>
          <a:bodyPr/>
          <a:lstStyle/>
          <a:p>
            <a:fld id="{4A25DDA1-8321-48AA-B72A-57DD9D18B8CF}" type="slidenum">
              <a:rPr lang="en-SG" smtClean="0">
                <a:solidFill>
                  <a:srgbClr val="C4C3AA">
                    <a:lumMod val="75000"/>
                  </a:srgbClr>
                </a:solidFill>
              </a:rPr>
              <a:pPr/>
              <a:t>25</a:t>
            </a:fld>
            <a:endParaRPr lang="en-SG" dirty="0">
              <a:solidFill>
                <a:srgbClr val="C4C3AA">
                  <a:lumMod val="75000"/>
                </a:srgbClr>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 xmlns:a14="http://schemas.microsoft.com/office/drawing/2010/main" val="0"/>
              </a:ext>
            </a:extLst>
          </a:blip>
          <a:srcRect l="5231" r="5979"/>
          <a:stretch>
            <a:fillRect/>
          </a:stretch>
        </p:blipFill>
        <p:spPr>
          <a:xfrm>
            <a:off x="108434" y="720000"/>
            <a:ext cx="8927133" cy="5760000"/>
          </a:xfrm>
          <a:prstGeom prst="rect">
            <a:avLst/>
          </a:prstGeom>
        </p:spPr>
      </p:pic>
      <p:sp>
        <p:nvSpPr>
          <p:cNvPr id="7" name="TextBox 6"/>
          <p:cNvSpPr txBox="1"/>
          <p:nvPr/>
        </p:nvSpPr>
        <p:spPr>
          <a:xfrm>
            <a:off x="5796136" y="5733256"/>
            <a:ext cx="3168352" cy="646331"/>
          </a:xfrm>
          <a:prstGeom prst="rect">
            <a:avLst/>
          </a:prstGeom>
          <a:solidFill>
            <a:srgbClr val="002060"/>
          </a:solidFill>
        </p:spPr>
        <p:txBody>
          <a:bodyPr wrap="square" rtlCol="0">
            <a:spAutoFit/>
          </a:bodyPr>
          <a:lstStyle/>
          <a:p>
            <a:r>
              <a:rPr lang="en-IN" dirty="0" smtClean="0">
                <a:latin typeface="Arial Rounded MT Bold" pitchFamily="34" charset="0"/>
              </a:rPr>
              <a:t>Integrating in a 2m x 2m RPC at IICHEP next week</a:t>
            </a:r>
            <a:endParaRPr lang="en-IN" dirty="0">
              <a:latin typeface="Arial Rounded MT Bold"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DFE test jig</a:t>
            </a:r>
            <a:endParaRPr lang="en-IN" dirty="0"/>
          </a:p>
        </p:txBody>
      </p:sp>
      <p:pic>
        <p:nvPicPr>
          <p:cNvPr id="5" name="Content Placeholder 4"/>
          <p:cNvPicPr>
            <a:picLocks noGrp="1" noChangeAspect="1"/>
          </p:cNvPicPr>
          <p:nvPr>
            <p:ph idx="1"/>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t="568" b="18739"/>
          <a:stretch>
            <a:fillRect/>
          </a:stretch>
        </p:blipFill>
        <p:spPr>
          <a:xfrm>
            <a:off x="18000" y="720000"/>
            <a:ext cx="9108000" cy="5738424"/>
          </a:xfrm>
          <a:prstGeom prst="rect">
            <a:avLst/>
          </a:prstGeom>
        </p:spPr>
      </p:pic>
      <p:sp>
        <p:nvSpPr>
          <p:cNvPr id="4" name="Slide Number Placeholder 3"/>
          <p:cNvSpPr>
            <a:spLocks noGrp="1"/>
          </p:cNvSpPr>
          <p:nvPr>
            <p:ph type="sldNum" sz="quarter" idx="13"/>
          </p:nvPr>
        </p:nvSpPr>
        <p:spPr/>
        <p:txBody>
          <a:bodyPr/>
          <a:lstStyle/>
          <a:p>
            <a:fld id="{4A25DDA1-8321-48AA-B72A-57DD9D18B8CF}" type="slidenum">
              <a:rPr lang="en-SG" smtClean="0">
                <a:solidFill>
                  <a:srgbClr val="C4C3AA">
                    <a:lumMod val="75000"/>
                  </a:srgbClr>
                </a:solidFill>
              </a:rPr>
              <a:pPr/>
              <a:t>26</a:t>
            </a:fld>
            <a:endParaRPr lang="en-SG" dirty="0">
              <a:solidFill>
                <a:srgbClr val="C4C3AA">
                  <a:lumMod val="75000"/>
                </a:srgbClr>
              </a:solidFill>
            </a:endParaRPr>
          </a:p>
        </p:txBody>
      </p:sp>
      <p:sp>
        <p:nvSpPr>
          <p:cNvPr id="6" name="Footer Placeholder 5"/>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ICAL trigger scheme</a:t>
            </a:r>
            <a:endParaRPr lang="en-US" dirty="0"/>
          </a:p>
        </p:txBody>
      </p:sp>
      <p:pic>
        <p:nvPicPr>
          <p:cNvPr id="6" name="Content Placeholder 5" descr="pyramid1.PNG"/>
          <p:cNvPicPr>
            <a:picLocks noGrp="1" noChangeAspect="1"/>
          </p:cNvPicPr>
          <p:nvPr>
            <p:ph idx="1"/>
          </p:nvPr>
        </p:nvPicPr>
        <p:blipFill>
          <a:blip r:embed="rId2" cstate="print"/>
          <a:srcRect l="1245" t="2580" r="1868" b="3869"/>
          <a:stretch>
            <a:fillRect/>
          </a:stretch>
        </p:blipFill>
        <p:spPr>
          <a:xfrm>
            <a:off x="54504" y="2347289"/>
            <a:ext cx="8964000" cy="4178055"/>
          </a:xfrm>
        </p:spPr>
      </p:pic>
      <p:sp>
        <p:nvSpPr>
          <p:cNvPr id="7" name="Footer Placeholder 4"/>
          <p:cNvSpPr>
            <a:spLocks noGrp="1"/>
          </p:cNvSpPr>
          <p:nvPr>
            <p:ph type="ftr" sz="quarter" idx="11"/>
          </p:nvPr>
        </p:nvSpPr>
        <p:spPr>
          <a:xfrm>
            <a:off x="0" y="6516000"/>
            <a:ext cx="8604000" cy="288000"/>
          </a:xfrm>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
        <p:nvSpPr>
          <p:cNvPr id="8" name="Slide Number Placeholder 3"/>
          <p:cNvSpPr>
            <a:spLocks noGrp="1"/>
          </p:cNvSpPr>
          <p:nvPr>
            <p:ph type="sldNum" sz="quarter" idx="13"/>
          </p:nvPr>
        </p:nvSpPr>
        <p:spPr>
          <a:xfrm>
            <a:off x="8663009" y="6516000"/>
            <a:ext cx="468000" cy="288000"/>
          </a:xfrm>
        </p:spPr>
        <p:txBody>
          <a:bodyPr/>
          <a:lstStyle/>
          <a:p>
            <a:fld id="{4A25DDA1-8321-48AA-B72A-57DD9D18B8CF}" type="slidenum">
              <a:rPr lang="en-SG" smtClean="0">
                <a:solidFill>
                  <a:srgbClr val="C4C3AA">
                    <a:lumMod val="75000"/>
                  </a:srgbClr>
                </a:solidFill>
              </a:rPr>
              <a:pPr/>
              <a:t>27</a:t>
            </a:fld>
            <a:endParaRPr lang="en-SG" dirty="0">
              <a:solidFill>
                <a:srgbClr val="C4C3AA">
                  <a:lumMod val="75000"/>
                </a:srgbClr>
              </a:solidFill>
            </a:endParaRPr>
          </a:p>
        </p:txBody>
      </p:sp>
      <p:sp>
        <p:nvSpPr>
          <p:cNvPr id="9" name="Content Placeholder 2"/>
          <p:cNvSpPr txBox="1">
            <a:spLocks/>
          </p:cNvSpPr>
          <p:nvPr/>
        </p:nvSpPr>
        <p:spPr bwMode="auto">
          <a:xfrm>
            <a:off x="18000" y="720000"/>
            <a:ext cx="9108000" cy="1620000"/>
          </a:xfrm>
          <a:prstGeom prst="rect">
            <a:avLst/>
          </a:prstGeom>
          <a:noFill/>
          <a:ln w="9525">
            <a:noFill/>
            <a:miter lim="800000"/>
            <a:headEnd/>
            <a:tailEnd/>
          </a:ln>
          <a:effectLst/>
        </p:spPr>
        <p:txBody>
          <a:bodyPr vert="horz" wrap="square" lIns="91440" tIns="0" rIns="91440" bIns="0" numCol="1" anchor="t" anchorCtr="0" compatLnSpc="1">
            <a:prstTxWarp prst="textNoShape">
              <a:avLst/>
            </a:prstTxWarp>
            <a:noAutofit/>
          </a:bodyPr>
          <a:lstStyle/>
          <a:p>
            <a:pPr marL="342900" marR="0" lvl="0" indent="-342900" algn="l" defTabSz="914400" rtl="0" eaLnBrk="1" fontAlgn="base" latinLnBrk="0" hangingPunct="1">
              <a:lnSpc>
                <a:spcPct val="100000"/>
              </a:lnSpc>
              <a:spcBef>
                <a:spcPct val="20000"/>
              </a:spcBef>
              <a:spcAft>
                <a:spcPct val="0"/>
              </a:spcAft>
              <a:buClr>
                <a:schemeClr val="tx1"/>
              </a:buClr>
              <a:buSzPct val="60000"/>
              <a:buFont typeface="Wingdings" pitchFamily="2" charset="2"/>
              <a:buChar char="u"/>
              <a:tabLst/>
              <a:defRPr/>
            </a:pPr>
            <a:r>
              <a:rPr kumimoji="0" lang="en-US" b="0" i="1" u="none" strike="noStrike" kern="0" cap="none" spc="0" normalizeH="0" baseline="0" noProof="0" dirty="0" smtClean="0">
                <a:ln>
                  <a:noFill/>
                </a:ln>
                <a:solidFill>
                  <a:schemeClr val="tx1"/>
                </a:solidFill>
                <a:uLnTx/>
                <a:uFillTx/>
                <a:latin typeface="Arial Rounded MT Bold" pitchFamily="34" charset="0"/>
                <a:ea typeface="+mn-ea"/>
                <a:cs typeface="+mn-cs"/>
              </a:rPr>
              <a:t>Insitu</a:t>
            </a:r>
            <a:r>
              <a:rPr kumimoji="0" lang="en-US" b="0" i="0" u="none" strike="noStrike" kern="0" cap="none" spc="0" normalizeH="0" baseline="0" noProof="0" dirty="0" smtClean="0">
                <a:ln>
                  <a:noFill/>
                </a:ln>
                <a:solidFill>
                  <a:schemeClr val="tx1"/>
                </a:solidFill>
                <a:uLnTx/>
                <a:uFillTx/>
                <a:latin typeface="Arial Rounded MT Bold" pitchFamily="34" charset="0"/>
                <a:ea typeface="+mn-ea"/>
                <a:cs typeface="+mn-cs"/>
              </a:rPr>
              <a:t> trigger generation.</a:t>
            </a:r>
            <a:r>
              <a:rPr kumimoji="0" lang="en-US" b="0" i="0" u="none" strike="noStrike" kern="0" cap="none" spc="0" normalizeH="0" noProof="0" dirty="0" smtClean="0">
                <a:ln>
                  <a:noFill/>
                </a:ln>
                <a:solidFill>
                  <a:schemeClr val="tx1"/>
                </a:solidFill>
                <a:uLnTx/>
                <a:uFillTx/>
                <a:latin typeface="Arial Rounded MT Bold" pitchFamily="34" charset="0"/>
                <a:ea typeface="+mn-ea"/>
                <a:cs typeface="+mn-cs"/>
              </a:rPr>
              <a:t> </a:t>
            </a:r>
            <a:r>
              <a:rPr kumimoji="0" lang="en-US" b="0" i="0" u="none" strike="noStrike" kern="0" cap="none" spc="0" normalizeH="0" baseline="0" noProof="0" dirty="0" smtClean="0">
                <a:ln>
                  <a:noFill/>
                </a:ln>
                <a:solidFill>
                  <a:schemeClr val="tx1"/>
                </a:solidFill>
                <a:uLnTx/>
                <a:uFillTx/>
                <a:latin typeface="Arial Rounded MT Bold" pitchFamily="34" charset="0"/>
                <a:ea typeface="+mn-ea"/>
                <a:cs typeface="+mn-cs"/>
              </a:rPr>
              <a:t>Autonomous; shares data bus with readout system</a:t>
            </a:r>
          </a:p>
          <a:p>
            <a:pPr marL="342900" marR="0" lvl="0" indent="-342900" algn="l" defTabSz="914400" rtl="0" eaLnBrk="1" fontAlgn="base" latinLnBrk="0" hangingPunct="1">
              <a:lnSpc>
                <a:spcPct val="100000"/>
              </a:lnSpc>
              <a:spcBef>
                <a:spcPct val="20000"/>
              </a:spcBef>
              <a:spcAft>
                <a:spcPct val="0"/>
              </a:spcAft>
              <a:buClr>
                <a:schemeClr val="tx1"/>
              </a:buClr>
              <a:buSzPct val="60000"/>
              <a:buFont typeface="Wingdings" pitchFamily="2" charset="2"/>
              <a:buChar char="u"/>
              <a:tabLst/>
              <a:defRPr/>
            </a:pPr>
            <a:r>
              <a:rPr kumimoji="0" lang="en-US" b="0" i="0" u="none" strike="noStrike" kern="0" cap="none" spc="0" normalizeH="0" baseline="0" noProof="0" dirty="0" smtClean="0">
                <a:ln>
                  <a:noFill/>
                </a:ln>
                <a:solidFill>
                  <a:schemeClr val="tx1"/>
                </a:solidFill>
                <a:uLnTx/>
                <a:uFillTx/>
                <a:latin typeface="Arial Rounded MT Bold" pitchFamily="34" charset="0"/>
                <a:ea typeface="+mn-ea"/>
                <a:cs typeface="+mn-cs"/>
              </a:rPr>
              <a:t>For ICAL, trigger system is based only on topology of the event; no other measurement data is used</a:t>
            </a:r>
          </a:p>
          <a:p>
            <a:pPr marL="342900" marR="0" lvl="0" indent="-342900" algn="l" defTabSz="914400" rtl="0" eaLnBrk="1" fontAlgn="base" latinLnBrk="0" hangingPunct="1">
              <a:lnSpc>
                <a:spcPct val="100000"/>
              </a:lnSpc>
              <a:spcBef>
                <a:spcPct val="20000"/>
              </a:spcBef>
              <a:spcAft>
                <a:spcPct val="0"/>
              </a:spcAft>
              <a:buClr>
                <a:schemeClr val="tx1"/>
              </a:buClr>
              <a:buSzPct val="60000"/>
              <a:buFont typeface="Wingdings" pitchFamily="2" charset="2"/>
              <a:buChar char="u"/>
              <a:tabLst/>
              <a:defRPr/>
            </a:pPr>
            <a:r>
              <a:rPr kumimoji="0" lang="en-US" b="0" i="0" u="none" strike="noStrike" kern="0" cap="none" spc="0" normalizeH="0" baseline="0" noProof="0" dirty="0" smtClean="0">
                <a:ln>
                  <a:noFill/>
                </a:ln>
                <a:solidFill>
                  <a:schemeClr val="tx1"/>
                </a:solidFill>
                <a:uLnTx/>
                <a:uFillTx/>
                <a:latin typeface="Arial Rounded MT Bold" pitchFamily="34" charset="0"/>
                <a:ea typeface="+mn-ea"/>
                <a:cs typeface="+mn-cs"/>
              </a:rPr>
              <a:t>Huge bank of combinatorial circuits; Programmability is the game</a:t>
            </a:r>
            <a:r>
              <a:rPr kumimoji="0" lang="en-SG" b="0" i="0" u="none" strike="noStrike" kern="0" cap="none" spc="0" normalizeH="0" baseline="0" noProof="0" dirty="0" smtClean="0">
                <a:ln>
                  <a:noFill/>
                </a:ln>
                <a:solidFill>
                  <a:schemeClr val="tx1"/>
                </a:solidFill>
                <a:uLnTx/>
                <a:uFillTx/>
                <a:latin typeface="Arial Rounded MT Bold" pitchFamily="34" charset="0"/>
                <a:ea typeface="+mn-ea"/>
                <a:cs typeface="+mn-cs"/>
              </a:rPr>
              <a:t>, FPGAs, ASICs are the players</a:t>
            </a:r>
            <a:endParaRPr kumimoji="0" lang="en-US" b="0" i="0" u="none" strike="noStrike" kern="0" cap="none" spc="0" normalizeH="0" baseline="0" noProof="0" dirty="0" smtClean="0">
              <a:ln>
                <a:noFill/>
              </a:ln>
              <a:solidFill>
                <a:schemeClr val="tx1"/>
              </a:solidFill>
              <a:uLnTx/>
              <a:uFillTx/>
              <a:latin typeface="Arial Rounded MT Bold" pitchFamily="34" charset="0"/>
              <a:ea typeface="+mn-ea"/>
              <a:cs typeface="+mn-cs"/>
            </a:endParaRPr>
          </a:p>
        </p:txBody>
      </p:sp>
      <p:sp>
        <p:nvSpPr>
          <p:cNvPr id="10" name="Rectangle 9"/>
          <p:cNvSpPr/>
          <p:nvPr/>
        </p:nvSpPr>
        <p:spPr>
          <a:xfrm>
            <a:off x="144016" y="5272311"/>
            <a:ext cx="1872208" cy="769441"/>
          </a:xfrm>
          <a:prstGeom prst="rect">
            <a:avLst/>
          </a:prstGeom>
        </p:spPr>
        <p:txBody>
          <a:bodyPr wrap="square">
            <a:spAutoFit/>
          </a:bodyPr>
          <a:lstStyle/>
          <a:p>
            <a:pPr marL="342900" lvl="0" indent="-342900" algn="ctr" fontAlgn="base">
              <a:spcBef>
                <a:spcPct val="20000"/>
              </a:spcBef>
              <a:spcAft>
                <a:spcPct val="0"/>
              </a:spcAft>
              <a:buClr>
                <a:schemeClr val="tx1"/>
              </a:buClr>
              <a:buSzPct val="60000"/>
              <a:defRPr/>
            </a:pPr>
            <a:r>
              <a:rPr lang="en-US" sz="2000" kern="0" dirty="0" smtClean="0">
                <a:solidFill>
                  <a:srgbClr val="FF0000"/>
                </a:solidFill>
                <a:latin typeface="Arial Rounded MT Bold" pitchFamily="34" charset="0"/>
              </a:rPr>
              <a:t>Distributed </a:t>
            </a:r>
          </a:p>
          <a:p>
            <a:pPr marL="342900" lvl="0" indent="-342900" algn="ctr" fontAlgn="base">
              <a:spcBef>
                <a:spcPct val="20000"/>
              </a:spcBef>
              <a:spcAft>
                <a:spcPct val="0"/>
              </a:spcAft>
              <a:buClr>
                <a:schemeClr val="tx1"/>
              </a:buClr>
              <a:buSzPct val="60000"/>
              <a:defRPr/>
            </a:pPr>
            <a:r>
              <a:rPr lang="en-US" sz="2000" kern="0" dirty="0" smtClean="0">
                <a:solidFill>
                  <a:srgbClr val="FF0000"/>
                </a:solidFill>
                <a:latin typeface="Arial Rounded MT Bold" pitchFamily="34" charset="0"/>
              </a:rPr>
              <a:t>architecture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Trigger criteria</a:t>
            </a:r>
            <a:endParaRPr lang="en-IN" dirty="0"/>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
        <p:nvSpPr>
          <p:cNvPr id="5" name="Slide Number Placeholder 4"/>
          <p:cNvSpPr>
            <a:spLocks noGrp="1"/>
          </p:cNvSpPr>
          <p:nvPr>
            <p:ph type="sldNum" sz="quarter" idx="13"/>
          </p:nvPr>
        </p:nvSpPr>
        <p:spPr/>
        <p:txBody>
          <a:bodyPr/>
          <a:lstStyle/>
          <a:p>
            <a:fld id="{4A25DDA1-8321-48AA-B72A-57DD9D18B8CF}" type="slidenum">
              <a:rPr lang="en-SG" smtClean="0">
                <a:solidFill>
                  <a:srgbClr val="C4C3AA">
                    <a:lumMod val="75000"/>
                  </a:srgbClr>
                </a:solidFill>
              </a:rPr>
              <a:pPr/>
              <a:t>28</a:t>
            </a:fld>
            <a:endParaRPr lang="en-SG" dirty="0">
              <a:solidFill>
                <a:srgbClr val="C4C3AA">
                  <a:lumMod val="75000"/>
                </a:srgbClr>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720725"/>
            <a:ext cx="4046233" cy="575945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081896" y="720000"/>
            <a:ext cx="5004048" cy="3580696"/>
          </a:xfrm>
          <a:prstGeom prst="rect">
            <a:avLst/>
          </a:prstGeom>
          <a:noFill/>
          <a:ln w="9525">
            <a:noFill/>
            <a:miter lim="800000"/>
            <a:headEnd/>
            <a:tailEnd/>
          </a:ln>
        </p:spPr>
      </p:pic>
      <p:pic>
        <p:nvPicPr>
          <p:cNvPr id="1028" name="Picture 4"/>
          <p:cNvPicPr>
            <a:picLocks noChangeArrowheads="1"/>
          </p:cNvPicPr>
          <p:nvPr/>
        </p:nvPicPr>
        <p:blipFill>
          <a:blip r:embed="rId4" cstate="print"/>
          <a:srcRect l="1357" t="4361" r="1357" b="2907"/>
          <a:stretch>
            <a:fillRect/>
          </a:stretch>
        </p:blipFill>
        <p:spPr bwMode="auto">
          <a:xfrm>
            <a:off x="4067918" y="4329659"/>
            <a:ext cx="5004000" cy="21463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Trigger system for ICAL-EM</a:t>
            </a:r>
            <a:endParaRPr lang="en-IN"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359399" y="720725"/>
            <a:ext cx="8425202" cy="5759450"/>
          </a:xfrm>
          <a:prstGeom prst="rect">
            <a:avLst/>
          </a:prstGeom>
          <a:noFill/>
          <a:ln w="9525">
            <a:noFill/>
            <a:miter lim="800000"/>
            <a:headEnd/>
            <a:tailEnd/>
          </a:ln>
        </p:spPr>
      </p:pic>
      <p:sp>
        <p:nvSpPr>
          <p:cNvPr id="4" name="Slide Number Placeholder 3"/>
          <p:cNvSpPr>
            <a:spLocks noGrp="1"/>
          </p:cNvSpPr>
          <p:nvPr>
            <p:ph type="sldNum" sz="quarter" idx="13"/>
          </p:nvPr>
        </p:nvSpPr>
        <p:spPr/>
        <p:txBody>
          <a:bodyPr/>
          <a:lstStyle/>
          <a:p>
            <a:fld id="{4A25DDA1-8321-48AA-B72A-57DD9D18B8CF}" type="slidenum">
              <a:rPr lang="en-SG" smtClean="0">
                <a:solidFill>
                  <a:srgbClr val="C4C3AA">
                    <a:lumMod val="75000"/>
                  </a:srgbClr>
                </a:solidFill>
              </a:rPr>
              <a:pPr/>
              <a:t>29</a:t>
            </a:fld>
            <a:endParaRPr lang="en-SG" dirty="0">
              <a:solidFill>
                <a:srgbClr val="C4C3AA">
                  <a:lumMod val="75000"/>
                </a:srgbClr>
              </a:solidFill>
            </a:endParaRPr>
          </a:p>
        </p:txBody>
      </p:sp>
      <p:sp>
        <p:nvSpPr>
          <p:cNvPr id="5" name="Footer Placeholder 4"/>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and its Engineering Module</a:t>
            </a:r>
            <a:endParaRPr lang="en-IN" dirty="0"/>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
        <p:nvSpPr>
          <p:cNvPr id="5" name="Slide Number Placeholder 4"/>
          <p:cNvSpPr>
            <a:spLocks noGrp="1"/>
          </p:cNvSpPr>
          <p:nvPr>
            <p:ph type="sldNum" sz="quarter" idx="13"/>
          </p:nvPr>
        </p:nvSpPr>
        <p:spPr/>
        <p:txBody>
          <a:bodyPr/>
          <a:lstStyle/>
          <a:p>
            <a:fld id="{4A25DDA1-8321-48AA-B72A-57DD9D18B8CF}" type="slidenum">
              <a:rPr lang="en-SG" smtClean="0">
                <a:solidFill>
                  <a:srgbClr val="C4C3AA">
                    <a:lumMod val="75000"/>
                  </a:srgbClr>
                </a:solidFill>
              </a:rPr>
              <a:pPr/>
              <a:t>3</a:t>
            </a:fld>
            <a:endParaRPr lang="en-SG" dirty="0">
              <a:solidFill>
                <a:srgbClr val="C4C3AA">
                  <a:lumMod val="75000"/>
                </a:srgbClr>
              </a:solidFill>
            </a:endParaRPr>
          </a:p>
        </p:txBody>
      </p:sp>
      <p:pic>
        <p:nvPicPr>
          <p:cNvPr id="6" name="Picture 2" descr="http://www.ino.tifr.res.in/ino/gallery/Schematic%20view%20of%20the%20INO%20detector.JPG">
            <a:hlinkClick r:id="rId2" action="ppaction://hlinkpres?slideindex=1&amp;slidetitle="/>
          </p:cNvPr>
          <p:cNvPicPr>
            <a:picLocks noGrp="1" noChangeAspect="1" noChangeArrowheads="1"/>
          </p:cNvPicPr>
          <p:nvPr>
            <p:ph idx="1"/>
          </p:nvPr>
        </p:nvPicPr>
        <p:blipFill>
          <a:blip r:embed="rId3" cstate="print"/>
          <a:stretch>
            <a:fillRect/>
          </a:stretch>
        </p:blipFill>
        <p:spPr bwMode="auto">
          <a:xfrm>
            <a:off x="58057" y="720000"/>
            <a:ext cx="4178313" cy="4860000"/>
          </a:xfrm>
          <a:prstGeom prst="rect">
            <a:avLst/>
          </a:prstGeom>
          <a:noFill/>
          <a:ln>
            <a:noFill/>
          </a:ln>
        </p:spPr>
      </p:pic>
      <p:sp>
        <p:nvSpPr>
          <p:cNvPr id="9" name="Text Box 12"/>
          <p:cNvSpPr txBox="1">
            <a:spLocks noChangeArrowheads="1"/>
          </p:cNvSpPr>
          <p:nvPr/>
        </p:nvSpPr>
        <p:spPr bwMode="auto">
          <a:xfrm>
            <a:off x="1371339" y="1280547"/>
            <a:ext cx="1529963" cy="420261"/>
          </a:xfrm>
          <a:prstGeom prst="roundRect">
            <a:avLst/>
          </a:prstGeom>
          <a:noFill/>
          <a:ln w="9525">
            <a:noFill/>
            <a:miter lim="800000"/>
            <a:headEnd/>
            <a:tailEnd/>
          </a:ln>
        </p:spPr>
        <p:txBody>
          <a:bodyPr wrap="none" lIns="101858" tIns="50929" rIns="101858" bIns="50929" anchor="ctr" anchorCtr="1">
            <a:spAutoFit/>
          </a:bodyPr>
          <a:lstStyle/>
          <a:p>
            <a:pPr defTabSz="1019175" eaLnBrk="0" fontAlgn="base" hangingPunct="0">
              <a:spcBef>
                <a:spcPct val="0"/>
              </a:spcBef>
              <a:spcAft>
                <a:spcPct val="0"/>
              </a:spcAft>
            </a:pPr>
            <a:r>
              <a:rPr lang="en-US" dirty="0" smtClean="0">
                <a:solidFill>
                  <a:srgbClr val="FFFF00"/>
                </a:solidFill>
                <a:latin typeface="Arial" charset="0"/>
              </a:rPr>
              <a:t>Magnet coils</a:t>
            </a:r>
            <a:endParaRPr lang="en-US" dirty="0">
              <a:solidFill>
                <a:srgbClr val="FFFF00"/>
              </a:solidFill>
              <a:latin typeface="Arial" charset="0"/>
            </a:endParaRPr>
          </a:p>
        </p:txBody>
      </p:sp>
      <p:sp>
        <p:nvSpPr>
          <p:cNvPr id="10" name="Text Box 12"/>
          <p:cNvSpPr txBox="1">
            <a:spLocks noChangeArrowheads="1"/>
          </p:cNvSpPr>
          <p:nvPr/>
        </p:nvSpPr>
        <p:spPr bwMode="auto">
          <a:xfrm>
            <a:off x="670084" y="3356992"/>
            <a:ext cx="2952000" cy="349074"/>
          </a:xfrm>
          <a:prstGeom prst="rect">
            <a:avLst/>
          </a:prstGeom>
          <a:noFill/>
          <a:ln w="9525">
            <a:noFill/>
            <a:miter lim="800000"/>
            <a:headEnd/>
            <a:tailEnd/>
          </a:ln>
        </p:spPr>
        <p:txBody>
          <a:bodyPr wrap="square" lIns="101858" tIns="50929" rIns="101858" bIns="50929" anchor="ctr" anchorCtr="1">
            <a:spAutoFit/>
          </a:bodyPr>
          <a:lstStyle/>
          <a:p>
            <a:pPr defTabSz="1019175" eaLnBrk="0" fontAlgn="base" hangingPunct="0">
              <a:spcBef>
                <a:spcPct val="0"/>
              </a:spcBef>
              <a:spcAft>
                <a:spcPct val="0"/>
              </a:spcAft>
            </a:pPr>
            <a:r>
              <a:rPr lang="en-US" sz="1600" dirty="0" smtClean="0">
                <a:solidFill>
                  <a:srgbClr val="FFFF00"/>
                </a:solidFill>
                <a:latin typeface="Arial" charset="0"/>
              </a:rPr>
              <a:t>RPC handling trolleys</a:t>
            </a:r>
            <a:endParaRPr lang="en-US" sz="1600" dirty="0">
              <a:solidFill>
                <a:srgbClr val="FFFF00"/>
              </a:solidFill>
              <a:latin typeface="Arial" charset="0"/>
            </a:endParaRPr>
          </a:p>
        </p:txBody>
      </p:sp>
      <p:sp>
        <p:nvSpPr>
          <p:cNvPr id="11" name="Striped Right Arrow 10"/>
          <p:cNvSpPr/>
          <p:nvPr/>
        </p:nvSpPr>
        <p:spPr>
          <a:xfrm>
            <a:off x="3161048" y="3448064"/>
            <a:ext cx="360000" cy="198880"/>
          </a:xfrm>
          <a:prstGeom prst="striped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SG" dirty="0">
              <a:solidFill>
                <a:srgbClr val="FFFF00"/>
              </a:solidFill>
            </a:endParaRPr>
          </a:p>
        </p:txBody>
      </p:sp>
      <p:sp>
        <p:nvSpPr>
          <p:cNvPr id="12" name="Striped Right Arrow 11"/>
          <p:cNvSpPr/>
          <p:nvPr/>
        </p:nvSpPr>
        <p:spPr>
          <a:xfrm rot="10800000">
            <a:off x="741764" y="3422974"/>
            <a:ext cx="360000" cy="198880"/>
          </a:xfrm>
          <a:prstGeom prst="striped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SG" dirty="0">
              <a:solidFill>
                <a:srgbClr val="FFFF00"/>
              </a:solidFill>
            </a:endParaRPr>
          </a:p>
        </p:txBody>
      </p:sp>
      <p:pic>
        <p:nvPicPr>
          <p:cNvPr id="13" name="Picture 5" descr="C:\Documents and Settings\User\Desktop\JPEG for 10.10 presentations\INO ASSEMBLY PRABHAKAR 08102013.JPG"/>
          <p:cNvPicPr>
            <a:picLocks noChangeAspect="1" noChangeArrowheads="1"/>
          </p:cNvPicPr>
          <p:nvPr/>
        </p:nvPicPr>
        <p:blipFill>
          <a:blip r:embed="rId4" cstate="print"/>
          <a:srcRect l="28976" t="12500" r="8240" b="6250"/>
          <a:stretch>
            <a:fillRect/>
          </a:stretch>
        </p:blipFill>
        <p:spPr bwMode="auto">
          <a:xfrm>
            <a:off x="4269600" y="720000"/>
            <a:ext cx="4860000" cy="486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l="830"/>
          <a:stretch>
            <a:fillRect/>
          </a:stretch>
        </p:blipFill>
        <p:spPr bwMode="auto">
          <a:xfrm>
            <a:off x="0" y="764704"/>
            <a:ext cx="4462668" cy="2420416"/>
          </a:xfrm>
          <a:prstGeom prst="rect">
            <a:avLst/>
          </a:prstGeom>
          <a:noFill/>
          <a:ln w="9525">
            <a:noFill/>
            <a:miter lim="800000"/>
            <a:headEnd/>
            <a:tailEnd/>
          </a:ln>
        </p:spPr>
      </p:pic>
      <p:sp>
        <p:nvSpPr>
          <p:cNvPr id="2" name="Title 1"/>
          <p:cNvSpPr>
            <a:spLocks noGrp="1"/>
          </p:cNvSpPr>
          <p:nvPr>
            <p:ph type="title"/>
          </p:nvPr>
        </p:nvSpPr>
        <p:spPr/>
        <p:txBody>
          <a:bodyPr/>
          <a:lstStyle/>
          <a:p>
            <a:r>
              <a:rPr lang="en-IN" dirty="0" smtClean="0"/>
              <a:t>Calibration and synchronisation</a:t>
            </a:r>
            <a:endParaRPr lang="en-IN" dirty="0"/>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
        <p:nvSpPr>
          <p:cNvPr id="5" name="Slide Number Placeholder 4"/>
          <p:cNvSpPr>
            <a:spLocks noGrp="1"/>
          </p:cNvSpPr>
          <p:nvPr>
            <p:ph type="sldNum" sz="quarter" idx="13"/>
          </p:nvPr>
        </p:nvSpPr>
        <p:spPr/>
        <p:txBody>
          <a:bodyPr/>
          <a:lstStyle/>
          <a:p>
            <a:fld id="{4A25DDA1-8321-48AA-B72A-57DD9D18B8CF}" type="slidenum">
              <a:rPr lang="en-SG" smtClean="0">
                <a:solidFill>
                  <a:srgbClr val="C4C3AA">
                    <a:lumMod val="75000"/>
                  </a:srgbClr>
                </a:solidFill>
              </a:rPr>
              <a:pPr/>
              <a:t>30</a:t>
            </a:fld>
            <a:endParaRPr lang="en-SG" dirty="0">
              <a:solidFill>
                <a:srgbClr val="C4C3AA">
                  <a:lumMod val="75000"/>
                </a:srgbClr>
              </a:solidFill>
            </a:endParaRPr>
          </a:p>
        </p:txBody>
      </p:sp>
      <p:pic>
        <p:nvPicPr>
          <p:cNvPr id="4099" name="Picture 3"/>
          <p:cNvPicPr>
            <a:picLocks noChangeArrowheads="1"/>
          </p:cNvPicPr>
          <p:nvPr/>
        </p:nvPicPr>
        <p:blipFill>
          <a:blip r:embed="rId3" cstate="print"/>
          <a:srcRect l="1235"/>
          <a:stretch>
            <a:fillRect/>
          </a:stretch>
        </p:blipFill>
        <p:spPr bwMode="auto">
          <a:xfrm>
            <a:off x="4476552" y="764704"/>
            <a:ext cx="4644000" cy="2412000"/>
          </a:xfrm>
          <a:prstGeom prst="rect">
            <a:avLst/>
          </a:prstGeom>
          <a:noFill/>
          <a:ln w="9525">
            <a:noFill/>
            <a:miter lim="800000"/>
            <a:headEnd/>
            <a:tailEnd/>
          </a:ln>
        </p:spPr>
      </p:pic>
      <p:pic>
        <p:nvPicPr>
          <p:cNvPr id="4100" name="Picture 4"/>
          <p:cNvPicPr>
            <a:picLocks noChangeArrowheads="1"/>
          </p:cNvPicPr>
          <p:nvPr/>
        </p:nvPicPr>
        <p:blipFill>
          <a:blip r:embed="rId4" cstate="print"/>
          <a:srcRect l="5647" r="9788" b="74058"/>
          <a:stretch>
            <a:fillRect/>
          </a:stretch>
        </p:blipFill>
        <p:spPr bwMode="auto">
          <a:xfrm>
            <a:off x="0" y="3212976"/>
            <a:ext cx="9108000" cy="3291418"/>
          </a:xfrm>
          <a:prstGeom prst="rect">
            <a:avLst/>
          </a:prstGeom>
          <a:noFill/>
          <a:ln w="9525">
            <a:noFill/>
            <a:miter lim="800000"/>
            <a:headEnd/>
            <a:tailEnd/>
          </a:ln>
        </p:spPr>
      </p:pic>
      <p:cxnSp>
        <p:nvCxnSpPr>
          <p:cNvPr id="21" name="Elbow Connector 20"/>
          <p:cNvCxnSpPr/>
          <p:nvPr/>
        </p:nvCxnSpPr>
        <p:spPr bwMode="auto">
          <a:xfrm rot="16200000" flipH="1">
            <a:off x="1475656" y="1484784"/>
            <a:ext cx="72008" cy="72008"/>
          </a:xfrm>
          <a:prstGeom prst="bentConnector3">
            <a:avLst>
              <a:gd name="adj1" fmla="val -413599"/>
            </a:avLst>
          </a:prstGeom>
          <a:solidFill>
            <a:schemeClr val="accent1"/>
          </a:solidFill>
          <a:ln w="9525" cap="flat" cmpd="sng" algn="ctr">
            <a:solidFill>
              <a:schemeClr val="tx1"/>
            </a:solidFill>
            <a:prstDash val="solid"/>
            <a:round/>
            <a:headEnd type="arrow"/>
            <a:tailEnd type="arrow"/>
          </a:ln>
          <a:effectLst/>
        </p:spPr>
      </p:cxnSp>
      <p:cxnSp>
        <p:nvCxnSpPr>
          <p:cNvPr id="25" name="Straight Arrow Connector 24"/>
          <p:cNvCxnSpPr/>
          <p:nvPr/>
        </p:nvCxnSpPr>
        <p:spPr bwMode="auto">
          <a:xfrm>
            <a:off x="539552" y="1326254"/>
            <a:ext cx="1080000" cy="0"/>
          </a:xfrm>
          <a:prstGeom prst="straightConnector1">
            <a:avLst/>
          </a:prstGeom>
          <a:ln w="22225">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31" name="Straight Arrow Connector 30"/>
          <p:cNvCxnSpPr/>
          <p:nvPr/>
        </p:nvCxnSpPr>
        <p:spPr bwMode="auto">
          <a:xfrm>
            <a:off x="525038" y="1304800"/>
            <a:ext cx="0" cy="288000"/>
          </a:xfrm>
          <a:prstGeom prst="straightConnector1">
            <a:avLst/>
          </a:prstGeom>
          <a:ln>
            <a:headEnd type="none" w="med" len="med"/>
            <a:tailEnd type="arrow"/>
          </a:ln>
        </p:spPr>
        <p:style>
          <a:lnRef idx="2">
            <a:schemeClr val="accent6"/>
          </a:lnRef>
          <a:fillRef idx="0">
            <a:schemeClr val="accent6"/>
          </a:fillRef>
          <a:effectRef idx="1">
            <a:schemeClr val="accent6"/>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Functional blocks of calibration unit</a:t>
            </a:r>
            <a:endParaRPr lang="en-IN" dirty="0"/>
          </a:p>
        </p:txBody>
      </p:sp>
      <p:pic>
        <p:nvPicPr>
          <p:cNvPr id="143362" name="Picture 2"/>
          <p:cNvPicPr>
            <a:picLocks noGrp="1" noChangeAspect="1" noChangeArrowheads="1"/>
          </p:cNvPicPr>
          <p:nvPr>
            <p:ph idx="1"/>
          </p:nvPr>
        </p:nvPicPr>
        <p:blipFill>
          <a:blip r:embed="rId2" cstate="print"/>
          <a:srcRect l="1308" r="1744"/>
          <a:stretch>
            <a:fillRect/>
          </a:stretch>
        </p:blipFill>
        <p:spPr bwMode="auto">
          <a:xfrm>
            <a:off x="18000" y="1124743"/>
            <a:ext cx="9108000" cy="5125320"/>
          </a:xfrm>
          <a:prstGeom prst="rect">
            <a:avLst/>
          </a:prstGeom>
          <a:noFill/>
          <a:ln w="9525">
            <a:noFill/>
            <a:miter lim="800000"/>
            <a:headEnd/>
            <a:tailEnd/>
          </a:ln>
        </p:spPr>
      </p:pic>
      <p:sp>
        <p:nvSpPr>
          <p:cNvPr id="4" name="Slide Number Placeholder 3"/>
          <p:cNvSpPr>
            <a:spLocks noGrp="1"/>
          </p:cNvSpPr>
          <p:nvPr>
            <p:ph type="sldNum" sz="quarter" idx="13"/>
          </p:nvPr>
        </p:nvSpPr>
        <p:spPr/>
        <p:txBody>
          <a:bodyPr/>
          <a:lstStyle/>
          <a:p>
            <a:fld id="{4A25DDA1-8321-48AA-B72A-57DD9D18B8CF}" type="slidenum">
              <a:rPr lang="en-SG" smtClean="0">
                <a:solidFill>
                  <a:srgbClr val="C4C3AA">
                    <a:lumMod val="75000"/>
                  </a:srgbClr>
                </a:solidFill>
              </a:rPr>
              <a:pPr/>
              <a:t>31</a:t>
            </a:fld>
            <a:endParaRPr lang="en-SG" dirty="0">
              <a:solidFill>
                <a:srgbClr val="C4C3AA">
                  <a:lumMod val="75000"/>
                </a:srgbClr>
              </a:solidFill>
            </a:endParaRPr>
          </a:p>
        </p:txBody>
      </p:sp>
      <p:sp>
        <p:nvSpPr>
          <p:cNvPr id="5" name="Footer Placeholder 4"/>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High voltage power supply</a:t>
            </a:r>
            <a:endParaRPr lang="en-IN" dirty="0"/>
          </a:p>
        </p:txBody>
      </p:sp>
      <p:pic>
        <p:nvPicPr>
          <p:cNvPr id="144386" name="Picture 2"/>
          <p:cNvPicPr>
            <a:picLocks noGrp="1" noChangeAspect="1" noChangeArrowheads="1"/>
          </p:cNvPicPr>
          <p:nvPr>
            <p:ph idx="1"/>
          </p:nvPr>
        </p:nvPicPr>
        <p:blipFill>
          <a:blip r:embed="rId2" cstate="print"/>
          <a:srcRect l="2021" r="1617"/>
          <a:stretch>
            <a:fillRect/>
          </a:stretch>
        </p:blipFill>
        <p:spPr bwMode="auto">
          <a:xfrm>
            <a:off x="72040" y="720000"/>
            <a:ext cx="4860000" cy="2670141"/>
          </a:xfrm>
          <a:prstGeom prst="rect">
            <a:avLst/>
          </a:prstGeom>
          <a:noFill/>
          <a:ln w="9525">
            <a:noFill/>
            <a:miter lim="800000"/>
            <a:headEnd/>
            <a:tailEnd/>
          </a:ln>
        </p:spPr>
      </p:pic>
      <p:sp>
        <p:nvSpPr>
          <p:cNvPr id="4" name="Slide Number Placeholder 3"/>
          <p:cNvSpPr>
            <a:spLocks noGrp="1"/>
          </p:cNvSpPr>
          <p:nvPr>
            <p:ph type="sldNum" sz="quarter" idx="13"/>
          </p:nvPr>
        </p:nvSpPr>
        <p:spPr/>
        <p:txBody>
          <a:bodyPr/>
          <a:lstStyle/>
          <a:p>
            <a:fld id="{4A25DDA1-8321-48AA-B72A-57DD9D18B8CF}" type="slidenum">
              <a:rPr lang="en-SG" smtClean="0">
                <a:solidFill>
                  <a:srgbClr val="C4C3AA">
                    <a:lumMod val="75000"/>
                  </a:srgbClr>
                </a:solidFill>
              </a:rPr>
              <a:pPr/>
              <a:t>32</a:t>
            </a:fld>
            <a:endParaRPr lang="en-SG" dirty="0">
              <a:solidFill>
                <a:srgbClr val="C4C3AA">
                  <a:lumMod val="75000"/>
                </a:srgbClr>
              </a:solidFill>
            </a:endParaRPr>
          </a:p>
        </p:txBody>
      </p:sp>
      <p:sp>
        <p:nvSpPr>
          <p:cNvPr id="5" name="Footer Placeholder 4"/>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pic>
        <p:nvPicPr>
          <p:cNvPr id="6" name="Picture 2"/>
          <p:cNvPicPr>
            <a:picLocks noChangeAspect="1" noChangeArrowheads="1"/>
          </p:cNvPicPr>
          <p:nvPr/>
        </p:nvPicPr>
        <p:blipFill>
          <a:blip r:embed="rId3" cstate="print"/>
          <a:srcRect/>
          <a:stretch>
            <a:fillRect/>
          </a:stretch>
        </p:blipFill>
        <p:spPr bwMode="auto">
          <a:xfrm>
            <a:off x="72040" y="3429003"/>
            <a:ext cx="4860000" cy="3050081"/>
          </a:xfrm>
          <a:prstGeom prst="rect">
            <a:avLst/>
          </a:prstGeom>
          <a:noFill/>
          <a:ln w="9525">
            <a:noFill/>
            <a:miter lim="800000"/>
            <a:headEnd/>
            <a:tailEnd/>
          </a:ln>
        </p:spPr>
      </p:pic>
      <p:sp>
        <p:nvSpPr>
          <p:cNvPr id="7" name="Content Placeholder 2"/>
          <p:cNvSpPr txBox="1">
            <a:spLocks/>
          </p:cNvSpPr>
          <p:nvPr/>
        </p:nvSpPr>
        <p:spPr bwMode="auto">
          <a:xfrm>
            <a:off x="4914544" y="720000"/>
            <a:ext cx="4176000" cy="5760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marL="252000" marR="0" lvl="0" indent="-252000" algn="l" defTabSz="914400" rtl="0" eaLnBrk="1" fontAlgn="base" latinLnBrk="0" hangingPunct="1">
              <a:lnSpc>
                <a:spcPct val="120000"/>
              </a:lnSpc>
              <a:spcBef>
                <a:spcPts val="0"/>
              </a:spcBef>
              <a:spcAft>
                <a:spcPct val="0"/>
              </a:spcAft>
              <a:buClr>
                <a:schemeClr val="tx1"/>
              </a:buClr>
              <a:buSzPct val="60000"/>
              <a:buFont typeface="Wingdings" pitchFamily="2" charset="2"/>
              <a:buChar char="u"/>
              <a:tabLst/>
              <a:defRPr/>
            </a:pPr>
            <a:r>
              <a:rPr kumimoji="0" lang="en-IN"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rPr>
              <a:t>Output voltage adjustable in the range ± 0-6KV (to generate 0-12KV) with output current up to 2µA. </a:t>
            </a:r>
          </a:p>
          <a:p>
            <a:pPr marL="252000" indent="-252000" fontAlgn="base">
              <a:lnSpc>
                <a:spcPct val="120000"/>
              </a:lnSpc>
              <a:spcAft>
                <a:spcPct val="0"/>
              </a:spcAft>
              <a:buClr>
                <a:schemeClr val="tx1"/>
              </a:buClr>
              <a:buSzPct val="60000"/>
              <a:buFont typeface="Wingdings" pitchFamily="2" charset="2"/>
              <a:buChar char="u"/>
              <a:defRPr/>
            </a:pPr>
            <a:r>
              <a:rPr lang="en-IN" sz="1400" kern="0" dirty="0" smtClean="0">
                <a:effectLst>
                  <a:outerShdw blurRad="38100" dist="38100" dir="2700000" algn="tl">
                    <a:srgbClr val="000000"/>
                  </a:outerShdw>
                </a:effectLst>
                <a:latin typeface="Arial Rounded MT Bold" pitchFamily="34" charset="0"/>
              </a:rPr>
              <a:t> HV load regulation: better than 0.1% F.S </a:t>
            </a:r>
          </a:p>
          <a:p>
            <a:pPr marL="252000" lvl="0" indent="-252000" fontAlgn="base">
              <a:lnSpc>
                <a:spcPct val="120000"/>
              </a:lnSpc>
              <a:spcAft>
                <a:spcPct val="0"/>
              </a:spcAft>
              <a:buClr>
                <a:schemeClr val="tx1"/>
              </a:buClr>
              <a:buSzPct val="60000"/>
              <a:buFont typeface="Wingdings" pitchFamily="2" charset="2"/>
              <a:buChar char="u"/>
              <a:defRPr/>
            </a:pPr>
            <a:r>
              <a:rPr lang="en-IN" sz="1400" kern="0" dirty="0" smtClean="0">
                <a:effectLst>
                  <a:outerShdw blurRad="38100" dist="38100" dir="2700000" algn="tl">
                    <a:srgbClr val="000000"/>
                  </a:outerShdw>
                </a:effectLst>
                <a:latin typeface="Arial Rounded MT Bold" pitchFamily="34" charset="0"/>
              </a:rPr>
              <a:t>Output </a:t>
            </a:r>
            <a:r>
              <a:rPr lang="en-IN" sz="1400" kern="0" dirty="0" smtClean="0">
                <a:effectLst>
                  <a:outerShdw blurRad="38100" dist="38100" dir="2700000" algn="tl">
                    <a:srgbClr val="000000"/>
                  </a:outerShdw>
                </a:effectLst>
                <a:latin typeface="Arial Rounded MT Bold" pitchFamily="34" charset="0"/>
              </a:rPr>
              <a:t>ripple/noise voltage: within 200 mV (p-p). </a:t>
            </a:r>
            <a:endParaRPr lang="en-IN" sz="1400" kern="0" dirty="0" smtClean="0">
              <a:effectLst>
                <a:outerShdw blurRad="38100" dist="38100" dir="2700000" algn="tl">
                  <a:srgbClr val="000000"/>
                </a:outerShdw>
              </a:effectLst>
              <a:latin typeface="Arial Rounded MT Bold" pitchFamily="34" charset="0"/>
            </a:endParaRPr>
          </a:p>
          <a:p>
            <a:pPr marL="252000" lvl="0" indent="-252000" fontAlgn="base">
              <a:lnSpc>
                <a:spcPct val="120000"/>
              </a:lnSpc>
              <a:spcAft>
                <a:spcPct val="0"/>
              </a:spcAft>
              <a:buClr>
                <a:schemeClr val="tx1"/>
              </a:buClr>
              <a:buSzPct val="60000"/>
              <a:buFont typeface="Wingdings" pitchFamily="2" charset="2"/>
              <a:buChar char="u"/>
              <a:defRPr/>
            </a:pPr>
            <a:r>
              <a:rPr lang="en-IN" sz="1400" kern="0" dirty="0" smtClean="0">
                <a:effectLst>
                  <a:outerShdw blurRad="38100" dist="38100" dir="2700000" algn="tl">
                    <a:srgbClr val="000000"/>
                  </a:outerShdw>
                </a:effectLst>
                <a:latin typeface="Arial Rounded MT Bold" pitchFamily="34" charset="0"/>
              </a:rPr>
              <a:t>Adjustable </a:t>
            </a:r>
            <a:r>
              <a:rPr kumimoji="0" lang="en-IN"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rPr>
              <a:t>HV Ramp rate 10-1000 Volts/ sec, HV on/off control, HV output read back facility. </a:t>
            </a:r>
            <a:r>
              <a:rPr kumimoji="0" lang="en-IN"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rPr>
              <a:t> </a:t>
            </a:r>
            <a:endParaRPr kumimoji="0" lang="en-IN"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endParaRPr>
          </a:p>
          <a:p>
            <a:pPr marL="252000" marR="0" lvl="0" indent="-252000" algn="l" defTabSz="914400" rtl="0" eaLnBrk="1" fontAlgn="base" latinLnBrk="0" hangingPunct="1">
              <a:lnSpc>
                <a:spcPct val="120000"/>
              </a:lnSpc>
              <a:spcBef>
                <a:spcPts val="0"/>
              </a:spcBef>
              <a:spcAft>
                <a:spcPct val="0"/>
              </a:spcAft>
              <a:buClr>
                <a:schemeClr val="tx1"/>
              </a:buClr>
              <a:buSzPct val="60000"/>
              <a:buFont typeface="Wingdings" pitchFamily="2" charset="2"/>
              <a:buChar char="u"/>
              <a:tabLst/>
              <a:defRPr/>
            </a:pPr>
            <a:r>
              <a:rPr kumimoji="0" lang="en-IN"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rPr>
              <a:t> HV load current read back facility with a resolution of 5 nA. </a:t>
            </a:r>
          </a:p>
          <a:p>
            <a:pPr marL="252000" marR="0" lvl="0" indent="-252000" algn="l" defTabSz="914400" rtl="0" eaLnBrk="1" fontAlgn="base" latinLnBrk="0" hangingPunct="1">
              <a:lnSpc>
                <a:spcPct val="120000"/>
              </a:lnSpc>
              <a:spcBef>
                <a:spcPts val="0"/>
              </a:spcBef>
              <a:spcAft>
                <a:spcPct val="0"/>
              </a:spcAft>
              <a:buClr>
                <a:schemeClr val="tx1"/>
              </a:buClr>
              <a:buSzPct val="60000"/>
              <a:buFont typeface="Wingdings" pitchFamily="2" charset="2"/>
              <a:buChar char="u"/>
              <a:tabLst/>
              <a:defRPr/>
            </a:pPr>
            <a:r>
              <a:rPr kumimoji="0" lang="en-IN"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rPr>
              <a:t>Required </a:t>
            </a:r>
            <a:r>
              <a:rPr kumimoji="0" lang="en-IN"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rPr>
              <a:t>LV Input supply: 12V @</a:t>
            </a:r>
            <a:r>
              <a:rPr kumimoji="0" lang="en-IN"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rPr>
              <a:t>200mA</a:t>
            </a:r>
            <a:endParaRPr kumimoji="0" lang="en-IN"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endParaRPr>
          </a:p>
          <a:p>
            <a:pPr marL="252000" marR="0" lvl="0" indent="-252000" algn="l" defTabSz="914400" rtl="0" eaLnBrk="1" fontAlgn="base" latinLnBrk="0" hangingPunct="1">
              <a:lnSpc>
                <a:spcPct val="120000"/>
              </a:lnSpc>
              <a:spcBef>
                <a:spcPts val="0"/>
              </a:spcBef>
              <a:spcAft>
                <a:spcPct val="0"/>
              </a:spcAft>
              <a:buClr>
                <a:schemeClr val="tx1"/>
              </a:buClr>
              <a:buSzPct val="60000"/>
              <a:buFont typeface="Wingdings" pitchFamily="2" charset="2"/>
              <a:buChar char="u"/>
              <a:tabLst/>
              <a:defRPr/>
            </a:pPr>
            <a:r>
              <a:rPr kumimoji="0" lang="en-IN"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rPr>
              <a:t>Ambient </a:t>
            </a:r>
            <a:r>
              <a:rPr kumimoji="0" lang="en-IN"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rPr>
              <a:t>fringe magnetic field: 500 </a:t>
            </a:r>
            <a:r>
              <a:rPr kumimoji="0" lang="en-IN"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rPr>
              <a:t>gauss</a:t>
            </a:r>
            <a:endParaRPr kumimoji="0" lang="en-IN"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endParaRPr>
          </a:p>
        </p:txBody>
      </p:sp>
      <p:pic>
        <p:nvPicPr>
          <p:cNvPr id="8" name="Picture 7" descr="C:\Documents and Settings\Manna\Desktop\INO_HV\photo\INO HV.JPG"/>
          <p:cNvPicPr>
            <a:picLocks noChangeAspect="1"/>
          </p:cNvPicPr>
          <p:nvPr/>
        </p:nvPicPr>
        <p:blipFill>
          <a:blip r:embed="rId4" cstate="print"/>
          <a:srcRect/>
          <a:stretch>
            <a:fillRect/>
          </a:stretch>
        </p:blipFill>
        <p:spPr bwMode="auto">
          <a:xfrm>
            <a:off x="4960666" y="4141796"/>
            <a:ext cx="3715790" cy="23260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Overview of ICAL data LAN</a:t>
            </a:r>
            <a:endParaRPr lang="en-IN" dirty="0"/>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
        <p:nvSpPr>
          <p:cNvPr id="5" name="Slide Number Placeholder 4"/>
          <p:cNvSpPr>
            <a:spLocks noGrp="1"/>
          </p:cNvSpPr>
          <p:nvPr>
            <p:ph type="sldNum" sz="quarter" idx="13"/>
          </p:nvPr>
        </p:nvSpPr>
        <p:spPr/>
        <p:txBody>
          <a:bodyPr/>
          <a:lstStyle/>
          <a:p>
            <a:fld id="{4A25DDA1-8321-48AA-B72A-57DD9D18B8CF}" type="slidenum">
              <a:rPr lang="en-SG" smtClean="0">
                <a:solidFill>
                  <a:srgbClr val="C4C3AA">
                    <a:lumMod val="75000"/>
                  </a:srgbClr>
                </a:solidFill>
              </a:rPr>
              <a:pPr/>
              <a:t>33</a:t>
            </a:fld>
            <a:endParaRPr lang="en-SG" dirty="0">
              <a:solidFill>
                <a:srgbClr val="C4C3AA">
                  <a:lumMod val="75000"/>
                </a:srgbClr>
              </a:solidFill>
            </a:endParaRPr>
          </a:p>
        </p:txBody>
      </p:sp>
      <p:pic>
        <p:nvPicPr>
          <p:cNvPr id="2050" name="Picture 2"/>
          <p:cNvPicPr>
            <a:picLocks noGrp="1" noChangeAspect="1" noChangeArrowheads="1"/>
          </p:cNvPicPr>
          <p:nvPr>
            <p:ph idx="1"/>
          </p:nvPr>
        </p:nvPicPr>
        <p:blipFill>
          <a:blip r:embed="rId2" cstate="print"/>
          <a:srcRect r="1268"/>
          <a:stretch>
            <a:fillRect/>
          </a:stretch>
        </p:blipFill>
        <p:spPr bwMode="auto">
          <a:xfrm>
            <a:off x="75681" y="720000"/>
            <a:ext cx="8992638" cy="4254475"/>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t="3000" b="10999"/>
          <a:stretch>
            <a:fillRect/>
          </a:stretch>
        </p:blipFill>
        <p:spPr bwMode="auto">
          <a:xfrm>
            <a:off x="72000" y="5013176"/>
            <a:ext cx="9000000" cy="1505024"/>
          </a:xfrm>
          <a:prstGeom prst="rect">
            <a:avLst/>
          </a:prstGeom>
          <a:noFill/>
          <a:ln w="9525">
            <a:noFill/>
            <a:miter lim="800000"/>
            <a:headEnd/>
            <a:tailEnd/>
          </a:ln>
        </p:spPr>
      </p:pic>
      <p:cxnSp>
        <p:nvCxnSpPr>
          <p:cNvPr id="15" name="Straight Arrow Connector 14"/>
          <p:cNvCxnSpPr/>
          <p:nvPr/>
        </p:nvCxnSpPr>
        <p:spPr>
          <a:xfrm flipV="1">
            <a:off x="6199156" y="3356992"/>
            <a:ext cx="0" cy="13320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189334" y="908720"/>
            <a:ext cx="2016224" cy="1200329"/>
          </a:xfrm>
          <a:prstGeom prst="rect">
            <a:avLst/>
          </a:prstGeom>
          <a:noFill/>
          <a:ln w="12700">
            <a:noFill/>
          </a:ln>
        </p:spPr>
        <p:txBody>
          <a:bodyPr wrap="square" rtlCol="0">
            <a:spAutoFit/>
          </a:bodyPr>
          <a:lstStyle/>
          <a:p>
            <a:r>
              <a:rPr lang="en-IN" dirty="0" smtClean="0">
                <a:solidFill>
                  <a:srgbClr val="FF0000"/>
                </a:solidFill>
                <a:latin typeface="Arial Rounded MT Bold" pitchFamily="34" charset="0"/>
              </a:rPr>
              <a:t>ICAL RPCs constitute a massive LAN with 30K nodes! </a:t>
            </a:r>
            <a:endParaRPr lang="en-IN" dirty="0">
              <a:solidFill>
                <a:srgbClr val="FF0000"/>
              </a:solidFill>
              <a:latin typeface="Arial Rounded MT Bold"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Backend </a:t>
            </a:r>
            <a:r>
              <a:rPr lang="en-IN" dirty="0" smtClean="0"/>
              <a:t>hardware</a:t>
            </a:r>
            <a:endParaRPr lang="en-IN" dirty="0"/>
          </a:p>
        </p:txBody>
      </p:sp>
      <p:pic>
        <p:nvPicPr>
          <p:cNvPr id="5" name="Picture 2"/>
          <p:cNvPicPr>
            <a:picLocks noGrp="1" noChangeAspect="1" noChangeArrowheads="1"/>
          </p:cNvPicPr>
          <p:nvPr>
            <p:ph idx="1"/>
          </p:nvPr>
        </p:nvPicPr>
        <p:blipFill>
          <a:blip r:embed="rId2" cstate="print"/>
          <a:srcRect l="1186" t="16024" r="1186"/>
          <a:stretch>
            <a:fillRect/>
          </a:stretch>
        </p:blipFill>
        <p:spPr bwMode="auto">
          <a:xfrm>
            <a:off x="18000" y="719999"/>
            <a:ext cx="9108000" cy="5605444"/>
          </a:xfrm>
          <a:prstGeom prst="rect">
            <a:avLst/>
          </a:prstGeom>
          <a:noFill/>
          <a:ln w="9525">
            <a:noFill/>
            <a:miter lim="800000"/>
            <a:headEnd/>
            <a:tailEnd/>
          </a:ln>
        </p:spPr>
      </p:pic>
      <p:sp>
        <p:nvSpPr>
          <p:cNvPr id="4" name="Slide Number Placeholder 3"/>
          <p:cNvSpPr>
            <a:spLocks noGrp="1"/>
          </p:cNvSpPr>
          <p:nvPr>
            <p:ph type="sldNum" sz="quarter" idx="13"/>
          </p:nvPr>
        </p:nvSpPr>
        <p:spPr/>
        <p:txBody>
          <a:bodyPr/>
          <a:lstStyle/>
          <a:p>
            <a:fld id="{4A25DDA1-8321-48AA-B72A-57DD9D18B8CF}" type="slidenum">
              <a:rPr lang="en-SG" smtClean="0">
                <a:solidFill>
                  <a:srgbClr val="C4C3AA">
                    <a:lumMod val="75000"/>
                  </a:srgbClr>
                </a:solidFill>
              </a:rPr>
              <a:pPr/>
              <a:t>34</a:t>
            </a:fld>
            <a:endParaRPr lang="en-SG" dirty="0">
              <a:solidFill>
                <a:srgbClr val="C4C3AA">
                  <a:lumMod val="75000"/>
                </a:srgbClr>
              </a:solidFill>
            </a:endParaRPr>
          </a:p>
        </p:txBody>
      </p:sp>
      <p:sp>
        <p:nvSpPr>
          <p:cNvPr id="6" name="Footer Placeholder 5"/>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2" cstate="print"/>
          <a:srcRect b="5216"/>
          <a:stretch>
            <a:fillRect/>
          </a:stretch>
        </p:blipFill>
        <p:spPr bwMode="auto">
          <a:xfrm>
            <a:off x="1259362" y="9000"/>
            <a:ext cx="7129062" cy="6840000"/>
          </a:xfrm>
          <a:prstGeom prst="rect">
            <a:avLst/>
          </a:prstGeom>
          <a:noFill/>
          <a:ln w="9525">
            <a:noFill/>
            <a:miter lim="800000"/>
            <a:headEnd/>
            <a:tailEnd/>
          </a:ln>
        </p:spPr>
      </p:pic>
      <p:sp>
        <p:nvSpPr>
          <p:cNvPr id="7" name="Title 1"/>
          <p:cNvSpPr txBox="1">
            <a:spLocks/>
          </p:cNvSpPr>
          <p:nvPr/>
        </p:nvSpPr>
        <p:spPr>
          <a:xfrm rot="16200000">
            <a:off x="-2808479" y="3078000"/>
            <a:ext cx="6840000" cy="720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IN" sz="4400" dirty="0" smtClean="0">
                <a:solidFill>
                  <a:srgbClr val="FFFF00"/>
                </a:solidFill>
                <a:effectLst>
                  <a:outerShdw blurRad="38100" dist="38100" dir="2700000" algn="tl">
                    <a:srgbClr val="000000"/>
                  </a:outerShdw>
                </a:effectLst>
                <a:latin typeface="Arial Rounded MT Bold" pitchFamily="34" charset="0"/>
                <a:ea typeface="+mj-ea"/>
                <a:cs typeface="+mj-cs"/>
              </a:rPr>
              <a:t>Backend</a:t>
            </a:r>
            <a:r>
              <a:rPr kumimoji="0" lang="en-IN" sz="44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a:t>
            </a:r>
            <a:r>
              <a:rPr lang="en-IN" sz="4400" dirty="0" smtClean="0">
                <a:solidFill>
                  <a:srgbClr val="FFFF00"/>
                </a:solidFill>
                <a:effectLst>
                  <a:outerShdw blurRad="38100" dist="38100" dir="2700000" algn="tl">
                    <a:srgbClr val="000000"/>
                  </a:outerShdw>
                </a:effectLst>
                <a:latin typeface="Arial Rounded MT Bold" pitchFamily="34" charset="0"/>
                <a:ea typeface="+mj-ea"/>
                <a:cs typeface="+mj-cs"/>
              </a:rPr>
              <a:t>data handling</a:t>
            </a:r>
            <a:endParaRPr lang="en-IN" sz="4400" dirty="0">
              <a:solidFill>
                <a:srgbClr val="FFFF00"/>
              </a:solidFill>
              <a:effectLst>
                <a:outerShdw blurRad="38100" dist="38100" dir="2700000" algn="tl">
                  <a:srgbClr val="000000"/>
                </a:outerShdw>
              </a:effectLst>
              <a:latin typeface="Arial Rounded MT Bold" pitchFamily="34" charset="0"/>
              <a:ea typeface="+mj-ea"/>
              <a:cs typeface="+mj-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Integration of electronics in RPC</a:t>
            </a:r>
            <a:endParaRPr lang="en-IN" dirty="0"/>
          </a:p>
        </p:txBody>
      </p:sp>
      <p:pic>
        <p:nvPicPr>
          <p:cNvPr id="5" name="Content Placeholder 4"/>
          <p:cNvPicPr>
            <a:picLocks noGrp="1" noChangeAspect="1"/>
          </p:cNvPicPr>
          <p:nvPr>
            <p:ph idx="1"/>
          </p:nvPr>
        </p:nvPicPr>
        <p:blipFill rotWithShape="1">
          <a:blip r:embed="rId2" cstate="print"/>
          <a:srcRect l="14173" t="38017" r="11220" b="38386"/>
          <a:stretch/>
        </p:blipFill>
        <p:spPr>
          <a:xfrm>
            <a:off x="18000" y="719996"/>
            <a:ext cx="9108000" cy="2304604"/>
          </a:xfrm>
          <a:prstGeom prst="rect">
            <a:avLst/>
          </a:prstGeom>
        </p:spPr>
      </p:pic>
      <p:pic>
        <p:nvPicPr>
          <p:cNvPr id="6" name="Content Placeholder 3"/>
          <p:cNvPicPr>
            <a:picLocks noChangeAspect="1"/>
          </p:cNvPicPr>
          <p:nvPr/>
        </p:nvPicPr>
        <p:blipFill rotWithShape="1">
          <a:blip r:embed="rId3" cstate="print"/>
          <a:srcRect l="20669" t="13430" r="18012" b="13367"/>
          <a:stretch/>
        </p:blipFill>
        <p:spPr bwMode="auto">
          <a:xfrm flipH="1">
            <a:off x="0" y="3039931"/>
            <a:ext cx="3581176" cy="3420000"/>
          </a:xfrm>
          <a:prstGeom prst="rect">
            <a:avLst/>
          </a:prstGeom>
          <a:noFill/>
          <a:ln w="9525">
            <a:noFill/>
            <a:miter lim="800000"/>
            <a:headEnd/>
            <a:tailEnd/>
          </a:ln>
          <a:effectLst/>
        </p:spPr>
      </p:pic>
      <p:sp>
        <p:nvSpPr>
          <p:cNvPr id="8" name="Slide Number Placeholder 7"/>
          <p:cNvSpPr>
            <a:spLocks noGrp="1"/>
          </p:cNvSpPr>
          <p:nvPr>
            <p:ph type="sldNum" sz="quarter" idx="13"/>
          </p:nvPr>
        </p:nvSpPr>
        <p:spPr/>
        <p:txBody>
          <a:bodyPr/>
          <a:lstStyle/>
          <a:p>
            <a:fld id="{4A25DDA1-8321-48AA-B72A-57DD9D18B8CF}" type="slidenum">
              <a:rPr lang="en-SG" smtClean="0">
                <a:solidFill>
                  <a:srgbClr val="C4C3AA">
                    <a:lumMod val="75000"/>
                  </a:srgbClr>
                </a:solidFill>
              </a:rPr>
              <a:pPr/>
              <a:t>36</a:t>
            </a:fld>
            <a:endParaRPr lang="en-SG" dirty="0">
              <a:solidFill>
                <a:srgbClr val="C4C3AA">
                  <a:lumMod val="75000"/>
                </a:srgbClr>
              </a:solidFill>
            </a:endParaRPr>
          </a:p>
        </p:txBody>
      </p:sp>
      <p:sp>
        <p:nvSpPr>
          <p:cNvPr id="9" name="Footer Placeholder 8"/>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pic>
        <p:nvPicPr>
          <p:cNvPr id="10" name="Picture 9"/>
          <p:cNvPicPr>
            <a:picLocks/>
          </p:cNvPicPr>
          <p:nvPr/>
        </p:nvPicPr>
        <p:blipFill rotWithShape="1">
          <a:blip r:embed="rId4" cstate="print"/>
          <a:srcRect l="4007" t="13046" r="2397" b="10413"/>
          <a:stretch/>
        </p:blipFill>
        <p:spPr>
          <a:xfrm>
            <a:off x="3635902" y="3038400"/>
            <a:ext cx="5472000" cy="3420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47664" y="79461"/>
            <a:ext cx="5760000" cy="3061507"/>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547664" y="3190867"/>
            <a:ext cx="5760000" cy="1102791"/>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547664" y="4341454"/>
            <a:ext cx="5760000" cy="2471922"/>
          </a:xfrm>
          <a:prstGeom prst="rect">
            <a:avLst/>
          </a:prstGeom>
          <a:noFill/>
          <a:ln w="9525">
            <a:noFill/>
            <a:miter lim="800000"/>
            <a:headEnd/>
            <a:tailEnd/>
          </a:ln>
        </p:spPr>
      </p:pic>
      <p:sp>
        <p:nvSpPr>
          <p:cNvPr id="6" name="TextBox 5"/>
          <p:cNvSpPr txBox="1"/>
          <p:nvPr/>
        </p:nvSpPr>
        <p:spPr>
          <a:xfrm rot="16200000">
            <a:off x="-2408060" y="3105835"/>
            <a:ext cx="6480000" cy="646331"/>
          </a:xfrm>
          <a:prstGeom prst="rect">
            <a:avLst/>
          </a:prstGeom>
          <a:noFill/>
        </p:spPr>
        <p:txBody>
          <a:bodyPr wrap="square" rtlCol="0">
            <a:spAutoFit/>
          </a:bodyPr>
          <a:lstStyle/>
          <a:p>
            <a:pPr algn="ctr"/>
            <a:r>
              <a:rPr lang="en-IN" sz="3600" dirty="0" smtClean="0">
                <a:solidFill>
                  <a:srgbClr val="FFFF00"/>
                </a:solidFill>
                <a:latin typeface="Arial Rounded MT Bold" pitchFamily="34" charset="0"/>
              </a:rPr>
              <a:t>Side views of the RPC tray</a:t>
            </a:r>
            <a:endParaRPr lang="en-IN" sz="3600" dirty="0">
              <a:solidFill>
                <a:srgbClr val="FFFF00"/>
              </a:solidFill>
              <a:latin typeface="Arial Rounded MT Bold"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smtClean="0"/>
              <a:t>Status of ICAL electronics</a:t>
            </a:r>
            <a:endParaRPr lang="en-IN" dirty="0"/>
          </a:p>
        </p:txBody>
      </p:sp>
      <p:sp>
        <p:nvSpPr>
          <p:cNvPr id="5" name="Content Placeholder 4"/>
          <p:cNvSpPr>
            <a:spLocks noGrp="1"/>
          </p:cNvSpPr>
          <p:nvPr>
            <p:ph idx="1"/>
          </p:nvPr>
        </p:nvSpPr>
        <p:spPr/>
        <p:txBody>
          <a:bodyPr>
            <a:normAutofit/>
          </a:bodyPr>
          <a:lstStyle/>
          <a:p>
            <a:pPr>
              <a:lnSpc>
                <a:spcPct val="120000"/>
              </a:lnSpc>
              <a:spcBef>
                <a:spcPts val="0"/>
              </a:spcBef>
            </a:pPr>
            <a:r>
              <a:rPr lang="en-IN" sz="1600" dirty="0" smtClean="0">
                <a:effectLst/>
              </a:rPr>
              <a:t>Analog Front End ASICs developed, boards fabricated and tested on RPC test stands. Ready for production.</a:t>
            </a:r>
          </a:p>
          <a:p>
            <a:pPr>
              <a:lnSpc>
                <a:spcPct val="120000"/>
              </a:lnSpc>
              <a:spcBef>
                <a:spcPts val="0"/>
              </a:spcBef>
            </a:pPr>
            <a:r>
              <a:rPr lang="en-IN" sz="1600" dirty="0" smtClean="0">
                <a:effectLst/>
              </a:rPr>
              <a:t>Digital Front End board designed, fabricated and tested on RPC test stand stands. Ready for production. Firmware, processor software, network protocols, data structures are all designed. Design validated on two target FPGAs.</a:t>
            </a:r>
          </a:p>
          <a:p>
            <a:pPr>
              <a:lnSpc>
                <a:spcPct val="120000"/>
              </a:lnSpc>
              <a:spcBef>
                <a:spcPts val="0"/>
              </a:spcBef>
            </a:pPr>
            <a:r>
              <a:rPr lang="en-IN" sz="1600" dirty="0" smtClean="0">
                <a:effectLst/>
              </a:rPr>
              <a:t>ICAL TDC ASIC. Design of the third and final version ready for submission.</a:t>
            </a:r>
          </a:p>
          <a:p>
            <a:pPr>
              <a:lnSpc>
                <a:spcPct val="120000"/>
              </a:lnSpc>
              <a:spcBef>
                <a:spcPts val="0"/>
              </a:spcBef>
            </a:pPr>
            <a:r>
              <a:rPr lang="en-IN" sz="1600" dirty="0" smtClean="0">
                <a:effectLst/>
              </a:rPr>
              <a:t>Global services and calibration module designed, currently under production.</a:t>
            </a:r>
          </a:p>
          <a:p>
            <a:pPr>
              <a:lnSpc>
                <a:spcPct val="120000"/>
              </a:lnSpc>
              <a:spcBef>
                <a:spcPts val="0"/>
              </a:spcBef>
            </a:pPr>
            <a:r>
              <a:rPr lang="en-IN" sz="1600" dirty="0" smtClean="0">
                <a:effectLst/>
              </a:rPr>
              <a:t>Trigger scheme validated, most of the boards already produced. To be integrated and tested in the detector stacks.</a:t>
            </a:r>
          </a:p>
          <a:p>
            <a:pPr>
              <a:lnSpc>
                <a:spcPct val="120000"/>
              </a:lnSpc>
              <a:spcBef>
                <a:spcPts val="0"/>
              </a:spcBef>
            </a:pPr>
            <a:r>
              <a:rPr lang="en-IN" sz="1600" dirty="0" smtClean="0">
                <a:effectLst/>
              </a:rPr>
              <a:t>High voltage module designed, produced, tested on RPC, will go for production soon.</a:t>
            </a:r>
          </a:p>
          <a:p>
            <a:pPr>
              <a:lnSpc>
                <a:spcPct val="120000"/>
              </a:lnSpc>
              <a:spcBef>
                <a:spcPts val="0"/>
              </a:spcBef>
            </a:pPr>
            <a:r>
              <a:rPr lang="en-IN" sz="1600" dirty="0" smtClean="0">
                <a:effectLst/>
              </a:rPr>
              <a:t>Backend DAQ hardware configured, to be purchased.</a:t>
            </a:r>
          </a:p>
          <a:p>
            <a:pPr>
              <a:lnSpc>
                <a:spcPct val="120000"/>
              </a:lnSpc>
              <a:spcBef>
                <a:spcPts val="0"/>
              </a:spcBef>
            </a:pPr>
            <a:r>
              <a:rPr lang="en-IN" sz="1600" dirty="0" smtClean="0">
                <a:effectLst/>
              </a:rPr>
              <a:t>Data concentrator and event builder software developed, under testing and bench marking.</a:t>
            </a:r>
          </a:p>
          <a:p>
            <a:pPr>
              <a:lnSpc>
                <a:spcPct val="120000"/>
              </a:lnSpc>
              <a:spcBef>
                <a:spcPts val="0"/>
              </a:spcBef>
            </a:pPr>
            <a:r>
              <a:rPr lang="en-IN" sz="1600" dirty="0" smtClean="0">
                <a:effectLst/>
              </a:rPr>
              <a:t>Data quality monitors, data storage solutions under development, will be frozen soon. </a:t>
            </a:r>
          </a:p>
          <a:p>
            <a:pPr>
              <a:lnSpc>
                <a:spcPct val="120000"/>
              </a:lnSpc>
              <a:spcBef>
                <a:spcPts val="0"/>
              </a:spcBef>
            </a:pPr>
            <a:r>
              <a:rPr lang="en-IN" sz="1600" dirty="0" smtClean="0">
                <a:effectLst/>
              </a:rPr>
              <a:t>Integration of front-end electronics on the detector </a:t>
            </a:r>
            <a:r>
              <a:rPr lang="en-IN" sz="1600" smtClean="0">
                <a:effectLst/>
              </a:rPr>
              <a:t>tray is </a:t>
            </a:r>
            <a:r>
              <a:rPr lang="en-IN" sz="1600" dirty="0" smtClean="0">
                <a:effectLst/>
              </a:rPr>
              <a:t>being tackled and modelled.</a:t>
            </a:r>
          </a:p>
          <a:p>
            <a:pPr>
              <a:lnSpc>
                <a:spcPct val="120000"/>
              </a:lnSpc>
              <a:spcBef>
                <a:spcPts val="0"/>
              </a:spcBef>
            </a:pPr>
            <a:r>
              <a:rPr lang="en-IN" sz="1600" dirty="0" smtClean="0">
                <a:effectLst/>
              </a:rPr>
              <a:t>….. </a:t>
            </a:r>
            <a:r>
              <a:rPr lang="en-IN" sz="1600" dirty="0" smtClean="0">
                <a:effectLst/>
              </a:rPr>
              <a:t>s</a:t>
            </a:r>
            <a:r>
              <a:rPr lang="en-IN" sz="1600" dirty="0" smtClean="0">
                <a:effectLst/>
              </a:rPr>
              <a:t>o essentially waiting </a:t>
            </a:r>
            <a:r>
              <a:rPr lang="en-IN" sz="1600" dirty="0" smtClean="0">
                <a:effectLst/>
                <a:sym typeface="Wingdings" pitchFamily="2" charset="2"/>
              </a:rPr>
              <a:t></a:t>
            </a:r>
            <a:endParaRPr lang="en-IN" sz="1600" dirty="0" smtClean="0">
              <a:effectLst/>
            </a:endParaRPr>
          </a:p>
        </p:txBody>
      </p:sp>
      <p:sp>
        <p:nvSpPr>
          <p:cNvPr id="2" name="Footer Placeholder 1"/>
          <p:cNvSpPr>
            <a:spLocks noGrp="1"/>
          </p:cNvSpPr>
          <p:nvPr>
            <p:ph type="ftr" sz="quarter" idx="11"/>
          </p:nvPr>
        </p:nvSpPr>
        <p:spPr/>
        <p:txBody>
          <a:bodyPr/>
          <a:lstStyle/>
          <a:p>
            <a:r>
              <a:rPr lang="en-IN" smtClean="0">
                <a:solidFill>
                  <a:srgbClr val="FFFFFF"/>
                </a:solidFill>
              </a:rPr>
              <a:t>B.Satyanarayana                                                  DHEP Annual Talks                                                  April 8, 2016</a:t>
            </a:r>
            <a:endParaRPr lang="en-SG" dirty="0">
              <a:solidFill>
                <a:srgbClr val="FFFFFF"/>
              </a:solidFill>
            </a:endParaRPr>
          </a:p>
        </p:txBody>
      </p:sp>
      <p:sp>
        <p:nvSpPr>
          <p:cNvPr id="3" name="Slide Number Placeholder 2"/>
          <p:cNvSpPr>
            <a:spLocks noGrp="1"/>
          </p:cNvSpPr>
          <p:nvPr>
            <p:ph type="sldNum" sz="quarter" idx="13"/>
          </p:nvPr>
        </p:nvSpPr>
        <p:spPr/>
        <p:txBody>
          <a:bodyPr/>
          <a:lstStyle/>
          <a:p>
            <a:fld id="{540BCE83-D575-4C8A-80BB-86377ECB268B}" type="slidenum">
              <a:rPr lang="en-SG" smtClean="0">
                <a:solidFill>
                  <a:srgbClr val="FFFFFF"/>
                </a:solidFill>
              </a:rPr>
              <a:pPr/>
              <a:t>38</a:t>
            </a:fld>
            <a:endParaRPr lang="en-SG" dirty="0">
              <a:solidFill>
                <a:srgbClr val="FFFFFF"/>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idx="4294967295"/>
          </p:nvPr>
        </p:nvPicPr>
        <p:blipFill>
          <a:blip r:embed="rId2" cstate="print"/>
          <a:srcRect l="7745" r="18071" b="25828"/>
          <a:stretch>
            <a:fillRect/>
          </a:stretch>
        </p:blipFill>
        <p:spPr bwMode="auto">
          <a:xfrm>
            <a:off x="8316" y="9000"/>
            <a:ext cx="9127369" cy="6840000"/>
          </a:xfrm>
          <a:prstGeom prst="rect">
            <a:avLst/>
          </a:prstGeom>
          <a:noFill/>
          <a:ln w="9525">
            <a:noFill/>
            <a:miter lim="800000"/>
            <a:headEnd/>
            <a:tailEnd/>
          </a:ln>
        </p:spPr>
      </p:pic>
      <p:sp>
        <p:nvSpPr>
          <p:cNvPr id="7" name="Rectangle 6"/>
          <p:cNvSpPr/>
          <p:nvPr/>
        </p:nvSpPr>
        <p:spPr>
          <a:xfrm>
            <a:off x="573149" y="6088559"/>
            <a:ext cx="7997702" cy="769441"/>
          </a:xfrm>
          <a:prstGeom prst="rect">
            <a:avLst/>
          </a:prstGeom>
        </p:spPr>
        <p:txBody>
          <a:bodyPr wrap="none">
            <a:spAutoFit/>
          </a:bodyPr>
          <a:lstStyle/>
          <a:p>
            <a:r>
              <a:rPr lang="en-IN" sz="4400" kern="0" dirty="0" smtClean="0">
                <a:solidFill>
                  <a:srgbClr val="FFFF00"/>
                </a:solidFill>
                <a:effectLst>
                  <a:outerShdw blurRad="38100" dist="38100" dir="2700000" algn="tl">
                    <a:srgbClr val="000000"/>
                  </a:outerShdw>
                </a:effectLst>
                <a:latin typeface="Arial Rounded MT Bold" pitchFamily="34" charset="0"/>
                <a:ea typeface="+mj-ea"/>
                <a:cs typeface="+mj-cs"/>
              </a:rPr>
              <a:t>Thank you for your attention</a:t>
            </a:r>
            <a:endParaRPr lang="en-IN"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smtClean="0"/>
              <a:t>Some facts and figures</a:t>
            </a:r>
            <a:endParaRPr lang="en-IN" dirty="0"/>
          </a:p>
        </p:txBody>
      </p:sp>
      <p:pic>
        <p:nvPicPr>
          <p:cNvPr id="461826" name="Picture 2"/>
          <p:cNvPicPr>
            <a:picLocks noGrp="1" noChangeAspect="1" noChangeArrowheads="1"/>
          </p:cNvPicPr>
          <p:nvPr>
            <p:ph idx="1"/>
          </p:nvPr>
        </p:nvPicPr>
        <p:blipFill>
          <a:blip r:embed="rId2" cstate="print"/>
          <a:srcRect l="1169" t="1945" r="2338" b="3890"/>
          <a:stretch>
            <a:fillRect/>
          </a:stretch>
        </p:blipFill>
        <p:spPr bwMode="auto">
          <a:xfrm>
            <a:off x="18000" y="1039271"/>
            <a:ext cx="9108000" cy="5342057"/>
          </a:xfrm>
          <a:prstGeom prst="rect">
            <a:avLst/>
          </a:prstGeom>
          <a:noFill/>
          <a:ln w="9525">
            <a:noFill/>
            <a:miter lim="800000"/>
            <a:headEnd/>
            <a:tailEnd/>
          </a:ln>
        </p:spPr>
      </p:pic>
      <p:sp>
        <p:nvSpPr>
          <p:cNvPr id="4" name="Slide Number Placeholder 3"/>
          <p:cNvSpPr>
            <a:spLocks noGrp="1"/>
          </p:cNvSpPr>
          <p:nvPr>
            <p:ph type="sldNum" sz="quarter" idx="13"/>
          </p:nvPr>
        </p:nvSpPr>
        <p:spPr/>
        <p:txBody>
          <a:bodyPr/>
          <a:lstStyle/>
          <a:p>
            <a:fld id="{4A25DDA1-8321-48AA-B72A-57DD9D18B8CF}" type="slidenum">
              <a:rPr lang="en-SG" smtClean="0">
                <a:solidFill>
                  <a:srgbClr val="C4C3AA">
                    <a:lumMod val="75000"/>
                  </a:srgbClr>
                </a:solidFill>
              </a:rPr>
              <a:pPr/>
              <a:t>4</a:t>
            </a:fld>
            <a:endParaRPr lang="en-SG" dirty="0">
              <a:solidFill>
                <a:srgbClr val="C4C3AA">
                  <a:lumMod val="75000"/>
                </a:srgbClr>
              </a:solidFill>
            </a:endParaRPr>
          </a:p>
        </p:txBody>
      </p:sp>
      <p:sp>
        <p:nvSpPr>
          <p:cNvPr id="5" name="Footer Placeholder 4"/>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smtClean="0"/>
              <a:t>Backup slides</a:t>
            </a:r>
            <a:endParaRPr lang="en-IN"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Dead time of FE software</a:t>
            </a:r>
            <a:endParaRPr lang="en-IN" dirty="0"/>
          </a:p>
        </p:txBody>
      </p:sp>
      <p:pic>
        <p:nvPicPr>
          <p:cNvPr id="147458" name="Picture 2"/>
          <p:cNvPicPr>
            <a:picLocks noGrp="1" noChangeAspect="1" noChangeArrowheads="1"/>
          </p:cNvPicPr>
          <p:nvPr>
            <p:ph idx="1"/>
          </p:nvPr>
        </p:nvPicPr>
        <p:blipFill>
          <a:blip r:embed="rId2" cstate="print"/>
          <a:srcRect/>
          <a:stretch>
            <a:fillRect/>
          </a:stretch>
        </p:blipFill>
        <p:spPr bwMode="auto">
          <a:xfrm>
            <a:off x="17463" y="821106"/>
            <a:ext cx="9109075" cy="5558688"/>
          </a:xfrm>
          <a:prstGeom prst="rect">
            <a:avLst/>
          </a:prstGeom>
          <a:noFill/>
          <a:ln w="9525">
            <a:noFill/>
            <a:miter lim="800000"/>
            <a:headEnd/>
            <a:tailEnd/>
          </a:ln>
        </p:spPr>
      </p:pic>
      <p:sp>
        <p:nvSpPr>
          <p:cNvPr id="4" name="Slide Number Placeholder 3"/>
          <p:cNvSpPr>
            <a:spLocks noGrp="1"/>
          </p:cNvSpPr>
          <p:nvPr>
            <p:ph type="sldNum" sz="quarter" idx="13"/>
          </p:nvPr>
        </p:nvSpPr>
        <p:spPr/>
        <p:txBody>
          <a:bodyPr/>
          <a:lstStyle/>
          <a:p>
            <a:fld id="{4A25DDA1-8321-48AA-B72A-57DD9D18B8CF}" type="slidenum">
              <a:rPr lang="en-SG" smtClean="0">
                <a:solidFill>
                  <a:srgbClr val="C4C3AA">
                    <a:lumMod val="75000"/>
                  </a:srgbClr>
                </a:solidFill>
              </a:rPr>
              <a:pPr/>
              <a:t>41</a:t>
            </a:fld>
            <a:endParaRPr lang="en-SG" dirty="0">
              <a:solidFill>
                <a:srgbClr val="C4C3AA">
                  <a:lumMod val="75000"/>
                </a:srgbClr>
              </a:solidFill>
            </a:endParaRPr>
          </a:p>
        </p:txBody>
      </p:sp>
      <p:sp>
        <p:nvSpPr>
          <p:cNvPr id="5" name="Footer Placeholder 4"/>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Hardware based Wiznet</a:t>
            </a:r>
            <a:endParaRPr lang="en-IN" dirty="0"/>
          </a:p>
        </p:txBody>
      </p:sp>
      <p:pic>
        <p:nvPicPr>
          <p:cNvPr id="149507" name="Picture 3"/>
          <p:cNvPicPr>
            <a:picLocks noGrp="1" noChangeAspect="1" noChangeArrowheads="1"/>
          </p:cNvPicPr>
          <p:nvPr>
            <p:ph idx="1"/>
          </p:nvPr>
        </p:nvPicPr>
        <p:blipFill>
          <a:blip r:embed="rId2" cstate="print"/>
          <a:srcRect l="17589" t="15256" r="16008" b="11319"/>
          <a:stretch>
            <a:fillRect/>
          </a:stretch>
        </p:blipFill>
        <p:spPr bwMode="auto">
          <a:xfrm>
            <a:off x="18000" y="720000"/>
            <a:ext cx="9108000" cy="5662432"/>
          </a:xfrm>
          <a:prstGeom prst="rect">
            <a:avLst/>
          </a:prstGeom>
          <a:noFill/>
          <a:ln w="9525">
            <a:noFill/>
            <a:miter lim="800000"/>
            <a:headEnd/>
            <a:tailEnd/>
          </a:ln>
        </p:spPr>
      </p:pic>
      <p:sp>
        <p:nvSpPr>
          <p:cNvPr id="7" name="Oval 6"/>
          <p:cNvSpPr/>
          <p:nvPr/>
        </p:nvSpPr>
        <p:spPr bwMode="auto">
          <a:xfrm>
            <a:off x="1475656" y="5589240"/>
            <a:ext cx="2880320" cy="50405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smtClean="0">
              <a:ln>
                <a:noFill/>
              </a:ln>
              <a:solidFill>
                <a:schemeClr val="tx1"/>
              </a:solidFill>
              <a:effectLst/>
              <a:latin typeface="Verdana" pitchFamily="34" charset="0"/>
            </a:endParaRPr>
          </a:p>
        </p:txBody>
      </p:sp>
      <p:sp>
        <p:nvSpPr>
          <p:cNvPr id="5" name="Slide Number Placeholder 4"/>
          <p:cNvSpPr>
            <a:spLocks noGrp="1"/>
          </p:cNvSpPr>
          <p:nvPr>
            <p:ph type="sldNum" sz="quarter" idx="13"/>
          </p:nvPr>
        </p:nvSpPr>
        <p:spPr/>
        <p:txBody>
          <a:bodyPr/>
          <a:lstStyle/>
          <a:p>
            <a:fld id="{4A25DDA1-8321-48AA-B72A-57DD9D18B8CF}" type="slidenum">
              <a:rPr lang="en-SG" smtClean="0">
                <a:solidFill>
                  <a:srgbClr val="C4C3AA">
                    <a:lumMod val="75000"/>
                  </a:srgbClr>
                </a:solidFill>
              </a:rPr>
              <a:pPr/>
              <a:t>42</a:t>
            </a:fld>
            <a:endParaRPr lang="en-SG" dirty="0">
              <a:solidFill>
                <a:srgbClr val="C4C3AA">
                  <a:lumMod val="75000"/>
                </a:srgbClr>
              </a:solidFill>
            </a:endParaRPr>
          </a:p>
        </p:txBody>
      </p:sp>
      <p:sp>
        <p:nvSpPr>
          <p:cNvPr id="6" name="Footer Placeholder 5"/>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Passive Star Optical Networks</a:t>
            </a:r>
            <a:endParaRPr lang="en-IN" dirty="0"/>
          </a:p>
        </p:txBody>
      </p:sp>
      <p:pic>
        <p:nvPicPr>
          <p:cNvPr id="1027" name="Picture 3"/>
          <p:cNvPicPr>
            <a:picLocks noChangeAspect="1" noChangeArrowheads="1"/>
          </p:cNvPicPr>
          <p:nvPr/>
        </p:nvPicPr>
        <p:blipFill>
          <a:blip r:embed="rId2" cstate="print"/>
          <a:srcRect l="23242" t="14563" r="13834" b="8657"/>
          <a:stretch>
            <a:fillRect/>
          </a:stretch>
        </p:blipFill>
        <p:spPr bwMode="auto">
          <a:xfrm>
            <a:off x="4139952" y="2293776"/>
            <a:ext cx="4896000" cy="3358783"/>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34862" t="16360" r="34586" b="20641"/>
          <a:stretch>
            <a:fillRect/>
          </a:stretch>
        </p:blipFill>
        <p:spPr bwMode="auto">
          <a:xfrm>
            <a:off x="143584" y="1700808"/>
            <a:ext cx="3974902" cy="46085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D0D82D1-030A-4AF5-855D-82A44DD93AEE}" type="slidenum">
              <a:rPr lang="en-US" smtClean="0">
                <a:solidFill>
                  <a:prstClr val="black">
                    <a:tint val="95000"/>
                  </a:prstClr>
                </a:solidFill>
              </a:rPr>
              <a:pPr/>
              <a:t>43</a:t>
            </a:fld>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r>
              <a:rPr lang="en-IN" smtClean="0">
                <a:solidFill>
                  <a:prstClr val="black">
                    <a:tint val="95000"/>
                  </a:prstClr>
                </a:solidFill>
              </a:rPr>
              <a:t>B.Satyanarayana                                                  DHEP Annual Talks                                                  April 8, 2016</a:t>
            </a:r>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SG" dirty="0" smtClean="0"/>
              <a:t>Data network schematic</a:t>
            </a:r>
            <a:endParaRPr lang="en-SG" dirty="0"/>
          </a:p>
        </p:txBody>
      </p:sp>
      <p:sp>
        <p:nvSpPr>
          <p:cNvPr id="8" name="TextBox 7"/>
          <p:cNvSpPr txBox="1"/>
          <p:nvPr/>
        </p:nvSpPr>
        <p:spPr>
          <a:xfrm>
            <a:off x="3929058" y="4786322"/>
            <a:ext cx="3357586" cy="1440000"/>
          </a:xfrm>
          <a:prstGeom prst="rect">
            <a:avLst/>
          </a:prstGeom>
          <a:solidFill>
            <a:schemeClr val="bg1"/>
          </a:solidFill>
        </p:spPr>
        <p:txBody>
          <a:bodyPr wrap="square" rtlCol="0">
            <a:spAutoFit/>
          </a:bodyPr>
          <a:lstStyle/>
          <a:p>
            <a:endParaRPr lang="en-US" dirty="0" smtClean="0">
              <a:solidFill>
                <a:prstClr val="black"/>
              </a:solidFill>
            </a:endParaRPr>
          </a:p>
          <a:p>
            <a:endParaRPr lang="en-US" dirty="0" smtClean="0">
              <a:solidFill>
                <a:prstClr val="black"/>
              </a:solidFill>
            </a:endParaRPr>
          </a:p>
          <a:p>
            <a:endParaRPr lang="en-US" dirty="0" smtClean="0">
              <a:solidFill>
                <a:prstClr val="black"/>
              </a:solidFill>
            </a:endParaRPr>
          </a:p>
          <a:p>
            <a:endParaRPr lang="en-US" dirty="0" smtClean="0">
              <a:solidFill>
                <a:prstClr val="black"/>
              </a:solidFill>
            </a:endParaRPr>
          </a:p>
          <a:p>
            <a:endParaRPr lang="en-US" dirty="0" smtClean="0">
              <a:solidFill>
                <a:prstClr val="black"/>
              </a:solidFill>
            </a:endParaRPr>
          </a:p>
          <a:p>
            <a:endParaRPr lang="en-SG" dirty="0">
              <a:solidFill>
                <a:prstClr val="black"/>
              </a:solidFill>
            </a:endParaRPr>
          </a:p>
        </p:txBody>
      </p:sp>
      <p:pic>
        <p:nvPicPr>
          <p:cNvPr id="1026" name="Picture 2"/>
          <p:cNvPicPr>
            <a:picLocks noGrp="1" noChangeAspect="1" noChangeArrowheads="1"/>
          </p:cNvPicPr>
          <p:nvPr>
            <p:ph sz="half" idx="1"/>
          </p:nvPr>
        </p:nvPicPr>
        <p:blipFill>
          <a:blip r:embed="rId2" cstate="print"/>
          <a:srcRect l="4868" t="20669" r="6196" b="12402"/>
          <a:stretch>
            <a:fillRect/>
          </a:stretch>
        </p:blipFill>
        <p:spPr bwMode="auto">
          <a:xfrm>
            <a:off x="212039" y="1512000"/>
            <a:ext cx="8693108" cy="490268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D0D82D1-030A-4AF5-855D-82A44DD93AEE}" type="slidenum">
              <a:rPr lang="en-US" smtClean="0">
                <a:solidFill>
                  <a:prstClr val="black">
                    <a:tint val="95000"/>
                  </a:prstClr>
                </a:solidFill>
              </a:rPr>
              <a:pPr/>
              <a:t>44</a:t>
            </a:fld>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r>
              <a:rPr lang="en-IN" smtClean="0">
                <a:solidFill>
                  <a:prstClr val="black">
                    <a:tint val="95000"/>
                  </a:prstClr>
                </a:solidFill>
              </a:rPr>
              <a:t>B.Satyanarayana                                                  DHEP Annual Talks                                                  April 8, 2016</a:t>
            </a:r>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dirty="0" smtClean="0"/>
              <a:t>High Voltage power supply</a:t>
            </a:r>
            <a:endParaRPr lang="en-IN" dirty="0"/>
          </a:p>
        </p:txBody>
      </p:sp>
      <p:sp>
        <p:nvSpPr>
          <p:cNvPr id="4" name="Footer Placeholder 3"/>
          <p:cNvSpPr>
            <a:spLocks noGrp="1"/>
          </p:cNvSpPr>
          <p:nvPr>
            <p:ph type="ftr" sz="quarter" idx="11"/>
          </p:nvPr>
        </p:nvSpPr>
        <p:spPr/>
        <p:txBody>
          <a:bodyPr/>
          <a:lstStyle/>
          <a:p>
            <a:r>
              <a:rPr lang="en-IN" smtClean="0">
                <a:solidFill>
                  <a:prstClr val="black">
                    <a:tint val="95000"/>
                  </a:prstClr>
                </a:solidFill>
              </a:rPr>
              <a:t>B.Satyanarayana                                                  DHEP Annual Talks                                                  April 8, 2016</a:t>
            </a:r>
            <a:endParaRPr lang="en-US" dirty="0">
              <a:solidFill>
                <a:prstClr val="black">
                  <a:tint val="95000"/>
                </a:prstClr>
              </a:solidFill>
            </a:endParaRPr>
          </a:p>
        </p:txBody>
      </p:sp>
      <p:sp>
        <p:nvSpPr>
          <p:cNvPr id="5" name="Slide Number Placeholder 4"/>
          <p:cNvSpPr>
            <a:spLocks noGrp="1"/>
          </p:cNvSpPr>
          <p:nvPr>
            <p:ph type="sldNum" sz="quarter" idx="13"/>
          </p:nvPr>
        </p:nvSpPr>
        <p:spPr/>
        <p:txBody>
          <a:bodyPr/>
          <a:lstStyle/>
          <a:p>
            <a:fld id="{5D0D82D1-030A-4AF5-855D-82A44DD93AEE}" type="slidenum">
              <a:rPr lang="en-US" smtClean="0">
                <a:solidFill>
                  <a:prstClr val="black">
                    <a:tint val="95000"/>
                  </a:prstClr>
                </a:solidFill>
              </a:rPr>
              <a:pPr/>
              <a:t>45</a:t>
            </a:fld>
            <a:endParaRPr lang="en-US" dirty="0">
              <a:solidFill>
                <a:prstClr val="black">
                  <a:tint val="95000"/>
                </a:prstClr>
              </a:solidFill>
            </a:endParaRPr>
          </a:p>
        </p:txBody>
      </p:sp>
      <p:pic>
        <p:nvPicPr>
          <p:cNvPr id="7170" name="Picture 2" descr="https://upload.wikimedia.org/wikipedia/commons/e/e5/Royer_Circuit1.gif"/>
          <p:cNvPicPr>
            <a:picLocks noGrp="1" noChangeAspect="1" noChangeArrowheads="1"/>
          </p:cNvPicPr>
          <p:nvPr>
            <p:ph idx="1"/>
          </p:nvPr>
        </p:nvPicPr>
        <p:blipFill>
          <a:blip r:embed="rId2" cstate="print"/>
          <a:srcRect/>
          <a:stretch>
            <a:fillRect/>
          </a:stretch>
        </p:blipFill>
        <p:spPr bwMode="auto">
          <a:xfrm>
            <a:off x="251520" y="836712"/>
            <a:ext cx="4162425" cy="2066925"/>
          </a:xfrm>
          <a:prstGeom prst="rect">
            <a:avLst/>
          </a:prstGeom>
          <a:noFill/>
        </p:spPr>
      </p:pic>
      <p:pic>
        <p:nvPicPr>
          <p:cNvPr id="7172" name="Picture 4" descr="https://upload.wikimedia.org/wikipedia/commons/thumb/7/7b/Cockcroft_Walton_voltage_multiplier_circuit.svg/946px-Cockcroft_Walton_voltage_multiplier_circuit.svg.png"/>
          <p:cNvPicPr>
            <a:picLocks noChangeAspect="1" noChangeArrowheads="1"/>
          </p:cNvPicPr>
          <p:nvPr/>
        </p:nvPicPr>
        <p:blipFill>
          <a:blip r:embed="rId3" cstate="print"/>
          <a:srcRect/>
          <a:stretch>
            <a:fillRect/>
          </a:stretch>
        </p:blipFill>
        <p:spPr bwMode="auto">
          <a:xfrm>
            <a:off x="35496" y="2981477"/>
            <a:ext cx="7488832" cy="3467346"/>
          </a:xfrm>
          <a:prstGeom prst="rect">
            <a:avLst/>
          </a:prstGeom>
          <a:noFill/>
        </p:spPr>
      </p:pic>
      <p:sp>
        <p:nvSpPr>
          <p:cNvPr id="10" name="Rectangle 9"/>
          <p:cNvSpPr/>
          <p:nvPr/>
        </p:nvSpPr>
        <p:spPr>
          <a:xfrm>
            <a:off x="5724128" y="5805264"/>
            <a:ext cx="3413307" cy="369332"/>
          </a:xfrm>
          <a:prstGeom prst="rect">
            <a:avLst/>
          </a:prstGeom>
        </p:spPr>
        <p:txBody>
          <a:bodyPr wrap="none">
            <a:spAutoFit/>
          </a:bodyPr>
          <a:lstStyle/>
          <a:p>
            <a:r>
              <a:rPr lang="en-IN" dirty="0" smtClean="0"/>
              <a:t>Cockcroft–Walton generator</a:t>
            </a:r>
            <a:endParaRPr lang="en-IN"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of ICAL electronics</a:t>
            </a:r>
            <a:endParaRPr lang="en-IN" dirty="0"/>
          </a:p>
        </p:txBody>
      </p:sp>
      <p:sp>
        <p:nvSpPr>
          <p:cNvPr id="3" name="Content Placeholder 2"/>
          <p:cNvSpPr>
            <a:spLocks noGrp="1"/>
          </p:cNvSpPr>
          <p:nvPr>
            <p:ph idx="1"/>
          </p:nvPr>
        </p:nvSpPr>
        <p:spPr/>
        <p:txBody>
          <a:bodyPr>
            <a:normAutofit lnSpcReduction="10000"/>
          </a:bodyPr>
          <a:lstStyle/>
          <a:p>
            <a:pPr lvl="0">
              <a:spcBef>
                <a:spcPts val="0"/>
              </a:spcBef>
            </a:pPr>
            <a:r>
              <a:rPr lang="en-US" sz="1700" dirty="0" smtClean="0">
                <a:effectLst/>
              </a:rPr>
              <a:t>Large number of electronic data readout channels.  This necessitates large scale integration and/or multiplexing of electronics.</a:t>
            </a:r>
          </a:p>
          <a:p>
            <a:pPr lvl="0">
              <a:spcBef>
                <a:spcPts val="0"/>
              </a:spcBef>
            </a:pPr>
            <a:r>
              <a:rPr lang="en-US" sz="1700" dirty="0" smtClean="0">
                <a:effectLst/>
              </a:rPr>
              <a:t>Large dimensions of one unit of RPC. This has bearing on the way the signals from the detector are routed to the front-end electronic units.  </a:t>
            </a:r>
          </a:p>
          <a:p>
            <a:pPr lvl="0">
              <a:spcBef>
                <a:spcPts val="0"/>
              </a:spcBef>
            </a:pPr>
            <a:r>
              <a:rPr lang="en-US" sz="1700" dirty="0" smtClean="0">
                <a:effectLst/>
              </a:rPr>
              <a:t>Large dimensions of the ICAL detector. Disparate distances (i.e. delays of signals in cables) of RPCs from the backend requires elaborate calibration procedures for global signals.</a:t>
            </a:r>
          </a:p>
          <a:p>
            <a:pPr lvl="0">
              <a:spcBef>
                <a:spcPts val="0"/>
              </a:spcBef>
            </a:pPr>
            <a:r>
              <a:rPr lang="en-US" sz="1700" dirty="0" smtClean="0">
                <a:effectLst/>
              </a:rPr>
              <a:t>Road structure for the mounting of RPCs. This necessarily imposes constraint that signals from both X &amp; Y planes of the RPC unit, along with other service and power supply lines are brought out only from the transverse direction of the detector.</a:t>
            </a:r>
          </a:p>
          <a:p>
            <a:pPr lvl="0">
              <a:spcBef>
                <a:spcPts val="0"/>
              </a:spcBef>
            </a:pPr>
            <a:r>
              <a:rPr lang="en-US" sz="1700" dirty="0" smtClean="0">
                <a:effectLst/>
              </a:rPr>
              <a:t>About 25cm gap is available between the face of the detector and the service trolleys. Any installations on the face of the detector have to be designed with this consideration.</a:t>
            </a:r>
          </a:p>
          <a:p>
            <a:pPr lvl="0">
              <a:spcBef>
                <a:spcPts val="0"/>
              </a:spcBef>
            </a:pPr>
            <a:r>
              <a:rPr lang="en-US" sz="1700" dirty="0" smtClean="0">
                <a:effectLst/>
              </a:rPr>
              <a:t>About 40mm gap between iron layers is available for the RPC detector. Thickness of the RPC holding tray, thickness of tray sliding  track, tolerances of the iron plate thickness, height of the on detector high voltage module, analog and digital front-end modules, routing of cables and all other service lines must fit in this gap.</a:t>
            </a:r>
            <a:endParaRPr lang="en-US" sz="1700" dirty="0" smtClean="0">
              <a:effectLst/>
              <a:sym typeface="Wingdings" pitchFamily="2" charset="2"/>
            </a:endParaRPr>
          </a:p>
          <a:p>
            <a:pPr lvl="0">
              <a:spcBef>
                <a:spcPts val="0"/>
              </a:spcBef>
            </a:pPr>
            <a:r>
              <a:rPr lang="en-US" sz="1700" dirty="0" smtClean="0">
                <a:effectLst/>
                <a:sym typeface="Wingdings" pitchFamily="2" charset="2"/>
              </a:rPr>
              <a:t>Effect of fringe magnetic field on the performance.</a:t>
            </a:r>
          </a:p>
          <a:p>
            <a:pPr>
              <a:spcBef>
                <a:spcPts val="0"/>
              </a:spcBef>
            </a:pPr>
            <a:r>
              <a:rPr lang="en-US" sz="1700" dirty="0" smtClean="0">
                <a:effectLst/>
                <a:sym typeface="Wingdings" pitchFamily="2" charset="2"/>
              </a:rPr>
              <a:t>Low power consumption per channel  (</a:t>
            </a:r>
            <a:r>
              <a:rPr lang="en-US" sz="1700" dirty="0" smtClean="0">
                <a:effectLst/>
              </a:rPr>
              <a:t>25mW/channel → 100KW/detector</a:t>
            </a:r>
            <a:r>
              <a:rPr lang="en-US" sz="1700" dirty="0" smtClean="0">
                <a:effectLst/>
                <a:sym typeface="Wingdings" pitchFamily="2" charset="2"/>
              </a:rPr>
              <a:t>)</a:t>
            </a:r>
          </a:p>
          <a:p>
            <a:pPr>
              <a:spcBef>
                <a:spcPts val="0"/>
              </a:spcBef>
            </a:pPr>
            <a:r>
              <a:rPr lang="en-IN" sz="1700" dirty="0" smtClean="0">
                <a:effectLst/>
                <a:sym typeface="Wingdings" pitchFamily="2" charset="2"/>
              </a:rPr>
              <a:t>Long service life of electronics, component spares availability/replaceability is major a concern.</a:t>
            </a:r>
          </a:p>
          <a:p>
            <a:pPr>
              <a:spcBef>
                <a:spcPts val="0"/>
              </a:spcBef>
            </a:pPr>
            <a:endParaRPr lang="en-US" sz="1700" dirty="0" smtClean="0">
              <a:effectLst/>
              <a:sym typeface="Wingdings" pitchFamily="2" charset="2"/>
            </a:endParaRPr>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
        <p:nvSpPr>
          <p:cNvPr id="5" name="Slide Number Placeholder 4"/>
          <p:cNvSpPr>
            <a:spLocks noGrp="1"/>
          </p:cNvSpPr>
          <p:nvPr>
            <p:ph type="sldNum" sz="quarter" idx="13"/>
          </p:nvPr>
        </p:nvSpPr>
        <p:spPr/>
        <p:txBody>
          <a:bodyPr/>
          <a:lstStyle/>
          <a:p>
            <a:fld id="{4A25DDA1-8321-48AA-B72A-57DD9D18B8CF}" type="slidenum">
              <a:rPr lang="en-SG" smtClean="0">
                <a:solidFill>
                  <a:srgbClr val="C4C3AA">
                    <a:lumMod val="75000"/>
                  </a:srgbClr>
                </a:solidFill>
              </a:rPr>
              <a:pPr/>
              <a:t>5</a:t>
            </a:fld>
            <a:endParaRPr lang="en-SG" dirty="0">
              <a:solidFill>
                <a:srgbClr val="C4C3AA">
                  <a:lumMod val="75000"/>
                </a:srgb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Design inputs to electronics</a:t>
            </a:r>
            <a:endParaRPr lang="en-IN" dirty="0"/>
          </a:p>
        </p:txBody>
      </p:sp>
      <p:sp>
        <p:nvSpPr>
          <p:cNvPr id="3" name="Content Placeholder 2"/>
          <p:cNvSpPr>
            <a:spLocks noGrp="1"/>
          </p:cNvSpPr>
          <p:nvPr>
            <p:ph idx="1"/>
          </p:nvPr>
        </p:nvSpPr>
        <p:spPr/>
        <p:txBody>
          <a:bodyPr>
            <a:normAutofit fontScale="62500" lnSpcReduction="20000"/>
          </a:bodyPr>
          <a:lstStyle/>
          <a:p>
            <a:pPr>
              <a:lnSpc>
                <a:spcPct val="120000"/>
              </a:lnSpc>
              <a:spcBef>
                <a:spcPts val="0"/>
              </a:spcBef>
            </a:pPr>
            <a:r>
              <a:rPr lang="en-IN" dirty="0" smtClean="0"/>
              <a:t>RPC strip’s characteristic impedance: 50±3Ω. Strip capacitance (1m):  ~60pF. Signal coupling: DC</a:t>
            </a:r>
            <a:endParaRPr lang="en-US" dirty="0" smtClean="0"/>
          </a:p>
          <a:p>
            <a:pPr>
              <a:lnSpc>
                <a:spcPct val="120000"/>
              </a:lnSpc>
              <a:spcBef>
                <a:spcPts val="0"/>
              </a:spcBef>
            </a:pPr>
            <a:r>
              <a:rPr lang="en-US" dirty="0" smtClean="0"/>
              <a:t>RPC signal’s rise time is of the order of 500-800ps. Therefore, we will need a resolution of about 200ps for the timing devices used for recording RPC signal arrival times w.r.t to ICAL trigger. </a:t>
            </a:r>
          </a:p>
          <a:p>
            <a:pPr>
              <a:lnSpc>
                <a:spcPct val="120000"/>
              </a:lnSpc>
              <a:spcBef>
                <a:spcPts val="0"/>
              </a:spcBef>
            </a:pPr>
            <a:r>
              <a:rPr lang="en-US" dirty="0" smtClean="0"/>
              <a:t>The opening width of the amplified signals is of the order of 25nSecs. The minimum width of the RPC pulse over the threshold in the avalanche mode is as low as a few ns. This is an important input for the front-end electronics design. </a:t>
            </a:r>
          </a:p>
          <a:p>
            <a:pPr>
              <a:lnSpc>
                <a:spcPct val="120000"/>
              </a:lnSpc>
              <a:spcBef>
                <a:spcPts val="0"/>
              </a:spcBef>
            </a:pPr>
            <a:r>
              <a:rPr lang="en-US" dirty="0" smtClean="0"/>
              <a:t>Mean strip pulse amplitude: ~0.6pC. The amplifier in the avalanche mode preferably should have a fixed gain in the range 100-200 depending on the noise levels obtainable and hence the minimum discriminator levels settable. </a:t>
            </a:r>
          </a:p>
          <a:p>
            <a:pPr>
              <a:lnSpc>
                <a:spcPct val="120000"/>
              </a:lnSpc>
              <a:spcBef>
                <a:spcPts val="0"/>
              </a:spcBef>
            </a:pPr>
            <a:r>
              <a:rPr lang="en-US" dirty="0" smtClean="0"/>
              <a:t>Discriminator overhead (ratio of average peak pulse height to discriminator level) of 3-4 is preferable for reliable performance. Variable (but common) threshold in the range of </a:t>
            </a:r>
            <a:r>
              <a:rPr lang="en-US" dirty="0" smtClean="0">
                <a:sym typeface="Symbol"/>
              </a:rPr>
              <a:t></a:t>
            </a:r>
            <a:r>
              <a:rPr lang="en-US" dirty="0" smtClean="0"/>
              <a:t>10 to </a:t>
            </a:r>
            <a:r>
              <a:rPr lang="en-US" dirty="0" smtClean="0">
                <a:sym typeface="Symbol"/>
              </a:rPr>
              <a:t></a:t>
            </a:r>
            <a:r>
              <a:rPr lang="en-US" dirty="0" smtClean="0"/>
              <a:t>50mV for the discriminators should be supported.</a:t>
            </a:r>
          </a:p>
          <a:p>
            <a:pPr>
              <a:lnSpc>
                <a:spcPct val="120000"/>
              </a:lnSpc>
              <a:spcBef>
                <a:spcPts val="0"/>
              </a:spcBef>
            </a:pPr>
            <a:r>
              <a:rPr lang="en-US" dirty="0" smtClean="0"/>
              <a:t>Timing measurement: 200ps (LC), multi-hit, both edges</a:t>
            </a:r>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
        <p:nvSpPr>
          <p:cNvPr id="5" name="Slide Number Placeholder 4"/>
          <p:cNvSpPr>
            <a:spLocks noGrp="1"/>
          </p:cNvSpPr>
          <p:nvPr>
            <p:ph type="sldNum" sz="quarter" idx="13"/>
          </p:nvPr>
        </p:nvSpPr>
        <p:spPr/>
        <p:txBody>
          <a:bodyPr/>
          <a:lstStyle/>
          <a:p>
            <a:fld id="{4A25DDA1-8321-48AA-B72A-57DD9D18B8CF}" type="slidenum">
              <a:rPr lang="en-SG" smtClean="0">
                <a:solidFill>
                  <a:srgbClr val="C4C3AA">
                    <a:lumMod val="75000"/>
                  </a:srgbClr>
                </a:solidFill>
              </a:rPr>
              <a:pPr/>
              <a:t>6</a:t>
            </a:fld>
            <a:endParaRPr lang="en-SG" dirty="0">
              <a:solidFill>
                <a:srgbClr val="C4C3AA">
                  <a:lumMod val="75000"/>
                </a:srgb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RPC strip rate considerations</a:t>
            </a:r>
            <a:endParaRPr lang="en-US" dirty="0"/>
          </a:p>
        </p:txBody>
      </p:sp>
      <p:sp>
        <p:nvSpPr>
          <p:cNvPr id="3" name="Content Placeholder 2"/>
          <p:cNvSpPr>
            <a:spLocks noGrp="1"/>
          </p:cNvSpPr>
          <p:nvPr>
            <p:ph idx="1"/>
          </p:nvPr>
        </p:nvSpPr>
        <p:spPr/>
        <p:txBody>
          <a:bodyPr>
            <a:normAutofit fontScale="92500" lnSpcReduction="10000"/>
          </a:bodyPr>
          <a:lstStyle/>
          <a:p>
            <a:pPr>
              <a:lnSpc>
                <a:spcPct val="110000"/>
              </a:lnSpc>
              <a:spcBef>
                <a:spcPts val="0"/>
              </a:spcBef>
            </a:pPr>
            <a:r>
              <a:rPr lang="en-US" sz="2200" dirty="0" smtClean="0"/>
              <a:t>RPC strip signal rates mainly contributed by the surrounding low energy activities such as stray radioactivity, local electrical discharges, dark currents of the detector and other electrical/electronic disturbances. </a:t>
            </a:r>
          </a:p>
          <a:p>
            <a:pPr>
              <a:lnSpc>
                <a:spcPct val="110000"/>
              </a:lnSpc>
              <a:spcBef>
                <a:spcPts val="0"/>
              </a:spcBef>
            </a:pPr>
            <a:r>
              <a:rPr lang="en-US" sz="2200" dirty="0" smtClean="0"/>
              <a:t>For a given RPC, installed at particular location, operating at a particular high voltage, and a gas mixture, the average counting rate or </a:t>
            </a:r>
            <a:r>
              <a:rPr lang="en-US" sz="2200" i="1" dirty="0" smtClean="0"/>
              <a:t>noise rate</a:t>
            </a:r>
            <a:r>
              <a:rPr lang="en-US" sz="2200" dirty="0" smtClean="0"/>
              <a:t> is fairly constant and is in fact commonly used to monitor the stability of the above mentioned RPC operating parameters. </a:t>
            </a:r>
          </a:p>
          <a:p>
            <a:pPr>
              <a:lnSpc>
                <a:spcPct val="110000"/>
              </a:lnSpc>
              <a:spcBef>
                <a:spcPts val="0"/>
              </a:spcBef>
            </a:pPr>
            <a:r>
              <a:rPr lang="en-US" sz="2200" dirty="0" smtClean="0"/>
              <a:t>One of the main background tasks (while not collecting event data) of the ICAL DAQ system is to sequentially monitor individual strip rates of all the RPCs in the detector, with a reasonable (of the order of 1 hour cycle time for a strip) frequency. </a:t>
            </a:r>
          </a:p>
          <a:p>
            <a:pPr>
              <a:lnSpc>
                <a:spcPct val="110000"/>
              </a:lnSpc>
              <a:spcBef>
                <a:spcPts val="0"/>
              </a:spcBef>
            </a:pPr>
            <a:r>
              <a:rPr lang="en-IN" sz="2200" dirty="0" smtClean="0"/>
              <a:t>Average RPC strip rate is ~200Hz (on surface).</a:t>
            </a:r>
            <a:endParaRPr lang="en-US" sz="2200" dirty="0" smtClean="0"/>
          </a:p>
          <a:p>
            <a:pPr>
              <a:lnSpc>
                <a:spcPct val="110000"/>
              </a:lnSpc>
              <a:spcBef>
                <a:spcPts val="0"/>
              </a:spcBef>
            </a:pPr>
            <a:r>
              <a:rPr lang="en-US" sz="2200" dirty="0" smtClean="0"/>
              <a:t>The noise rate has consequences on the design of trigger system. The threshold of the trigger system is such that it shouldn’t generate triggers due to chance coincidence of noise rates.</a:t>
            </a:r>
          </a:p>
          <a:p>
            <a:pPr>
              <a:lnSpc>
                <a:spcPct val="110000"/>
              </a:lnSpc>
              <a:spcBef>
                <a:spcPts val="0"/>
              </a:spcBef>
            </a:pPr>
            <a:r>
              <a:rPr lang="en-IN" sz="2200" dirty="0" smtClean="0"/>
              <a:t> Event rate is ~10Hz (nominal)</a:t>
            </a:r>
            <a:endParaRPr lang="en-US" sz="2200" dirty="0" smtClean="0"/>
          </a:p>
        </p:txBody>
      </p:sp>
      <p:sp>
        <p:nvSpPr>
          <p:cNvPr id="6" name="Footer Placeholder 3"/>
          <p:cNvSpPr>
            <a:spLocks noGrp="1"/>
          </p:cNvSpPr>
          <p:nvPr>
            <p:ph type="ftr" sz="quarter" idx="11"/>
          </p:nvPr>
        </p:nvSpPr>
        <p:spPr>
          <a:xfrm>
            <a:off x="0" y="6516000"/>
            <a:ext cx="8604000" cy="288000"/>
          </a:xfrm>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
        <p:nvSpPr>
          <p:cNvPr id="7" name="Slide Number Placeholder 4"/>
          <p:cNvSpPr>
            <a:spLocks noGrp="1"/>
          </p:cNvSpPr>
          <p:nvPr>
            <p:ph type="sldNum" sz="quarter" idx="13"/>
          </p:nvPr>
        </p:nvSpPr>
        <p:spPr>
          <a:xfrm>
            <a:off x="8663009" y="6516000"/>
            <a:ext cx="468000" cy="288000"/>
          </a:xfrm>
        </p:spPr>
        <p:txBody>
          <a:bodyPr/>
          <a:lstStyle/>
          <a:p>
            <a:fld id="{4A25DDA1-8321-48AA-B72A-57DD9D18B8CF}" type="slidenum">
              <a:rPr lang="en-SG" smtClean="0">
                <a:solidFill>
                  <a:srgbClr val="C4C3AA">
                    <a:lumMod val="75000"/>
                  </a:srgbClr>
                </a:solidFill>
              </a:rPr>
              <a:pPr/>
              <a:t>7</a:t>
            </a:fld>
            <a:endParaRPr lang="en-SG" dirty="0">
              <a:solidFill>
                <a:srgbClr val="C4C3AA">
                  <a:lumMod val="75000"/>
                </a:srgb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Functions of ICAL electronics</a:t>
            </a:r>
            <a:endParaRPr lang="en-IN" dirty="0"/>
          </a:p>
        </p:txBody>
      </p:sp>
      <p:sp>
        <p:nvSpPr>
          <p:cNvPr id="3" name="Content Placeholder 2"/>
          <p:cNvSpPr>
            <a:spLocks noGrp="1"/>
          </p:cNvSpPr>
          <p:nvPr>
            <p:ph idx="1"/>
          </p:nvPr>
        </p:nvSpPr>
        <p:spPr>
          <a:xfrm>
            <a:off x="18000" y="720000"/>
            <a:ext cx="5940000" cy="5760000"/>
          </a:xfrm>
        </p:spPr>
        <p:txBody>
          <a:bodyPr>
            <a:noAutofit/>
          </a:bodyPr>
          <a:lstStyle/>
          <a:p>
            <a:r>
              <a:rPr lang="en-US" sz="1800" dirty="0" smtClean="0"/>
              <a:t>Signal pickup and analog front-end</a:t>
            </a:r>
          </a:p>
          <a:p>
            <a:r>
              <a:rPr lang="en-US" sz="1800" dirty="0" smtClean="0"/>
              <a:t>Strip hit latch</a:t>
            </a:r>
          </a:p>
          <a:p>
            <a:r>
              <a:rPr lang="en-US" sz="1800" dirty="0" smtClean="0"/>
              <a:t>Pulse shapers, timing units</a:t>
            </a:r>
          </a:p>
          <a:p>
            <a:r>
              <a:rPr lang="en-US" sz="1800" dirty="0" smtClean="0"/>
              <a:t>Background noise rate monitor</a:t>
            </a:r>
          </a:p>
          <a:p>
            <a:r>
              <a:rPr lang="en-US" sz="1800" dirty="0" smtClean="0"/>
              <a:t>Digital front-end and controller</a:t>
            </a:r>
          </a:p>
          <a:p>
            <a:r>
              <a:rPr lang="en-US" sz="1800" dirty="0" smtClean="0"/>
              <a:t>Data network interface and architecture</a:t>
            </a:r>
          </a:p>
          <a:p>
            <a:r>
              <a:rPr lang="en-US" sz="1800" dirty="0" smtClean="0"/>
              <a:t>Multilevel trigger system</a:t>
            </a:r>
          </a:p>
          <a:p>
            <a:r>
              <a:rPr lang="en-US" sz="1800" dirty="0" smtClean="0"/>
              <a:t>Backend data concentrators </a:t>
            </a:r>
          </a:p>
          <a:p>
            <a:r>
              <a:rPr lang="en-US" sz="1800" dirty="0" smtClean="0"/>
              <a:t>Event building, data storage systems</a:t>
            </a:r>
          </a:p>
          <a:p>
            <a:r>
              <a:rPr lang="en-US" sz="1800" dirty="0" smtClean="0"/>
              <a:t>On-line data quality monitors</a:t>
            </a:r>
          </a:p>
          <a:p>
            <a:r>
              <a:rPr lang="en-US" sz="1800" dirty="0" smtClean="0"/>
              <a:t>Slow control and monitoring</a:t>
            </a:r>
          </a:p>
          <a:p>
            <a:pPr lvl="1"/>
            <a:r>
              <a:rPr lang="en-US" sz="1600" dirty="0" smtClean="0"/>
              <a:t>Gas, magnet, power supplies</a:t>
            </a:r>
          </a:p>
          <a:p>
            <a:pPr lvl="1"/>
            <a:r>
              <a:rPr lang="en-US" sz="1600" dirty="0" smtClean="0"/>
              <a:t>Ambient parameters</a:t>
            </a:r>
          </a:p>
          <a:p>
            <a:pPr lvl="1"/>
            <a:r>
              <a:rPr lang="en-US" sz="1600" dirty="0" smtClean="0"/>
              <a:t>Safety and interlocks</a:t>
            </a:r>
            <a:endParaRPr lang="en-US" sz="1800" dirty="0" smtClean="0"/>
          </a:p>
          <a:p>
            <a:r>
              <a:rPr lang="en-US" sz="1800" dirty="0" smtClean="0"/>
              <a:t>Voice and video communications</a:t>
            </a:r>
          </a:p>
          <a:p>
            <a:r>
              <a:rPr lang="en-US" sz="1800" dirty="0" smtClean="0"/>
              <a:t>Remote access to detector sub-systems and data</a:t>
            </a:r>
          </a:p>
          <a:p>
            <a:endParaRPr lang="en-IN" sz="2400" dirty="0"/>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B.Satyanarayana                                                  DHEP Annual Talks                                                  April 8, 2016</a:t>
            </a:r>
            <a:endParaRPr lang="en-SG" dirty="0">
              <a:solidFill>
                <a:srgbClr val="C4C3AA">
                  <a:lumMod val="75000"/>
                </a:srgbClr>
              </a:solidFill>
            </a:endParaRPr>
          </a:p>
        </p:txBody>
      </p:sp>
      <p:sp>
        <p:nvSpPr>
          <p:cNvPr id="5" name="Slide Number Placeholder 4"/>
          <p:cNvSpPr>
            <a:spLocks noGrp="1"/>
          </p:cNvSpPr>
          <p:nvPr>
            <p:ph type="sldNum" sz="quarter" idx="13"/>
          </p:nvPr>
        </p:nvSpPr>
        <p:spPr/>
        <p:txBody>
          <a:bodyPr/>
          <a:lstStyle/>
          <a:p>
            <a:fld id="{4A25DDA1-8321-48AA-B72A-57DD9D18B8CF}" type="slidenum">
              <a:rPr lang="en-SG" smtClean="0">
                <a:solidFill>
                  <a:srgbClr val="C4C3AA">
                    <a:lumMod val="75000"/>
                  </a:srgbClr>
                </a:solidFill>
              </a:rPr>
              <a:pPr/>
              <a:t>8</a:t>
            </a:fld>
            <a:endParaRPr lang="en-SG" dirty="0">
              <a:solidFill>
                <a:srgbClr val="C4C3AA">
                  <a:lumMod val="75000"/>
                </a:srgbClr>
              </a:solidFill>
            </a:endParaRPr>
          </a:p>
        </p:txBody>
      </p:sp>
      <p:pic>
        <p:nvPicPr>
          <p:cNvPr id="6" name="Picture 3"/>
          <p:cNvPicPr>
            <a:picLocks noChangeAspect="1" noChangeArrowheads="1"/>
          </p:cNvPicPr>
          <p:nvPr/>
        </p:nvPicPr>
        <p:blipFill>
          <a:blip r:embed="rId2" cstate="print"/>
          <a:srcRect l="2509" r="2509"/>
          <a:stretch>
            <a:fillRect/>
          </a:stretch>
        </p:blipFill>
        <p:spPr bwMode="auto">
          <a:xfrm>
            <a:off x="5832000" y="1683047"/>
            <a:ext cx="3240000" cy="4830031"/>
          </a:xfrm>
          <a:prstGeom prst="rect">
            <a:avLst/>
          </a:prstGeom>
          <a:noFill/>
          <a:ln w="9525">
            <a:noFill/>
            <a:miter lim="800000"/>
            <a:headEnd/>
            <a:tailEnd/>
          </a:ln>
        </p:spPr>
      </p:pic>
      <p:pic>
        <p:nvPicPr>
          <p:cNvPr id="208898" name="Picture 2"/>
          <p:cNvPicPr>
            <a:picLocks noChangeArrowheads="1"/>
          </p:cNvPicPr>
          <p:nvPr/>
        </p:nvPicPr>
        <p:blipFill>
          <a:blip r:embed="rId3" cstate="print"/>
          <a:srcRect/>
          <a:stretch>
            <a:fillRect/>
          </a:stretch>
        </p:blipFill>
        <p:spPr bwMode="auto">
          <a:xfrm>
            <a:off x="5832000" y="720000"/>
            <a:ext cx="3240000" cy="93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First sketch of ICAL electronics</a:t>
            </a:r>
            <a:endParaRPr lang="en-IN" dirty="0"/>
          </a:p>
        </p:txBody>
      </p:sp>
      <p:sp>
        <p:nvSpPr>
          <p:cNvPr id="5" name="Slide Number Placeholder 4"/>
          <p:cNvSpPr>
            <a:spLocks noGrp="1"/>
          </p:cNvSpPr>
          <p:nvPr>
            <p:ph type="sldNum" sz="quarter" idx="13"/>
          </p:nvPr>
        </p:nvSpPr>
        <p:spPr/>
        <p:txBody>
          <a:bodyPr/>
          <a:lstStyle/>
          <a:p>
            <a:fld id="{4A25DDA1-8321-48AA-B72A-57DD9D18B8CF}" type="slidenum">
              <a:rPr lang="en-SG" smtClean="0">
                <a:solidFill>
                  <a:srgbClr val="C4C3AA">
                    <a:lumMod val="75000"/>
                  </a:srgbClr>
                </a:solidFill>
              </a:rPr>
              <a:pPr/>
              <a:t>9</a:t>
            </a:fld>
            <a:endParaRPr lang="en-SG" dirty="0">
              <a:solidFill>
                <a:srgbClr val="C4C3AA">
                  <a:lumMod val="75000"/>
                </a:srgbClr>
              </a:solidFill>
            </a:endParaRPr>
          </a:p>
        </p:txBody>
      </p:sp>
      <p:pic>
        <p:nvPicPr>
          <p:cNvPr id="6" name="Picture 2"/>
          <p:cNvPicPr>
            <a:picLocks noChangeAspect="1" noChangeArrowheads="1"/>
          </p:cNvPicPr>
          <p:nvPr/>
        </p:nvPicPr>
        <p:blipFill>
          <a:blip r:embed="rId2" cstate="print"/>
          <a:srcRect l="36171" t="34016" r="33366" b="28819"/>
          <a:stretch>
            <a:fillRect/>
          </a:stretch>
        </p:blipFill>
        <p:spPr bwMode="auto">
          <a:xfrm>
            <a:off x="582287" y="720000"/>
            <a:ext cx="7979427" cy="608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atellite Dish design template">
  <a:themeElements>
    <a:clrScheme name="Office Theme 4">
      <a:dk1>
        <a:srgbClr val="666A5C"/>
      </a:dk1>
      <a:lt1>
        <a:srgbClr val="FFFFFF"/>
      </a:lt1>
      <a:dk2>
        <a:srgbClr val="757868"/>
      </a:dk2>
      <a:lt2>
        <a:srgbClr val="C4C3AA"/>
      </a:lt2>
      <a:accent1>
        <a:srgbClr val="9AC2C0"/>
      </a:accent1>
      <a:accent2>
        <a:srgbClr val="4D4F45"/>
      </a:accent2>
      <a:accent3>
        <a:srgbClr val="BDBEB9"/>
      </a:accent3>
      <a:accent4>
        <a:srgbClr val="DADADA"/>
      </a:accent4>
      <a:accent5>
        <a:srgbClr val="CADDDC"/>
      </a:accent5>
      <a:accent6>
        <a:srgbClr val="45473E"/>
      </a:accent6>
      <a:hlink>
        <a:srgbClr val="009999"/>
      </a:hlink>
      <a:folHlink>
        <a:srgbClr val="BFCB4F"/>
      </a:folHlink>
    </a:clrScheme>
    <a:fontScheme name="Office Them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SG"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SG"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Office Theme 1">
        <a:dk1>
          <a:srgbClr val="660000"/>
        </a:dk1>
        <a:lt1>
          <a:srgbClr val="FFFFFF"/>
        </a:lt1>
        <a:dk2>
          <a:srgbClr val="A80000"/>
        </a:dk2>
        <a:lt2>
          <a:srgbClr val="FFFF99"/>
        </a:lt2>
        <a:accent1>
          <a:srgbClr val="FF6600"/>
        </a:accent1>
        <a:accent2>
          <a:srgbClr val="6A0000"/>
        </a:accent2>
        <a:accent3>
          <a:srgbClr val="D1AAAA"/>
        </a:accent3>
        <a:accent4>
          <a:srgbClr val="DADADA"/>
        </a:accent4>
        <a:accent5>
          <a:srgbClr val="FFB8AA"/>
        </a:accent5>
        <a:accent6>
          <a:srgbClr val="5F00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
      <a:clrScheme name="Office Theme 2">
        <a:dk1>
          <a:srgbClr val="6A4700"/>
        </a:dk1>
        <a:lt1>
          <a:srgbClr val="FFFFFF"/>
        </a:lt1>
        <a:dk2>
          <a:srgbClr val="522900"/>
        </a:dk2>
        <a:lt2>
          <a:srgbClr val="FFFF99"/>
        </a:lt2>
        <a:accent1>
          <a:srgbClr val="CC9900"/>
        </a:accent1>
        <a:accent2>
          <a:srgbClr val="9C7300"/>
        </a:accent2>
        <a:accent3>
          <a:srgbClr val="B3ACAA"/>
        </a:accent3>
        <a:accent4>
          <a:srgbClr val="DADADA"/>
        </a:accent4>
        <a:accent5>
          <a:srgbClr val="E2CAAA"/>
        </a:accent5>
        <a:accent6>
          <a:srgbClr val="8D6800"/>
        </a:accent6>
        <a:hlink>
          <a:srgbClr val="FF9900"/>
        </a:hlink>
        <a:folHlink>
          <a:srgbClr val="FFFF66"/>
        </a:folHlink>
      </a:clrScheme>
      <a:clrMap bg1="dk2" tx1="lt1" bg2="dk1" tx2="lt2" accent1="accent1" accent2="accent2" accent3="accent3" accent4="accent4" accent5="accent5" accent6="accent6" hlink="hlink" folHlink="folHlink"/>
    </a:extraClrScheme>
    <a:extraClrScheme>
      <a:clrScheme name="Office Theme 3">
        <a:dk1>
          <a:srgbClr val="495630"/>
        </a:dk1>
        <a:lt1>
          <a:srgbClr val="FFFFCC"/>
        </a:lt1>
        <a:dk2>
          <a:srgbClr val="2D361C"/>
        </a:dk2>
        <a:lt2>
          <a:srgbClr val="BAD38D"/>
        </a:lt2>
        <a:accent1>
          <a:srgbClr val="68803E"/>
        </a:accent1>
        <a:accent2>
          <a:srgbClr val="556636"/>
        </a:accent2>
        <a:accent3>
          <a:srgbClr val="ADAEAB"/>
        </a:accent3>
        <a:accent4>
          <a:srgbClr val="DADAAE"/>
        </a:accent4>
        <a:accent5>
          <a:srgbClr val="B9C0AF"/>
        </a:accent5>
        <a:accent6>
          <a:srgbClr val="4C5C30"/>
        </a:accent6>
        <a:hlink>
          <a:srgbClr val="339933"/>
        </a:hlink>
        <a:folHlink>
          <a:srgbClr val="D9D400"/>
        </a:folHlink>
      </a:clrScheme>
      <a:clrMap bg1="dk2" tx1="lt1" bg2="dk1" tx2="lt2" accent1="accent1" accent2="accent2" accent3="accent3" accent4="accent4" accent5="accent5" accent6="accent6" hlink="hlink" folHlink="folHlink"/>
    </a:extraClrScheme>
    <a:extraClrScheme>
      <a:clrScheme name="Office Theme 4">
        <a:dk1>
          <a:srgbClr val="666A5C"/>
        </a:dk1>
        <a:lt1>
          <a:srgbClr val="FFFFFF"/>
        </a:lt1>
        <a:dk2>
          <a:srgbClr val="757868"/>
        </a:dk2>
        <a:lt2>
          <a:srgbClr val="C4C3AA"/>
        </a:lt2>
        <a:accent1>
          <a:srgbClr val="9AC2C0"/>
        </a:accent1>
        <a:accent2>
          <a:srgbClr val="4D4F45"/>
        </a:accent2>
        <a:accent3>
          <a:srgbClr val="BDBEB9"/>
        </a:accent3>
        <a:accent4>
          <a:srgbClr val="DADADA"/>
        </a:accent4>
        <a:accent5>
          <a:srgbClr val="CADDDC"/>
        </a:accent5>
        <a:accent6>
          <a:srgbClr val="45473E"/>
        </a:accent6>
        <a:hlink>
          <a:srgbClr val="009999"/>
        </a:hlink>
        <a:folHlink>
          <a:srgbClr val="BFCB4F"/>
        </a:folHlink>
      </a:clrScheme>
      <a:clrMap bg1="dk2" tx1="lt1" bg2="dk1" tx2="lt2" accent1="accent1" accent2="accent2" accent3="accent3" accent4="accent4" accent5="accent5" accent6="accent6" hlink="hlink" folHlink="folHlink"/>
    </a:extraClrScheme>
    <a:extraClrScheme>
      <a:clrScheme name="Office Theme 5">
        <a:dk1>
          <a:srgbClr val="006664"/>
        </a:dk1>
        <a:lt1>
          <a:srgbClr val="FFFFFF"/>
        </a:lt1>
        <a:dk2>
          <a:srgbClr val="00908D"/>
        </a:dk2>
        <a:lt2>
          <a:srgbClr val="ADE5CD"/>
        </a:lt2>
        <a:accent1>
          <a:srgbClr val="00CCFF"/>
        </a:accent1>
        <a:accent2>
          <a:srgbClr val="006666"/>
        </a:accent2>
        <a:accent3>
          <a:srgbClr val="AAC6C5"/>
        </a:accent3>
        <a:accent4>
          <a:srgbClr val="DADADA"/>
        </a:accent4>
        <a:accent5>
          <a:srgbClr val="AAE2FF"/>
        </a:accent5>
        <a:accent6>
          <a:srgbClr val="005C5C"/>
        </a:accent6>
        <a:hlink>
          <a:srgbClr val="6DD8DB"/>
        </a:hlink>
        <a:folHlink>
          <a:srgbClr val="C5E2FF"/>
        </a:folHlink>
      </a:clrScheme>
      <a:clrMap bg1="dk2" tx1="lt1" bg2="dk1" tx2="lt2" accent1="accent1" accent2="accent2" accent3="accent3" accent4="accent4" accent5="accent5" accent6="accent6" hlink="hlink" folHlink="folHlink"/>
    </a:extraClrScheme>
    <a:extraClrScheme>
      <a:clrScheme name="Office Theme 6">
        <a:dk1>
          <a:srgbClr val="000000"/>
        </a:dk1>
        <a:lt1>
          <a:srgbClr val="DDDCC5"/>
        </a:lt1>
        <a:dk2>
          <a:srgbClr val="000000"/>
        </a:dk2>
        <a:lt2>
          <a:srgbClr val="B9B695"/>
        </a:lt2>
        <a:accent1>
          <a:srgbClr val="EAEBE9"/>
        </a:accent1>
        <a:accent2>
          <a:srgbClr val="BFBFAB"/>
        </a:accent2>
        <a:accent3>
          <a:srgbClr val="EBEBDF"/>
        </a:accent3>
        <a:accent4>
          <a:srgbClr val="000000"/>
        </a:accent4>
        <a:accent5>
          <a:srgbClr val="F3F3F2"/>
        </a:accent5>
        <a:accent6>
          <a:srgbClr val="ADAD9B"/>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336699"/>
        </a:accent1>
        <a:accent2>
          <a:srgbClr val="5F5F5F"/>
        </a:accent2>
        <a:accent3>
          <a:srgbClr val="AAAAAA"/>
        </a:accent3>
        <a:accent4>
          <a:srgbClr val="DADADA"/>
        </a:accent4>
        <a:accent5>
          <a:srgbClr val="ADB8CA"/>
        </a:accent5>
        <a:accent6>
          <a:srgbClr val="555555"/>
        </a:accent6>
        <a:hlink>
          <a:srgbClr val="BBE5FF"/>
        </a:hlink>
        <a:folHlink>
          <a:srgbClr val="B6B3E1"/>
        </a:folHlink>
      </a:clrScheme>
      <a:clrMap bg1="dk2" tx1="lt1" bg2="dk1" tx2="lt2" accent1="accent1" accent2="accent2" accent3="accent3" accent4="accent4" accent5="accent5" accent6="accent6" hlink="hlink" folHlink="folHlink"/>
    </a:extraClrScheme>
    <a:extraClrScheme>
      <a:clrScheme name="Office Theme 8">
        <a:dk1>
          <a:srgbClr val="000090"/>
        </a:dk1>
        <a:lt1>
          <a:srgbClr val="EAEAEA"/>
        </a:lt1>
        <a:dk2>
          <a:srgbClr val="3A3AB2"/>
        </a:dk2>
        <a:lt2>
          <a:srgbClr val="CAD4DC"/>
        </a:lt2>
        <a:accent1>
          <a:srgbClr val="3974AF"/>
        </a:accent1>
        <a:accent2>
          <a:srgbClr val="232369"/>
        </a:accent2>
        <a:accent3>
          <a:srgbClr val="AEAED5"/>
        </a:accent3>
        <a:accent4>
          <a:srgbClr val="C8C8C8"/>
        </a:accent4>
        <a:accent5>
          <a:srgbClr val="AEBCD4"/>
        </a:accent5>
        <a:accent6>
          <a:srgbClr val="1F1F5E"/>
        </a:accent6>
        <a:hlink>
          <a:srgbClr val="00CCFF"/>
        </a:hlink>
        <a:folHlink>
          <a:srgbClr val="6699FF"/>
        </a:folHlink>
      </a:clrScheme>
      <a:clrMap bg1="dk2" tx1="lt1" bg2="dk1" tx2="lt2" accent1="accent1" accent2="accent2" accent3="accent3" accent4="accent4" accent5="accent5" accent6="accent6" hlink="hlink" folHlink="folHlink"/>
    </a:extraClrScheme>
    <a:extraClrScheme>
      <a:clrScheme name="Office Theme 9">
        <a:dk1>
          <a:srgbClr val="9C9C9C"/>
        </a:dk1>
        <a:lt1>
          <a:srgbClr val="FFFFFF"/>
        </a:lt1>
        <a:dk2>
          <a:srgbClr val="8696CA"/>
        </a:dk2>
        <a:lt2>
          <a:srgbClr val="FFFFFF"/>
        </a:lt2>
        <a:accent1>
          <a:srgbClr val="97D1D5"/>
        </a:accent1>
        <a:accent2>
          <a:srgbClr val="666699"/>
        </a:accent2>
        <a:accent3>
          <a:srgbClr val="C3C9E1"/>
        </a:accent3>
        <a:accent4>
          <a:srgbClr val="DADADA"/>
        </a:accent4>
        <a:accent5>
          <a:srgbClr val="C9E5E7"/>
        </a:accent5>
        <a:accent6>
          <a:srgbClr val="5C5C8A"/>
        </a:accent6>
        <a:hlink>
          <a:srgbClr val="0000FF"/>
        </a:hlink>
        <a:folHlink>
          <a:srgbClr val="00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Brooklet</Template>
  <TotalTime>45249</TotalTime>
  <Words>2140</Words>
  <Application>Microsoft Office PowerPoint</Application>
  <PresentationFormat>On-screen Show (4:3)</PresentationFormat>
  <Paragraphs>317</Paragraphs>
  <Slides>45</Slides>
  <Notes>1</Notes>
  <HiddenSlides>0</HiddenSlides>
  <MMClips>0</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Satellite Dish design template</vt:lpstr>
      <vt:lpstr>2_Module</vt:lpstr>
      <vt:lpstr>Electronics,  trigger and data acquisition systems for the  INO ICAL experiment</vt:lpstr>
      <vt:lpstr>Please visit posters for details</vt:lpstr>
      <vt:lpstr>ICAL and its Engineering Module</vt:lpstr>
      <vt:lpstr>Some facts and figures</vt:lpstr>
      <vt:lpstr>Challenges of ICAL electronics</vt:lpstr>
      <vt:lpstr>Design inputs to electronics</vt:lpstr>
      <vt:lpstr>RPC strip rate considerations</vt:lpstr>
      <vt:lpstr>Functions of ICAL electronics</vt:lpstr>
      <vt:lpstr>First sketch of ICAL electronics</vt:lpstr>
      <vt:lpstr>Components of ICAL electronics</vt:lpstr>
      <vt:lpstr>RPC and its readout components</vt:lpstr>
      <vt:lpstr>HMC preamps for ICAL test stands</vt:lpstr>
      <vt:lpstr>Transimpedance AFE ASICs</vt:lpstr>
      <vt:lpstr>Voltage amplifier ASICs</vt:lpstr>
      <vt:lpstr>     NINO based AFE board</vt:lpstr>
      <vt:lpstr>Performance comparison</vt:lpstr>
      <vt:lpstr>DFE module – the workhorse</vt:lpstr>
      <vt:lpstr>Soft-core processor</vt:lpstr>
      <vt:lpstr>ICAL TDC specifications</vt:lpstr>
      <vt:lpstr>ASIC based TDC device</vt:lpstr>
      <vt:lpstr>Overall block diagram</vt:lpstr>
      <vt:lpstr>Implementation of fine TDC</vt:lpstr>
      <vt:lpstr>First module of ICAL’s DFE</vt:lpstr>
      <vt:lpstr>ICAL DFEs in the RPC test stand</vt:lpstr>
      <vt:lpstr>An RPC with NINO AFEs and a DFE</vt:lpstr>
      <vt:lpstr>DFE test jig</vt:lpstr>
      <vt:lpstr>ICAL trigger scheme</vt:lpstr>
      <vt:lpstr>Trigger criteria</vt:lpstr>
      <vt:lpstr>Trigger system for ICAL-EM</vt:lpstr>
      <vt:lpstr>Calibration and synchronisation</vt:lpstr>
      <vt:lpstr>Functional blocks of calibration unit</vt:lpstr>
      <vt:lpstr>High voltage power supply</vt:lpstr>
      <vt:lpstr>Overview of ICAL data LAN</vt:lpstr>
      <vt:lpstr>Backend hardware</vt:lpstr>
      <vt:lpstr>Slide 35</vt:lpstr>
      <vt:lpstr>Integration of electronics in RPC</vt:lpstr>
      <vt:lpstr>Slide 37</vt:lpstr>
      <vt:lpstr>Status of ICAL electronics</vt:lpstr>
      <vt:lpstr>Slide 39</vt:lpstr>
      <vt:lpstr>Backup slides</vt:lpstr>
      <vt:lpstr>Dead time of FE software</vt:lpstr>
      <vt:lpstr>Hardware based Wiznet</vt:lpstr>
      <vt:lpstr>Passive Star Optical Networks</vt:lpstr>
      <vt:lpstr>Data network schematic</vt:lpstr>
      <vt:lpstr>High Voltage power supply</vt:lpstr>
    </vt:vector>
  </TitlesOfParts>
  <Company>TIFR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and characterisation studies of Resistive Plate Chambers (RPCs)</dc:title>
  <dc:creator>B.Satyanarayana</dc:creator>
  <cp:lastModifiedBy>admin</cp:lastModifiedBy>
  <cp:revision>758</cp:revision>
  <dcterms:created xsi:type="dcterms:W3CDTF">2008-09-25T08:04:45Z</dcterms:created>
  <dcterms:modified xsi:type="dcterms:W3CDTF">2016-04-08T09:05:47Z</dcterms:modified>
</cp:coreProperties>
</file>