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58" r:id="rId3"/>
    <p:sldId id="259" r:id="rId4"/>
    <p:sldId id="260" r:id="rId5"/>
    <p:sldId id="292" r:id="rId6"/>
    <p:sldId id="293" r:id="rId7"/>
    <p:sldId id="294" r:id="rId8"/>
    <p:sldId id="261" r:id="rId9"/>
    <p:sldId id="262" r:id="rId10"/>
    <p:sldId id="295" r:id="rId11"/>
    <p:sldId id="296" r:id="rId12"/>
    <p:sldId id="263" r:id="rId13"/>
    <p:sldId id="264" r:id="rId14"/>
    <p:sldId id="265" r:id="rId15"/>
    <p:sldId id="278" r:id="rId16"/>
    <p:sldId id="279" r:id="rId17"/>
    <p:sldId id="288" r:id="rId18"/>
    <p:sldId id="289" r:id="rId19"/>
    <p:sldId id="267" r:id="rId20"/>
    <p:sldId id="268" r:id="rId21"/>
    <p:sldId id="276" r:id="rId22"/>
    <p:sldId id="277" r:id="rId23"/>
    <p:sldId id="269" r:id="rId24"/>
    <p:sldId id="290" r:id="rId25"/>
    <p:sldId id="291" r:id="rId26"/>
    <p:sldId id="270" r:id="rId27"/>
    <p:sldId id="271" r:id="rId28"/>
    <p:sldId id="272" r:id="rId29"/>
    <p:sldId id="273" r:id="rId30"/>
    <p:sldId id="274" r:id="rId31"/>
    <p:sldId id="284" r:id="rId32"/>
    <p:sldId id="275" r:id="rId33"/>
    <p:sldId id="280" r:id="rId34"/>
    <p:sldId id="281" r:id="rId35"/>
    <p:sldId id="282" r:id="rId36"/>
    <p:sldId id="283" r:id="rId37"/>
    <p:sldId id="285" r:id="rId38"/>
    <p:sldId id="286" r:id="rId39"/>
    <p:sldId id="287" r:id="rId40"/>
    <p:sldId id="297" r:id="rId41"/>
    <p:sldId id="298" r:id="rId42"/>
    <p:sldId id="299" r:id="rId43"/>
    <p:sldId id="300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MS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050" y="1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4FC38-80FE-4DA3-9868-1CB7381ABF00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38C0E-3542-4D39-8953-43CE437CE1D2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F2CFA7-779F-4F97-B451-0B8681F008CD}" type="slidenum">
              <a:rPr lang="en-US" smtClean="0">
                <a:latin typeface="Arial" pitchFamily="34" charset="0"/>
              </a:rPr>
              <a:pPr/>
              <a:t>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860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EB8F83-2135-4B99-B69B-010B49E83522}" type="slidenum">
              <a:rPr lang="en-US" smtClean="0">
                <a:latin typeface="Arial" pitchFamily="34" charset="0"/>
              </a:rPr>
              <a:pPr/>
              <a:t>15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870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6DF484-3F6B-4585-B807-1510568C9192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A8699-0067-4CE4-9E82-9FCE862349F9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7F6AFC-5622-4415-9A31-91E71A643B20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218D9-E4C3-4F65-A68C-A3819B2E064C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911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D375E-58FD-41AD-A580-CF5A38CC9F53}" type="slidenum">
              <a:rPr lang="en-US" smtClean="0">
                <a:latin typeface="Arial" pitchFamily="34" charset="0"/>
              </a:rPr>
              <a:pPr/>
              <a:t>20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819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14D8F5-D458-422E-844A-4CA572580E6C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921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63431A-BFE3-4EF1-BCFE-A3B5C76F275A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6BC113-541D-4740-9BCC-D8CFB5D4B333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931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3FF6C3-5538-44CE-B766-2DEE70E160FD}" type="slidenum">
              <a:rPr lang="en-US" smtClean="0">
                <a:latin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E61C1-B12C-4691-879D-7171006A5463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endParaRPr lang="en-US" dirty="0"/>
          </a:p>
        </p:txBody>
      </p:sp>
      <p:sp>
        <p:nvSpPr>
          <p:cNvPr id="942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7364F1-A48E-4294-BDEC-3261A9912504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369E53-338B-48FE-8AAA-F159194C5103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0CB542-7A9B-4927-8212-EA50B5D0BCF7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983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628898-AECE-4954-8920-1961A0391F96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5BFF9A-2FB0-4AAD-B64E-BFF2F0A64526}" type="slidenum">
              <a:rPr lang="it-IT"/>
              <a:pPr/>
              <a:t>31</a:t>
            </a:fld>
            <a:endParaRPr lang="it-IT"/>
          </a:p>
        </p:txBody>
      </p:sp>
      <p:sp>
        <p:nvSpPr>
          <p:cNvPr id="99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9332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7667B10-F93E-41EE-BF5E-D151CE81381F}" type="slidenum">
              <a:rPr lang="en-US" sz="1200"/>
              <a:pPr algn="r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9933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6A474B-8A7A-42EE-B600-624325DF1370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F1073E-D303-427E-AACD-3491E8E6645B}" type="slidenum">
              <a:rPr lang="it-IT"/>
              <a:pPr/>
              <a:t>37</a:t>
            </a:fld>
            <a:endParaRPr lang="it-IT"/>
          </a:p>
        </p:txBody>
      </p:sp>
      <p:sp>
        <p:nvSpPr>
          <p:cNvPr id="274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4435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7443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40F54F-9F92-4836-989E-9E04CF2A7514}" type="slidenum">
              <a:rPr lang="en-US" sz="1200"/>
              <a:pPr algn="r"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1FEAE9-CD79-4E3A-8598-8370422D6523}" type="slidenum">
              <a:rPr lang="it-IT"/>
              <a:pPr/>
              <a:t>38</a:t>
            </a:fld>
            <a:endParaRPr lang="it-IT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b="1" smtClean="0">
              <a:latin typeface="Arial" pitchFamily="34" charset="0"/>
            </a:endParaRPr>
          </a:p>
        </p:txBody>
      </p:sp>
      <p:sp>
        <p:nvSpPr>
          <p:cNvPr id="819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E7FBDD-A93C-4FC6-826F-44E19ACF5B09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300E43-FBAA-4546-A43E-51FD503FB3BC}" type="slidenum">
              <a:rPr lang="en-US" smtClean="0">
                <a:latin typeface="Arial" pitchFamily="34" charset="0"/>
              </a:rPr>
              <a:pPr/>
              <a:t>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839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AB9D38-E8B0-4048-9910-A661B2124A48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B8370A-3E12-4618-977A-B8B63673637C}" type="slidenum">
              <a:rPr lang="en-US" smtClean="0">
                <a:latin typeface="Arial" pitchFamily="34" charset="0"/>
              </a:rPr>
              <a:pPr/>
              <a:t>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Arial" pitchFamily="34" charset="0"/>
            </a:endParaRPr>
          </a:p>
        </p:txBody>
      </p:sp>
      <p:sp>
        <p:nvSpPr>
          <p:cNvPr id="860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0A37D5-B69A-4AC4-B2B1-AFEDA4BC5E13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it-IT" smtClean="0">
              <a:latin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F092B3-6B0D-41B8-975E-1D88F073AE9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13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4075C-0DF0-4FB7-B4DA-2A293E0BB4A5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/>
              <a:t>14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97A2F-55F3-491C-9EC7-2A2534F74C66}" type="datetimeFigureOut">
              <a:rPr lang="it-IT" smtClean="0"/>
              <a:pPr/>
              <a:t>15/12/2010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92448-3AB0-4E92-81CF-33FA4DF7A5B4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png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63.jpeg"/><Relationship Id="rId7" Type="http://schemas.openxmlformats.org/officeDocument/2006/relationships/image" Target="../media/image67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4363" y="158750"/>
            <a:ext cx="817245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ARGO-YBJ</a:t>
            </a:r>
            <a:b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</a:b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2" charset="0"/>
              </a:rPr>
              <a:t>Results in cosmic-ray physics and astrophysics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7624" y="2033588"/>
            <a:ext cx="6984776" cy="2403524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P.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Camarri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University of Roma “Tor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Vergata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”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and</a:t>
            </a:r>
          </a:p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INFN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Roma Tor </a:t>
            </a:r>
            <a:r>
              <a:rPr lang="en-US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Vergata</a:t>
            </a:r>
            <a:endParaRPr lang="en-US" sz="2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907704" y="4365104"/>
            <a:ext cx="5970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Times New Roman" pitchFamily="18" charset="0"/>
              </a:rPr>
              <a:t>On behalf of the ARGO-YBJ Collaboration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0" y="5842337"/>
            <a:ext cx="9144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Workshop on </a:t>
            </a:r>
            <a:r>
              <a:rPr lang="en-US" sz="240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Astroparticle</a:t>
            </a:r>
            <a:r>
              <a:rPr lang="en-US" sz="24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Physics (WAPP 2010)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Ooty</a:t>
            </a:r>
            <a:r>
              <a:rPr lang="en-US" sz="24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India - </a:t>
            </a:r>
            <a:r>
              <a:rPr lang="en-US" sz="2400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Dectember</a:t>
            </a:r>
            <a:r>
              <a:rPr lang="en-US" sz="24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14</a:t>
            </a:r>
            <a:r>
              <a:rPr lang="en-US" sz="2400" baseline="300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</a:t>
            </a:r>
            <a:r>
              <a:rPr lang="en-US" sz="24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16</a:t>
            </a:r>
            <a:r>
              <a:rPr lang="en-US" sz="2400" baseline="300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</a:t>
            </a:r>
            <a:r>
              <a:rPr lang="en-US" sz="2400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, </a:t>
            </a:r>
            <a:r>
              <a:rPr lang="en-US" sz="2400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229600" cy="756320"/>
          </a:xfrm>
        </p:spPr>
        <p:txBody>
          <a:bodyPr>
            <a:normAutofit fontScale="90000"/>
          </a:bodyPr>
          <a:lstStyle/>
          <a:p>
            <a:r>
              <a:rPr lang="it-IT" dirty="0"/>
              <a:t>Analog read-out</a:t>
            </a:r>
          </a:p>
        </p:txBody>
      </p:sp>
      <p:pic>
        <p:nvPicPr>
          <p:cNvPr id="184325" name="Picture 5" descr="Run93993_Ev242653_BigPad_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138488"/>
            <a:ext cx="4562475" cy="3719512"/>
          </a:xfrm>
          <a:prstGeom prst="rect">
            <a:avLst/>
          </a:prstGeom>
          <a:noFill/>
        </p:spPr>
      </p:pic>
      <p:pic>
        <p:nvPicPr>
          <p:cNvPr id="184326" name="Picture 6" descr="Run93993_Ev242653_Str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038600"/>
            <a:ext cx="3311525" cy="2700338"/>
          </a:xfrm>
          <a:prstGeom prst="rect">
            <a:avLst/>
          </a:prstGeom>
          <a:noFill/>
        </p:spPr>
      </p:pic>
      <p:pic>
        <p:nvPicPr>
          <p:cNvPr id="184327" name="Picture 7" descr="Run93993_Ev242653_BigP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371600"/>
            <a:ext cx="3311525" cy="2700338"/>
          </a:xfrm>
          <a:prstGeom prst="rect">
            <a:avLst/>
          </a:prstGeom>
          <a:noFill/>
        </p:spPr>
      </p:pic>
      <p:sp>
        <p:nvSpPr>
          <p:cNvPr id="184328" name="Text Box 8"/>
          <p:cNvSpPr txBox="1">
            <a:spLocks noChangeArrowheads="1"/>
          </p:cNvSpPr>
          <p:nvPr/>
        </p:nvSpPr>
        <p:spPr bwMode="auto">
          <a:xfrm>
            <a:off x="8175625" y="1752600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/>
              <a:t>0</a:t>
            </a:r>
          </a:p>
        </p:txBody>
      </p:sp>
      <p:sp>
        <p:nvSpPr>
          <p:cNvPr id="184329" name="Text Box 9"/>
          <p:cNvSpPr txBox="1">
            <a:spLocks noChangeArrowheads="1"/>
          </p:cNvSpPr>
          <p:nvPr/>
        </p:nvSpPr>
        <p:spPr bwMode="auto">
          <a:xfrm>
            <a:off x="304800" y="5943600"/>
            <a:ext cx="274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3300"/>
                </a:solidFill>
              </a:rPr>
              <a:t>Fs: 4000 -&gt; 1300/m</a:t>
            </a:r>
            <a:r>
              <a:rPr lang="it-IT" sz="1600" b="1" baseline="300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184331" name="Text Box 11"/>
          <p:cNvSpPr txBox="1">
            <a:spLocks noChangeArrowheads="1"/>
          </p:cNvSpPr>
          <p:nvPr/>
        </p:nvSpPr>
        <p:spPr bwMode="auto">
          <a:xfrm>
            <a:off x="323528" y="692696"/>
            <a:ext cx="432048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smtClean="0">
                <a:solidFill>
                  <a:srgbClr val="FF3300"/>
                </a:solidFill>
              </a:rPr>
              <a:t>Is crucial to extend the dynamics of the detector for E &gt; 100 TeV, when the strip read-out information starts to become saturated.  </a:t>
            </a:r>
          </a:p>
          <a:p>
            <a:pPr>
              <a:spcBef>
                <a:spcPct val="50000"/>
              </a:spcBef>
            </a:pPr>
            <a:r>
              <a:rPr lang="it-IT" sz="2000" dirty="0" smtClean="0">
                <a:solidFill>
                  <a:srgbClr val="FF3300"/>
                </a:solidFill>
              </a:rPr>
              <a:t>Max </a:t>
            </a:r>
            <a:r>
              <a:rPr lang="it-IT" sz="2000" dirty="0">
                <a:solidFill>
                  <a:srgbClr val="FF3300"/>
                </a:solidFill>
              </a:rPr>
              <a:t>fs: 6500 part/m</a:t>
            </a:r>
            <a:r>
              <a:rPr lang="it-IT" sz="2000" baseline="30000" dirty="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184333" name="WordArt 13"/>
          <p:cNvSpPr>
            <a:spLocks noChangeArrowheads="1" noChangeShapeType="1" noTextEdit="1"/>
          </p:cNvSpPr>
          <p:nvPr/>
        </p:nvSpPr>
        <p:spPr bwMode="auto">
          <a:xfrm>
            <a:off x="899592" y="2564904"/>
            <a:ext cx="2405063" cy="45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ARGO event</a:t>
            </a:r>
          </a:p>
        </p:txBody>
      </p:sp>
      <p:sp>
        <p:nvSpPr>
          <p:cNvPr id="184334" name="Text Box 14"/>
          <p:cNvSpPr txBox="1">
            <a:spLocks noChangeArrowheads="1"/>
          </p:cNvSpPr>
          <p:nvPr/>
        </p:nvSpPr>
        <p:spPr bwMode="auto">
          <a:xfrm>
            <a:off x="8024813" y="1585913"/>
            <a:ext cx="3048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 b="1"/>
              <a:t>0</a:t>
            </a:r>
          </a:p>
        </p:txBody>
      </p:sp>
      <p:sp>
        <p:nvSpPr>
          <p:cNvPr id="184336" name="Text Box 16"/>
          <p:cNvSpPr txBox="1">
            <a:spLocks noChangeArrowheads="1"/>
          </p:cNvSpPr>
          <p:nvPr/>
        </p:nvSpPr>
        <p:spPr bwMode="auto">
          <a:xfrm>
            <a:off x="7953375" y="1619250"/>
            <a:ext cx="304800" cy="128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/>
              <a:t>4000</a:t>
            </a:r>
          </a:p>
        </p:txBody>
      </p:sp>
      <p:sp>
        <p:nvSpPr>
          <p:cNvPr id="184338" name="Text Box 18"/>
          <p:cNvSpPr txBox="1">
            <a:spLocks noChangeArrowheads="1"/>
          </p:cNvSpPr>
          <p:nvPr/>
        </p:nvSpPr>
        <p:spPr bwMode="auto">
          <a:xfrm>
            <a:off x="7953375" y="1895475"/>
            <a:ext cx="304800" cy="128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/>
              <a:t>3500</a:t>
            </a:r>
          </a:p>
        </p:txBody>
      </p:sp>
      <p:sp>
        <p:nvSpPr>
          <p:cNvPr id="184339" name="Text Box 19"/>
          <p:cNvSpPr txBox="1">
            <a:spLocks noChangeArrowheads="1"/>
          </p:cNvSpPr>
          <p:nvPr/>
        </p:nvSpPr>
        <p:spPr bwMode="auto">
          <a:xfrm>
            <a:off x="7953375" y="2147888"/>
            <a:ext cx="304800" cy="128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/>
              <a:t>3000</a:t>
            </a:r>
          </a:p>
        </p:txBody>
      </p:sp>
      <p:sp>
        <p:nvSpPr>
          <p:cNvPr id="184340" name="Text Box 20"/>
          <p:cNvSpPr txBox="1">
            <a:spLocks noChangeArrowheads="1"/>
          </p:cNvSpPr>
          <p:nvPr/>
        </p:nvSpPr>
        <p:spPr bwMode="auto">
          <a:xfrm>
            <a:off x="7953375" y="2424113"/>
            <a:ext cx="304800" cy="128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/>
              <a:t>2500</a:t>
            </a:r>
          </a:p>
        </p:txBody>
      </p:sp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7953375" y="2679700"/>
            <a:ext cx="304800" cy="128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/>
              <a:t>2000</a:t>
            </a:r>
          </a:p>
        </p:txBody>
      </p:sp>
      <p:sp>
        <p:nvSpPr>
          <p:cNvPr id="184346" name="Text Box 26"/>
          <p:cNvSpPr txBox="1">
            <a:spLocks noChangeArrowheads="1"/>
          </p:cNvSpPr>
          <p:nvPr/>
        </p:nvSpPr>
        <p:spPr bwMode="auto">
          <a:xfrm>
            <a:off x="7953375" y="2947988"/>
            <a:ext cx="304800" cy="128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/>
              <a:t>1500</a:t>
            </a:r>
          </a:p>
        </p:txBody>
      </p:sp>
      <p:sp>
        <p:nvSpPr>
          <p:cNvPr id="184347" name="Text Box 27"/>
          <p:cNvSpPr txBox="1">
            <a:spLocks noChangeArrowheads="1"/>
          </p:cNvSpPr>
          <p:nvPr/>
        </p:nvSpPr>
        <p:spPr bwMode="auto">
          <a:xfrm>
            <a:off x="7953375" y="3213100"/>
            <a:ext cx="304800" cy="128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/>
              <a:t>1000</a:t>
            </a:r>
          </a:p>
        </p:txBody>
      </p:sp>
      <p:sp>
        <p:nvSpPr>
          <p:cNvPr id="184348" name="Text Box 28"/>
          <p:cNvSpPr txBox="1">
            <a:spLocks noChangeArrowheads="1"/>
          </p:cNvSpPr>
          <p:nvPr/>
        </p:nvSpPr>
        <p:spPr bwMode="auto">
          <a:xfrm>
            <a:off x="7953375" y="3465513"/>
            <a:ext cx="304800" cy="128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3600" tIns="3600" rIns="3600" bIns="360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800"/>
              <a:t>500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Ev5_p30t_Str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62400" cy="3355975"/>
          </a:xfrm>
          <a:prstGeom prst="rect">
            <a:avLst/>
          </a:prstGeom>
          <a:noFill/>
        </p:spPr>
      </p:pic>
      <p:pic>
        <p:nvPicPr>
          <p:cNvPr id="171011" name="Picture 3" descr="Ev5_p30t_BigPad"/>
          <p:cNvPicPr>
            <a:picLocks noChangeAspect="1" noChangeArrowheads="1"/>
          </p:cNvPicPr>
          <p:nvPr/>
        </p:nvPicPr>
        <p:blipFill>
          <a:blip r:embed="rId3" cstate="print"/>
          <a:srcRect t="6909"/>
          <a:stretch>
            <a:fillRect/>
          </a:stretch>
        </p:blipFill>
        <p:spPr bwMode="auto">
          <a:xfrm>
            <a:off x="5105400" y="0"/>
            <a:ext cx="4038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2" name="Picture 4" descr="Ev_Big_Strip_3d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67088"/>
            <a:ext cx="3962400" cy="3262312"/>
          </a:xfrm>
          <a:prstGeom prst="rect">
            <a:avLst/>
          </a:prstGeom>
          <a:noFill/>
        </p:spPr>
      </p:pic>
      <p:pic>
        <p:nvPicPr>
          <p:cNvPr id="171013" name="Picture 5" descr="Ev_Big_BigPad_1"/>
          <p:cNvPicPr>
            <a:picLocks noChangeAspect="1" noChangeArrowheads="1"/>
          </p:cNvPicPr>
          <p:nvPr/>
        </p:nvPicPr>
        <p:blipFill>
          <a:blip r:embed="rId5" cstate="print"/>
          <a:srcRect t="6909"/>
          <a:stretch>
            <a:fillRect/>
          </a:stretch>
        </p:blipFill>
        <p:spPr bwMode="auto">
          <a:xfrm>
            <a:off x="5105400" y="3276600"/>
            <a:ext cx="4038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4" name="Text Box 6"/>
          <p:cNvSpPr txBox="1">
            <a:spLocks noChangeArrowheads="1"/>
          </p:cNvSpPr>
          <p:nvPr/>
        </p:nvSpPr>
        <p:spPr bwMode="auto">
          <a:xfrm>
            <a:off x="3962400" y="1066800"/>
            <a:ext cx="11430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/>
              <a:t>0.1 PeV</a:t>
            </a:r>
          </a:p>
        </p:txBody>
      </p:sp>
      <p:sp>
        <p:nvSpPr>
          <p:cNvPr id="171015" name="Text Box 7"/>
          <p:cNvSpPr txBox="1">
            <a:spLocks noChangeArrowheads="1"/>
          </p:cNvSpPr>
          <p:nvPr/>
        </p:nvSpPr>
        <p:spPr bwMode="auto">
          <a:xfrm>
            <a:off x="3962400" y="4648200"/>
            <a:ext cx="11430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/>
              <a:t>1 PeV</a:t>
            </a:r>
          </a:p>
        </p:txBody>
      </p:sp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7848600" y="3124200"/>
            <a:ext cx="9906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/>
              <a:t>A. Surdo</a:t>
            </a:r>
          </a:p>
        </p:txBody>
      </p:sp>
      <p:sp>
        <p:nvSpPr>
          <p:cNvPr id="171018" name="WordArt 10"/>
          <p:cNvSpPr>
            <a:spLocks noChangeArrowheads="1" noChangeShapeType="1" noTextEdit="1"/>
          </p:cNvSpPr>
          <p:nvPr/>
        </p:nvSpPr>
        <p:spPr bwMode="auto">
          <a:xfrm>
            <a:off x="3995738" y="2978150"/>
            <a:ext cx="2405062" cy="45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MC p event</a:t>
            </a:r>
          </a:p>
        </p:txBody>
      </p:sp>
      <p:sp>
        <p:nvSpPr>
          <p:cNvPr id="171019" name="Text Box 11"/>
          <p:cNvSpPr txBox="1">
            <a:spLocks noChangeArrowheads="1"/>
          </p:cNvSpPr>
          <p:nvPr/>
        </p:nvSpPr>
        <p:spPr bwMode="auto">
          <a:xfrm>
            <a:off x="4648200" y="3702050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3300"/>
                </a:solidFill>
              </a:rPr>
              <a:t>part/m</a:t>
            </a:r>
            <a:r>
              <a:rPr lang="it-IT" sz="1600" b="1" baseline="300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171020" name="Text Box 12"/>
          <p:cNvSpPr txBox="1">
            <a:spLocks noChangeArrowheads="1"/>
          </p:cNvSpPr>
          <p:nvPr/>
        </p:nvSpPr>
        <p:spPr bwMode="auto">
          <a:xfrm>
            <a:off x="4800600" y="304800"/>
            <a:ext cx="1295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>
                <a:solidFill>
                  <a:srgbClr val="FF3300"/>
                </a:solidFill>
              </a:rPr>
              <a:t>part/m</a:t>
            </a:r>
            <a:r>
              <a:rPr lang="it-IT" sz="1600" b="1" baseline="30000">
                <a:solidFill>
                  <a:srgbClr val="FF3300"/>
                </a:solidFill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data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WAPP 2010</a:t>
            </a:r>
            <a:endParaRPr lang="en-US" alt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987" name="Segnaposto piè di pagina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Calibri" pitchFamily="34" charset="0"/>
              </a:rPr>
              <a:t>P. </a:t>
            </a:r>
            <a:r>
              <a:rPr lang="en-US" altLang="en-US" dirty="0" err="1" smtClean="0">
                <a:latin typeface="Calibri" pitchFamily="34" charset="0"/>
              </a:rPr>
              <a:t>Camarri</a:t>
            </a: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41988" name="Segnaposto numero diapositiva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3558FB-233A-4CA8-BD8F-02041E5B1C1F}" type="slidenum">
              <a:rPr lang="en-US" altLang="en-US" smtClean="0">
                <a:latin typeface="Calibri" pitchFamily="34" charset="0"/>
              </a:rPr>
              <a:pPr/>
              <a:t>12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41989" name="Rectangle 5"/>
          <p:cNvSpPr txBox="1">
            <a:spLocks noChangeArrowheads="1"/>
          </p:cNvSpPr>
          <p:nvPr/>
        </p:nvSpPr>
        <p:spPr bwMode="auto">
          <a:xfrm>
            <a:off x="214313" y="928688"/>
            <a:ext cx="864393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Stable data taking since Nov.  2007 with full detector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Average duty cycle  ~ 90%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Trigger rate ~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3.6 kHz @ 20 pad threshold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Dead time 4%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220 GB/day transferred to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IHEP/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CNAF data centers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WAPP 2010</a:t>
            </a:r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Calibri" pitchFamily="34" charset="0"/>
              </a:rPr>
              <a:t>P. </a:t>
            </a:r>
            <a:r>
              <a:rPr lang="en-US" dirty="0" err="1" smtClean="0">
                <a:latin typeface="Calibri" pitchFamily="34" charset="0"/>
              </a:rPr>
              <a:t>Camarri</a:t>
            </a:r>
            <a:endParaRPr lang="en-US" dirty="0" smtClean="0">
              <a:latin typeface="Calibri" pitchFamily="34" charset="0"/>
            </a:endParaRP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0EB36C-C537-4919-B2FF-52B2D04B9EB4}" type="slidenum">
              <a:rPr lang="en-US" smtClean="0">
                <a:latin typeface="Calibri" pitchFamily="34" charset="0"/>
              </a:rPr>
              <a:pPr/>
              <a:t>13</a:t>
            </a:fld>
            <a:endParaRPr lang="en-US" smtClean="0">
              <a:latin typeface="Calibri" pitchFamily="34" charset="0"/>
            </a:endParaRPr>
          </a:p>
        </p:txBody>
      </p:sp>
      <p:sp>
        <p:nvSpPr>
          <p:cNvPr id="38917" name="CasellaDiTesto 7"/>
          <p:cNvSpPr txBox="1">
            <a:spLocks noChangeArrowheads="1"/>
          </p:cNvSpPr>
          <p:nvPr/>
        </p:nvSpPr>
        <p:spPr bwMode="auto">
          <a:xfrm>
            <a:off x="1643063" y="404813"/>
            <a:ext cx="59293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Detector performance</a:t>
            </a:r>
          </a:p>
        </p:txBody>
      </p:sp>
      <p:sp>
        <p:nvSpPr>
          <p:cNvPr id="38918" name="Rettangolo 8"/>
          <p:cNvSpPr>
            <a:spLocks noChangeArrowheads="1"/>
          </p:cNvSpPr>
          <p:nvPr/>
        </p:nvSpPr>
        <p:spPr bwMode="auto">
          <a:xfrm>
            <a:off x="2411413" y="2565400"/>
            <a:ext cx="5199062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 algn="l">
              <a:buFont typeface="Wingdings" pitchFamily="2" charset="2"/>
              <a:buChar char="§"/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Angular resolution</a:t>
            </a:r>
          </a:p>
          <a:p>
            <a:pPr marL="514350" indent="-514350" algn="l">
              <a:buFont typeface="Wingdings" pitchFamily="2" charset="2"/>
              <a:buChar char="§"/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Pointing accuracy</a:t>
            </a:r>
          </a:p>
          <a:p>
            <a:pPr marL="514350" indent="-514350" algn="l">
              <a:buFont typeface="Wingdings" pitchFamily="2" charset="2"/>
              <a:buChar char="§"/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Energy scale calibration</a:t>
            </a:r>
          </a:p>
          <a:p>
            <a:pPr marL="514350" indent="-514350" algn="l">
              <a:buFont typeface="Wingdings" pitchFamily="2" charset="2"/>
              <a:buChar char="§"/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Long-term stability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79388" y="1836738"/>
            <a:ext cx="54721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GB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Moon Shadow analysis</a:t>
            </a:r>
            <a:r>
              <a:rPr lang="en-GB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1028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1029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201B02-E6AD-4B32-80CD-F2F46F96B083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Moon Shadow technique </a:t>
            </a:r>
          </a:p>
        </p:txBody>
      </p:sp>
      <p:sp>
        <p:nvSpPr>
          <p:cNvPr id="1031" name="Text Box 13"/>
          <p:cNvSpPr txBox="1">
            <a:spLocks noChangeArrowheads="1"/>
          </p:cNvSpPr>
          <p:nvPr/>
        </p:nvSpPr>
        <p:spPr bwMode="auto">
          <a:xfrm>
            <a:off x="142875" y="2924175"/>
            <a:ext cx="52562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>
                <a:solidFill>
                  <a:srgbClr val="FF3399"/>
                </a:solidFill>
              </a:rPr>
              <a:t>Geomagnetic Field:</a:t>
            </a:r>
            <a:r>
              <a:rPr lang="en-US">
                <a:solidFill>
                  <a:srgbClr val="000000"/>
                </a:solidFill>
              </a:rPr>
              <a:t> positively charged particles are deflected towards the West.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928688" y="3860800"/>
            <a:ext cx="2946400" cy="366713"/>
            <a:chOff x="725" y="2791"/>
            <a:chExt cx="1856" cy="231"/>
          </a:xfrm>
        </p:grpSpPr>
        <p:sp>
          <p:nvSpPr>
            <p:cNvPr id="1051" name="AutoShape 15"/>
            <p:cNvSpPr>
              <a:spLocks noChangeArrowheads="1"/>
            </p:cNvSpPr>
            <p:nvPr/>
          </p:nvSpPr>
          <p:spPr bwMode="auto">
            <a:xfrm>
              <a:off x="725" y="2840"/>
              <a:ext cx="431" cy="90"/>
            </a:xfrm>
            <a:prstGeom prst="rightArrow">
              <a:avLst>
                <a:gd name="adj1" fmla="val 50000"/>
                <a:gd name="adj2" fmla="val 119722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52" name="Text Box 16"/>
            <p:cNvSpPr txBox="1">
              <a:spLocks noChangeArrowheads="1"/>
            </p:cNvSpPr>
            <p:nvPr/>
          </p:nvSpPr>
          <p:spPr bwMode="auto">
            <a:xfrm>
              <a:off x="1202" y="2791"/>
              <a:ext cx="13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Ion spectrometer</a:t>
              </a:r>
            </a:p>
          </p:txBody>
        </p:sp>
      </p:grpSp>
      <p:sp>
        <p:nvSpPr>
          <p:cNvPr id="1033" name="Text Box 17"/>
          <p:cNvSpPr txBox="1">
            <a:spLocks noChangeArrowheads="1"/>
          </p:cNvSpPr>
          <p:nvPr/>
        </p:nvSpPr>
        <p:spPr bwMode="auto">
          <a:xfrm>
            <a:off x="857250" y="4786313"/>
            <a:ext cx="7215188" cy="7080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>
                <a:solidFill>
                  <a:srgbClr val="FFFF00"/>
                </a:solidFill>
              </a:rPr>
              <a:t>The observation of the Moon shadow may provide a direct check of the relation between size and primary energy</a:t>
            </a:r>
          </a:p>
        </p:txBody>
      </p:sp>
      <p:grpSp>
        <p:nvGrpSpPr>
          <p:cNvPr id="3" name="Gruppo 29"/>
          <p:cNvGrpSpPr>
            <a:grpSpLocks/>
          </p:cNvGrpSpPr>
          <p:nvPr/>
        </p:nvGrpSpPr>
        <p:grpSpPr bwMode="auto">
          <a:xfrm>
            <a:off x="250825" y="1143000"/>
            <a:ext cx="8642350" cy="654050"/>
            <a:chOff x="250825" y="1142984"/>
            <a:chExt cx="8642350" cy="654050"/>
          </a:xfrm>
        </p:grpSpPr>
        <p:sp>
          <p:nvSpPr>
            <p:cNvPr id="1048" name="Text Box 20"/>
            <p:cNvSpPr txBox="1">
              <a:spLocks noChangeArrowheads="1"/>
            </p:cNvSpPr>
            <p:nvPr/>
          </p:nvSpPr>
          <p:spPr bwMode="auto">
            <a:xfrm>
              <a:off x="250825" y="1198561"/>
              <a:ext cx="439261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>
                  <a:solidFill>
                    <a:srgbClr val="000000"/>
                  </a:solidFill>
                </a:rPr>
                <a:t>Cosmic rays are blocked by the Moon</a:t>
              </a:r>
            </a:p>
          </p:txBody>
        </p:sp>
        <p:sp>
          <p:nvSpPr>
            <p:cNvPr id="154645" name="Text Box 21"/>
            <p:cNvSpPr txBox="1">
              <a:spLocks noChangeArrowheads="1"/>
            </p:cNvSpPr>
            <p:nvPr/>
          </p:nvSpPr>
          <p:spPr bwMode="auto">
            <a:xfrm>
              <a:off x="5795963" y="1142984"/>
              <a:ext cx="3097212" cy="654050"/>
            </a:xfrm>
            <a:prstGeom prst="rect">
              <a:avLst/>
            </a:prstGeom>
            <a:noFill/>
            <a:ln w="1270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en-US">
                  <a:solidFill>
                    <a:srgbClr val="FF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Deficit of cosmic rays in the direction of the Moon</a:t>
              </a:r>
            </a:p>
          </p:txBody>
        </p:sp>
        <p:sp>
          <p:nvSpPr>
            <p:cNvPr id="1050" name="AutoShape 22"/>
            <p:cNvSpPr>
              <a:spLocks noChangeArrowheads="1"/>
            </p:cNvSpPr>
            <p:nvPr/>
          </p:nvSpPr>
          <p:spPr bwMode="auto">
            <a:xfrm>
              <a:off x="4860925" y="1343024"/>
              <a:ext cx="719138" cy="214312"/>
            </a:xfrm>
            <a:prstGeom prst="rightArrow">
              <a:avLst>
                <a:gd name="adj1" fmla="val 50000"/>
                <a:gd name="adj2" fmla="val 83889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1026" name="Object 29"/>
          <p:cNvGraphicFramePr>
            <a:graphicFrameLocks noChangeAspect="1"/>
          </p:cNvGraphicFramePr>
          <p:nvPr/>
        </p:nvGraphicFramePr>
        <p:xfrm>
          <a:off x="3995738" y="3644900"/>
          <a:ext cx="1584325" cy="835025"/>
        </p:xfrm>
        <a:graphic>
          <a:graphicData uri="http://schemas.openxmlformats.org/presentationml/2006/ole">
            <p:oleObj spid="_x0000_s1026" name="Equazione" r:id="rId4" imgW="901440" imgH="444240" progId="Equation.3">
              <p:embed/>
            </p:oleObj>
          </a:graphicData>
        </a:graphic>
      </p:graphicFrame>
      <p:grpSp>
        <p:nvGrpSpPr>
          <p:cNvPr id="4" name="Gruppo 28"/>
          <p:cNvGrpSpPr>
            <a:grpSpLocks/>
          </p:cNvGrpSpPr>
          <p:nvPr/>
        </p:nvGrpSpPr>
        <p:grpSpPr bwMode="auto">
          <a:xfrm>
            <a:off x="6000750" y="2152650"/>
            <a:ext cx="2954338" cy="2428875"/>
            <a:chOff x="6143636" y="2285992"/>
            <a:chExt cx="2954337" cy="2428892"/>
          </a:xfrm>
        </p:grpSpPr>
        <p:pic>
          <p:nvPicPr>
            <p:cNvPr id="1046" name="Picture 23" descr="moon_cartoo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3636" y="2285992"/>
              <a:ext cx="2954337" cy="235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7" name="Text Box 30"/>
            <p:cNvSpPr txBox="1">
              <a:spLocks noChangeArrowheads="1"/>
            </p:cNvSpPr>
            <p:nvPr/>
          </p:nvSpPr>
          <p:spPr bwMode="auto">
            <a:xfrm>
              <a:off x="6786578" y="4440246"/>
              <a:ext cx="23050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Comic Sans MS" pitchFamily="66" charset="0"/>
                </a:rPr>
                <a:t>Moon diameter ~0.5 deg</a:t>
              </a:r>
            </a:p>
          </p:txBody>
        </p:sp>
      </p:grpSp>
      <p:grpSp>
        <p:nvGrpSpPr>
          <p:cNvPr id="5" name="Gruppo 30"/>
          <p:cNvGrpSpPr>
            <a:grpSpLocks/>
          </p:cNvGrpSpPr>
          <p:nvPr/>
        </p:nvGrpSpPr>
        <p:grpSpPr bwMode="auto">
          <a:xfrm>
            <a:off x="336550" y="1916113"/>
            <a:ext cx="5964238" cy="798512"/>
            <a:chOff x="179388" y="2000240"/>
            <a:chExt cx="5964248" cy="798515"/>
          </a:xfrm>
        </p:grpSpPr>
        <p:sp>
          <p:nvSpPr>
            <p:cNvPr id="1041" name="Text Box 8"/>
            <p:cNvSpPr txBox="1">
              <a:spLocks noChangeArrowheads="1"/>
            </p:cNvSpPr>
            <p:nvPr/>
          </p:nvSpPr>
          <p:spPr bwMode="auto">
            <a:xfrm>
              <a:off x="179388" y="2000240"/>
              <a:ext cx="3106728" cy="78483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 eaLnBrk="1" hangingPunct="1">
                <a:spcBef>
                  <a:spcPct val="50000"/>
                </a:spcBef>
                <a:buFontTx/>
                <a:buBlip>
                  <a:blip r:embed="rId6"/>
                </a:buBlip>
              </a:pPr>
              <a:r>
                <a:rPr lang="en-US">
                  <a:solidFill>
                    <a:srgbClr val="000000"/>
                  </a:solidFill>
                </a:rPr>
                <a:t>Size of the deficit </a:t>
              </a:r>
            </a:p>
            <a:p>
              <a:pPr marL="342900" indent="-342900" algn="l" eaLnBrk="1" hangingPunct="1">
                <a:spcBef>
                  <a:spcPct val="50000"/>
                </a:spcBef>
                <a:buFontTx/>
                <a:buBlip>
                  <a:blip r:embed="rId6"/>
                </a:buBlip>
              </a:pPr>
              <a:r>
                <a:rPr lang="en-US">
                  <a:solidFill>
                    <a:srgbClr val="000000"/>
                  </a:solidFill>
                </a:rPr>
                <a:t>Position of the deficit</a:t>
              </a:r>
            </a:p>
          </p:txBody>
        </p:sp>
        <p:sp>
          <p:nvSpPr>
            <p:cNvPr id="1042" name="AutoShape 9"/>
            <p:cNvSpPr>
              <a:spLocks noChangeArrowheads="1"/>
            </p:cNvSpPr>
            <p:nvPr/>
          </p:nvSpPr>
          <p:spPr bwMode="auto">
            <a:xfrm>
              <a:off x="3200403" y="2143115"/>
              <a:ext cx="442903" cy="142877"/>
            </a:xfrm>
            <a:prstGeom prst="rightArrow">
              <a:avLst>
                <a:gd name="adj1" fmla="val 50000"/>
                <a:gd name="adj2" fmla="val 123364"/>
              </a:avLst>
            </a:prstGeom>
            <a:solidFill>
              <a:srgbClr val="00CC00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43" name="Text Box 10"/>
            <p:cNvSpPr txBox="1">
              <a:spLocks noChangeArrowheads="1"/>
            </p:cNvSpPr>
            <p:nvPr/>
          </p:nvSpPr>
          <p:spPr bwMode="auto">
            <a:xfrm>
              <a:off x="3840174" y="2000240"/>
              <a:ext cx="2303462" cy="369887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Angular Resolution</a:t>
              </a:r>
            </a:p>
          </p:txBody>
        </p:sp>
        <p:sp>
          <p:nvSpPr>
            <p:cNvPr id="1044" name="Text Box 12"/>
            <p:cNvSpPr txBox="1">
              <a:spLocks noChangeArrowheads="1"/>
            </p:cNvSpPr>
            <p:nvPr/>
          </p:nvSpPr>
          <p:spPr bwMode="auto">
            <a:xfrm>
              <a:off x="3843345" y="2428868"/>
              <a:ext cx="1800225" cy="369887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Pointing Error</a:t>
              </a:r>
            </a:p>
          </p:txBody>
        </p:sp>
        <p:sp>
          <p:nvSpPr>
            <p:cNvPr id="1045" name="AutoShape 9"/>
            <p:cNvSpPr>
              <a:spLocks noChangeArrowheads="1"/>
            </p:cNvSpPr>
            <p:nvPr/>
          </p:nvSpPr>
          <p:spPr bwMode="auto">
            <a:xfrm>
              <a:off x="3214678" y="2571743"/>
              <a:ext cx="442903" cy="142877"/>
            </a:xfrm>
            <a:prstGeom prst="rightArrow">
              <a:avLst>
                <a:gd name="adj1" fmla="val 50000"/>
                <a:gd name="adj2" fmla="val 123364"/>
              </a:avLst>
            </a:prstGeom>
            <a:solidFill>
              <a:srgbClr val="00CC00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uppo 31"/>
          <p:cNvGrpSpPr>
            <a:grpSpLocks/>
          </p:cNvGrpSpPr>
          <p:nvPr/>
        </p:nvGrpSpPr>
        <p:grpSpPr bwMode="auto">
          <a:xfrm>
            <a:off x="169863" y="5715000"/>
            <a:ext cx="6565900" cy="381000"/>
            <a:chOff x="170038" y="5715016"/>
            <a:chExt cx="6565722" cy="381474"/>
          </a:xfrm>
        </p:grpSpPr>
        <p:sp>
          <p:nvSpPr>
            <p:cNvPr id="1038" name="Text Box 19"/>
            <p:cNvSpPr txBox="1">
              <a:spLocks noChangeArrowheads="1"/>
            </p:cNvSpPr>
            <p:nvPr/>
          </p:nvSpPr>
          <p:spPr bwMode="auto">
            <a:xfrm>
              <a:off x="4143372" y="5727158"/>
              <a:ext cx="2592388" cy="369332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Energy calibration</a:t>
              </a:r>
            </a:p>
          </p:txBody>
        </p:sp>
        <p:sp>
          <p:nvSpPr>
            <p:cNvPr id="1039" name="Text Box 8"/>
            <p:cNvSpPr txBox="1">
              <a:spLocks noChangeArrowheads="1"/>
            </p:cNvSpPr>
            <p:nvPr/>
          </p:nvSpPr>
          <p:spPr bwMode="auto">
            <a:xfrm>
              <a:off x="170038" y="5715016"/>
              <a:ext cx="29527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 eaLnBrk="1" hangingPunct="1">
                <a:spcBef>
                  <a:spcPct val="50000"/>
                </a:spcBef>
                <a:buFontTx/>
                <a:buBlip>
                  <a:blip r:embed="rId6"/>
                </a:buBlip>
              </a:pPr>
              <a:r>
                <a:rPr lang="en-US">
                  <a:solidFill>
                    <a:srgbClr val="000000"/>
                  </a:solidFill>
                </a:rPr>
                <a:t>West displacement</a:t>
              </a:r>
            </a:p>
          </p:txBody>
        </p:sp>
        <p:sp>
          <p:nvSpPr>
            <p:cNvPr id="1040" name="AutoShape 9"/>
            <p:cNvSpPr>
              <a:spLocks noChangeArrowheads="1"/>
            </p:cNvSpPr>
            <p:nvPr/>
          </p:nvSpPr>
          <p:spPr bwMode="auto">
            <a:xfrm>
              <a:off x="3414717" y="5870033"/>
              <a:ext cx="442903" cy="142877"/>
            </a:xfrm>
            <a:prstGeom prst="rightArrow">
              <a:avLst>
                <a:gd name="adj1" fmla="val 50000"/>
                <a:gd name="adj2" fmla="val 123364"/>
              </a:avLst>
            </a:prstGeom>
            <a:solidFill>
              <a:srgbClr val="00CC00"/>
            </a:solidFill>
            <a:ln w="2857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Moon Shadow History </a:t>
            </a:r>
            <a:endParaRPr lang="en-US" dirty="0"/>
          </a:p>
        </p:txBody>
      </p:sp>
      <p:sp>
        <p:nvSpPr>
          <p:cNvPr id="46083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46084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r>
              <a:rPr lang="en-US" altLang="en-US" dirty="0" smtClean="0"/>
              <a:t>.</a:t>
            </a:r>
          </a:p>
        </p:txBody>
      </p:sp>
      <p:sp>
        <p:nvSpPr>
          <p:cNvPr id="46085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6D21AFE-3CD0-496D-BA29-E8D5D12A5FB5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grpSp>
        <p:nvGrpSpPr>
          <p:cNvPr id="3" name="Gruppo 9"/>
          <p:cNvGrpSpPr>
            <a:grpSpLocks/>
          </p:cNvGrpSpPr>
          <p:nvPr/>
        </p:nvGrpSpPr>
        <p:grpSpPr bwMode="auto">
          <a:xfrm>
            <a:off x="250825" y="1196975"/>
            <a:ext cx="8640763" cy="4968875"/>
            <a:chOff x="395288" y="1196975"/>
            <a:chExt cx="8640762" cy="4968329"/>
          </a:xfrm>
        </p:grpSpPr>
        <p:sp>
          <p:nvSpPr>
            <p:cNvPr id="46087" name="CasellaDiTesto 6"/>
            <p:cNvSpPr txBox="1">
              <a:spLocks noChangeArrowheads="1"/>
            </p:cNvSpPr>
            <p:nvPr/>
          </p:nvSpPr>
          <p:spPr bwMode="auto">
            <a:xfrm>
              <a:off x="395288" y="1196975"/>
              <a:ext cx="8569325" cy="172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>
                <a:buFontTx/>
                <a:buBlip>
                  <a:blip r:embed="rId3"/>
                </a:buBlip>
              </a:pPr>
              <a:r>
                <a:rPr lang="en-US" dirty="0">
                  <a:solidFill>
                    <a:srgbClr val="FF0000"/>
                  </a:solidFill>
                </a:rPr>
                <a:t>G.W. Clark</a:t>
              </a:r>
              <a:r>
                <a:rPr lang="en-US" sz="1600" dirty="0"/>
                <a:t>, (Phys. Rev. 108 450, </a:t>
              </a:r>
              <a:r>
                <a:rPr lang="en-US" dirty="0">
                  <a:solidFill>
                    <a:srgbClr val="FF0000"/>
                  </a:solidFill>
                </a:rPr>
                <a:t>1957</a:t>
              </a:r>
              <a:r>
                <a:rPr lang="en-US" sz="1600" dirty="0"/>
                <a:t>):  </a:t>
              </a:r>
              <a:r>
                <a:rPr lang="en-US" i="1" dirty="0">
                  <a:solidFill>
                    <a:srgbClr val="006600"/>
                  </a:solidFill>
                </a:rPr>
                <a:t>“The Sun and Moon must cast a shadow in the flux of high energy primary CRs</a:t>
              </a:r>
              <a:r>
                <a:rPr lang="en-US" dirty="0"/>
                <a:t>”</a:t>
              </a:r>
            </a:p>
            <a:p>
              <a:pPr marL="342900" indent="-342900" eaLnBrk="0" hangingPunct="0">
                <a:buFontTx/>
                <a:buBlip>
                  <a:blip r:embed="rId3"/>
                </a:buBlip>
              </a:pPr>
              <a:endParaRPr lang="en-US" sz="1600" dirty="0"/>
            </a:p>
            <a:p>
              <a:pPr marL="342900" indent="-342900" eaLnBrk="0" hangingPunct="0">
                <a:buFontTx/>
                <a:buBlip>
                  <a:blip r:embed="rId3"/>
                </a:buBlip>
              </a:pPr>
              <a:r>
                <a:rPr lang="en-GB" dirty="0">
                  <a:solidFill>
                    <a:srgbClr val="FF0000"/>
                  </a:solidFill>
                </a:rPr>
                <a:t>J. </a:t>
              </a:r>
              <a:r>
                <a:rPr lang="en-GB" dirty="0" err="1">
                  <a:solidFill>
                    <a:srgbClr val="FF0000"/>
                  </a:solidFill>
                </a:rPr>
                <a:t>Linsley</a:t>
              </a:r>
              <a:r>
                <a:rPr lang="en-GB" dirty="0">
                  <a:solidFill>
                    <a:srgbClr val="FF0000"/>
                  </a:solidFill>
                </a:rPr>
                <a:t> </a:t>
              </a:r>
              <a:r>
                <a:rPr lang="en-GB" dirty="0"/>
                <a:t> and </a:t>
              </a:r>
              <a:r>
                <a:rPr lang="en-GB" dirty="0">
                  <a:solidFill>
                    <a:srgbClr val="FF0000"/>
                  </a:solidFill>
                </a:rPr>
                <a:t>J.</a:t>
              </a:r>
              <a:r>
                <a:rPr lang="en-GB" dirty="0"/>
                <a:t> </a:t>
              </a:r>
              <a:r>
                <a:rPr lang="en-GB" dirty="0">
                  <a:solidFill>
                    <a:srgbClr val="FF0000"/>
                  </a:solidFill>
                </a:rPr>
                <a:t>Lloyd-Evans</a:t>
              </a:r>
              <a:r>
                <a:rPr lang="en-GB" dirty="0"/>
                <a:t> (ICRC</a:t>
              </a:r>
              <a:r>
                <a:rPr lang="en-GB" dirty="0">
                  <a:solidFill>
                    <a:srgbClr val="FF0000"/>
                  </a:solidFill>
                </a:rPr>
                <a:t>1985</a:t>
              </a:r>
              <a:r>
                <a:rPr lang="en-GB" dirty="0"/>
                <a:t>), </a:t>
              </a:r>
              <a:r>
                <a:rPr lang="en-GB" sz="1600" dirty="0" smtClean="0"/>
                <a:t>following </a:t>
              </a:r>
              <a:r>
                <a:rPr lang="en-GB" sz="1600" dirty="0"/>
                <a:t>Watson's suggestion, independently </a:t>
              </a:r>
              <a:r>
                <a:rPr lang="en-GB" i="1" dirty="0">
                  <a:solidFill>
                    <a:srgbClr val="008000"/>
                  </a:solidFill>
                </a:rPr>
                <a:t>explored the possibility to use the Moon or Sun shadows as mass spectrometers </a:t>
              </a:r>
              <a:r>
                <a:rPr lang="en-GB" sz="1600" dirty="0"/>
                <a:t>to measure the charge composition of CRs.</a:t>
              </a:r>
            </a:p>
          </p:txBody>
        </p:sp>
        <p:pic>
          <p:nvPicPr>
            <p:cNvPr id="4608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219700" y="3262313"/>
              <a:ext cx="3816350" cy="2687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89" name="Rettangolo 9"/>
            <p:cNvSpPr>
              <a:spLocks noChangeArrowheads="1"/>
            </p:cNvSpPr>
            <p:nvPr/>
          </p:nvSpPr>
          <p:spPr bwMode="auto">
            <a:xfrm>
              <a:off x="411163" y="3068960"/>
              <a:ext cx="4895850" cy="2585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>
                <a:buFontTx/>
                <a:buBlip>
                  <a:blip r:embed="rId3"/>
                </a:buBlip>
              </a:pPr>
              <a:r>
                <a:rPr lang="en-GB" sz="1600" dirty="0"/>
                <a:t>In particular </a:t>
              </a:r>
              <a:r>
                <a:rPr lang="en-GB" dirty="0">
                  <a:solidFill>
                    <a:srgbClr val="FF0000"/>
                  </a:solidFill>
                </a:rPr>
                <a:t>J. </a:t>
              </a:r>
              <a:r>
                <a:rPr lang="en-GB" dirty="0" err="1">
                  <a:solidFill>
                    <a:srgbClr val="FF0000"/>
                  </a:solidFill>
                </a:rPr>
                <a:t>Linsley</a:t>
              </a:r>
              <a:r>
                <a:rPr lang="en-GB" dirty="0">
                  <a:solidFill>
                    <a:srgbClr val="FF0000"/>
                  </a:solidFill>
                </a:rPr>
                <a:t> </a:t>
              </a:r>
              <a:r>
                <a:rPr lang="en-GB" i="1" dirty="0">
                  <a:solidFill>
                    <a:srgbClr val="006600"/>
                  </a:solidFill>
                </a:rPr>
                <a:t>first discussed the idea to measure the CR antiprotons abundance exploiting the separation of the p and </a:t>
              </a:r>
              <a:r>
                <a:rPr lang="en-GB" i="1" dirty="0" err="1">
                  <a:solidFill>
                    <a:srgbClr val="006600"/>
                  </a:solidFill>
                </a:rPr>
                <a:t>antip</a:t>
              </a:r>
              <a:r>
                <a:rPr lang="en-GB" i="1" dirty="0">
                  <a:solidFill>
                    <a:srgbClr val="006600"/>
                  </a:solidFill>
                </a:rPr>
                <a:t> shadows.</a:t>
              </a:r>
              <a:endParaRPr lang="en-US" i="1" dirty="0">
                <a:solidFill>
                  <a:srgbClr val="006600"/>
                </a:solidFill>
              </a:endParaRPr>
            </a:p>
            <a:p>
              <a:pPr marL="342900" indent="-342900" eaLnBrk="0" hangingPunct="0">
                <a:buFontTx/>
                <a:buBlip>
                  <a:blip r:embed="rId3"/>
                </a:buBlip>
              </a:pPr>
              <a:endParaRPr lang="en-US" dirty="0"/>
            </a:p>
            <a:p>
              <a:pPr marL="342900" indent="-342900" eaLnBrk="0" hangingPunct="0">
                <a:buFontTx/>
                <a:buBlip>
                  <a:blip r:embed="rId3"/>
                </a:buBlip>
              </a:pPr>
              <a:r>
                <a:rPr lang="en-GB" sz="1600" dirty="0"/>
                <a:t>In</a:t>
              </a:r>
              <a:r>
                <a:rPr lang="en-GB" dirty="0"/>
                <a:t> </a:t>
              </a:r>
              <a:r>
                <a:rPr lang="en-GB" dirty="0">
                  <a:solidFill>
                    <a:srgbClr val="FF0000"/>
                  </a:solidFill>
                </a:rPr>
                <a:t>1990 Urban et al</a:t>
              </a:r>
              <a:r>
                <a:rPr lang="en-GB" sz="1600" dirty="0"/>
                <a:t>. </a:t>
              </a:r>
              <a:r>
                <a:rPr lang="en-GB" i="1" dirty="0">
                  <a:solidFill>
                    <a:srgbClr val="008000"/>
                  </a:solidFill>
                </a:rPr>
                <a:t>carried out detailed </a:t>
              </a:r>
              <a:r>
                <a:rPr lang="en-GB" i="1" dirty="0" smtClean="0">
                  <a:solidFill>
                    <a:srgbClr val="008000"/>
                  </a:solidFill>
                </a:rPr>
                <a:t>calculations </a:t>
              </a:r>
              <a:r>
                <a:rPr lang="en-GB" i="1" dirty="0">
                  <a:solidFill>
                    <a:srgbClr val="008000"/>
                  </a:solidFill>
                </a:rPr>
                <a:t>of this effect proposing this method as a way to search for antimatter in CRs </a:t>
              </a:r>
              <a:r>
                <a:rPr lang="en-GB" i="1" dirty="0" smtClean="0">
                  <a:solidFill>
                    <a:srgbClr val="008000"/>
                  </a:solidFill>
                </a:rPr>
                <a:t>at </a:t>
              </a:r>
              <a:r>
                <a:rPr lang="en-GB" i="1" dirty="0" err="1" smtClean="0">
                  <a:solidFill>
                    <a:srgbClr val="008000"/>
                  </a:solidFill>
                </a:rPr>
                <a:t>TeV</a:t>
              </a:r>
              <a:r>
                <a:rPr lang="en-GB" i="1" dirty="0" smtClean="0">
                  <a:solidFill>
                    <a:srgbClr val="008000"/>
                  </a:solidFill>
                </a:rPr>
                <a:t> </a:t>
              </a:r>
              <a:r>
                <a:rPr lang="en-GB" i="1" dirty="0">
                  <a:solidFill>
                    <a:srgbClr val="008000"/>
                  </a:solidFill>
                </a:rPr>
                <a:t>energies</a:t>
              </a:r>
              <a:r>
                <a:rPr lang="en-GB" sz="1600" dirty="0"/>
                <a:t>.</a:t>
              </a:r>
            </a:p>
          </p:txBody>
        </p:sp>
        <p:sp>
          <p:nvSpPr>
            <p:cNvPr id="46090" name="Rettangolo 8"/>
            <p:cNvSpPr>
              <a:spLocks noChangeArrowheads="1"/>
            </p:cNvSpPr>
            <p:nvPr/>
          </p:nvSpPr>
          <p:spPr bwMode="auto">
            <a:xfrm>
              <a:off x="406584" y="5549751"/>
              <a:ext cx="6552728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/>
              <a:endParaRPr lang="en-GB" sz="1600"/>
            </a:p>
            <a:p>
              <a:pPr marL="342900" indent="-342900" eaLnBrk="0" hangingPunct="0">
                <a:buFontTx/>
                <a:buBlip>
                  <a:blip r:embed="rId3"/>
                </a:buBlip>
              </a:pPr>
              <a:r>
                <a:rPr lang="en-GB">
                  <a:solidFill>
                    <a:srgbClr val="FF0000"/>
                  </a:solidFill>
                </a:rPr>
                <a:t>CYGNUS 1991</a:t>
              </a:r>
              <a:r>
                <a:rPr lang="en-GB" i="1">
                  <a:solidFill>
                    <a:srgbClr val="006600"/>
                  </a:solidFill>
                </a:rPr>
                <a:t>: first Moon shadow observation.</a:t>
              </a:r>
              <a:endParaRPr lang="en-US" i="1">
                <a:solidFill>
                  <a:srgbClr val="0066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Ground-based observations</a:t>
            </a:r>
            <a:endParaRPr lang="en-US" dirty="0"/>
          </a:p>
        </p:txBody>
      </p:sp>
      <p:sp>
        <p:nvSpPr>
          <p:cNvPr id="47107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47108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47109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D2722CC-4D39-4AA7-ACA7-39FC94B07E67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8" name="Rettangolo 7"/>
          <p:cNvSpPr/>
          <p:nvPr/>
        </p:nvSpPr>
        <p:spPr>
          <a:xfrm>
            <a:off x="468313" y="1052513"/>
            <a:ext cx="80645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The effect of </a:t>
            </a:r>
            <a:r>
              <a:rPr lang="en-GB" dirty="0" smtClean="0"/>
              <a:t>the Moon </a:t>
            </a:r>
            <a:r>
              <a:rPr lang="en-GB" dirty="0"/>
              <a:t>(Sun) on CRs was first noted by Clark in 1957. </a:t>
            </a:r>
            <a:endParaRPr lang="en-US" dirty="0"/>
          </a:p>
          <a:p>
            <a:pPr>
              <a:defRPr/>
            </a:pPr>
            <a:r>
              <a:rPr lang="en-GB" dirty="0"/>
              <a:t>However the first observation of a shadowing effect had to wait for the results of CYGNUS in 1991.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/>
              <a:t>2 reasons for this long delay:</a:t>
            </a:r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en-GB" i="1" dirty="0">
                <a:solidFill>
                  <a:srgbClr val="FF0000"/>
                </a:solidFill>
              </a:rPr>
              <a:t>Poor angular resolution of EAS-arrays</a:t>
            </a:r>
            <a:r>
              <a:rPr lang="en-GB" dirty="0">
                <a:solidFill>
                  <a:srgbClr val="FF0000"/>
                </a:solidFill>
              </a:rPr>
              <a:t>.</a:t>
            </a:r>
            <a:r>
              <a:rPr lang="en-GB" dirty="0"/>
              <a:t> </a:t>
            </a:r>
            <a:r>
              <a:rPr lang="en-GB" sz="1600" dirty="0"/>
              <a:t>The performance of the detector has to cope with the angular radius of the Moon or Sun (≈0.26 deg) and only at the beginning of the 90s the angular resolutions of EAS-arrays reached the 1 deg </a:t>
            </a:r>
            <a:r>
              <a:rPr lang="en-US" sz="1600" dirty="0"/>
              <a:t>level.</a:t>
            </a:r>
            <a:endParaRPr lang="en-GB" dirty="0"/>
          </a:p>
          <a:p>
            <a:pPr marL="342900" indent="-342900">
              <a:buFont typeface="Wingdings" pitchFamily="2" charset="2"/>
              <a:buChar char="q"/>
              <a:defRPr/>
            </a:pPr>
            <a:r>
              <a:rPr lang="en-GB" i="1" dirty="0">
                <a:solidFill>
                  <a:srgbClr val="FF0000"/>
                </a:solidFill>
              </a:rPr>
              <a:t>High energy threshold </a:t>
            </a:r>
            <a:r>
              <a:rPr lang="en-GB" dirty="0"/>
              <a:t>(&gt;100 </a:t>
            </a:r>
            <a:r>
              <a:rPr lang="en-GB" dirty="0" err="1"/>
              <a:t>TeV</a:t>
            </a:r>
            <a:r>
              <a:rPr lang="en-GB" dirty="0"/>
              <a:t>) </a:t>
            </a:r>
            <a:r>
              <a:rPr lang="en-GB" sz="1600" dirty="0"/>
              <a:t>of detectors </a:t>
            </a:r>
            <a:r>
              <a:rPr lang="en-GB" dirty="0">
                <a:sym typeface="Wingdings" pitchFamily="2" charset="2"/>
              </a:rPr>
              <a:t></a:t>
            </a:r>
            <a:r>
              <a:rPr lang="en-GB" dirty="0"/>
              <a:t> poor statistics.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619250" y="4581525"/>
            <a:ext cx="5832475" cy="1662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 of ARGO-YBJ</a:t>
            </a:r>
          </a:p>
          <a:p>
            <a:pPr>
              <a:defRPr/>
            </a:pPr>
            <a:endParaRPr lang="en-US" dirty="0"/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en-US" sz="2000" dirty="0">
                <a:solidFill>
                  <a:srgbClr val="008000"/>
                </a:solidFill>
              </a:rPr>
              <a:t>Good angular resolution and pointing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en-US" sz="2000" dirty="0">
                <a:solidFill>
                  <a:srgbClr val="008000"/>
                </a:solidFill>
              </a:rPr>
              <a:t>Low energy threshold</a:t>
            </a:r>
          </a:p>
          <a:p>
            <a:pPr marL="342900" indent="-342900">
              <a:buFontTx/>
              <a:buBlip>
                <a:blip r:embed="rId3"/>
              </a:buBlip>
              <a:defRPr/>
            </a:pPr>
            <a:r>
              <a:rPr lang="en-US" sz="2000" dirty="0">
                <a:solidFill>
                  <a:srgbClr val="008000"/>
                </a:solidFill>
              </a:rPr>
              <a:t>Real sensitivity </a:t>
            </a:r>
            <a:r>
              <a:rPr lang="en-US" sz="2000" dirty="0" smtClean="0">
                <a:solidFill>
                  <a:srgbClr val="008000"/>
                </a:solidFill>
              </a:rPr>
              <a:t>to </a:t>
            </a:r>
            <a:r>
              <a:rPr lang="en-US" sz="2000" dirty="0">
                <a:solidFill>
                  <a:srgbClr val="008000"/>
                </a:solidFill>
              </a:rPr>
              <a:t>the Earth magnetic field</a:t>
            </a:r>
          </a:p>
        </p:txBody>
      </p:sp>
      <p:grpSp>
        <p:nvGrpSpPr>
          <p:cNvPr id="3" name="Gruppo 13"/>
          <p:cNvGrpSpPr>
            <a:grpSpLocks/>
          </p:cNvGrpSpPr>
          <p:nvPr/>
        </p:nvGrpSpPr>
        <p:grpSpPr bwMode="auto">
          <a:xfrm>
            <a:off x="2051050" y="3789363"/>
            <a:ext cx="6445250" cy="512762"/>
            <a:chOff x="2231740" y="4149080"/>
            <a:chExt cx="6444716" cy="513348"/>
          </a:xfrm>
        </p:grpSpPr>
        <p:sp>
          <p:nvSpPr>
            <p:cNvPr id="12" name="Freccia angolare in su 11"/>
            <p:cNvSpPr/>
            <p:nvPr/>
          </p:nvSpPr>
          <p:spPr bwMode="auto">
            <a:xfrm rot="5400000">
              <a:off x="2231475" y="4149345"/>
              <a:ext cx="432293" cy="431764"/>
            </a:xfrm>
            <a:prstGeom prst="bentUpArrow">
              <a:avLst>
                <a:gd name="adj1" fmla="val 28527"/>
                <a:gd name="adj2" fmla="val 25000"/>
                <a:gd name="adj3" fmla="val 2500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defRPr/>
              </a:pPr>
              <a:endParaRPr lang="en-US">
                <a:latin typeface="Helvetica" pitchFamily="34" charset="0"/>
              </a:endParaRPr>
            </a:p>
          </p:txBody>
        </p:sp>
        <p:sp>
          <p:nvSpPr>
            <p:cNvPr id="47114" name="CasellaDiTesto 12"/>
            <p:cNvSpPr txBox="1">
              <a:spLocks noChangeArrowheads="1"/>
            </p:cNvSpPr>
            <p:nvPr/>
          </p:nvSpPr>
          <p:spPr bwMode="auto">
            <a:xfrm>
              <a:off x="2915816" y="4293096"/>
              <a:ext cx="57606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No sensitivity to GMF </a:t>
              </a:r>
              <a:r>
                <a:rPr lang="en-GB">
                  <a:sym typeface="Wingdings" pitchFamily="2" charset="2"/>
                </a:rPr>
                <a:t>  no </a:t>
              </a:r>
              <a:r>
                <a:rPr lang="en-US"/>
                <a:t>shadow displacement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observed Moon Shadow</a:t>
            </a:r>
            <a:endParaRPr lang="en-US" dirty="0"/>
          </a:p>
        </p:txBody>
      </p:sp>
      <p:sp>
        <p:nvSpPr>
          <p:cNvPr id="51203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51204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51205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BBC6A4F-060A-4FF3-A2A2-E7F4B745265B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3" cstate="print"/>
          <a:srcRect l="6673" t="57893" r="11340"/>
          <a:stretch>
            <a:fillRect/>
          </a:stretch>
        </p:blipFill>
        <p:spPr bwMode="auto">
          <a:xfrm>
            <a:off x="4500563" y="1804988"/>
            <a:ext cx="460851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3"/>
          <p:cNvPicPr>
            <a:picLocks noChangeAspect="1" noChangeArrowheads="1"/>
          </p:cNvPicPr>
          <p:nvPr/>
        </p:nvPicPr>
        <p:blipFill>
          <a:blip r:embed="rId4" cstate="print"/>
          <a:srcRect t="55618" r="12294" b="1297"/>
          <a:stretch>
            <a:fillRect/>
          </a:stretch>
        </p:blipFill>
        <p:spPr bwMode="auto">
          <a:xfrm>
            <a:off x="34925" y="3284538"/>
            <a:ext cx="4451350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CasellaDiTesto 7"/>
          <p:cNvSpPr txBox="1">
            <a:spLocks noChangeArrowheads="1"/>
          </p:cNvSpPr>
          <p:nvPr/>
        </p:nvSpPr>
        <p:spPr bwMode="auto">
          <a:xfrm>
            <a:off x="468313" y="1052513"/>
            <a:ext cx="8135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With the ARGO-YBJ detector we </a:t>
            </a:r>
            <a:r>
              <a:rPr lang="en-US" dirty="0" smtClean="0"/>
              <a:t>can </a:t>
            </a:r>
            <a:r>
              <a:rPr lang="en-US" dirty="0"/>
              <a:t>observe the Moon shadow even without subtracting the background contribution.</a:t>
            </a:r>
          </a:p>
        </p:txBody>
      </p:sp>
      <p:sp>
        <p:nvSpPr>
          <p:cNvPr id="33801" name="Rettangolo 8"/>
          <p:cNvSpPr>
            <a:spLocks noChangeArrowheads="1"/>
          </p:cNvSpPr>
          <p:nvPr/>
        </p:nvSpPr>
        <p:spPr bwMode="auto">
          <a:xfrm>
            <a:off x="539750" y="1844675"/>
            <a:ext cx="3333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data: 2006 → 2009</a:t>
            </a:r>
          </a:p>
        </p:txBody>
      </p:sp>
      <p:sp>
        <p:nvSpPr>
          <p:cNvPr id="51210" name="Text Box 25"/>
          <p:cNvSpPr txBox="1">
            <a:spLocks noChangeArrowheads="1"/>
          </p:cNvSpPr>
          <p:nvPr/>
        </p:nvSpPr>
        <p:spPr bwMode="auto">
          <a:xfrm>
            <a:off x="684213" y="2455863"/>
            <a:ext cx="10795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cs typeface="Arial" charset="0"/>
              </a:rPr>
              <a:t>N &gt; 100</a:t>
            </a:r>
          </a:p>
        </p:txBody>
      </p:sp>
      <p:sp>
        <p:nvSpPr>
          <p:cNvPr id="51211" name="Rectangle 36"/>
          <p:cNvSpPr>
            <a:spLocks noChangeArrowheads="1"/>
          </p:cNvSpPr>
          <p:nvPr/>
        </p:nvSpPr>
        <p:spPr bwMode="auto">
          <a:xfrm>
            <a:off x="1936750" y="2455863"/>
            <a:ext cx="992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/>
              <a:t>θ</a:t>
            </a:r>
            <a:r>
              <a:rPr lang="it-IT" sz="2000"/>
              <a:t> &lt; 50</a:t>
            </a:r>
            <a:r>
              <a:rPr lang="en-US" sz="2000"/>
              <a:t>°</a:t>
            </a:r>
          </a:p>
        </p:txBody>
      </p:sp>
      <p:sp>
        <p:nvSpPr>
          <p:cNvPr id="51212" name="Rectangle 33"/>
          <p:cNvSpPr>
            <a:spLocks noChangeArrowheads="1"/>
          </p:cNvSpPr>
          <p:nvPr/>
        </p:nvSpPr>
        <p:spPr bwMode="auto">
          <a:xfrm>
            <a:off x="468313" y="2852738"/>
            <a:ext cx="25828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3200 hours on-source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CRIS Workshop 2010</a:t>
            </a:r>
            <a:endParaRPr lang="en-US" altLang="en-US" smtClean="0"/>
          </a:p>
        </p:txBody>
      </p:sp>
      <p:sp>
        <p:nvSpPr>
          <p:cNvPr id="52227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G. Di Sciascio</a:t>
            </a:r>
          </a:p>
        </p:txBody>
      </p:sp>
      <p:sp>
        <p:nvSpPr>
          <p:cNvPr id="52228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4780AB-9830-4CCC-A3AE-4F34D6EFB8FD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statistical significance</a:t>
            </a:r>
          </a:p>
        </p:txBody>
      </p:sp>
      <p:sp>
        <p:nvSpPr>
          <p:cNvPr id="52230" name="Text Box 25"/>
          <p:cNvSpPr txBox="1">
            <a:spLocks noChangeArrowheads="1"/>
          </p:cNvSpPr>
          <p:nvPr/>
        </p:nvSpPr>
        <p:spPr bwMode="auto">
          <a:xfrm>
            <a:off x="5207000" y="928688"/>
            <a:ext cx="107950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cs typeface="Arial" charset="0"/>
              </a:rPr>
              <a:t>N &gt; 100</a:t>
            </a:r>
          </a:p>
        </p:txBody>
      </p:sp>
      <p:grpSp>
        <p:nvGrpSpPr>
          <p:cNvPr id="2" name="Gruppo 17"/>
          <p:cNvGrpSpPr>
            <a:grpSpLocks/>
          </p:cNvGrpSpPr>
          <p:nvPr/>
        </p:nvGrpSpPr>
        <p:grpSpPr bwMode="auto">
          <a:xfrm>
            <a:off x="142875" y="1598613"/>
            <a:ext cx="4429125" cy="3559175"/>
            <a:chOff x="71438" y="1227147"/>
            <a:chExt cx="4429124" cy="3559175"/>
          </a:xfrm>
        </p:grpSpPr>
        <p:pic>
          <p:nvPicPr>
            <p:cNvPr id="52241" name="Picture 2" descr="Z:\MyWeb\temp\AllRunRB.2006789-nHit100-50000-Rangexy15000-rangey.Ze50.Chi300.dat.win.0.9.root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438" y="1227147"/>
              <a:ext cx="4429124" cy="3559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2" name="Text Box 30"/>
            <p:cNvSpPr txBox="1">
              <a:spLocks noChangeArrowheads="1"/>
            </p:cNvSpPr>
            <p:nvPr/>
          </p:nvSpPr>
          <p:spPr bwMode="auto">
            <a:xfrm>
              <a:off x="2792433" y="1377950"/>
              <a:ext cx="1136625" cy="366713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0066FF"/>
                  </a:solidFill>
                  <a:cs typeface="Arial" charset="0"/>
                </a:rPr>
                <a:t>55 s.d.</a:t>
              </a:r>
            </a:p>
          </p:txBody>
        </p:sp>
      </p:grpSp>
      <p:sp>
        <p:nvSpPr>
          <p:cNvPr id="52232" name="Text Box 31"/>
          <p:cNvSpPr txBox="1">
            <a:spLocks noChangeArrowheads="1"/>
          </p:cNvSpPr>
          <p:nvPr/>
        </p:nvSpPr>
        <p:spPr bwMode="auto">
          <a:xfrm>
            <a:off x="5075238" y="5000625"/>
            <a:ext cx="3744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>
                <a:sym typeface="Symbol" pitchFamily="18" charset="2"/>
              </a:rPr>
              <a:t> </a:t>
            </a:r>
            <a:r>
              <a:rPr lang="en-US"/>
              <a:t>9 </a:t>
            </a:r>
            <a:r>
              <a:rPr lang="it-IT"/>
              <a:t>standard deviations / month</a:t>
            </a:r>
          </a:p>
        </p:txBody>
      </p:sp>
      <p:grpSp>
        <p:nvGrpSpPr>
          <p:cNvPr id="3" name="Gruppo 19"/>
          <p:cNvGrpSpPr>
            <a:grpSpLocks/>
          </p:cNvGrpSpPr>
          <p:nvPr/>
        </p:nvGrpSpPr>
        <p:grpSpPr bwMode="auto">
          <a:xfrm>
            <a:off x="4786313" y="1285875"/>
            <a:ext cx="4214812" cy="3594100"/>
            <a:chOff x="4786314" y="1500174"/>
            <a:chExt cx="4214842" cy="3593975"/>
          </a:xfrm>
        </p:grpSpPr>
        <p:pic>
          <p:nvPicPr>
            <p:cNvPr id="52239" name="图片 3" descr="AllRunAllRB.2006789_nHit100-50000-Rangexy15000-rangey.Ze50.Chi300.UsednHit0.dat.win.0.9.root-2.gif"/>
            <p:cNvPicPr>
              <a:picLocks noChangeAspect="1"/>
            </p:cNvPicPr>
            <p:nvPr/>
          </p:nvPicPr>
          <p:blipFill>
            <a:blip r:embed="rId4" cstate="print"/>
            <a:srcRect r="8041"/>
            <a:stretch>
              <a:fillRect/>
            </a:stretch>
          </p:blipFill>
          <p:spPr bwMode="auto">
            <a:xfrm>
              <a:off x="4786314" y="1500174"/>
              <a:ext cx="4214842" cy="3593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0" name="Text Box 32"/>
            <p:cNvSpPr txBox="1">
              <a:spLocks noChangeArrowheads="1"/>
            </p:cNvSpPr>
            <p:nvPr/>
          </p:nvSpPr>
          <p:spPr bwMode="auto">
            <a:xfrm>
              <a:off x="7420005" y="2930526"/>
              <a:ext cx="14382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>
                  <a:solidFill>
                    <a:srgbClr val="FF0000"/>
                  </a:solidFill>
                </a:rPr>
                <a:t>PSF of the detector</a:t>
              </a:r>
            </a:p>
          </p:txBody>
        </p:sp>
      </p:grpSp>
      <p:sp>
        <p:nvSpPr>
          <p:cNvPr id="52234" name="Rectangle 33"/>
          <p:cNvSpPr>
            <a:spLocks noChangeArrowheads="1"/>
          </p:cNvSpPr>
          <p:nvPr/>
        </p:nvSpPr>
        <p:spPr bwMode="auto">
          <a:xfrm>
            <a:off x="1052513" y="5146675"/>
            <a:ext cx="2582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/>
              <a:t>3200 hours on-source</a:t>
            </a:r>
          </a:p>
        </p:txBody>
      </p:sp>
      <p:sp>
        <p:nvSpPr>
          <p:cNvPr id="52235" name="Rectangle 36"/>
          <p:cNvSpPr>
            <a:spLocks noChangeArrowheads="1"/>
          </p:cNvSpPr>
          <p:nvPr/>
        </p:nvSpPr>
        <p:spPr bwMode="auto">
          <a:xfrm>
            <a:off x="6459538" y="928688"/>
            <a:ext cx="992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l-GR" sz="2000"/>
              <a:t>θ</a:t>
            </a:r>
            <a:r>
              <a:rPr lang="it-IT" sz="2000"/>
              <a:t> &lt; 50</a:t>
            </a:r>
            <a:r>
              <a:rPr lang="en-US" sz="2000"/>
              <a:t>°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63513" y="5662613"/>
            <a:ext cx="5694362" cy="646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rgbClr val="008000"/>
                </a:solidFill>
                <a:latin typeface="Helvetica" pitchFamily="34" charset="0"/>
                <a:cs typeface="Arial" pitchFamily="34" charset="0"/>
              </a:rPr>
              <a:t>The deficit surface is the convolution of the PSF of the detector and the widespread Moon disc.</a:t>
            </a:r>
          </a:p>
        </p:txBody>
      </p:sp>
      <p:pic>
        <p:nvPicPr>
          <p:cNvPr id="52237" name="Picture 8" descr="SigmaRaggioLun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688" y="5500688"/>
            <a:ext cx="2376487" cy="809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9" name="Rettangolo 8"/>
          <p:cNvSpPr>
            <a:spLocks noChangeArrowheads="1"/>
          </p:cNvSpPr>
          <p:nvPr/>
        </p:nvSpPr>
        <p:spPr bwMode="auto">
          <a:xfrm>
            <a:off x="539750" y="1095375"/>
            <a:ext cx="3333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data: 2006 →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45059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45060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59EA667-0034-4124-BD28-E6A4A758C4DD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sp>
        <p:nvSpPr>
          <p:cNvPr id="132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Moon Shadow analysis</a:t>
            </a:r>
          </a:p>
        </p:txBody>
      </p:sp>
      <p:sp>
        <p:nvSpPr>
          <p:cNvPr id="45062" name="CasellaDiTesto 10"/>
          <p:cNvSpPr txBox="1">
            <a:spLocks noChangeArrowheads="1"/>
          </p:cNvSpPr>
          <p:nvPr/>
        </p:nvSpPr>
        <p:spPr bwMode="auto">
          <a:xfrm>
            <a:off x="5076825" y="1484313"/>
            <a:ext cx="3743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Measured angular resolution</a:t>
            </a:r>
          </a:p>
        </p:txBody>
      </p:sp>
      <p:sp>
        <p:nvSpPr>
          <p:cNvPr id="45063" name="CasellaDiTesto 11"/>
          <p:cNvSpPr txBox="1">
            <a:spLocks noChangeArrowheads="1"/>
          </p:cNvSpPr>
          <p:nvPr/>
        </p:nvSpPr>
        <p:spPr bwMode="auto">
          <a:xfrm>
            <a:off x="395288" y="4797425"/>
            <a:ext cx="4294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>
                <a:solidFill>
                  <a:srgbClr val="FF0000"/>
                </a:solidFill>
              </a:rPr>
              <a:t>Measured EW displacement</a:t>
            </a:r>
          </a:p>
        </p:txBody>
      </p:sp>
      <p:pic>
        <p:nvPicPr>
          <p:cNvPr id="4506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2852738"/>
            <a:ext cx="447992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" y="1125538"/>
            <a:ext cx="4806950" cy="317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6" name="Freccia in giù 11"/>
          <p:cNvSpPr>
            <a:spLocks noChangeArrowheads="1"/>
          </p:cNvSpPr>
          <p:nvPr/>
        </p:nvSpPr>
        <p:spPr bwMode="auto">
          <a:xfrm>
            <a:off x="2268538" y="5300663"/>
            <a:ext cx="215900" cy="360362"/>
          </a:xfrm>
          <a:prstGeom prst="downArrow">
            <a:avLst>
              <a:gd name="adj1" fmla="val 50000"/>
              <a:gd name="adj2" fmla="val 50073"/>
            </a:avLst>
          </a:prstGeom>
          <a:solidFill>
            <a:srgbClr val="33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5067" name="CasellaDiTesto 12"/>
          <p:cNvSpPr txBox="1">
            <a:spLocks noChangeArrowheads="1"/>
          </p:cNvSpPr>
          <p:nvPr/>
        </p:nvSpPr>
        <p:spPr bwMode="auto">
          <a:xfrm>
            <a:off x="71438" y="5732463"/>
            <a:ext cx="47879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6600"/>
                </a:solidFill>
              </a:rPr>
              <a:t>Relation multiplicity – primary energy</a:t>
            </a:r>
          </a:p>
        </p:txBody>
      </p:sp>
      <p:sp>
        <p:nvSpPr>
          <p:cNvPr id="45068" name="CasellaDiTesto 13"/>
          <p:cNvSpPr txBox="1">
            <a:spLocks noChangeArrowheads="1"/>
          </p:cNvSpPr>
          <p:nvPr/>
        </p:nvSpPr>
        <p:spPr bwMode="auto">
          <a:xfrm>
            <a:off x="5435600" y="2349500"/>
            <a:ext cx="3097213" cy="4603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i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Δα</a:t>
            </a:r>
            <a:r>
              <a:rPr lang="it-IT" sz="2400" i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= -12.58º · N </a:t>
            </a:r>
            <a:r>
              <a:rPr lang="en-US" sz="2400" i="1" baseline="3000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-0.68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SciNeGHE Workshop 2010</a:t>
            </a:r>
            <a:endParaRPr lang="en-US" altLang="en-US" smtClean="0"/>
          </a:p>
        </p:txBody>
      </p:sp>
      <p:sp>
        <p:nvSpPr>
          <p:cNvPr id="36867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G. Di Sciascio</a:t>
            </a:r>
          </a:p>
        </p:txBody>
      </p:sp>
      <p:sp>
        <p:nvSpPr>
          <p:cNvPr id="36868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376C9B-1B7E-40B4-9BB7-5F8A0A0AC6BB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sp>
        <p:nvSpPr>
          <p:cNvPr id="36869" name="Text Box 8"/>
          <p:cNvSpPr txBox="1">
            <a:spLocks noChangeArrowheads="1"/>
          </p:cNvSpPr>
          <p:nvPr/>
        </p:nvSpPr>
        <p:spPr bwMode="auto">
          <a:xfrm>
            <a:off x="5537200" y="1357313"/>
            <a:ext cx="346392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2000">
                <a:solidFill>
                  <a:srgbClr val="00CC00"/>
                </a:solidFill>
                <a:latin typeface="Times New Roman" pitchFamily="18" charset="0"/>
              </a:rPr>
              <a:t>Longitude  90° 31’ 50” East</a:t>
            </a:r>
          </a:p>
          <a:p>
            <a:pPr algn="l" eaLnBrk="1" hangingPunct="1"/>
            <a:r>
              <a:rPr lang="en-US" sz="2000">
                <a:solidFill>
                  <a:srgbClr val="00CC00"/>
                </a:solidFill>
                <a:latin typeface="Times New Roman" pitchFamily="18" charset="0"/>
              </a:rPr>
              <a:t>Latitude     30° 06’ 38” North</a:t>
            </a:r>
          </a:p>
          <a:p>
            <a:pPr algn="l" eaLnBrk="1" hangingPunct="1"/>
            <a:endParaRPr lang="en-US">
              <a:solidFill>
                <a:srgbClr val="00CC00"/>
              </a:solidFill>
              <a:latin typeface="Times New Roman" pitchFamily="18" charset="0"/>
            </a:endParaRPr>
          </a:p>
          <a:p>
            <a:pPr algn="l" eaLnBrk="1" hangingPunct="1"/>
            <a:r>
              <a:rPr lang="it-IT">
                <a:solidFill>
                  <a:srgbClr val="00CC00"/>
                </a:solidFill>
                <a:latin typeface="Times New Roman" pitchFamily="18" charset="0"/>
              </a:rPr>
              <a:t>90 Km North from Lhasa (Tibet)</a:t>
            </a:r>
            <a:endParaRPr lang="it-IT">
              <a:solidFill>
                <a:srgbClr val="0066FF"/>
              </a:solidFill>
              <a:latin typeface="Times New Roman" pitchFamily="18" charset="0"/>
            </a:endParaRPr>
          </a:p>
        </p:txBody>
      </p:sp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142875" y="1628775"/>
            <a:ext cx="49339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An </a:t>
            </a:r>
            <a:r>
              <a:rPr lang="en-US">
                <a:solidFill>
                  <a:srgbClr val="008000"/>
                </a:solidFill>
              </a:rPr>
              <a:t>unconventional EAS-array </a:t>
            </a:r>
            <a:r>
              <a:rPr lang="en-US">
                <a:solidFill>
                  <a:schemeClr val="accent2"/>
                </a:solidFill>
              </a:rPr>
              <a:t>exploiting the full coverage approach at very high altitude to detect small air showers at an energy threshold of a few hundreds of GeV.</a:t>
            </a:r>
          </a:p>
        </p:txBody>
      </p:sp>
      <p:sp>
        <p:nvSpPr>
          <p:cNvPr id="33802" name="Rectangle 10"/>
          <p:cNvSpPr>
            <a:spLocks noGrp="1" noChangeArrowheads="1"/>
          </p:cNvSpPr>
          <p:nvPr>
            <p:ph type="title"/>
          </p:nvPr>
        </p:nvSpPr>
        <p:spPr>
          <a:xfrm>
            <a:off x="431800" y="295275"/>
            <a:ext cx="8243888" cy="6127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it-IT" dirty="0" smtClean="0"/>
              <a:t>The ARGO-YBJ </a:t>
            </a:r>
            <a:r>
              <a:rPr lang="it-IT" dirty="0" err="1" smtClean="0"/>
              <a:t>experiment</a:t>
            </a:r>
            <a:endParaRPr lang="it-IT" dirty="0" smtClean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3644900"/>
            <a:ext cx="9144000" cy="3240088"/>
            <a:chOff x="0" y="1979"/>
            <a:chExt cx="5760" cy="2358"/>
          </a:xfrm>
        </p:grpSpPr>
        <p:pic>
          <p:nvPicPr>
            <p:cNvPr id="36874" name="Picture 3" descr="TibetIII-200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979"/>
              <a:ext cx="5760" cy="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0" name="Text Box 4"/>
            <p:cNvSpPr txBox="1">
              <a:spLocks noChangeArrowheads="1"/>
            </p:cNvSpPr>
            <p:nvPr/>
          </p:nvSpPr>
          <p:spPr bwMode="auto">
            <a:xfrm>
              <a:off x="567" y="2498"/>
              <a:ext cx="1225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it-IT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Tibet AS</a:t>
              </a:r>
              <a:r>
                <a:rPr lang="el-GR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γ</a:t>
              </a:r>
            </a:p>
          </p:txBody>
        </p:sp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4286" y="2272"/>
              <a:ext cx="1225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it-IT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ARGO</a:t>
              </a:r>
              <a:endParaRPr lang="el-G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877" name="Line 6"/>
            <p:cNvSpPr>
              <a:spLocks noChangeShapeType="1"/>
            </p:cNvSpPr>
            <p:nvPr/>
          </p:nvSpPr>
          <p:spPr bwMode="auto">
            <a:xfrm>
              <a:off x="1383" y="2840"/>
              <a:ext cx="454" cy="27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878" name="Line 7"/>
            <p:cNvSpPr>
              <a:spLocks noChangeShapeType="1"/>
            </p:cNvSpPr>
            <p:nvPr/>
          </p:nvSpPr>
          <p:spPr bwMode="auto">
            <a:xfrm flipH="1">
              <a:off x="4921" y="2642"/>
              <a:ext cx="46" cy="45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36879" name="Text Box 12"/>
            <p:cNvSpPr txBox="1">
              <a:spLocks noChangeArrowheads="1"/>
            </p:cNvSpPr>
            <p:nvPr/>
          </p:nvSpPr>
          <p:spPr bwMode="auto">
            <a:xfrm>
              <a:off x="748" y="2024"/>
              <a:ext cx="4309" cy="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it-IT" sz="2000">
                  <a:solidFill>
                    <a:srgbClr val="FFFF00"/>
                  </a:solidFill>
                  <a:latin typeface="Arial" pitchFamily="34" charset="0"/>
                </a:rPr>
                <a:t>The Yangbajing Cosmic Ray Laboratory</a:t>
              </a:r>
              <a:endParaRPr lang="en-US" sz="2000">
                <a:solidFill>
                  <a:srgbClr val="FFFF00"/>
                </a:solidFill>
                <a:latin typeface="Arial" pitchFamily="34" charset="0"/>
              </a:endParaRPr>
            </a:p>
          </p:txBody>
        </p:sp>
      </p:grpSp>
      <p:sp>
        <p:nvSpPr>
          <p:cNvPr id="36873" name="Text Box 16"/>
          <p:cNvSpPr txBox="1">
            <a:spLocks noChangeArrowheads="1"/>
          </p:cNvSpPr>
          <p:nvPr/>
        </p:nvSpPr>
        <p:spPr bwMode="auto">
          <a:xfrm>
            <a:off x="5581650" y="2708275"/>
            <a:ext cx="3238500" cy="7080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it-IT" sz="2000">
                <a:solidFill>
                  <a:srgbClr val="FF0066"/>
                </a:solidFill>
                <a:latin typeface="Times New Roman" pitchFamily="18" charset="0"/>
              </a:rPr>
              <a:t>4300 m above the sea level </a:t>
            </a:r>
          </a:p>
          <a:p>
            <a:pPr eaLnBrk="1" hangingPunct="1"/>
            <a:r>
              <a:rPr lang="it-IT" sz="2000">
                <a:solidFill>
                  <a:srgbClr val="FF0066"/>
                </a:solidFill>
                <a:latin typeface="Times New Roman" pitchFamily="18" charset="0"/>
              </a:rPr>
              <a:t>~ 600 g/cm</a:t>
            </a:r>
            <a:r>
              <a:rPr lang="it-IT" sz="2000" baseline="30000">
                <a:solidFill>
                  <a:srgbClr val="FF0066"/>
                </a:solidFill>
                <a:latin typeface="Times New Roman" pitchFamily="18" charset="0"/>
              </a:rPr>
              <a:t>2</a:t>
            </a:r>
            <a:endParaRPr lang="en-US" sz="2000" b="0" baseline="300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egnaposto data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WAPP 2010</a:t>
            </a:r>
            <a:endParaRPr lang="en-US" alt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6083" name="Segnaposto piè di pagina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Calibri" pitchFamily="34" charset="0"/>
              </a:rPr>
              <a:t>P. </a:t>
            </a:r>
            <a:r>
              <a:rPr lang="en-US" altLang="en-US" dirty="0" err="1" smtClean="0">
                <a:latin typeface="Calibri" pitchFamily="34" charset="0"/>
              </a:rPr>
              <a:t>Camarri</a:t>
            </a: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46084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EBAA1A-3E74-4CF5-94A5-B5EE746A5BA0}" type="slidenum">
              <a:rPr lang="en-US" altLang="en-US" smtClean="0">
                <a:latin typeface="Calibri" pitchFamily="34" charset="0"/>
              </a:rPr>
              <a:pPr/>
              <a:t>20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46085" name="CasellaDiTesto 5"/>
          <p:cNvSpPr txBox="1">
            <a:spLocks noChangeArrowheads="1"/>
          </p:cNvSpPr>
          <p:nvPr/>
        </p:nvSpPr>
        <p:spPr bwMode="auto">
          <a:xfrm>
            <a:off x="500063" y="142875"/>
            <a:ext cx="80724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Cosmic Ray Physics</a:t>
            </a:r>
          </a:p>
        </p:txBody>
      </p:sp>
      <p:sp>
        <p:nvSpPr>
          <p:cNvPr id="46086" name="Rettangolo 7"/>
          <p:cNvSpPr>
            <a:spLocks noChangeArrowheads="1"/>
          </p:cNvSpPr>
          <p:nvPr/>
        </p:nvSpPr>
        <p:spPr bwMode="auto">
          <a:xfrm>
            <a:off x="500063" y="2351088"/>
            <a:ext cx="82867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eaLnBrk="1" hangingPunct="1"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Antiproton/proton ratio measurement</a:t>
            </a:r>
          </a:p>
          <a:p>
            <a:pPr marL="457200" indent="-457200" algn="l" eaLnBrk="1" hangingPunct="1">
              <a:buFont typeface="Arial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Light-component spectrum of primary CRs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446088" y="260350"/>
            <a:ext cx="8229600" cy="8477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Motivation for CR p search</a:t>
            </a:r>
            <a:endParaRPr lang="en-US" dirty="0"/>
          </a:p>
        </p:txBody>
      </p:sp>
      <p:sp>
        <p:nvSpPr>
          <p:cNvPr id="41987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</a:p>
        </p:txBody>
      </p:sp>
      <p:sp>
        <p:nvSpPr>
          <p:cNvPr id="41988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P. </a:t>
            </a:r>
            <a:r>
              <a:rPr lang="en-US" dirty="0" err="1" smtClean="0"/>
              <a:t>Camarri</a:t>
            </a:r>
            <a:endParaRPr lang="en-US" dirty="0" smtClean="0"/>
          </a:p>
        </p:txBody>
      </p:sp>
      <p:sp>
        <p:nvSpPr>
          <p:cNvPr id="41989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584D2D2-E062-4236-B4DF-0026E0E20E3E}" type="slidenum">
              <a:rPr lang="en-US" smtClean="0"/>
              <a:pPr/>
              <a:t>21</a:t>
            </a:fld>
            <a:endParaRPr lang="en-US" smtClean="0"/>
          </a:p>
        </p:txBody>
      </p:sp>
      <p:grpSp>
        <p:nvGrpSpPr>
          <p:cNvPr id="2" name="Gruppo 29"/>
          <p:cNvGrpSpPr>
            <a:grpSpLocks/>
          </p:cNvGrpSpPr>
          <p:nvPr/>
        </p:nvGrpSpPr>
        <p:grpSpPr bwMode="auto">
          <a:xfrm>
            <a:off x="107950" y="1198563"/>
            <a:ext cx="8567738" cy="1355725"/>
            <a:chOff x="107504" y="1124744"/>
            <a:chExt cx="8568952" cy="1355378"/>
          </a:xfrm>
        </p:grpSpPr>
        <p:sp>
          <p:nvSpPr>
            <p:cNvPr id="42007" name="CasellaDiTesto 8"/>
            <p:cNvSpPr txBox="1">
              <a:spLocks noChangeArrowheads="1"/>
            </p:cNvSpPr>
            <p:nvPr/>
          </p:nvSpPr>
          <p:spPr bwMode="auto">
            <a:xfrm>
              <a:off x="539552" y="1556792"/>
              <a:ext cx="8136904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>
                <a:buClr>
                  <a:srgbClr val="006600"/>
                </a:buClr>
                <a:buFontTx/>
                <a:buBlip>
                  <a:blip r:embed="rId4"/>
                </a:buBlip>
              </a:pPr>
              <a:r>
                <a:rPr lang="en-GB">
                  <a:solidFill>
                    <a:srgbClr val="008000"/>
                  </a:solidFill>
                </a:rPr>
                <a:t>for the understanding of CR origin and propagation in the Galaxy.</a:t>
              </a:r>
            </a:p>
            <a:p>
              <a:pPr marL="342900" indent="-342900" eaLnBrk="0" hangingPunct="0">
                <a:buClr>
                  <a:srgbClr val="006600"/>
                </a:buClr>
                <a:buFontTx/>
                <a:buBlip>
                  <a:blip r:embed="rId4"/>
                </a:buBlip>
              </a:pPr>
              <a:r>
                <a:rPr lang="en-GB">
                  <a:solidFill>
                    <a:srgbClr val="008000"/>
                  </a:solidFill>
                </a:rPr>
                <a:t>to investigate the matter/antimatter symmetry in the Universe </a:t>
              </a:r>
            </a:p>
            <a:p>
              <a:pPr marL="342900" indent="-342900" eaLnBrk="0" hangingPunct="0">
                <a:buClr>
                  <a:srgbClr val="006600"/>
                </a:buClr>
                <a:buFontTx/>
                <a:buBlip>
                  <a:blip r:embed="rId4"/>
                </a:buBlip>
              </a:pPr>
              <a:r>
                <a:rPr lang="en-GB">
                  <a:solidFill>
                    <a:srgbClr val="008000"/>
                  </a:solidFill>
                </a:rPr>
                <a:t>to investigate the existence of Dark Matter.</a:t>
              </a:r>
              <a:endParaRPr lang="en-US">
                <a:solidFill>
                  <a:srgbClr val="008000"/>
                </a:solidFill>
              </a:endParaRPr>
            </a:p>
          </p:txBody>
        </p:sp>
        <p:sp>
          <p:nvSpPr>
            <p:cNvPr id="42008" name="Rettangolo 9"/>
            <p:cNvSpPr>
              <a:spLocks noChangeArrowheads="1"/>
            </p:cNvSpPr>
            <p:nvPr/>
          </p:nvSpPr>
          <p:spPr bwMode="auto">
            <a:xfrm>
              <a:off x="107504" y="1124744"/>
              <a:ext cx="7200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dirty="0"/>
                <a:t>The study of  </a:t>
              </a:r>
              <a:r>
                <a:rPr lang="en-GB" dirty="0"/>
                <a:t>CR antiprotons provides an useful tool </a:t>
              </a:r>
              <a:endParaRPr lang="en-US" dirty="0"/>
            </a:p>
          </p:txBody>
        </p:sp>
      </p:grpSp>
      <p:cxnSp>
        <p:nvCxnSpPr>
          <p:cNvPr id="41991" name="Connettore 1 11"/>
          <p:cNvCxnSpPr>
            <a:cxnSpLocks noChangeShapeType="1"/>
          </p:cNvCxnSpPr>
          <p:nvPr/>
        </p:nvCxnSpPr>
        <p:spPr bwMode="auto">
          <a:xfrm>
            <a:off x="5652120" y="548680"/>
            <a:ext cx="287337" cy="0"/>
          </a:xfrm>
          <a:prstGeom prst="line">
            <a:avLst/>
          </a:prstGeom>
          <a:noFill/>
          <a:ln w="38100" algn="ctr">
            <a:solidFill>
              <a:srgbClr val="3366FF"/>
            </a:solidFill>
            <a:round/>
            <a:headEnd/>
            <a:tailEnd/>
          </a:ln>
        </p:spPr>
      </p:cxnSp>
      <p:grpSp>
        <p:nvGrpSpPr>
          <p:cNvPr id="3" name="Gruppo 28"/>
          <p:cNvGrpSpPr>
            <a:grpSpLocks/>
          </p:cNvGrpSpPr>
          <p:nvPr/>
        </p:nvGrpSpPr>
        <p:grpSpPr bwMode="auto">
          <a:xfrm>
            <a:off x="3779838" y="2708275"/>
            <a:ext cx="5184775" cy="3354388"/>
            <a:chOff x="144311" y="2751311"/>
            <a:chExt cx="6480184" cy="3353660"/>
          </a:xfrm>
        </p:grpSpPr>
        <p:sp>
          <p:nvSpPr>
            <p:cNvPr id="42003" name="CasellaDiTesto 22"/>
            <p:cNvSpPr txBox="1">
              <a:spLocks noChangeArrowheads="1"/>
            </p:cNvSpPr>
            <p:nvPr/>
          </p:nvSpPr>
          <p:spPr bwMode="auto">
            <a:xfrm>
              <a:off x="144311" y="2751311"/>
              <a:ext cx="41401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400">
                  <a:solidFill>
                    <a:srgbClr val="FF0000"/>
                  </a:solidFill>
                </a:rPr>
                <a:t>Theoretical models</a:t>
              </a: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39153" y="3297292"/>
              <a:ext cx="6085342" cy="17236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342900" indent="-342900" eaLnBrk="0" hangingPunct="0">
                <a:buFontTx/>
                <a:buBlip>
                  <a:blip r:embed="rId5"/>
                </a:buBlip>
                <a:defRPr/>
              </a:pPr>
              <a:r>
                <a:rPr lang="en-GB" sz="20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Secondary production.  </a:t>
              </a:r>
              <a:r>
                <a:rPr lang="en-GB" sz="1600" dirty="0"/>
                <a:t>Most of the CR </a:t>
              </a:r>
              <a:r>
                <a:rPr lang="en-GB" sz="1600" dirty="0" smtClean="0"/>
                <a:t> </a:t>
              </a:r>
              <a:r>
                <a:rPr lang="en-GB" sz="1600" dirty="0"/>
                <a:t>observed near the Earth are </a:t>
              </a:r>
              <a:r>
                <a:rPr lang="en-GB" sz="1600" dirty="0" err="1"/>
                <a:t>secondaries</a:t>
              </a:r>
              <a:r>
                <a:rPr lang="en-GB" sz="1600" dirty="0"/>
                <a:t> produced in collisions of HE CRs with interstellar medium: p + N → </a:t>
              </a:r>
              <a:r>
                <a:rPr lang="en-GB" sz="1600" dirty="0" smtClean="0"/>
                <a:t>   + </a:t>
              </a:r>
              <a:r>
                <a:rPr lang="en-GB" sz="1600" dirty="0"/>
                <a:t>X</a:t>
              </a:r>
            </a:p>
            <a:p>
              <a:pPr marL="342900" indent="-342900" eaLnBrk="0" hangingPunct="0">
                <a:buFontTx/>
                <a:buBlip>
                  <a:blip r:embed="rId5"/>
                </a:buBlip>
                <a:defRPr/>
              </a:pPr>
              <a:endParaRPr lang="en-GB" dirty="0"/>
            </a:p>
            <a:p>
              <a:pPr marL="342900" indent="-342900" eaLnBrk="0" hangingPunct="0">
                <a:buFontTx/>
                <a:buBlip>
                  <a:blip r:embed="rId5"/>
                </a:buBlip>
                <a:defRPr/>
              </a:pPr>
              <a:r>
                <a:rPr lang="en-GB" sz="200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Direct production by exotic sources</a:t>
              </a:r>
            </a:p>
          </p:txBody>
        </p:sp>
        <p:sp>
          <p:nvSpPr>
            <p:cNvPr id="42005" name="CasellaDiTesto 24"/>
            <p:cNvSpPr txBox="1">
              <a:spLocks noChangeArrowheads="1"/>
            </p:cNvSpPr>
            <p:nvPr/>
          </p:nvSpPr>
          <p:spPr bwMode="auto">
            <a:xfrm>
              <a:off x="999970" y="5027920"/>
              <a:ext cx="5624524" cy="1077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eaLnBrk="0" hangingPunct="0">
                <a:buFont typeface="Courier New" pitchFamily="49" charset="0"/>
                <a:buChar char="o"/>
              </a:pPr>
              <a:r>
                <a:rPr lang="en-US" sz="1600"/>
                <a:t>Primordial Black Hole (PBH) evaporation</a:t>
              </a:r>
            </a:p>
            <a:p>
              <a:pPr marL="342900" indent="-342900" eaLnBrk="0" hangingPunct="0">
                <a:buFont typeface="Courier New" pitchFamily="49" charset="0"/>
                <a:buChar char="o"/>
              </a:pPr>
              <a:r>
                <a:rPr lang="en-US" sz="1600"/>
                <a:t>DM neutralino annihilation</a:t>
              </a:r>
            </a:p>
            <a:p>
              <a:pPr marL="342900" indent="-342900" eaLnBrk="0" hangingPunct="0">
                <a:buFont typeface="Courier New" pitchFamily="49" charset="0"/>
                <a:buChar char="o"/>
              </a:pPr>
              <a:r>
                <a:rPr lang="en-US" sz="1600"/>
                <a:t>Extragalactic sources in antimatter domains</a:t>
              </a:r>
            </a:p>
          </p:txBody>
        </p:sp>
      </p:grpSp>
      <p:grpSp>
        <p:nvGrpSpPr>
          <p:cNvPr id="4" name="Gruppo 24"/>
          <p:cNvGrpSpPr>
            <a:grpSpLocks/>
          </p:cNvGrpSpPr>
          <p:nvPr/>
        </p:nvGrpSpPr>
        <p:grpSpPr bwMode="auto">
          <a:xfrm>
            <a:off x="38100" y="3092450"/>
            <a:ext cx="4102100" cy="3144838"/>
            <a:chOff x="38100" y="3092450"/>
            <a:chExt cx="4102100" cy="3144838"/>
          </a:xfrm>
        </p:grpSpPr>
        <p:grpSp>
          <p:nvGrpSpPr>
            <p:cNvPr id="5" name="Gruppo 30"/>
            <p:cNvGrpSpPr>
              <a:grpSpLocks/>
            </p:cNvGrpSpPr>
            <p:nvPr/>
          </p:nvGrpSpPr>
          <p:grpSpPr bwMode="auto">
            <a:xfrm>
              <a:off x="38100" y="3092450"/>
              <a:ext cx="4102100" cy="3144838"/>
              <a:chOff x="38100" y="3092450"/>
              <a:chExt cx="4102100" cy="3144838"/>
            </a:xfrm>
          </p:grpSpPr>
          <p:pic>
            <p:nvPicPr>
              <p:cNvPr id="41997" name="Picture 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100" y="3092450"/>
                <a:ext cx="4102100" cy="31448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41998" name="Connettore 1 17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1727684" y="4689140"/>
                <a:ext cx="1152128" cy="360040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</p:spPr>
          </p:cxnSp>
          <p:cxnSp>
            <p:nvCxnSpPr>
              <p:cNvPr id="41999" name="Connettore 1 19"/>
              <p:cNvCxnSpPr>
                <a:cxnSpLocks noChangeShapeType="1"/>
              </p:cNvCxnSpPr>
              <p:nvPr/>
            </p:nvCxnSpPr>
            <p:spPr bwMode="auto">
              <a:xfrm flipV="1">
                <a:off x="2483768" y="4077072"/>
                <a:ext cx="576064" cy="216024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</p:spPr>
          </p:cxnSp>
          <p:cxnSp>
            <p:nvCxnSpPr>
              <p:cNvPr id="42000" name="Connettore 1 26"/>
              <p:cNvCxnSpPr>
                <a:cxnSpLocks noChangeShapeType="1"/>
              </p:cNvCxnSpPr>
              <p:nvPr/>
            </p:nvCxnSpPr>
            <p:spPr bwMode="auto">
              <a:xfrm rot="16200000" flipH="1">
                <a:off x="2915816" y="4293096"/>
                <a:ext cx="864096" cy="432048"/>
              </a:xfrm>
              <a:prstGeom prst="line">
                <a:avLst/>
              </a:prstGeom>
              <a:noFill/>
              <a:ln w="28575" algn="ctr">
                <a:solidFill>
                  <a:schemeClr val="tx1"/>
                </a:solidFill>
                <a:prstDash val="lgDashDotDot"/>
                <a:round/>
                <a:headEnd/>
                <a:tailEnd/>
              </a:ln>
            </p:spPr>
          </p:cxnSp>
          <p:sp>
            <p:nvSpPr>
              <p:cNvPr id="42001" name="CasellaDiTesto 27"/>
              <p:cNvSpPr txBox="1">
                <a:spLocks noChangeArrowheads="1"/>
              </p:cNvSpPr>
              <p:nvPr/>
            </p:nvSpPr>
            <p:spPr bwMode="auto">
              <a:xfrm>
                <a:off x="2555776" y="4581128"/>
                <a:ext cx="792088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400"/>
                  <a:t>DM</a:t>
                </a:r>
              </a:p>
            </p:txBody>
          </p:sp>
          <p:cxnSp>
            <p:nvCxnSpPr>
              <p:cNvPr id="42002" name="Connettore 2 29"/>
              <p:cNvCxnSpPr>
                <a:cxnSpLocks noChangeShapeType="1"/>
              </p:cNvCxnSpPr>
              <p:nvPr/>
            </p:nvCxnSpPr>
            <p:spPr bwMode="auto">
              <a:xfrm rot="16200000" flipV="1">
                <a:off x="2483768" y="4509120"/>
                <a:ext cx="144016" cy="144016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23" name="Rettangolo 22"/>
            <p:cNvSpPr/>
            <p:nvPr/>
          </p:nvSpPr>
          <p:spPr>
            <a:xfrm>
              <a:off x="3419475" y="3357563"/>
              <a:ext cx="511175" cy="3381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kern="0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it-IT" sz="1600" kern="0" baseline="30000" dirty="0"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0.7</a:t>
              </a:r>
              <a:endParaRPr 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8243888" y="3327400"/>
          <a:ext cx="174625" cy="287338"/>
        </p:xfrm>
        <a:graphic>
          <a:graphicData uri="http://schemas.openxmlformats.org/presentationml/2006/ole">
            <p:oleObj spid="_x0000_s69633" name="Equation" r:id="rId7" imgW="126720" imgH="190440" progId="Equation.DSMT4">
              <p:embed/>
            </p:oleObj>
          </a:graphicData>
        </a:graphic>
      </p:graphicFrame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4860032" y="4077072"/>
          <a:ext cx="174625" cy="287338"/>
        </p:xfrm>
        <a:graphic>
          <a:graphicData uri="http://schemas.openxmlformats.org/presentationml/2006/ole">
            <p:oleObj spid="_x0000_s69634" name="Equation" r:id="rId8" imgW="126720" imgH="1904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975" cy="8477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Antiprotons from anti-galaxies</a:t>
            </a:r>
            <a:endParaRPr lang="en-US" dirty="0"/>
          </a:p>
        </p:txBody>
      </p:sp>
      <p:sp>
        <p:nvSpPr>
          <p:cNvPr id="43011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43012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43013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0D9C9B-F2E9-418D-BB77-25A706E24FC4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sp>
        <p:nvSpPr>
          <p:cNvPr id="43014" name="CasellaDiTesto 6"/>
          <p:cNvSpPr txBox="1">
            <a:spLocks noChangeArrowheads="1"/>
          </p:cNvSpPr>
          <p:nvPr/>
        </p:nvSpPr>
        <p:spPr bwMode="auto">
          <a:xfrm>
            <a:off x="34925" y="2449513"/>
            <a:ext cx="5041900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Blip>
                <a:blip r:embed="rId2"/>
              </a:buBlip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mean lifetime of a CR in the galaxy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decreases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with energy as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aseline="30000" dirty="0">
                <a:latin typeface="Times New Roman" pitchFamily="18" charset="0"/>
                <a:cs typeface="Times New Roman" pitchFamily="18" charset="0"/>
              </a:rPr>
              <a:t>-δ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with δ = diffusion coefficient. </a:t>
            </a:r>
          </a:p>
          <a:p>
            <a:pPr marL="342900" indent="-342900">
              <a:buFontTx/>
              <a:buBlip>
                <a:blip r:embed="rId2"/>
              </a:buBlip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Blip>
                <a:blip r:embed="rId2"/>
              </a:buBlip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Antip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assumed to be primary and produced/accelerated in an antimatter domain as the protons are in our galaxy.</a:t>
            </a:r>
          </a:p>
          <a:p>
            <a:pPr marL="342900" indent="-342900">
              <a:buFontTx/>
              <a:buBlip>
                <a:blip r:embed="rId2"/>
              </a:buBlip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Blip>
                <a:blip r:embed="rId2"/>
              </a:buBlip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antip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/proton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ratio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at high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energies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would go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aseline="30000" dirty="0" err="1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, the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antip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being mainly extragalactic and the protons galactic.</a:t>
            </a:r>
          </a:p>
          <a:p>
            <a:pPr marL="342900" indent="-342900">
              <a:buFontTx/>
              <a:buBlip>
                <a:blip r:embed="rId2"/>
              </a:buBlip>
            </a:pPr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Blip>
                <a:blip r:embed="rId2"/>
              </a:buBlip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Taking δ =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0.7,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antip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could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make up to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~1%  of the CR flux at an energy of ~500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GeV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even ~50% at higher energies.</a:t>
            </a:r>
          </a:p>
        </p:txBody>
      </p:sp>
      <p:sp>
        <p:nvSpPr>
          <p:cNvPr id="8" name="Rettangolo 7"/>
          <p:cNvSpPr/>
          <p:nvPr/>
        </p:nvSpPr>
        <p:spPr>
          <a:xfrm>
            <a:off x="107950" y="1143000"/>
            <a:ext cx="8891588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kern="0" dirty="0"/>
              <a:t>In 1985 (19</a:t>
            </a:r>
            <a:r>
              <a:rPr lang="en-US" kern="0" baseline="30000" dirty="0"/>
              <a:t>th </a:t>
            </a:r>
            <a:r>
              <a:rPr lang="en-US" kern="0" dirty="0"/>
              <a:t>ICRC ) </a:t>
            </a:r>
            <a:r>
              <a:rPr lang="en-US" i="1" kern="0" dirty="0" err="1">
                <a:solidFill>
                  <a:srgbClr val="FF0000"/>
                </a:solidFill>
              </a:rPr>
              <a:t>Wolfendale</a:t>
            </a:r>
            <a:r>
              <a:rPr lang="en-US" i="1" kern="0" dirty="0">
                <a:solidFill>
                  <a:srgbClr val="FF0000"/>
                </a:solidFill>
              </a:rPr>
              <a:t> &amp; </a:t>
            </a:r>
            <a:r>
              <a:rPr lang="en-US" i="1" kern="0" dirty="0" err="1">
                <a:solidFill>
                  <a:srgbClr val="FF0000"/>
                </a:solidFill>
              </a:rPr>
              <a:t>Stecker</a:t>
            </a:r>
            <a:r>
              <a:rPr lang="en-US" i="1" kern="0" dirty="0">
                <a:solidFill>
                  <a:srgbClr val="FF0000"/>
                </a:solidFill>
              </a:rPr>
              <a:t> </a:t>
            </a:r>
            <a:r>
              <a:rPr lang="en-US" kern="0" dirty="0"/>
              <a:t>discussed the question:  </a:t>
            </a:r>
          </a:p>
          <a:p>
            <a:pPr eaLnBrk="0" hangingPunct="0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i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</a:t>
            </a:r>
            <a:r>
              <a:rPr lang="en-US" i="1" kern="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antimatter </a:t>
            </a:r>
            <a:r>
              <a:rPr lang="en-US" i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an equal role with </a:t>
            </a:r>
            <a:r>
              <a:rPr lang="en-US" i="1" kern="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respect to matter </a:t>
            </a:r>
            <a:r>
              <a:rPr lang="en-US" i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i="1" kern="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formation </a:t>
            </a:r>
            <a:r>
              <a:rPr lang="en-US" i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i="1" kern="0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galaxies </a:t>
            </a:r>
            <a:r>
              <a:rPr lang="en-US" i="1" kern="0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grpSp>
        <p:nvGrpSpPr>
          <p:cNvPr id="3" name="Gruppo 19"/>
          <p:cNvGrpSpPr>
            <a:grpSpLocks/>
          </p:cNvGrpSpPr>
          <p:nvPr/>
        </p:nvGrpSpPr>
        <p:grpSpPr bwMode="auto">
          <a:xfrm>
            <a:off x="4932363" y="1989138"/>
            <a:ext cx="4102100" cy="3144837"/>
            <a:chOff x="4932363" y="1989138"/>
            <a:chExt cx="4102100" cy="3144837"/>
          </a:xfrm>
        </p:grpSpPr>
        <p:pic>
          <p:nvPicPr>
            <p:cNvPr id="4302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363" y="1989138"/>
              <a:ext cx="4102100" cy="3144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tangolo 10"/>
            <p:cNvSpPr/>
            <p:nvPr/>
          </p:nvSpPr>
          <p:spPr bwMode="auto">
            <a:xfrm>
              <a:off x="8313738" y="2254250"/>
              <a:ext cx="511175" cy="3381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600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it-IT" sz="1600" kern="0" baseline="30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0.7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017" name="Freccia a destra 18"/>
          <p:cNvSpPr>
            <a:spLocks noChangeArrowheads="1"/>
          </p:cNvSpPr>
          <p:nvPr/>
        </p:nvSpPr>
        <p:spPr bwMode="auto">
          <a:xfrm>
            <a:off x="3492500" y="6021388"/>
            <a:ext cx="863600" cy="215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/>
          </a:p>
        </p:txBody>
      </p:sp>
      <p:sp>
        <p:nvSpPr>
          <p:cNvPr id="43018" name="CasellaDiTesto 19"/>
          <p:cNvSpPr txBox="1">
            <a:spLocks noChangeArrowheads="1"/>
          </p:cNvSpPr>
          <p:nvPr/>
        </p:nvSpPr>
        <p:spPr bwMode="auto">
          <a:xfrm>
            <a:off x="4427538" y="5949950"/>
            <a:ext cx="4608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Important observational implications</a:t>
            </a:r>
          </a:p>
        </p:txBody>
      </p:sp>
      <p:sp>
        <p:nvSpPr>
          <p:cNvPr id="43019" name="CasellaDiTesto 20"/>
          <p:cNvSpPr txBox="1">
            <a:spLocks noChangeArrowheads="1"/>
          </p:cNvSpPr>
          <p:nvPr/>
        </p:nvSpPr>
        <p:spPr bwMode="auto">
          <a:xfrm>
            <a:off x="34925" y="1979613"/>
            <a:ext cx="201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Hypothesis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p/p ratio at </a:t>
            </a:r>
            <a:r>
              <a:rPr lang="en-GB" dirty="0" err="1" smtClean="0"/>
              <a:t>TeV</a:t>
            </a:r>
            <a:r>
              <a:rPr lang="en-GB" dirty="0" smtClean="0"/>
              <a:t> energies</a:t>
            </a:r>
            <a:endParaRPr lang="en-GB" dirty="0"/>
          </a:p>
        </p:txBody>
      </p:sp>
      <p:sp>
        <p:nvSpPr>
          <p:cNvPr id="47107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47108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47109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2891A3-EF98-4D45-8E2C-F62E44AF51EE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pic>
        <p:nvPicPr>
          <p:cNvPr id="47110" name="Picture 5"/>
          <p:cNvPicPr>
            <a:picLocks noChangeAspect="1" noChangeArrowheads="1"/>
          </p:cNvPicPr>
          <p:nvPr/>
        </p:nvPicPr>
        <p:blipFill>
          <a:blip r:embed="rId3" cstate="print">
            <a:lum bright="-32000" contrast="48000"/>
          </a:blip>
          <a:srcRect/>
          <a:stretch>
            <a:fillRect/>
          </a:stretch>
        </p:blipFill>
        <p:spPr bwMode="auto">
          <a:xfrm>
            <a:off x="5286375" y="2486025"/>
            <a:ext cx="369728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CasellaDiTesto 7"/>
          <p:cNvSpPr txBox="1">
            <a:spLocks noChangeArrowheads="1"/>
          </p:cNvSpPr>
          <p:nvPr/>
        </p:nvSpPr>
        <p:spPr bwMode="auto">
          <a:xfrm>
            <a:off x="214313" y="1290638"/>
            <a:ext cx="85725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dirty="0"/>
              <a:t>Using </a:t>
            </a:r>
            <a:r>
              <a:rPr lang="en-GB" dirty="0" smtClean="0"/>
              <a:t>the data </a:t>
            </a:r>
            <a:r>
              <a:rPr lang="en-GB" dirty="0"/>
              <a:t>on </a:t>
            </a:r>
            <a:r>
              <a:rPr lang="en-GB" dirty="0" smtClean="0"/>
              <a:t>the Moon </a:t>
            </a:r>
            <a:r>
              <a:rPr lang="en-GB" dirty="0"/>
              <a:t>shadow, limits on antiparticle flux can be derived. Protons are deflected towards West, antiprotons are deflected towards East </a:t>
            </a:r>
            <a:r>
              <a:rPr lang="en-GB" sz="2000" dirty="0">
                <a:solidFill>
                  <a:srgbClr val="FF0000"/>
                </a:solidFill>
              </a:rPr>
              <a:t>→ 2 symmetric shadows expected</a:t>
            </a:r>
            <a:r>
              <a:rPr lang="en-GB" dirty="0"/>
              <a:t>.</a:t>
            </a:r>
          </a:p>
        </p:txBody>
      </p:sp>
      <p:cxnSp>
        <p:nvCxnSpPr>
          <p:cNvPr id="47112" name="Connettore 1 9"/>
          <p:cNvCxnSpPr>
            <a:cxnSpLocks noChangeShapeType="1"/>
          </p:cNvCxnSpPr>
          <p:nvPr/>
        </p:nvCxnSpPr>
        <p:spPr bwMode="auto">
          <a:xfrm>
            <a:off x="1763688" y="692696"/>
            <a:ext cx="288032" cy="0"/>
          </a:xfrm>
          <a:prstGeom prst="lin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</p:spPr>
      </p:cxnSp>
      <p:sp>
        <p:nvSpPr>
          <p:cNvPr id="47113" name="Text Box 7"/>
          <p:cNvSpPr txBox="1">
            <a:spLocks noChangeArrowheads="1"/>
          </p:cNvSpPr>
          <p:nvPr/>
        </p:nvSpPr>
        <p:spPr bwMode="auto">
          <a:xfrm>
            <a:off x="179388" y="2714625"/>
            <a:ext cx="50355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FF3399"/>
                </a:solidFill>
              </a:rPr>
              <a:t>If the displacement is large and the angular resolution small </a:t>
            </a:r>
            <a:r>
              <a:rPr lang="en-US" dirty="0" smtClean="0">
                <a:solidFill>
                  <a:srgbClr val="FF3399"/>
                </a:solidFill>
              </a:rPr>
              <a:t>enough, </a:t>
            </a:r>
            <a:r>
              <a:rPr lang="en-US" dirty="0">
                <a:solidFill>
                  <a:srgbClr val="FF3399"/>
                </a:solidFill>
              </a:rPr>
              <a:t>we can distinguish between the 2 shadows.</a:t>
            </a:r>
          </a:p>
        </p:txBody>
      </p:sp>
      <p:sp>
        <p:nvSpPr>
          <p:cNvPr id="47114" name="Text Box 8"/>
          <p:cNvSpPr txBox="1">
            <a:spLocks noChangeArrowheads="1"/>
          </p:cNvSpPr>
          <p:nvPr/>
        </p:nvSpPr>
        <p:spPr bwMode="auto">
          <a:xfrm>
            <a:off x="250825" y="4505325"/>
            <a:ext cx="4606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/>
              <a:t>If no event deficit on the antimatter side is </a:t>
            </a:r>
            <a:r>
              <a:rPr lang="en-US" dirty="0" smtClean="0"/>
              <a:t>observed, </a:t>
            </a:r>
            <a:r>
              <a:rPr lang="en-US" dirty="0"/>
              <a:t>an upper limit on </a:t>
            </a:r>
            <a:r>
              <a:rPr lang="en-US" dirty="0" smtClean="0"/>
              <a:t>the antiproton </a:t>
            </a:r>
            <a:r>
              <a:rPr lang="en-US" dirty="0"/>
              <a:t>content can be calculated.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507412" cy="630237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The </a:t>
            </a:r>
            <a:r>
              <a:rPr lang="en-US" sz="2800" i="1" dirty="0"/>
              <a:t>likelihood</a:t>
            </a:r>
            <a:r>
              <a:rPr lang="en-US" sz="2800" dirty="0"/>
              <a:t> </a:t>
            </a:r>
            <a:r>
              <a:rPr lang="en-US" sz="2800" dirty="0" smtClean="0"/>
              <a:t>method for </a:t>
            </a:r>
            <a:r>
              <a:rPr lang="en-US" sz="2800" dirty="0"/>
              <a:t>the estimate of the </a:t>
            </a:r>
            <a:r>
              <a:rPr lang="en-US" sz="2800" dirty="0" err="1" smtClean="0"/>
              <a:t>u.l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4101" name="Segnaposto data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it-IT" dirty="0" smtClean="0"/>
          </a:p>
        </p:txBody>
      </p:sp>
      <p:sp>
        <p:nvSpPr>
          <p:cNvPr id="4102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it-IT" dirty="0" smtClean="0"/>
              <a:t>P. Camarri</a:t>
            </a:r>
          </a:p>
        </p:txBody>
      </p:sp>
      <p:sp>
        <p:nvSpPr>
          <p:cNvPr id="4103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02F1686-EC22-426B-8C45-BE7A114864DC}" type="slidenum">
              <a:rPr lang="it-IT" smtClean="0"/>
              <a:pPr/>
              <a:t>24</a:t>
            </a:fld>
            <a:endParaRPr lang="it-IT" smtClean="0"/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34925" y="1125538"/>
            <a:ext cx="5472113" cy="12319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A fraction </a:t>
            </a:r>
            <a:r>
              <a:rPr lang="en-US" sz="2000" i="1">
                <a:solidFill>
                  <a:srgbClr val="FF0000"/>
                </a:solidFill>
              </a:rPr>
              <a:t>r</a:t>
            </a:r>
            <a:r>
              <a:rPr lang="en-US" sz="2000"/>
              <a:t> </a:t>
            </a:r>
            <a:r>
              <a:rPr lang="en-US"/>
              <a:t>of the simulated events is assumed to be antip. In such a way, the number of events hampered by the Moon in a certain time remains unchanged.</a:t>
            </a:r>
          </a:p>
        </p:txBody>
      </p:sp>
      <p:sp>
        <p:nvSpPr>
          <p:cNvPr id="4105" name="Text Box 11"/>
          <p:cNvSpPr txBox="1">
            <a:spLocks noChangeArrowheads="1"/>
          </p:cNvSpPr>
          <p:nvPr/>
        </p:nvSpPr>
        <p:spPr bwMode="auto">
          <a:xfrm>
            <a:off x="34925" y="4941888"/>
            <a:ext cx="5978525" cy="13382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i="1"/>
              <a:t>The N</a:t>
            </a:r>
            <a:r>
              <a:rPr lang="en-US" i="1" baseline="-25000"/>
              <a:t>i</a:t>
            </a:r>
            <a:r>
              <a:rPr lang="en-US" i="1"/>
              <a:t> measured events are represented in black. </a:t>
            </a:r>
          </a:p>
          <a:p>
            <a:pPr eaLnBrk="0" hangingPunct="0">
              <a:spcBef>
                <a:spcPct val="50000"/>
              </a:spcBef>
            </a:pPr>
            <a:r>
              <a:rPr lang="en-US" i="1"/>
              <a:t>The expected events E</a:t>
            </a:r>
            <a:r>
              <a:rPr lang="en-US" i="1" baseline="-25000"/>
              <a:t>i</a:t>
            </a:r>
            <a:r>
              <a:rPr lang="en-US" i="1"/>
              <a:t> are calculated by subtracting the </a:t>
            </a:r>
            <a:r>
              <a:rPr lang="en-US" i="1">
                <a:solidFill>
                  <a:srgbClr val="0000FF"/>
                </a:solidFill>
              </a:rPr>
              <a:t>new simulated signal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 i="1"/>
              <a:t>from the </a:t>
            </a:r>
            <a:r>
              <a:rPr lang="en-US" i="1">
                <a:solidFill>
                  <a:srgbClr val="FF0000"/>
                </a:solidFill>
              </a:rPr>
              <a:t>background (red points).</a:t>
            </a:r>
          </a:p>
        </p:txBody>
      </p:sp>
      <p:grpSp>
        <p:nvGrpSpPr>
          <p:cNvPr id="2" name="Gruppo 20"/>
          <p:cNvGrpSpPr>
            <a:grpSpLocks/>
          </p:cNvGrpSpPr>
          <p:nvPr/>
        </p:nvGrpSpPr>
        <p:grpSpPr bwMode="auto">
          <a:xfrm>
            <a:off x="107950" y="2505075"/>
            <a:ext cx="5184775" cy="2292350"/>
            <a:chOff x="107950" y="2504504"/>
            <a:chExt cx="5184775" cy="2292921"/>
          </a:xfrm>
        </p:grpSpPr>
        <p:graphicFrame>
          <p:nvGraphicFramePr>
            <p:cNvPr id="4098" name="Object 2"/>
            <p:cNvGraphicFramePr>
              <a:graphicFrameLocks noChangeAspect="1"/>
            </p:cNvGraphicFramePr>
            <p:nvPr/>
          </p:nvGraphicFramePr>
          <p:xfrm>
            <a:off x="290513" y="2963292"/>
            <a:ext cx="5002212" cy="393700"/>
          </p:xfrm>
          <a:graphic>
            <a:graphicData uri="http://schemas.openxmlformats.org/presentationml/2006/ole">
              <p:oleObj spid="_x0000_s64514" name="Equazione" r:id="rId4" imgW="2577960" imgH="203040" progId="Equation.3">
                <p:embed/>
              </p:oleObj>
            </a:graphicData>
          </a:graphic>
        </p:graphicFrame>
        <p:sp>
          <p:nvSpPr>
            <p:cNvPr id="4114" name="Text Box 12"/>
            <p:cNvSpPr txBox="1">
              <a:spLocks noChangeArrowheads="1"/>
            </p:cNvSpPr>
            <p:nvPr/>
          </p:nvSpPr>
          <p:spPr bwMode="auto">
            <a:xfrm>
              <a:off x="107950" y="2504504"/>
              <a:ext cx="2519363" cy="4000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eaLnBrk="0" hangingPunct="0">
                <a:spcBef>
                  <a:spcPct val="50000"/>
                </a:spcBef>
                <a:buFont typeface="Wingdings" pitchFamily="2" charset="2"/>
                <a:buChar char="q"/>
              </a:pPr>
              <a:r>
                <a:rPr lang="en-US" sz="2000">
                  <a:solidFill>
                    <a:srgbClr val="0000FF"/>
                  </a:solidFill>
                </a:rPr>
                <a:t>New MC signal</a:t>
              </a:r>
              <a:r>
                <a:rPr lang="en-US" sz="2000"/>
                <a:t>:</a:t>
              </a:r>
            </a:p>
          </p:txBody>
        </p:sp>
        <p:sp>
          <p:nvSpPr>
            <p:cNvPr id="4115" name="Text Box 13"/>
            <p:cNvSpPr txBox="1">
              <a:spLocks noChangeArrowheads="1"/>
            </p:cNvSpPr>
            <p:nvPr/>
          </p:nvSpPr>
          <p:spPr bwMode="auto">
            <a:xfrm>
              <a:off x="107950" y="3500438"/>
              <a:ext cx="3095625" cy="4000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457200" indent="-457200" eaLnBrk="0" hangingPunct="0">
                <a:buFont typeface="Wingdings" pitchFamily="2" charset="2"/>
                <a:buChar char="q"/>
              </a:pPr>
              <a:r>
                <a:rPr lang="en-US" sz="2000"/>
                <a:t>Likelihood function:</a:t>
              </a:r>
            </a:p>
          </p:txBody>
        </p:sp>
        <p:graphicFrame>
          <p:nvGraphicFramePr>
            <p:cNvPr id="4099" name="Object 3"/>
            <p:cNvGraphicFramePr>
              <a:graphicFrameLocks noChangeAspect="1"/>
            </p:cNvGraphicFramePr>
            <p:nvPr/>
          </p:nvGraphicFramePr>
          <p:xfrm>
            <a:off x="323850" y="3998913"/>
            <a:ext cx="4681538" cy="798512"/>
          </p:xfrm>
          <a:graphic>
            <a:graphicData uri="http://schemas.openxmlformats.org/presentationml/2006/ole">
              <p:oleObj spid="_x0000_s64515" name="Equation" r:id="rId5" imgW="2577960" imgH="431640" progId="Equation.3">
                <p:embed/>
              </p:oleObj>
            </a:graphicData>
          </a:graphic>
        </p:graphicFrame>
      </p:grpSp>
      <p:pic>
        <p:nvPicPr>
          <p:cNvPr id="4107" name="Picture 3"/>
          <p:cNvPicPr>
            <a:picLocks noChangeAspect="1" noChangeArrowheads="1"/>
          </p:cNvPicPr>
          <p:nvPr/>
        </p:nvPicPr>
        <p:blipFill>
          <a:blip r:embed="rId6" cstate="print"/>
          <a:srcRect t="55618" r="12294" b="1297"/>
          <a:stretch>
            <a:fillRect/>
          </a:stretch>
        </p:blipFill>
        <p:spPr bwMode="auto">
          <a:xfrm>
            <a:off x="5940425" y="3860800"/>
            <a:ext cx="3097213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uppo 19"/>
          <p:cNvGrpSpPr>
            <a:grpSpLocks/>
          </p:cNvGrpSpPr>
          <p:nvPr/>
        </p:nvGrpSpPr>
        <p:grpSpPr bwMode="auto">
          <a:xfrm>
            <a:off x="5435600" y="1166813"/>
            <a:ext cx="3673475" cy="2597150"/>
            <a:chOff x="5436096" y="1166927"/>
            <a:chExt cx="3672408" cy="2597619"/>
          </a:xfrm>
        </p:grpSpPr>
        <p:pic>
          <p:nvPicPr>
            <p:cNvPr id="4109" name="Picture 4" descr="AniprotoneFintoFettaX"/>
            <p:cNvPicPr>
              <a:picLocks noChangeAspect="1" noChangeArrowheads="1"/>
            </p:cNvPicPr>
            <p:nvPr/>
          </p:nvPicPr>
          <p:blipFill>
            <a:blip r:embed="rId7" cstate="print"/>
            <a:srcRect t="6973" r="7269"/>
            <a:stretch>
              <a:fillRect/>
            </a:stretch>
          </p:blipFill>
          <p:spPr bwMode="auto">
            <a:xfrm>
              <a:off x="5436096" y="1166927"/>
              <a:ext cx="3672408" cy="2597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0" name="Line 9"/>
            <p:cNvSpPr>
              <a:spLocks noChangeShapeType="1"/>
            </p:cNvSpPr>
            <p:nvPr/>
          </p:nvSpPr>
          <p:spPr bwMode="auto">
            <a:xfrm flipH="1" flipV="1">
              <a:off x="7683584" y="1988840"/>
              <a:ext cx="288032" cy="3600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11" name="Text Box 10"/>
            <p:cNvSpPr txBox="1">
              <a:spLocks noChangeArrowheads="1"/>
            </p:cNvSpPr>
            <p:nvPr/>
          </p:nvSpPr>
          <p:spPr bwMode="auto">
            <a:xfrm>
              <a:off x="7920608" y="2276872"/>
              <a:ext cx="755848" cy="366713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antip</a:t>
              </a:r>
            </a:p>
          </p:txBody>
        </p:sp>
        <p:sp>
          <p:nvSpPr>
            <p:cNvPr id="4112" name="Text Box 11"/>
            <p:cNvSpPr txBox="1">
              <a:spLocks noChangeArrowheads="1"/>
            </p:cNvSpPr>
            <p:nvPr/>
          </p:nvSpPr>
          <p:spPr bwMode="auto">
            <a:xfrm>
              <a:off x="6516216" y="2771636"/>
              <a:ext cx="325730" cy="369332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p</a:t>
              </a:r>
            </a:p>
          </p:txBody>
        </p:sp>
        <p:sp>
          <p:nvSpPr>
            <p:cNvPr id="4113" name="Line 13"/>
            <p:cNvSpPr>
              <a:spLocks noChangeShapeType="1"/>
            </p:cNvSpPr>
            <p:nvPr/>
          </p:nvSpPr>
          <p:spPr bwMode="auto">
            <a:xfrm flipV="1">
              <a:off x="6804248" y="2565101"/>
              <a:ext cx="288032" cy="359842"/>
            </a:xfrm>
            <a:prstGeom prst="line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435975" cy="847725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The </a:t>
            </a:r>
            <a:r>
              <a:rPr lang="en-US" sz="2800" i="1" dirty="0" smtClean="0"/>
              <a:t>likelihood</a:t>
            </a:r>
            <a:r>
              <a:rPr lang="en-US" sz="2800" dirty="0" smtClean="0"/>
              <a:t> method for the estimate of the </a:t>
            </a:r>
            <a:r>
              <a:rPr lang="en-US" sz="2800" dirty="0" err="1" smtClean="0"/>
              <a:t>u.l</a:t>
            </a:r>
            <a:r>
              <a:rPr lang="en-US" sz="2800" dirty="0" smtClean="0"/>
              <a:t>.</a:t>
            </a:r>
            <a:endParaRPr lang="en-US" dirty="0"/>
          </a:p>
        </p:txBody>
      </p:sp>
      <p:sp>
        <p:nvSpPr>
          <p:cNvPr id="66563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66564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66565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AC5811-CA31-4E61-B688-8650F8F431D6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66566" name="Text Box 22"/>
          <p:cNvSpPr txBox="1">
            <a:spLocks noChangeArrowheads="1"/>
          </p:cNvSpPr>
          <p:nvPr/>
        </p:nvSpPr>
        <p:spPr bwMode="auto">
          <a:xfrm>
            <a:off x="107950" y="3644900"/>
            <a:ext cx="5472113" cy="646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The corresponding upper limit according to the unified Feldman &amp; Cousins approach (1998) are:</a:t>
            </a:r>
          </a:p>
        </p:txBody>
      </p:sp>
      <p:grpSp>
        <p:nvGrpSpPr>
          <p:cNvPr id="3" name="Gruppo 14"/>
          <p:cNvGrpSpPr>
            <a:grpSpLocks/>
          </p:cNvGrpSpPr>
          <p:nvPr/>
        </p:nvGrpSpPr>
        <p:grpSpPr bwMode="auto">
          <a:xfrm>
            <a:off x="34925" y="1258888"/>
            <a:ext cx="5653088" cy="1841500"/>
            <a:chOff x="35496" y="1258888"/>
            <a:chExt cx="5653087" cy="1841500"/>
          </a:xfrm>
        </p:grpSpPr>
        <p:sp>
          <p:nvSpPr>
            <p:cNvPr id="66571" name="Text Box 21"/>
            <p:cNvSpPr txBox="1">
              <a:spLocks noChangeArrowheads="1"/>
            </p:cNvSpPr>
            <p:nvPr/>
          </p:nvSpPr>
          <p:spPr bwMode="auto">
            <a:xfrm>
              <a:off x="35496" y="1258888"/>
              <a:ext cx="5653087" cy="36988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/>
                <a:t>The r-values which maximize the </a:t>
              </a:r>
              <a:r>
                <a:rPr lang="en-US" i="1"/>
                <a:t>likelihood </a:t>
              </a:r>
              <a:r>
                <a:rPr lang="en-US"/>
                <a:t>are</a:t>
              </a:r>
              <a:r>
                <a:rPr lang="en-US" i="1"/>
                <a:t>:</a:t>
              </a:r>
              <a:endParaRPr lang="en-US"/>
            </a:p>
          </p:txBody>
        </p:sp>
        <p:sp>
          <p:nvSpPr>
            <p:cNvPr id="66572" name="CasellaDiTesto 11"/>
            <p:cNvSpPr txBox="1">
              <a:spLocks noChangeArrowheads="1"/>
            </p:cNvSpPr>
            <p:nvPr/>
          </p:nvSpPr>
          <p:spPr bwMode="auto">
            <a:xfrm>
              <a:off x="3527996" y="1916113"/>
              <a:ext cx="216058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/>
                <a:t>for 40 &lt; N &lt; 100</a:t>
              </a:r>
            </a:p>
          </p:txBody>
        </p:sp>
        <p:sp>
          <p:nvSpPr>
            <p:cNvPr id="66573" name="CasellaDiTesto 14"/>
            <p:cNvSpPr txBox="1">
              <a:spLocks noChangeArrowheads="1"/>
            </p:cNvSpPr>
            <p:nvPr/>
          </p:nvSpPr>
          <p:spPr bwMode="auto">
            <a:xfrm>
              <a:off x="3527996" y="2700338"/>
              <a:ext cx="187166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/>
                <a:t>for N &gt; 100</a:t>
              </a:r>
            </a:p>
          </p:txBody>
        </p:sp>
        <p:sp>
          <p:nvSpPr>
            <p:cNvPr id="66574" name="CasellaDiTesto 16"/>
            <p:cNvSpPr txBox="1">
              <a:spLocks noChangeArrowheads="1"/>
            </p:cNvSpPr>
            <p:nvPr/>
          </p:nvSpPr>
          <p:spPr bwMode="auto">
            <a:xfrm>
              <a:off x="214883" y="1844675"/>
              <a:ext cx="309721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400" baseline="-2500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min</a:t>
              </a:r>
              <a:r>
                <a:rPr lang="en-US" sz="240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= -0.076 ± 0.055</a:t>
              </a:r>
            </a:p>
          </p:txBody>
        </p:sp>
        <p:sp>
          <p:nvSpPr>
            <p:cNvPr id="66575" name="CasellaDiTesto 17"/>
            <p:cNvSpPr txBox="1">
              <a:spLocks noChangeArrowheads="1"/>
            </p:cNvSpPr>
            <p:nvPr/>
          </p:nvSpPr>
          <p:spPr bwMode="auto">
            <a:xfrm>
              <a:off x="214883" y="2606675"/>
              <a:ext cx="309721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2400" baseline="-2500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min</a:t>
              </a:r>
              <a:r>
                <a:rPr lang="en-US" sz="2400">
                  <a:solidFill>
                    <a:srgbClr val="008000"/>
                  </a:solidFill>
                  <a:latin typeface="Times New Roman" pitchFamily="18" charset="0"/>
                  <a:cs typeface="Times New Roman" pitchFamily="18" charset="0"/>
                </a:rPr>
                <a:t> = -0.144 ± 0.085</a:t>
              </a:r>
            </a:p>
          </p:txBody>
        </p:sp>
      </p:grpSp>
      <p:sp>
        <p:nvSpPr>
          <p:cNvPr id="66568" name="CasellaDiTesto 18"/>
          <p:cNvSpPr txBox="1">
            <a:spLocks noChangeArrowheads="1"/>
          </p:cNvSpPr>
          <p:nvPr/>
        </p:nvSpPr>
        <p:spPr bwMode="auto">
          <a:xfrm>
            <a:off x="331788" y="4437063"/>
            <a:ext cx="47450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u.l.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0.034       (90% c.l.)</a:t>
            </a:r>
          </a:p>
        </p:txBody>
      </p:sp>
      <p:sp>
        <p:nvSpPr>
          <p:cNvPr id="66569" name="CasellaDiTesto 19"/>
          <p:cNvSpPr txBox="1">
            <a:spLocks noChangeArrowheads="1"/>
          </p:cNvSpPr>
          <p:nvPr/>
        </p:nvSpPr>
        <p:spPr bwMode="auto">
          <a:xfrm>
            <a:off x="323850" y="5013325"/>
            <a:ext cx="4895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2400" baseline="-25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u.l.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0.041       (90% c.l.)</a:t>
            </a:r>
          </a:p>
        </p:txBody>
      </p:sp>
      <p:pic>
        <p:nvPicPr>
          <p:cNvPr id="66570" name="Picture 15"/>
          <p:cNvPicPr>
            <a:picLocks noChangeAspect="1" noChangeArrowheads="1"/>
          </p:cNvPicPr>
          <p:nvPr/>
        </p:nvPicPr>
        <p:blipFill>
          <a:blip r:embed="rId2" cstate="print"/>
          <a:srcRect l="1379" t="43501" r="10915" b="1297"/>
          <a:stretch>
            <a:fillRect/>
          </a:stretch>
        </p:blipFill>
        <p:spPr bwMode="auto">
          <a:xfrm>
            <a:off x="5724525" y="1268413"/>
            <a:ext cx="33845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 l="2859" t="69337" r="12294"/>
          <a:stretch>
            <a:fillRect/>
          </a:stretch>
        </p:blipFill>
        <p:spPr bwMode="auto">
          <a:xfrm>
            <a:off x="34925" y="1268413"/>
            <a:ext cx="59055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9113" y="260350"/>
            <a:ext cx="8229600" cy="8477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Upper limits on p/p by ARGO-YBJ</a:t>
            </a:r>
            <a:endParaRPr lang="en-GB" dirty="0"/>
          </a:p>
        </p:txBody>
      </p:sp>
      <p:sp>
        <p:nvSpPr>
          <p:cNvPr id="48132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48133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48134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190000-B7CC-45E1-9625-7DD5A6A7C096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cxnSp>
        <p:nvCxnSpPr>
          <p:cNvPr id="48135" name="Connettore 1 6"/>
          <p:cNvCxnSpPr>
            <a:cxnSpLocks noChangeShapeType="1"/>
          </p:cNvCxnSpPr>
          <p:nvPr/>
        </p:nvCxnSpPr>
        <p:spPr bwMode="auto">
          <a:xfrm>
            <a:off x="4572000" y="476672"/>
            <a:ext cx="285626" cy="25822"/>
          </a:xfrm>
          <a:prstGeom prst="line">
            <a:avLst/>
          </a:prstGeom>
          <a:noFill/>
          <a:ln w="38100" algn="ctr">
            <a:solidFill>
              <a:srgbClr val="0066FF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sp>
        <p:nvSpPr>
          <p:cNvPr id="48136" name="CasellaDiTesto 11"/>
          <p:cNvSpPr txBox="1">
            <a:spLocks noChangeArrowheads="1"/>
          </p:cNvSpPr>
          <p:nvPr/>
        </p:nvSpPr>
        <p:spPr bwMode="auto">
          <a:xfrm>
            <a:off x="6011863" y="4017963"/>
            <a:ext cx="2952750" cy="7064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5% at 1.4 TeV  </a:t>
            </a:r>
            <a:r>
              <a:rPr lang="en-US" sz="1600"/>
              <a:t>at 90% c.l.</a:t>
            </a:r>
          </a:p>
          <a:p>
            <a:r>
              <a:rPr lang="en-US" sz="2000">
                <a:solidFill>
                  <a:srgbClr val="FF0000"/>
                </a:solidFill>
              </a:rPr>
              <a:t>6% at 5 TeV  </a:t>
            </a:r>
            <a:r>
              <a:rPr lang="en-US" sz="1600"/>
              <a:t>at 90% c.l</a:t>
            </a:r>
            <a:r>
              <a:rPr lang="en-US"/>
              <a:t>.</a:t>
            </a:r>
          </a:p>
        </p:txBody>
      </p:sp>
      <p:sp>
        <p:nvSpPr>
          <p:cNvPr id="48137" name="CasellaDiTesto 22"/>
          <p:cNvSpPr txBox="1">
            <a:spLocks noChangeArrowheads="1"/>
          </p:cNvSpPr>
          <p:nvPr/>
        </p:nvSpPr>
        <p:spPr bwMode="auto">
          <a:xfrm>
            <a:off x="5938838" y="3141663"/>
            <a:ext cx="3025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In this energy range the p fraction in CR is ≈70%</a:t>
            </a:r>
          </a:p>
        </p:txBody>
      </p:sp>
      <p:sp>
        <p:nvSpPr>
          <p:cNvPr id="3" name="CasellaDiTesto 23"/>
          <p:cNvSpPr txBox="1">
            <a:spLocks noChangeArrowheads="1"/>
          </p:cNvSpPr>
          <p:nvPr/>
        </p:nvSpPr>
        <p:spPr bwMode="auto">
          <a:xfrm>
            <a:off x="395288" y="5621338"/>
            <a:ext cx="828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few-</a:t>
            </a:r>
            <a:r>
              <a:rPr lang="en-US" sz="2000" i="1" dirty="0" err="1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000" i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range these limits are the lowest available</a:t>
            </a:r>
            <a:r>
              <a:rPr lang="en-US" sz="2000" dirty="0">
                <a:solidFill>
                  <a:srgbClr val="336600"/>
                </a:solidFill>
              </a:rPr>
              <a:t>.</a:t>
            </a:r>
          </a:p>
        </p:txBody>
      </p:sp>
      <p:sp>
        <p:nvSpPr>
          <p:cNvPr id="48139" name="矩形 7"/>
          <p:cNvSpPr>
            <a:spLocks noChangeArrowheads="1"/>
          </p:cNvSpPr>
          <p:nvPr/>
        </p:nvSpPr>
        <p:spPr bwMode="auto">
          <a:xfrm>
            <a:off x="6084888" y="1268413"/>
            <a:ext cx="29527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marL="92075" indent="-92075" defTabSz="828675"/>
            <a:r>
              <a:rPr lang="en-US" altLang="zh-CN">
                <a:ea typeface="宋体" pitchFamily="2" charset="-122"/>
              </a:rPr>
              <a:t>Antigalaxies contribution for different diffusion coefficients, 0.6, 0.7</a:t>
            </a:r>
            <a:endParaRPr lang="zh-CN" altLang="en-US">
              <a:solidFill>
                <a:schemeClr val="bg1"/>
              </a:solidFill>
              <a:ea typeface="宋体" pitchFamily="2" charset="-122"/>
            </a:endParaRPr>
          </a:p>
        </p:txBody>
      </p:sp>
      <p:sp>
        <p:nvSpPr>
          <p:cNvPr id="48140" name="Rettangolo 13"/>
          <p:cNvSpPr>
            <a:spLocks noChangeArrowheads="1"/>
          </p:cNvSpPr>
          <p:nvPr/>
        </p:nvSpPr>
        <p:spPr bwMode="auto">
          <a:xfrm>
            <a:off x="5435600" y="2509838"/>
            <a:ext cx="3622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zh-CN">
                <a:ea typeface="宋体" pitchFamily="2" charset="-122"/>
              </a:rPr>
              <a:t>Heavy DM contribution (Cirelli) </a:t>
            </a:r>
            <a:endParaRPr lang="en-US"/>
          </a:p>
        </p:txBody>
      </p:sp>
      <p:cxnSp>
        <p:nvCxnSpPr>
          <p:cNvPr id="48141" name="Connettore 2 15"/>
          <p:cNvCxnSpPr>
            <a:cxnSpLocks noChangeShapeType="1"/>
          </p:cNvCxnSpPr>
          <p:nvPr/>
        </p:nvCxnSpPr>
        <p:spPr bwMode="auto">
          <a:xfrm rot="10800000" flipV="1">
            <a:off x="4787900" y="2781300"/>
            <a:ext cx="720725" cy="28733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48142" name="Connettore 2 17"/>
          <p:cNvCxnSpPr>
            <a:cxnSpLocks noChangeShapeType="1"/>
          </p:cNvCxnSpPr>
          <p:nvPr/>
        </p:nvCxnSpPr>
        <p:spPr bwMode="auto">
          <a:xfrm rot="10800000" flipV="1">
            <a:off x="5508625" y="1500188"/>
            <a:ext cx="560388" cy="2000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48143" name="CasellaDiTesto 15"/>
          <p:cNvSpPr txBox="1">
            <a:spLocks noChangeArrowheads="1"/>
          </p:cNvSpPr>
          <p:nvPr/>
        </p:nvSpPr>
        <p:spPr bwMode="auto">
          <a:xfrm>
            <a:off x="3635375" y="4006850"/>
            <a:ext cx="1657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Secondary production</a:t>
            </a:r>
          </a:p>
        </p:txBody>
      </p:sp>
      <p:cxnSp>
        <p:nvCxnSpPr>
          <p:cNvPr id="48144" name="Connettore 2 19"/>
          <p:cNvCxnSpPr>
            <a:cxnSpLocks noChangeShapeType="1"/>
          </p:cNvCxnSpPr>
          <p:nvPr/>
        </p:nvCxnSpPr>
        <p:spPr bwMode="auto">
          <a:xfrm rot="16200000" flipV="1">
            <a:off x="3528220" y="3752056"/>
            <a:ext cx="360362" cy="2889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Light-component spectrum of CRs</a:t>
            </a:r>
            <a:endParaRPr lang="en-US" dirty="0"/>
          </a:p>
        </p:txBody>
      </p:sp>
      <p:sp>
        <p:nvSpPr>
          <p:cNvPr id="49155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49156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49157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61F2A4D-7BD8-444F-9558-80AD8968831C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  <p:sp>
        <p:nvSpPr>
          <p:cNvPr id="49158" name="CasellaDiTesto 6"/>
          <p:cNvSpPr txBox="1">
            <a:spLocks noChangeArrowheads="1"/>
          </p:cNvSpPr>
          <p:nvPr/>
        </p:nvSpPr>
        <p:spPr bwMode="auto">
          <a:xfrm>
            <a:off x="500063" y="90805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Measurement of the </a:t>
            </a:r>
            <a:r>
              <a:rPr lang="en-US" i="1">
                <a:solidFill>
                  <a:srgbClr val="FF0000"/>
                </a:solidFill>
              </a:rPr>
              <a:t>light-component</a:t>
            </a:r>
            <a:r>
              <a:rPr lang="en-US">
                <a:solidFill>
                  <a:srgbClr val="FF0000"/>
                </a:solidFill>
              </a:rPr>
              <a:t> (p+He) </a:t>
            </a:r>
            <a:r>
              <a:rPr lang="en-US"/>
              <a:t>spectrum of primary CRs </a:t>
            </a:r>
            <a:r>
              <a:rPr lang="en-US">
                <a:solidFill>
                  <a:srgbClr val="FF0000"/>
                </a:solidFill>
              </a:rPr>
              <a:t>in the energy region (5 – 250) TeV </a:t>
            </a:r>
            <a:r>
              <a:rPr lang="en-US"/>
              <a:t>via a Bayesian unfolding procedure.</a:t>
            </a:r>
          </a:p>
        </p:txBody>
      </p:sp>
      <p:sp>
        <p:nvSpPr>
          <p:cNvPr id="49159" name="CasellaDiTesto 34"/>
          <p:cNvSpPr txBox="1">
            <a:spLocks noChangeArrowheads="1"/>
          </p:cNvSpPr>
          <p:nvPr/>
        </p:nvSpPr>
        <p:spPr bwMode="auto">
          <a:xfrm>
            <a:off x="5940425" y="2420938"/>
            <a:ext cx="3168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The contribution of heavier nuclei to the trigger is a few %</a:t>
            </a:r>
          </a:p>
        </p:txBody>
      </p:sp>
      <p:sp>
        <p:nvSpPr>
          <p:cNvPr id="49160" name="CasellaDiTesto 35"/>
          <p:cNvSpPr txBox="1">
            <a:spLocks noChangeArrowheads="1"/>
          </p:cNvSpPr>
          <p:nvPr/>
        </p:nvSpPr>
        <p:spPr bwMode="auto">
          <a:xfrm>
            <a:off x="6107113" y="3213100"/>
            <a:ext cx="2786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ARGO data agree with CREAM results</a:t>
            </a:r>
          </a:p>
        </p:txBody>
      </p:sp>
      <p:sp>
        <p:nvSpPr>
          <p:cNvPr id="49161" name="Freccia in giù 36"/>
          <p:cNvSpPr>
            <a:spLocks noChangeArrowheads="1"/>
          </p:cNvSpPr>
          <p:nvPr/>
        </p:nvSpPr>
        <p:spPr bwMode="auto">
          <a:xfrm>
            <a:off x="7310438" y="3933825"/>
            <a:ext cx="214312" cy="500063"/>
          </a:xfrm>
          <a:prstGeom prst="down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9162" name="CasellaDiTesto 37"/>
          <p:cNvSpPr txBox="1">
            <a:spLocks noChangeArrowheads="1"/>
          </p:cNvSpPr>
          <p:nvPr/>
        </p:nvSpPr>
        <p:spPr bwMode="auto">
          <a:xfrm>
            <a:off x="5786438" y="4508500"/>
            <a:ext cx="3143250" cy="9239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Evidence that the proton spectrum is flatter than in the lower energy region</a:t>
            </a:r>
          </a:p>
        </p:txBody>
      </p:sp>
      <p:grpSp>
        <p:nvGrpSpPr>
          <p:cNvPr id="3" name="Gruppo 44"/>
          <p:cNvGrpSpPr>
            <a:grpSpLocks/>
          </p:cNvGrpSpPr>
          <p:nvPr/>
        </p:nvGrpSpPr>
        <p:grpSpPr bwMode="auto">
          <a:xfrm>
            <a:off x="160338" y="1620838"/>
            <a:ext cx="6556375" cy="3968750"/>
            <a:chOff x="71406" y="2316764"/>
            <a:chExt cx="6556892" cy="3969756"/>
          </a:xfrm>
        </p:grpSpPr>
        <p:grpSp>
          <p:nvGrpSpPr>
            <p:cNvPr id="4" name="Gruppo 42"/>
            <p:cNvGrpSpPr>
              <a:grpSpLocks/>
            </p:cNvGrpSpPr>
            <p:nvPr/>
          </p:nvGrpSpPr>
          <p:grpSpPr bwMode="auto">
            <a:xfrm>
              <a:off x="71406" y="2316764"/>
              <a:ext cx="6556892" cy="3969756"/>
              <a:chOff x="71406" y="2316764"/>
              <a:chExt cx="6556892" cy="3969756"/>
            </a:xfrm>
          </p:grpSpPr>
          <p:pic>
            <p:nvPicPr>
              <p:cNvPr id="49167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36000" contrast="54000"/>
              </a:blip>
              <a:srcRect/>
              <a:stretch>
                <a:fillRect/>
              </a:stretch>
            </p:blipFill>
            <p:spPr bwMode="auto">
              <a:xfrm>
                <a:off x="71406" y="2502323"/>
                <a:ext cx="4957777" cy="37841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168" name="CasellaDiTesto 9"/>
              <p:cNvSpPr txBox="1">
                <a:spLocks noChangeArrowheads="1"/>
              </p:cNvSpPr>
              <p:nvPr/>
            </p:nvSpPr>
            <p:spPr bwMode="auto">
              <a:xfrm>
                <a:off x="1041872" y="2758104"/>
                <a:ext cx="192882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CREAM p+He</a:t>
                </a:r>
              </a:p>
            </p:txBody>
          </p:sp>
          <p:cxnSp>
            <p:nvCxnSpPr>
              <p:cNvPr id="49169" name="Connettore 2 11"/>
              <p:cNvCxnSpPr>
                <a:cxnSpLocks noChangeShapeType="1"/>
              </p:cNvCxnSpPr>
              <p:nvPr/>
            </p:nvCxnSpPr>
            <p:spPr bwMode="auto">
              <a:xfrm>
                <a:off x="2826680" y="3046137"/>
                <a:ext cx="602311" cy="168549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9170" name="CasellaDiTesto 13"/>
              <p:cNvSpPr txBox="1">
                <a:spLocks noChangeArrowheads="1"/>
              </p:cNvSpPr>
              <p:nvPr/>
            </p:nvSpPr>
            <p:spPr bwMode="auto">
              <a:xfrm>
                <a:off x="3357554" y="2316764"/>
                <a:ext cx="25717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008000"/>
                    </a:solidFill>
                  </a:rPr>
                  <a:t>EAS-TOP + MACRO</a:t>
                </a:r>
              </a:p>
            </p:txBody>
          </p:sp>
          <p:cxnSp>
            <p:nvCxnSpPr>
              <p:cNvPr id="49171" name="Connettore 2 15"/>
              <p:cNvCxnSpPr>
                <a:cxnSpLocks noChangeShapeType="1"/>
              </p:cNvCxnSpPr>
              <p:nvPr/>
            </p:nvCxnSpPr>
            <p:spPr bwMode="auto">
              <a:xfrm rot="5400000">
                <a:off x="4015106" y="2652658"/>
                <a:ext cx="357191" cy="285752"/>
              </a:xfrm>
              <a:prstGeom prst="straightConnector1">
                <a:avLst/>
              </a:prstGeom>
              <a:noFill/>
              <a:ln w="28575" algn="ctr">
                <a:solidFill>
                  <a:srgbClr val="00800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9172" name="CasellaDiTesto 17"/>
              <p:cNvSpPr txBox="1">
                <a:spLocks noChangeArrowheads="1"/>
              </p:cNvSpPr>
              <p:nvPr/>
            </p:nvSpPr>
            <p:spPr bwMode="auto">
              <a:xfrm>
                <a:off x="4770910" y="2643182"/>
                <a:ext cx="185738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>
                    <a:solidFill>
                      <a:srgbClr val="0070C0"/>
                    </a:solidFill>
                  </a:rPr>
                  <a:t>Horandel p+He</a:t>
                </a:r>
              </a:p>
            </p:txBody>
          </p:sp>
          <p:cxnSp>
            <p:nvCxnSpPr>
              <p:cNvPr id="49173" name="Connettore 2 19"/>
              <p:cNvCxnSpPr>
                <a:cxnSpLocks noChangeShapeType="1"/>
              </p:cNvCxnSpPr>
              <p:nvPr/>
            </p:nvCxnSpPr>
            <p:spPr bwMode="auto">
              <a:xfrm rot="10800000" flipV="1">
                <a:off x="4929190" y="3000372"/>
                <a:ext cx="357190" cy="214314"/>
              </a:xfrm>
              <a:prstGeom prst="straightConnector1">
                <a:avLst/>
              </a:prstGeom>
              <a:noFill/>
              <a:ln w="28575" algn="ctr">
                <a:solidFill>
                  <a:srgbClr val="0070C0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49174" name="CasellaDiTesto 24"/>
              <p:cNvSpPr txBox="1">
                <a:spLocks noChangeArrowheads="1"/>
              </p:cNvSpPr>
              <p:nvPr/>
            </p:nvSpPr>
            <p:spPr bwMode="auto">
              <a:xfrm>
                <a:off x="4572000" y="3631172"/>
                <a:ext cx="12858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CREAM p</a:t>
                </a:r>
              </a:p>
            </p:txBody>
          </p:sp>
          <p:sp>
            <p:nvSpPr>
              <p:cNvPr id="49175" name="CasellaDiTesto 25"/>
              <p:cNvSpPr txBox="1">
                <a:spLocks noChangeArrowheads="1"/>
              </p:cNvSpPr>
              <p:nvPr/>
            </p:nvSpPr>
            <p:spPr bwMode="auto">
              <a:xfrm>
                <a:off x="2928926" y="4357694"/>
                <a:ext cx="142876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/>
                  <a:t>CREAM He</a:t>
                </a:r>
              </a:p>
            </p:txBody>
          </p:sp>
          <p:cxnSp>
            <p:nvCxnSpPr>
              <p:cNvPr id="49176" name="Connettore 2 27"/>
              <p:cNvCxnSpPr>
                <a:cxnSpLocks noChangeShapeType="1"/>
              </p:cNvCxnSpPr>
              <p:nvPr/>
            </p:nvCxnSpPr>
            <p:spPr bwMode="auto">
              <a:xfrm rot="10800000">
                <a:off x="4429126" y="3500441"/>
                <a:ext cx="269777" cy="193774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49177" name="Connettore 2 2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607586" y="4036223"/>
                <a:ext cx="500066" cy="142876"/>
              </a:xfrm>
              <a:prstGeom prst="straightConnector1">
                <a:avLst/>
              </a:prstGeom>
              <a:noFill/>
              <a:ln w="28575" algn="ctr">
                <a:solidFill>
                  <a:schemeClr val="tx1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46093" name="CasellaDiTesto 43"/>
            <p:cNvSpPr txBox="1">
              <a:spLocks noChangeArrowheads="1"/>
            </p:cNvSpPr>
            <p:nvPr/>
          </p:nvSpPr>
          <p:spPr bwMode="auto">
            <a:xfrm>
              <a:off x="2000370" y="5286141"/>
              <a:ext cx="2714839" cy="400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ARGO preliminary</a:t>
              </a:r>
            </a:p>
          </p:txBody>
        </p:sp>
      </p:grpSp>
      <p:sp>
        <p:nvSpPr>
          <p:cNvPr id="25" name="Rettangolo 24"/>
          <p:cNvSpPr/>
          <p:nvPr/>
        </p:nvSpPr>
        <p:spPr>
          <a:xfrm>
            <a:off x="250825" y="5661025"/>
            <a:ext cx="860583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first time direct and ground-based measurements overlap for a wide energy range thus making possible the cross-calibration of the experiments.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animap"/>
          <p:cNvPicPr>
            <a:picLocks noChangeAspect="1" noChangeArrowheads="1"/>
          </p:cNvPicPr>
          <p:nvPr/>
        </p:nvPicPr>
        <p:blipFill>
          <a:blip r:embed="rId3" cstate="print"/>
          <a:srcRect t="9366" b="3334"/>
          <a:stretch>
            <a:fillRect/>
          </a:stretch>
        </p:blipFill>
        <p:spPr bwMode="auto">
          <a:xfrm>
            <a:off x="1071563" y="1785938"/>
            <a:ext cx="7405687" cy="40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51204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51205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91A2C96-1D17-4B81-8209-83BC4F04BA70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  <p:sp>
        <p:nvSpPr>
          <p:cNvPr id="51206" name="Line 8"/>
          <p:cNvSpPr>
            <a:spLocks noChangeShapeType="1"/>
          </p:cNvSpPr>
          <p:nvPr/>
        </p:nvSpPr>
        <p:spPr bwMode="auto">
          <a:xfrm flipH="1">
            <a:off x="5857875" y="1857375"/>
            <a:ext cx="695325" cy="714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1207" name="Line 9"/>
          <p:cNvSpPr>
            <a:spLocks noChangeShapeType="1"/>
          </p:cNvSpPr>
          <p:nvPr/>
        </p:nvSpPr>
        <p:spPr bwMode="auto">
          <a:xfrm flipH="1">
            <a:off x="7215188" y="2371725"/>
            <a:ext cx="838200" cy="914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1208" name="Text Box 10"/>
          <p:cNvSpPr txBox="1">
            <a:spLocks noChangeArrowheads="1"/>
          </p:cNvSpPr>
          <p:nvPr/>
        </p:nvSpPr>
        <p:spPr bwMode="auto">
          <a:xfrm>
            <a:off x="6118225" y="1023938"/>
            <a:ext cx="284638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sz="24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Cosmic rays excess </a:t>
            </a:r>
            <a:r>
              <a:rPr lang="it-IT" sz="2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</a:t>
            </a:r>
            <a:r>
              <a:rPr lang="it-IT" sz="2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2000">
                <a:solidFill>
                  <a:srgbClr val="FF0000"/>
                </a:solidFill>
                <a:latin typeface="Times New Roman" pitchFamily="18" charset="0"/>
              </a:rPr>
              <a:t>0.06%</a:t>
            </a:r>
          </a:p>
        </p:txBody>
      </p:sp>
      <p:sp>
        <p:nvSpPr>
          <p:cNvPr id="51209" name="Text Box 11"/>
          <p:cNvSpPr txBox="1">
            <a:spLocks noChangeArrowheads="1"/>
          </p:cNvSpPr>
          <p:nvPr/>
        </p:nvSpPr>
        <p:spPr bwMode="auto">
          <a:xfrm>
            <a:off x="7786688" y="1857375"/>
            <a:ext cx="1143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sz="2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</a:t>
            </a:r>
            <a:r>
              <a:rPr lang="it-IT" sz="280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2000">
                <a:solidFill>
                  <a:srgbClr val="FF0000"/>
                </a:solidFill>
                <a:latin typeface="Times New Roman" pitchFamily="18" charset="0"/>
              </a:rPr>
              <a:t>0.1%</a:t>
            </a:r>
          </a:p>
        </p:txBody>
      </p:sp>
      <p:sp>
        <p:nvSpPr>
          <p:cNvPr id="51210" name="Text Box 4"/>
          <p:cNvSpPr txBox="1">
            <a:spLocks noChangeArrowheads="1"/>
          </p:cNvSpPr>
          <p:nvPr/>
        </p:nvSpPr>
        <p:spPr bwMode="auto">
          <a:xfrm>
            <a:off x="4211638" y="1125538"/>
            <a:ext cx="1152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sz="2000">
                <a:latin typeface="Times New Roman" pitchFamily="18" charset="0"/>
              </a:rPr>
              <a:t>N</a:t>
            </a:r>
            <a:r>
              <a:rPr lang="it-IT" sz="2000" baseline="-25000">
                <a:latin typeface="Times New Roman" pitchFamily="18" charset="0"/>
              </a:rPr>
              <a:t>  </a:t>
            </a:r>
            <a:r>
              <a:rPr lang="it-IT" sz="2000">
                <a:latin typeface="Times New Roman" pitchFamily="18" charset="0"/>
              </a:rPr>
              <a:t>&gt; 40</a:t>
            </a:r>
          </a:p>
        </p:txBody>
      </p:sp>
      <p:sp>
        <p:nvSpPr>
          <p:cNvPr id="51211" name="Text Box 5"/>
          <p:cNvSpPr txBox="1">
            <a:spLocks noChangeArrowheads="1"/>
          </p:cNvSpPr>
          <p:nvPr/>
        </p:nvSpPr>
        <p:spPr bwMode="auto">
          <a:xfrm>
            <a:off x="142875" y="1071563"/>
            <a:ext cx="4000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 sz="2400" b="0">
                <a:latin typeface="Times New Roman" pitchFamily="18" charset="0"/>
              </a:rPr>
              <a:t>584 days: </a:t>
            </a:r>
            <a:r>
              <a:rPr lang="it-IT"/>
              <a:t>2007 Dec. – 2009 Nov.</a:t>
            </a:r>
          </a:p>
        </p:txBody>
      </p:sp>
      <p:sp>
        <p:nvSpPr>
          <p:cNvPr id="51212" name="Text Box 6"/>
          <p:cNvSpPr txBox="1">
            <a:spLocks noChangeArrowheads="1"/>
          </p:cNvSpPr>
          <p:nvPr/>
        </p:nvSpPr>
        <p:spPr bwMode="auto">
          <a:xfrm>
            <a:off x="71438" y="5805488"/>
            <a:ext cx="3581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sz="2000">
                <a:solidFill>
                  <a:srgbClr val="FF0000"/>
                </a:solidFill>
                <a:latin typeface="Times New Roman" pitchFamily="18" charset="0"/>
              </a:rPr>
              <a:t>Proton median energy </a:t>
            </a:r>
            <a:r>
              <a:rPr lang="it-IT" sz="2000">
                <a:solidFill>
                  <a:srgbClr val="FF0000"/>
                </a:solidFill>
                <a:latin typeface="Times New Roman" pitchFamily="18" charset="0"/>
                <a:sym typeface="Symbol" pitchFamily="18" charset="2"/>
              </a:rPr>
              <a:t> </a:t>
            </a:r>
            <a:r>
              <a:rPr lang="it-IT" sz="2000">
                <a:solidFill>
                  <a:srgbClr val="FF0000"/>
                </a:solidFill>
                <a:latin typeface="Times New Roman" pitchFamily="18" charset="0"/>
              </a:rPr>
              <a:t>2 TeV</a:t>
            </a:r>
          </a:p>
        </p:txBody>
      </p:sp>
      <p:sp>
        <p:nvSpPr>
          <p:cNvPr id="51213" name="Text Box 7"/>
          <p:cNvSpPr txBox="1">
            <a:spLocks noChangeArrowheads="1"/>
          </p:cNvSpPr>
          <p:nvPr/>
        </p:nvSpPr>
        <p:spPr bwMode="auto">
          <a:xfrm>
            <a:off x="6297613" y="5991225"/>
            <a:ext cx="266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it-IT">
                <a:latin typeface="Times New Roman" pitchFamily="18" charset="0"/>
              </a:rPr>
              <a:t>Smoothing radius = 5</a:t>
            </a:r>
            <a:r>
              <a:rPr lang="it-IT">
                <a:latin typeface="Times New Roman" pitchFamily="18" charset="0"/>
                <a:cs typeface="Times New Roman" pitchFamily="18" charset="0"/>
              </a:rPr>
              <a:t>°</a:t>
            </a:r>
            <a:endParaRPr lang="it-IT">
              <a:latin typeface="Times New Roman" pitchFamily="18" charset="0"/>
            </a:endParaRPr>
          </a:p>
        </p:txBody>
      </p:sp>
      <p:sp>
        <p:nvSpPr>
          <p:cNvPr id="260109" name="Rectangle 13"/>
          <p:cNvSpPr>
            <a:spLocks noGrp="1" noChangeArrowheads="1"/>
          </p:cNvSpPr>
          <p:nvPr>
            <p:ph type="title"/>
          </p:nvPr>
        </p:nvSpPr>
        <p:spPr>
          <a:xfrm>
            <a:off x="374650" y="204788"/>
            <a:ext cx="8229600" cy="7762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Intermediate scale anisotropy</a:t>
            </a:r>
          </a:p>
        </p:txBody>
      </p:sp>
      <p:sp>
        <p:nvSpPr>
          <p:cNvPr id="51215" name="Rettangolo 17"/>
          <p:cNvSpPr>
            <a:spLocks noChangeArrowheads="1"/>
          </p:cNvSpPr>
          <p:nvPr/>
        </p:nvSpPr>
        <p:spPr bwMode="auto">
          <a:xfrm>
            <a:off x="142875" y="1643063"/>
            <a:ext cx="2157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>
                <a:solidFill>
                  <a:srgbClr val="FF0000"/>
                </a:solidFill>
                <a:ea typeface="DejaVu Sans"/>
                <a:cs typeface="DejaVu Sans"/>
              </a:rPr>
              <a:t>9 ·10</a:t>
            </a:r>
            <a:r>
              <a:rPr lang="it-IT" sz="2400" baseline="30000">
                <a:solidFill>
                  <a:srgbClr val="FF0000"/>
                </a:solidFill>
                <a:ea typeface="DejaVu Sans"/>
                <a:cs typeface="DejaVu Sans"/>
              </a:rPr>
              <a:t>10</a:t>
            </a:r>
            <a:r>
              <a:rPr lang="it-IT" sz="2400">
                <a:solidFill>
                  <a:srgbClr val="FF0000"/>
                </a:solidFill>
                <a:ea typeface="DejaVu Sans"/>
                <a:cs typeface="DejaVu Sans"/>
              </a:rPr>
              <a:t> events</a:t>
            </a:r>
          </a:p>
        </p:txBody>
      </p:sp>
      <p:sp>
        <p:nvSpPr>
          <p:cNvPr id="51216" name="Text Box 6"/>
          <p:cNvSpPr txBox="1">
            <a:spLocks noChangeArrowheads="1"/>
          </p:cNvSpPr>
          <p:nvPr/>
        </p:nvSpPr>
        <p:spPr bwMode="auto">
          <a:xfrm>
            <a:off x="8429625" y="3541713"/>
            <a:ext cx="714375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>
                <a:solidFill>
                  <a:srgbClr val="000000"/>
                </a:solidFill>
                <a:ea typeface="DejaVu Sans"/>
                <a:cs typeface="DejaVu Sans"/>
              </a:rPr>
              <a:t>r.a.=0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°</a:t>
            </a:r>
          </a:p>
        </p:txBody>
      </p:sp>
      <p:sp>
        <p:nvSpPr>
          <p:cNvPr id="51217" name="Text Box 6"/>
          <p:cNvSpPr txBox="1">
            <a:spLocks noChangeArrowheads="1"/>
          </p:cNvSpPr>
          <p:nvPr/>
        </p:nvSpPr>
        <p:spPr bwMode="auto">
          <a:xfrm>
            <a:off x="214313" y="3554413"/>
            <a:ext cx="928687" cy="3095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>
                <a:solidFill>
                  <a:srgbClr val="000000"/>
                </a:solidFill>
                <a:ea typeface="DejaVu Sans"/>
                <a:cs typeface="DejaVu Sans"/>
              </a:rPr>
              <a:t>r.a.=360</a:t>
            </a:r>
            <a:r>
              <a:rPr lang="en-US" sz="1400">
                <a:solidFill>
                  <a:srgbClr val="000000"/>
                </a:solidFill>
                <a:cs typeface="Times New Roman" pitchFamily="18" charset="0"/>
              </a:rPr>
              <a:t>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egnaposto data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WAPP 2010</a:t>
            </a:r>
            <a:endParaRPr lang="en-US" alt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2227" name="Segnaposto piè di pagina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Calibri" pitchFamily="34" charset="0"/>
              </a:rPr>
              <a:t>P. </a:t>
            </a:r>
            <a:r>
              <a:rPr lang="en-US" altLang="en-US" dirty="0" err="1" smtClean="0">
                <a:latin typeface="Calibri" pitchFamily="34" charset="0"/>
              </a:rPr>
              <a:t>Camarri</a:t>
            </a:r>
            <a:endParaRPr lang="en-US" altLang="en-US" dirty="0" smtClean="0">
              <a:latin typeface="Calibri" pitchFamily="34" charset="0"/>
            </a:endParaRPr>
          </a:p>
        </p:txBody>
      </p:sp>
      <p:sp>
        <p:nvSpPr>
          <p:cNvPr id="52228" name="Segnaposto numero diapositiva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FB080D-FDDC-42B4-AA0B-1B7340780F09}" type="slidenum">
              <a:rPr lang="en-US" altLang="en-US" smtClean="0">
                <a:latin typeface="Calibri" pitchFamily="34" charset="0"/>
              </a:rPr>
              <a:pPr/>
              <a:t>29</a:t>
            </a:fld>
            <a:endParaRPr lang="en-US" altLang="en-US" smtClean="0">
              <a:latin typeface="Calibri" pitchFamily="34" charset="0"/>
            </a:endParaRP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5776913" y="6072188"/>
            <a:ext cx="3224212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it-IT" dirty="0">
                <a:solidFill>
                  <a:srgbClr val="CC3300"/>
                </a:solidFill>
                <a:latin typeface="Times New Roman" pitchFamily="18" charset="0"/>
              </a:rPr>
              <a:t>Proton median energy </a:t>
            </a:r>
            <a:r>
              <a:rPr lang="it-IT" dirty="0">
                <a:solidFill>
                  <a:srgbClr val="CC3300"/>
                </a:solidFill>
                <a:latin typeface="Times New Roman" pitchFamily="18" charset="0"/>
                <a:sym typeface="Symbol" pitchFamily="18" charset="2"/>
              </a:rPr>
              <a:t> </a:t>
            </a:r>
            <a:r>
              <a:rPr lang="it-IT" dirty="0">
                <a:solidFill>
                  <a:srgbClr val="CC3300"/>
                </a:solidFill>
                <a:latin typeface="Times New Roman" pitchFamily="18" charset="0"/>
              </a:rPr>
              <a:t>2 TeV</a:t>
            </a:r>
          </a:p>
        </p:txBody>
      </p:sp>
      <p:grpSp>
        <p:nvGrpSpPr>
          <p:cNvPr id="2" name="Gruppo 21"/>
          <p:cNvGrpSpPr>
            <a:grpSpLocks/>
          </p:cNvGrpSpPr>
          <p:nvPr/>
        </p:nvGrpSpPr>
        <p:grpSpPr bwMode="auto">
          <a:xfrm>
            <a:off x="3238500" y="3068960"/>
            <a:ext cx="5905500" cy="3071812"/>
            <a:chOff x="2714612" y="3143248"/>
            <a:chExt cx="5905500" cy="3221038"/>
          </a:xfrm>
        </p:grpSpPr>
        <p:pic>
          <p:nvPicPr>
            <p:cNvPr id="52245" name="Picture 3" descr="animap"/>
            <p:cNvPicPr>
              <a:picLocks noChangeAspect="1" noChangeArrowheads="1"/>
            </p:cNvPicPr>
            <p:nvPr/>
          </p:nvPicPr>
          <p:blipFill>
            <a:blip r:embed="rId3" cstate="print"/>
            <a:srcRect t="9366" b="3334"/>
            <a:stretch>
              <a:fillRect/>
            </a:stretch>
          </p:blipFill>
          <p:spPr bwMode="auto">
            <a:xfrm>
              <a:off x="2714612" y="3143248"/>
              <a:ext cx="5905500" cy="3221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1125" name="Text Box 5"/>
            <p:cNvSpPr txBox="1">
              <a:spLocks noChangeArrowheads="1"/>
            </p:cNvSpPr>
            <p:nvPr/>
          </p:nvSpPr>
          <p:spPr bwMode="auto">
            <a:xfrm>
              <a:off x="4786300" y="5285613"/>
              <a:ext cx="2174875" cy="52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it-IT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ARGO-YBJ</a:t>
              </a:r>
            </a:p>
          </p:txBody>
        </p:sp>
      </p:grpSp>
      <p:grpSp>
        <p:nvGrpSpPr>
          <p:cNvPr id="3" name="Gruppo 20"/>
          <p:cNvGrpSpPr>
            <a:grpSpLocks/>
          </p:cNvGrpSpPr>
          <p:nvPr/>
        </p:nvGrpSpPr>
        <p:grpSpPr bwMode="auto">
          <a:xfrm>
            <a:off x="71438" y="142875"/>
            <a:ext cx="8929687" cy="3081338"/>
            <a:chOff x="71438" y="214290"/>
            <a:chExt cx="8929718" cy="3081357"/>
          </a:xfrm>
        </p:grpSpPr>
        <p:grpSp>
          <p:nvGrpSpPr>
            <p:cNvPr id="4" name="Gruppo 13"/>
            <p:cNvGrpSpPr>
              <a:grpSpLocks/>
            </p:cNvGrpSpPr>
            <p:nvPr/>
          </p:nvGrpSpPr>
          <p:grpSpPr bwMode="auto">
            <a:xfrm>
              <a:off x="79406" y="571480"/>
              <a:ext cx="8921750" cy="2617787"/>
              <a:chOff x="55563" y="811213"/>
              <a:chExt cx="8921750" cy="2617787"/>
            </a:xfrm>
          </p:grpSpPr>
          <p:pic>
            <p:nvPicPr>
              <p:cNvPr id="52240" name="Picture 11" descr="a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5563" y="811213"/>
                <a:ext cx="8921750" cy="2617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241" name="AutoShape 6"/>
              <p:cNvSpPr>
                <a:spLocks/>
              </p:cNvSpPr>
              <p:nvPr/>
            </p:nvSpPr>
            <p:spPr bwMode="auto">
              <a:xfrm>
                <a:off x="6216650" y="2312988"/>
                <a:ext cx="101600" cy="161925"/>
              </a:xfrm>
              <a:prstGeom prst="star4">
                <a:avLst>
                  <a:gd name="adj" fmla="val 12500"/>
                </a:avLst>
              </a:prstGeom>
              <a:solidFill>
                <a:srgbClr val="BBE0E3"/>
              </a:solidFill>
              <a:ln w="9360">
                <a:solidFill>
                  <a:srgbClr val="000000"/>
                </a:solidFill>
                <a:miter lim="800000"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2242" name="Text Box 7"/>
              <p:cNvSpPr txBox="1">
                <a:spLocks noChangeArrowheads="1"/>
              </p:cNvSpPr>
              <p:nvPr/>
            </p:nvSpPr>
            <p:spPr bwMode="auto">
              <a:xfrm>
                <a:off x="6618288" y="2105025"/>
                <a:ext cx="768350" cy="244475"/>
              </a:xfrm>
              <a:prstGeom prst="rect">
                <a:avLst/>
              </a:prstGeom>
              <a:noFill/>
              <a:ln w="18360">
                <a:noFill/>
                <a:bevel/>
                <a:headEnd type="triangle" w="med" len="med"/>
                <a:tailEnd/>
              </a:ln>
            </p:spPr>
            <p:txBody>
              <a:bodyPr wrap="none" lIns="89973" tIns="46785" rIns="89973" bIns="46785">
                <a:spAutoFit/>
              </a:bodyPr>
              <a:lstStyle/>
              <a:p>
                <a:pPr>
                  <a:buClr>
                    <a:srgbClr val="FF3300"/>
                  </a:buClr>
                  <a:buFont typeface="Arial Black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396038" algn="l"/>
                    <a:tab pos="7310438" algn="l"/>
                    <a:tab pos="8224838" algn="l"/>
                    <a:tab pos="9139238" algn="l"/>
                    <a:tab pos="10053638" algn="l"/>
                  </a:tabLst>
                </a:pPr>
                <a:r>
                  <a:rPr lang="en-GB" altLang="zh-CN" sz="1000">
                    <a:solidFill>
                      <a:srgbClr val="FF3300"/>
                    </a:solidFill>
                    <a:latin typeface="Arial Black" pitchFamily="34" charset="0"/>
                  </a:rPr>
                  <a:t>Heliotail</a:t>
                </a:r>
              </a:p>
            </p:txBody>
          </p:sp>
          <p:sp>
            <p:nvSpPr>
              <p:cNvPr id="52243" name="Text Box 8"/>
              <p:cNvSpPr txBox="1">
                <a:spLocks noChangeArrowheads="1"/>
              </p:cNvSpPr>
              <p:nvPr/>
            </p:nvSpPr>
            <p:spPr bwMode="auto">
              <a:xfrm>
                <a:off x="5902325" y="2427288"/>
                <a:ext cx="793750" cy="244475"/>
              </a:xfrm>
              <a:prstGeom prst="rect">
                <a:avLst/>
              </a:prstGeom>
              <a:noFill/>
              <a:ln w="18360">
                <a:noFill/>
                <a:bevel/>
                <a:headEnd type="triangle" w="med" len="med"/>
                <a:tailEnd/>
              </a:ln>
            </p:spPr>
            <p:txBody>
              <a:bodyPr wrap="none" lIns="89973" tIns="46785" rIns="89973" bIns="46785">
                <a:spAutoFit/>
              </a:bodyPr>
              <a:lstStyle/>
              <a:p>
                <a:pPr>
                  <a:buClr>
                    <a:srgbClr val="FF3300"/>
                  </a:buClr>
                  <a:buFont typeface="Arial Black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396038" algn="l"/>
                    <a:tab pos="7310438" algn="l"/>
                    <a:tab pos="8224838" algn="l"/>
                    <a:tab pos="9139238" algn="l"/>
                    <a:tab pos="10053638" algn="l"/>
                  </a:tabLst>
                </a:pPr>
                <a:r>
                  <a:rPr lang="en-GB" altLang="zh-CN" sz="1000">
                    <a:solidFill>
                      <a:srgbClr val="FF3300"/>
                    </a:solidFill>
                    <a:latin typeface="Arial Black" pitchFamily="34" charset="0"/>
                  </a:rPr>
                  <a:t>Geminga</a:t>
                </a:r>
              </a:p>
            </p:txBody>
          </p:sp>
          <p:sp>
            <p:nvSpPr>
              <p:cNvPr id="52244" name="Text Box 9"/>
              <p:cNvSpPr txBox="1">
                <a:spLocks noChangeArrowheads="1"/>
              </p:cNvSpPr>
              <p:nvPr/>
            </p:nvSpPr>
            <p:spPr bwMode="auto">
              <a:xfrm>
                <a:off x="6499225" y="1038225"/>
                <a:ext cx="809625" cy="396875"/>
              </a:xfrm>
              <a:prstGeom prst="rect">
                <a:avLst/>
              </a:prstGeom>
              <a:noFill/>
              <a:ln w="18360">
                <a:noFill/>
                <a:bevel/>
                <a:headEnd type="triangle" w="med" len="med"/>
                <a:tailEnd/>
              </a:ln>
            </p:spPr>
            <p:txBody>
              <a:bodyPr wrap="none" lIns="89973" tIns="46785" rIns="89973" bIns="46785">
                <a:spAutoFit/>
              </a:bodyPr>
              <a:lstStyle/>
              <a:p>
                <a:pPr>
                  <a:buClr>
                    <a:srgbClr val="FF3300"/>
                  </a:buClr>
                  <a:buFont typeface="Arial Black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396038" algn="l"/>
                    <a:tab pos="7310438" algn="l"/>
                    <a:tab pos="8224838" algn="l"/>
                    <a:tab pos="9139238" algn="l"/>
                    <a:tab pos="10053638" algn="l"/>
                  </a:tabLst>
                </a:pPr>
                <a:r>
                  <a:rPr lang="en-GB" altLang="zh-CN" sz="1000">
                    <a:solidFill>
                      <a:srgbClr val="FF3300"/>
                    </a:solidFill>
                    <a:latin typeface="Arial Black" pitchFamily="34" charset="0"/>
                  </a:rPr>
                  <a:t>Galactic </a:t>
                </a:r>
              </a:p>
              <a:p>
                <a:pPr>
                  <a:buClr>
                    <a:srgbClr val="FF3300"/>
                  </a:buClr>
                  <a:buFont typeface="Arial Black" pitchFamily="34" charset="0"/>
                  <a:buNone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396038" algn="l"/>
                    <a:tab pos="7310438" algn="l"/>
                    <a:tab pos="8224838" algn="l"/>
                    <a:tab pos="9139238" algn="l"/>
                    <a:tab pos="10053638" algn="l"/>
                  </a:tabLst>
                </a:pPr>
                <a:r>
                  <a:rPr lang="en-GB" altLang="zh-CN" sz="1000">
                    <a:solidFill>
                      <a:srgbClr val="FF3300"/>
                    </a:solidFill>
                    <a:latin typeface="Arial Black" pitchFamily="34" charset="0"/>
                  </a:rPr>
                  <a:t>Plane</a:t>
                </a:r>
              </a:p>
            </p:txBody>
          </p:sp>
        </p:grpSp>
        <p:sp>
          <p:nvSpPr>
            <p:cNvPr id="52234" name="Rettangolo 14"/>
            <p:cNvSpPr>
              <a:spLocks noChangeArrowheads="1"/>
            </p:cNvSpPr>
            <p:nvPr/>
          </p:nvSpPr>
          <p:spPr bwMode="auto">
            <a:xfrm>
              <a:off x="7226315" y="273050"/>
              <a:ext cx="952508" cy="369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zh-CN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~6 ·10</a:t>
              </a:r>
              <a:r>
                <a:rPr lang="en-GB" altLang="zh-CN" baseline="30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-4</a:t>
              </a:r>
              <a:r>
                <a:rPr lang="en-GB" altLang="zh-CN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52235" name="Rettangolo 15"/>
            <p:cNvSpPr>
              <a:spLocks noChangeArrowheads="1"/>
            </p:cNvSpPr>
            <p:nvPr/>
          </p:nvSpPr>
          <p:spPr bwMode="auto">
            <a:xfrm>
              <a:off x="5797555" y="214290"/>
              <a:ext cx="952508" cy="369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altLang="zh-CN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~4 ·10</a:t>
              </a:r>
              <a:r>
                <a:rPr lang="en-GB" altLang="zh-CN" baseline="30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-4</a:t>
              </a:r>
              <a:r>
                <a:rPr lang="en-GB" altLang="zh-CN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GB">
                <a:ea typeface="宋体" pitchFamily="2" charset="-122"/>
                <a:cs typeface="Times New Roman" pitchFamily="18" charset="0"/>
              </a:endParaRPr>
            </a:p>
          </p:txBody>
        </p:sp>
        <p:cxnSp>
          <p:nvCxnSpPr>
            <p:cNvPr id="18" name="Connettore 2 17"/>
            <p:cNvCxnSpPr>
              <a:stCxn id="52234" idx="2"/>
            </p:cNvCxnSpPr>
            <p:nvPr/>
          </p:nvCxnSpPr>
          <p:spPr>
            <a:xfrm rot="5400000">
              <a:off x="6637358" y="863583"/>
              <a:ext cx="1285883" cy="84455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/>
            <p:cNvCxnSpPr>
              <a:stCxn id="52235" idx="2"/>
            </p:cNvCxnSpPr>
            <p:nvPr/>
          </p:nvCxnSpPr>
          <p:spPr>
            <a:xfrm rot="5400000">
              <a:off x="5643581" y="727057"/>
              <a:ext cx="773117" cy="48736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238" name="Text Box 6"/>
            <p:cNvSpPr txBox="1">
              <a:spLocks noChangeArrowheads="1"/>
            </p:cNvSpPr>
            <p:nvPr/>
          </p:nvSpPr>
          <p:spPr bwMode="auto">
            <a:xfrm>
              <a:off x="71438" y="2928934"/>
              <a:ext cx="35814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it-IT">
                  <a:solidFill>
                    <a:srgbClr val="CC3300"/>
                  </a:solidFill>
                  <a:latin typeface="Times New Roman" pitchFamily="18" charset="0"/>
                </a:rPr>
                <a:t>Proton median energy </a:t>
              </a:r>
              <a:r>
                <a:rPr lang="it-IT">
                  <a:solidFill>
                    <a:srgbClr val="CC3300"/>
                  </a:solidFill>
                  <a:latin typeface="Times New Roman" pitchFamily="18" charset="0"/>
                  <a:sym typeface="Symbol" pitchFamily="18" charset="2"/>
                </a:rPr>
                <a:t> 10 </a:t>
              </a:r>
              <a:r>
                <a:rPr lang="it-IT">
                  <a:solidFill>
                    <a:srgbClr val="CC3300"/>
                  </a:solidFill>
                  <a:latin typeface="Times New Roman" pitchFamily="18" charset="0"/>
                </a:rPr>
                <a:t>TeV</a:t>
              </a:r>
            </a:p>
          </p:txBody>
        </p:sp>
        <p:sp>
          <p:nvSpPr>
            <p:cNvPr id="261127" name="Text Box 7"/>
            <p:cNvSpPr txBox="1">
              <a:spLocks noChangeArrowheads="1"/>
            </p:cNvSpPr>
            <p:nvPr/>
          </p:nvSpPr>
          <p:spPr bwMode="auto">
            <a:xfrm>
              <a:off x="2682884" y="642918"/>
              <a:ext cx="2174883" cy="51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defRPr/>
              </a:pPr>
              <a:r>
                <a:rPr lang="it-IT" sz="28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itchFamily="18" charset="0"/>
                </a:rPr>
                <a:t>MILAGRO</a:t>
              </a:r>
            </a:p>
          </p:txBody>
        </p:sp>
      </p:grpSp>
      <p:sp>
        <p:nvSpPr>
          <p:cNvPr id="52232" name="Rettangolo 19"/>
          <p:cNvSpPr>
            <a:spLocks noChangeArrowheads="1"/>
          </p:cNvSpPr>
          <p:nvPr/>
        </p:nvSpPr>
        <p:spPr bwMode="auto">
          <a:xfrm>
            <a:off x="0" y="4797425"/>
            <a:ext cx="5072063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"/>
              </a:spcBef>
            </a:pPr>
            <a:r>
              <a:rPr lang="en-GB" altLang="zh-CN" sz="1600"/>
              <a:t>Multiple explanations were proposed:</a:t>
            </a:r>
          </a:p>
          <a:p>
            <a:pPr marL="365125" lvl="1" algn="l">
              <a:spcBef>
                <a:spcPct val="5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Salvati &amp; Sacco, A&amp;A 485 (2008) 527 </a:t>
            </a:r>
          </a:p>
          <a:p>
            <a:pPr marL="365125" lvl="1" algn="l">
              <a:spcBef>
                <a:spcPct val="5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Drury &amp; Aharonian, Astrop. Phys. 29 (2008) 420.</a:t>
            </a:r>
          </a:p>
          <a:p>
            <a:pPr marL="365125" lvl="1" algn="l">
              <a:spcBef>
                <a:spcPct val="5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K. Munakata ,AIP Conf Proc Vol 932, page 283</a:t>
            </a:r>
          </a:p>
          <a:p>
            <a:pPr marL="365125" lvl="1" algn="l">
              <a:spcBef>
                <a:spcPct val="5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Salvati, A&amp;A 513 (2010) A28</a:t>
            </a:r>
          </a:p>
          <a:p>
            <a:pPr marL="365125" lvl="1" algn="l">
              <a:spcBef>
                <a:spcPct val="5000"/>
              </a:spcBef>
            </a:pPr>
            <a:r>
              <a:rPr lang="en-US" sz="1400">
                <a:latin typeface="Times New Roman" pitchFamily="18" charset="0"/>
                <a:cs typeface="Times New Roman" pitchFamily="18" charset="0"/>
              </a:rPr>
              <a:t>Lazarian &amp; Desiati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The ARGO-YBJ Collaboration</a:t>
            </a:r>
            <a:endParaRPr lang="en-GB" dirty="0"/>
          </a:p>
        </p:txBody>
      </p:sp>
      <p:sp>
        <p:nvSpPr>
          <p:cNvPr id="37891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37892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37893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534253E-75F2-4A18-BC62-02FD282EFF09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37894" name="Rectangle 5"/>
          <p:cNvSpPr>
            <a:spLocks noChangeArrowheads="1"/>
          </p:cNvSpPr>
          <p:nvPr/>
        </p:nvSpPr>
        <p:spPr bwMode="auto">
          <a:xfrm>
            <a:off x="76200" y="4214813"/>
            <a:ext cx="4953000" cy="1997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INFN and Dpt.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Fisica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Università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, Lecce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INFN and Dpt.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Fisica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Universita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’, Napoli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INFN and Dpt.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Fisica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Universita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’, Pavia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INFN and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Dpt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Fisica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Università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“Roma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Tre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”, Roma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INFN and Dpt.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Fisica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Univesità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“Tor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Vergata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”, Roma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INAF/IFSI and INFN, Torino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INAF/IASF, Palermo and INFN, Catania</a:t>
            </a:r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>
            <a:off x="5143500" y="4267200"/>
            <a:ext cx="3848100" cy="2019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IHEP, Beijing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Shandong University, Jinan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South West </a:t>
            </a:r>
            <a:r>
              <a:rPr lang="en-US" sz="1500" b="1" i="1" dirty="0" err="1">
                <a:solidFill>
                  <a:srgbClr val="FFFF00"/>
                </a:solidFill>
                <a:latin typeface="Times New Roman" pitchFamily="18" charset="0"/>
              </a:rPr>
              <a:t>Jiaotong</a:t>
            </a: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 University, Chengdu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Tibet University, Lhasa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en-US" sz="1500" b="1" i="1" dirty="0">
                <a:solidFill>
                  <a:srgbClr val="FFFF00"/>
                </a:solidFill>
                <a:latin typeface="Times New Roman" pitchFamily="18" charset="0"/>
              </a:rPr>
              <a:t>Yunnan University, Kunming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it-IT" sz="1500" b="1" i="1" dirty="0">
                <a:solidFill>
                  <a:srgbClr val="FFFF00"/>
                </a:solidFill>
                <a:latin typeface="Times New Roman" pitchFamily="18" charset="0"/>
              </a:rPr>
              <a:t>ZhengZhou University, ZhengZhou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</a:pPr>
            <a:r>
              <a:rPr lang="it-IT" sz="1500" b="1" i="1" dirty="0">
                <a:solidFill>
                  <a:srgbClr val="002060"/>
                </a:solidFill>
                <a:latin typeface="Times New Roman" pitchFamily="18" charset="0"/>
              </a:rPr>
              <a:t>Hong Kong University, Hong Kong</a:t>
            </a:r>
            <a:r>
              <a:rPr lang="it-IT" sz="15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sz="15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304800" y="1403350"/>
            <a:ext cx="80041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it-IT" sz="2400" dirty="0">
                <a:latin typeface="Times New Roman" pitchFamily="18" charset="0"/>
              </a:rPr>
              <a:t>International Collaboration:</a:t>
            </a:r>
          </a:p>
          <a:p>
            <a:pPr algn="l"/>
            <a:endParaRPr lang="it-IT" sz="2400" dirty="0">
              <a:latin typeface="Times New Roman" pitchFamily="18" charset="0"/>
            </a:endParaRPr>
          </a:p>
          <a:p>
            <a:pPr marL="914400" lvl="1" indent="-457200" algn="l">
              <a:buSzPct val="120000"/>
              <a:buFont typeface="Wingdings" pitchFamily="2" charset="2"/>
              <a:buChar char="ü"/>
            </a:pPr>
            <a:r>
              <a:rPr lang="en-US" sz="24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</a:rPr>
              <a:t>Chinese Academy of  Science (CAS)</a:t>
            </a:r>
            <a:endParaRPr lang="it-IT" sz="24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marL="914400" lvl="1" indent="-457200" algn="l">
              <a:buSzPct val="120000"/>
              <a:buFont typeface="Wingdings" pitchFamily="2" charset="2"/>
              <a:buChar char="ü"/>
            </a:pPr>
            <a:r>
              <a:rPr lang="it-IT" sz="2400" b="1" dirty="0">
                <a:solidFill>
                  <a:srgbClr val="002060"/>
                </a:solidFill>
                <a:latin typeface="Times New Roman" pitchFamily="18" charset="0"/>
              </a:rPr>
              <a:t> Istituto Nazionale di Fisica Nucleare (INFN)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37897" name="Picture 10" descr="china_a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505200"/>
            <a:ext cx="714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11" descr="italy_a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486150"/>
            <a:ext cx="7143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67544" y="0"/>
            <a:ext cx="8401050" cy="847725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Large scale anisotropy</a:t>
            </a:r>
            <a:endParaRPr lang="en-GB" dirty="0"/>
          </a:p>
        </p:txBody>
      </p:sp>
      <p:grpSp>
        <p:nvGrpSpPr>
          <p:cNvPr id="2" name="Gruppo 34"/>
          <p:cNvGrpSpPr>
            <a:grpSpLocks/>
          </p:cNvGrpSpPr>
          <p:nvPr/>
        </p:nvGrpSpPr>
        <p:grpSpPr bwMode="auto">
          <a:xfrm>
            <a:off x="142875" y="1785938"/>
            <a:ext cx="8858250" cy="4214812"/>
            <a:chOff x="180975" y="2376490"/>
            <a:chExt cx="9748838" cy="4737098"/>
          </a:xfrm>
        </p:grpSpPr>
        <p:pic>
          <p:nvPicPr>
            <p:cNvPr id="36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1732" b="-1154"/>
            <a:stretch>
              <a:fillRect/>
            </a:stretch>
          </p:blipFill>
          <p:spPr bwMode="auto">
            <a:xfrm>
              <a:off x="180975" y="2376490"/>
              <a:ext cx="9748838" cy="4737098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EAEAEA">
                    <a:gamma/>
                    <a:tint val="25490"/>
                    <a:invGamma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</p:pic>
        <p:sp>
          <p:nvSpPr>
            <p:cNvPr id="53257" name="矩形 6"/>
            <p:cNvSpPr>
              <a:spLocks noChangeArrowheads="1"/>
            </p:cNvSpPr>
            <p:nvPr/>
          </p:nvSpPr>
          <p:spPr bwMode="auto">
            <a:xfrm>
              <a:off x="2146467" y="2581808"/>
              <a:ext cx="1000125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zh-CN">
                  <a:solidFill>
                    <a:srgbClr val="000000"/>
                  </a:solidFill>
                  <a:ea typeface="宋体" pitchFamily="2" charset="-122"/>
                </a:rPr>
                <a:t>Tail-in</a:t>
              </a:r>
            </a:p>
          </p:txBody>
        </p:sp>
        <p:sp>
          <p:nvSpPr>
            <p:cNvPr id="53258" name="矩形 7"/>
            <p:cNvSpPr>
              <a:spLocks noChangeArrowheads="1"/>
            </p:cNvSpPr>
            <p:nvPr/>
          </p:nvSpPr>
          <p:spPr bwMode="auto">
            <a:xfrm>
              <a:off x="4717640" y="2486433"/>
              <a:ext cx="112395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zh-CN">
                  <a:solidFill>
                    <a:srgbClr val="000000"/>
                  </a:solidFill>
                  <a:ea typeface="宋体" pitchFamily="2" charset="-122"/>
                </a:rPr>
                <a:t>Loss-cone</a:t>
              </a:r>
            </a:p>
          </p:txBody>
        </p:sp>
        <p:sp>
          <p:nvSpPr>
            <p:cNvPr id="53259" name="矩形 8"/>
            <p:cNvSpPr>
              <a:spLocks noChangeArrowheads="1"/>
            </p:cNvSpPr>
            <p:nvPr/>
          </p:nvSpPr>
          <p:spPr bwMode="auto">
            <a:xfrm>
              <a:off x="6942266" y="3819309"/>
              <a:ext cx="15240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n-US" altLang="zh-CN">
                  <a:solidFill>
                    <a:srgbClr val="000000"/>
                  </a:solidFill>
                  <a:ea typeface="宋体" pitchFamily="2" charset="-122"/>
                </a:rPr>
                <a:t>Cygnus region</a:t>
              </a:r>
            </a:p>
          </p:txBody>
        </p:sp>
        <p:sp>
          <p:nvSpPr>
            <p:cNvPr id="53260" name="椭圆 7"/>
            <p:cNvSpPr>
              <a:spLocks noChangeArrowheads="1"/>
            </p:cNvSpPr>
            <p:nvPr/>
          </p:nvSpPr>
          <p:spPr bwMode="auto">
            <a:xfrm rot="2171451">
              <a:off x="2368550" y="5702300"/>
              <a:ext cx="430213" cy="87947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53261" name="椭圆 8"/>
            <p:cNvSpPr>
              <a:spLocks noChangeArrowheads="1"/>
            </p:cNvSpPr>
            <p:nvPr/>
          </p:nvSpPr>
          <p:spPr bwMode="auto">
            <a:xfrm rot="248691">
              <a:off x="3560763" y="5216525"/>
              <a:ext cx="430212" cy="879475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53262" name="椭圆 12"/>
            <p:cNvSpPr>
              <a:spLocks noChangeArrowheads="1"/>
            </p:cNvSpPr>
            <p:nvPr/>
          </p:nvSpPr>
          <p:spPr bwMode="auto">
            <a:xfrm rot="248691">
              <a:off x="7183438" y="5202238"/>
              <a:ext cx="328612" cy="477837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53263" name="椭圆 13"/>
            <p:cNvSpPr>
              <a:spLocks noChangeArrowheads="1"/>
            </p:cNvSpPr>
            <p:nvPr/>
          </p:nvSpPr>
          <p:spPr bwMode="auto">
            <a:xfrm rot="248691">
              <a:off x="7716838" y="5257800"/>
              <a:ext cx="328612" cy="47783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53264" name="椭圆 14"/>
            <p:cNvSpPr>
              <a:spLocks noChangeArrowheads="1"/>
            </p:cNvSpPr>
            <p:nvPr/>
          </p:nvSpPr>
          <p:spPr bwMode="auto">
            <a:xfrm rot="1529165" flipH="1">
              <a:off x="7278688" y="5962650"/>
              <a:ext cx="381000" cy="515938"/>
            </a:xfrm>
            <a:prstGeom prst="ellips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ea typeface="宋体" pitchFamily="2" charset="-122"/>
              </a:endParaRPr>
            </a:p>
          </p:txBody>
        </p:sp>
      </p:grpSp>
      <p:sp>
        <p:nvSpPr>
          <p:cNvPr id="53252" name="矩形 13"/>
          <p:cNvSpPr>
            <a:spLocks noChangeArrowheads="1"/>
          </p:cNvSpPr>
          <p:nvPr/>
        </p:nvSpPr>
        <p:spPr bwMode="auto">
          <a:xfrm>
            <a:off x="820738" y="1214438"/>
            <a:ext cx="42513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2000">
                <a:solidFill>
                  <a:srgbClr val="000000"/>
                </a:solidFill>
                <a:ea typeface="宋体" pitchFamily="2" charset="-122"/>
              </a:rPr>
              <a:t>ARGO-YBJ  DATA: 2008 and 2009</a:t>
            </a:r>
          </a:p>
        </p:txBody>
      </p:sp>
      <p:sp>
        <p:nvSpPr>
          <p:cNvPr id="53253" name="Segnaposto data 1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53254" name="Segnaposto numero diapositiva 1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3B8EC5-F68B-4266-B3FB-FD4D2B78C392}" type="slidenum">
              <a:rPr lang="en-US" altLang="en-US" smtClean="0"/>
              <a:pPr/>
              <a:t>30</a:t>
            </a:fld>
            <a:endParaRPr lang="en-US" altLang="en-US" smtClean="0"/>
          </a:p>
        </p:txBody>
      </p:sp>
      <p:sp>
        <p:nvSpPr>
          <p:cNvPr id="53255" name="Segnaposto piè di pagina 1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Segnaposto numero diapositiva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/>
            <a:fld id="{642E249E-058D-4B71-BC1C-66C398DAC5BD}" type="slidenum">
              <a:rPr lang="en-US" altLang="en-US" sz="1200" b="1">
                <a:solidFill>
                  <a:srgbClr val="000000"/>
                </a:solidFill>
                <a:latin typeface="Calibri" pitchFamily="34" charset="0"/>
              </a:rPr>
              <a:pPr algn="r" eaLnBrk="0" hangingPunct="0"/>
              <a:t>31</a:t>
            </a:fld>
            <a:endParaRPr lang="en-US" altLang="en-US" sz="12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8309" name="Titolo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4800600" cy="776287"/>
          </a:xfrm>
        </p:spPr>
        <p:txBody>
          <a:bodyPr/>
          <a:lstStyle/>
          <a:p>
            <a:pPr>
              <a:lnSpc>
                <a:spcPct val="8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b="1" dirty="0">
                <a:solidFill>
                  <a:srgbClr val="000000"/>
                </a:solidFill>
                <a:ea typeface="宋体" pitchFamily="2" charset="-122"/>
              </a:rPr>
              <a:t>Tibet AS</a:t>
            </a:r>
            <a:r>
              <a:rPr lang="en-US" altLang="zh-CN" b="1" dirty="0">
                <a:solidFill>
                  <a:srgbClr val="000000"/>
                </a:solidFill>
                <a:latin typeface="Symbol" pitchFamily="18" charset="2"/>
                <a:ea typeface="宋体" pitchFamily="2" charset="-122"/>
              </a:rPr>
              <a:t></a:t>
            </a:r>
          </a:p>
        </p:txBody>
      </p:sp>
      <p:sp>
        <p:nvSpPr>
          <p:cNvPr id="98310" name="Text Box 6"/>
          <p:cNvSpPr txBox="1">
            <a:spLocks noChangeArrowheads="1"/>
          </p:cNvSpPr>
          <p:nvPr/>
        </p:nvSpPr>
        <p:spPr bwMode="auto">
          <a:xfrm>
            <a:off x="4513263" y="5929313"/>
            <a:ext cx="4130675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b="1">
                <a:solidFill>
                  <a:srgbClr val="000000"/>
                </a:solidFill>
                <a:latin typeface="Helvetica" pitchFamily="34" charset="0"/>
                <a:ea typeface="宋体" pitchFamily="2" charset="-122"/>
              </a:rPr>
              <a:t>M. Amenomori et.al. Science, 2006</a:t>
            </a:r>
          </a:p>
        </p:txBody>
      </p:sp>
      <p:pic>
        <p:nvPicPr>
          <p:cNvPr id="9831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1090613"/>
            <a:ext cx="7215187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gnaposto data 1"/>
          <p:cNvSpPr>
            <a:spLocks noGrp="1"/>
          </p:cNvSpPr>
          <p:nvPr>
            <p:ph type="dt" sz="quarter" idx="10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WAPP 2010</a:t>
            </a:r>
            <a:endParaRPr lang="en-US" alt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Segnaposto piè di pagina 2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Calibri" pitchFamily="34" charset="0"/>
              </a:rPr>
              <a:t>P. </a:t>
            </a:r>
            <a:r>
              <a:rPr lang="en-US" altLang="en-US" dirty="0" err="1" smtClean="0">
                <a:latin typeface="Calibri" pitchFamily="34" charset="0"/>
              </a:rPr>
              <a:t>Camarri</a:t>
            </a:r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4970463" y="1758950"/>
            <a:ext cx="4130675" cy="312738"/>
          </a:xfrm>
          <a:prstGeom prst="rect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849938" y="1355725"/>
            <a:ext cx="2543175" cy="358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altLang="zh-CN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itstream Vera Sans" pitchFamily="16" charset="0"/>
                <a:ea typeface="宋体" pitchFamily="2" charset="-122"/>
              </a:rPr>
              <a:t>Fit function:</a:t>
            </a:r>
          </a:p>
        </p:txBody>
      </p:sp>
      <p:sp>
        <p:nvSpPr>
          <p:cNvPr id="54276" name="Text Box 11"/>
          <p:cNvSpPr txBox="1">
            <a:spLocks noChangeArrowheads="1"/>
          </p:cNvSpPr>
          <p:nvPr/>
        </p:nvSpPr>
        <p:spPr bwMode="auto">
          <a:xfrm>
            <a:off x="5357813" y="2420938"/>
            <a:ext cx="3390900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>
                <a:solidFill>
                  <a:srgbClr val="000000"/>
                </a:solidFill>
                <a:ea typeface="宋体" pitchFamily="2" charset="-122"/>
              </a:rPr>
              <a:t>Preliminary results agree with other measurements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zh-CN" sz="1400">
                <a:solidFill>
                  <a:srgbClr val="000000"/>
                </a:solidFill>
                <a:ea typeface="宋体" pitchFamily="2" charset="-122"/>
              </a:rPr>
              <a:t>(G. Guillian et. al. 2007 PRD).</a:t>
            </a:r>
          </a:p>
        </p:txBody>
      </p:sp>
      <p:pic>
        <p:nvPicPr>
          <p:cNvPr id="54277" name="Picture 1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3691"/>
          <a:stretch>
            <a:fillRect/>
          </a:stretch>
        </p:blipFill>
        <p:spPr bwMode="auto">
          <a:xfrm>
            <a:off x="-9525" y="981075"/>
            <a:ext cx="4938713" cy="2479675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FAFAFA"/>
              </a:gs>
            </a:gsLst>
            <a:lin ang="5400000" scaled="1"/>
          </a:gradFill>
          <a:ln w="9525" algn="ctr">
            <a:noFill/>
            <a:round/>
            <a:headEnd/>
            <a:tailEnd/>
          </a:ln>
        </p:spPr>
      </p:pic>
      <p:sp>
        <p:nvSpPr>
          <p:cNvPr id="16" name="Titolo 15"/>
          <p:cNvSpPr>
            <a:spLocks noGrp="1"/>
          </p:cNvSpPr>
          <p:nvPr>
            <p:ph type="title"/>
          </p:nvPr>
        </p:nvSpPr>
        <p:spPr>
          <a:xfrm>
            <a:off x="395536" y="0"/>
            <a:ext cx="8115300" cy="847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1D anisotropy for different energies</a:t>
            </a:r>
            <a:endParaRPr lang="en-GB" dirty="0"/>
          </a:p>
        </p:txBody>
      </p:sp>
      <p:sp>
        <p:nvSpPr>
          <p:cNvPr id="54279" name="Segnaposto data 1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54280" name="Segnaposto numero diapositiva 1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17557F-3DE7-4BCB-8DF5-16AF1A3FABC0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  <p:sp>
        <p:nvSpPr>
          <p:cNvPr id="54281" name="Segnaposto piè di pagina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G. Di Sciascio</a:t>
            </a:r>
          </a:p>
        </p:txBody>
      </p:sp>
      <p:grpSp>
        <p:nvGrpSpPr>
          <p:cNvPr id="2" name="Gruppo 23"/>
          <p:cNvGrpSpPr>
            <a:grpSpLocks/>
          </p:cNvGrpSpPr>
          <p:nvPr/>
        </p:nvGrpSpPr>
        <p:grpSpPr bwMode="auto">
          <a:xfrm>
            <a:off x="250825" y="3886200"/>
            <a:ext cx="2727325" cy="1327150"/>
            <a:chOff x="251520" y="3886200"/>
            <a:chExt cx="2727176" cy="1327760"/>
          </a:xfrm>
        </p:grpSpPr>
        <p:sp>
          <p:nvSpPr>
            <p:cNvPr id="35" name="Text Box 5"/>
            <p:cNvSpPr txBox="1">
              <a:spLocks noChangeArrowheads="1"/>
            </p:cNvSpPr>
            <p:nvPr/>
          </p:nvSpPr>
          <p:spPr bwMode="auto">
            <a:xfrm>
              <a:off x="251520" y="3886200"/>
              <a:ext cx="1142938" cy="1324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0.7 </a:t>
              </a:r>
              <a:r>
                <a:rPr lang="en-US" altLang="zh-CN" sz="2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TeV</a:t>
              </a:r>
              <a:endPara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1.5 </a:t>
              </a:r>
              <a:r>
                <a:rPr lang="en-US" altLang="zh-CN" sz="2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TeV</a:t>
              </a:r>
              <a:endPara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en-US" altLang="zh-CN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3.9 </a:t>
              </a:r>
              <a:r>
                <a:rPr lang="en-US" altLang="zh-CN" sz="20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TeV</a:t>
              </a:r>
              <a:endPara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  <p:sp>
          <p:nvSpPr>
            <p:cNvPr id="23" name="Text Box 5"/>
            <p:cNvSpPr txBox="1">
              <a:spLocks noChangeArrowheads="1"/>
            </p:cNvSpPr>
            <p:nvPr/>
          </p:nvSpPr>
          <p:spPr bwMode="auto">
            <a:xfrm>
              <a:off x="1403982" y="3890965"/>
              <a:ext cx="1574714" cy="1322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3.6·10</a:t>
              </a:r>
              <a:r>
                <a:rPr lang="en-US" sz="2000" baseline="30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-4</a:t>
              </a:r>
              <a:r>
                <a:rPr lang="en-US" sz="2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63º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6.8·10</a:t>
              </a:r>
              <a:r>
                <a:rPr lang="en-US" sz="2000" baseline="30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-4</a:t>
              </a:r>
              <a:r>
                <a:rPr lang="en-US" sz="2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41º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9.0·10</a:t>
              </a:r>
              <a:r>
                <a:rPr lang="en-US" sz="2000" baseline="30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-4</a:t>
              </a:r>
              <a:r>
                <a:rPr lang="en-US" sz="2000" dirty="0">
                  <a:solidFill>
                    <a:srgbClr val="33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35º</a:t>
              </a:r>
            </a:p>
          </p:txBody>
        </p:sp>
      </p:grpSp>
      <p:grpSp>
        <p:nvGrpSpPr>
          <p:cNvPr id="3" name="Gruppo 25"/>
          <p:cNvGrpSpPr>
            <a:grpSpLocks/>
          </p:cNvGrpSpPr>
          <p:nvPr/>
        </p:nvGrpSpPr>
        <p:grpSpPr bwMode="auto">
          <a:xfrm>
            <a:off x="3348038" y="3500438"/>
            <a:ext cx="5616575" cy="3168650"/>
            <a:chOff x="3347864" y="3501009"/>
            <a:chExt cx="5616624" cy="3168352"/>
          </a:xfrm>
        </p:grpSpPr>
        <p:grpSp>
          <p:nvGrpSpPr>
            <p:cNvPr id="4" name="Gruppo 20"/>
            <p:cNvGrpSpPr>
              <a:grpSpLocks/>
            </p:cNvGrpSpPr>
            <p:nvPr/>
          </p:nvGrpSpPr>
          <p:grpSpPr bwMode="auto">
            <a:xfrm>
              <a:off x="3347864" y="3501009"/>
              <a:ext cx="5616624" cy="3168352"/>
              <a:chOff x="3535238" y="3668985"/>
              <a:chExt cx="5429250" cy="3000375"/>
            </a:xfrm>
          </p:grpSpPr>
          <p:grpSp>
            <p:nvGrpSpPr>
              <p:cNvPr id="5" name="Gruppo 16"/>
              <p:cNvGrpSpPr>
                <a:grpSpLocks/>
              </p:cNvGrpSpPr>
              <p:nvPr/>
            </p:nvGrpSpPr>
            <p:grpSpPr bwMode="auto">
              <a:xfrm>
                <a:off x="3535238" y="3668985"/>
                <a:ext cx="5429250" cy="3000375"/>
                <a:chOff x="4079875" y="4059238"/>
                <a:chExt cx="5930900" cy="3424237"/>
              </a:xfrm>
            </p:grpSpPr>
            <p:pic>
              <p:nvPicPr>
                <p:cNvPr id="18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079875" y="4059238"/>
                  <a:ext cx="5930900" cy="3424237"/>
                </a:xfrm>
                <a:prstGeom prst="rect">
                  <a:avLst/>
                </a:prstGeom>
                <a:gradFill rotWithShape="1">
                  <a:gsLst>
                    <a:gs pos="0">
                      <a:srgbClr val="EAEAEA"/>
                    </a:gs>
                    <a:gs pos="100000">
                      <a:srgbClr val="EAEAEA">
                        <a:gamma/>
                        <a:tint val="25490"/>
                        <a:invGamma/>
                      </a:srgbClr>
                    </a:gs>
                  </a:gsLst>
                  <a:lin ang="5400000" scaled="1"/>
                </a:gradFill>
                <a:ln w="9525" algn="ctr">
                  <a:noFill/>
                  <a:round/>
                  <a:headEnd/>
                  <a:tailEnd/>
                </a:ln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p:spPr>
            </p:pic>
            <p:sp>
              <p:nvSpPr>
                <p:cNvPr id="54289" name="Oval 5"/>
                <p:cNvSpPr>
                  <a:spLocks noChangeArrowheads="1"/>
                </p:cNvSpPr>
                <p:nvPr/>
              </p:nvSpPr>
              <p:spPr bwMode="auto">
                <a:xfrm>
                  <a:off x="6099175" y="4438650"/>
                  <a:ext cx="107950" cy="87313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 sz="2000">
                    <a:ea typeface="宋体" pitchFamily="2" charset="-122"/>
                  </a:endParaRPr>
                </a:p>
              </p:txBody>
            </p:sp>
            <p:sp>
              <p:nvSpPr>
                <p:cNvPr id="54290" name="Oval 6"/>
                <p:cNvSpPr>
                  <a:spLocks noChangeArrowheads="1"/>
                </p:cNvSpPr>
                <p:nvPr/>
              </p:nvSpPr>
              <p:spPr bwMode="auto">
                <a:xfrm>
                  <a:off x="6496050" y="4330700"/>
                  <a:ext cx="107950" cy="87313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4291" name="Oval 7"/>
                <p:cNvSpPr>
                  <a:spLocks noChangeArrowheads="1"/>
                </p:cNvSpPr>
                <p:nvPr/>
              </p:nvSpPr>
              <p:spPr bwMode="auto">
                <a:xfrm>
                  <a:off x="7431088" y="4222750"/>
                  <a:ext cx="107950" cy="87313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4292" name="Oval 13"/>
                <p:cNvSpPr>
                  <a:spLocks noChangeArrowheads="1"/>
                </p:cNvSpPr>
                <p:nvPr/>
              </p:nvSpPr>
              <p:spPr bwMode="auto">
                <a:xfrm>
                  <a:off x="6099175" y="6202363"/>
                  <a:ext cx="107950" cy="87312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4293" name="Oval 14"/>
                <p:cNvSpPr>
                  <a:spLocks noChangeArrowheads="1"/>
                </p:cNvSpPr>
                <p:nvPr/>
              </p:nvSpPr>
              <p:spPr bwMode="auto">
                <a:xfrm>
                  <a:off x="6496050" y="6238875"/>
                  <a:ext cx="107950" cy="87313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54294" name="Oval 15"/>
                <p:cNvSpPr>
                  <a:spLocks noChangeArrowheads="1"/>
                </p:cNvSpPr>
                <p:nvPr/>
              </p:nvSpPr>
              <p:spPr bwMode="auto">
                <a:xfrm>
                  <a:off x="7431088" y="6238875"/>
                  <a:ext cx="107950" cy="87313"/>
                </a:xfrm>
                <a:prstGeom prst="ellipse">
                  <a:avLst/>
                </a:prstGeom>
                <a:solidFill>
                  <a:srgbClr val="FF0000"/>
                </a:solidFill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ea typeface="宋体" pitchFamily="2" charset="-122"/>
                  </a:endParaRPr>
                </a:p>
              </p:txBody>
            </p:sp>
          </p:grpSp>
          <p:sp>
            <p:nvSpPr>
              <p:cNvPr id="20" name="CasellaDiTesto 19"/>
              <p:cNvSpPr txBox="1"/>
              <p:nvPr/>
            </p:nvSpPr>
            <p:spPr>
              <a:xfrm>
                <a:off x="5723511" y="4345422"/>
                <a:ext cx="1729441" cy="30815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ARGO preliminary</a:t>
                </a:r>
              </a:p>
            </p:txBody>
          </p:sp>
        </p:grpSp>
        <p:sp>
          <p:nvSpPr>
            <p:cNvPr id="25" name="CasellaDiTesto 24"/>
            <p:cNvSpPr txBox="1"/>
            <p:nvPr/>
          </p:nvSpPr>
          <p:spPr>
            <a:xfrm>
              <a:off x="4860764" y="5840764"/>
              <a:ext cx="1787541" cy="3238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ARGO preliminary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179388" y="115888"/>
            <a:ext cx="77057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it-IT" sz="3700">
                <a:solidFill>
                  <a:srgbClr val="FF0000"/>
                </a:solidFill>
                <a:latin typeface="Times New Roman" pitchFamily="18" charset="0"/>
              </a:rPr>
              <a:t>Proton-air cross section measurement</a:t>
            </a:r>
          </a:p>
        </p:txBody>
      </p:sp>
      <p:graphicFrame>
        <p:nvGraphicFramePr>
          <p:cNvPr id="134147" name="Object 3"/>
          <p:cNvGraphicFramePr>
            <a:graphicFrameLocks noChangeAspect="1"/>
          </p:cNvGraphicFramePr>
          <p:nvPr/>
        </p:nvGraphicFramePr>
        <p:xfrm>
          <a:off x="960438" y="1338263"/>
          <a:ext cx="2549525" cy="649287"/>
        </p:xfrm>
        <a:graphic>
          <a:graphicData uri="http://schemas.openxmlformats.org/presentationml/2006/ole">
            <p:oleObj spid="_x0000_s32770" name="Equation" r:id="rId3" imgW="1346040" imgH="342720" progId="Equation.3">
              <p:embed/>
            </p:oleObj>
          </a:graphicData>
        </a:graphic>
      </p:graphicFrame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109538" y="908050"/>
            <a:ext cx="467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Use the shower frequency vs (sec</a:t>
            </a:r>
            <a:r>
              <a:rPr lang="it-IT">
                <a:latin typeface="Symbol" pitchFamily="18" charset="2"/>
              </a:rPr>
              <a:t>q</a:t>
            </a:r>
            <a:r>
              <a:rPr lang="it-IT"/>
              <a:t> -1)</a:t>
            </a:r>
          </a:p>
        </p:txBody>
      </p:sp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107950" y="2689225"/>
            <a:ext cx="4824413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The lenght </a:t>
            </a:r>
            <a:r>
              <a:rPr lang="it-IT" b="1">
                <a:latin typeface="Symbol" pitchFamily="18" charset="2"/>
              </a:rPr>
              <a:t>L</a:t>
            </a:r>
            <a:r>
              <a:rPr lang="it-IT" b="1"/>
              <a:t> </a:t>
            </a:r>
            <a:r>
              <a:rPr lang="it-IT"/>
              <a:t>is not the p interaction lenght mainly</a:t>
            </a:r>
            <a:r>
              <a:rPr lang="it-IT" baseline="-25000"/>
              <a:t>  </a:t>
            </a:r>
            <a:r>
              <a:rPr lang="it-IT"/>
              <a:t>because of collision inelasticity, shower fluctuations and detector resolution. </a:t>
            </a:r>
          </a:p>
          <a:p>
            <a:pPr>
              <a:spcBef>
                <a:spcPct val="50000"/>
              </a:spcBef>
            </a:pPr>
            <a:r>
              <a:rPr lang="it-IT"/>
              <a:t>It has been shown that </a:t>
            </a:r>
            <a:r>
              <a:rPr lang="it-IT" b="1">
                <a:latin typeface="Symbol" pitchFamily="18" charset="2"/>
              </a:rPr>
              <a:t>L</a:t>
            </a:r>
            <a:r>
              <a:rPr lang="it-IT" b="1"/>
              <a:t> = k </a:t>
            </a:r>
            <a:r>
              <a:rPr lang="it-IT" b="1">
                <a:latin typeface="Symbol" pitchFamily="18" charset="2"/>
              </a:rPr>
              <a:t>l</a:t>
            </a:r>
            <a:r>
              <a:rPr lang="it-IT" b="1" baseline="-25000"/>
              <a:t>int </a:t>
            </a:r>
            <a:r>
              <a:rPr lang="it-IT"/>
              <a:t>, where k is determined by simulations and depends on: </a:t>
            </a:r>
          </a:p>
        </p:txBody>
      </p:sp>
      <p:sp>
        <p:nvSpPr>
          <p:cNvPr id="134150" name="Text Box 6"/>
          <p:cNvSpPr txBox="1">
            <a:spLocks noChangeArrowheads="1"/>
          </p:cNvSpPr>
          <p:nvPr/>
        </p:nvSpPr>
        <p:spPr bwMode="auto">
          <a:xfrm>
            <a:off x="611188" y="4292600"/>
            <a:ext cx="45370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1600" b="1"/>
              <a:t> hadronic interactions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1600" b="1"/>
              <a:t> detector features and location (atm. depth)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1600" b="1"/>
              <a:t> actual set of experimental observables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1600" b="1"/>
              <a:t> analysis cuts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it-IT" sz="1600" b="1"/>
              <a:t> energy, ...</a:t>
            </a: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1079500" y="6221413"/>
            <a:ext cx="3671888" cy="376237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it-IT" b="1" baseline="-25000" dirty="0">
                <a:solidFill>
                  <a:srgbClr val="FFFF00"/>
                </a:solidFill>
              </a:rPr>
              <a:t>p-Air</a:t>
            </a:r>
            <a:r>
              <a:rPr lang="it-IT" b="1" dirty="0">
                <a:solidFill>
                  <a:srgbClr val="FFFF00"/>
                </a:solidFill>
              </a:rPr>
              <a:t> (mb) = 2.4 10</a:t>
            </a:r>
            <a:r>
              <a:rPr lang="it-IT" b="1" baseline="30000" dirty="0">
                <a:solidFill>
                  <a:srgbClr val="FFFF00"/>
                </a:solidFill>
              </a:rPr>
              <a:t>4</a:t>
            </a:r>
            <a:r>
              <a:rPr lang="it-IT" b="1" dirty="0">
                <a:solidFill>
                  <a:srgbClr val="FFFF00"/>
                </a:solidFill>
              </a:rPr>
              <a:t> / </a:t>
            </a:r>
            <a:r>
              <a:rPr lang="it-IT" b="1" dirty="0">
                <a:solidFill>
                  <a:srgbClr val="FFFF00"/>
                </a:solidFill>
                <a:latin typeface="Symbol" pitchFamily="18" charset="2"/>
              </a:rPr>
              <a:t>l</a:t>
            </a:r>
            <a:r>
              <a:rPr lang="it-IT" b="1" baseline="-25000" dirty="0">
                <a:solidFill>
                  <a:srgbClr val="FFFF00"/>
                </a:solidFill>
              </a:rPr>
              <a:t>int</a:t>
            </a:r>
            <a:r>
              <a:rPr lang="it-IT" b="1" dirty="0">
                <a:solidFill>
                  <a:srgbClr val="FFFF00"/>
                </a:solidFill>
              </a:rPr>
              <a:t>(g/cm</a:t>
            </a:r>
            <a:r>
              <a:rPr lang="it-IT" b="1" baseline="30000" dirty="0">
                <a:solidFill>
                  <a:srgbClr val="FFFF00"/>
                </a:solidFill>
              </a:rPr>
              <a:t>2</a:t>
            </a:r>
            <a:r>
              <a:rPr lang="it-IT" b="1" dirty="0">
                <a:solidFill>
                  <a:srgbClr val="FFFF00"/>
                </a:solidFill>
              </a:rPr>
              <a:t>) </a:t>
            </a:r>
          </a:p>
        </p:txBody>
      </p:sp>
      <p:sp>
        <p:nvSpPr>
          <p:cNvPr id="134152" name="Text Box 8"/>
          <p:cNvSpPr txBox="1">
            <a:spLocks noChangeArrowheads="1"/>
          </p:cNvSpPr>
          <p:nvPr/>
        </p:nvSpPr>
        <p:spPr bwMode="auto">
          <a:xfrm>
            <a:off x="109538" y="2125663"/>
            <a:ext cx="467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for fixed energy and shower age. </a:t>
            </a:r>
          </a:p>
        </p:txBody>
      </p:sp>
      <p:sp>
        <p:nvSpPr>
          <p:cNvPr id="134153" name="Text Box 9"/>
          <p:cNvSpPr txBox="1">
            <a:spLocks noChangeArrowheads="1"/>
          </p:cNvSpPr>
          <p:nvPr/>
        </p:nvSpPr>
        <p:spPr bwMode="auto">
          <a:xfrm>
            <a:off x="5111750" y="3860800"/>
            <a:ext cx="3924300" cy="2714625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>
                <a:solidFill>
                  <a:srgbClr val="FFFF00"/>
                </a:solidFill>
              </a:rPr>
              <a:t>Take care of shower fluctuations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b="1" dirty="0">
                <a:solidFill>
                  <a:srgbClr val="FFFF00"/>
                </a:solidFill>
              </a:rPr>
              <a:t> Constrain</a:t>
            </a:r>
            <a:r>
              <a:rPr lang="it-IT" dirty="0">
                <a:solidFill>
                  <a:srgbClr val="FFFF00"/>
                </a:solidFill>
              </a:rPr>
              <a:t> X</a:t>
            </a:r>
            <a:r>
              <a:rPr lang="it-IT" baseline="-25000" dirty="0">
                <a:solidFill>
                  <a:srgbClr val="FFFF00"/>
                </a:solidFill>
              </a:rPr>
              <a:t>DO</a:t>
            </a:r>
            <a:r>
              <a:rPr lang="it-IT" dirty="0">
                <a:solidFill>
                  <a:srgbClr val="FFFF00"/>
                </a:solidFill>
              </a:rPr>
              <a:t> = X</a:t>
            </a:r>
            <a:r>
              <a:rPr lang="it-IT" baseline="-25000" dirty="0">
                <a:solidFill>
                  <a:srgbClr val="FFFF00"/>
                </a:solidFill>
              </a:rPr>
              <a:t>det </a:t>
            </a:r>
            <a:r>
              <a:rPr lang="it-IT" dirty="0">
                <a:solidFill>
                  <a:srgbClr val="FFFF00"/>
                </a:solidFill>
              </a:rPr>
              <a:t>– X</a:t>
            </a:r>
            <a:r>
              <a:rPr lang="it-IT" baseline="-25000" dirty="0">
                <a:solidFill>
                  <a:srgbClr val="FFFF00"/>
                </a:solidFill>
              </a:rPr>
              <a:t>0</a:t>
            </a:r>
            <a:r>
              <a:rPr lang="it-IT" dirty="0">
                <a:solidFill>
                  <a:srgbClr val="FFFF00"/>
                </a:solidFill>
              </a:rPr>
              <a:t> or   </a:t>
            </a:r>
          </a:p>
          <a:p>
            <a:pPr>
              <a:spcBef>
                <a:spcPct val="50000"/>
              </a:spcBef>
            </a:pPr>
            <a:r>
              <a:rPr lang="it-IT" dirty="0">
                <a:solidFill>
                  <a:srgbClr val="FFFF00"/>
                </a:solidFill>
              </a:rPr>
              <a:t>                    X</a:t>
            </a:r>
            <a:r>
              <a:rPr lang="it-IT" baseline="-25000" dirty="0">
                <a:solidFill>
                  <a:srgbClr val="FFFF00"/>
                </a:solidFill>
              </a:rPr>
              <a:t>DM</a:t>
            </a:r>
            <a:r>
              <a:rPr lang="it-IT" dirty="0">
                <a:solidFill>
                  <a:srgbClr val="FFFF00"/>
                </a:solidFill>
              </a:rPr>
              <a:t> = X</a:t>
            </a:r>
            <a:r>
              <a:rPr lang="it-IT" baseline="-25000" dirty="0">
                <a:solidFill>
                  <a:srgbClr val="FFFF00"/>
                </a:solidFill>
              </a:rPr>
              <a:t>det </a:t>
            </a:r>
            <a:r>
              <a:rPr lang="it-IT" dirty="0">
                <a:solidFill>
                  <a:srgbClr val="FFFF00"/>
                </a:solidFill>
              </a:rPr>
              <a:t>– X</a:t>
            </a:r>
            <a:r>
              <a:rPr lang="it-IT" baseline="-25000" dirty="0">
                <a:solidFill>
                  <a:srgbClr val="FFFF00"/>
                </a:solidFill>
              </a:rPr>
              <a:t>max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b="1" dirty="0">
                <a:solidFill>
                  <a:srgbClr val="FFFF00"/>
                </a:solidFill>
              </a:rPr>
              <a:t> Select</a:t>
            </a:r>
            <a:r>
              <a:rPr lang="it-IT" dirty="0">
                <a:solidFill>
                  <a:srgbClr val="FFFF00"/>
                </a:solidFill>
              </a:rPr>
              <a:t> deep showers (large X</a:t>
            </a:r>
            <a:r>
              <a:rPr lang="it-IT" baseline="-25000" dirty="0">
                <a:solidFill>
                  <a:srgbClr val="FFFF00"/>
                </a:solidFill>
              </a:rPr>
              <a:t>max</a:t>
            </a:r>
            <a:r>
              <a:rPr lang="it-IT" dirty="0">
                <a:solidFill>
                  <a:srgbClr val="FFFF00"/>
                </a:solidFill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it-IT" dirty="0">
                <a:solidFill>
                  <a:srgbClr val="FFFF00"/>
                </a:solidFill>
              </a:rPr>
              <a:t>  i.e. small X</a:t>
            </a:r>
            <a:r>
              <a:rPr lang="it-IT" baseline="-25000" dirty="0">
                <a:solidFill>
                  <a:srgbClr val="FFFF00"/>
                </a:solidFill>
              </a:rPr>
              <a:t>DM</a:t>
            </a:r>
            <a:r>
              <a:rPr lang="it-IT" dirty="0">
                <a:solidFill>
                  <a:srgbClr val="FFFF00"/>
                </a:solidFill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b="1" dirty="0">
                <a:solidFill>
                  <a:srgbClr val="FFFF00"/>
                </a:solidFill>
              </a:rPr>
              <a:t>Exploit</a:t>
            </a:r>
            <a:r>
              <a:rPr lang="it-IT" dirty="0">
                <a:solidFill>
                  <a:srgbClr val="FFFF00"/>
                </a:solidFill>
              </a:rPr>
              <a:t> detector features (space-time pattern) and location (depth).</a:t>
            </a:r>
          </a:p>
        </p:txBody>
      </p:sp>
      <p:sp>
        <p:nvSpPr>
          <p:cNvPr id="134154" name="Text Box 10"/>
          <p:cNvSpPr txBox="1">
            <a:spLocks noChangeArrowheads="1"/>
          </p:cNvSpPr>
          <p:nvPr/>
        </p:nvSpPr>
        <p:spPr bwMode="auto">
          <a:xfrm>
            <a:off x="107950" y="6221413"/>
            <a:ext cx="10795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Then: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4859338" y="765175"/>
            <a:ext cx="4284662" cy="21605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822825" y="763588"/>
            <a:ext cx="4321175" cy="2952750"/>
            <a:chOff x="1565" y="1706"/>
            <a:chExt cx="2722" cy="1860"/>
          </a:xfrm>
        </p:grpSpPr>
        <p:pic>
          <p:nvPicPr>
            <p:cNvPr id="134157" name="Picture 13" descr="proton_12_0deg"/>
            <p:cNvPicPr>
              <a:picLocks noChangeAspect="1" noChangeArrowheads="1"/>
            </p:cNvPicPr>
            <p:nvPr/>
          </p:nvPicPr>
          <p:blipFill>
            <a:blip r:embed="rId4" cstate="print"/>
            <a:srcRect b="13843"/>
            <a:stretch>
              <a:fillRect/>
            </a:stretch>
          </p:blipFill>
          <p:spPr bwMode="auto">
            <a:xfrm rot="18534148" flipH="1">
              <a:off x="2203" y="2106"/>
              <a:ext cx="1648" cy="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158" name="Rectangle 14"/>
            <p:cNvSpPr>
              <a:spLocks noChangeArrowheads="1"/>
            </p:cNvSpPr>
            <p:nvPr/>
          </p:nvSpPr>
          <p:spPr bwMode="auto">
            <a:xfrm>
              <a:off x="1565" y="3157"/>
              <a:ext cx="2722" cy="409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4159" name="Rectangle 15"/>
            <p:cNvSpPr>
              <a:spLocks noChangeArrowheads="1"/>
            </p:cNvSpPr>
            <p:nvPr/>
          </p:nvSpPr>
          <p:spPr bwMode="auto">
            <a:xfrm>
              <a:off x="2246" y="3112"/>
              <a:ext cx="952" cy="4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34160" name="Line 16"/>
            <p:cNvSpPr>
              <a:spLocks noChangeShapeType="1"/>
            </p:cNvSpPr>
            <p:nvPr/>
          </p:nvSpPr>
          <p:spPr bwMode="auto">
            <a:xfrm flipH="1" flipV="1">
              <a:off x="2336" y="2749"/>
              <a:ext cx="363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61" name="Line 17"/>
            <p:cNvSpPr>
              <a:spLocks noChangeShapeType="1"/>
            </p:cNvSpPr>
            <p:nvPr/>
          </p:nvSpPr>
          <p:spPr bwMode="auto">
            <a:xfrm flipH="1" flipV="1">
              <a:off x="2654" y="2386"/>
              <a:ext cx="680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62" name="Line 18"/>
            <p:cNvSpPr>
              <a:spLocks noChangeShapeType="1"/>
            </p:cNvSpPr>
            <p:nvPr/>
          </p:nvSpPr>
          <p:spPr bwMode="auto">
            <a:xfrm flipH="1" flipV="1">
              <a:off x="3243" y="1706"/>
              <a:ext cx="363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63" name="Line 19"/>
            <p:cNvSpPr>
              <a:spLocks noChangeShapeType="1"/>
            </p:cNvSpPr>
            <p:nvPr/>
          </p:nvSpPr>
          <p:spPr bwMode="auto">
            <a:xfrm flipH="1" flipV="1">
              <a:off x="3833" y="1796"/>
              <a:ext cx="363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64" name="Line 20"/>
            <p:cNvSpPr>
              <a:spLocks noChangeShapeType="1"/>
            </p:cNvSpPr>
            <p:nvPr/>
          </p:nvSpPr>
          <p:spPr bwMode="auto">
            <a:xfrm flipV="1">
              <a:off x="3244" y="1978"/>
              <a:ext cx="771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65" name="Line 21"/>
            <p:cNvSpPr>
              <a:spLocks noChangeShapeType="1"/>
            </p:cNvSpPr>
            <p:nvPr/>
          </p:nvSpPr>
          <p:spPr bwMode="auto">
            <a:xfrm flipV="1">
              <a:off x="2744" y="1796"/>
              <a:ext cx="590" cy="6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66" name="Line 22"/>
            <p:cNvSpPr>
              <a:spLocks noChangeShapeType="1"/>
            </p:cNvSpPr>
            <p:nvPr/>
          </p:nvSpPr>
          <p:spPr bwMode="auto">
            <a:xfrm flipV="1">
              <a:off x="3652" y="1797"/>
              <a:ext cx="182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67" name="Line 23"/>
            <p:cNvSpPr>
              <a:spLocks noChangeShapeType="1"/>
            </p:cNvSpPr>
            <p:nvPr/>
          </p:nvSpPr>
          <p:spPr bwMode="auto">
            <a:xfrm flipV="1">
              <a:off x="2427" y="2477"/>
              <a:ext cx="31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68" name="Text Box 24"/>
            <p:cNvSpPr txBox="1">
              <a:spLocks noChangeArrowheads="1"/>
            </p:cNvSpPr>
            <p:nvPr/>
          </p:nvSpPr>
          <p:spPr bwMode="auto">
            <a:xfrm rot="-2816122">
              <a:off x="3365" y="2507"/>
              <a:ext cx="43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/>
                <a:t>X</a:t>
              </a:r>
              <a:r>
                <a:rPr lang="it-IT" baseline="-25000"/>
                <a:t>max</a:t>
              </a:r>
            </a:p>
          </p:txBody>
        </p:sp>
        <p:sp>
          <p:nvSpPr>
            <p:cNvPr id="134169" name="Text Box 25"/>
            <p:cNvSpPr txBox="1">
              <a:spLocks noChangeArrowheads="1"/>
            </p:cNvSpPr>
            <p:nvPr/>
          </p:nvSpPr>
          <p:spPr bwMode="auto">
            <a:xfrm rot="18236986">
              <a:off x="3666" y="1806"/>
              <a:ext cx="2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/>
                <a:t>X</a:t>
              </a:r>
              <a:r>
                <a:rPr lang="it-IT" baseline="-25000"/>
                <a:t>0</a:t>
              </a:r>
            </a:p>
          </p:txBody>
        </p:sp>
        <p:sp>
          <p:nvSpPr>
            <p:cNvPr id="134170" name="Text Box 26"/>
            <p:cNvSpPr txBox="1">
              <a:spLocks noChangeArrowheads="1"/>
            </p:cNvSpPr>
            <p:nvPr/>
          </p:nvSpPr>
          <p:spPr bwMode="auto">
            <a:xfrm rot="-2992756">
              <a:off x="2974" y="1975"/>
              <a:ext cx="40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/>
                <a:t>X</a:t>
              </a:r>
              <a:r>
                <a:rPr lang="it-IT" baseline="-25000"/>
                <a:t>rise</a:t>
              </a:r>
            </a:p>
          </p:txBody>
        </p:sp>
        <p:sp>
          <p:nvSpPr>
            <p:cNvPr id="134171" name="Text Box 27"/>
            <p:cNvSpPr txBox="1">
              <a:spLocks noChangeArrowheads="1"/>
            </p:cNvSpPr>
            <p:nvPr/>
          </p:nvSpPr>
          <p:spPr bwMode="auto">
            <a:xfrm rot="-2967756">
              <a:off x="2497" y="2543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/>
                <a:t>X</a:t>
              </a:r>
              <a:r>
                <a:rPr lang="it-IT" baseline="-25000"/>
                <a:t>DM</a:t>
              </a:r>
            </a:p>
          </p:txBody>
        </p:sp>
        <p:sp>
          <p:nvSpPr>
            <p:cNvPr id="134172" name="Line 28"/>
            <p:cNvSpPr>
              <a:spLocks noChangeShapeType="1"/>
            </p:cNvSpPr>
            <p:nvPr/>
          </p:nvSpPr>
          <p:spPr bwMode="auto">
            <a:xfrm>
              <a:off x="1565" y="1797"/>
              <a:ext cx="2722" cy="0"/>
            </a:xfrm>
            <a:prstGeom prst="line">
              <a:avLst/>
            </a:prstGeom>
            <a:noFill/>
            <a:ln w="28575">
              <a:solidFill>
                <a:srgbClr val="00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73" name="Line 29"/>
            <p:cNvSpPr>
              <a:spLocks noChangeShapeType="1"/>
            </p:cNvSpPr>
            <p:nvPr/>
          </p:nvSpPr>
          <p:spPr bwMode="auto">
            <a:xfrm flipV="1">
              <a:off x="1928" y="1797"/>
              <a:ext cx="0" cy="1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74" name="Text Box 30"/>
            <p:cNvSpPr txBox="1">
              <a:spLocks noChangeArrowheads="1"/>
            </p:cNvSpPr>
            <p:nvPr/>
          </p:nvSpPr>
          <p:spPr bwMode="auto">
            <a:xfrm>
              <a:off x="1679" y="2159"/>
              <a:ext cx="29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/>
                <a:t>h</a:t>
              </a:r>
              <a:r>
                <a:rPr lang="it-IT" baseline="-25000"/>
                <a:t>0</a:t>
              </a:r>
            </a:p>
          </p:txBody>
        </p:sp>
        <p:sp>
          <p:nvSpPr>
            <p:cNvPr id="134175" name="Line 31"/>
            <p:cNvSpPr>
              <a:spLocks noChangeShapeType="1"/>
            </p:cNvSpPr>
            <p:nvPr/>
          </p:nvSpPr>
          <p:spPr bwMode="auto">
            <a:xfrm flipV="1">
              <a:off x="1928" y="1797"/>
              <a:ext cx="1179" cy="1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76" name="Freeform 32"/>
            <p:cNvSpPr>
              <a:spLocks/>
            </p:cNvSpPr>
            <p:nvPr/>
          </p:nvSpPr>
          <p:spPr bwMode="auto">
            <a:xfrm>
              <a:off x="1928" y="2840"/>
              <a:ext cx="181" cy="9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36" y="45"/>
                </a:cxn>
                <a:cxn ang="0">
                  <a:pos x="181" y="91"/>
                </a:cxn>
              </a:cxnLst>
              <a:rect l="0" t="0" r="r" b="b"/>
              <a:pathLst>
                <a:path w="181" h="91">
                  <a:moveTo>
                    <a:pt x="0" y="0"/>
                  </a:moveTo>
                  <a:cubicBezTo>
                    <a:pt x="53" y="15"/>
                    <a:pt x="106" y="30"/>
                    <a:pt x="136" y="45"/>
                  </a:cubicBezTo>
                  <a:cubicBezTo>
                    <a:pt x="166" y="60"/>
                    <a:pt x="174" y="83"/>
                    <a:pt x="181" y="9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4177" name="Text Box 33"/>
            <p:cNvSpPr txBox="1">
              <a:spLocks noChangeArrowheads="1"/>
            </p:cNvSpPr>
            <p:nvPr/>
          </p:nvSpPr>
          <p:spPr bwMode="auto">
            <a:xfrm>
              <a:off x="1973" y="2658"/>
              <a:ext cx="1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>
                  <a:latin typeface="Symbol" pitchFamily="18" charset="2"/>
                </a:rPr>
                <a:t>q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4859338" y="5157788"/>
            <a:ext cx="4213225" cy="142875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600" b="1"/>
              <a:t>Weather effects, namely the atmospheric pressure dependence on time, have been shown to be at the level of 1 %</a:t>
            </a:r>
          </a:p>
          <a:p>
            <a:pPr algn="ctr">
              <a:spcBef>
                <a:spcPct val="50000"/>
              </a:spcBef>
            </a:pPr>
            <a:r>
              <a:rPr lang="it-IT" sz="1400" b="1"/>
              <a:t>h</a:t>
            </a:r>
            <a:r>
              <a:rPr lang="it-IT" sz="1400" b="1" baseline="-25000"/>
              <a:t>0</a:t>
            </a:r>
            <a:r>
              <a:rPr lang="it-IT" sz="1400" b="1" baseline="30000"/>
              <a:t>MC</a:t>
            </a:r>
            <a:r>
              <a:rPr lang="it-IT" sz="1400" b="1"/>
              <a:t> = 606.7 g/cm</a:t>
            </a:r>
            <a:r>
              <a:rPr lang="it-IT" sz="1400" b="1" baseline="30000"/>
              <a:t>2</a:t>
            </a:r>
            <a:r>
              <a:rPr lang="it-IT" sz="1400" b="1"/>
              <a:t> (</a:t>
            </a:r>
            <a:r>
              <a:rPr lang="it-IT" sz="1200" b="1"/>
              <a:t>4300m a.s.l. standard atm</a:t>
            </a:r>
            <a:r>
              <a:rPr lang="it-IT" sz="1400" b="1"/>
              <a:t>.)           h</a:t>
            </a:r>
            <a:r>
              <a:rPr lang="it-IT" sz="1400" b="1" baseline="-25000"/>
              <a:t>0</a:t>
            </a:r>
            <a:r>
              <a:rPr lang="it-IT" sz="1400" b="1" baseline="30000"/>
              <a:t>MC</a:t>
            </a:r>
            <a:r>
              <a:rPr lang="it-IT" sz="1400" b="1"/>
              <a:t> / h</a:t>
            </a:r>
            <a:r>
              <a:rPr lang="it-IT" sz="1400" b="1" baseline="-25000"/>
              <a:t>0</a:t>
            </a:r>
            <a:r>
              <a:rPr lang="it-IT" sz="1400" b="1"/>
              <a:t> = 0.988 </a:t>
            </a:r>
            <a:r>
              <a:rPr lang="en-US" sz="1400" b="1"/>
              <a:t>±</a:t>
            </a:r>
            <a:r>
              <a:rPr lang="it-IT" sz="1400" b="1"/>
              <a:t> 0.007</a:t>
            </a:r>
            <a:r>
              <a:rPr lang="it-IT"/>
              <a:t> </a:t>
            </a:r>
          </a:p>
        </p:txBody>
      </p:sp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713"/>
            <a:ext cx="9158288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34925" y="188913"/>
            <a:ext cx="79216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/>
            <a:r>
              <a:rPr lang="it-IT" sz="3700">
                <a:solidFill>
                  <a:srgbClr val="FF0000"/>
                </a:solidFill>
                <a:latin typeface="Times New Roman" pitchFamily="18" charset="0"/>
              </a:rPr>
              <a:t>Experimental data</a:t>
            </a:r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250825" y="5318125"/>
            <a:ext cx="4105275" cy="10636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/>
              <a:t>Clear exponential behaviour</a:t>
            </a:r>
          </a:p>
          <a:p>
            <a:pPr algn="ctr">
              <a:spcBef>
                <a:spcPct val="50000"/>
              </a:spcBef>
            </a:pPr>
            <a:r>
              <a:rPr lang="it-IT"/>
              <a:t>Full consistency with MC simulation at each selection step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pAirCrossSection10jul09"/>
          <p:cNvPicPr>
            <a:picLocks noChangeAspect="1" noChangeArrowheads="1"/>
          </p:cNvPicPr>
          <p:nvPr/>
        </p:nvPicPr>
        <p:blipFill>
          <a:blip r:embed="rId2" cstate="print"/>
          <a:srcRect r="7953"/>
          <a:stretch>
            <a:fillRect/>
          </a:stretch>
        </p:blipFill>
        <p:spPr bwMode="auto">
          <a:xfrm>
            <a:off x="309563" y="765175"/>
            <a:ext cx="7920037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>
          <a:xfrm>
            <a:off x="871538" y="76200"/>
            <a:ext cx="7281862" cy="630238"/>
          </a:xfrm>
          <a:noFill/>
          <a:ln/>
        </p:spPr>
        <p:txBody>
          <a:bodyPr anchor="b">
            <a:normAutofit fontScale="90000"/>
          </a:bodyPr>
          <a:lstStyle/>
          <a:p>
            <a:r>
              <a:rPr lang="it-IT">
                <a:solidFill>
                  <a:srgbClr val="FF0000"/>
                </a:solidFill>
              </a:rPr>
              <a:t>The proton-air cross section</a:t>
            </a:r>
          </a:p>
        </p:txBody>
      </p:sp>
      <p:sp>
        <p:nvSpPr>
          <p:cNvPr id="136197" name="AutoShape 5"/>
          <p:cNvSpPr>
            <a:spLocks noChangeArrowheads="1"/>
          </p:cNvSpPr>
          <p:nvPr/>
        </p:nvSpPr>
        <p:spPr bwMode="auto">
          <a:xfrm>
            <a:off x="3635375" y="4941888"/>
            <a:ext cx="1152525" cy="144462"/>
          </a:xfrm>
          <a:prstGeom prst="leftRightArrow">
            <a:avLst>
              <a:gd name="adj1" fmla="val 50000"/>
              <a:gd name="adj2" fmla="val 159561"/>
            </a:avLst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100000">
                <a:srgbClr val="FF3300">
                  <a:alpha val="21001"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2987675" y="5373688"/>
            <a:ext cx="23764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200">
                <a:solidFill>
                  <a:srgbClr val="FF3300"/>
                </a:solidFill>
              </a:rPr>
              <a:t>Extending the energy range</a:t>
            </a:r>
          </a:p>
          <a:p>
            <a:pPr algn="ctr">
              <a:spcBef>
                <a:spcPct val="50000"/>
              </a:spcBef>
            </a:pPr>
            <a:r>
              <a:rPr lang="it-IT" sz="1200">
                <a:solidFill>
                  <a:srgbClr val="FF3300"/>
                </a:solidFill>
              </a:rPr>
              <a:t> with the analog readout</a:t>
            </a:r>
          </a:p>
        </p:txBody>
      </p:sp>
      <p:sp>
        <p:nvSpPr>
          <p:cNvPr id="136199" name="Line 7"/>
          <p:cNvSpPr>
            <a:spLocks noChangeShapeType="1"/>
          </p:cNvSpPr>
          <p:nvPr/>
        </p:nvSpPr>
        <p:spPr bwMode="auto">
          <a:xfrm flipV="1">
            <a:off x="4067175" y="5084763"/>
            <a:ext cx="73025" cy="2889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4419600" y="914400"/>
            <a:ext cx="36004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/>
              <a:t>Phys. Rev. D 80, 092004 (2009)</a:t>
            </a:r>
          </a:p>
        </p:txBody>
      </p:sp>
      <p:sp>
        <p:nvSpPr>
          <p:cNvPr id="8" name="Segnaposto data 1"/>
          <p:cNvSpPr>
            <a:spLocks noGrp="1"/>
          </p:cNvSpPr>
          <p:nvPr>
            <p:ph type="dt" sz="quarter" idx="10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WAPP 2010</a:t>
            </a:r>
            <a:endParaRPr lang="en-US" alt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Segnaposto piè di pagina 2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Calibri" pitchFamily="34" charset="0"/>
              </a:rPr>
              <a:t>P. </a:t>
            </a:r>
            <a:r>
              <a:rPr lang="en-US" altLang="en-US" dirty="0" err="1" smtClean="0">
                <a:latin typeface="Calibri" pitchFamily="34" charset="0"/>
              </a:rPr>
              <a:t>Camarri</a:t>
            </a:r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 descr="TotalCrossSection-CO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200"/>
            <a:ext cx="7010400" cy="5595938"/>
          </a:xfrm>
          <a:prstGeom prst="rect">
            <a:avLst/>
          </a:prstGeom>
          <a:noFill/>
        </p:spPr>
      </p:pic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629150" y="461963"/>
            <a:ext cx="360045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/>
              <a:t>Phys. Rev. D 80, 092004 (2009)</a:t>
            </a:r>
          </a:p>
        </p:txBody>
      </p:sp>
      <p:sp>
        <p:nvSpPr>
          <p:cNvPr id="4" name="Segnaposto data 1"/>
          <p:cNvSpPr>
            <a:spLocks noGrp="1"/>
          </p:cNvSpPr>
          <p:nvPr>
            <p:ph type="dt" sz="quarter" idx="10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WAPP 2010</a:t>
            </a:r>
            <a:endParaRPr lang="en-US" alt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Calibri" pitchFamily="34" charset="0"/>
              </a:rPr>
              <a:t>P. </a:t>
            </a:r>
            <a:r>
              <a:rPr lang="en-US" altLang="en-US" dirty="0" err="1" smtClean="0">
                <a:latin typeface="Calibri" pitchFamily="34" charset="0"/>
              </a:rPr>
              <a:t>Camarri</a:t>
            </a:r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67544" y="0"/>
            <a:ext cx="5904656" cy="836712"/>
          </a:xfrm>
        </p:spPr>
        <p:txBody>
          <a:bodyPr/>
          <a:lstStyle/>
          <a:p>
            <a:r>
              <a:rPr lang="en-GB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Sun shadow</a:t>
            </a:r>
          </a:p>
        </p:txBody>
      </p:sp>
      <p:sp>
        <p:nvSpPr>
          <p:cNvPr id="273411" name="Segnaposto numero diapositiva 4"/>
          <p:cNvSpPr txBox="1">
            <a:spLocks noGrp="1"/>
          </p:cNvSpPr>
          <p:nvPr/>
        </p:nvSpPr>
        <p:spPr bwMode="auto">
          <a:xfrm>
            <a:off x="6553200" y="6453188"/>
            <a:ext cx="2133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CD9548C-6D7B-489C-B6B6-34143625962F}" type="slidenum">
              <a:rPr lang="en-US" altLang="en-US" sz="1200">
                <a:latin typeface="Garamond" pitchFamily="18" charset="0"/>
              </a:rPr>
              <a:pPr algn="r"/>
              <a:t>37</a:t>
            </a:fld>
            <a:endParaRPr lang="en-US" altLang="en-US" sz="1200">
              <a:latin typeface="Garamond" pitchFamily="18" charset="0"/>
            </a:endParaRPr>
          </a:p>
        </p:txBody>
      </p:sp>
      <p:pic>
        <p:nvPicPr>
          <p:cNvPr id="273412" name="Picture 7" descr="relative_displace"/>
          <p:cNvPicPr>
            <a:picLocks noChangeAspect="1" noChangeArrowheads="1"/>
          </p:cNvPicPr>
          <p:nvPr/>
        </p:nvPicPr>
        <p:blipFill>
          <a:blip r:embed="rId3" cstate="print">
            <a:lum bright="-26000" contrast="52000"/>
          </a:blip>
          <a:srcRect t="7388" r="7590"/>
          <a:stretch>
            <a:fillRect/>
          </a:stretch>
        </p:blipFill>
        <p:spPr bwMode="auto">
          <a:xfrm>
            <a:off x="5397500" y="428625"/>
            <a:ext cx="353218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3" name="Rettangolo 17"/>
          <p:cNvSpPr>
            <a:spLocks noChangeArrowheads="1"/>
          </p:cNvSpPr>
          <p:nvPr/>
        </p:nvSpPr>
        <p:spPr bwMode="auto">
          <a:xfrm>
            <a:off x="5572125" y="3516313"/>
            <a:ext cx="3500438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7625" indent="-47625" algn="ctr" defTabSz="407988" eaLnBrk="0" hangingPunct="0">
              <a:lnSpc>
                <a:spcPct val="130000"/>
              </a:lnSpc>
              <a:buClr>
                <a:srgbClr val="000000"/>
              </a:buClr>
              <a:buSzPct val="45000"/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1575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4313" algn="l"/>
                <a:tab pos="5703888" algn="l"/>
                <a:tab pos="6111875" algn="l"/>
                <a:tab pos="6518275" algn="l"/>
                <a:tab pos="6924675" algn="l"/>
                <a:tab pos="7334250" algn="l"/>
                <a:tab pos="7742238" algn="l"/>
                <a:tab pos="8147050" algn="l"/>
              </a:tabLst>
            </a:pPr>
            <a:r>
              <a:rPr lang="en-US" altLang="zh-CN" sz="1600" b="1">
                <a:latin typeface="Helvetica" pitchFamily="34" charset="0"/>
                <a:ea typeface="宋体" pitchFamily="2" charset="-122"/>
              </a:rPr>
              <a:t>Displacement of the Sun shadow correlates with the </a:t>
            </a:r>
            <a:r>
              <a:rPr lang="en-US" sz="1600" b="1">
                <a:latin typeface="Helvetica" pitchFamily="34" charset="0"/>
              </a:rPr>
              <a:t>SMMF</a:t>
            </a:r>
            <a:endParaRPr lang="en-US" altLang="zh-CN" sz="1600" b="1">
              <a:latin typeface="Helvetica" pitchFamily="34" charset="0"/>
              <a:ea typeface="宋体" pitchFamily="2" charset="-122"/>
            </a:endParaRPr>
          </a:p>
        </p:txBody>
      </p:sp>
      <p:sp>
        <p:nvSpPr>
          <p:cNvPr id="273414" name="CasellaDiTesto 8"/>
          <p:cNvSpPr txBox="1">
            <a:spLocks noChangeArrowheads="1"/>
          </p:cNvSpPr>
          <p:nvPr/>
        </p:nvSpPr>
        <p:spPr bwMode="auto">
          <a:xfrm>
            <a:off x="357188" y="5640388"/>
            <a:ext cx="8072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latin typeface="Helvetica" pitchFamily="34" charset="0"/>
              </a:rPr>
              <a:t>The displacement of the Sun shadow is a </a:t>
            </a:r>
            <a:r>
              <a:rPr lang="en-US" b="1">
                <a:solidFill>
                  <a:srgbClr val="FF0000"/>
                </a:solidFill>
                <a:latin typeface="Helvetica" pitchFamily="34" charset="0"/>
              </a:rPr>
              <a:t>good measurement of the IMF</a:t>
            </a:r>
            <a:r>
              <a:rPr lang="en-US" b="1">
                <a:latin typeface="Helvetica" pitchFamily="34" charset="0"/>
              </a:rPr>
              <a:t>, especially in a this particular quiet phase between 23</a:t>
            </a:r>
            <a:r>
              <a:rPr lang="en-US" b="1" baseline="30000">
                <a:latin typeface="Helvetica" pitchFamily="34" charset="0"/>
              </a:rPr>
              <a:t>th</a:t>
            </a:r>
            <a:r>
              <a:rPr lang="en-US" b="1">
                <a:latin typeface="Helvetica" pitchFamily="34" charset="0"/>
              </a:rPr>
              <a:t> and 24</a:t>
            </a:r>
            <a:r>
              <a:rPr lang="en-US" b="1" baseline="30000">
                <a:latin typeface="Helvetica" pitchFamily="34" charset="0"/>
              </a:rPr>
              <a:t>th</a:t>
            </a:r>
            <a:r>
              <a:rPr lang="en-US" b="1">
                <a:latin typeface="Helvetica" pitchFamily="34" charset="0"/>
              </a:rPr>
              <a:t> cycles.</a:t>
            </a:r>
          </a:p>
        </p:txBody>
      </p:sp>
      <p:pic>
        <p:nvPicPr>
          <p:cNvPr id="27341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8" y="857250"/>
            <a:ext cx="39243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3416" name="CasellaDiTesto 10"/>
          <p:cNvSpPr txBox="1">
            <a:spLocks noChangeArrowheads="1"/>
          </p:cNvSpPr>
          <p:nvPr/>
        </p:nvSpPr>
        <p:spPr bwMode="auto">
          <a:xfrm>
            <a:off x="214313" y="4143375"/>
            <a:ext cx="76438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b="1">
                <a:latin typeface="Helvetica" pitchFamily="34" charset="0"/>
              </a:rPr>
              <a:t>Sun at maximum → shadow is washed out </a:t>
            </a:r>
          </a:p>
          <a:p>
            <a:pPr eaLnBrk="0" hangingPunct="0"/>
            <a:r>
              <a:rPr lang="en-US" b="1">
                <a:latin typeface="Helvetica" pitchFamily="34" charset="0"/>
              </a:rPr>
              <a:t>Sun at minimum → good shadow &amp; SMF symmetric between NS</a:t>
            </a:r>
          </a:p>
        </p:txBody>
      </p:sp>
      <p:sp>
        <p:nvSpPr>
          <p:cNvPr id="273417" name="Freccia a destra 11"/>
          <p:cNvSpPr>
            <a:spLocks noChangeArrowheads="1"/>
          </p:cNvSpPr>
          <p:nvPr/>
        </p:nvSpPr>
        <p:spPr bwMode="auto">
          <a:xfrm>
            <a:off x="642938" y="5072063"/>
            <a:ext cx="500062" cy="214312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it-IT" b="1">
              <a:latin typeface="Helvetica" pitchFamily="34" charset="0"/>
            </a:endParaRPr>
          </a:p>
        </p:txBody>
      </p:sp>
      <p:sp>
        <p:nvSpPr>
          <p:cNvPr id="273418" name="CasellaDiTesto 12"/>
          <p:cNvSpPr txBox="1">
            <a:spLocks noChangeArrowheads="1"/>
          </p:cNvSpPr>
          <p:nvPr/>
        </p:nvSpPr>
        <p:spPr bwMode="auto">
          <a:xfrm>
            <a:off x="1214438" y="4854575"/>
            <a:ext cx="2571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FF0000"/>
                </a:solidFill>
                <a:latin typeface="Helvetica" pitchFamily="34" charset="0"/>
              </a:rPr>
              <a:t>EW shift due to GMF</a:t>
            </a:r>
          </a:p>
          <a:p>
            <a:pPr algn="ctr" eaLnBrk="0" hangingPunct="0"/>
            <a:r>
              <a:rPr lang="en-US" b="1">
                <a:solidFill>
                  <a:srgbClr val="FF0000"/>
                </a:solidFill>
                <a:latin typeface="Helvetica" pitchFamily="34" charset="0"/>
              </a:rPr>
              <a:t>NS shift due to IMF</a:t>
            </a:r>
          </a:p>
        </p:txBody>
      </p:sp>
      <p:sp>
        <p:nvSpPr>
          <p:cNvPr id="11" name="Segnaposto data 1"/>
          <p:cNvSpPr>
            <a:spLocks noGrp="1"/>
          </p:cNvSpPr>
          <p:nvPr>
            <p:ph type="dt" sz="quarter" idx="10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WAPP 2010</a:t>
            </a:r>
            <a:endParaRPr lang="en-US" alt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egnaposto piè di pagina 2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Calibri" pitchFamily="34" charset="0"/>
              </a:rPr>
              <a:t>P. </a:t>
            </a:r>
            <a:r>
              <a:rPr lang="en-US" altLang="en-US" dirty="0" err="1" smtClean="0">
                <a:latin typeface="Calibri" pitchFamily="34" charset="0"/>
              </a:rPr>
              <a:t>Camarri</a:t>
            </a:r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ext Box 2"/>
          <p:cNvSpPr txBox="1">
            <a:spLocks noChangeArrowheads="1"/>
          </p:cNvSpPr>
          <p:nvPr/>
        </p:nvSpPr>
        <p:spPr bwMode="auto">
          <a:xfrm>
            <a:off x="1051450" y="-2668"/>
            <a:ext cx="41264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sz="32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Solar wind </a:t>
            </a:r>
            <a:r>
              <a:rPr lang="it-IT" sz="32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and </a:t>
            </a:r>
            <a:r>
              <a:rPr lang="it-IT" sz="3200" b="1" dirty="0">
                <a:solidFill>
                  <a:srgbClr val="99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IMF</a:t>
            </a:r>
            <a:endParaRPr lang="it-IT" sz="2000" b="1" dirty="0">
              <a:latin typeface="Comic Sans MS" pitchFamily="66" charset="0"/>
            </a:endParaRPr>
          </a:p>
        </p:txBody>
      </p:sp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228600" y="682625"/>
            <a:ext cx="3505200" cy="8445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it-IT" b="1">
                <a:latin typeface="Comic Sans MS" pitchFamily="66" charset="0"/>
              </a:rPr>
              <a:t>radial velocity at emission v</a:t>
            </a:r>
            <a:r>
              <a:rPr lang="it-IT" b="1" baseline="-25000">
                <a:latin typeface="Comic Sans MS" pitchFamily="66" charset="0"/>
              </a:rPr>
              <a:t>r</a:t>
            </a:r>
            <a:endParaRPr lang="it-IT" b="1">
              <a:latin typeface="Comic Sans MS" pitchFamily="66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it-IT" b="1">
                <a:latin typeface="Comic Sans MS" pitchFamily="66" charset="0"/>
              </a:rPr>
              <a:t>+</a:t>
            </a:r>
          </a:p>
          <a:p>
            <a:pPr algn="ctr" eaLnBrk="0" hangingPunct="0">
              <a:lnSpc>
                <a:spcPct val="90000"/>
              </a:lnSpc>
            </a:pPr>
            <a:r>
              <a:rPr lang="it-IT" b="1">
                <a:latin typeface="Comic Sans MS" pitchFamily="66" charset="0"/>
              </a:rPr>
              <a:t>run rotation</a:t>
            </a:r>
          </a:p>
        </p:txBody>
      </p:sp>
      <p:sp>
        <p:nvSpPr>
          <p:cNvPr id="276484" name="AutoShape 4"/>
          <p:cNvSpPr>
            <a:spLocks noChangeArrowheads="1"/>
          </p:cNvSpPr>
          <p:nvPr/>
        </p:nvSpPr>
        <p:spPr bwMode="auto">
          <a:xfrm rot="1272268">
            <a:off x="1800225" y="1549400"/>
            <a:ext cx="128588" cy="279400"/>
          </a:xfrm>
          <a:prstGeom prst="downArrow">
            <a:avLst>
              <a:gd name="adj1" fmla="val 50000"/>
              <a:gd name="adj2" fmla="val 54321"/>
            </a:avLst>
          </a:prstGeom>
          <a:solidFill>
            <a:srgbClr val="99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76485" name="Text Box 5"/>
          <p:cNvSpPr txBox="1">
            <a:spLocks noChangeArrowheads="1"/>
          </p:cNvSpPr>
          <p:nvPr/>
        </p:nvSpPr>
        <p:spPr bwMode="auto">
          <a:xfrm>
            <a:off x="346075" y="1828800"/>
            <a:ext cx="2292350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it-IT" b="1">
                <a:latin typeface="Comic Sans MS" pitchFamily="66" charset="0"/>
              </a:rPr>
              <a:t>Archimedean spiral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4800" y="2286000"/>
            <a:ext cx="3416300" cy="3429000"/>
            <a:chOff x="144" y="1776"/>
            <a:chExt cx="2344" cy="240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44" y="1776"/>
              <a:ext cx="2344" cy="2400"/>
              <a:chOff x="1460" y="1576"/>
              <a:chExt cx="2832" cy="2748"/>
            </a:xfrm>
          </p:grpSpPr>
          <p:pic>
            <p:nvPicPr>
              <p:cNvPr id="276488" name="Picture 8" descr="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50031"/>
              <a:stretch>
                <a:fillRect/>
              </a:stretch>
            </p:blipFill>
            <p:spPr bwMode="auto">
              <a:xfrm>
                <a:off x="1460" y="1576"/>
                <a:ext cx="2832" cy="2748"/>
              </a:xfrm>
              <a:prstGeom prst="rect">
                <a:avLst/>
              </a:prstGeom>
              <a:noFill/>
            </p:spPr>
          </p:pic>
          <p:sp>
            <p:nvSpPr>
              <p:cNvPr id="276489" name="Rectangle 9"/>
              <p:cNvSpPr>
                <a:spLocks noChangeArrowheads="1"/>
              </p:cNvSpPr>
              <p:nvPr/>
            </p:nvSpPr>
            <p:spPr bwMode="auto">
              <a:xfrm>
                <a:off x="1824" y="4032"/>
                <a:ext cx="2160" cy="19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76490" name="Text Box 10"/>
            <p:cNvSpPr txBox="1">
              <a:spLocks noChangeArrowheads="1"/>
            </p:cNvSpPr>
            <p:nvPr/>
          </p:nvSpPr>
          <p:spPr bwMode="auto">
            <a:xfrm>
              <a:off x="1838" y="2742"/>
              <a:ext cx="432" cy="1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lIns="3600" tIns="3600" rIns="3600" bIns="360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b="1"/>
                <a:t>EARTH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343400" y="685800"/>
            <a:ext cx="4114800" cy="3352800"/>
            <a:chOff x="264" y="144"/>
            <a:chExt cx="3528" cy="3289"/>
          </a:xfrm>
        </p:grpSpPr>
        <p:pic>
          <p:nvPicPr>
            <p:cNvPr id="276492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4" y="144"/>
              <a:ext cx="3528" cy="3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6493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4" y="2064"/>
              <a:ext cx="2013" cy="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6494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6" y="144"/>
              <a:ext cx="2716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819400" y="4572000"/>
            <a:ext cx="1143000" cy="1143000"/>
            <a:chOff x="1872" y="3504"/>
            <a:chExt cx="720" cy="720"/>
          </a:xfrm>
        </p:grpSpPr>
        <p:sp>
          <p:nvSpPr>
            <p:cNvPr id="276496" name="Line 16"/>
            <p:cNvSpPr>
              <a:spLocks noChangeShapeType="1"/>
            </p:cNvSpPr>
            <p:nvPr/>
          </p:nvSpPr>
          <p:spPr bwMode="auto">
            <a:xfrm flipH="1">
              <a:off x="1872" y="360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76497" name="Line 17"/>
            <p:cNvSpPr>
              <a:spLocks noChangeShapeType="1"/>
            </p:cNvSpPr>
            <p:nvPr/>
          </p:nvSpPr>
          <p:spPr bwMode="auto">
            <a:xfrm rot="16200000" flipH="1">
              <a:off x="2136" y="3864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76498" name="Text Box 18"/>
            <p:cNvSpPr txBox="1">
              <a:spLocks noChangeArrowheads="1"/>
            </p:cNvSpPr>
            <p:nvPr/>
          </p:nvSpPr>
          <p:spPr bwMode="auto">
            <a:xfrm>
              <a:off x="1920" y="3576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 b="1"/>
                <a:t>x</a:t>
              </a:r>
            </a:p>
          </p:txBody>
        </p:sp>
        <p:sp>
          <p:nvSpPr>
            <p:cNvPr id="276499" name="Text Box 19"/>
            <p:cNvSpPr txBox="1">
              <a:spLocks noChangeArrowheads="1"/>
            </p:cNvSpPr>
            <p:nvPr/>
          </p:nvSpPr>
          <p:spPr bwMode="auto">
            <a:xfrm>
              <a:off x="2268" y="3881"/>
              <a:ext cx="18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 b="1"/>
                <a:t>y</a:t>
              </a:r>
            </a:p>
          </p:txBody>
        </p:sp>
      </p:grpSp>
      <p:pic>
        <p:nvPicPr>
          <p:cNvPr id="276500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4114800"/>
            <a:ext cx="41148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1" name="Picture 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5410200"/>
            <a:ext cx="41148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02" name="Text Box 22"/>
          <p:cNvSpPr txBox="1">
            <a:spLocks noChangeArrowheads="1"/>
          </p:cNvSpPr>
          <p:nvPr/>
        </p:nvSpPr>
        <p:spPr bwMode="auto">
          <a:xfrm>
            <a:off x="304800" y="5638800"/>
            <a:ext cx="781835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3300"/>
                </a:solidFill>
              </a:rPr>
              <a:t>… so a </a:t>
            </a:r>
            <a:r>
              <a:rPr lang="it-IT" b="1" dirty="0" smtClean="0">
                <a:solidFill>
                  <a:srgbClr val="FF3300"/>
                </a:solidFill>
              </a:rPr>
              <a:t>charged </a:t>
            </a:r>
            <a:r>
              <a:rPr lang="it-IT" b="1" dirty="0">
                <a:solidFill>
                  <a:srgbClr val="FF3300"/>
                </a:solidFill>
              </a:rPr>
              <a:t>particle that passes through the IMF </a:t>
            </a:r>
            <a:r>
              <a:rPr lang="it-IT" b="1" dirty="0" smtClean="0">
                <a:solidFill>
                  <a:srgbClr val="FF3300"/>
                </a:solidFill>
              </a:rPr>
              <a:t>experiences </a:t>
            </a:r>
            <a:r>
              <a:rPr lang="it-IT" b="1" dirty="0">
                <a:solidFill>
                  <a:srgbClr val="FF3300"/>
                </a:solidFill>
              </a:rPr>
              <a:t>a B</a:t>
            </a:r>
            <a:r>
              <a:rPr lang="it-IT" b="1" baseline="-25000" dirty="0">
                <a:solidFill>
                  <a:srgbClr val="FF3300"/>
                </a:solidFill>
              </a:rPr>
              <a:t>y</a:t>
            </a:r>
            <a:r>
              <a:rPr lang="it-IT" b="1" dirty="0">
                <a:solidFill>
                  <a:srgbClr val="FF3300"/>
                </a:solidFill>
              </a:rPr>
              <a:t> that </a:t>
            </a:r>
          </a:p>
          <a:p>
            <a:r>
              <a:rPr lang="it-IT" b="1" dirty="0">
                <a:solidFill>
                  <a:srgbClr val="FF3300"/>
                </a:solidFill>
              </a:rPr>
              <a:t>changes once or twice from positive to negative (</a:t>
            </a:r>
            <a:r>
              <a:rPr lang="it-IT" b="1" dirty="0" smtClean="0">
                <a:solidFill>
                  <a:srgbClr val="FF3300"/>
                </a:solidFill>
              </a:rPr>
              <a:t>two- </a:t>
            </a:r>
            <a:r>
              <a:rPr lang="it-IT" b="1" dirty="0">
                <a:solidFill>
                  <a:srgbClr val="FF3300"/>
                </a:solidFill>
              </a:rPr>
              <a:t>or </a:t>
            </a:r>
            <a:r>
              <a:rPr lang="it-IT" b="1" dirty="0" smtClean="0">
                <a:solidFill>
                  <a:srgbClr val="FF3300"/>
                </a:solidFill>
              </a:rPr>
              <a:t>four-sector </a:t>
            </a:r>
            <a:r>
              <a:rPr lang="it-IT" b="1" dirty="0">
                <a:solidFill>
                  <a:srgbClr val="FF3300"/>
                </a:solidFill>
              </a:rPr>
              <a:t>structure).</a:t>
            </a:r>
          </a:p>
          <a:p>
            <a:r>
              <a:rPr lang="it-IT" b="1" dirty="0">
                <a:solidFill>
                  <a:srgbClr val="FF3300"/>
                </a:solidFill>
              </a:rPr>
              <a:t>Consenquently the sun shadow will be seen oscillating once or twice </a:t>
            </a:r>
          </a:p>
          <a:p>
            <a:r>
              <a:rPr lang="it-IT" b="1" dirty="0">
                <a:solidFill>
                  <a:srgbClr val="FF3300"/>
                </a:solidFill>
              </a:rPr>
              <a:t>along </a:t>
            </a:r>
            <a:r>
              <a:rPr lang="it-IT" b="1" dirty="0" smtClean="0">
                <a:solidFill>
                  <a:srgbClr val="FF3300"/>
                </a:solidFill>
              </a:rPr>
              <a:t>the north-south </a:t>
            </a:r>
            <a:r>
              <a:rPr lang="it-IT" b="1" dirty="0">
                <a:solidFill>
                  <a:srgbClr val="FF3300"/>
                </a:solidFill>
              </a:rPr>
              <a:t>direction in a solar rotation period, or Carrington period.</a:t>
            </a:r>
          </a:p>
        </p:txBody>
      </p:sp>
      <p:sp>
        <p:nvSpPr>
          <p:cNvPr id="276503" name="Rectangle 23"/>
          <p:cNvSpPr>
            <a:spLocks noChangeArrowheads="1"/>
          </p:cNvSpPr>
          <p:nvPr/>
        </p:nvSpPr>
        <p:spPr bwMode="auto">
          <a:xfrm>
            <a:off x="5562600" y="4191000"/>
            <a:ext cx="211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b="1"/>
              <a:t>Carrington period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IMF measurement with ARGO-YBJ</a:t>
            </a:r>
          </a:p>
        </p:txBody>
      </p:sp>
      <p:sp>
        <p:nvSpPr>
          <p:cNvPr id="278531" name="Segnaposto numero diapositiva 4"/>
          <p:cNvSpPr txBox="1">
            <a:spLocks noGrp="1"/>
          </p:cNvSpPr>
          <p:nvPr/>
        </p:nvSpPr>
        <p:spPr bwMode="auto">
          <a:xfrm>
            <a:off x="6553200" y="6453188"/>
            <a:ext cx="2133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CE44F9F-D0B7-4298-8D1B-49D906903E5D}" type="slidenum">
              <a:rPr lang="en-US" altLang="en-US" sz="1200">
                <a:latin typeface="Garamond" pitchFamily="18" charset="0"/>
              </a:rPr>
              <a:pPr algn="r"/>
              <a:t>39</a:t>
            </a:fld>
            <a:endParaRPr lang="en-US" altLang="en-US" sz="1200">
              <a:latin typeface="Garamond" pitchFamily="18" charset="0"/>
            </a:endParaRPr>
          </a:p>
        </p:txBody>
      </p:sp>
      <p:pic>
        <p:nvPicPr>
          <p:cNvPr id="278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196975"/>
            <a:ext cx="289083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8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5589588"/>
            <a:ext cx="4022725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853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7463" y="1196975"/>
            <a:ext cx="28590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85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5589588"/>
            <a:ext cx="3986213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8537" name="Text Box 9"/>
          <p:cNvSpPr txBox="1">
            <a:spLocks noChangeArrowheads="1"/>
          </p:cNvSpPr>
          <p:nvPr/>
        </p:nvSpPr>
        <p:spPr bwMode="auto">
          <a:xfrm>
            <a:off x="6553200" y="3138488"/>
            <a:ext cx="2590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ym typeface="Wingdings" pitchFamily="2" charset="2"/>
              </a:rPr>
              <a:t> time lag 1.6 </a:t>
            </a:r>
            <a:r>
              <a:rPr lang="it-IT"/>
              <a:t>days</a:t>
            </a:r>
          </a:p>
        </p:txBody>
      </p:sp>
      <p:sp>
        <p:nvSpPr>
          <p:cNvPr id="278539" name="Text Box 11"/>
          <p:cNvSpPr txBox="1">
            <a:spLocks noChangeArrowheads="1"/>
          </p:cNvSpPr>
          <p:nvPr/>
        </p:nvSpPr>
        <p:spPr bwMode="auto">
          <a:xfrm>
            <a:off x="3429000" y="2971800"/>
            <a:ext cx="259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ym typeface="Wingdings" pitchFamily="2" charset="2"/>
              </a:rPr>
              <a:t> Parker model :By near the earth</a:t>
            </a:r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2411760" y="6488668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Submitted to </a:t>
            </a:r>
            <a:r>
              <a:rPr lang="en-US" b="1" dirty="0" err="1" smtClean="0"/>
              <a:t>ApJ</a:t>
            </a:r>
            <a:r>
              <a:rPr lang="en-US" b="1" dirty="0" smtClean="0"/>
              <a:t>, November 2010</a:t>
            </a:r>
            <a:endParaRPr lang="it-IT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8921" name="Picture 4" descr="tibet2005- 15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2" name="Text Box 3"/>
            <p:cNvSpPr txBox="1">
              <a:spLocks noChangeArrowheads="1"/>
            </p:cNvSpPr>
            <p:nvPr/>
          </p:nvSpPr>
          <p:spPr bwMode="auto">
            <a:xfrm>
              <a:off x="0" y="25400"/>
              <a:ext cx="6397905" cy="52322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2800">
                  <a:solidFill>
                    <a:srgbClr val="0066FF"/>
                  </a:solidFill>
                  <a:latin typeface="Arial" pitchFamily="34" charset="0"/>
                  <a:cs typeface="Arial" pitchFamily="34" charset="0"/>
                </a:rPr>
                <a:t>Experimental Hall &amp; Detector Layout</a:t>
              </a:r>
            </a:p>
          </p:txBody>
        </p:sp>
        <p:sp>
          <p:nvSpPr>
            <p:cNvPr id="38923" name="Text Box 5"/>
            <p:cNvSpPr txBox="1">
              <a:spLocks noChangeArrowheads="1"/>
            </p:cNvSpPr>
            <p:nvPr/>
          </p:nvSpPr>
          <p:spPr bwMode="auto">
            <a:xfrm rot="618262">
              <a:off x="4120027" y="4455319"/>
              <a:ext cx="11493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36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RPC</a:t>
              </a:r>
              <a:endParaRPr lang="it-IT" sz="36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24" name="Line 6"/>
            <p:cNvSpPr>
              <a:spLocks noChangeShapeType="1"/>
            </p:cNvSpPr>
            <p:nvPr/>
          </p:nvSpPr>
          <p:spPr bwMode="auto">
            <a:xfrm flipV="1">
              <a:off x="1714480" y="4214818"/>
              <a:ext cx="1785950" cy="2143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8925" name="Line 7"/>
            <p:cNvSpPr>
              <a:spLocks noChangeShapeType="1"/>
            </p:cNvSpPr>
            <p:nvPr/>
          </p:nvSpPr>
          <p:spPr bwMode="auto">
            <a:xfrm>
              <a:off x="1643042" y="4429132"/>
              <a:ext cx="4000528" cy="9286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8926" name="Line 8"/>
            <p:cNvSpPr>
              <a:spLocks noChangeShapeType="1"/>
            </p:cNvSpPr>
            <p:nvPr/>
          </p:nvSpPr>
          <p:spPr bwMode="auto">
            <a:xfrm>
              <a:off x="3500430" y="4214818"/>
              <a:ext cx="3929090" cy="64294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sp>
          <p:nvSpPr>
            <p:cNvPr id="38927" name="Line 9"/>
            <p:cNvSpPr>
              <a:spLocks noChangeShapeType="1"/>
            </p:cNvSpPr>
            <p:nvPr/>
          </p:nvSpPr>
          <p:spPr bwMode="auto">
            <a:xfrm flipH="1">
              <a:off x="5643570" y="4857760"/>
              <a:ext cx="1714512" cy="5000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</p:grpSp>
      <p:sp>
        <p:nvSpPr>
          <p:cNvPr id="38915" name="Segnaposto data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SciNeGHE Workshop 2010</a:t>
            </a:r>
            <a:endParaRPr lang="en-US" altLang="en-US" smtClean="0"/>
          </a:p>
        </p:txBody>
      </p:sp>
      <p:sp>
        <p:nvSpPr>
          <p:cNvPr id="38916" name="Segnaposto piè di pagina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G. Di Sciascio</a:t>
            </a:r>
          </a:p>
        </p:txBody>
      </p:sp>
      <p:sp>
        <p:nvSpPr>
          <p:cNvPr id="38917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F8E4E14-6681-4000-A3E5-79E26C80B482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  <p:grpSp>
        <p:nvGrpSpPr>
          <p:cNvPr id="3" name="Gruppo 56"/>
          <p:cNvGrpSpPr>
            <a:grpSpLocks/>
          </p:cNvGrpSpPr>
          <p:nvPr/>
        </p:nvGrpSpPr>
        <p:grpSpPr bwMode="auto">
          <a:xfrm>
            <a:off x="285750" y="928688"/>
            <a:ext cx="8643938" cy="5500687"/>
            <a:chOff x="285720" y="928670"/>
            <a:chExt cx="8643998" cy="5500726"/>
          </a:xfrm>
        </p:grpSpPr>
        <p:sp>
          <p:nvSpPr>
            <p:cNvPr id="38919" name="Rettangolo 55"/>
            <p:cNvSpPr>
              <a:spLocks noChangeArrowheads="1"/>
            </p:cNvSpPr>
            <p:nvPr/>
          </p:nvSpPr>
          <p:spPr bwMode="auto">
            <a:xfrm>
              <a:off x="285720" y="928670"/>
              <a:ext cx="8643998" cy="550072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93700" y="1057295"/>
              <a:ext cx="8426450" cy="5229225"/>
              <a:chOff x="248" y="635"/>
              <a:chExt cx="5308" cy="3294"/>
            </a:xfrm>
            <a:noFill/>
          </p:grpSpPr>
          <p:sp>
            <p:nvSpPr>
              <p:cNvPr id="14" name="Text Box 3"/>
              <p:cNvSpPr txBox="1">
                <a:spLocks noChangeArrowheads="1"/>
              </p:cNvSpPr>
              <p:nvPr/>
            </p:nvSpPr>
            <p:spPr bwMode="auto">
              <a:xfrm>
                <a:off x="385" y="3346"/>
                <a:ext cx="4990" cy="583"/>
              </a:xfrm>
              <a:prstGeom prst="rect">
                <a:avLst/>
              </a:prstGeom>
              <a:grp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>
                    <a:latin typeface="Arial" pitchFamily="34" charset="0"/>
                    <a:cs typeface="Arial" pitchFamily="34" charset="0"/>
                  </a:rPr>
                  <a:t>Single layer of Resistive Plate Chambers (RPCs) </a:t>
                </a:r>
              </a:p>
              <a:p>
                <a:pPr eaLnBrk="1" hangingPunct="1">
                  <a:defRPr/>
                </a:pPr>
                <a:r>
                  <a:rPr lang="en-US">
                    <a:latin typeface="Arial" pitchFamily="34" charset="0"/>
                    <a:cs typeface="Arial" pitchFamily="34" charset="0"/>
                  </a:rPr>
                  <a:t>with a full coverage (92% active surface) of a large area (5600 m</a:t>
                </a:r>
                <a:r>
                  <a:rPr lang="en-US" baseline="3000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eaLnBrk="1" hangingPunct="1">
                  <a:defRPr/>
                </a:pPr>
                <a:r>
                  <a:rPr lang="en-US">
                    <a:latin typeface="Arial" pitchFamily="34" charset="0"/>
                    <a:cs typeface="Arial" pitchFamily="34" charset="0"/>
                  </a:rPr>
                  <a:t>+ sampling guard ring (6700 m</a:t>
                </a:r>
                <a:r>
                  <a:rPr lang="en-US" baseline="30000">
                    <a:latin typeface="Arial" pitchFamily="34" charset="0"/>
                    <a:cs typeface="Arial" pitchFamily="34" charset="0"/>
                  </a:rPr>
                  <a:t>2 </a:t>
                </a:r>
                <a:r>
                  <a:rPr lang="en-US">
                    <a:latin typeface="Arial" pitchFamily="34" charset="0"/>
                    <a:cs typeface="Arial" pitchFamily="34" charset="0"/>
                  </a:rPr>
                  <a:t>in total)</a:t>
                </a:r>
                <a:endParaRPr lang="en-GB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709" y="806"/>
                <a:ext cx="4429" cy="1923"/>
                <a:chOff x="559" y="953"/>
                <a:chExt cx="4913" cy="1923"/>
              </a:xfrm>
              <a:grpFill/>
            </p:grpSpPr>
            <p:pic>
              <p:nvPicPr>
                <p:cNvPr id="43" name="Picture 5" descr="argogrid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59" y="953"/>
                  <a:ext cx="2092" cy="192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6" descr="cluster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801" y="1464"/>
                  <a:ext cx="1291" cy="111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5" name="Picture 7" descr="rpc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180" y="1152"/>
                  <a:ext cx="1177" cy="132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6" name="Picture 8" descr="pad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857" y="1704"/>
                  <a:ext cx="615" cy="70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7" name="Freeform 9"/>
                <p:cNvSpPr>
                  <a:spLocks/>
                </p:cNvSpPr>
                <p:nvPr/>
              </p:nvSpPr>
              <p:spPr bwMode="auto">
                <a:xfrm>
                  <a:off x="2508" y="1652"/>
                  <a:ext cx="357" cy="864"/>
                </a:xfrm>
                <a:custGeom>
                  <a:avLst/>
                  <a:gdLst>
                    <a:gd name="T0" fmla="*/ 0 w 720"/>
                    <a:gd name="T1" fmla="*/ 20 h 1728"/>
                    <a:gd name="T2" fmla="*/ 22 w 720"/>
                    <a:gd name="T3" fmla="*/ 0 h 1728"/>
                    <a:gd name="T4" fmla="*/ 21 w 720"/>
                    <a:gd name="T5" fmla="*/ 54 h 1728"/>
                    <a:gd name="T6" fmla="*/ 0 w 720"/>
                    <a:gd name="T7" fmla="*/ 27 h 1728"/>
                    <a:gd name="T8" fmla="*/ 0 w 720"/>
                    <a:gd name="T9" fmla="*/ 20 h 17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0"/>
                    <a:gd name="T16" fmla="*/ 0 h 1728"/>
                    <a:gd name="T17" fmla="*/ 720 w 720"/>
                    <a:gd name="T18" fmla="*/ 1728 h 17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0" h="1728">
                      <a:moveTo>
                        <a:pt x="0" y="632"/>
                      </a:moveTo>
                      <a:lnTo>
                        <a:pt x="720" y="0"/>
                      </a:lnTo>
                      <a:lnTo>
                        <a:pt x="712" y="1728"/>
                      </a:lnTo>
                      <a:lnTo>
                        <a:pt x="0" y="848"/>
                      </a:lnTo>
                      <a:lnTo>
                        <a:pt x="0" y="632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48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2659" y="1912"/>
                  <a:ext cx="206" cy="5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49" name="Line 11"/>
                <p:cNvSpPr>
                  <a:spLocks noChangeShapeType="1"/>
                </p:cNvSpPr>
                <p:nvPr/>
              </p:nvSpPr>
              <p:spPr bwMode="auto">
                <a:xfrm>
                  <a:off x="2655" y="2076"/>
                  <a:ext cx="194" cy="60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50" name="Freeform 12"/>
                <p:cNvSpPr>
                  <a:spLocks/>
                </p:cNvSpPr>
                <p:nvPr/>
              </p:nvSpPr>
              <p:spPr bwMode="auto">
                <a:xfrm>
                  <a:off x="3847" y="1332"/>
                  <a:ext cx="396" cy="1080"/>
                </a:xfrm>
                <a:custGeom>
                  <a:avLst/>
                  <a:gdLst>
                    <a:gd name="T0" fmla="*/ 0 w 800"/>
                    <a:gd name="T1" fmla="*/ 20 h 2160"/>
                    <a:gd name="T2" fmla="*/ 24 w 800"/>
                    <a:gd name="T3" fmla="*/ 0 h 2160"/>
                    <a:gd name="T4" fmla="*/ 24 w 800"/>
                    <a:gd name="T5" fmla="*/ 68 h 2160"/>
                    <a:gd name="T6" fmla="*/ 0 w 800"/>
                    <a:gd name="T7" fmla="*/ 46 h 2160"/>
                    <a:gd name="T8" fmla="*/ 0 w 800"/>
                    <a:gd name="T9" fmla="*/ 20 h 216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0"/>
                    <a:gd name="T16" fmla="*/ 0 h 2160"/>
                    <a:gd name="T17" fmla="*/ 800 w 800"/>
                    <a:gd name="T18" fmla="*/ 2160 h 216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0" h="2160">
                      <a:moveTo>
                        <a:pt x="0" y="640"/>
                      </a:moveTo>
                      <a:lnTo>
                        <a:pt x="800" y="0"/>
                      </a:lnTo>
                      <a:lnTo>
                        <a:pt x="800" y="2160"/>
                      </a:lnTo>
                      <a:lnTo>
                        <a:pt x="0" y="1472"/>
                      </a:lnTo>
                      <a:lnTo>
                        <a:pt x="0" y="640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51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4041" y="1584"/>
                  <a:ext cx="210" cy="68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52" name="Line 14"/>
                <p:cNvSpPr>
                  <a:spLocks noChangeShapeType="1"/>
                </p:cNvSpPr>
                <p:nvPr/>
              </p:nvSpPr>
              <p:spPr bwMode="auto">
                <a:xfrm>
                  <a:off x="4045" y="2072"/>
                  <a:ext cx="198" cy="84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53" name="Freeform 15"/>
                <p:cNvSpPr>
                  <a:spLocks/>
                </p:cNvSpPr>
                <p:nvPr/>
              </p:nvSpPr>
              <p:spPr bwMode="auto">
                <a:xfrm>
                  <a:off x="4536" y="1900"/>
                  <a:ext cx="380" cy="448"/>
                </a:xfrm>
                <a:custGeom>
                  <a:avLst/>
                  <a:gdLst>
                    <a:gd name="T0" fmla="*/ 0 w 840"/>
                    <a:gd name="T1" fmla="*/ 6 h 896"/>
                    <a:gd name="T2" fmla="*/ 16 w 840"/>
                    <a:gd name="T3" fmla="*/ 0 h 896"/>
                    <a:gd name="T4" fmla="*/ 16 w 840"/>
                    <a:gd name="T5" fmla="*/ 28 h 896"/>
                    <a:gd name="T6" fmla="*/ 0 w 840"/>
                    <a:gd name="T7" fmla="*/ 19 h 896"/>
                    <a:gd name="T8" fmla="*/ 0 w 840"/>
                    <a:gd name="T9" fmla="*/ 6 h 89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0"/>
                    <a:gd name="T16" fmla="*/ 0 h 896"/>
                    <a:gd name="T17" fmla="*/ 840 w 840"/>
                    <a:gd name="T18" fmla="*/ 896 h 89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0" h="896">
                      <a:moveTo>
                        <a:pt x="0" y="168"/>
                      </a:moveTo>
                      <a:lnTo>
                        <a:pt x="832" y="0"/>
                      </a:lnTo>
                      <a:lnTo>
                        <a:pt x="840" y="896"/>
                      </a:lnTo>
                      <a:lnTo>
                        <a:pt x="0" y="600"/>
                      </a:lnTo>
                      <a:lnTo>
                        <a:pt x="0" y="168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5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4750" y="1968"/>
                  <a:ext cx="166" cy="1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/>
                </a:p>
              </p:txBody>
            </p:sp>
            <p:sp>
              <p:nvSpPr>
                <p:cNvPr id="55" name="Line 17"/>
                <p:cNvSpPr>
                  <a:spLocks noChangeShapeType="1"/>
                </p:cNvSpPr>
                <p:nvPr/>
              </p:nvSpPr>
              <p:spPr bwMode="auto">
                <a:xfrm>
                  <a:off x="4750" y="2196"/>
                  <a:ext cx="166" cy="36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GB"/>
                </a:p>
              </p:txBody>
            </p:sp>
          </p:grpSp>
          <p:sp>
            <p:nvSpPr>
              <p:cNvPr id="16" name="Text Box 18"/>
              <p:cNvSpPr txBox="1">
                <a:spLocks noChangeArrowheads="1"/>
              </p:cNvSpPr>
              <p:nvPr/>
            </p:nvSpPr>
            <p:spPr bwMode="auto">
              <a:xfrm>
                <a:off x="3563" y="635"/>
                <a:ext cx="1877" cy="378"/>
              </a:xfrm>
              <a:prstGeom prst="rect">
                <a:avLst/>
              </a:prstGeom>
              <a:grpFill/>
              <a:ln w="19050">
                <a:solidFill>
                  <a:srgbClr val="008000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600">
                    <a:solidFill>
                      <a:srgbClr val="008000"/>
                    </a:solidFill>
                    <a:latin typeface="Arial" pitchFamily="34" charset="0"/>
                    <a:cs typeface="Arial" pitchFamily="34" charset="0"/>
                  </a:rPr>
                  <a:t>time resolution ~1-2 ns (pad)</a:t>
                </a:r>
              </a:p>
              <a:p>
                <a:pPr>
                  <a:defRPr/>
                </a:pPr>
                <a:r>
                  <a:rPr lang="en-US" sz="1600">
                    <a:solidFill>
                      <a:srgbClr val="FF3399"/>
                    </a:solidFill>
                    <a:latin typeface="Arial" pitchFamily="34" charset="0"/>
                    <a:cs typeface="Arial" pitchFamily="34" charset="0"/>
                  </a:rPr>
                  <a:t>space resolution = strip</a:t>
                </a:r>
                <a:endParaRPr lang="en-GB" b="0">
                  <a:solidFill>
                    <a:srgbClr val="FF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 Box 19"/>
              <p:cNvSpPr txBox="1">
                <a:spLocks noChangeArrowheads="1"/>
              </p:cNvSpPr>
              <p:nvPr/>
            </p:nvSpPr>
            <p:spPr bwMode="auto">
              <a:xfrm>
                <a:off x="3945" y="2275"/>
                <a:ext cx="718" cy="4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10 Pads </a:t>
                </a:r>
              </a:p>
              <a:p>
                <a:pPr>
                  <a:defRPr/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(56 x 62 cm</a:t>
                </a:r>
                <a:r>
                  <a:rPr lang="en-US" sz="1200" baseline="3000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200"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>
                  <a:defRPr/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for each RPC</a:t>
                </a:r>
                <a:endParaRPr lang="en-GB" sz="12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 Box 20"/>
              <p:cNvSpPr txBox="1">
                <a:spLocks noChangeArrowheads="1"/>
              </p:cNvSpPr>
              <p:nvPr/>
            </p:nvSpPr>
            <p:spPr bwMode="auto">
              <a:xfrm>
                <a:off x="4679" y="2179"/>
                <a:ext cx="754" cy="40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8 Strips </a:t>
                </a:r>
              </a:p>
              <a:p>
                <a:pPr algn="r">
                  <a:defRPr/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(6.5 x 62 cm</a:t>
                </a:r>
                <a:r>
                  <a:rPr lang="en-US" sz="1200" baseline="30000">
                    <a:latin typeface="Arial" pitchFamily="34" charset="0"/>
                    <a:cs typeface="Arial" pitchFamily="34" charset="0"/>
                  </a:rPr>
                  <a:t>2</a:t>
                </a:r>
                <a:r>
                  <a:rPr lang="en-US" sz="1200">
                    <a:latin typeface="Arial" pitchFamily="34" charset="0"/>
                    <a:cs typeface="Arial" pitchFamily="34" charset="0"/>
                  </a:rPr>
                  <a:t>) </a:t>
                </a:r>
              </a:p>
              <a:p>
                <a:pPr algn="r">
                  <a:defRPr/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for each Pad</a:t>
                </a:r>
                <a:endParaRPr lang="en-GB" sz="12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 Box 21"/>
              <p:cNvSpPr txBox="1">
                <a:spLocks noChangeArrowheads="1"/>
              </p:cNvSpPr>
              <p:nvPr/>
            </p:nvSpPr>
            <p:spPr bwMode="auto">
              <a:xfrm>
                <a:off x="2776" y="2406"/>
                <a:ext cx="1147" cy="17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>
                    <a:latin typeface="Arial" pitchFamily="34" charset="0"/>
                    <a:cs typeface="Arial" pitchFamily="34" charset="0"/>
                  </a:rPr>
                  <a:t>1 CLUSTER = 12 RPCs</a:t>
                </a:r>
                <a:endParaRPr lang="en-GB" sz="1200" b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>
                <a:off x="984" y="2825"/>
                <a:ext cx="476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>
                <a:off x="1893" y="2825"/>
                <a:ext cx="433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" name="Line 24"/>
              <p:cNvSpPr>
                <a:spLocks noChangeShapeType="1"/>
              </p:cNvSpPr>
              <p:nvPr/>
            </p:nvSpPr>
            <p:spPr bwMode="auto">
              <a:xfrm>
                <a:off x="724" y="3017"/>
                <a:ext cx="736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" name="Line 25"/>
              <p:cNvSpPr>
                <a:spLocks noChangeShapeType="1"/>
              </p:cNvSpPr>
              <p:nvPr/>
            </p:nvSpPr>
            <p:spPr bwMode="auto">
              <a:xfrm>
                <a:off x="1893" y="3017"/>
                <a:ext cx="692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" name="Line 26"/>
              <p:cNvSpPr>
                <a:spLocks noChangeShapeType="1"/>
              </p:cNvSpPr>
              <p:nvPr/>
            </p:nvSpPr>
            <p:spPr bwMode="auto">
              <a:xfrm>
                <a:off x="335" y="809"/>
                <a:ext cx="0" cy="72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5" name="Line 27"/>
              <p:cNvSpPr>
                <a:spLocks noChangeShapeType="1"/>
              </p:cNvSpPr>
              <p:nvPr/>
            </p:nvSpPr>
            <p:spPr bwMode="auto">
              <a:xfrm>
                <a:off x="335" y="2009"/>
                <a:ext cx="0" cy="72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6" name="Line 28"/>
              <p:cNvSpPr>
                <a:spLocks noChangeShapeType="1"/>
              </p:cNvSpPr>
              <p:nvPr/>
            </p:nvSpPr>
            <p:spPr bwMode="auto">
              <a:xfrm flipH="1">
                <a:off x="551" y="1035"/>
                <a:ext cx="0" cy="48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7" name="Line 29"/>
              <p:cNvSpPr>
                <a:spLocks noChangeShapeType="1"/>
              </p:cNvSpPr>
              <p:nvPr/>
            </p:nvSpPr>
            <p:spPr bwMode="auto">
              <a:xfrm flipH="1">
                <a:off x="551" y="1995"/>
                <a:ext cx="0" cy="494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8" name="Text Box 30"/>
              <p:cNvSpPr txBox="1">
                <a:spLocks noChangeArrowheads="1"/>
              </p:cNvSpPr>
              <p:nvPr/>
            </p:nvSpPr>
            <p:spPr bwMode="auto">
              <a:xfrm>
                <a:off x="1547" y="2729"/>
                <a:ext cx="371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>
                  <a:defRPr/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78 m</a:t>
                </a:r>
              </a:p>
            </p:txBody>
          </p:sp>
          <p:sp>
            <p:nvSpPr>
              <p:cNvPr id="29" name="Text Box 31"/>
              <p:cNvSpPr txBox="1">
                <a:spLocks noChangeArrowheads="1"/>
              </p:cNvSpPr>
              <p:nvPr/>
            </p:nvSpPr>
            <p:spPr bwMode="auto">
              <a:xfrm>
                <a:off x="1502" y="2921"/>
                <a:ext cx="433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>
                  <a:defRPr/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111 m</a:t>
                </a:r>
                <a:endParaRPr lang="en-US" sz="1400" b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 Box 32"/>
              <p:cNvSpPr txBox="1">
                <a:spLocks noChangeArrowheads="1"/>
              </p:cNvSpPr>
              <p:nvPr/>
            </p:nvSpPr>
            <p:spPr bwMode="auto">
              <a:xfrm rot="-5400000">
                <a:off x="158" y="1619"/>
                <a:ext cx="371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>
                  <a:defRPr/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99 m</a:t>
                </a:r>
              </a:p>
            </p:txBody>
          </p:sp>
          <p:sp>
            <p:nvSpPr>
              <p:cNvPr id="31" name="Text Box 33"/>
              <p:cNvSpPr txBox="1">
                <a:spLocks noChangeArrowheads="1"/>
              </p:cNvSpPr>
              <p:nvPr/>
            </p:nvSpPr>
            <p:spPr bwMode="auto">
              <a:xfrm rot="-5400000">
                <a:off x="373" y="1619"/>
                <a:ext cx="371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>
                  <a:defRPr/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74 m</a:t>
                </a:r>
              </a:p>
            </p:txBody>
          </p:sp>
          <p:sp>
            <p:nvSpPr>
              <p:cNvPr id="32" name="Line 34"/>
              <p:cNvSpPr>
                <a:spLocks noChangeShapeType="1"/>
              </p:cNvSpPr>
              <p:nvPr/>
            </p:nvSpPr>
            <p:spPr bwMode="auto">
              <a:xfrm>
                <a:off x="2326" y="2489"/>
                <a:ext cx="0" cy="3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3" name="Line 35"/>
              <p:cNvSpPr>
                <a:spLocks noChangeShapeType="1"/>
              </p:cNvSpPr>
              <p:nvPr/>
            </p:nvSpPr>
            <p:spPr bwMode="auto">
              <a:xfrm>
                <a:off x="984" y="2489"/>
                <a:ext cx="0" cy="33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4" name="Line 36"/>
              <p:cNvSpPr>
                <a:spLocks noChangeShapeType="1"/>
              </p:cNvSpPr>
              <p:nvPr/>
            </p:nvSpPr>
            <p:spPr bwMode="auto">
              <a:xfrm>
                <a:off x="335" y="2729"/>
                <a:ext cx="519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5" name="Line 37"/>
              <p:cNvSpPr>
                <a:spLocks noChangeShapeType="1"/>
              </p:cNvSpPr>
              <p:nvPr/>
            </p:nvSpPr>
            <p:spPr bwMode="auto">
              <a:xfrm>
                <a:off x="335" y="809"/>
                <a:ext cx="519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6" name="Line 38"/>
              <p:cNvSpPr>
                <a:spLocks noChangeShapeType="1"/>
              </p:cNvSpPr>
              <p:nvPr/>
            </p:nvSpPr>
            <p:spPr bwMode="auto">
              <a:xfrm flipV="1">
                <a:off x="724" y="2489"/>
                <a:ext cx="0" cy="52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Line 39"/>
              <p:cNvSpPr>
                <a:spLocks noChangeShapeType="1"/>
              </p:cNvSpPr>
              <p:nvPr/>
            </p:nvSpPr>
            <p:spPr bwMode="auto">
              <a:xfrm flipV="1">
                <a:off x="2585" y="2489"/>
                <a:ext cx="0" cy="52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Line 40"/>
              <p:cNvSpPr>
                <a:spLocks noChangeShapeType="1"/>
              </p:cNvSpPr>
              <p:nvPr/>
            </p:nvSpPr>
            <p:spPr bwMode="auto">
              <a:xfrm>
                <a:off x="551" y="2489"/>
                <a:ext cx="433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Line 41"/>
              <p:cNvSpPr>
                <a:spLocks noChangeShapeType="1"/>
              </p:cNvSpPr>
              <p:nvPr/>
            </p:nvSpPr>
            <p:spPr bwMode="auto">
              <a:xfrm>
                <a:off x="551" y="1001"/>
                <a:ext cx="433" cy="0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0" name="Text Box 42"/>
              <p:cNvSpPr txBox="1">
                <a:spLocks noChangeArrowheads="1"/>
              </p:cNvSpPr>
              <p:nvPr/>
            </p:nvSpPr>
            <p:spPr bwMode="auto">
              <a:xfrm>
                <a:off x="2789" y="2531"/>
                <a:ext cx="738" cy="19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>
                  <a:defRPr/>
                </a:pPr>
                <a:r>
                  <a:rPr lang="en-US" sz="1400" b="0">
                    <a:latin typeface="Times New Roman" pitchFamily="18" charset="0"/>
                    <a:cs typeface="Arial" pitchFamily="34" charset="0"/>
                  </a:rPr>
                  <a:t>(</a:t>
                </a:r>
                <a:r>
                  <a:rPr lang="en-US" sz="1400" b="0">
                    <a:latin typeface="Times New Roman" pitchFamily="18" charset="0"/>
                    <a:cs typeface="Arial" pitchFamily="34" charset="0"/>
                    <a:sym typeface="Symbol" pitchFamily="18" charset="2"/>
                  </a:rPr>
                  <a:t>5.7  7.6</a:t>
                </a:r>
                <a:r>
                  <a:rPr lang="en-US" sz="1400" b="0">
                    <a:latin typeface="Times New Roman" pitchFamily="18" charset="0"/>
                    <a:cs typeface="Arial" pitchFamily="34" charset="0"/>
                  </a:rPr>
                  <a:t> m</a:t>
                </a:r>
                <a:r>
                  <a:rPr lang="en-US" sz="1400" b="0" baseline="30000">
                    <a:latin typeface="Times New Roman" pitchFamily="18" charset="0"/>
                    <a:cs typeface="Arial" pitchFamily="34" charset="0"/>
                  </a:rPr>
                  <a:t>2</a:t>
                </a:r>
                <a:r>
                  <a:rPr lang="en-US" sz="1400" b="0">
                    <a:latin typeface="Times New Roman" pitchFamily="18" charset="0"/>
                    <a:cs typeface="Arial" pitchFamily="34" charset="0"/>
                  </a:rPr>
                  <a:t>)</a:t>
                </a:r>
              </a:p>
            </p:txBody>
          </p:sp>
          <p:sp>
            <p:nvSpPr>
              <p:cNvPr id="41" name="Text Box 45"/>
              <p:cNvSpPr txBox="1">
                <a:spLocks noChangeArrowheads="1"/>
              </p:cNvSpPr>
              <p:nvPr/>
            </p:nvSpPr>
            <p:spPr bwMode="auto">
              <a:xfrm>
                <a:off x="3177" y="2704"/>
                <a:ext cx="2379" cy="49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it-IT" b="0">
                    <a:latin typeface="Times New Roman" pitchFamily="18" charset="0"/>
                  </a:rPr>
                  <a:t>Gas Mixture: </a:t>
                </a:r>
                <a:r>
                  <a:rPr lang="en-US">
                    <a:solidFill>
                      <a:schemeClr val="accent2"/>
                    </a:solidFill>
                    <a:latin typeface="Times New Roman" pitchFamily="18" charset="0"/>
                  </a:rPr>
                  <a:t>Ar/ Iso/TFE = 15/10/75</a:t>
                </a:r>
              </a:p>
              <a:p>
                <a:pPr algn="l" eaLnBrk="1" hangingPunct="1">
                  <a:spcBef>
                    <a:spcPct val="50000"/>
                  </a:spcBef>
                  <a:defRPr/>
                </a:pPr>
                <a:r>
                  <a:rPr lang="en-US">
                    <a:solidFill>
                      <a:schemeClr val="accent2"/>
                    </a:solidFill>
                    <a:latin typeface="Times New Roman" pitchFamily="18" charset="0"/>
                  </a:rPr>
                  <a:t>HV = 7200 V</a:t>
                </a:r>
                <a:endParaRPr lang="it-IT" b="0">
                  <a:latin typeface="Times New Roman" pitchFamily="18" charset="0"/>
                </a:endParaRPr>
              </a:p>
            </p:txBody>
          </p:sp>
          <p:sp>
            <p:nvSpPr>
              <p:cNvPr id="42" name="Text Box 46"/>
              <p:cNvSpPr txBox="1">
                <a:spLocks noChangeArrowheads="1"/>
              </p:cNvSpPr>
              <p:nvPr/>
            </p:nvSpPr>
            <p:spPr bwMode="auto">
              <a:xfrm>
                <a:off x="1111" y="1465"/>
                <a:ext cx="1134" cy="78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  <a:defRPr/>
                </a:pPr>
                <a:r>
                  <a:rPr lang="it-IT" dirty="0" err="1">
                    <a:latin typeface="Times New Roman" pitchFamily="18" charset="0"/>
                  </a:rPr>
                  <a:t>Central</a:t>
                </a:r>
                <a:r>
                  <a:rPr lang="it-IT" dirty="0">
                    <a:latin typeface="Times New Roman" pitchFamily="18" charset="0"/>
                  </a:rPr>
                  <a:t> </a:t>
                </a:r>
                <a:r>
                  <a:rPr lang="it-IT" dirty="0" err="1">
                    <a:latin typeface="Times New Roman" pitchFamily="18" charset="0"/>
                  </a:rPr>
                  <a:t>Carpet</a:t>
                </a:r>
                <a:r>
                  <a:rPr lang="it-IT" dirty="0">
                    <a:latin typeface="Times New Roman" pitchFamily="18" charset="0"/>
                  </a:rPr>
                  <a:t>:</a:t>
                </a:r>
              </a:p>
              <a:p>
                <a:pPr eaLnBrk="1" hangingPunct="1">
                  <a:spcBef>
                    <a:spcPct val="20000"/>
                  </a:spcBef>
                  <a:defRPr/>
                </a:pPr>
                <a:r>
                  <a:rPr lang="it-IT" sz="1600" dirty="0">
                    <a:latin typeface="Times New Roman" pitchFamily="18" charset="0"/>
                  </a:rPr>
                  <a:t>130 </a:t>
                </a:r>
                <a:r>
                  <a:rPr lang="it-IT" sz="1600" dirty="0" err="1">
                    <a:latin typeface="Times New Roman" pitchFamily="18" charset="0"/>
                  </a:rPr>
                  <a:t>Clusters</a:t>
                </a:r>
                <a:endParaRPr lang="it-IT" sz="1600" dirty="0">
                  <a:latin typeface="Times New Roman" pitchFamily="18" charset="0"/>
                </a:endParaRPr>
              </a:p>
              <a:p>
                <a:pPr eaLnBrk="1" hangingPunct="1">
                  <a:spcBef>
                    <a:spcPct val="20000"/>
                  </a:spcBef>
                  <a:defRPr/>
                </a:pPr>
                <a:r>
                  <a:rPr lang="it-IT" sz="1600" dirty="0">
                    <a:latin typeface="Times New Roman" pitchFamily="18" charset="0"/>
                  </a:rPr>
                  <a:t>1560 </a:t>
                </a:r>
                <a:r>
                  <a:rPr lang="it-IT" sz="1600" dirty="0" err="1">
                    <a:latin typeface="Times New Roman" pitchFamily="18" charset="0"/>
                  </a:rPr>
                  <a:t>RPCs</a:t>
                </a:r>
                <a:r>
                  <a:rPr lang="it-IT" sz="1600" dirty="0">
                    <a:latin typeface="Times New Roman" pitchFamily="18" charset="0"/>
                  </a:rPr>
                  <a:t> </a:t>
                </a:r>
              </a:p>
              <a:p>
                <a:pPr eaLnBrk="1" hangingPunct="1">
                  <a:spcBef>
                    <a:spcPct val="20000"/>
                  </a:spcBef>
                  <a:defRPr/>
                </a:pPr>
                <a:r>
                  <a:rPr lang="it-IT" sz="1600" dirty="0">
                    <a:latin typeface="Times New Roman" pitchFamily="18" charset="0"/>
                  </a:rPr>
                  <a:t>124800 </a:t>
                </a:r>
                <a:r>
                  <a:rPr lang="it-IT" sz="1600" dirty="0" err="1">
                    <a:latin typeface="Times New Roman" pitchFamily="18" charset="0"/>
                  </a:rPr>
                  <a:t>Strips</a:t>
                </a:r>
                <a:endParaRPr lang="it-IT" sz="1600" dirty="0"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</a:rPr>
              <a:t>ARGO-YBJ has been running uninterruptedly for over 3 years with its complete layout.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The results in cosmic-ray physics are going to be the most accurate so far between ~ 1 </a:t>
            </a:r>
            <a:r>
              <a:rPr lang="en-US" sz="2400" dirty="0" err="1" smtClean="0">
                <a:solidFill>
                  <a:srgbClr val="002060"/>
                </a:solidFill>
              </a:rPr>
              <a:t>TeV</a:t>
            </a:r>
            <a:r>
              <a:rPr lang="en-US" sz="2400" dirty="0" smtClean="0">
                <a:solidFill>
                  <a:srgbClr val="002060"/>
                </a:solidFill>
              </a:rPr>
              <a:t> and ~ 100 </a:t>
            </a:r>
            <a:r>
              <a:rPr lang="en-US" sz="2400" dirty="0" err="1" smtClean="0">
                <a:solidFill>
                  <a:srgbClr val="002060"/>
                </a:solidFill>
              </a:rPr>
              <a:t>TeV</a:t>
            </a:r>
            <a:r>
              <a:rPr lang="en-US" sz="2400" dirty="0" smtClean="0">
                <a:solidFill>
                  <a:srgbClr val="002060"/>
                </a:solidFill>
              </a:rPr>
              <a:t>, and specifically:</a:t>
            </a:r>
          </a:p>
          <a:p>
            <a:pPr lvl="1"/>
            <a:r>
              <a:rPr lang="en-US" sz="2400" dirty="0" smtClean="0">
                <a:solidFill>
                  <a:srgbClr val="002060"/>
                </a:solidFill>
              </a:rPr>
              <a:t>Moon shadow and          ratio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p – p cross section at </a:t>
            </a:r>
            <a:r>
              <a:rPr lang="en-US" sz="2400" dirty="0" err="1" smtClean="0">
                <a:solidFill>
                  <a:srgbClr val="FFFF00"/>
                </a:solidFill>
              </a:rPr>
              <a:t>c.m</a:t>
            </a:r>
            <a:r>
              <a:rPr lang="en-US" sz="2400" dirty="0" smtClean="0">
                <a:solidFill>
                  <a:srgbClr val="FFFF00"/>
                </a:solidFill>
              </a:rPr>
              <a:t>. energies not directly obtained at colliders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Anisotropy</a:t>
            </a:r>
          </a:p>
          <a:p>
            <a:pPr lvl="1"/>
            <a:r>
              <a:rPr lang="en-US" sz="2400" dirty="0" smtClean="0">
                <a:solidFill>
                  <a:srgbClr val="FFFF00"/>
                </a:solidFill>
              </a:rPr>
              <a:t>IMF studies</a:t>
            </a:r>
            <a:endParaRPr lang="it-IT" sz="2400" dirty="0">
              <a:solidFill>
                <a:srgbClr val="FFFF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635375" y="3633788"/>
          <a:ext cx="576263" cy="376237"/>
        </p:xfrm>
        <a:graphic>
          <a:graphicData uri="http://schemas.openxmlformats.org/presentationml/2006/ole">
            <p:oleObj spid="_x0000_s101378" name="Equation" r:id="rId4" imgW="291960" imgH="190440" progId="Equation.DSMT4">
              <p:embed/>
            </p:oleObj>
          </a:graphicData>
        </a:graphic>
      </p:graphicFrame>
      <p:sp>
        <p:nvSpPr>
          <p:cNvPr id="5" name="Segnaposto data 1"/>
          <p:cNvSpPr>
            <a:spLocks noGrp="1"/>
          </p:cNvSpPr>
          <p:nvPr>
            <p:ph type="dt" sz="quarter" idx="10"/>
          </p:nvPr>
        </p:nvSpPr>
        <p:spPr bwMode="auto">
          <a:xfrm>
            <a:off x="45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WAPP 2010</a:t>
            </a:r>
            <a:endParaRPr lang="en-US" altLang="en-US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latin typeface="Calibri" pitchFamily="34" charset="0"/>
              </a:rPr>
              <a:t>P. </a:t>
            </a:r>
            <a:r>
              <a:rPr lang="en-US" altLang="en-US" dirty="0" err="1" smtClean="0">
                <a:latin typeface="Calibri" pitchFamily="34" charset="0"/>
              </a:rPr>
              <a:t>Camarri</a:t>
            </a:r>
            <a:endParaRPr lang="en-US" altLang="en-US" dirty="0" smtClean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and internal temperature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ARGO-YBJ General Meeting - Lecce, July 26 - 28, 2010</a:t>
            </a:r>
            <a:endParaRPr lang="it-IT"/>
          </a:p>
        </p:txBody>
      </p:sp>
      <p:pic>
        <p:nvPicPr>
          <p:cNvPr id="5" name="Picture 4" descr="TExiIntGlob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340768"/>
            <a:ext cx="4376513" cy="2967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5616" y="162880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 (°C)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458112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 point in all the plots is the 1-hour average of the parameter.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1772816"/>
            <a:ext cx="2699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temperature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Internal temperature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Barometric pressure</a:t>
            </a:r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ARGO-YBJ General Meeting - Lecce, July 26 - 28, 2010</a:t>
            </a:r>
            <a:endParaRPr lang="it-IT"/>
          </a:p>
        </p:txBody>
      </p:sp>
      <p:pic>
        <p:nvPicPr>
          <p:cNvPr id="5" name="Picture 4" descr="PressGlo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484784"/>
            <a:ext cx="4538836" cy="30780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191683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mb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69269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Effects of T, p changes</a:t>
            </a:r>
            <a:endParaRPr lang="it-IT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ARGO-YBJ General Meeting - Lecce, July 26 - 28, 2010</a:t>
            </a:r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1371" t="32697" r="30239" b="11402"/>
          <a:stretch>
            <a:fillRect/>
          </a:stretch>
        </p:blipFill>
        <p:spPr bwMode="auto">
          <a:xfrm>
            <a:off x="251520" y="692696"/>
            <a:ext cx="338780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VEff2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429000"/>
            <a:ext cx="3168352" cy="2148652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759624" y="1844824"/>
          <a:ext cx="2099033" cy="792088"/>
        </p:xfrm>
        <a:graphic>
          <a:graphicData uri="http://schemas.openxmlformats.org/presentationml/2006/ole">
            <p:oleObj spid="_x0000_s114690" name="Equation" r:id="rId5" imgW="1346040" imgH="507960" progId="Equation.DSMT4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751512" y="1052736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voltage: related to the changes in the RPC gas density due to T, p changes</a:t>
            </a:r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4967536" y="2852936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Here we chose the reference values</a:t>
            </a:r>
          </a:p>
          <a:p>
            <a:endParaRPr lang="en-US" dirty="0" smtClean="0"/>
          </a:p>
          <a:p>
            <a:r>
              <a:rPr lang="en-US" i="1" dirty="0" err="1" smtClean="0"/>
              <a:t>T</a:t>
            </a:r>
            <a:r>
              <a:rPr lang="en-US" i="1" baseline="-25000" dirty="0" err="1" smtClean="0"/>
              <a:t>ref</a:t>
            </a:r>
            <a:r>
              <a:rPr lang="en-US" dirty="0" smtClean="0"/>
              <a:t> = 15 °C = 288.15 K</a:t>
            </a:r>
          </a:p>
          <a:p>
            <a:r>
              <a:rPr lang="en-US" i="1" dirty="0" err="1" smtClean="0"/>
              <a:t>p</a:t>
            </a:r>
            <a:r>
              <a:rPr lang="en-US" i="1" baseline="-25000" dirty="0" err="1" smtClean="0"/>
              <a:t>ref</a:t>
            </a:r>
            <a:r>
              <a:rPr lang="en-US" dirty="0" smtClean="0"/>
              <a:t> = 600 </a:t>
            </a:r>
            <a:r>
              <a:rPr lang="en-US" dirty="0" err="1" smtClean="0"/>
              <a:t>mb</a:t>
            </a:r>
            <a:endParaRPr lang="it-IT" dirty="0"/>
          </a:p>
        </p:txBody>
      </p:sp>
      <p:sp>
        <p:nvSpPr>
          <p:cNvPr id="11" name="TextBox 10"/>
          <p:cNvSpPr txBox="1"/>
          <p:nvPr/>
        </p:nvSpPr>
        <p:spPr>
          <a:xfrm>
            <a:off x="3707904" y="184482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(by C.Y. Wu)</a:t>
            </a:r>
            <a:endParaRPr lang="it-IT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6450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it-IT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566124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Effective voltage trend in 2010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4788024" y="4509120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very strong correlation between the detector </a:t>
            </a:r>
            <a:r>
              <a:rPr lang="en-US" dirty="0" err="1" smtClean="0"/>
              <a:t>behaviour</a:t>
            </a:r>
            <a:r>
              <a:rPr lang="en-US" dirty="0" smtClean="0"/>
              <a:t> and the effective voltage is confirmed.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pano_ne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675350" y="1414463"/>
            <a:ext cx="36136263" cy="2519362"/>
          </a:xfrm>
          <a:prstGeom prst="rect">
            <a:avLst/>
          </a:prstGeom>
          <a:noFill/>
        </p:spPr>
      </p:pic>
      <p:sp>
        <p:nvSpPr>
          <p:cNvPr id="23757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76250"/>
            <a:ext cx="7772400" cy="1143000"/>
          </a:xfrm>
        </p:spPr>
        <p:txBody>
          <a:bodyPr/>
          <a:lstStyle/>
          <a:p>
            <a:r>
              <a:rPr lang="it-IT"/>
              <a:t>ARGO-YBJ</a:t>
            </a:r>
          </a:p>
        </p:txBody>
      </p:sp>
      <p:pic>
        <p:nvPicPr>
          <p:cNvPr id="237572" name="Picture 4" descr="Show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149725"/>
            <a:ext cx="4445000" cy="25177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7573" name="Picture 5" descr="Shower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151313"/>
            <a:ext cx="4445000" cy="25177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691 0.01111 L -0.07865 0.00555 " pathEditMode="fixed" rAng="0" ptsTypes="AA">
                                      <p:cBhvr>
                                        <p:cTn id="6" dur="15000" fill="hold"/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argo_la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609213" y="468313"/>
            <a:ext cx="85572601" cy="6200775"/>
          </a:xfrm>
          <a:prstGeom prst="rect">
            <a:avLst/>
          </a:prstGeom>
          <a:noFill/>
        </p:spPr>
      </p:pic>
      <p:sp>
        <p:nvSpPr>
          <p:cNvPr id="240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FFFF66"/>
                </a:solidFill>
              </a:rPr>
              <a:t>Experimental Hall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86 -3.7037E-7 L -0.89618 -3.7037E-7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argo_carp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</p:spPr>
      </p:pic>
      <p:sp>
        <p:nvSpPr>
          <p:cNvPr id="241667" name="Text Box 3"/>
          <p:cNvSpPr txBox="1">
            <a:spLocks noChangeArrowheads="1"/>
          </p:cNvSpPr>
          <p:nvPr/>
        </p:nvSpPr>
        <p:spPr bwMode="auto">
          <a:xfrm>
            <a:off x="1600200" y="152400"/>
            <a:ext cx="4953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itchFamily="18" charset="0"/>
              </a:rPr>
              <a:t>Detector Pixels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1400" y="3810000"/>
            <a:ext cx="5562600" cy="2514600"/>
            <a:chOff x="2256" y="2400"/>
            <a:chExt cx="3504" cy="1584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256" y="2400"/>
              <a:ext cx="3504" cy="1584"/>
              <a:chOff x="2256" y="2400"/>
              <a:chExt cx="3504" cy="1584"/>
            </a:xfrm>
          </p:grpSpPr>
          <p:sp>
            <p:nvSpPr>
              <p:cNvPr id="241670" name="Line 6"/>
              <p:cNvSpPr>
                <a:spLocks noChangeShapeType="1"/>
              </p:cNvSpPr>
              <p:nvPr/>
            </p:nvSpPr>
            <p:spPr bwMode="auto">
              <a:xfrm>
                <a:off x="5568" y="3360"/>
                <a:ext cx="192" cy="144"/>
              </a:xfrm>
              <a:prstGeom prst="line">
                <a:avLst/>
              </a:prstGeom>
              <a:noFill/>
              <a:ln w="28575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2256" y="2400"/>
                <a:ext cx="3504" cy="1584"/>
                <a:chOff x="2256" y="2400"/>
                <a:chExt cx="3504" cy="1584"/>
              </a:xfrm>
            </p:grpSpPr>
            <p:sp>
              <p:nvSpPr>
                <p:cNvPr id="24167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2256" y="2448"/>
                  <a:ext cx="432" cy="1536"/>
                </a:xfrm>
                <a:prstGeom prst="line">
                  <a:avLst/>
                </a:prstGeom>
                <a:noFill/>
                <a:ln w="2857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2256" y="2400"/>
                  <a:ext cx="3504" cy="1584"/>
                  <a:chOff x="2256" y="2400"/>
                  <a:chExt cx="3504" cy="1584"/>
                </a:xfrm>
              </p:grpSpPr>
              <p:sp>
                <p:nvSpPr>
                  <p:cNvPr id="241674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0" y="3360"/>
                    <a:ext cx="3168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41675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56" y="3888"/>
                    <a:ext cx="3504" cy="96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41676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688" y="2400"/>
                    <a:ext cx="2832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241677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5520" y="2400"/>
                    <a:ext cx="240" cy="48"/>
                  </a:xfrm>
                  <a:prstGeom prst="line">
                    <a:avLst/>
                  </a:prstGeom>
                  <a:noFill/>
                  <a:ln w="28575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</p:grpSp>
        <p:sp>
          <p:nvSpPr>
            <p:cNvPr id="241678" name="Text Box 14"/>
            <p:cNvSpPr txBox="1">
              <a:spLocks noChangeArrowheads="1"/>
            </p:cNvSpPr>
            <p:nvPr/>
          </p:nvSpPr>
          <p:spPr bwMode="auto">
            <a:xfrm rot="-86592">
              <a:off x="3120" y="2640"/>
              <a:ext cx="17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Cluster = DAQ unit = 12 RPCs</a:t>
              </a:r>
            </a:p>
          </p:txBody>
        </p:sp>
        <p:sp>
          <p:nvSpPr>
            <p:cNvPr id="241679" name="Text Box 15"/>
            <p:cNvSpPr txBox="1">
              <a:spLocks noChangeArrowheads="1"/>
            </p:cNvSpPr>
            <p:nvPr/>
          </p:nvSpPr>
          <p:spPr bwMode="auto">
            <a:xfrm rot="-86592">
              <a:off x="4848" y="3446"/>
              <a:ext cx="6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Tahoma" pitchFamily="34" charset="0"/>
                </a:rPr>
                <a:t>RPC</a:t>
              </a: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581400" y="1651000"/>
            <a:ext cx="4419600" cy="4978400"/>
            <a:chOff x="2256" y="1040"/>
            <a:chExt cx="2784" cy="3136"/>
          </a:xfrm>
        </p:grpSpPr>
        <p:sp>
          <p:nvSpPr>
            <p:cNvPr id="241681" name="Text Box 17"/>
            <p:cNvSpPr txBox="1">
              <a:spLocks noChangeArrowheads="1"/>
            </p:cNvSpPr>
            <p:nvPr/>
          </p:nvSpPr>
          <p:spPr bwMode="auto">
            <a:xfrm rot="-86592">
              <a:off x="3696" y="3926"/>
              <a:ext cx="6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Strip</a:t>
              </a:r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256" y="1040"/>
              <a:ext cx="2784" cy="2897"/>
              <a:chOff x="2256" y="1040"/>
              <a:chExt cx="2784" cy="2897"/>
            </a:xfrm>
          </p:grpSpPr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 rot="-141221">
                <a:off x="3216" y="3697"/>
                <a:ext cx="720" cy="240"/>
                <a:chOff x="3264" y="3696"/>
                <a:chExt cx="672" cy="240"/>
              </a:xfrm>
            </p:grpSpPr>
            <p:sp>
              <p:nvSpPr>
                <p:cNvPr id="241684" name="Line 20"/>
                <p:cNvSpPr>
                  <a:spLocks noChangeShapeType="1"/>
                </p:cNvSpPr>
                <p:nvPr/>
              </p:nvSpPr>
              <p:spPr bwMode="auto">
                <a:xfrm>
                  <a:off x="3264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41685" name="Line 21"/>
                <p:cNvSpPr>
                  <a:spLocks noChangeShapeType="1"/>
                </p:cNvSpPr>
                <p:nvPr/>
              </p:nvSpPr>
              <p:spPr bwMode="auto">
                <a:xfrm>
                  <a:off x="3360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41686" name="Line 22"/>
                <p:cNvSpPr>
                  <a:spLocks noChangeShapeType="1"/>
                </p:cNvSpPr>
                <p:nvPr/>
              </p:nvSpPr>
              <p:spPr bwMode="auto">
                <a:xfrm>
                  <a:off x="3456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41687" name="Line 23"/>
                <p:cNvSpPr>
                  <a:spLocks noChangeShapeType="1"/>
                </p:cNvSpPr>
                <p:nvPr/>
              </p:nvSpPr>
              <p:spPr bwMode="auto">
                <a:xfrm>
                  <a:off x="3552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41688" name="Line 24"/>
                <p:cNvSpPr>
                  <a:spLocks noChangeShapeType="1"/>
                </p:cNvSpPr>
                <p:nvPr/>
              </p:nvSpPr>
              <p:spPr bwMode="auto">
                <a:xfrm>
                  <a:off x="3648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41689" name="Line 25"/>
                <p:cNvSpPr>
                  <a:spLocks noChangeShapeType="1"/>
                </p:cNvSpPr>
                <p:nvPr/>
              </p:nvSpPr>
              <p:spPr bwMode="auto">
                <a:xfrm>
                  <a:off x="3744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41690" name="Line 26"/>
                <p:cNvSpPr>
                  <a:spLocks noChangeShapeType="1"/>
                </p:cNvSpPr>
                <p:nvPr/>
              </p:nvSpPr>
              <p:spPr bwMode="auto">
                <a:xfrm>
                  <a:off x="3840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241691" name="Line 27"/>
                <p:cNvSpPr>
                  <a:spLocks noChangeShapeType="1"/>
                </p:cNvSpPr>
                <p:nvPr/>
              </p:nvSpPr>
              <p:spPr bwMode="auto">
                <a:xfrm>
                  <a:off x="3936" y="3696"/>
                  <a:ext cx="0" cy="24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41692" name="Text Box 28"/>
              <p:cNvSpPr txBox="1">
                <a:spLocks noChangeArrowheads="1"/>
              </p:cNvSpPr>
              <p:nvPr/>
            </p:nvSpPr>
            <p:spPr bwMode="auto">
              <a:xfrm rot="-123853">
                <a:off x="2256" y="1040"/>
                <a:ext cx="2784" cy="25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>
                    <a:solidFill>
                      <a:schemeClr val="bg2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Strip</a:t>
                </a:r>
                <a:r>
                  <a:rPr lang="it-IT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 =</a:t>
                </a:r>
                <a:r>
                  <a:rPr lang="en-US">
                    <a:solidFill>
                      <a:srgbClr val="6600FF"/>
                    </a:solidFill>
                    <a:latin typeface="Times New Roman" pitchFamily="18" charset="0"/>
                  </a:rPr>
                  <a:t>SPACE PIXEL,  6 x 62 cm</a:t>
                </a:r>
                <a:r>
                  <a:rPr lang="en-US" baseline="30000">
                    <a:solidFill>
                      <a:srgbClr val="6600FF"/>
                    </a:solidFill>
                    <a:latin typeface="Times New Roman" pitchFamily="18" charset="0"/>
                  </a:rPr>
                  <a:t>2</a:t>
                </a:r>
                <a:r>
                  <a:rPr lang="en-US">
                    <a:solidFill>
                      <a:srgbClr val="6600FF"/>
                    </a:solidFill>
                    <a:latin typeface="Times New Roman" pitchFamily="18" charset="0"/>
                  </a:rPr>
                  <a:t>, 124800 </a:t>
                </a:r>
              </a:p>
            </p:txBody>
          </p:sp>
        </p:grpSp>
      </p:grpSp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3733800" y="2820988"/>
            <a:ext cx="4799013" cy="3427412"/>
            <a:chOff x="2352" y="1777"/>
            <a:chExt cx="3023" cy="2159"/>
          </a:xfrm>
        </p:grpSpPr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2352" y="3456"/>
              <a:ext cx="2064" cy="480"/>
              <a:chOff x="2352" y="3456"/>
              <a:chExt cx="2064" cy="480"/>
            </a:xfrm>
          </p:grpSpPr>
          <p:sp>
            <p:nvSpPr>
              <p:cNvPr id="241695" name="Line 31"/>
              <p:cNvSpPr>
                <a:spLocks noChangeShapeType="1"/>
              </p:cNvSpPr>
              <p:nvPr/>
            </p:nvSpPr>
            <p:spPr bwMode="auto">
              <a:xfrm flipH="1">
                <a:off x="2352" y="3504"/>
                <a:ext cx="96" cy="43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1696" name="Line 32"/>
              <p:cNvSpPr>
                <a:spLocks noChangeShapeType="1"/>
              </p:cNvSpPr>
              <p:nvPr/>
            </p:nvSpPr>
            <p:spPr bwMode="auto">
              <a:xfrm flipV="1">
                <a:off x="2352" y="3888"/>
                <a:ext cx="2064" cy="48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1697" name="Line 33"/>
              <p:cNvSpPr>
                <a:spLocks noChangeShapeType="1"/>
              </p:cNvSpPr>
              <p:nvPr/>
            </p:nvSpPr>
            <p:spPr bwMode="auto">
              <a:xfrm flipV="1">
                <a:off x="2448" y="3456"/>
                <a:ext cx="1680" cy="48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1698" name="Line 34"/>
              <p:cNvSpPr>
                <a:spLocks noChangeShapeType="1"/>
              </p:cNvSpPr>
              <p:nvPr/>
            </p:nvSpPr>
            <p:spPr bwMode="auto">
              <a:xfrm>
                <a:off x="4128" y="3456"/>
                <a:ext cx="288" cy="432"/>
              </a:xfrm>
              <a:prstGeom prst="line">
                <a:avLst/>
              </a:prstGeom>
              <a:noFill/>
              <a:ln w="38100">
                <a:solidFill>
                  <a:srgbClr val="33339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41699" name="Text Box 35"/>
            <p:cNvSpPr txBox="1">
              <a:spLocks noChangeArrowheads="1"/>
            </p:cNvSpPr>
            <p:nvPr/>
          </p:nvSpPr>
          <p:spPr bwMode="auto">
            <a:xfrm rot="-86592">
              <a:off x="2496" y="3494"/>
              <a:ext cx="6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solidFill>
                    <a:srgbClr val="0000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BigPad</a:t>
              </a:r>
            </a:p>
          </p:txBody>
        </p:sp>
        <p:sp>
          <p:nvSpPr>
            <p:cNvPr id="241700" name="Text Box 36"/>
            <p:cNvSpPr txBox="1">
              <a:spLocks noChangeArrowheads="1"/>
            </p:cNvSpPr>
            <p:nvPr/>
          </p:nvSpPr>
          <p:spPr bwMode="auto">
            <a:xfrm rot="-84348">
              <a:off x="2976" y="1777"/>
              <a:ext cx="2399" cy="42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solidFill>
                    <a:srgbClr val="33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ahoma" pitchFamily="34" charset="0"/>
                </a:rPr>
                <a:t>BigPad =</a:t>
              </a:r>
              <a:r>
                <a:rPr lang="en-US">
                  <a:solidFill>
                    <a:srgbClr val="6600FF"/>
                  </a:solidFill>
                  <a:latin typeface="Times New Roman" pitchFamily="18" charset="0"/>
                </a:rPr>
                <a:t>CHARGE readout PIXEL,  120 x 145 cm</a:t>
              </a:r>
              <a:r>
                <a:rPr lang="en-US" baseline="30000">
                  <a:solidFill>
                    <a:srgbClr val="6600FF"/>
                  </a:solidFill>
                  <a:latin typeface="Times New Roman" pitchFamily="18" charset="0"/>
                </a:rPr>
                <a:t>2</a:t>
              </a:r>
              <a:r>
                <a:rPr lang="en-US">
                  <a:solidFill>
                    <a:srgbClr val="6600FF"/>
                  </a:solidFill>
                  <a:latin typeface="Times New Roman" pitchFamily="18" charset="0"/>
                </a:rPr>
                <a:t>, 3120 </a:t>
              </a:r>
            </a:p>
          </p:txBody>
        </p:sp>
      </p:grpSp>
      <p:grpSp>
        <p:nvGrpSpPr>
          <p:cNvPr id="11" name="Group 37"/>
          <p:cNvGrpSpPr>
            <a:grpSpLocks/>
          </p:cNvGrpSpPr>
          <p:nvPr/>
        </p:nvGrpSpPr>
        <p:grpSpPr bwMode="auto">
          <a:xfrm>
            <a:off x="4343400" y="2184400"/>
            <a:ext cx="4267200" cy="4056063"/>
            <a:chOff x="2736" y="1376"/>
            <a:chExt cx="2688" cy="2555"/>
          </a:xfrm>
        </p:grpSpPr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2736" y="1376"/>
              <a:ext cx="2688" cy="2555"/>
              <a:chOff x="2736" y="1376"/>
              <a:chExt cx="2688" cy="2555"/>
            </a:xfrm>
          </p:grpSpPr>
          <p:grpSp>
            <p:nvGrpSpPr>
              <p:cNvPr id="13" name="Group 39"/>
              <p:cNvGrpSpPr>
                <a:grpSpLocks/>
              </p:cNvGrpSpPr>
              <p:nvPr/>
            </p:nvGrpSpPr>
            <p:grpSpPr bwMode="auto">
              <a:xfrm>
                <a:off x="3118" y="3643"/>
                <a:ext cx="962" cy="288"/>
                <a:chOff x="3118" y="3643"/>
                <a:chExt cx="962" cy="288"/>
              </a:xfrm>
            </p:grpSpPr>
            <p:sp>
              <p:nvSpPr>
                <p:cNvPr id="241704" name="Line 40"/>
                <p:cNvSpPr>
                  <a:spLocks noChangeShapeType="1"/>
                </p:cNvSpPr>
                <p:nvPr/>
              </p:nvSpPr>
              <p:spPr bwMode="auto">
                <a:xfrm>
                  <a:off x="3120" y="3691"/>
                  <a:ext cx="0" cy="240"/>
                </a:xfrm>
                <a:prstGeom prst="line">
                  <a:avLst/>
                </a:prstGeom>
                <a:noFill/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1705" name="Line 41"/>
                <p:cNvSpPr>
                  <a:spLocks noChangeShapeType="1"/>
                </p:cNvSpPr>
                <p:nvPr/>
              </p:nvSpPr>
              <p:spPr bwMode="auto">
                <a:xfrm rot="55870" flipV="1">
                  <a:off x="3118" y="3649"/>
                  <a:ext cx="865" cy="47"/>
                </a:xfrm>
                <a:prstGeom prst="line">
                  <a:avLst/>
                </a:prstGeom>
                <a:noFill/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41706" name="Line 42"/>
                <p:cNvSpPr>
                  <a:spLocks noChangeShapeType="1"/>
                </p:cNvSpPr>
                <p:nvPr/>
              </p:nvSpPr>
              <p:spPr bwMode="auto">
                <a:xfrm rot="-470545">
                  <a:off x="3984" y="3643"/>
                  <a:ext cx="96" cy="288"/>
                </a:xfrm>
                <a:prstGeom prst="line">
                  <a:avLst/>
                </a:prstGeom>
                <a:noFill/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sp>
            <p:nvSpPr>
              <p:cNvPr id="241707" name="Text Box 43"/>
              <p:cNvSpPr txBox="1">
                <a:spLocks noChangeArrowheads="1"/>
              </p:cNvSpPr>
              <p:nvPr/>
            </p:nvSpPr>
            <p:spPr bwMode="auto">
              <a:xfrm rot="-86592">
                <a:off x="3264" y="3456"/>
                <a:ext cx="62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Pad</a:t>
                </a:r>
              </a:p>
            </p:txBody>
          </p:sp>
          <p:sp>
            <p:nvSpPr>
              <p:cNvPr id="241708" name="Text Box 44"/>
              <p:cNvSpPr txBox="1">
                <a:spLocks noChangeArrowheads="1"/>
              </p:cNvSpPr>
              <p:nvPr/>
            </p:nvSpPr>
            <p:spPr bwMode="auto">
              <a:xfrm rot="-84348">
                <a:off x="2736" y="1376"/>
                <a:ext cx="2688" cy="25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80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>
                    <a:solidFill>
                      <a:srgbClr val="3366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ahoma" pitchFamily="34" charset="0"/>
                  </a:rPr>
                  <a:t>Pad =</a:t>
                </a:r>
                <a:r>
                  <a:rPr lang="en-US">
                    <a:solidFill>
                      <a:srgbClr val="6600FF"/>
                    </a:solidFill>
                    <a:latin typeface="Times New Roman" pitchFamily="18" charset="0"/>
                  </a:rPr>
                  <a:t>TIME PIXEL,  60 x 62 cm</a:t>
                </a:r>
                <a:r>
                  <a:rPr lang="en-US" baseline="30000">
                    <a:solidFill>
                      <a:srgbClr val="6600FF"/>
                    </a:solidFill>
                    <a:latin typeface="Times New Roman" pitchFamily="18" charset="0"/>
                  </a:rPr>
                  <a:t>2</a:t>
                </a:r>
                <a:r>
                  <a:rPr lang="en-US">
                    <a:solidFill>
                      <a:srgbClr val="6600FF"/>
                    </a:solidFill>
                    <a:latin typeface="Times New Roman" pitchFamily="18" charset="0"/>
                  </a:rPr>
                  <a:t>, 15600 </a:t>
                </a:r>
              </a:p>
            </p:txBody>
          </p:sp>
        </p:grpSp>
        <p:sp>
          <p:nvSpPr>
            <p:cNvPr id="241709" name="Rectangle 45"/>
            <p:cNvSpPr>
              <a:spLocks noChangeArrowheads="1"/>
            </p:cNvSpPr>
            <p:nvPr/>
          </p:nvSpPr>
          <p:spPr bwMode="auto">
            <a:xfrm>
              <a:off x="4080" y="2822"/>
              <a:ext cx="65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l-GR" sz="2000">
                  <a:solidFill>
                    <a:srgbClr val="F02616"/>
                  </a:solidFill>
                  <a:latin typeface="Tahoma" pitchFamily="34" charset="0"/>
                </a:rPr>
                <a:t>σ</a:t>
              </a:r>
              <a:r>
                <a:rPr lang="it-IT" sz="2000" baseline="-25000">
                  <a:solidFill>
                    <a:srgbClr val="F02616"/>
                  </a:solidFill>
                  <a:latin typeface="Tahoma" pitchFamily="34" charset="0"/>
                </a:rPr>
                <a:t>t</a:t>
              </a:r>
              <a:r>
                <a:rPr lang="it-IT" sz="2000">
                  <a:solidFill>
                    <a:srgbClr val="F02616"/>
                  </a:solidFill>
                  <a:latin typeface="Tahoma" pitchFamily="34" charset="0"/>
                </a:rPr>
                <a:t>≈1 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68313" y="260350"/>
            <a:ext cx="8424862" cy="847725"/>
          </a:xfrm>
        </p:spPr>
        <p:txBody>
          <a:bodyPr/>
          <a:lstStyle/>
          <a:p>
            <a:pPr>
              <a:defRPr/>
            </a:pPr>
            <a:r>
              <a:rPr lang="it-IT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ARGO-YBJ: a</a:t>
            </a:r>
            <a:r>
              <a:rPr 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multi-purpose experiment</a:t>
            </a:r>
            <a:endParaRPr 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39" name="Segnaposto data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</a:p>
        </p:txBody>
      </p:sp>
      <p:sp>
        <p:nvSpPr>
          <p:cNvPr id="39940" name="Segnaposto piè di pagina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P. </a:t>
            </a:r>
            <a:r>
              <a:rPr lang="en-US" dirty="0" err="1" smtClean="0"/>
              <a:t>Camarri</a:t>
            </a:r>
            <a:endParaRPr lang="en-US" dirty="0" smtClean="0"/>
          </a:p>
        </p:txBody>
      </p:sp>
      <p:sp>
        <p:nvSpPr>
          <p:cNvPr id="39941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4B33B3-8CF7-44A8-B255-CEEF43DC5DA6}" type="slidenum">
              <a:rPr lang="en-US" smtClean="0"/>
              <a:pPr/>
              <a:t>8</a:t>
            </a:fld>
            <a:endParaRPr lang="en-US" smtClean="0"/>
          </a:p>
        </p:txBody>
      </p:sp>
      <p:grpSp>
        <p:nvGrpSpPr>
          <p:cNvPr id="2" name="Gruppo 14"/>
          <p:cNvGrpSpPr>
            <a:grpSpLocks/>
          </p:cNvGrpSpPr>
          <p:nvPr/>
        </p:nvGrpSpPr>
        <p:grpSpPr bwMode="auto">
          <a:xfrm>
            <a:off x="323850" y="1268413"/>
            <a:ext cx="8455025" cy="4967287"/>
            <a:chOff x="436240" y="1441807"/>
            <a:chExt cx="8457037" cy="4969298"/>
          </a:xfrm>
        </p:grpSpPr>
        <p:sp>
          <p:nvSpPr>
            <p:cNvPr id="39943" name="Text Box 10"/>
            <p:cNvSpPr txBox="1">
              <a:spLocks noChangeArrowheads="1"/>
            </p:cNvSpPr>
            <p:nvPr/>
          </p:nvSpPr>
          <p:spPr bwMode="auto">
            <a:xfrm>
              <a:off x="508247" y="5012937"/>
              <a:ext cx="3775907" cy="4617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buClr>
                  <a:srgbClr val="FFFF00"/>
                </a:buClr>
                <a:buFont typeface="Wingdings" pitchFamily="2" charset="2"/>
                <a:buNone/>
              </a:pPr>
              <a:r>
                <a:rPr lang="it-IT" sz="24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by 2 operational modes:</a:t>
              </a:r>
              <a:r>
                <a:rPr lang="it-IT" sz="24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it-IT" sz="200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39944" name="Rectangle 11"/>
            <p:cNvSpPr>
              <a:spLocks noChangeArrowheads="1"/>
            </p:cNvSpPr>
            <p:nvPr/>
          </p:nvSpPr>
          <p:spPr bwMode="auto">
            <a:xfrm>
              <a:off x="1408112" y="5516177"/>
              <a:ext cx="6764288" cy="894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00000"/>
                </a:buClr>
                <a:buFont typeface="Wingdings" pitchFamily="2" charset="2"/>
                <a:buChar char="v"/>
              </a:pPr>
              <a:r>
                <a:rPr lang="en-US" sz="2400" b="0">
                  <a:solidFill>
                    <a:srgbClr val="006600"/>
                  </a:solidFill>
                  <a:latin typeface="Times New Roman" pitchFamily="18" charset="0"/>
                </a:rPr>
                <a:t> </a:t>
              </a:r>
              <a:r>
                <a:rPr lang="en-US" sz="2400">
                  <a:solidFill>
                    <a:srgbClr val="006600"/>
                  </a:solidFill>
                  <a:latin typeface="Times New Roman" pitchFamily="18" charset="0"/>
                </a:rPr>
                <a:t>scaler mode (counting rate, &gt; 1 GeV)</a:t>
              </a:r>
            </a:p>
            <a:p>
              <a:pPr marL="342900" indent="-342900" algn="l" eaLnBrk="1" hangingPunct="1">
                <a:lnSpc>
                  <a:spcPct val="90000"/>
                </a:lnSpc>
                <a:spcBef>
                  <a:spcPct val="20000"/>
                </a:spcBef>
                <a:buClr>
                  <a:srgbClr val="000000"/>
                </a:buClr>
                <a:buFont typeface="Wingdings" pitchFamily="2" charset="2"/>
                <a:buChar char="v"/>
              </a:pPr>
              <a:r>
                <a:rPr lang="en-US" sz="2400">
                  <a:solidFill>
                    <a:srgbClr val="006600"/>
                  </a:solidFill>
                  <a:latin typeface="Times New Roman" pitchFamily="18" charset="0"/>
                </a:rPr>
                <a:t> shower mode (full reconstruction,  &gt; 300 GeV)</a:t>
              </a:r>
              <a:endParaRPr lang="it-IT" sz="2400" b="0">
                <a:solidFill>
                  <a:srgbClr val="006600"/>
                </a:solidFill>
                <a:latin typeface="Times New Roman" pitchFamily="18" charset="0"/>
              </a:endParaRPr>
            </a:p>
          </p:txBody>
        </p:sp>
        <p:sp>
          <p:nvSpPr>
            <p:cNvPr id="39945" name="Text Box 6"/>
            <p:cNvSpPr txBox="1">
              <a:spLocks noChangeArrowheads="1"/>
            </p:cNvSpPr>
            <p:nvPr/>
          </p:nvSpPr>
          <p:spPr bwMode="auto">
            <a:xfrm>
              <a:off x="436240" y="1441807"/>
              <a:ext cx="8457037" cy="3479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</a:rPr>
                <a:t> Sky survey -10º </a:t>
              </a: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</a:t>
              </a: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</a:rPr>
                <a:t> δ </a:t>
              </a: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 70º above 300 GeV</a:t>
              </a: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 </a:t>
              </a: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(-sources, anisotropies)</a:t>
              </a:r>
            </a:p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endParaRPr lang="en-US" sz="22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endParaRPr>
            </a:p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High exposure for flaring activity (-sources, GRBs, solar flares)</a:t>
              </a:r>
            </a:p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endParaRPr lang="en-US" sz="22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endParaRPr>
            </a:p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endParaRPr lang="en-US" sz="220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endParaRPr>
            </a:p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Symbol" pitchFamily="18" charset="2"/>
                </a:rPr>
                <a:t> CR physics 1 TeV </a:t>
              </a: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 10</a:t>
              </a:r>
              <a:r>
                <a:rPr lang="en-US" sz="2200" baseline="30000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4</a:t>
              </a: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 TeV</a:t>
              </a:r>
            </a:p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endParaRPr lang="en-US" sz="22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endParaRPr>
            </a:p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 p/p ratio at TeV energies  </a:t>
              </a:r>
            </a:p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endParaRPr lang="en-US" sz="22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endParaRPr>
            </a:p>
            <a:p>
              <a:pPr marL="457200" indent="-457200" algn="l" eaLnBrk="1" hangingPunct="1">
                <a:buClr>
                  <a:srgbClr val="000000"/>
                </a:buClr>
                <a:buFontTx/>
                <a:buBlip>
                  <a:blip r:embed="rId3"/>
                </a:buBlip>
              </a:pPr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 Solar and heliospheric physics </a:t>
              </a:r>
              <a:r>
                <a:rPr lang="en-US" sz="2200">
                  <a:solidFill>
                    <a:srgbClr val="000000"/>
                  </a:solidFill>
                  <a:latin typeface="Comic Sans MS" pitchFamily="66" charset="0"/>
                  <a:sym typeface="Symbol" pitchFamily="18" charset="2"/>
                </a:rPr>
                <a:t> </a:t>
              </a:r>
            </a:p>
          </p:txBody>
        </p:sp>
        <p:sp>
          <p:nvSpPr>
            <p:cNvPr id="39946" name="AutoShape 7"/>
            <p:cNvSpPr>
              <a:spLocks/>
            </p:cNvSpPr>
            <p:nvPr/>
          </p:nvSpPr>
          <p:spPr bwMode="auto">
            <a:xfrm>
              <a:off x="4415408" y="2802673"/>
              <a:ext cx="228834" cy="1087434"/>
            </a:xfrm>
            <a:prstGeom prst="leftBrace">
              <a:avLst>
                <a:gd name="adj1" fmla="val 33330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eaLnBrk="1" hangingPunct="1"/>
              <a:endParaRPr lang="it-IT" sz="4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947" name="Text Box 8"/>
            <p:cNvSpPr txBox="1">
              <a:spLocks noChangeArrowheads="1"/>
            </p:cNvSpPr>
            <p:nvPr/>
          </p:nvSpPr>
          <p:spPr bwMode="auto">
            <a:xfrm>
              <a:off x="4620989" y="2638319"/>
              <a:ext cx="3330199" cy="1323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p + He spectrum at low energies</a:t>
              </a:r>
            </a:p>
            <a:p>
              <a:pPr algn="l" eaLnBrk="1" hangingPunct="1"/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Knee region </a:t>
              </a:r>
            </a:p>
            <a:p>
              <a:pPr algn="l" eaLnBrk="1" hangingPunct="1"/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p-air and p-p cross sections</a:t>
              </a:r>
            </a:p>
            <a:p>
              <a:pPr algn="l" eaLnBrk="1" hangingPunct="1"/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Anisotropies </a:t>
              </a:r>
            </a:p>
            <a:p>
              <a:pPr algn="l" eaLnBrk="1" hangingPunct="1"/>
              <a:r>
                <a:rPr lang="en-US" sz="1600">
                  <a:solidFill>
                    <a:srgbClr val="000000"/>
                  </a:solidFill>
                  <a:latin typeface="Arial" pitchFamily="34" charset="0"/>
                </a:rPr>
                <a:t>Multicore events</a:t>
              </a:r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>
              <a:off x="1035000" y="3962805"/>
              <a:ext cx="152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data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WAPP 2010</a:t>
            </a:r>
            <a:endParaRPr lang="en-US" altLang="en-US" dirty="0" smtClean="0"/>
          </a:p>
        </p:txBody>
      </p:sp>
      <p:sp>
        <p:nvSpPr>
          <p:cNvPr id="40963" name="Segnaposto piè di pagina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P. </a:t>
            </a:r>
            <a:r>
              <a:rPr lang="en-US" altLang="en-US" dirty="0" err="1" smtClean="0"/>
              <a:t>Camarri</a:t>
            </a:r>
            <a:endParaRPr lang="en-US" altLang="en-US" dirty="0" smtClean="0"/>
          </a:p>
        </p:txBody>
      </p:sp>
      <p:sp>
        <p:nvSpPr>
          <p:cNvPr id="40964" name="Segnaposto numero diapositiva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588BBF6-B17E-4314-A913-EB8334CB36A2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800" dirty="0" smtClean="0"/>
              <a:t>Operational Modes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863600" y="3643313"/>
            <a:ext cx="7851775" cy="2652712"/>
            <a:chOff x="158" y="2295"/>
            <a:chExt cx="5171" cy="1671"/>
          </a:xfrm>
        </p:grpSpPr>
        <p:sp>
          <p:nvSpPr>
            <p:cNvPr id="40972" name="Text Box 8"/>
            <p:cNvSpPr txBox="1">
              <a:spLocks noChangeArrowheads="1"/>
            </p:cNvSpPr>
            <p:nvPr/>
          </p:nvSpPr>
          <p:spPr bwMode="auto">
            <a:xfrm>
              <a:off x="974" y="3294"/>
              <a:ext cx="4355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CC3300"/>
                  </a:solidFill>
                  <a:latin typeface="Times New Roman" pitchFamily="18" charset="0"/>
                </a:rPr>
                <a:t>Object:</a:t>
              </a:r>
            </a:p>
            <a:p>
              <a:pPr marL="342900" indent="-342900" algn="l" eaLnBrk="1" hangingPunct="1">
                <a:buFontTx/>
                <a:buChar char="•"/>
              </a:pPr>
              <a:r>
                <a:rPr lang="en-US" sz="2000">
                  <a:solidFill>
                    <a:srgbClr val="CC3300"/>
                  </a:solidFill>
                  <a:latin typeface="Times New Roman" pitchFamily="18" charset="0"/>
                </a:rPr>
                <a:t>flaring phenomena </a:t>
              </a:r>
              <a:r>
                <a:rPr lang="en-US" sz="2000" b="0">
                  <a:solidFill>
                    <a:srgbClr val="CC3300"/>
                  </a:solidFill>
                  <a:latin typeface="Times New Roman" pitchFamily="18" charset="0"/>
                </a:rPr>
                <a:t>(high energy tail of GRBs, solar flares) </a:t>
              </a:r>
              <a:endParaRPr lang="it-IT" sz="2000" b="0">
                <a:solidFill>
                  <a:srgbClr val="CC3300"/>
                </a:solidFill>
                <a:latin typeface="Times New Roman" pitchFamily="18" charset="0"/>
              </a:endParaRPr>
            </a:p>
            <a:p>
              <a:pPr marL="342900" indent="-342900" algn="l" eaLnBrk="1" hangingPunct="1">
                <a:buFontTx/>
                <a:buChar char="•"/>
              </a:pPr>
              <a:r>
                <a:rPr lang="it-IT" sz="2000">
                  <a:solidFill>
                    <a:srgbClr val="CC3300"/>
                  </a:solidFill>
                  <a:latin typeface="Times New Roman" pitchFamily="18" charset="0"/>
                </a:rPr>
                <a:t>detector and environment monitor</a:t>
              </a:r>
            </a:p>
          </p:txBody>
        </p:sp>
        <p:sp>
          <p:nvSpPr>
            <p:cNvPr id="40973" name="Text Box 16"/>
            <p:cNvSpPr txBox="1">
              <a:spLocks noChangeArrowheads="1"/>
            </p:cNvSpPr>
            <p:nvPr/>
          </p:nvSpPr>
          <p:spPr bwMode="auto">
            <a:xfrm>
              <a:off x="520" y="2568"/>
              <a:ext cx="461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>
                <a:spcBef>
                  <a:spcPct val="50000"/>
                </a:spcBef>
                <a:buClr>
                  <a:schemeClr val="tx1"/>
                </a:buClr>
                <a:buFont typeface="Wingdings" pitchFamily="2" charset="2"/>
                <a:buNone/>
              </a:pPr>
              <a:r>
                <a:rPr lang="en-US">
                  <a:latin typeface="Times New Roman" pitchFamily="18" charset="0"/>
                  <a:cs typeface="Arial" pitchFamily="34" charset="0"/>
                </a:rPr>
                <a:t>Recording the counting rates (N</a:t>
              </a:r>
              <a:r>
                <a:rPr lang="en-US" baseline="-25000">
                  <a:latin typeface="Times New Roman" pitchFamily="18" charset="0"/>
                  <a:cs typeface="Arial" pitchFamily="34" charset="0"/>
                </a:rPr>
                <a:t>hit</a:t>
              </a:r>
              <a:r>
                <a:rPr lang="en-US">
                  <a:latin typeface="Times New Roman" pitchFamily="18" charset="0"/>
                  <a:cs typeface="Arial" pitchFamily="34" charset="0"/>
                </a:rPr>
                <a:t> ≥1, ≥2, ≥3, ≥4) for each cluster at fixed time intervals (every 0.5 s) lowers the energy threshold down to ≈ 1 GeV. No information on the arrival direction and spatial distribution of the detected particles. 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921" name="Text Box 17"/>
            <p:cNvSpPr txBox="1">
              <a:spLocks noChangeArrowheads="1"/>
            </p:cNvSpPr>
            <p:nvPr/>
          </p:nvSpPr>
          <p:spPr bwMode="auto">
            <a:xfrm>
              <a:off x="158" y="2295"/>
              <a:ext cx="17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342900" indent="-342900" algn="l">
                <a:spcBef>
                  <a:spcPct val="50000"/>
                </a:spcBef>
                <a:buClr>
                  <a:srgbClr val="FF3399"/>
                </a:buClr>
                <a:buFont typeface="Wingdings" pitchFamily="2" charset="2"/>
                <a:buChar char="Ø"/>
                <a:defRPr/>
              </a:pPr>
              <a:r>
                <a:rPr lang="en-US" b="0" dirty="0">
                  <a:latin typeface="Comic Sans MS" pitchFamily="66" charset="0"/>
                </a:rPr>
                <a:t> </a:t>
              </a:r>
              <a:r>
                <a:rPr lang="en-US" sz="2400" dirty="0" err="1">
                  <a:solidFill>
                    <a:srgbClr val="FF3399"/>
                  </a:solidFill>
                  <a:latin typeface="Comic Sans MS" pitchFamily="66" charset="0"/>
                </a:rPr>
                <a:t>Scaler</a:t>
              </a:r>
              <a:r>
                <a:rPr lang="en-US" sz="2400" dirty="0">
                  <a:solidFill>
                    <a:srgbClr val="FF3399"/>
                  </a:solidFill>
                  <a:latin typeface="Comic Sans MS" pitchFamily="66" charset="0"/>
                </a:rPr>
                <a:t> Mode</a:t>
              </a:r>
              <a:r>
                <a:rPr lang="en-US" sz="2400" dirty="0">
                  <a:solidFill>
                    <a:srgbClr val="FF33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:</a:t>
              </a: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857250" y="1214438"/>
            <a:ext cx="7200900" cy="2333625"/>
            <a:chOff x="158" y="738"/>
            <a:chExt cx="4536" cy="1470"/>
          </a:xfrm>
        </p:grpSpPr>
        <p:sp>
          <p:nvSpPr>
            <p:cNvPr id="40969" name="Text Box 5"/>
            <p:cNvSpPr txBox="1">
              <a:spLocks noChangeArrowheads="1"/>
            </p:cNvSpPr>
            <p:nvPr/>
          </p:nvSpPr>
          <p:spPr bwMode="auto">
            <a:xfrm>
              <a:off x="612" y="993"/>
              <a:ext cx="408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eaLnBrk="1" hangingPunct="1"/>
              <a:r>
                <a:rPr lang="en-US">
                  <a:latin typeface="Times New Roman" pitchFamily="18" charset="0"/>
                </a:rPr>
                <a:t>Detection of </a:t>
              </a:r>
              <a:r>
                <a:rPr lang="en-US" i="1">
                  <a:latin typeface="Times New Roman" pitchFamily="18" charset="0"/>
                </a:rPr>
                <a:t>Extensive Air Showers </a:t>
              </a:r>
              <a:r>
                <a:rPr lang="en-US">
                  <a:latin typeface="Times New Roman" pitchFamily="18" charset="0"/>
                </a:rPr>
                <a:t>(direction, size, core …) </a:t>
              </a:r>
            </a:p>
            <a:p>
              <a:pPr algn="l" eaLnBrk="1" hangingPunct="1">
                <a:buFont typeface="Wingdings" pitchFamily="2" charset="2"/>
                <a:buNone/>
              </a:pPr>
              <a:r>
                <a:rPr lang="en-US">
                  <a:latin typeface="Times New Roman" pitchFamily="18" charset="0"/>
                </a:rPr>
                <a:t>Coincidence of different detector units (pads) within 420 ns  </a:t>
              </a:r>
              <a:r>
                <a:rPr lang="it-IT">
                  <a:latin typeface="Times New Roman" pitchFamily="18" charset="0"/>
                </a:rPr>
                <a:t>Trigger :  </a:t>
              </a:r>
              <a:r>
                <a:rPr lang="it-IT">
                  <a:latin typeface="Times New Roman" pitchFamily="18" charset="0"/>
                  <a:cs typeface="Arial" pitchFamily="34" charset="0"/>
                </a:rPr>
                <a:t>≥</a:t>
              </a:r>
              <a:r>
                <a:rPr lang="it-IT">
                  <a:latin typeface="Times New Roman" pitchFamily="18" charset="0"/>
                </a:rPr>
                <a:t> 20 fired pads on the central carpet (rate ~3.6 kHz)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40970" name="Text Box 7"/>
            <p:cNvSpPr txBox="1">
              <a:spLocks noChangeArrowheads="1"/>
            </p:cNvSpPr>
            <p:nvPr/>
          </p:nvSpPr>
          <p:spPr bwMode="auto">
            <a:xfrm>
              <a:off x="959" y="1529"/>
              <a:ext cx="2934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 eaLnBrk="1" hangingPunct="1">
                <a:spcBef>
                  <a:spcPct val="50000"/>
                </a:spcBef>
              </a:pPr>
              <a:r>
                <a:rPr lang="en-US" sz="2400">
                  <a:solidFill>
                    <a:srgbClr val="CC3300"/>
                  </a:solidFill>
                  <a:latin typeface="Times New Roman" pitchFamily="18" charset="0"/>
                </a:rPr>
                <a:t>Object:</a:t>
              </a:r>
            </a:p>
            <a:p>
              <a:pPr marL="342900" indent="-342900" algn="l" eaLnBrk="1" hangingPunct="1">
                <a:buFontTx/>
                <a:buChar char="•"/>
              </a:pPr>
              <a:r>
                <a:rPr lang="it-IT" sz="200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Cosmic Ray physics </a:t>
              </a:r>
              <a:r>
                <a:rPr lang="it-IT" sz="2000" b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(above ~1 TeV) </a:t>
              </a:r>
              <a:endParaRPr lang="en-US" sz="2000" b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 algn="l" eaLnBrk="1" hangingPunct="1">
                <a:buFontTx/>
                <a:buChar char="•"/>
              </a:pPr>
              <a:r>
                <a:rPr lang="it-IT" sz="200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VHE </a:t>
              </a:r>
              <a:r>
                <a:rPr lang="el-GR" sz="200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it-IT" sz="200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-astronomy </a:t>
              </a:r>
              <a:r>
                <a:rPr lang="it-IT" sz="2000" b="0">
                  <a:solidFill>
                    <a:srgbClr val="CC3300"/>
                  </a:solidFill>
                  <a:latin typeface="Times New Roman" pitchFamily="18" charset="0"/>
                  <a:cs typeface="Times New Roman" pitchFamily="18" charset="0"/>
                </a:rPr>
                <a:t>(above ~300 GeV)</a:t>
              </a:r>
            </a:p>
          </p:txBody>
        </p:sp>
        <p:sp>
          <p:nvSpPr>
            <p:cNvPr id="40971" name="Text Box 18"/>
            <p:cNvSpPr txBox="1">
              <a:spLocks noChangeArrowheads="1"/>
            </p:cNvSpPr>
            <p:nvPr/>
          </p:nvSpPr>
          <p:spPr bwMode="auto">
            <a:xfrm>
              <a:off x="158" y="738"/>
              <a:ext cx="17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 algn="l">
                <a:spcBef>
                  <a:spcPct val="50000"/>
                </a:spcBef>
                <a:buClr>
                  <a:srgbClr val="FF3399"/>
                </a:buClr>
                <a:buFont typeface="Wingdings" pitchFamily="2" charset="2"/>
                <a:buChar char="Ø"/>
              </a:pPr>
              <a:r>
                <a:rPr lang="en-US" b="0">
                  <a:latin typeface="Comic Sans MS" pitchFamily="66" charset="0"/>
                </a:rPr>
                <a:t> </a:t>
              </a:r>
              <a:r>
                <a:rPr lang="en-US" sz="2400">
                  <a:solidFill>
                    <a:srgbClr val="FF3399"/>
                  </a:solidFill>
                  <a:latin typeface="Comic Sans MS" pitchFamily="66" charset="0"/>
                </a:rPr>
                <a:t>Shower Mode:</a:t>
              </a:r>
            </a:p>
          </p:txBody>
        </p:sp>
      </p:grpSp>
      <p:sp>
        <p:nvSpPr>
          <p:cNvPr id="40968" name="TextBox 9"/>
          <p:cNvSpPr txBox="1">
            <a:spLocks noChangeArrowheads="1"/>
          </p:cNvSpPr>
          <p:nvPr/>
        </p:nvSpPr>
        <p:spPr bwMode="auto">
          <a:xfrm rot="-5400000">
            <a:off x="-1372394" y="3013869"/>
            <a:ext cx="3430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/>
            <a:r>
              <a:rPr lang="en-US" sz="2000" b="0" u="sng" dirty="0" smtClean="0">
                <a:solidFill>
                  <a:srgbClr val="000000"/>
                </a:solidFill>
                <a:latin typeface="Book Antiqua" pitchFamily="18" charset="0"/>
              </a:rPr>
              <a:t>INDEPENDENT   </a:t>
            </a:r>
            <a:r>
              <a:rPr lang="en-US" sz="2000" b="0" u="sng" dirty="0">
                <a:solidFill>
                  <a:srgbClr val="000000"/>
                </a:solidFill>
                <a:latin typeface="Book Antiqua" pitchFamily="18" charset="0"/>
              </a:rPr>
              <a:t>DAQ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2859</Words>
  <Application>Microsoft Office PowerPoint</Application>
  <PresentationFormat>On-screen Show (4:3)</PresentationFormat>
  <Paragraphs>514</Paragraphs>
  <Slides>43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Office Theme</vt:lpstr>
      <vt:lpstr>Equazione</vt:lpstr>
      <vt:lpstr>Equation</vt:lpstr>
      <vt:lpstr>ARGO-YBJ Results in cosmic-ray physics and astrophysics </vt:lpstr>
      <vt:lpstr>The ARGO-YBJ experiment</vt:lpstr>
      <vt:lpstr>The ARGO-YBJ Collaboration</vt:lpstr>
      <vt:lpstr>Slide 4</vt:lpstr>
      <vt:lpstr>ARGO-YBJ</vt:lpstr>
      <vt:lpstr>Experimental Hall</vt:lpstr>
      <vt:lpstr>Slide 7</vt:lpstr>
      <vt:lpstr>ARGO-YBJ: a multi-purpose experiment</vt:lpstr>
      <vt:lpstr>Operational Modes</vt:lpstr>
      <vt:lpstr>Analog read-out</vt:lpstr>
      <vt:lpstr>Slide 11</vt:lpstr>
      <vt:lpstr>Slide 12</vt:lpstr>
      <vt:lpstr>Slide 13</vt:lpstr>
      <vt:lpstr>The Moon Shadow technique </vt:lpstr>
      <vt:lpstr>Moon Shadow History </vt:lpstr>
      <vt:lpstr>Ground-based observations</vt:lpstr>
      <vt:lpstr>The observed Moon Shadow</vt:lpstr>
      <vt:lpstr>The statistical significance</vt:lpstr>
      <vt:lpstr>Moon Shadow analysis</vt:lpstr>
      <vt:lpstr>Slide 20</vt:lpstr>
      <vt:lpstr>Motivation for CR p search</vt:lpstr>
      <vt:lpstr>Antiprotons from anti-galaxies</vt:lpstr>
      <vt:lpstr>p/p ratio at TeV energies</vt:lpstr>
      <vt:lpstr>The likelihood method for the estimate of the u.l.</vt:lpstr>
      <vt:lpstr>The likelihood method for the estimate of the u.l.</vt:lpstr>
      <vt:lpstr>Upper limits on p/p by ARGO-YBJ</vt:lpstr>
      <vt:lpstr>Light-component spectrum of CRs</vt:lpstr>
      <vt:lpstr>Intermediate scale anisotropy</vt:lpstr>
      <vt:lpstr>Slide 29</vt:lpstr>
      <vt:lpstr>Large scale anisotropy</vt:lpstr>
      <vt:lpstr>Tibet AS</vt:lpstr>
      <vt:lpstr>1D anisotropy for different energies</vt:lpstr>
      <vt:lpstr>Slide 33</vt:lpstr>
      <vt:lpstr>Slide 34</vt:lpstr>
      <vt:lpstr>The proton-air cross section</vt:lpstr>
      <vt:lpstr>Slide 36</vt:lpstr>
      <vt:lpstr>Sun shadow</vt:lpstr>
      <vt:lpstr>Slide 38</vt:lpstr>
      <vt:lpstr>IMF measurement with ARGO-YBJ</vt:lpstr>
      <vt:lpstr>Conclusions</vt:lpstr>
      <vt:lpstr>External and internal temperature</vt:lpstr>
      <vt:lpstr>Barometric pressure</vt:lpstr>
      <vt:lpstr>Effects of T, p changes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Paolo Camarri</dc:creator>
  <cp:lastModifiedBy>Paolo Camarri</cp:lastModifiedBy>
  <cp:revision>63</cp:revision>
  <dcterms:created xsi:type="dcterms:W3CDTF">2010-12-13T17:29:17Z</dcterms:created>
  <dcterms:modified xsi:type="dcterms:W3CDTF">2010-12-15T04:57:30Z</dcterms:modified>
</cp:coreProperties>
</file>