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22" r:id="rId3"/>
    <p:sldId id="384" r:id="rId4"/>
    <p:sldId id="477" r:id="rId5"/>
    <p:sldId id="528" r:id="rId6"/>
    <p:sldId id="531" r:id="rId7"/>
    <p:sldId id="532" r:id="rId8"/>
    <p:sldId id="518" r:id="rId9"/>
    <p:sldId id="524" r:id="rId10"/>
    <p:sldId id="509" r:id="rId11"/>
    <p:sldId id="529" r:id="rId12"/>
    <p:sldId id="470" r:id="rId13"/>
    <p:sldId id="533" r:id="rId14"/>
    <p:sldId id="530" r:id="rId15"/>
    <p:sldId id="508" r:id="rId16"/>
    <p:sldId id="464" r:id="rId17"/>
    <p:sldId id="465" r:id="rId18"/>
    <p:sldId id="4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B5"/>
    <a:srgbClr val="8D3CA1"/>
    <a:srgbClr val="AE2087"/>
    <a:srgbClr val="CF1035"/>
    <a:srgbClr val="22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09" autoAdjust="0"/>
    <p:restoredTop sz="99794" autoAdjust="0"/>
  </p:normalViewPr>
  <p:slideViewPr>
    <p:cSldViewPr snapToObjects="1">
      <p:cViewPr>
        <p:scale>
          <a:sx n="90" d="100"/>
          <a:sy n="90" d="100"/>
        </p:scale>
        <p:origin x="-100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1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41339-4A67-0445-986F-073571DAAB15}" type="datetimeFigureOut">
              <a:rPr lang="en-US" smtClean="0"/>
              <a:pPr/>
              <a:t>28/11/16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3B51-513A-3F43-B9CC-64FE3FAB2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2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BC9C-22D1-C44C-A8A6-045F325F640B}" type="datetimeFigureOut">
              <a:rPr lang="en-US" smtClean="0"/>
              <a:pPr/>
              <a:t>28/11/16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32F1B-75DA-AD49-A785-A8F68C9DB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2F1B-75DA-AD49-A785-A8F68C9DBF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95400" y="3200400"/>
            <a:ext cx="6400800" cy="2438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600" baseline="0">
                <a:solidFill>
                  <a:srgbClr val="0000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Dr. </a:t>
            </a:r>
            <a:r>
              <a:rPr kumimoji="0" lang="en-US" dirty="0" err="1" smtClean="0"/>
              <a:t>Prafulla</a:t>
            </a:r>
            <a:r>
              <a:rPr kumimoji="0" lang="en-US" dirty="0" smtClean="0"/>
              <a:t> K. </a:t>
            </a:r>
            <a:r>
              <a:rPr kumimoji="0" lang="en-US" dirty="0" err="1" smtClean="0"/>
              <a:t>Behera</a:t>
            </a:r>
            <a:endParaRPr kumimoji="0" lang="en-US" dirty="0" smtClean="0"/>
          </a:p>
          <a:p>
            <a:r>
              <a:rPr kumimoji="0" lang="en-US" dirty="0" smtClean="0"/>
              <a:t>Mr. </a:t>
            </a:r>
            <a:r>
              <a:rPr kumimoji="0" lang="en-US" dirty="0" err="1" smtClean="0"/>
              <a:t>Chandan</a:t>
            </a:r>
            <a:r>
              <a:rPr kumimoji="0" lang="en-US" dirty="0" smtClean="0"/>
              <a:t> Gupta (M.Sc. Student)</a:t>
            </a:r>
          </a:p>
          <a:p>
            <a:r>
              <a:rPr kumimoji="0" lang="en-US" dirty="0" smtClean="0"/>
              <a:t>Indian Institute of  Technology Madras</a:t>
            </a:r>
          </a:p>
          <a:p>
            <a:r>
              <a:rPr kumimoji="0" lang="en-US" dirty="0" smtClean="0"/>
              <a:t>INO Collaboration @ BARC, 13/02/2012 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67600" y="6172200"/>
            <a:ext cx="15240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Feb.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5257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</a:t>
            </a:r>
            <a:r>
              <a:rPr lang="en-US" dirty="0" err="1" smtClean="0"/>
              <a:t>Behera</a:t>
            </a:r>
            <a:r>
              <a:rPr lang="en-US" dirty="0" smtClean="0"/>
              <a:t> @ INO Collaboration Meeting at BARC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baseline="0" dirty="0">
                <a:solidFill>
                  <a:srgbClr val="CCFFCC"/>
                </a:solidFill>
              </a:defRPr>
            </a:lvl1pPr>
          </a:lstStyle>
          <a:p>
            <a:r>
              <a:rPr kumimoji="0" lang="en-US" dirty="0" smtClean="0"/>
              <a:t>ICAL Detector Performance Studies Using Simulated </a:t>
            </a:r>
            <a:r>
              <a:rPr kumimoji="0" lang="en-US" dirty="0" err="1" smtClean="0"/>
              <a:t>Muon</a:t>
            </a:r>
            <a:endParaRPr kumimoji="0" lang="en-US" dirty="0"/>
          </a:p>
        </p:txBody>
      </p:sp>
      <p:pic>
        <p:nvPicPr>
          <p:cNvPr id="16" name="Picture 15" descr="Screen shot 2011-12-18 at 10.02.04 P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7200" y="76200"/>
            <a:ext cx="990600" cy="1003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5th Sep.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Prafulla K. Behera @XXXIX International Symposium on </a:t>
            </a:r>
            <a:r>
              <a:rPr lang="en-US" dirty="0" err="1" smtClean="0"/>
              <a:t>Multiparticle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A429F7-A400-3640-8ED9-E331FAC86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0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" name="Picture 11" descr="Screen shot 2011-12-18 at 10.02.04 PM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77200" y="76200"/>
            <a:ext cx="990600" cy="1003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8997696" cy="2133600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en-GB" sz="4800" b="1" i="1" dirty="0" smtClean="0">
                <a:solidFill>
                  <a:srgbClr val="000090"/>
                </a:solidFill>
                <a:latin typeface="+mn-lt"/>
              </a:rPr>
              <a:t> Latest CMS Results on </a:t>
            </a:r>
            <a:r>
              <a:rPr lang="en-GB" sz="4800" b="1" i="1" dirty="0" err="1" smtClean="0">
                <a:solidFill>
                  <a:srgbClr val="000090"/>
                </a:solidFill>
                <a:latin typeface="+mn-lt"/>
              </a:rPr>
              <a:t>ϕ</a:t>
            </a:r>
            <a:r>
              <a:rPr lang="en-GB" sz="4800" b="1" i="1" baseline="-25000" dirty="0" err="1" smtClean="0">
                <a:solidFill>
                  <a:srgbClr val="000090"/>
                </a:solidFill>
                <a:latin typeface="+mn-lt"/>
              </a:rPr>
              <a:t>s</a:t>
            </a:r>
            <a:endParaRPr lang="en-US" sz="4800" b="1" dirty="0">
              <a:ln>
                <a:solidFill>
                  <a:srgbClr val="0000FF"/>
                </a:solidFill>
              </a:ln>
              <a:solidFill>
                <a:srgbClr val="000090"/>
              </a:solidFill>
              <a:latin typeface="+mn-lt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3848100"/>
            <a:ext cx="7467600" cy="2705100"/>
          </a:xfrm>
          <a:solidFill>
            <a:schemeClr val="bg1"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Prafulla</a:t>
            </a:r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 Kumar </a:t>
            </a:r>
            <a:r>
              <a:rPr lang="en-US" sz="3600" b="1" dirty="0" err="1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Behera</a:t>
            </a:r>
            <a:endParaRPr lang="en-US" sz="3600" b="1" dirty="0" smtClean="0">
              <a:ln>
                <a:solidFill>
                  <a:srgbClr val="008000"/>
                </a:solidFill>
              </a:ln>
              <a:solidFill>
                <a:srgbClr val="FF0000"/>
              </a:solidFill>
            </a:endParaRPr>
          </a:p>
          <a:p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IIT Madras, India, </a:t>
            </a:r>
          </a:p>
          <a:p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FF0000"/>
                </a:solidFill>
              </a:rPr>
              <a:t>On Behalf of CMS Collaboration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International Workshop on the CKM </a:t>
            </a:r>
            <a:r>
              <a:rPr lang="en-US" b="1" dirty="0" err="1" smtClean="0">
                <a:solidFill>
                  <a:srgbClr val="3366FF"/>
                </a:solidFill>
              </a:rPr>
              <a:t>Unitarity</a:t>
            </a:r>
            <a:r>
              <a:rPr lang="en-US" b="1" dirty="0" smtClean="0">
                <a:solidFill>
                  <a:srgbClr val="3366FF"/>
                </a:solidFill>
              </a:rPr>
              <a:t> Triangle (CKM2016</a:t>
            </a:r>
            <a:r>
              <a:rPr lang="en-US" b="1" dirty="0">
                <a:solidFill>
                  <a:srgbClr val="3366FF"/>
                </a:solidFill>
              </a:rPr>
              <a:t>) </a:t>
            </a:r>
            <a:endParaRPr lang="en-US" b="1" dirty="0" smtClean="0">
              <a:ln>
                <a:solidFill>
                  <a:srgbClr val="008000"/>
                </a:solidFill>
              </a:ln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 TIFR, Mumbai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2</a:t>
            </a:r>
            <a:r>
              <a:rPr lang="en-US" b="1" dirty="0">
                <a:solidFill>
                  <a:srgbClr val="3366FF"/>
                </a:solidFill>
              </a:rPr>
              <a:t>9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November, 2016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6" name="Picture 5" descr="Screen Shot 2014-08-30 at 9.57.09 pm.pn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  <p:pic>
        <p:nvPicPr>
          <p:cNvPr id="7" name="Picture 6" descr="Screen Shot 2016-11-26 at 6.24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1219200" cy="120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23059"/>
            <a:ext cx="8382000" cy="73894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                      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Flavor tagging 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charge of lepton from other </a:t>
            </a:r>
            <a:r>
              <a:rPr lang="en-US" sz="2800" dirty="0" err="1" smtClean="0"/>
              <a:t>Bs</a:t>
            </a:r>
            <a:r>
              <a:rPr lang="en-US" sz="2800" dirty="0" smtClean="0"/>
              <a:t> decay gives the flavor of signal </a:t>
            </a:r>
            <a:r>
              <a:rPr lang="en-US" sz="2800" dirty="0" err="1" smtClean="0"/>
              <a:t>Bs</a:t>
            </a:r>
            <a:r>
              <a:rPr lang="en-US" sz="2800" dirty="0" smtClean="0"/>
              <a:t> at  production time.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4936" y="1981200"/>
            <a:ext cx="87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power of tagging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tag</a:t>
            </a:r>
            <a:r>
              <a:rPr lang="en-US" sz="2800" dirty="0" smtClean="0"/>
              <a:t> = </a:t>
            </a:r>
            <a:r>
              <a:rPr lang="en-US" sz="2800" dirty="0" err="1" smtClean="0"/>
              <a:t>ε</a:t>
            </a:r>
            <a:r>
              <a:rPr lang="en-US" sz="2800" baseline="-25000" dirty="0" err="1" smtClean="0"/>
              <a:t>tag</a:t>
            </a:r>
            <a:r>
              <a:rPr lang="en-US" sz="2800" dirty="0" smtClean="0"/>
              <a:t> ( 1 − 2 </a:t>
            </a:r>
            <a:r>
              <a:rPr lang="en-US" sz="2800" dirty="0" err="1" smtClean="0"/>
              <a:t>ω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, where </a:t>
            </a:r>
            <a:r>
              <a:rPr lang="en-US" sz="2800" dirty="0" err="1" smtClean="0"/>
              <a:t>ε</a:t>
            </a:r>
            <a:r>
              <a:rPr lang="en-US" sz="2800" baseline="-25000" dirty="0" err="1" smtClean="0"/>
              <a:t>tag</a:t>
            </a:r>
            <a:r>
              <a:rPr lang="en-US" sz="2800" dirty="0" smtClean="0"/>
              <a:t> is the efficiency of tagging, </a:t>
            </a:r>
            <a:r>
              <a:rPr lang="en-US" sz="2800" dirty="0" err="1" smtClean="0"/>
              <a:t>ω</a:t>
            </a:r>
            <a:r>
              <a:rPr lang="en-US" sz="2800" dirty="0" smtClean="0"/>
              <a:t> is the </a:t>
            </a:r>
            <a:r>
              <a:rPr lang="en-US" sz="2800" dirty="0" err="1" smtClean="0"/>
              <a:t>mistag</a:t>
            </a:r>
            <a:r>
              <a:rPr lang="en-US" sz="2800" dirty="0" smtClean="0"/>
              <a:t> fraction.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76867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 P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( tag lepton)&gt; 2.2 </a:t>
            </a:r>
            <a:r>
              <a:rPr lang="en-US" sz="2800" dirty="0" err="1" smtClean="0"/>
              <a:t>GeV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distance (3D) from primary vertex of </a:t>
            </a:r>
            <a:r>
              <a:rPr lang="en-US" sz="2800" dirty="0" err="1" smtClean="0"/>
              <a:t>Bs</a:t>
            </a:r>
            <a:r>
              <a:rPr lang="en-US" sz="2800" dirty="0" smtClean="0"/>
              <a:t> &lt; </a:t>
            </a:r>
            <a:r>
              <a:rPr lang="en-US" sz="2800" dirty="0" smtClean="0"/>
              <a:t>0.1cm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6" name="Picture 15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3059"/>
            <a:ext cx="8382000" cy="868362"/>
          </a:xfrm>
        </p:spPr>
        <p:txBody>
          <a:bodyPr/>
          <a:lstStyle/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     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+mn-lt"/>
              </a:rPr>
              <a:t>Mis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mr-IN" sz="4400" b="1" dirty="0" smtClean="0">
                <a:solidFill>
                  <a:schemeClr val="accent1"/>
                </a:solidFill>
                <a:latin typeface="+mn-lt"/>
              </a:rPr>
              <a:t>–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Tag Probability (</a:t>
            </a:r>
            <a:r>
              <a:rPr lang="en-US" sz="4400" b="1" dirty="0" err="1" smtClean="0">
                <a:solidFill>
                  <a:schemeClr val="accent1"/>
                </a:solidFill>
                <a:latin typeface="+mn-lt"/>
              </a:rPr>
              <a:t>ω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1" name="Picture 10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pic>
        <p:nvPicPr>
          <p:cNvPr id="2" name="Picture 1" descr="Screen Shot 2016-11-29 at 8.14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" y="1295400"/>
            <a:ext cx="8903852" cy="409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18030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Tagging Efficiency: 8.3% (data)</a:t>
            </a:r>
            <a:endParaRPr lang="en-US" b="1" dirty="0"/>
          </a:p>
        </p:txBody>
      </p:sp>
      <p:pic>
        <p:nvPicPr>
          <p:cNvPr id="8" name="Picture 7" descr="Screen Shot 2016-11-29 at 8.28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83" y="1006122"/>
            <a:ext cx="1612900" cy="330200"/>
          </a:xfrm>
          <a:prstGeom prst="rect">
            <a:avLst/>
          </a:prstGeom>
        </p:spPr>
      </p:pic>
      <p:pic>
        <p:nvPicPr>
          <p:cNvPr id="9" name="Picture 8" descr="Screen Shot 2016-11-29 at 8.28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5562600"/>
            <a:ext cx="5092700" cy="330200"/>
          </a:xfrm>
          <a:prstGeom prst="rect">
            <a:avLst/>
          </a:prstGeom>
        </p:spPr>
      </p:pic>
      <p:pic>
        <p:nvPicPr>
          <p:cNvPr id="12" name="Picture 11" descr="Screen Shot 2016-11-29 at 8.29.2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94400"/>
            <a:ext cx="4559300" cy="33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400" y="5955268"/>
            <a:ext cx="305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Combined </a:t>
            </a:r>
            <a:r>
              <a:rPr lang="en-US" b="1" dirty="0" err="1" smtClean="0"/>
              <a:t>mistag</a:t>
            </a:r>
            <a:r>
              <a:rPr lang="en-US" b="1" dirty="0" smtClean="0"/>
              <a:t> 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38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792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Maximum likelihood fit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155918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Fit is performed </a:t>
            </a:r>
            <a:r>
              <a:rPr lang="en-US" sz="2800" dirty="0"/>
              <a:t>using, </a:t>
            </a:r>
            <a:r>
              <a:rPr lang="en-US" sz="2800" dirty="0" smtClean="0"/>
              <a:t>invariant mass </a:t>
            </a:r>
            <a:r>
              <a:rPr lang="en-US" sz="2800" dirty="0" err="1" smtClean="0"/>
              <a:t>Bs</a:t>
            </a:r>
            <a:r>
              <a:rPr lang="en-US" sz="2800" dirty="0" smtClean="0"/>
              <a:t>, proper decay time (</a:t>
            </a:r>
            <a:r>
              <a:rPr lang="en-US" sz="2800" i="1" dirty="0" err="1" smtClean="0"/>
              <a:t>ct</a:t>
            </a:r>
            <a:r>
              <a:rPr lang="en-US" sz="2800" dirty="0" smtClean="0"/>
              <a:t>), three decay angles, proper decay length uncertainty (</a:t>
            </a:r>
            <a:r>
              <a:rPr lang="en-US" sz="2800" dirty="0" err="1" smtClean="0"/>
              <a:t>σ</a:t>
            </a:r>
            <a:r>
              <a:rPr lang="en-US" sz="2800" dirty="0" smtClean="0"/>
              <a:t> </a:t>
            </a:r>
            <a:r>
              <a:rPr lang="en-US" sz="2800" baseline="-25000" dirty="0" err="1" smtClean="0"/>
              <a:t>ct</a:t>
            </a:r>
            <a:r>
              <a:rPr lang="en-US" sz="2800" dirty="0" smtClean="0"/>
              <a:t>)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Total events in the fit </a:t>
            </a:r>
            <a:r>
              <a:rPr lang="en-US" sz="2800" dirty="0" smtClean="0"/>
              <a:t>70,500 </a:t>
            </a:r>
            <a:r>
              <a:rPr lang="en-US" sz="2800" dirty="0" smtClean="0"/>
              <a:t>( </a:t>
            </a:r>
            <a:r>
              <a:rPr lang="en-US" sz="2800" dirty="0" smtClean="0"/>
              <a:t>5650 tagged event)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1" name="Picture 10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pic>
        <p:nvPicPr>
          <p:cNvPr id="4" name="Picture 3" descr="Screen Shot 2016-11-29 at 8.2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1"/>
            <a:ext cx="8686800" cy="18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14400"/>
            <a:ext cx="4076700" cy="30861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7" name="Picture 6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1452" y="85627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Angular Distribution from Data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11-29 at 8.51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7696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792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Results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3" name="Picture 12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pic>
        <p:nvPicPr>
          <p:cNvPr id="2" name="Picture 1" descr="Screen Shot 2016-11-29 at 8.1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477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91440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        Systematic Uncertainties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82394" y="5562600"/>
            <a:ext cx="527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Ralatively</a:t>
            </a:r>
            <a:r>
              <a:rPr lang="en-US" sz="2800" dirty="0" smtClean="0"/>
              <a:t> large statistical uncertainties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2" name="Picture 11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pic>
        <p:nvPicPr>
          <p:cNvPr id="4" name="Picture 3" descr="Screen Shot 2016-11-29 at 8.1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8903852" cy="41147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4953000"/>
            <a:ext cx="6019800" cy="609600"/>
          </a:xfrm>
          <a:prstGeom prst="ellipse">
            <a:avLst/>
          </a:prstGeom>
          <a:blipFill dpi="0" rotWithShape="1">
            <a:blip r:embed="rId4">
              <a:alphaModFix amt="0"/>
              <a:duotone>
                <a:schemeClr val="accent1">
                  <a:shade val="22000"/>
                  <a:satMod val="160000"/>
                </a:schemeClr>
                <a:schemeClr val="accent1">
                  <a:shade val="45000"/>
                  <a:satMod val="100000"/>
                </a:schemeClr>
              </a:duotone>
            </a:blip>
            <a:srcRect/>
            <a:tile tx="0" ty="0" sx="65000" sy="65000" flip="none" algn="ctr"/>
          </a:blip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763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          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Results   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8362"/>
            <a:ext cx="7848600" cy="4313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6" name="Picture 15" descr="Screen Shot 2016-11-26 at 6.24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pic>
        <p:nvPicPr>
          <p:cNvPr id="7" name="Picture 6" descr="Screen Shot 2016-11-29 at 8.08.5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27272"/>
            <a:ext cx="6855422" cy="112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792162"/>
          </a:xfrm>
        </p:spPr>
        <p:txBody>
          <a:bodyPr/>
          <a:lstStyle/>
          <a:p>
            <a:r>
              <a:rPr lang="en-US" sz="4400" dirty="0" smtClean="0"/>
              <a:t>              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Conclusions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745" y="1143000"/>
            <a:ext cx="8596655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Clr>
                <a:schemeClr val="accent1"/>
              </a:buClr>
              <a:buSzPct val="150000"/>
              <a:buFont typeface="Arial"/>
              <a:buChar char="•"/>
            </a:pPr>
            <a:r>
              <a:rPr lang="en-US" sz="3200" b="1" dirty="0" err="1" smtClean="0"/>
              <a:t>ϕ</a:t>
            </a:r>
            <a:r>
              <a:rPr lang="en-US" sz="3200" b="1" baseline="-25000" dirty="0" err="1" smtClean="0"/>
              <a:t>s</a:t>
            </a:r>
            <a:r>
              <a:rPr lang="en-US" sz="3200" b="1" dirty="0" smtClean="0"/>
              <a:t> measurement is consistent with SM fit prediction 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/>
              <a:buChar char="•"/>
            </a:pPr>
            <a:r>
              <a:rPr lang="en-US" sz="3200" b="1" dirty="0" smtClean="0"/>
              <a:t>ΔΓ</a:t>
            </a:r>
            <a:r>
              <a:rPr lang="en-US" sz="3200" b="1" baseline="-25000" dirty="0" smtClean="0"/>
              <a:t>s </a:t>
            </a:r>
            <a:r>
              <a:rPr lang="en-US" sz="3200" b="1" dirty="0" smtClean="0"/>
              <a:t>is measured to be non zero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/>
              <a:buChar char="•"/>
            </a:pPr>
            <a:r>
              <a:rPr lang="en-US" sz="3200" b="1" dirty="0" smtClean="0"/>
              <a:t>Uncertainties on </a:t>
            </a:r>
            <a:r>
              <a:rPr lang="en-US" sz="3200" b="1" dirty="0" err="1" smtClean="0"/>
              <a:t>ϕ</a:t>
            </a:r>
            <a:r>
              <a:rPr lang="en-US" sz="3200" b="1" baseline="-25000" dirty="0" err="1" smtClean="0"/>
              <a:t>s</a:t>
            </a:r>
            <a:r>
              <a:rPr lang="en-US" sz="3200" b="1" dirty="0" smtClean="0"/>
              <a:t> and ΔΓ</a:t>
            </a:r>
            <a:r>
              <a:rPr lang="en-US" sz="3200" b="1" baseline="-25000" dirty="0" smtClean="0"/>
              <a:t>s</a:t>
            </a:r>
            <a:r>
              <a:rPr lang="en-US" sz="3200" b="1" dirty="0" smtClean="0"/>
              <a:t> measurement are dominated by statistical uncertainties.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/>
              <a:buChar char="•"/>
            </a:pPr>
            <a:r>
              <a:rPr lang="en-US" sz="3200" b="1" dirty="0" smtClean="0"/>
              <a:t>Look forward to use 13 </a:t>
            </a:r>
            <a:r>
              <a:rPr lang="en-US" sz="3200" b="1" dirty="0" err="1" smtClean="0"/>
              <a:t>TeV</a:t>
            </a:r>
            <a:r>
              <a:rPr lang="en-US" sz="3200" b="1" dirty="0" smtClean="0"/>
              <a:t> data for improved measurement!</a:t>
            </a:r>
            <a:endParaRPr lang="en-US" sz="3200" b="1" dirty="0"/>
          </a:p>
          <a:p>
            <a:pPr marL="285750" indent="-285750">
              <a:buClr>
                <a:schemeClr val="accent1"/>
              </a:buClr>
              <a:buSzPct val="150000"/>
              <a:buFont typeface="Arial"/>
              <a:buChar char="•"/>
            </a:pP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2" name="Picture 11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Thank You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14400"/>
            <a:ext cx="4076700" cy="30861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8261" y="63362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Dr. Prafulla Kumar Behera, IIT Madras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7" name="Picture 6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7994396" cy="4953000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endParaRPr lang="en-US" sz="3600" b="1" dirty="0"/>
          </a:p>
          <a:p>
            <a:pPr>
              <a:buSzPct val="100000"/>
            </a:pPr>
            <a:r>
              <a:rPr lang="en-US" sz="5400" b="1" dirty="0"/>
              <a:t>Motivation</a:t>
            </a:r>
          </a:p>
          <a:p>
            <a:pPr>
              <a:buSzPct val="100000"/>
            </a:pPr>
            <a:r>
              <a:rPr lang="en-US" sz="5400" b="1" dirty="0" smtClean="0"/>
              <a:t>Analysis procedure</a:t>
            </a:r>
            <a:endParaRPr lang="en-US" sz="5400" b="1" dirty="0"/>
          </a:p>
          <a:p>
            <a:pPr>
              <a:buSzPct val="100000"/>
            </a:pPr>
            <a:r>
              <a:rPr lang="en-US" sz="5400" b="1" dirty="0" smtClean="0"/>
              <a:t>Results</a:t>
            </a:r>
            <a:endParaRPr lang="en-US" sz="5400" b="1" dirty="0"/>
          </a:p>
          <a:p>
            <a:pPr>
              <a:buSzPct val="100000"/>
            </a:pPr>
            <a:r>
              <a:rPr lang="en-US" sz="5400" b="1" dirty="0" smtClean="0"/>
              <a:t>Conclusions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54114"/>
            <a:ext cx="2929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Outline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8" name="Picture 7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90600" cy="9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5627"/>
            <a:ext cx="6248400" cy="79216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Motivation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90600"/>
            <a:ext cx="8862864" cy="628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3200" dirty="0" smtClean="0"/>
              <a:t>No direct evidence of physics beyond the SM has been found at LHC</a:t>
            </a:r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3200" dirty="0" smtClean="0"/>
              <a:t>More Important to test the SM in various ways</a:t>
            </a:r>
          </a:p>
          <a:p>
            <a:pPr marL="800100" lvl="1" indent="-342900">
              <a:lnSpc>
                <a:spcPct val="11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800" dirty="0" smtClean="0"/>
              <a:t>Study of the weak </a:t>
            </a:r>
            <a:r>
              <a:rPr lang="en-US" sz="2800" i="1" dirty="0" err="1" smtClean="0"/>
              <a:t>B</a:t>
            </a:r>
            <a:r>
              <a:rPr lang="en-US" sz="2800" i="1" baseline="-25000" dirty="0" err="1" smtClean="0"/>
              <a:t>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decay phase (</a:t>
            </a:r>
            <a:r>
              <a:rPr lang="en-US" sz="2800" dirty="0" err="1" smtClean="0"/>
              <a:t>ϕ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)</a:t>
            </a:r>
          </a:p>
          <a:p>
            <a:pPr marL="800100" lvl="1" indent="-342900">
              <a:lnSpc>
                <a:spcPct val="11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decay width difference</a:t>
            </a:r>
            <a:r>
              <a:rPr lang="en-US" sz="2800" dirty="0" smtClean="0"/>
              <a:t> (</a:t>
            </a:r>
            <a:r>
              <a:rPr lang="en-US" sz="2800" baseline="-25000" dirty="0" smtClean="0"/>
              <a:t>ΔΓs </a:t>
            </a:r>
            <a:r>
              <a:rPr lang="en-US" sz="2800" dirty="0" smtClean="0"/>
              <a:t>)</a:t>
            </a:r>
            <a:r>
              <a:rPr lang="en-US" sz="2800" baseline="-25000" dirty="0"/>
              <a:t> </a:t>
            </a:r>
            <a:r>
              <a:rPr lang="en-US" sz="2800" dirty="0"/>
              <a:t>between the light </a:t>
            </a:r>
            <a:r>
              <a:rPr lang="en-US" sz="2800" dirty="0" smtClean="0"/>
              <a:t>and heavy </a:t>
            </a:r>
            <a:r>
              <a:rPr lang="en-US" sz="2800" i="1" dirty="0" err="1"/>
              <a:t>B</a:t>
            </a:r>
            <a:r>
              <a:rPr lang="en-US" sz="2800" i="1" baseline="-25000" dirty="0" err="1"/>
              <a:t>s</a:t>
            </a:r>
            <a:r>
              <a:rPr lang="en-US" sz="2800" baseline="-25000" dirty="0"/>
              <a:t>  </a:t>
            </a:r>
            <a:r>
              <a:rPr lang="en-US" sz="2800" dirty="0" smtClean="0"/>
              <a:t>mass </a:t>
            </a:r>
            <a:r>
              <a:rPr lang="en-US" sz="2800" dirty="0" err="1" smtClean="0"/>
              <a:t>eigenstates</a:t>
            </a:r>
            <a:endParaRPr lang="en-US" sz="2800" dirty="0" smtClean="0"/>
          </a:p>
          <a:p>
            <a:pPr marL="342900" indent="-342900">
              <a:lnSpc>
                <a:spcPct val="110000"/>
              </a:lnSpc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2800" dirty="0" smtClean="0"/>
              <a:t>The weak phase (</a:t>
            </a:r>
            <a:r>
              <a:rPr lang="en-US" sz="2800" dirty="0" err="1" smtClean="0"/>
              <a:t>ϕ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) stems from the interference between direct </a:t>
            </a:r>
            <a:r>
              <a:rPr lang="en-US" sz="2800" i="1" dirty="0" err="1" smtClean="0"/>
              <a:t>B</a:t>
            </a:r>
            <a:r>
              <a:rPr lang="en-US" sz="2800" i="1" baseline="-25000" dirty="0" err="1" smtClean="0"/>
              <a:t>s</a:t>
            </a:r>
            <a:r>
              <a:rPr lang="en-US" sz="2800" dirty="0" smtClean="0"/>
              <a:t> meson decays into a CP </a:t>
            </a:r>
            <a:r>
              <a:rPr lang="en-US" sz="2800" dirty="0" err="1" smtClean="0"/>
              <a:t>eigenstate</a:t>
            </a:r>
            <a:r>
              <a:rPr lang="en-US" sz="2800" dirty="0" smtClean="0"/>
              <a:t> and decays through mixing to the same J/</a:t>
            </a:r>
            <a:r>
              <a:rPr lang="en-US" sz="2800" dirty="0" err="1" smtClean="0"/>
              <a:t>ψφ</a:t>
            </a:r>
            <a:r>
              <a:rPr lang="en-US" sz="2800" dirty="0" smtClean="0"/>
              <a:t> final state</a:t>
            </a:r>
            <a:endParaRPr lang="en-US" dirty="0" smtClean="0"/>
          </a:p>
          <a:p>
            <a:pPr marL="342900" lvl="1" indent="-342900">
              <a:buClr>
                <a:srgbClr val="FF0000"/>
              </a:buClr>
              <a:buSzPct val="150000"/>
              <a:buFont typeface="Arial"/>
              <a:buChar char="•"/>
            </a:pPr>
            <a:endParaRPr lang="en-US" sz="2800" dirty="0"/>
          </a:p>
          <a:p>
            <a:pPr marL="342900" indent="-342900">
              <a:buClr>
                <a:srgbClr val="FF0000"/>
              </a:buClr>
              <a:buSzPct val="150000"/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Clr>
                <a:srgbClr val="FF0000"/>
              </a:buClr>
              <a:buSzPct val="150000"/>
              <a:buFont typeface="Arial"/>
              <a:buChar char="•"/>
            </a:pPr>
            <a:endParaRPr lang="en-US" sz="2800" dirty="0"/>
          </a:p>
          <a:p>
            <a:pPr>
              <a:buClr>
                <a:srgbClr val="FF0000"/>
              </a:buClr>
              <a:buSzPct val="150000"/>
            </a:pP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3" name="Picture 12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9632" y="5562600"/>
            <a:ext cx="2945300" cy="369332"/>
          </a:xfrm>
          <a:prstGeom prst="rect">
            <a:avLst/>
          </a:prstGeom>
          <a:solidFill>
            <a:srgbClr val="F4B39B"/>
          </a:solidFill>
        </p:spPr>
        <p:txBody>
          <a:bodyPr wrap="none" rtlCol="0">
            <a:spAutoFit/>
          </a:bodyPr>
          <a:lstStyle/>
          <a:p>
            <a:r>
              <a:rPr lang="is-IS" b="1" dirty="0"/>
              <a:t>Phys.Lett. B757 (2016) 97-120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79216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             Motivation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97831" y="762000"/>
            <a:ext cx="8817433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weak </a:t>
            </a:r>
            <a:r>
              <a:rPr lang="en-US" sz="2800" dirty="0" smtClean="0"/>
              <a:t>phase </a:t>
            </a:r>
            <a:r>
              <a:rPr lang="en-US" sz="2800" dirty="0" err="1" smtClean="0"/>
              <a:t>ϕ</a:t>
            </a:r>
            <a:r>
              <a:rPr lang="en-US" sz="2800" baseline="-25000" dirty="0" err="1" smtClean="0"/>
              <a:t>s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related to the elements of the CKM </a:t>
            </a:r>
            <a:r>
              <a:rPr lang="en-US" sz="2800" dirty="0" smtClean="0"/>
              <a:t>matrix </a:t>
            </a:r>
            <a:r>
              <a:rPr lang="en-US" sz="2800" dirty="0" err="1" smtClean="0"/>
              <a:t>ϕ</a:t>
            </a:r>
            <a:r>
              <a:rPr lang="en-US" sz="2800" baseline="-25000" dirty="0" err="1" smtClean="0"/>
              <a:t>s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ea typeface="ＭＳ ゴシック"/>
                <a:cs typeface="ＭＳ ゴシック"/>
              </a:rPr>
              <a:t>≅ -2β</a:t>
            </a:r>
            <a:r>
              <a:rPr lang="en-US" sz="2800" baseline="-25000" dirty="0" smtClean="0">
                <a:ea typeface="ＭＳ ゴシック"/>
                <a:cs typeface="ＭＳ ゴシック"/>
              </a:rPr>
              <a:t>s </a:t>
            </a:r>
            <a:r>
              <a:rPr lang="en-US" sz="2800" dirty="0">
                <a:ea typeface="ＭＳ ゴシック"/>
                <a:cs typeface="ＭＳ ゴシック"/>
              </a:rPr>
              <a:t>(</a:t>
            </a:r>
            <a:r>
              <a:rPr lang="en-US" sz="2800" baseline="-25000" dirty="0" smtClean="0">
                <a:ea typeface="ＭＳ ゴシック"/>
                <a:cs typeface="ＭＳ ゴシック"/>
              </a:rPr>
              <a:t>                                                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r>
              <a:rPr lang="en-US" sz="2800" baseline="-25000" dirty="0" smtClean="0">
                <a:ea typeface="ＭＳ ゴシック"/>
                <a:cs typeface="ＭＳ ゴシック"/>
              </a:rPr>
              <a:t> </a:t>
            </a:r>
            <a:r>
              <a:rPr lang="en-US" sz="2800" dirty="0" smtClean="0">
                <a:ea typeface="ＭＳ ゴシック"/>
                <a:cs typeface="ＭＳ ゴシック"/>
              </a:rPr>
              <a:t>(Neglecting penguin contribution)</a:t>
            </a:r>
            <a:endParaRPr lang="en-US" sz="2800" dirty="0"/>
          </a:p>
          <a:p>
            <a:r>
              <a:rPr lang="en-US" sz="2800" dirty="0" smtClean="0"/>
              <a:t>                  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(SM prediction global fit)</a:t>
            </a:r>
          </a:p>
          <a:p>
            <a:r>
              <a:rPr lang="en-US" sz="2800" dirty="0" smtClean="0"/>
              <a:t>Any deviation of measured value as a hint for physics beyond 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886200"/>
            <a:ext cx="864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6600"/>
              </a:buClr>
              <a:buSzPct val="150000"/>
              <a:buFont typeface="Arial"/>
              <a:buChar char="•"/>
            </a:pPr>
            <a:r>
              <a:rPr lang="en-US" sz="2800" dirty="0"/>
              <a:t>The theoretical prediction </a:t>
            </a:r>
            <a:r>
              <a:rPr lang="en-US" sz="2800" dirty="0" smtClean="0"/>
              <a:t>for ΔΓ</a:t>
            </a:r>
            <a:r>
              <a:rPr lang="en-US" sz="2800" baseline="-25000" dirty="0" smtClean="0"/>
              <a:t>s </a:t>
            </a:r>
            <a:r>
              <a:rPr lang="en-US" sz="2800" dirty="0" smtClean="0"/>
              <a:t>=0.087 ±0.021 ps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(Assuming no new physics 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mixing)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pic>
        <p:nvPicPr>
          <p:cNvPr id="4" name="Picture 3" descr="Screen Shot 2016-11-26 at 7.1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752600"/>
            <a:ext cx="2578100" cy="330200"/>
          </a:xfrm>
          <a:prstGeom prst="rect">
            <a:avLst/>
          </a:prstGeom>
        </p:spPr>
      </p:pic>
      <p:pic>
        <p:nvPicPr>
          <p:cNvPr id="5" name="Picture 4" descr="Screen Shot 2016-11-26 at 7.2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7" y="2590800"/>
            <a:ext cx="3441700" cy="48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3" name="Picture 12" descr="Screen Shot 2016-11-26 at 6.24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772400" cy="79216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  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        Analysis strategy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3504" y="1066800"/>
            <a:ext cx="8411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</a:t>
            </a:r>
            <a:r>
              <a:rPr lang="en-US" sz="3200" baseline="-25000" dirty="0" err="1" smtClean="0"/>
              <a:t>s</a:t>
            </a:r>
            <a:r>
              <a:rPr lang="en-US" sz="3200" baseline="-25000" dirty="0" smtClean="0"/>
              <a:t> 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 J/</a:t>
            </a:r>
            <a:r>
              <a:rPr lang="en-US" sz="32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 (</a:t>
            </a:r>
            <a:r>
              <a:rPr lang="en-US" sz="3200" dirty="0" err="1" smtClean="0"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sz="3200" baseline="30000" dirty="0" err="1" smtClean="0">
                <a:latin typeface="Lucida Grande"/>
                <a:ea typeface="Lucida Grande"/>
                <a:cs typeface="Lucida Grande"/>
                <a:sym typeface="Wingdings"/>
              </a:rPr>
              <a:t>+</a:t>
            </a:r>
            <a:r>
              <a:rPr lang="en-US" sz="3200" dirty="0" err="1" smtClean="0"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sz="3200" baseline="30000" dirty="0" smtClean="0">
                <a:latin typeface="Lucida Grande"/>
                <a:ea typeface="Lucida Grande"/>
                <a:cs typeface="Lucida Grande"/>
                <a:sym typeface="Wingdings"/>
              </a:rPr>
              <a:t>-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) </a:t>
            </a:r>
            <a:r>
              <a:rPr lang="en-US" sz="3200" dirty="0" err="1" smtClean="0">
                <a:latin typeface="Lucida Grande"/>
                <a:ea typeface="Lucida Grande"/>
                <a:cs typeface="Lucida Grande"/>
                <a:sym typeface="Wingdings"/>
              </a:rPr>
              <a:t>φ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(K</a:t>
            </a:r>
            <a:r>
              <a:rPr lang="en-US" sz="3200" baseline="30000" dirty="0" smtClean="0">
                <a:latin typeface="Lucida Grande"/>
                <a:ea typeface="Lucida Grande"/>
                <a:cs typeface="Lucida Grande"/>
                <a:sym typeface="Wingdings"/>
              </a:rPr>
              <a:t>+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K</a:t>
            </a:r>
            <a:r>
              <a:rPr lang="en-US" sz="3200" baseline="30000" dirty="0" smtClean="0">
                <a:latin typeface="Lucida Grande"/>
                <a:ea typeface="Lucida Grande"/>
                <a:cs typeface="Lucida Grande"/>
                <a:sym typeface="Wingdings"/>
              </a:rPr>
              <a:t>-</a:t>
            </a:r>
            <a:r>
              <a:rPr lang="en-US" sz="3200" dirty="0" smtClean="0">
                <a:latin typeface="Lucida Grande"/>
                <a:ea typeface="Lucida Grande"/>
                <a:cs typeface="Lucida Grande"/>
                <a:sym typeface="Wingdings"/>
              </a:rPr>
              <a:t>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00" y="1828800"/>
            <a:ext cx="7196500" cy="411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28800"/>
            <a:ext cx="444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Decay topology (</a:t>
            </a:r>
            <a:r>
              <a:rPr lang="en-US" sz="2800" b="1" dirty="0" err="1" smtClean="0"/>
              <a:t>θ</a:t>
            </a:r>
            <a:r>
              <a:rPr lang="en-US" sz="2800" b="1" baseline="-25000" dirty="0" err="1" smtClean="0"/>
              <a:t>T</a:t>
            </a:r>
            <a:r>
              <a:rPr lang="en-US" sz="2800" b="1" dirty="0" err="1" smtClean="0"/>
              <a:t>,ψ</a:t>
            </a:r>
            <a:r>
              <a:rPr lang="en-US" sz="2800" b="1" baseline="-25000" dirty="0" err="1" smtClean="0"/>
              <a:t>T</a:t>
            </a:r>
            <a:r>
              <a:rPr lang="en-US" sz="2800" b="1" dirty="0" err="1" smtClean="0"/>
              <a:t>,ϕ</a:t>
            </a:r>
            <a:r>
              <a:rPr lang="en-US" sz="2800" b="1" baseline="-25000" dirty="0" err="1" smtClean="0"/>
              <a:t>T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6" name="Picture 15" descr="Screen Shot 2016-11-26 at 6.2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7132" y="5257800"/>
            <a:ext cx="509684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 polar angle of the μ</a:t>
            </a:r>
            <a:r>
              <a:rPr lang="en-US" b="1" baseline="30000" dirty="0" smtClean="0"/>
              <a:t>+ </a:t>
            </a:r>
            <a:r>
              <a:rPr lang="en-US" b="1" dirty="0" smtClean="0"/>
              <a:t>in the rest frame of J/</a:t>
            </a:r>
            <a:r>
              <a:rPr lang="en-US" b="1" dirty="0" err="1" smtClean="0"/>
              <a:t>ψ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2092" y="1828800"/>
            <a:ext cx="3396483" cy="646331"/>
          </a:xfrm>
          <a:prstGeom prst="rect">
            <a:avLst/>
          </a:prstGeom>
          <a:solidFill>
            <a:schemeClr val="accent3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 azimuthal angle of the μ</a:t>
            </a:r>
            <a:r>
              <a:rPr lang="en-US" b="1" baseline="30000" dirty="0" smtClean="0"/>
              <a:t>+ </a:t>
            </a:r>
            <a:r>
              <a:rPr lang="en-US" b="1" dirty="0" smtClean="0"/>
              <a:t>in </a:t>
            </a:r>
          </a:p>
          <a:p>
            <a:r>
              <a:rPr lang="en-US" b="1" dirty="0" smtClean="0"/>
              <a:t>the rest frame of J/</a:t>
            </a:r>
            <a:r>
              <a:rPr lang="en-US" b="1" dirty="0" err="1" smtClean="0"/>
              <a:t>ψ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98930"/>
            <a:ext cx="417283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helicity</a:t>
            </a:r>
            <a:r>
              <a:rPr lang="en-US" b="1" dirty="0"/>
              <a:t> </a:t>
            </a:r>
            <a:r>
              <a:rPr lang="en-US" b="1" dirty="0" smtClean="0"/>
              <a:t>angle </a:t>
            </a:r>
            <a:r>
              <a:rPr lang="en-US" b="1" dirty="0" err="1" smtClean="0"/>
              <a:t>ψ</a:t>
            </a:r>
            <a:r>
              <a:rPr lang="en-US" b="1" baseline="-25000" dirty="0" err="1" smtClean="0"/>
              <a:t>T</a:t>
            </a:r>
            <a:r>
              <a:rPr lang="en-US" b="1" baseline="-25000" dirty="0" smtClean="0"/>
              <a:t> </a:t>
            </a:r>
            <a:r>
              <a:rPr lang="en-US" b="1" dirty="0"/>
              <a:t>is the angle of </a:t>
            </a:r>
            <a:r>
              <a:rPr lang="en-US" b="1" dirty="0" smtClean="0"/>
              <a:t>the K</a:t>
            </a:r>
            <a:r>
              <a:rPr lang="en-US" b="1" baseline="30000" dirty="0" smtClean="0"/>
              <a:t>+ </a:t>
            </a:r>
            <a:r>
              <a:rPr lang="en-US" b="1" dirty="0" smtClean="0"/>
              <a:t>in</a:t>
            </a:r>
          </a:p>
          <a:p>
            <a:r>
              <a:rPr lang="en-US" b="1" dirty="0" smtClean="0"/>
              <a:t> the </a:t>
            </a:r>
            <a:r>
              <a:rPr lang="en-US" b="1" dirty="0" err="1" smtClean="0"/>
              <a:t>φ</a:t>
            </a:r>
            <a:r>
              <a:rPr lang="en-US" b="1" dirty="0" smtClean="0"/>
              <a:t>(1020) </a:t>
            </a:r>
            <a:r>
              <a:rPr lang="en-US" b="1" dirty="0"/>
              <a:t>rest frame with respect to </a:t>
            </a:r>
            <a:endParaRPr lang="en-US" b="1" dirty="0" smtClean="0"/>
          </a:p>
          <a:p>
            <a:r>
              <a:rPr lang="en-US" b="1" dirty="0" smtClean="0"/>
              <a:t>the negative </a:t>
            </a:r>
            <a:r>
              <a:rPr lang="en-US" b="1" dirty="0"/>
              <a:t>J/</a:t>
            </a:r>
            <a:r>
              <a:rPr lang="en-US" b="1" dirty="0" err="1" smtClean="0"/>
              <a:t>ψmomentum</a:t>
            </a:r>
            <a:r>
              <a:rPr lang="en-US" b="1" dirty="0" smtClean="0"/>
              <a:t> direction</a:t>
            </a:r>
            <a:endParaRPr lang="en-US" b="1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943600" y="2498930"/>
            <a:ext cx="533400" cy="62527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2092" y="3962400"/>
            <a:ext cx="480041" cy="12954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422260"/>
            <a:ext cx="762000" cy="183554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2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40496" cy="76200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            Signal Reconstruction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μ</a:t>
            </a:r>
            <a:r>
              <a:rPr lang="en-US" sz="2800" baseline="-25000" dirty="0" err="1" smtClean="0"/>
              <a:t>PT</a:t>
            </a:r>
            <a:r>
              <a:rPr lang="en-US" sz="2800" dirty="0" smtClean="0"/>
              <a:t>  &gt; 4.0 </a:t>
            </a:r>
            <a:r>
              <a:rPr lang="en-US" sz="2800" dirty="0" err="1" smtClean="0"/>
              <a:t>GeV</a:t>
            </a:r>
            <a:r>
              <a:rPr lang="en-US" sz="2800" dirty="0" smtClean="0"/>
              <a:t>,     P</a:t>
            </a:r>
            <a:r>
              <a:rPr lang="en-US" sz="2800" baseline="-25000" dirty="0" smtClean="0"/>
              <a:t>T </a:t>
            </a:r>
            <a:r>
              <a:rPr lang="en-US" sz="2800" dirty="0" smtClean="0"/>
              <a:t>(</a:t>
            </a:r>
            <a:r>
              <a:rPr lang="en-US" sz="2800" dirty="0" err="1" smtClean="0"/>
              <a:t>μμ</a:t>
            </a:r>
            <a:r>
              <a:rPr lang="en-US" sz="2800" dirty="0" smtClean="0"/>
              <a:t>) &gt; 6.9 </a:t>
            </a:r>
            <a:r>
              <a:rPr lang="en-US" sz="2800" dirty="0" err="1" smtClean="0"/>
              <a:t>GeV</a:t>
            </a:r>
            <a:r>
              <a:rPr lang="en-US" sz="2800" dirty="0" smtClean="0"/>
              <a:t>, |</a:t>
            </a:r>
            <a:r>
              <a:rPr lang="en-US" sz="2800" dirty="0" err="1" smtClean="0"/>
              <a:t>η</a:t>
            </a:r>
            <a:r>
              <a:rPr lang="en-US" sz="2800" dirty="0" smtClean="0"/>
              <a:t>| &lt; 2.1</a:t>
            </a:r>
          </a:p>
          <a:p>
            <a:r>
              <a:rPr lang="en-US" sz="2800" dirty="0" smtClean="0"/>
              <a:t>Distance of closet approach of </a:t>
            </a:r>
            <a:r>
              <a:rPr lang="en-US" sz="2800" dirty="0" err="1" smtClean="0"/>
              <a:t>μ+μ</a:t>
            </a:r>
            <a:r>
              <a:rPr lang="en-US" sz="2800" dirty="0" smtClean="0"/>
              <a:t>- (3D) &lt; 0.5 cm and have common vertex.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transverse decay length </a:t>
            </a:r>
            <a:r>
              <a:rPr lang="en-US" sz="2800" dirty="0" smtClean="0"/>
              <a:t>significance (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xy</a:t>
            </a:r>
            <a:r>
              <a:rPr lang="en-US" sz="2800" dirty="0" smtClean="0"/>
              <a:t>/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Lxy</a:t>
            </a:r>
            <a:r>
              <a:rPr lang="en-US" sz="2800" dirty="0" smtClean="0"/>
              <a:t>) &gt; 3.0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xy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distance between the primary </a:t>
            </a:r>
            <a:r>
              <a:rPr lang="en-US" dirty="0" smtClean="0"/>
              <a:t>and secondary </a:t>
            </a:r>
            <a:r>
              <a:rPr lang="en-US" dirty="0"/>
              <a:t>vertices in the transverse </a:t>
            </a:r>
            <a:r>
              <a:rPr lang="en-US" dirty="0" smtClean="0"/>
              <a:t>plane and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xy</a:t>
            </a:r>
            <a:r>
              <a:rPr lang="en-US" dirty="0" smtClean="0"/>
              <a:t> is the </a:t>
            </a:r>
            <a:r>
              <a:rPr lang="en-US" dirty="0" smtClean="0"/>
              <a:t>uncertainty.</a:t>
            </a:r>
            <a:endParaRPr lang="en-US" dirty="0" smtClean="0"/>
          </a:p>
          <a:p>
            <a:r>
              <a:rPr lang="en-US" sz="2800" dirty="0"/>
              <a:t>The vertex fit </a:t>
            </a:r>
            <a:r>
              <a:rPr lang="en-US" sz="2800" dirty="0" smtClean="0"/>
              <a:t>probability &gt; </a:t>
            </a:r>
            <a:r>
              <a:rPr lang="en-US" sz="2800" dirty="0" smtClean="0"/>
              <a:t>10%</a:t>
            </a:r>
            <a:endParaRPr lang="en-US" sz="2800" dirty="0" smtClean="0"/>
          </a:p>
          <a:p>
            <a:r>
              <a:rPr lang="en-US" sz="2800" dirty="0" smtClean="0"/>
              <a:t>|M(</a:t>
            </a:r>
            <a:r>
              <a:rPr lang="en-US" sz="2800" dirty="0" err="1" smtClean="0"/>
              <a:t>μ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μ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 </a:t>
            </a:r>
            <a:r>
              <a:rPr lang="en-US" sz="2800" dirty="0" smtClean="0"/>
              <a:t>) </a:t>
            </a:r>
            <a:r>
              <a:rPr lang="mr-IN" sz="2800" dirty="0" smtClean="0"/>
              <a:t>–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J/</a:t>
            </a:r>
            <a:r>
              <a:rPr lang="en-US" sz="2800" baseline="-25000" dirty="0" err="1" smtClean="0"/>
              <a:t>ψ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(PDG)| </a:t>
            </a:r>
            <a:r>
              <a:rPr lang="en-US" sz="2800" dirty="0" smtClean="0"/>
              <a:t>&lt; </a:t>
            </a:r>
            <a:r>
              <a:rPr lang="en-US" sz="2800" dirty="0" smtClean="0"/>
              <a:t>150 MeV.</a:t>
            </a:r>
          </a:p>
          <a:p>
            <a:r>
              <a:rPr lang="en-US" sz="2800" dirty="0" smtClean="0"/>
              <a:t>Cosine of angle between transverse momentum and 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xy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&gt;0.9</a:t>
            </a:r>
            <a:endParaRPr lang="en-US" sz="2800" baseline="-25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9" name="Picture 8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8601" y="914400"/>
            <a:ext cx="271099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19.7 fb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 </a:t>
            </a:r>
            <a:r>
              <a:rPr lang="en-US" sz="2400" b="1" dirty="0" smtClean="0">
                <a:solidFill>
                  <a:srgbClr val="FF0000"/>
                </a:solidFill>
              </a:rPr>
              <a:t>, 8 </a:t>
            </a:r>
            <a:r>
              <a:rPr lang="en-US" sz="2400" b="1" dirty="0" err="1" smtClean="0">
                <a:solidFill>
                  <a:srgbClr val="FF0000"/>
                </a:solidFill>
              </a:rPr>
              <a:t>TeV</a:t>
            </a:r>
            <a:r>
              <a:rPr lang="en-US" sz="2400" b="1" dirty="0" smtClean="0">
                <a:solidFill>
                  <a:srgbClr val="FF0000"/>
                </a:solidFill>
              </a:rPr>
              <a:t> Data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2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40496" cy="76200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            Signal Reconstruction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T </a:t>
            </a:r>
            <a:r>
              <a:rPr lang="en-US" sz="3200" dirty="0" smtClean="0"/>
              <a:t>(</a:t>
            </a:r>
            <a:r>
              <a:rPr lang="en-US" sz="3200" dirty="0" err="1" smtClean="0"/>
              <a:t>Kaon</a:t>
            </a:r>
            <a:r>
              <a:rPr lang="en-US" sz="3200" dirty="0" smtClean="0"/>
              <a:t>) &gt; 0.7 </a:t>
            </a:r>
            <a:r>
              <a:rPr lang="en-US" sz="3200" dirty="0" err="1" smtClean="0"/>
              <a:t>GeV</a:t>
            </a:r>
            <a:endParaRPr lang="en-US" sz="3200" dirty="0" smtClean="0"/>
          </a:p>
          <a:p>
            <a:r>
              <a:rPr lang="en-US" sz="3200" dirty="0"/>
              <a:t>|M</a:t>
            </a:r>
            <a:r>
              <a:rPr lang="en-US" sz="3200" dirty="0" smtClean="0"/>
              <a:t>(K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−</a:t>
            </a:r>
            <a:r>
              <a:rPr lang="en-US" sz="3200" dirty="0" smtClean="0"/>
              <a:t> )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φ</a:t>
            </a:r>
            <a:r>
              <a:rPr lang="en-US" sz="3200" baseline="-25000" dirty="0" smtClean="0"/>
              <a:t> </a:t>
            </a:r>
            <a:r>
              <a:rPr lang="en-US" sz="3200" dirty="0"/>
              <a:t>(PDG)| &lt; </a:t>
            </a:r>
            <a:r>
              <a:rPr lang="en-US" sz="3200" dirty="0" smtClean="0"/>
              <a:t>10 </a:t>
            </a:r>
            <a:r>
              <a:rPr lang="en-US" sz="3200" dirty="0"/>
              <a:t>MeV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5.20 </a:t>
            </a:r>
            <a:r>
              <a:rPr lang="en-US" sz="3200" dirty="0" err="1" smtClean="0"/>
              <a:t>GeV</a:t>
            </a:r>
            <a:r>
              <a:rPr lang="en-US" sz="3200" dirty="0" smtClean="0"/>
              <a:t> &lt; Mass (</a:t>
            </a:r>
            <a:r>
              <a:rPr lang="en-US" sz="3200" dirty="0" err="1" smtClean="0"/>
              <a:t>B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) &gt;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5.65 </a:t>
            </a:r>
            <a:r>
              <a:rPr lang="en-US" sz="3200" dirty="0" err="1" smtClean="0"/>
              <a:t>GeV</a:t>
            </a:r>
            <a:endParaRPr lang="en-US" sz="3200" dirty="0" smtClean="0"/>
          </a:p>
          <a:p>
            <a:r>
              <a:rPr lang="en-US" sz="3200" dirty="0" smtClean="0"/>
              <a:t>Vertex probability greater than 2%.</a:t>
            </a:r>
            <a:endParaRPr lang="en-US" sz="3200" dirty="0" smtClean="0"/>
          </a:p>
          <a:p>
            <a:r>
              <a:rPr lang="en-US" sz="3200" dirty="0" smtClean="0"/>
              <a:t>At least one primary vertex. In case of multiple vertices, the </a:t>
            </a:r>
            <a:r>
              <a:rPr lang="en-US" sz="3200" dirty="0"/>
              <a:t>one which </a:t>
            </a:r>
            <a:r>
              <a:rPr lang="en-US" sz="3200" dirty="0" smtClean="0"/>
              <a:t>minimizes </a:t>
            </a:r>
            <a:r>
              <a:rPr lang="en-US" sz="3200" dirty="0"/>
              <a:t>the angle between the flight direction and the momentum of </a:t>
            </a:r>
            <a:r>
              <a:rPr lang="en-US" sz="3200" dirty="0" smtClean="0"/>
              <a:t>the </a:t>
            </a:r>
            <a:r>
              <a:rPr lang="en-US" sz="3200" dirty="0" err="1" smtClean="0"/>
              <a:t>B</a:t>
            </a:r>
            <a:r>
              <a:rPr lang="en-US" sz="3200" baseline="-25000" dirty="0" err="1" smtClean="0"/>
              <a:t>s</a:t>
            </a:r>
            <a:r>
              <a:rPr lang="en-US" sz="3200" baseline="-25000" dirty="0" smtClean="0"/>
              <a:t> </a:t>
            </a:r>
            <a:r>
              <a:rPr lang="en-US" sz="3200" dirty="0"/>
              <a:t> </a:t>
            </a:r>
            <a:r>
              <a:rPr lang="en-US" sz="3200" dirty="0" smtClean="0"/>
              <a:t>is select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Non prompt J/</a:t>
            </a:r>
            <a:r>
              <a:rPr lang="en-US" sz="3200" dirty="0" err="1" smtClean="0"/>
              <a:t>ψ</a:t>
            </a:r>
            <a:r>
              <a:rPr lang="en-US" sz="3200" dirty="0" smtClean="0"/>
              <a:t> (</a:t>
            </a:r>
            <a:r>
              <a:rPr lang="en-US" sz="3200" dirty="0" err="1" smtClean="0"/>
              <a:t>B</a:t>
            </a:r>
            <a:r>
              <a:rPr lang="en-US" sz="3200" baseline="-25000" dirty="0" err="1" smtClean="0"/>
              <a:t>c</a:t>
            </a:r>
            <a:r>
              <a:rPr lang="en-US" sz="3200" dirty="0" smtClean="0"/>
              <a:t>, </a:t>
            </a:r>
            <a:r>
              <a:rPr lang="en-US" sz="3200" dirty="0" err="1" smtClean="0"/>
              <a:t>Λ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 B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,B</a:t>
            </a:r>
            <a:r>
              <a:rPr lang="en-US" sz="3200" baseline="30000" dirty="0" smtClean="0"/>
              <a:t>±</a:t>
            </a:r>
            <a:r>
              <a:rPr lang="en-US" sz="3200" dirty="0" smtClean="0"/>
              <a:t>) contribution is negligible.</a:t>
            </a:r>
            <a:endParaRPr lang="en-US" sz="3200" dirty="0" smtClean="0"/>
          </a:p>
          <a:p>
            <a:r>
              <a:rPr lang="en-US" sz="3200" dirty="0" smtClean="0"/>
              <a:t>PYTHIA (V6.424)/EVTGEN for MC</a:t>
            </a:r>
            <a:endParaRPr lang="en-US" sz="3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9" name="Picture 8" descr="Screen Shot 2016-11-26 at 6.2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914400"/>
            <a:ext cx="271099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19.7 fb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 </a:t>
            </a:r>
            <a:r>
              <a:rPr lang="en-US" sz="2400" b="1" dirty="0" smtClean="0">
                <a:solidFill>
                  <a:srgbClr val="FF0000"/>
                </a:solidFill>
              </a:rPr>
              <a:t>, 8 </a:t>
            </a:r>
            <a:r>
              <a:rPr lang="en-US" sz="2400" b="1" dirty="0" err="1" smtClean="0">
                <a:solidFill>
                  <a:srgbClr val="FF0000"/>
                </a:solidFill>
              </a:rPr>
              <a:t>TeV</a:t>
            </a:r>
            <a:r>
              <a:rPr lang="en-US" sz="2400" b="1" dirty="0" smtClean="0">
                <a:solidFill>
                  <a:srgbClr val="FF0000"/>
                </a:solidFill>
              </a:rPr>
              <a:t> Data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9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860" y="54114"/>
            <a:ext cx="6490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     Reconstructed </a:t>
            </a:r>
            <a:r>
              <a:rPr lang="en-US" sz="4000" b="1" dirty="0" err="1" smtClean="0">
                <a:solidFill>
                  <a:srgbClr val="FF0000"/>
                </a:solidFill>
              </a:rPr>
              <a:t>B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5778" y="2271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85800"/>
            <a:ext cx="7109087" cy="556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4" name="Picture 13" descr="Screen Shot 2016-11-26 at 6.2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6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3820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        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Signal selection </a:t>
            </a:r>
            <a:endParaRPr lang="en-US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29F7-A400-3640-8ED9-E331FAC862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359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Prafulla</a:t>
            </a:r>
            <a:r>
              <a:rPr lang="en-US" b="1" dirty="0" smtClean="0"/>
              <a:t> Kumar </a:t>
            </a:r>
            <a:r>
              <a:rPr lang="en-US" b="1" dirty="0" err="1" smtClean="0"/>
              <a:t>Behera</a:t>
            </a:r>
            <a:r>
              <a:rPr lang="en-US" b="1" dirty="0" smtClean="0"/>
              <a:t>, IIT Madras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886200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143000"/>
            <a:ext cx="4724401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62133" y="6324600"/>
            <a:ext cx="284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CKM2016 </a:t>
            </a:r>
            <a:r>
              <a:rPr lang="en-US" b="1" dirty="0" err="1" smtClean="0"/>
              <a:t>workshop@TIFR</a:t>
            </a:r>
            <a:endParaRPr lang="en-US" b="1" dirty="0"/>
          </a:p>
        </p:txBody>
      </p:sp>
      <p:pic>
        <p:nvPicPr>
          <p:cNvPr id="11" name="Picture 10" descr="Screen Shot 2016-11-26 at 6.24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627"/>
            <a:ext cx="914400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90743</TotalTime>
  <Words>912</Words>
  <Application>Microsoft Macintosh PowerPoint</Application>
  <PresentationFormat>On-screen Show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 Latest CMS Results on ϕs</vt:lpstr>
      <vt:lpstr>PowerPoint Presentation</vt:lpstr>
      <vt:lpstr>  Motivation</vt:lpstr>
      <vt:lpstr>                 Motivation</vt:lpstr>
      <vt:lpstr>            Analysis strategy</vt:lpstr>
      <vt:lpstr>              Signal Reconstruction</vt:lpstr>
      <vt:lpstr>              Signal Reconstruction</vt:lpstr>
      <vt:lpstr>PowerPoint Presentation</vt:lpstr>
      <vt:lpstr>             Signal selection </vt:lpstr>
      <vt:lpstr>                      Flavor tagging </vt:lpstr>
      <vt:lpstr>         Mis – Tag Probability (ω)</vt:lpstr>
      <vt:lpstr>    Maximum likelihood fit </vt:lpstr>
      <vt:lpstr>Angular Distribution from Data</vt:lpstr>
      <vt:lpstr>                    Results</vt:lpstr>
      <vt:lpstr>          Systematic Uncertainties</vt:lpstr>
      <vt:lpstr>                                  Results   </vt:lpstr>
      <vt:lpstr>               Conclusions</vt:lpstr>
      <vt:lpstr>              Thank You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Minimum Bias physics at Atlas</dc:title>
  <dc:creator>behera</dc:creator>
  <cp:lastModifiedBy>Prafulla Behera</cp:lastModifiedBy>
  <cp:revision>1636</cp:revision>
  <cp:lastPrinted>2009-11-16T02:38:43Z</cp:lastPrinted>
  <dcterms:created xsi:type="dcterms:W3CDTF">2013-01-15T11:39:55Z</dcterms:created>
  <dcterms:modified xsi:type="dcterms:W3CDTF">2016-11-29T03:24:28Z</dcterms:modified>
</cp:coreProperties>
</file>