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5" r:id="rId2"/>
  </p:sldMasterIdLst>
  <p:notesMasterIdLst>
    <p:notesMasterId r:id="rId24"/>
  </p:notesMasterIdLst>
  <p:sldIdLst>
    <p:sldId id="276" r:id="rId3"/>
    <p:sldId id="640" r:id="rId4"/>
    <p:sldId id="641" r:id="rId5"/>
    <p:sldId id="642" r:id="rId6"/>
    <p:sldId id="644" r:id="rId7"/>
    <p:sldId id="1135" r:id="rId8"/>
    <p:sldId id="1136" r:id="rId9"/>
    <p:sldId id="469" r:id="rId10"/>
    <p:sldId id="466" r:id="rId11"/>
    <p:sldId id="470" r:id="rId12"/>
    <p:sldId id="415" r:id="rId13"/>
    <p:sldId id="1123" r:id="rId14"/>
    <p:sldId id="604" r:id="rId15"/>
    <p:sldId id="611" r:id="rId16"/>
    <p:sldId id="534" r:id="rId17"/>
    <p:sldId id="634" r:id="rId18"/>
    <p:sldId id="630" r:id="rId19"/>
    <p:sldId id="639" r:id="rId20"/>
    <p:sldId id="580" r:id="rId21"/>
    <p:sldId id="632" r:id="rId22"/>
    <p:sldId id="1137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 Doshi" initials="RD" lastIdx="6" clrIdx="0">
    <p:extLst/>
  </p:cmAuthor>
  <p:cmAuthor id="2" name="siraj dhanani" initials="sd [3]" lastIdx="1" clrIdx="1"/>
  <p:cmAuthor id="3" name="siraj dhanani" initials="sd [2]" lastIdx="1" clrIdx="2"/>
  <p:cmAuthor id="4" name="siraj dhanani" initials="sd [5]" lastIdx="1" clrIdx="3"/>
  <p:cmAuthor id="5" name="siraj dhanani" initials="sd" lastIdx="1" clrIdx="4"/>
  <p:cmAuthor id="6" name="siraj dhanani" initials="sd [7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249"/>
    <a:srgbClr val="33CC33"/>
    <a:srgbClr val="2F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7"/>
    <p:restoredTop sz="95179" autoAdjust="0"/>
  </p:normalViewPr>
  <p:slideViewPr>
    <p:cSldViewPr snapToGrid="0" snapToObjects="1">
      <p:cViewPr>
        <p:scale>
          <a:sx n="80" d="100"/>
          <a:sy n="80" d="100"/>
        </p:scale>
        <p:origin x="324" y="603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77180-247F-7948-B4E3-182D207F8EC2}" type="datetimeFigureOut">
              <a:rPr lang="en-US" smtClean="0"/>
              <a:t>8/2/2018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45898-244F-8047-B626-D48CFC9235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39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45898-244F-8047-B626-D48CFC92358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3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45898-244F-8047-B626-D48CFC92358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7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most types of cancer,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biopsy is the main way doctors diagnose it. Other tests can suggest that cancer is present, but only a biopsy can make a definitive diagnosis.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The present standard</a:t>
            </a:r>
            <a:r>
              <a:rPr lang="en-US" baseline="0" dirty="0"/>
              <a:t> of care is </a:t>
            </a:r>
            <a:r>
              <a:rPr lang="en-US" baseline="0" dirty="0" err="1"/>
              <a:t>tru</a:t>
            </a:r>
            <a:r>
              <a:rPr lang="en-US" baseline="0" dirty="0"/>
              <a:t>-cut devices, 30 years old, spring loaded with host of complications and issues.</a:t>
            </a:r>
          </a:p>
          <a:p>
            <a:r>
              <a:rPr lang="en-US" baseline="0" dirty="0"/>
              <a:t>Also they can be re-used, and we do reuse them till they stop functioning, </a:t>
            </a:r>
          </a:p>
          <a:p>
            <a:r>
              <a:rPr lang="en-US" baseline="0" dirty="0"/>
              <a:t>this again adds to whole lot of complications</a:t>
            </a:r>
          </a:p>
          <a:p>
            <a:endParaRPr lang="en-US" baseline="0" dirty="0"/>
          </a:p>
          <a:p>
            <a:r>
              <a:rPr lang="en-US" baseline="0" dirty="0"/>
              <a:t>Solution</a:t>
            </a:r>
          </a:p>
          <a:p>
            <a:r>
              <a:rPr lang="en-US" baseline="0" dirty="0"/>
              <a:t>Fully automated: </a:t>
            </a:r>
            <a:r>
              <a:rPr lang="en-US" baseline="0" dirty="0" err="1"/>
              <a:t>Bioscoop</a:t>
            </a:r>
            <a:r>
              <a:rPr lang="en-US" baseline="0" dirty="0"/>
              <a:t> biopsy system</a:t>
            </a:r>
          </a:p>
          <a:p>
            <a:r>
              <a:rPr lang="en-US" baseline="0" dirty="0"/>
              <a:t>-vacuum assisted, </a:t>
            </a:r>
            <a:r>
              <a:rPr lang="en-US" baseline="0" dirty="0" err="1"/>
              <a:t>definative</a:t>
            </a:r>
            <a:r>
              <a:rPr lang="en-US" baseline="0" dirty="0"/>
              <a:t> core in single pass,</a:t>
            </a:r>
          </a:p>
          <a:p>
            <a:r>
              <a:rPr lang="en-US" baseline="0" dirty="0"/>
              <a:t>-concurrent delivery of hemostatic agent- reduces risk of </a:t>
            </a:r>
            <a:r>
              <a:rPr lang="en-US" baseline="0" dirty="0" err="1"/>
              <a:t>intenal</a:t>
            </a:r>
            <a:r>
              <a:rPr lang="en-US" baseline="0" dirty="0"/>
              <a:t> bleeding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Very easy to use with ultrasound </a:t>
            </a:r>
            <a:r>
              <a:rPr lang="en-US" baseline="0" dirty="0" err="1"/>
              <a:t>realtime</a:t>
            </a:r>
            <a:r>
              <a:rPr lang="en-US" baseline="0" dirty="0"/>
              <a:t> guidance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45898-244F-8047-B626-D48CFC9235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6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45898-244F-8047-B626-D48CFC92358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2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45898-244F-8047-B626-D48CFC92358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8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noFill/>
          <a:effectLst/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69159"/>
            <a:ext cx="7060894" cy="827881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(max 2 rows)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9413" y="4776238"/>
            <a:ext cx="1096455" cy="82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706089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9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9785" y="2760668"/>
            <a:ext cx="10534015" cy="840230"/>
          </a:xfrm>
          <a:solidFill>
            <a:schemeClr val="accent2"/>
          </a:solidFill>
          <a:effectLst>
            <a:outerShdw dist="101600" dir="10800000" algn="ctr" rotWithShape="0">
              <a:schemeClr val="bg1"/>
            </a:outerShdw>
          </a:effectLst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3807463"/>
            <a:ext cx="10497724" cy="146524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subtitle or remove</a:t>
            </a:r>
          </a:p>
        </p:txBody>
      </p:sp>
      <p:grpSp>
        <p:nvGrpSpPr>
          <p:cNvPr id="20" name="Group 19"/>
          <p:cNvGrpSpPr/>
          <p:nvPr/>
        </p:nvGrpSpPr>
        <p:grpSpPr>
          <a:xfrm flipH="1">
            <a:off x="-1" y="0"/>
            <a:ext cx="12192001" cy="91440"/>
            <a:chOff x="-1" y="0"/>
            <a:chExt cx="12192001" cy="91440"/>
          </a:xfrm>
        </p:grpSpPr>
        <p:sp>
          <p:nvSpPr>
            <p:cNvPr id="21" name="Rectangle 20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34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4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9785" y="2773194"/>
            <a:ext cx="10534015" cy="840230"/>
          </a:xfrm>
          <a:solidFill>
            <a:schemeClr val="accent1"/>
          </a:solidFill>
          <a:effectLst>
            <a:outerShdw dist="101600" dir="10800000" algn="ctr" rotWithShape="0">
              <a:schemeClr val="bg1"/>
            </a:outerShdw>
          </a:effectLst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3819989"/>
            <a:ext cx="10497724" cy="146524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subtitle or remove</a:t>
            </a:r>
          </a:p>
        </p:txBody>
      </p:sp>
      <p:grpSp>
        <p:nvGrpSpPr>
          <p:cNvPr id="20" name="Group 19"/>
          <p:cNvGrpSpPr/>
          <p:nvPr/>
        </p:nvGrpSpPr>
        <p:grpSpPr>
          <a:xfrm flipH="1">
            <a:off x="-1" y="0"/>
            <a:ext cx="12192001" cy="91440"/>
            <a:chOff x="-1" y="0"/>
            <a:chExt cx="12192001" cy="91440"/>
          </a:xfrm>
        </p:grpSpPr>
        <p:sp>
          <p:nvSpPr>
            <p:cNvPr id="21" name="Rectangle 20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97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4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71699"/>
            <a:ext cx="5181600" cy="4005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71699"/>
            <a:ext cx="5181600" cy="4005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81D-13CE-423E-B1F6-F9ADB60094D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3192"/>
            <a:ext cx="9520237" cy="1587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2294885"/>
            <a:ext cx="5157787" cy="424732"/>
          </a:xfrm>
          <a:solidFill>
            <a:schemeClr val="bg1"/>
          </a:solidFill>
          <a:effectLst>
            <a:outerShdw dist="50800" dir="5400000" algn="ctr" rotWithShape="0">
              <a:schemeClr val="accent1"/>
            </a:outerShdw>
          </a:effectLst>
        </p:spPr>
        <p:txBody>
          <a:bodyPr lIns="0" anchor="b">
            <a:sp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74731"/>
            <a:ext cx="5157787" cy="34149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94885"/>
            <a:ext cx="5183188" cy="424732"/>
          </a:xfrm>
          <a:solidFill>
            <a:schemeClr val="bg1"/>
          </a:solidFill>
          <a:effectLst>
            <a:outerShdw dist="50800" dir="5400000" algn="ctr" rotWithShape="0">
              <a:schemeClr val="accent1"/>
            </a:outerShdw>
          </a:effectLst>
        </p:spPr>
        <p:txBody>
          <a:bodyPr lIns="0" anchor="b">
            <a:sp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74731"/>
            <a:ext cx="5183188" cy="34149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866C-1C99-4795-A65C-B72B666DE687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E0D9-752D-4C2C-838F-5B27790B0503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E09-B1AF-4B15-BAC3-B41983957D92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7917" y="2173240"/>
            <a:ext cx="10505884" cy="41704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6" y="393192"/>
            <a:ext cx="9520239" cy="1576942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7917" y="1993900"/>
            <a:ext cx="10496166" cy="4356344"/>
          </a:xfrm>
          <a:solidFill>
            <a:schemeClr val="bg2"/>
          </a:solidFill>
        </p:spPr>
        <p:txBody>
          <a:bodyPr tIns="91440" bIns="91440">
            <a:normAutofit/>
          </a:bodyPr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 and/or add graphics on top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85037" y="2339471"/>
            <a:ext cx="1764128" cy="2179058"/>
          </a:xfrm>
          <a:solidFill>
            <a:schemeClr val="accent1"/>
          </a:solidFill>
        </p:spPr>
        <p:txBody>
          <a:bodyPr wrap="square" tIns="91440" bIns="91440" anchor="ctr">
            <a:sp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 on top of image, resize or move text box to appropriate place if needed or remove box.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1BC4-85E8-4C5A-84B5-1C17BC174B30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3192"/>
            <a:ext cx="9520237" cy="1566426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39788" y="1993900"/>
            <a:ext cx="10514012" cy="4349750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b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in the middle of placeholder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99395" y="2173271"/>
            <a:ext cx="2740694" cy="2511457"/>
          </a:xfrm>
          <a:solidFill>
            <a:schemeClr val="accent1">
              <a:alpha val="80000"/>
            </a:schemeClr>
          </a:solidFill>
        </p:spPr>
        <p:txBody>
          <a:bodyPr wrap="square" tIns="91440" bIns="91440"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 on top of image, resize or move text box to appropriate place if needed or remove box.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A1C3-3853-403E-919D-3A297D0D2E37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991911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" y="3347288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F366-C9EC-4973-BFA3-3BF8423BDDF3}" type="datetime1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12" y="3858148"/>
            <a:ext cx="7350977" cy="23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20" y="5498430"/>
            <a:ext cx="12192420" cy="1359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431" y="5760825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Stanford</a:t>
            </a:r>
            <a:r>
              <a:rPr lang="en-US" sz="1600" baseline="0" dirty="0">
                <a:solidFill>
                  <a:schemeClr val="bg1"/>
                </a:solidFill>
              </a:rPr>
              <a:t> Byers Center for Biodesign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218 Campus Drive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Stanford, CA 94305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932410" y="5776350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 or remove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32410" y="6021507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phone number or remove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932410" y="6281695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e-mail or remove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1984125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25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solidFill>
            <a:schemeClr val="accent1"/>
          </a:solidFill>
          <a:effectLst>
            <a:outerShdw dist="88900" dir="10800000" algn="ctr" rotWithShape="0">
              <a:schemeClr val="bg1"/>
            </a:outerShdw>
          </a:effectLst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828376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9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20" y="0"/>
            <a:ext cx="121924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431" y="5760825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Stanford</a:t>
            </a:r>
            <a:r>
              <a:rPr lang="en-US" sz="1600" baseline="0" dirty="0">
                <a:solidFill>
                  <a:schemeClr val="bg1"/>
                </a:solidFill>
              </a:rPr>
              <a:t> Byers Center for Biodesign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218 Campus Drive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Stanford, CA 94305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932410" y="5776350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 or remove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32410" y="6021507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phone number or remove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932410" y="6281695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e-mail or remove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1984125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15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FC6B-BF7B-43CD-8E6A-2C0CCA7EE135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6B24-DA54-4CF3-B19E-15071F1FA5D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0" y="1371600"/>
            <a:ext cx="121920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noFill/>
          <a:effectLst/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69159"/>
            <a:ext cx="7060894" cy="827881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(max 2 rows)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9413" y="4776238"/>
            <a:ext cx="1096455" cy="822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706089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0" y="1371600"/>
            <a:ext cx="121920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solidFill>
            <a:schemeClr val="accent1"/>
          </a:solidFill>
          <a:effectLst>
            <a:outerShdw dist="88900" dir="10800000" algn="ctr" rotWithShape="0">
              <a:schemeClr val="bg1"/>
            </a:outerShdw>
          </a:effectLst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828376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solidFill>
            <a:schemeClr val="tx1"/>
          </a:solidFill>
          <a:effectLst>
            <a:outerShdw dist="88900" dir="10800000" algn="ctr" rotWithShape="0">
              <a:schemeClr val="bg1"/>
            </a:outerShdw>
          </a:effectLst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828376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 userDrawn="1"/>
        </p:nvGrpSpPr>
        <p:grpSpPr>
          <a:xfrm>
            <a:off x="-1" y="1387929"/>
            <a:ext cx="12192001" cy="91440"/>
            <a:chOff x="-1" y="0"/>
            <a:chExt cx="12192001" cy="91440"/>
          </a:xfrm>
        </p:grpSpPr>
        <p:sp>
          <p:nvSpPr>
            <p:cNvPr id="7" name="Rectangle 6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724561"/>
            <a:ext cx="8283764" cy="1588127"/>
          </a:xfrm>
          <a:noFill/>
          <a:effectLst/>
        </p:spPr>
        <p:txBody>
          <a:bodyPr wrap="square" lIns="91440" anchor="b">
            <a:sp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69159"/>
            <a:ext cx="7060894" cy="827881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(max 2 rows)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171700"/>
            <a:ext cx="12192000" cy="4686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10515600" cy="38155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8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ogo Low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0348724" y="251195"/>
            <a:ext cx="1840816" cy="49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619"/>
            <a:ext cx="10515600" cy="1602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7042"/>
            <a:ext cx="10515600" cy="42085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1184" y="89012"/>
            <a:ext cx="1283095" cy="233800"/>
          </a:xfrm>
        </p:spPr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4280" y="89012"/>
            <a:ext cx="528535" cy="233800"/>
          </a:xfrm>
        </p:spPr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497" y="6387962"/>
            <a:ext cx="1512309" cy="2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962" y="2724561"/>
            <a:ext cx="8438002" cy="1588127"/>
          </a:xfrm>
          <a:solidFill>
            <a:schemeClr val="tx1"/>
          </a:solidFill>
          <a:effectLst>
            <a:outerShdw dist="88900" dir="10800000" algn="ctr" rotWithShape="0">
              <a:schemeClr val="bg1"/>
            </a:outerShdw>
          </a:effectLst>
        </p:spPr>
        <p:txBody>
          <a:bodyPr lIns="228600" anchor="b">
            <a:sp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135776"/>
            <a:ext cx="8283764" cy="455524"/>
          </a:xfrm>
        </p:spPr>
        <p:txBody>
          <a:bodyPr>
            <a:normAutofit/>
          </a:bodyPr>
          <a:lstStyle>
            <a:lvl1pPr marL="0" indent="0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 and name or remove textbox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9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348724" y="251195"/>
            <a:ext cx="1840816" cy="49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619"/>
            <a:ext cx="10515600" cy="1602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F8B6-212E-416C-B7D4-3174CD139910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640418" y="5176151"/>
            <a:ext cx="1301100" cy="130084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portrait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52700" y="5168347"/>
            <a:ext cx="1301100" cy="130084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portrait</a:t>
            </a:r>
          </a:p>
        </p:txBody>
      </p:sp>
    </p:spTree>
    <p:extLst>
      <p:ext uri="{BB962C8B-B14F-4D97-AF65-F5344CB8AC3E}">
        <p14:creationId xmlns:p14="http://schemas.microsoft.com/office/powerpoint/2010/main" val="24526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9785" y="2760668"/>
            <a:ext cx="10534015" cy="840230"/>
          </a:xfrm>
          <a:solidFill>
            <a:schemeClr val="accent2"/>
          </a:solidFill>
          <a:effectLst>
            <a:outerShdw dist="101600" dir="10800000" algn="ctr" rotWithShape="0">
              <a:schemeClr val="bg1"/>
            </a:outerShdw>
          </a:effectLst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3807463"/>
            <a:ext cx="10497724" cy="146524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subtitle or remove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" y="0"/>
            <a:ext cx="12192001" cy="91440"/>
            <a:chOff x="-1" y="0"/>
            <a:chExt cx="12192001" cy="91440"/>
          </a:xfrm>
        </p:grpSpPr>
        <p:sp>
          <p:nvSpPr>
            <p:cNvPr id="21" name="Rectangle 20"/>
            <p:cNvSpPr/>
            <p:nvPr/>
          </p:nvSpPr>
          <p:spPr>
            <a:xfrm flipH="1">
              <a:off x="3024190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6379675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3392030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1524000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-1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345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4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9785" y="2773194"/>
            <a:ext cx="10534015" cy="840230"/>
          </a:xfrm>
          <a:solidFill>
            <a:schemeClr val="accent1"/>
          </a:solidFill>
          <a:effectLst>
            <a:outerShdw dist="101600" dir="10800000" algn="ctr" rotWithShape="0">
              <a:schemeClr val="bg1"/>
            </a:outerShdw>
          </a:effectLst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1" y="3819989"/>
            <a:ext cx="10497724" cy="1465245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subtitle or remove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" y="0"/>
            <a:ext cx="12192001" cy="91440"/>
            <a:chOff x="-1" y="0"/>
            <a:chExt cx="12192001" cy="91440"/>
          </a:xfrm>
        </p:grpSpPr>
        <p:sp>
          <p:nvSpPr>
            <p:cNvPr id="21" name="Rectangle 20"/>
            <p:cNvSpPr/>
            <p:nvPr/>
          </p:nvSpPr>
          <p:spPr>
            <a:xfrm flipH="1">
              <a:off x="3024190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6379675" y="0"/>
              <a:ext cx="5812325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3392030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1524000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-1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182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84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71699"/>
            <a:ext cx="5181600" cy="41719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71699"/>
            <a:ext cx="5181600" cy="41719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81D-13CE-423E-B1F6-F9ADB60094D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3192"/>
            <a:ext cx="9520237" cy="15875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2294885"/>
            <a:ext cx="5157787" cy="424732"/>
          </a:xfrm>
          <a:solidFill>
            <a:schemeClr val="bg1"/>
          </a:solidFill>
          <a:effectLst>
            <a:outerShdw dist="50800" dir="5400000" algn="ctr" rotWithShape="0">
              <a:schemeClr val="accent1"/>
            </a:outerShdw>
          </a:effectLst>
        </p:spPr>
        <p:txBody>
          <a:bodyPr lIns="0" anchor="b">
            <a:sp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74730"/>
            <a:ext cx="5157787" cy="356891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94885"/>
            <a:ext cx="5183188" cy="424732"/>
          </a:xfrm>
          <a:solidFill>
            <a:schemeClr val="bg1"/>
          </a:solidFill>
          <a:effectLst>
            <a:outerShdw dist="50800" dir="5400000" algn="ctr" rotWithShape="0">
              <a:schemeClr val="accent1"/>
            </a:outerShdw>
          </a:effectLst>
        </p:spPr>
        <p:txBody>
          <a:bodyPr lIns="0" anchor="b">
            <a:sp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74730"/>
            <a:ext cx="5183188" cy="356891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866C-1C99-4795-A65C-B72B666DE687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4E0D9-752D-4C2C-838F-5B27790B0503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AE09-B1AF-4B15-BAC3-B41983957D92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47917" y="2173240"/>
            <a:ext cx="10505884" cy="41704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6" y="393192"/>
            <a:ext cx="9520239" cy="1576942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7917" y="1993900"/>
            <a:ext cx="10496166" cy="4356344"/>
          </a:xfrm>
          <a:solidFill>
            <a:schemeClr val="bg2"/>
          </a:solidFill>
        </p:spPr>
        <p:txBody>
          <a:bodyPr tIns="91440" bIns="91440">
            <a:normAutofit/>
          </a:bodyPr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 and/or add graphics on top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385037" y="2339471"/>
            <a:ext cx="1764128" cy="2179058"/>
          </a:xfrm>
          <a:solidFill>
            <a:schemeClr val="accent1"/>
          </a:solidFill>
        </p:spPr>
        <p:txBody>
          <a:bodyPr wrap="square" tIns="91440" bIns="91440" anchor="ctr">
            <a:sp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 on top of image, resize or move text box to appropriate place if needed or remove box.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1BC4-85E8-4C5A-84B5-1C17BC174B30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93192"/>
            <a:ext cx="9520237" cy="1566426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39788" y="1993900"/>
            <a:ext cx="10514012" cy="4349750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b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in the middle of placeholder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99395" y="2173271"/>
            <a:ext cx="2740694" cy="2511457"/>
          </a:xfrm>
          <a:solidFill>
            <a:schemeClr val="accent1">
              <a:alpha val="80000"/>
            </a:schemeClr>
          </a:solidFill>
        </p:spPr>
        <p:txBody>
          <a:bodyPr wrap="square" tIns="91440" bIns="91440"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 on top of image, resize or move text box to appropriate place if needed or remove box.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6A1C3-3853-403E-919D-3A297D0D2E37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1387929"/>
            <a:ext cx="12192001" cy="91440"/>
            <a:chOff x="-1" y="0"/>
            <a:chExt cx="12192001" cy="91440"/>
          </a:xfrm>
        </p:grpSpPr>
        <p:sp>
          <p:nvSpPr>
            <p:cNvPr id="7" name="Rectangle 6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724561"/>
            <a:ext cx="8283764" cy="1588127"/>
          </a:xfrm>
          <a:noFill/>
          <a:effectLst/>
        </p:spPr>
        <p:txBody>
          <a:bodyPr wrap="square" lIns="91440" anchor="b">
            <a:sp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headline (max 3 rows)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69159"/>
            <a:ext cx="7060894" cy="827881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(max 2 rows)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57" y="378168"/>
            <a:ext cx="3056686" cy="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9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991911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" y="3347288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F366-C9EC-4973-BFA3-3BF8423BDDF3}" type="datetime1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12" y="3858148"/>
            <a:ext cx="7350977" cy="23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>
            <a:off x="-420" y="5498430"/>
            <a:ext cx="12192420" cy="1359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44431" y="5760825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Stanford</a:t>
            </a:r>
            <a:r>
              <a:rPr lang="en-US" sz="1600" baseline="0" dirty="0">
                <a:solidFill>
                  <a:schemeClr val="bg1"/>
                </a:solidFill>
              </a:rPr>
              <a:t> Byers Center for Biodesign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318 Campus Drive, E100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Stanford, CA 94305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932410" y="5776350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 or remove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32410" y="6021507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phone number or remove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932410" y="6281695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e-mail or remove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1984125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0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>
            <a:off x="-420" y="0"/>
            <a:ext cx="121924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44431" y="5760825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Stanford</a:t>
            </a:r>
            <a:r>
              <a:rPr lang="en-US" sz="1600" baseline="0" dirty="0">
                <a:solidFill>
                  <a:schemeClr val="bg1"/>
                </a:solidFill>
              </a:rPr>
              <a:t> Byers Center for Biodesign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318 Campus Drive, E100</a:t>
            </a:r>
          </a:p>
          <a:p>
            <a:r>
              <a:rPr lang="en-US" sz="1600" baseline="0" dirty="0">
                <a:solidFill>
                  <a:schemeClr val="bg1"/>
                </a:solidFill>
              </a:rPr>
              <a:t>Stanford, CA 94305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932410" y="5776350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 or remove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32410" y="6021507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phone number or remove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932410" y="6281695"/>
            <a:ext cx="5524500" cy="303727"/>
          </a:xfr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e-mail or remove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377" y="1984125"/>
            <a:ext cx="8155363" cy="161476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12" name="Rectangle 11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7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71700"/>
            <a:ext cx="12192000" cy="4686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10515600" cy="38155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ogo Low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348724" y="251195"/>
            <a:ext cx="1840816" cy="49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619"/>
            <a:ext cx="10515600" cy="1602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7042"/>
            <a:ext cx="10515600" cy="420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1184" y="89012"/>
            <a:ext cx="1283095" cy="233800"/>
          </a:xfrm>
        </p:spPr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4280" y="89012"/>
            <a:ext cx="528535" cy="233800"/>
          </a:xfrm>
        </p:spPr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497" y="6387962"/>
            <a:ext cx="1512309" cy="2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48724" y="251195"/>
            <a:ext cx="1840816" cy="493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619"/>
            <a:ext cx="10515600" cy="1602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EC4CD-798E-48B9-8A72-01D3027EBD2C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Aut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F8B6-212E-416C-B7D4-3174CD139910}" type="datetime1">
              <a:rPr lang="en-US" smtClean="0"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640418" y="5176151"/>
            <a:ext cx="1301100" cy="130084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portrait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52700" y="5168347"/>
            <a:ext cx="1301100" cy="130084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to add portrait</a:t>
            </a:r>
          </a:p>
        </p:txBody>
      </p:sp>
    </p:spTree>
    <p:extLst>
      <p:ext uri="{BB962C8B-B14F-4D97-AF65-F5344CB8AC3E}">
        <p14:creationId xmlns:p14="http://schemas.microsoft.com/office/powerpoint/2010/main" val="2200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93192"/>
            <a:ext cx="9521651" cy="160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97042"/>
            <a:ext cx="10515600" cy="434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1184" y="6597053"/>
            <a:ext cx="1283095" cy="233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07CF366-C9EC-4973-BFA3-3BF8423BDDF3}" type="datetime1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3359" y="6596253"/>
            <a:ext cx="7845284" cy="226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34280" y="6597053"/>
            <a:ext cx="528535" cy="233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246FB18-5DF1-419A-B975-14AFDDD65B9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395621" y="388365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395621" y="1377194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395621" y="2340626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395621" y="3429754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395621" y="6343118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395621" y="6591300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689842" y="-152400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947642" y="-152400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1205439" y="-152400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692599" y="7006358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5947642" y="7006358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11213702" y="7006358"/>
            <a:ext cx="296716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-395621" y="1994035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192000" y="386658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92000" y="1377194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92000" y="1993552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0" y="3429754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0" y="6343237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0" y="6591300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0" y="2340636"/>
            <a:ext cx="395621" cy="0"/>
          </a:xfrm>
          <a:prstGeom prst="line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43" name="Rectangle 42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251" y="280942"/>
            <a:ext cx="1524393" cy="3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9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89" r:id="rId3"/>
    <p:sldLayoutId id="2147483684" r:id="rId4"/>
    <p:sldLayoutId id="2147483674" r:id="rId5"/>
    <p:sldLayoutId id="2147483691" r:id="rId6"/>
    <p:sldLayoutId id="2147483693" r:id="rId7"/>
    <p:sldLayoutId id="2147483694" r:id="rId8"/>
    <p:sldLayoutId id="2147483686" r:id="rId9"/>
    <p:sldLayoutId id="2147483675" r:id="rId10"/>
    <p:sldLayoutId id="214748368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90" r:id="rId18"/>
    <p:sldLayoutId id="2147483687" r:id="rId19"/>
    <p:sldLayoutId id="2147483692" r:id="rId20"/>
    <p:sldLayoutId id="2147483682" r:id="rId21"/>
    <p:sldLayoutId id="214748368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075" indent="-34607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76">
          <p15:clr>
            <a:srgbClr val="F26B43"/>
          </p15:clr>
        </p15:guide>
        <p15:guide id="4" orient="horz" pos="1256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246">
          <p15:clr>
            <a:srgbClr val="F26B43"/>
          </p15:clr>
        </p15:guide>
        <p15:guide id="7" orient="horz" pos="3996">
          <p15:clr>
            <a:srgbClr val="F26B43"/>
          </p15:clr>
        </p15:guide>
        <p15:guide id="8" orient="horz" pos="4152">
          <p15:clr>
            <a:srgbClr val="F26B43"/>
          </p15:clr>
        </p15:guide>
        <p15:guide id="9" pos="7152">
          <p15:clr>
            <a:srgbClr val="F26B43"/>
          </p15:clr>
        </p15:guide>
        <p15:guide id="10" pos="5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93192"/>
            <a:ext cx="9521651" cy="160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97042"/>
            <a:ext cx="10515600" cy="434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1184" y="6597053"/>
            <a:ext cx="1283095" cy="233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07CF366-C9EC-4973-BFA3-3BF8423BDDF3}" type="datetime1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3359" y="6596253"/>
            <a:ext cx="7845284" cy="226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34280" y="6597053"/>
            <a:ext cx="528535" cy="233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246FB18-5DF1-419A-B975-14AFDDD65B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-395621" y="-300758"/>
            <a:ext cx="12983242" cy="7455474"/>
            <a:chOff x="-395621" y="-300758"/>
            <a:chExt cx="12983242" cy="7455474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-395621" y="38836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395621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-395621" y="234062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-395621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395621" y="634311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395621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rot="5400000" flipH="1" flipV="1">
              <a:off x="6898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rot="5400000" flipH="1" flipV="1">
              <a:off x="5947642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rot="5400000" flipH="1" flipV="1">
              <a:off x="11205439" y="-152400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 flipH="1" flipV="1">
              <a:off x="692599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 flipH="1" flipV="1">
              <a:off x="594764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 flipH="1" flipV="1">
              <a:off x="11213702" y="7006358"/>
              <a:ext cx="296716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-395621" y="1994035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12192000" y="386658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12192000" y="137719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12192000" y="1993552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12192000" y="3429754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12192000" y="6343237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12192000" y="6591300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12192000" y="2340636"/>
              <a:ext cx="395621" cy="0"/>
            </a:xfrm>
            <a:prstGeom prst="line">
              <a:avLst/>
            </a:prstGeom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 userDrawn="1"/>
        </p:nvSpPr>
        <p:spPr>
          <a:xfrm>
            <a:off x="-55527" y="6653417"/>
            <a:ext cx="193835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b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</a:rPr>
              <a:t>© 2016 Stanford Byers Center for Biodesign</a:t>
            </a:r>
            <a:endParaRPr lang="en-US" sz="700" b="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 flipH="1">
            <a:off x="-1" y="-1083"/>
            <a:ext cx="12192001" cy="91440"/>
            <a:chOff x="-1" y="0"/>
            <a:chExt cx="12192001" cy="91440"/>
          </a:xfrm>
        </p:grpSpPr>
        <p:sp>
          <p:nvSpPr>
            <p:cNvPr id="43" name="Rectangle 42"/>
            <p:cNvSpPr/>
            <p:nvPr/>
          </p:nvSpPr>
          <p:spPr>
            <a:xfrm>
              <a:off x="8710609" y="0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1" y="0"/>
              <a:ext cx="5812325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12325" y="0"/>
              <a:ext cx="2987644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153052" y="0"/>
              <a:ext cx="1514947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667999" y="0"/>
              <a:ext cx="1524001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251" y="280942"/>
            <a:ext cx="1524393" cy="3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075" indent="-34607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841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476">
          <p15:clr>
            <a:srgbClr val="F26B43"/>
          </p15:clr>
        </p15:guide>
        <p15:guide id="4" orient="horz" pos="1256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246">
          <p15:clr>
            <a:srgbClr val="F26B43"/>
          </p15:clr>
        </p15:guide>
        <p15:guide id="7" orient="horz" pos="3996">
          <p15:clr>
            <a:srgbClr val="F26B43"/>
          </p15:clr>
        </p15:guide>
        <p15:guide id="8" orient="horz" pos="4152">
          <p15:clr>
            <a:srgbClr val="F26B43"/>
          </p15:clr>
        </p15:guide>
        <p15:guide id="9" pos="7152">
          <p15:clr>
            <a:srgbClr val="F26B43"/>
          </p15:clr>
        </p15:guide>
        <p15:guide id="10" pos="5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2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31" Type="http://schemas.openxmlformats.org/officeDocument/2006/relationships/image" Target="../media/image51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emf"/><Relationship Id="rId4" Type="http://schemas.openxmlformats.org/officeDocument/2006/relationships/image" Target="../media/image5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cad=rja&amp;uact=8&amp;ved=2ahUKEwj9u7-Xw9DcAhWRfisKHWAoCtMQjRx6BAgBEAU&amp;url=https%3A%2F%2Fprovelopment.wordpress.com%2F2015%2F05%2F05%2Fa-broken-food-system-and-its-link-to-disease-burden%2F&amp;psig=AOvVaw2BY-8XllyzRD5ZFpigwbM6&amp;ust=1533373290085932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677" y="1562743"/>
            <a:ext cx="11718069" cy="1089529"/>
          </a:xfrm>
        </p:spPr>
        <p:txBody>
          <a:bodyPr/>
          <a:lstStyle/>
          <a:p>
            <a:r>
              <a:rPr lang="en-US" sz="3600" dirty="0"/>
              <a:t>Needs-based health technology innovation for India: Opportunities and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0" dirty="0"/>
              <a:t>TIFR ASET Colloquium</a:t>
            </a:r>
          </a:p>
          <a:p>
            <a:r>
              <a:rPr lang="en-US" sz="1800" b="0" dirty="0"/>
              <a:t>August 3, 2018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17720" y="2639847"/>
            <a:ext cx="1005507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404040"/>
                </a:solidFill>
                <a:latin typeface="Calibri" panose="020F0502020204030204" pitchFamily="34" charset="0"/>
                <a:ea typeface="游明朝" charset="-127"/>
                <a:cs typeface="Times New Roman" panose="02020603050405020304" pitchFamily="18" charset="0"/>
              </a:rPr>
              <a:t>Anurag P. Mairal, PhD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404040"/>
                </a:solidFill>
                <a:latin typeface="Calibri" panose="020F0502020204030204" pitchFamily="34" charset="0"/>
                <a:ea typeface="游明朝" charset="-127"/>
                <a:cs typeface="Times New Roman" panose="02020603050405020304" pitchFamily="18" charset="0"/>
              </a:rPr>
              <a:t>Director, Global Outreach Programs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404040"/>
                </a:solidFill>
                <a:latin typeface="Calibri" panose="020F0502020204030204" pitchFamily="34" charset="0"/>
                <a:ea typeface="游明朝" charset="-127"/>
                <a:cs typeface="Times New Roman" panose="02020603050405020304" pitchFamily="18" charset="0"/>
              </a:rPr>
              <a:t>Stanford Byers Center for Biodesign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404040"/>
                </a:solidFill>
                <a:latin typeface="Calibri" panose="020F0502020204030204" pitchFamily="34" charset="0"/>
                <a:ea typeface="游明朝" charset="-127"/>
                <a:cs typeface="Times New Roman" panose="02020603050405020304" pitchFamily="18" charset="0"/>
              </a:rPr>
              <a:t>Adjunct Professor of Medicine (and Business, by courtesy)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404040"/>
                </a:solidFill>
                <a:latin typeface="Calibri" panose="020F0502020204030204" pitchFamily="34" charset="0"/>
                <a:ea typeface="游明朝" charset="-127"/>
                <a:cs typeface="Times New Roman" panose="02020603050405020304" pitchFamily="18" charset="0"/>
              </a:rPr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2872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74" y="138774"/>
            <a:ext cx="11551501" cy="62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44" y="13182"/>
            <a:ext cx="9521651" cy="160242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Stanford-India Biodesign</a:t>
            </a:r>
            <a:br>
              <a:rPr lang="en-US" sz="3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2007-2017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0ACECA-4FE6-48E8-95AD-125A16CFAD40}"/>
              </a:ext>
            </a:extLst>
          </p:cNvPr>
          <p:cNvSpPr/>
          <p:nvPr/>
        </p:nvSpPr>
        <p:spPr>
          <a:xfrm>
            <a:off x="2284024" y="1990307"/>
            <a:ext cx="7861465" cy="417065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029" tIns="49515" rIns="99029" bIns="49515" rtlCol="0" anchor="ctr"/>
          <a:lstStyle/>
          <a:p>
            <a:pPr algn="ctr" defTabSz="421962"/>
            <a:endParaRPr lang="en-US" sz="1662">
              <a:solidFill>
                <a:prstClr val="white"/>
              </a:solidFill>
            </a:endParaRPr>
          </a:p>
        </p:txBody>
      </p:sp>
      <p:pic>
        <p:nvPicPr>
          <p:cNvPr id="5" name="Picture 11" descr="post-it.tif">
            <a:extLst>
              <a:ext uri="{FF2B5EF4-FFF2-40B4-BE49-F238E27FC236}">
                <a16:creationId xmlns:a16="http://schemas.microsoft.com/office/drawing/2014/main" id="{91939E35-7B74-4C47-9882-4A7055A150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886" y="3705827"/>
            <a:ext cx="1154735" cy="152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post-it.tif">
            <a:extLst>
              <a:ext uri="{FF2B5EF4-FFF2-40B4-BE49-F238E27FC236}">
                <a16:creationId xmlns:a16="http://schemas.microsoft.com/office/drawing/2014/main" id="{39553ACA-744B-449A-8452-F5300D650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512" y="3654369"/>
            <a:ext cx="1154735" cy="152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iped Right Arrow 14">
            <a:extLst>
              <a:ext uri="{FF2B5EF4-FFF2-40B4-BE49-F238E27FC236}">
                <a16:creationId xmlns:a16="http://schemas.microsoft.com/office/drawing/2014/main" id="{FB0BF3DC-0B8A-4D2C-82E6-487C08960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382" y="4112779"/>
            <a:ext cx="1384467" cy="334403"/>
          </a:xfrm>
          <a:custGeom>
            <a:avLst/>
            <a:gdLst>
              <a:gd name="T0" fmla="*/ 1541463 w 1693863"/>
              <a:gd name="T1" fmla="*/ 0 h 304800"/>
              <a:gd name="T2" fmla="*/ 0 w 1693863"/>
              <a:gd name="T3" fmla="*/ 152400 h 304800"/>
              <a:gd name="T4" fmla="*/ 1541463 w 1693863"/>
              <a:gd name="T5" fmla="*/ 304800 h 304800"/>
              <a:gd name="T6" fmla="*/ 1693863 w 1693863"/>
              <a:gd name="T7" fmla="*/ 152400 h 304800"/>
              <a:gd name="T8" fmla="*/ 3 60000 65536"/>
              <a:gd name="T9" fmla="*/ 2 60000 65536"/>
              <a:gd name="T10" fmla="*/ 1 60000 65536"/>
              <a:gd name="T11" fmla="*/ 0 60000 65536"/>
              <a:gd name="T12" fmla="*/ 47625 w 1693863"/>
              <a:gd name="T13" fmla="*/ 76200 h 304800"/>
              <a:gd name="T14" fmla="*/ 1617663 w 1693863"/>
              <a:gd name="T15" fmla="*/ 228600 h 30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93863" h="304800">
                <a:moveTo>
                  <a:pt x="0" y="76200"/>
                </a:moveTo>
                <a:lnTo>
                  <a:pt x="9525" y="76200"/>
                </a:lnTo>
                <a:lnTo>
                  <a:pt x="9525" y="228600"/>
                </a:lnTo>
                <a:lnTo>
                  <a:pt x="0" y="228600"/>
                </a:lnTo>
                <a:close/>
                <a:moveTo>
                  <a:pt x="19050" y="76200"/>
                </a:moveTo>
                <a:lnTo>
                  <a:pt x="38100" y="76200"/>
                </a:lnTo>
                <a:lnTo>
                  <a:pt x="38100" y="228600"/>
                </a:lnTo>
                <a:lnTo>
                  <a:pt x="19050" y="228600"/>
                </a:lnTo>
                <a:close/>
                <a:moveTo>
                  <a:pt x="47625" y="76200"/>
                </a:moveTo>
                <a:lnTo>
                  <a:pt x="1541463" y="76200"/>
                </a:lnTo>
                <a:lnTo>
                  <a:pt x="1541463" y="0"/>
                </a:lnTo>
                <a:lnTo>
                  <a:pt x="1693863" y="152400"/>
                </a:lnTo>
                <a:lnTo>
                  <a:pt x="1541463" y="304800"/>
                </a:lnTo>
                <a:lnTo>
                  <a:pt x="1541463" y="228600"/>
                </a:lnTo>
                <a:lnTo>
                  <a:pt x="47625" y="228600"/>
                </a:ln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77361" tIns="38681" rIns="77361" bIns="38681" anchor="ctr"/>
          <a:lstStyle/>
          <a:p>
            <a:pPr algn="ctr" defTabSz="421962"/>
            <a:endParaRPr lang="en-US" sz="1662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65A90-D4FB-4943-BE1A-C38FEBBD04CA}"/>
              </a:ext>
            </a:extLst>
          </p:cNvPr>
          <p:cNvSpPr txBox="1"/>
          <p:nvPr/>
        </p:nvSpPr>
        <p:spPr>
          <a:xfrm rot="20996004">
            <a:off x="6072578" y="4200455"/>
            <a:ext cx="766841" cy="475919"/>
          </a:xfrm>
          <a:prstGeom prst="rect">
            <a:avLst/>
          </a:prstGeom>
          <a:noFill/>
        </p:spPr>
        <p:txBody>
          <a:bodyPr wrap="square" lIns="77361" tIns="38681" rIns="77361" bIns="38681">
            <a:spAutoFit/>
          </a:bodyPr>
          <a:lstStyle/>
          <a:p>
            <a:pPr algn="ctr" defTabSz="421962"/>
            <a:r>
              <a:rPr lang="en-US" sz="1754" dirty="0">
                <a:solidFill>
                  <a:srgbClr val="404040"/>
                </a:solidFill>
                <a:latin typeface="Calibri"/>
              </a:rPr>
              <a:t>July</a:t>
            </a:r>
            <a:endParaRPr lang="en-US" sz="1569" dirty="0">
              <a:solidFill>
                <a:srgbClr val="7F7F7F"/>
              </a:solidFill>
              <a:latin typeface="Calibri"/>
            </a:endParaRPr>
          </a:p>
          <a:p>
            <a:pPr algn="ctr" defTabSz="421962"/>
            <a:endParaRPr lang="en-US" sz="83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9EC5D-021F-4284-928C-A6A79A65EFC0}"/>
              </a:ext>
            </a:extLst>
          </p:cNvPr>
          <p:cNvSpPr txBox="1"/>
          <p:nvPr/>
        </p:nvSpPr>
        <p:spPr>
          <a:xfrm rot="20996004">
            <a:off x="9096857" y="4230672"/>
            <a:ext cx="766841" cy="880773"/>
          </a:xfrm>
          <a:prstGeom prst="rect">
            <a:avLst/>
          </a:prstGeom>
          <a:noFill/>
        </p:spPr>
        <p:txBody>
          <a:bodyPr wrap="square" lIns="77361" tIns="38681" rIns="77361" bIns="38681">
            <a:spAutoFit/>
          </a:bodyPr>
          <a:lstStyle/>
          <a:p>
            <a:pPr algn="ctr" defTabSz="421962"/>
            <a:r>
              <a:rPr lang="en-US" sz="1754" dirty="0">
                <a:solidFill>
                  <a:srgbClr val="404040"/>
                </a:solidFill>
                <a:latin typeface="Calibri"/>
              </a:rPr>
              <a:t>Dec+</a:t>
            </a:r>
            <a:endParaRPr lang="en-US" sz="831" dirty="0">
              <a:solidFill>
                <a:prstClr val="black"/>
              </a:solidFill>
              <a:latin typeface="Calibri"/>
            </a:endParaRPr>
          </a:p>
          <a:p>
            <a:pPr algn="ctr" defTabSz="421962"/>
            <a:endParaRPr lang="en-US" sz="831" dirty="0">
              <a:solidFill>
                <a:prstClr val="black"/>
              </a:solidFill>
              <a:latin typeface="Calibri"/>
            </a:endParaRPr>
          </a:p>
          <a:p>
            <a:pPr algn="ctr" defTabSz="421962"/>
            <a:endParaRPr lang="en-US" dirty="0">
              <a:solidFill>
                <a:srgbClr val="7F7F7F"/>
              </a:solidFill>
              <a:latin typeface="Calibri"/>
            </a:endParaRPr>
          </a:p>
          <a:p>
            <a:pPr algn="ctr" defTabSz="421962"/>
            <a:endParaRPr lang="en-US" sz="83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10993A2A-DD1A-4739-AD4E-57A16F7DA789}"/>
              </a:ext>
            </a:extLst>
          </p:cNvPr>
          <p:cNvGrpSpPr>
            <a:grpSpLocks/>
          </p:cNvGrpSpPr>
          <p:nvPr/>
        </p:nvGrpSpPr>
        <p:grpSpPr bwMode="auto">
          <a:xfrm>
            <a:off x="2367152" y="2309492"/>
            <a:ext cx="3454029" cy="2743152"/>
            <a:chOff x="228600" y="1081266"/>
            <a:chExt cx="5494889" cy="3109734"/>
          </a:xfrm>
        </p:grpSpPr>
        <p:pic>
          <p:nvPicPr>
            <p:cNvPr id="12" name="Picture 9" descr="post-it.tif">
              <a:extLst>
                <a:ext uri="{FF2B5EF4-FFF2-40B4-BE49-F238E27FC236}">
                  <a16:creationId xmlns:a16="http://schemas.microsoft.com/office/drawing/2014/main" id="{33F94468-4DCE-4B0B-BBA8-7750DEA4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457450"/>
              <a:ext cx="1684889" cy="173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post-it.tif">
              <a:extLst>
                <a:ext uri="{FF2B5EF4-FFF2-40B4-BE49-F238E27FC236}">
                  <a16:creationId xmlns:a16="http://schemas.microsoft.com/office/drawing/2014/main" id="{FCA5DBE6-B436-46F3-91C9-A1844D17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457450"/>
              <a:ext cx="1684889" cy="173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Striped Right Arrow 13">
              <a:extLst>
                <a:ext uri="{FF2B5EF4-FFF2-40B4-BE49-F238E27FC236}">
                  <a16:creationId xmlns:a16="http://schemas.microsoft.com/office/drawing/2014/main" id="{9058C4DB-9942-44B5-942B-F80B0FC4A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351" y="3142575"/>
              <a:ext cx="2202497" cy="381066"/>
            </a:xfrm>
            <a:custGeom>
              <a:avLst/>
              <a:gdLst>
                <a:gd name="T0" fmla="*/ 2011964 w 2202497"/>
                <a:gd name="T1" fmla="*/ 0 h 381066"/>
                <a:gd name="T2" fmla="*/ 0 w 2202497"/>
                <a:gd name="T3" fmla="*/ 190533 h 381066"/>
                <a:gd name="T4" fmla="*/ 2011964 w 2202497"/>
                <a:gd name="T5" fmla="*/ 381066 h 381066"/>
                <a:gd name="T6" fmla="*/ 2202497 w 2202497"/>
                <a:gd name="T7" fmla="*/ 190533 h 381066"/>
                <a:gd name="T8" fmla="*/ 3 60000 65536"/>
                <a:gd name="T9" fmla="*/ 2 60000 65536"/>
                <a:gd name="T10" fmla="*/ 1 60000 65536"/>
                <a:gd name="T11" fmla="*/ 0 60000 65536"/>
                <a:gd name="T12" fmla="*/ 59542 w 2202497"/>
                <a:gd name="T13" fmla="*/ 95267 h 381066"/>
                <a:gd name="T14" fmla="*/ 2107231 w 2202497"/>
                <a:gd name="T15" fmla="*/ 285800 h 3810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02497" h="381066">
                  <a:moveTo>
                    <a:pt x="0" y="95267"/>
                  </a:moveTo>
                  <a:lnTo>
                    <a:pt x="11908" y="95267"/>
                  </a:lnTo>
                  <a:lnTo>
                    <a:pt x="11908" y="285800"/>
                  </a:lnTo>
                  <a:lnTo>
                    <a:pt x="0" y="285800"/>
                  </a:lnTo>
                  <a:close/>
                  <a:moveTo>
                    <a:pt x="23817" y="95267"/>
                  </a:moveTo>
                  <a:lnTo>
                    <a:pt x="47633" y="95267"/>
                  </a:lnTo>
                  <a:lnTo>
                    <a:pt x="47633" y="285800"/>
                  </a:lnTo>
                  <a:lnTo>
                    <a:pt x="23817" y="285800"/>
                  </a:lnTo>
                  <a:close/>
                  <a:moveTo>
                    <a:pt x="59542" y="95267"/>
                  </a:moveTo>
                  <a:lnTo>
                    <a:pt x="2011964" y="95267"/>
                  </a:lnTo>
                  <a:lnTo>
                    <a:pt x="2011964" y="0"/>
                  </a:lnTo>
                  <a:lnTo>
                    <a:pt x="2202497" y="190533"/>
                  </a:lnTo>
                  <a:lnTo>
                    <a:pt x="2011964" y="381066"/>
                  </a:lnTo>
                  <a:lnTo>
                    <a:pt x="2011964" y="285800"/>
                  </a:lnTo>
                  <a:lnTo>
                    <a:pt x="59542" y="285800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21962"/>
              <a:endParaRPr lang="en-US" sz="1662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2E6CF7-E144-43A6-9A64-DF00192EDC7C}"/>
                </a:ext>
              </a:extLst>
            </p:cNvPr>
            <p:cNvSpPr txBox="1"/>
            <p:nvPr/>
          </p:nvSpPr>
          <p:spPr>
            <a:xfrm rot="20996004">
              <a:off x="443276" y="3187579"/>
              <a:ext cx="1219939" cy="5556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21962"/>
              <a:r>
                <a:rPr lang="en-US" sz="1754" dirty="0">
                  <a:solidFill>
                    <a:srgbClr val="404040"/>
                  </a:solidFill>
                  <a:latin typeface="Calibri"/>
                </a:rPr>
                <a:t>Jan</a:t>
              </a:r>
              <a:endParaRPr lang="en-US" sz="1569" dirty="0">
                <a:solidFill>
                  <a:srgbClr val="7F7F7F"/>
                </a:solidFill>
                <a:latin typeface="Calibri"/>
              </a:endParaRPr>
            </a:p>
            <a:p>
              <a:pPr algn="ctr" defTabSz="421962"/>
              <a:endParaRPr lang="en-US" sz="83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0C7A18-8411-408B-B8BC-B219514F953D}"/>
                </a:ext>
              </a:extLst>
            </p:cNvPr>
            <p:cNvSpPr txBox="1"/>
            <p:nvPr/>
          </p:nvSpPr>
          <p:spPr>
            <a:xfrm rot="20996004">
              <a:off x="4210431" y="3090391"/>
              <a:ext cx="1219943" cy="7006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21962"/>
              <a:r>
                <a:rPr lang="en-US" sz="1754" dirty="0">
                  <a:solidFill>
                    <a:srgbClr val="404040"/>
                  </a:solidFill>
                  <a:latin typeface="Calibri"/>
                </a:rPr>
                <a:t>June</a:t>
              </a:r>
              <a:endParaRPr lang="en-US" sz="1754" dirty="0">
                <a:solidFill>
                  <a:srgbClr val="7F7F7F"/>
                </a:solidFill>
                <a:latin typeface="Calibri"/>
              </a:endParaRPr>
            </a:p>
            <a:p>
              <a:pPr algn="ctr" defTabSz="421962"/>
              <a:endParaRPr lang="en-US" sz="1662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Picture 19" descr="img-603091910-0001-1.jpg">
              <a:extLst>
                <a:ext uri="{FF2B5EF4-FFF2-40B4-BE49-F238E27FC236}">
                  <a16:creationId xmlns:a16="http://schemas.microsoft.com/office/drawing/2014/main" id="{2F2EA650-59B2-4286-9599-B69D43DA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0574989">
              <a:off x="1743522" y="1081266"/>
              <a:ext cx="2178423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1" descr="img-605130215-0001.jpg">
            <a:extLst>
              <a:ext uri="{FF2B5EF4-FFF2-40B4-BE49-F238E27FC236}">
                <a16:creationId xmlns:a16="http://schemas.microsoft.com/office/drawing/2014/main" id="{B287F642-02AB-4449-B5A3-76A01D6F26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91149">
            <a:off x="7045579" y="3130204"/>
            <a:ext cx="1806126" cy="95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AF5447E1-50BC-4346-9531-C0948E01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989" y="4423282"/>
            <a:ext cx="1451301" cy="30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361" tIns="38681" rIns="77361" bIns="38681">
            <a:spAutoFit/>
          </a:bodyPr>
          <a:lstStyle/>
          <a:p>
            <a:pPr defTabSz="421962"/>
            <a:r>
              <a:rPr lang="en-US" sz="1477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Understand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34854F2E-7283-41C2-AD50-3286DF495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153" y="4402080"/>
            <a:ext cx="1231356" cy="30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361" tIns="38681" rIns="77361" bIns="38681">
            <a:spAutoFit/>
          </a:bodyPr>
          <a:lstStyle/>
          <a:p>
            <a:pPr defTabSz="421962"/>
            <a:r>
              <a:rPr lang="en-US" sz="1477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Live Project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2DC11-DC77-42BD-A1DD-E0BE6579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632" y="2366450"/>
            <a:ext cx="914759" cy="31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029" tIns="49515" rIns="99029" bIns="49515">
            <a:spAutoFit/>
          </a:bodyPr>
          <a:lstStyle/>
          <a:p>
            <a:pPr defTabSz="421962"/>
            <a:r>
              <a:rPr lang="en-US" sz="1385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Stanford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6052A775-AC19-40F8-A6BE-F7F2701AE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130" y="2340004"/>
            <a:ext cx="1275703" cy="31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029" tIns="49515" rIns="99029" bIns="49515">
            <a:spAutoFit/>
          </a:bodyPr>
          <a:lstStyle/>
          <a:p>
            <a:pPr defTabSz="421962"/>
            <a:r>
              <a:rPr lang="en-US" sz="1385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1607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hasmawala_Ni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Jaggu_Sriniv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Karve_Jaya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Sharma_Am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Singh_Sandee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Nayak_Darsh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990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9" descr="Raje_Puli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990600"/>
            <a:ext cx="11447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0" descr="Ribeiro_Rahu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1" descr="Thondiyath_Asoka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2" descr="Handa_Gita2x2_3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3" descr="Kamal_Ritu2x2_3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4" descr="Pushkar_Ingale2x2_30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15" descr="Sisodia_Nitin2x2_30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2159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7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Stanford-India Biodesign</a:t>
            </a:r>
          </a:p>
        </p:txBody>
      </p:sp>
      <p:pic>
        <p:nvPicPr>
          <p:cNvPr id="59408" name="Picture 1" descr="Bansal_Avijit_300dpi2x2Color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327400"/>
            <a:ext cx="1136714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2" descr="Chaudhary_Ayesha_300dpi2x2Color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327400"/>
            <a:ext cx="1143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0" name="Picture 3" descr="Choudhury_Mridusmita_300dpi2x2Color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6" y="3327400"/>
            <a:ext cx="1138740" cy="113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1" name="Picture 4" descr="Deodhar_Chinmay_300dpi2x2Color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2159001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22" descr="Pillai_Jonathan2x272dpi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327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3" name="Picture 23" descr="Bagwan_Siraj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327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4" name="Picture 24" descr="Joshi_Siddhartha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1" y="3327400"/>
            <a:ext cx="11414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6" name="Picture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4495800"/>
            <a:ext cx="11399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7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4495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8" name="Picture 28" descr="Kumar_Neeraj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95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9" name="Picture 29" descr="Chopra_Pranav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495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0" name="Picture 30" descr="Dinakar_Deevish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1139952" cy="113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1" name="Picture 31" descr="Gupta_Sohail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2" name="Picture 3"/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495800"/>
            <a:ext cx="1143000" cy="1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5676900"/>
            <a:ext cx="1143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5676900"/>
            <a:ext cx="1143000" cy="1143000"/>
          </a:xfrm>
          <a:prstGeom prst="rect">
            <a:avLst/>
          </a:prstGeom>
        </p:spPr>
      </p:pic>
      <p:pic>
        <p:nvPicPr>
          <p:cNvPr id="59415" name="Picture 25" descr="Chaturvedi_Jagdish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3327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5676900"/>
            <a:ext cx="1143000" cy="1143000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BDE72323-AEC6-457D-96C3-1DE0995E5E07}"/>
              </a:ext>
            </a:extLst>
          </p:cNvPr>
          <p:cNvSpPr txBox="1">
            <a:spLocks/>
          </p:cNvSpPr>
          <p:nvPr/>
        </p:nvSpPr>
        <p:spPr>
          <a:xfrm>
            <a:off x="624444" y="13182"/>
            <a:ext cx="9521651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Our Real “Product”</a:t>
            </a:r>
          </a:p>
        </p:txBody>
      </p:sp>
    </p:spTree>
    <p:extLst>
      <p:ext uri="{BB962C8B-B14F-4D97-AF65-F5344CB8AC3E}">
        <p14:creationId xmlns:p14="http://schemas.microsoft.com/office/powerpoint/2010/main" val="17744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84107" y="1481687"/>
            <a:ext cx="7566364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NEED</a:t>
            </a:r>
            <a:endParaRPr lang="en-US" sz="2400" b="1" dirty="0"/>
          </a:p>
          <a:p>
            <a:r>
              <a:rPr lang="en-US" sz="1600" dirty="0"/>
              <a:t>100,000 babies born in India each year with hearing loss</a:t>
            </a:r>
          </a:p>
          <a:p>
            <a:r>
              <a:rPr lang="en-US" sz="1600" dirty="0"/>
              <a:t>Typically undiagnosed until age 4, too late to treat</a:t>
            </a:r>
          </a:p>
          <a:p>
            <a:r>
              <a:rPr lang="en-US" sz="1600" dirty="0"/>
              <a:t>Leads to speech loss, possible mental illness and unemployment</a:t>
            </a:r>
          </a:p>
          <a:p>
            <a:r>
              <a:rPr lang="en-US" sz="1600" dirty="0"/>
              <a:t>Neonatal hearing screening mandatory in developed countries but not in India</a:t>
            </a:r>
          </a:p>
          <a:p>
            <a:r>
              <a:rPr lang="en-US" sz="1600" dirty="0"/>
              <a:t>Many states require hearing screening for high risk babies and babies born from consanguineous marriage and family history of hearing loss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000" b="1" dirty="0"/>
              <a:t>SOLUTION</a:t>
            </a:r>
            <a:endParaRPr lang="en-US" sz="2400" b="1" dirty="0"/>
          </a:p>
          <a:p>
            <a:r>
              <a:rPr lang="en-US" sz="1600" dirty="0"/>
              <a:t>Early screening leads to timely treatment and avoids disability for life</a:t>
            </a:r>
          </a:p>
          <a:p>
            <a:r>
              <a:rPr lang="en-US" sz="1600" dirty="0"/>
              <a:t>Govt. offers free hearing aid and cochlear implant program (~500 crore) and special education which is effective if babies are diagnosed early</a:t>
            </a:r>
          </a:p>
          <a:p>
            <a:r>
              <a:rPr lang="en-US" sz="1600" dirty="0"/>
              <a:t>Based on BERA (gold standard technology) used in NHS UK and US</a:t>
            </a:r>
          </a:p>
          <a:p>
            <a:r>
              <a:rPr lang="en-US" sz="1600" dirty="0"/>
              <a:t>Inexpensive, cost per test is low, does not require disposables</a:t>
            </a:r>
          </a:p>
          <a:p>
            <a:r>
              <a:rPr lang="en-US" sz="1600" dirty="0"/>
              <a:t>Works in noisy environment, can be used by health care worker with accuracy</a:t>
            </a:r>
          </a:p>
          <a:p>
            <a:r>
              <a:rPr lang="en-US" sz="1600" dirty="0"/>
              <a:t>Provides full care cycle through  tele-audiology support, </a:t>
            </a:r>
            <a:r>
              <a:rPr lang="en-US" sz="1600" dirty="0" err="1"/>
              <a:t>storeable</a:t>
            </a:r>
            <a:r>
              <a:rPr lang="en-US" sz="1600" dirty="0"/>
              <a:t> on a centralized server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49206" y="163202"/>
            <a:ext cx="9521651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 novel device to screen newborns for hearing loss in resource poor settings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5DC67-7A74-C849-9A4E-751DADCF57F4}"/>
              </a:ext>
            </a:extLst>
          </p:cNvPr>
          <p:cNvSpPr txBox="1"/>
          <p:nvPr/>
        </p:nvSpPr>
        <p:spPr>
          <a:xfrm>
            <a:off x="9238595" y="2458736"/>
            <a:ext cx="260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IMAGE(S) of device and/or need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82C01-526D-234A-8165-09FC558A9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06" y="5465618"/>
            <a:ext cx="2784763" cy="139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DC8DF-A9D0-CA4D-B9C0-3F3EDA73C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471" y="3650363"/>
            <a:ext cx="3489434" cy="1962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C27D1B-CF27-CE40-B393-00C78B9D0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471" y="1607815"/>
            <a:ext cx="3489435" cy="19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70417E6-AB50-4772-A237-C22A2DE52F15}"/>
              </a:ext>
            </a:extLst>
          </p:cNvPr>
          <p:cNvSpPr txBox="1"/>
          <p:nvPr/>
        </p:nvSpPr>
        <p:spPr>
          <a:xfrm>
            <a:off x="-546413" y="6423346"/>
            <a:ext cx="72052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5F5F5F"/>
                </a:solidFill>
                <a:latin typeface="Franklin Gothic Book" panose="020B0503020102020204" pitchFamily="34" charset="0"/>
              </a:rPr>
              <a:t>*A condition where the newborn baby is unable to begin breathing  immediately after birth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D8E03-AF30-4AF5-AD2B-F95693546705}"/>
              </a:ext>
            </a:extLst>
          </p:cNvPr>
          <p:cNvSpPr txBox="1"/>
          <p:nvPr/>
        </p:nvSpPr>
        <p:spPr>
          <a:xfrm>
            <a:off x="5806721" y="6426630"/>
            <a:ext cx="42082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5F5F5F"/>
                </a:solidFill>
                <a:latin typeface="Franklin Gothic Book" panose="020B0503020102020204" pitchFamily="34" charset="0"/>
              </a:rPr>
              <a:t>Ref: UN Working paper on Neonatal resuscitation devices March 2012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265397-0CA7-46BB-A395-4EF3727099CB}"/>
              </a:ext>
            </a:extLst>
          </p:cNvPr>
          <p:cNvSpPr txBox="1">
            <a:spLocks/>
          </p:cNvSpPr>
          <p:nvPr/>
        </p:nvSpPr>
        <p:spPr>
          <a:xfrm>
            <a:off x="791091" y="1469819"/>
            <a:ext cx="7445827" cy="18466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+mn-lt"/>
              </a:rPr>
              <a:t>NEED</a:t>
            </a:r>
            <a:r>
              <a:rPr lang="en-US" sz="2000" dirty="0">
                <a:latin typeface="+mn-lt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Birth asphyxia* kills 811,000 babies each year (high IMR); most could be saved with resuscitation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But resuscitation is difficult using current devices</a:t>
            </a:r>
          </a:p>
          <a:p>
            <a:endParaRPr lang="en-US" sz="2000" b="1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13451" y="3246066"/>
            <a:ext cx="2715149" cy="3115801"/>
            <a:chOff x="531349" y="3539904"/>
            <a:chExt cx="2715149" cy="31158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AE3C1B-5B88-4BE3-8184-8F184B7AB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4288" y="3610537"/>
              <a:ext cx="1862210" cy="11302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88522-EEB2-415F-9CA7-6D44BF26D56C}"/>
                </a:ext>
              </a:extLst>
            </p:cNvPr>
            <p:cNvSpPr txBox="1"/>
            <p:nvPr/>
          </p:nvSpPr>
          <p:spPr>
            <a:xfrm>
              <a:off x="1487172" y="6336372"/>
              <a:ext cx="1724179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5B5B5D"/>
                  </a:solidFill>
                  <a:latin typeface="Franklin Gothic Book" panose="020B0503020102020204" pitchFamily="34" charset="0"/>
                </a:rPr>
                <a:t>Better sealing with both hands,</a:t>
              </a:r>
            </a:p>
            <a:p>
              <a:pPr algn="ctr"/>
              <a:r>
                <a:rPr lang="en-US" sz="900" dirty="0">
                  <a:solidFill>
                    <a:srgbClr val="5B5B5D"/>
                  </a:solidFill>
                  <a:latin typeface="Franklin Gothic Book" panose="020B0503020102020204" pitchFamily="34" charset="0"/>
                </a:rPr>
                <a:t>Less leakage, better ventilation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F239A8-5419-44AE-B316-DF7AD5F53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5111" y="4895031"/>
              <a:ext cx="1714987" cy="139027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571400-2CA0-4EEF-A95B-2B98D2173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520752" y="4592005"/>
              <a:ext cx="3115801" cy="101160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D3E5475-82B7-4D84-9BBA-D58396A8A594}"/>
              </a:ext>
            </a:extLst>
          </p:cNvPr>
          <p:cNvSpPr txBox="1">
            <a:spLocks/>
          </p:cNvSpPr>
          <p:nvPr/>
        </p:nvSpPr>
        <p:spPr>
          <a:xfrm>
            <a:off x="666648" y="2564099"/>
            <a:ext cx="7410954" cy="31229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3663"/>
            <a:endParaRPr lang="en-US" sz="2000" b="1" i="1" dirty="0">
              <a:latin typeface="+mn-lt"/>
            </a:endParaRPr>
          </a:p>
          <a:p>
            <a:pPr marL="93663"/>
            <a:r>
              <a:rPr lang="en-US" sz="2000" b="1" dirty="0">
                <a:latin typeface="+mn-lt"/>
              </a:rPr>
              <a:t>SOLUTION</a:t>
            </a:r>
            <a:r>
              <a:rPr lang="en-US" sz="2000" dirty="0">
                <a:latin typeface="+mn-lt"/>
              </a:rPr>
              <a:t>:</a:t>
            </a:r>
          </a:p>
          <a:p>
            <a:pPr marL="93663"/>
            <a:r>
              <a:rPr lang="en-US" sz="2000" i="1" dirty="0" err="1">
                <a:latin typeface="+mn-lt"/>
              </a:rPr>
              <a:t>NeoBreathe</a:t>
            </a:r>
            <a:r>
              <a:rPr lang="en-US" sz="2000" dirty="0">
                <a:latin typeface="+mn-lt"/>
              </a:rPr>
              <a:t> makes resuscitation easier, empowers frontline workers to save lives</a:t>
            </a:r>
          </a:p>
          <a:p>
            <a:pPr marL="3794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Frees one hand of user, reduces air leak</a:t>
            </a:r>
          </a:p>
          <a:p>
            <a:pPr marL="3794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Enables better multi-tasking, allows one person to save a life with one device, instead of many</a:t>
            </a:r>
          </a:p>
          <a:p>
            <a:pPr marL="3794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Proven improvement in performance, even by first timers</a:t>
            </a:r>
            <a:endParaRPr lang="en-US" sz="2000" i="1" dirty="0">
              <a:latin typeface="+mn-lt"/>
            </a:endParaRPr>
          </a:p>
          <a:p>
            <a:pPr marL="37941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 clinical use across India, and in Mali, Rwanda, Kenya, Nigeria and S. Africa</a:t>
            </a:r>
          </a:p>
          <a:p>
            <a:pPr marL="37941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+mn-lt"/>
              </a:rPr>
              <a:t>Winner of National award. World’s first device of its kind</a:t>
            </a:r>
            <a:endParaRPr lang="en-US" sz="2000" dirty="0">
              <a:latin typeface="+mn-lt"/>
            </a:endParaRPr>
          </a:p>
          <a:p>
            <a:pPr marL="93663"/>
            <a:endParaRPr lang="en-US" sz="2000" dirty="0">
              <a:latin typeface="+mn-lt"/>
            </a:endParaRPr>
          </a:p>
          <a:p>
            <a:pPr marL="93663"/>
            <a:endParaRPr lang="en-US" sz="2000" dirty="0">
              <a:latin typeface="+mn-lt"/>
            </a:endParaRPr>
          </a:p>
          <a:p>
            <a:pPr marL="93663"/>
            <a:endParaRPr lang="en-US" sz="2000" dirty="0">
              <a:latin typeface="+mn-lt"/>
            </a:endParaRPr>
          </a:p>
          <a:p>
            <a:pPr marL="93663"/>
            <a:endParaRPr lang="en-US" sz="2000" b="1" i="1" dirty="0">
              <a:latin typeface="+mn-lt"/>
            </a:endParaRPr>
          </a:p>
          <a:p>
            <a:pPr marL="93663"/>
            <a:endParaRPr lang="en-US" sz="20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8471C9-69D5-4F18-8385-BA09124B19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925" y="1277579"/>
            <a:ext cx="3240000" cy="1837686"/>
          </a:xfrm>
          <a:prstGeom prst="rect">
            <a:avLst/>
          </a:prstGeom>
          <a:effectLst/>
        </p:spPr>
      </p:pic>
      <p:grpSp>
        <p:nvGrpSpPr>
          <p:cNvPr id="4" name="Group 3"/>
          <p:cNvGrpSpPr/>
          <p:nvPr/>
        </p:nvGrpSpPr>
        <p:grpSpPr>
          <a:xfrm>
            <a:off x="11317602" y="3040960"/>
            <a:ext cx="634646" cy="3219492"/>
            <a:chOff x="360643" y="2435786"/>
            <a:chExt cx="786004" cy="398867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912AA12-6A56-4112-A085-AEB02BE09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787301" y="3609767"/>
              <a:ext cx="3107929" cy="75996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96E53C-125D-437C-9747-DE4E0B9DA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99093" y="5602938"/>
              <a:ext cx="883068" cy="759967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5B40017D-0CD3-094F-A5C2-E76DECC1F1EA}"/>
              </a:ext>
            </a:extLst>
          </p:cNvPr>
          <p:cNvSpPr txBox="1">
            <a:spLocks/>
          </p:cNvSpPr>
          <p:nvPr/>
        </p:nvSpPr>
        <p:spPr>
          <a:xfrm>
            <a:off x="795631" y="408691"/>
            <a:ext cx="9715426" cy="10945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NeoBreathe</a:t>
            </a:r>
            <a:r>
              <a:rPr lang="en-US" sz="3200" dirty="0"/>
              <a:t>: A novel device to resuscitate easily</a:t>
            </a:r>
          </a:p>
        </p:txBody>
      </p:sp>
    </p:spTree>
    <p:extLst>
      <p:ext uri="{BB962C8B-B14F-4D97-AF65-F5344CB8AC3E}">
        <p14:creationId xmlns:p14="http://schemas.microsoft.com/office/powerpoint/2010/main" val="39868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IOSCOOP_LBx-1.0-2.PNG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88963">
            <a:off x="7352360" y="2256607"/>
            <a:ext cx="4592782" cy="2527874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802712" y="1472478"/>
            <a:ext cx="9163864" cy="5077484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/>
              <a:t>NEED</a:t>
            </a:r>
            <a:r>
              <a:rPr lang="en-US" sz="2000" dirty="0"/>
              <a:t>: 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Reducing complications and high skills needed for current biopsy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Internal bleeding risk leads to inadequate biopsies, presumptive treatments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Inadequate tissue, multiple passes increases risk, complications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SOLUTION</a:t>
            </a:r>
            <a:r>
              <a:rPr lang="en-US" sz="2000" dirty="0"/>
              <a:t>: </a:t>
            </a:r>
          </a:p>
          <a:p>
            <a:pPr marL="0" indent="0">
              <a:buNone/>
            </a:pPr>
            <a:r>
              <a:rPr lang="en-US" sz="2000" dirty="0" err="1"/>
              <a:t>BioScoop</a:t>
            </a:r>
            <a:r>
              <a:rPr lang="en-US" sz="2000" dirty="0"/>
              <a:t> Biopsy System simplifies sample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Fully automatic, vacuum assisted, easy to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Lower skills requirement for provider (typically at secondary care)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5631" y="408691"/>
            <a:ext cx="9715426" cy="10945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 safer and easier device to obtain soft-tissue biopsy</a:t>
            </a:r>
          </a:p>
        </p:txBody>
      </p:sp>
      <p:pic>
        <p:nvPicPr>
          <p:cNvPr id="9" name="Picture 8" descr="IndioLabs Logo.jpg">
            <a:extLst>
              <a:ext uri="{FF2B5EF4-FFF2-40B4-BE49-F238E27FC236}">
                <a16:creationId xmlns:a16="http://schemas.microsoft.com/office/drawing/2014/main" id="{72EA3E79-9A0D-074B-9892-F6E0514316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576" y="5861576"/>
            <a:ext cx="1961774" cy="5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2235" y="1590438"/>
            <a:ext cx="9428100" cy="4346195"/>
          </a:xfrm>
        </p:spPr>
        <p:txBody>
          <a:bodyPr>
            <a:noAutofit/>
          </a:bodyPr>
          <a:lstStyle/>
          <a:p>
            <a:pPr lvl="2"/>
            <a:r>
              <a:rPr lang="en-US" sz="2400" dirty="0"/>
              <a:t>Need: Over 150,000 neonates die each year in India due to inadequate respiratory support (CPAP therapy)</a:t>
            </a:r>
          </a:p>
          <a:p>
            <a:pPr lvl="3"/>
            <a:r>
              <a:rPr lang="en-US" dirty="0"/>
              <a:t>Over 30% deaths during transport to NICU from PHCs, CHCs, maternity homes</a:t>
            </a:r>
          </a:p>
          <a:p>
            <a:pPr lvl="3"/>
            <a:r>
              <a:rPr lang="en-US" dirty="0"/>
              <a:t>No device to provide CPAP therapy to neonates during transport in low-resource settings (leading to death or significant disability)</a:t>
            </a:r>
          </a:p>
          <a:p>
            <a:pPr lvl="3"/>
            <a:endParaRPr lang="en-US" sz="2000" dirty="0"/>
          </a:p>
          <a:p>
            <a:pPr lvl="2"/>
            <a:r>
              <a:rPr lang="en-US" sz="2400" dirty="0"/>
              <a:t>Solution: Transport CPAP device for neonates in</a:t>
            </a:r>
            <a:br>
              <a:rPr lang="en-US" sz="2400" dirty="0"/>
            </a:br>
            <a:r>
              <a:rPr lang="en-US" sz="2400" dirty="0"/>
              <a:t>low resource settings</a:t>
            </a:r>
          </a:p>
          <a:p>
            <a:pPr lvl="3"/>
            <a:r>
              <a:rPr lang="en-US" dirty="0"/>
              <a:t>Portable, easy-to-use, low-cost CPAP for short-term use</a:t>
            </a:r>
          </a:p>
          <a:p>
            <a:pPr lvl="3"/>
            <a:r>
              <a:rPr lang="en-US" dirty="0"/>
              <a:t>Multiple powering modes, including manual</a:t>
            </a:r>
          </a:p>
          <a:p>
            <a:pPr lvl="3"/>
            <a:r>
              <a:rPr lang="en-US" dirty="0"/>
              <a:t>Equivalence to electronic CPAPs achieved</a:t>
            </a:r>
          </a:p>
          <a:p>
            <a:pPr lvl="3"/>
            <a:r>
              <a:rPr lang="en-US" dirty="0"/>
              <a:t>Made in India </a:t>
            </a:r>
          </a:p>
          <a:p>
            <a:pPr lvl="3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731642" y="370460"/>
            <a:ext cx="10032415" cy="10787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 novel device to enable neonatal CPAP therapy during transport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87" y="2951626"/>
            <a:ext cx="4433928" cy="27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041365" y="9834338"/>
            <a:ext cx="528535" cy="233800"/>
          </a:xfrm>
        </p:spPr>
        <p:txBody>
          <a:bodyPr/>
          <a:lstStyle/>
          <a:p>
            <a:fld id="{5246FB18-5DF1-419A-B975-14AFDDD65B9F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Shape 161"/>
          <p:cNvSpPr txBox="1"/>
          <p:nvPr/>
        </p:nvSpPr>
        <p:spPr>
          <a:xfrm>
            <a:off x="723828" y="524543"/>
            <a:ext cx="10549466" cy="832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1A1A1A"/>
                </a:solidFill>
                <a:ea typeface="Calibri"/>
                <a:cs typeface="Calibri"/>
                <a:sym typeface="Calibri"/>
              </a:rPr>
              <a:t>BEMPU Health supports government newborn action plans with life-saving newborn health interventions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07565" y="7518133"/>
            <a:ext cx="2582801" cy="266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BEMPU </a:t>
            </a:r>
            <a:r>
              <a:rPr lang="en-US" b="1" i="1" dirty="0" err="1"/>
              <a:t>CareCradle</a:t>
            </a:r>
            <a:r>
              <a:rPr lang="en-US" b="1" i="1" dirty="0"/>
              <a:t> </a:t>
            </a:r>
            <a:r>
              <a:rPr lang="en-US" b="1" i="1" dirty="0" err="1"/>
              <a:t>Telemonitoring</a:t>
            </a:r>
            <a:endParaRPr lang="en-US" b="1" i="1" dirty="0"/>
          </a:p>
          <a:p>
            <a:pPr algn="ctr"/>
            <a:r>
              <a:rPr lang="en-US" b="1" i="1" dirty="0"/>
              <a:t>Service</a:t>
            </a:r>
          </a:p>
          <a:p>
            <a:pPr algn="ctr"/>
            <a:r>
              <a:rPr lang="en-US" dirty="0"/>
              <a:t>A crib for remote home monitoring of high risk babies to detect and intercept deadly complications early. 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17998915" y="4904720"/>
            <a:ext cx="2557228" cy="49982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/>
          <p:cNvSpPr/>
          <p:nvPr/>
        </p:nvSpPr>
        <p:spPr>
          <a:xfrm>
            <a:off x="20838289" y="4904720"/>
            <a:ext cx="2533550" cy="49982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1037" y="5015536"/>
            <a:ext cx="2262945" cy="24894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838289" y="7518571"/>
            <a:ext cx="2557228" cy="188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BEMPU </a:t>
            </a:r>
            <a:r>
              <a:rPr lang="en-US" b="1" i="1" dirty="0" err="1"/>
              <a:t>ApneBoot</a:t>
            </a:r>
            <a:endParaRPr lang="en-US" b="1" i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Detects when premature babies stop breathing and automatically stimulates them to restart breathing. </a:t>
            </a:r>
          </a:p>
        </p:txBody>
      </p:sp>
      <p:pic>
        <p:nvPicPr>
          <p:cNvPr id="28" name="Picture 27" descr="Boot on foo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1689" y="5528748"/>
            <a:ext cx="2374522" cy="16878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382859" y="7553625"/>
            <a:ext cx="2155891" cy="23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BEMPU </a:t>
            </a:r>
            <a:r>
              <a:rPr lang="en-US" b="1" i="1" dirty="0" err="1"/>
              <a:t>TempWatch</a:t>
            </a:r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dirty="0"/>
              <a:t>Catches hypothermia and infections in low weight newborns sent home.</a:t>
            </a:r>
            <a:r>
              <a:rPr lang="en-US" i="1" dirty="0"/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182190" y="4904720"/>
            <a:ext cx="2557228" cy="49982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70"/>
          <a:stretch/>
        </p:blipFill>
        <p:spPr>
          <a:xfrm>
            <a:off x="15146673" y="5531553"/>
            <a:ext cx="2302624" cy="132644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799908" y="7507337"/>
            <a:ext cx="2312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BEMPU </a:t>
            </a:r>
            <a:r>
              <a:rPr lang="en-US" b="1" i="1" dirty="0" err="1"/>
              <a:t>KangSling</a:t>
            </a:r>
            <a:endParaRPr lang="en-US" b="1" i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A comfortable KMC wrap enabling mother’s privacy and easy breastfeeding in hospital and home.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23595833" y="4904720"/>
            <a:ext cx="2743200" cy="499825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32593" y="1162721"/>
            <a:ext cx="2770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BEMPU </a:t>
            </a:r>
            <a:r>
              <a:rPr lang="en-US" sz="2000" b="1" i="1" dirty="0" err="1"/>
              <a:t>BeHappy</a:t>
            </a:r>
            <a:r>
              <a:rPr lang="en-US" sz="2000" b="1" i="1" dirty="0"/>
              <a:t> Program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An app-based intervention to screen mothers of critical babies for post-partum depression.</a:t>
            </a:r>
          </a:p>
          <a:p>
            <a:pPr algn="ctr"/>
            <a:endParaRPr lang="en-US" sz="2000" b="1" dirty="0"/>
          </a:p>
        </p:txBody>
      </p:sp>
      <p:sp>
        <p:nvSpPr>
          <p:cNvPr id="36" name="Rectangle 35"/>
          <p:cNvSpPr/>
          <p:nvPr/>
        </p:nvSpPr>
        <p:spPr>
          <a:xfrm>
            <a:off x="17732593" y="-1525611"/>
            <a:ext cx="2743200" cy="537666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6640297" y="4865293"/>
            <a:ext cx="2743200" cy="503768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6612865" y="7380591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Uterine Balloon </a:t>
            </a:r>
            <a:r>
              <a:rPr lang="en-US" b="1" i="1" dirty="0" err="1"/>
              <a:t>Tamponade</a:t>
            </a:r>
            <a:r>
              <a:rPr lang="en-US" b="1" i="1" dirty="0"/>
              <a:t> (UBT) Kit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Affordable, effective and tested package and program to control postpartum hemorrhage (PPH).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4389" y="5218003"/>
            <a:ext cx="2155324" cy="21553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9322" y="-1305397"/>
            <a:ext cx="2091690" cy="2091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8" r="8131"/>
          <a:stretch/>
        </p:blipFill>
        <p:spPr>
          <a:xfrm>
            <a:off x="23869665" y="5186248"/>
            <a:ext cx="2171700" cy="200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80" y="3632652"/>
            <a:ext cx="1834559" cy="61178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877531" y="4418860"/>
            <a:ext cx="1677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/>
          </a:p>
          <a:p>
            <a:pPr algn="ctr"/>
            <a:r>
              <a:rPr lang="en-US" dirty="0"/>
              <a:t>Alerts for hypothermia and infections in low weight babies sent home.</a:t>
            </a:r>
            <a:r>
              <a:rPr lang="en-US" i="1" dirty="0"/>
              <a:t>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14629" y="1679084"/>
            <a:ext cx="2075952" cy="49866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70"/>
          <a:stretch/>
        </p:blipFill>
        <p:spPr>
          <a:xfrm>
            <a:off x="2685796" y="2136602"/>
            <a:ext cx="1869265" cy="96815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144514" y="4794727"/>
            <a:ext cx="1877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comfortable KMC wrap enabling privacy and easy breastfeeding.</a:t>
            </a:r>
            <a:endParaRPr lang="en-US" i="1" dirty="0"/>
          </a:p>
        </p:txBody>
      </p:sp>
      <p:sp>
        <p:nvSpPr>
          <p:cNvPr id="51" name="Rectangle 50"/>
          <p:cNvSpPr/>
          <p:nvPr/>
        </p:nvSpPr>
        <p:spPr>
          <a:xfrm>
            <a:off x="4979440" y="1679084"/>
            <a:ext cx="2226924" cy="498667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422391" y="1679083"/>
            <a:ext cx="2226924" cy="49866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419447" y="4823503"/>
            <a:ext cx="2226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proven condom catheter kit for managing postpartum hemorrhage (PPH) in mothers.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379" y="1936522"/>
            <a:ext cx="1749687" cy="157314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8" r="8131"/>
          <a:stretch/>
        </p:blipFill>
        <p:spPr>
          <a:xfrm>
            <a:off x="5201737" y="1884568"/>
            <a:ext cx="1762981" cy="1464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48" y="3654880"/>
            <a:ext cx="2061261" cy="611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02" y="3608313"/>
            <a:ext cx="2404089" cy="7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76994" y="1458415"/>
            <a:ext cx="7496273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NEED</a:t>
            </a:r>
          </a:p>
          <a:p>
            <a:pPr>
              <a:buClr>
                <a:srgbClr val="33CC33"/>
              </a:buClr>
            </a:pPr>
            <a:r>
              <a:rPr lang="en-US" sz="2000" dirty="0"/>
              <a:t>India has &gt;15M blind people (vs. 40M globally)</a:t>
            </a:r>
          </a:p>
          <a:p>
            <a:pPr lvl="1">
              <a:buClr>
                <a:srgbClr val="2F373E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80% of blindness is preventable</a:t>
            </a:r>
          </a:p>
          <a:p>
            <a:pPr>
              <a:buClr>
                <a:srgbClr val="33CC33"/>
              </a:buClr>
            </a:pPr>
            <a:r>
              <a:rPr lang="en-US" sz="2000" dirty="0"/>
              <a:t>Globally 15M premature births (3.5M in India)</a:t>
            </a:r>
          </a:p>
          <a:p>
            <a:pPr lvl="1">
              <a:buClr>
                <a:srgbClr val="3B4249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35-50% are vulnerable to ROP which can lead to permanent blindness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SOLUTION</a:t>
            </a:r>
          </a:p>
          <a:p>
            <a:pPr>
              <a:buClr>
                <a:srgbClr val="33CC33"/>
              </a:buClr>
            </a:pPr>
            <a:r>
              <a:rPr lang="en-US" sz="2000" dirty="0"/>
              <a:t>Complete digital platform and ophthalmology screening device for common adult and infant eye problems</a:t>
            </a:r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7204" y="393192"/>
            <a:ext cx="9698604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 novel device to eradicate preventable blindness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AA2662-CFCA-4544-B949-B773B3707DC4}"/>
              </a:ext>
            </a:extLst>
          </p:cNvPr>
          <p:cNvSpPr/>
          <p:nvPr/>
        </p:nvSpPr>
        <p:spPr>
          <a:xfrm>
            <a:off x="8488881" y="1221210"/>
            <a:ext cx="3351024" cy="3389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471" y="4776184"/>
            <a:ext cx="3181785" cy="1370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45"/>
          <a:stretch/>
        </p:blipFill>
        <p:spPr>
          <a:xfrm>
            <a:off x="8488881" y="1206164"/>
            <a:ext cx="3572746" cy="34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197600" y="5562600"/>
            <a:ext cx="59944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22" tIns="45712" rIns="91422" bIns="45712" numCol="1" rtlCol="0" anchor="ctr" anchorCtr="0" compatLnSpc="1">
            <a:prstTxWarp prst="textNoShape">
              <a:avLst/>
            </a:prstTxWarp>
          </a:bodyPr>
          <a:lstStyle/>
          <a:p>
            <a:pPr defTabSz="91422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4334" y="427058"/>
            <a:ext cx="9999133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Brilliance Pro: Affordable, effective phototherapy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972" y="6054812"/>
            <a:ext cx="2703028" cy="635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843" y="1629830"/>
            <a:ext cx="2272530" cy="4305302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768134" y="1424938"/>
            <a:ext cx="8815536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NEED</a:t>
            </a:r>
            <a:r>
              <a:rPr lang="en-US" sz="1800" dirty="0"/>
              <a:t>: Not enough quality phototherapy devices to meet clinical need across India.  Where devices exist, &gt;90% delivering ineffective treatment due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Lack of routine maintenance for CFL/tube bulbs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Lack of equipment, knowledge, and practice for testing of irradiance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Not enough devices to meet patient load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Devices not integrating well with other devices in NICU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Devices prohibitively expensive (&gt;$3000)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Usage of devices typically conducted by </a:t>
            </a:r>
            <a:r>
              <a:rPr lang="en-US" sz="1800" dirty="0" err="1"/>
              <a:t>paediatricians</a:t>
            </a:r>
            <a:r>
              <a:rPr lang="en-US" sz="1800" dirty="0"/>
              <a:t> only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SOLUTION</a:t>
            </a:r>
            <a:r>
              <a:rPr lang="en-US" sz="1800" dirty="0"/>
              <a:t>: Brilliance is easy to use, durable, maintenance-free, and inexpensive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User-centric interface with backlit LED display and </a:t>
            </a:r>
            <a:r>
              <a:rPr lang="en-US" sz="1800" dirty="0" err="1"/>
              <a:t>SmartTilt</a:t>
            </a:r>
            <a:r>
              <a:rPr lang="en-US" sz="1800" dirty="0"/>
              <a:t>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Integrated </a:t>
            </a:r>
            <a:r>
              <a:rPr lang="en-US" sz="1800" dirty="0" err="1"/>
              <a:t>lightmeter</a:t>
            </a:r>
            <a:r>
              <a:rPr lang="en-US" sz="1800" dirty="0"/>
              <a:t> to promote routine checking of irradiance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LEDs designed to deliver effective therapy for ~10 years of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Introduced into market at &lt;$500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768742" y="421608"/>
            <a:ext cx="10219267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cs typeface="Arial" panose="020B0604020202020204" pitchFamily="34" charset="0"/>
              </a:rPr>
              <a:t>Global Dynamics in the Healthcare Expenditure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FCC9B71-14E1-4349-8B1E-B01B6F04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4" t="19531" r="25626" b="9375"/>
          <a:stretch>
            <a:fillRect/>
          </a:stretch>
        </p:blipFill>
        <p:spPr bwMode="auto">
          <a:xfrm>
            <a:off x="416221" y="1132789"/>
            <a:ext cx="5462154" cy="497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F0C51F-4F99-4049-9D2A-7C556FF84041}"/>
              </a:ext>
            </a:extLst>
          </p:cNvPr>
          <p:cNvSpPr/>
          <p:nvPr/>
        </p:nvSpPr>
        <p:spPr>
          <a:xfrm>
            <a:off x="645006" y="6134841"/>
            <a:ext cx="5908431" cy="262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8" dirty="0"/>
              <a:t>Source: </a:t>
            </a:r>
            <a:r>
              <a:rPr lang="en-US" sz="1108" i="1" dirty="0"/>
              <a:t>PWC Medical Technology Innovation Scorecard</a:t>
            </a:r>
            <a:r>
              <a:rPr lang="en-US" sz="1108" dirty="0"/>
              <a:t>, January 2011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79941B-403C-40BB-B966-032AFC16D7A7}"/>
              </a:ext>
            </a:extLst>
          </p:cNvPr>
          <p:cNvSpPr txBox="1">
            <a:spLocks/>
          </p:cNvSpPr>
          <p:nvPr/>
        </p:nvSpPr>
        <p:spPr>
          <a:xfrm>
            <a:off x="6274865" y="1294151"/>
            <a:ext cx="5283629" cy="2134849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Healthcare Spend (% of GDP)</a:t>
            </a:r>
          </a:p>
          <a:p>
            <a:r>
              <a:rPr lang="en-US" sz="2000" dirty="0"/>
              <a:t>U.S.: &gt;18% (and climbing)</a:t>
            </a:r>
          </a:p>
          <a:p>
            <a:r>
              <a:rPr lang="en-US" sz="2000" dirty="0"/>
              <a:t>Europe: ~10% (average)</a:t>
            </a:r>
          </a:p>
          <a:p>
            <a:r>
              <a:rPr lang="en-US" sz="2000" dirty="0"/>
              <a:t>China: 5% (and steadily rising)</a:t>
            </a:r>
          </a:p>
          <a:p>
            <a:r>
              <a:rPr lang="en-US" sz="2000" dirty="0"/>
              <a:t>India: 2.5%</a:t>
            </a:r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19344" y="1606533"/>
            <a:ext cx="6149447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Need: Point-of-care diagnostics for chronic diseases from anemia to diabetes and complications of diabetes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Solution: Connected devices providing a </a:t>
            </a:r>
            <a:r>
              <a:rPr lang="en-US" sz="2000" dirty="0" err="1"/>
              <a:t>spatio</a:t>
            </a:r>
            <a:r>
              <a:rPr lang="en-US" sz="2000" dirty="0"/>
              <a:t>-temporal trend of prevalence and incidence of different diseases.</a:t>
            </a:r>
          </a:p>
          <a:p>
            <a:r>
              <a:rPr lang="en-US" sz="2000" dirty="0" err="1"/>
              <a:t>ToucHb</a:t>
            </a:r>
            <a:r>
              <a:rPr lang="en-US" sz="2000" dirty="0"/>
              <a:t>: Non-invasive anemia screening device </a:t>
            </a:r>
          </a:p>
          <a:p>
            <a:r>
              <a:rPr lang="en-US" sz="2000" dirty="0" err="1"/>
              <a:t>uChek</a:t>
            </a:r>
            <a:r>
              <a:rPr lang="en-US" sz="2000" dirty="0"/>
              <a:t> : Point-of-care urinalysis with microalbuminuria to creatinine ratio  </a:t>
            </a:r>
          </a:p>
          <a:p>
            <a:r>
              <a:rPr lang="en-US" sz="2000" dirty="0"/>
              <a:t>Sync: Integrated glucose monitoring</a:t>
            </a:r>
          </a:p>
          <a:p>
            <a:r>
              <a:rPr lang="en-US" sz="2000" dirty="0"/>
              <a:t>A1Chek : POC HbA1c </a:t>
            </a:r>
          </a:p>
          <a:p>
            <a:r>
              <a:rPr lang="en-US" sz="2000" dirty="0"/>
              <a:t>Remote nutrition tracking system 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5952" y="441304"/>
            <a:ext cx="9521651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Affordable Connected Diagnostics</a:t>
            </a:r>
          </a:p>
          <a:p>
            <a:endParaRPr lang="en-US" sz="3600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851" y="6381750"/>
            <a:ext cx="161903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64" y="1105033"/>
            <a:ext cx="2627187" cy="2627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787" y="3611360"/>
            <a:ext cx="3626816" cy="3626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345" y="2797581"/>
            <a:ext cx="3117199" cy="21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434060" y="242314"/>
            <a:ext cx="10219267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cs typeface="Arial" panose="020B0604020202020204" pitchFamily="34" charset="0"/>
              </a:rPr>
              <a:t>Future of Health Technology Innovation in India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F13787-41A9-4629-ADA2-EEF3FCCE6EAD}"/>
              </a:ext>
            </a:extLst>
          </p:cNvPr>
          <p:cNvSpPr txBox="1">
            <a:spLocks/>
          </p:cNvSpPr>
          <p:nvPr/>
        </p:nvSpPr>
        <p:spPr>
          <a:xfrm>
            <a:off x="768134" y="1424938"/>
            <a:ext cx="8815536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Sizeable pool of health tech innovators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But their success depends the solutions getting to the patients: access a critical constraint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Opportunity to leapfrog with advanced technologies: data-driven, remotely connected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pPr defTabSz="914095">
              <a:lnSpc>
                <a:spcPct val="80000"/>
              </a:lnSpc>
              <a:buClr>
                <a:schemeClr val="bg2"/>
              </a:buClr>
              <a:buSzPct val="100000"/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768742" y="421608"/>
            <a:ext cx="10219267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cs typeface="Arial" panose="020B0604020202020204" pitchFamily="34" charset="0"/>
              </a:rPr>
              <a:t>A Closer Look…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F0C51F-4F99-4049-9D2A-7C556FF84041}"/>
              </a:ext>
            </a:extLst>
          </p:cNvPr>
          <p:cNvSpPr/>
          <p:nvPr/>
        </p:nvSpPr>
        <p:spPr>
          <a:xfrm>
            <a:off x="1003594" y="5947686"/>
            <a:ext cx="5908431" cy="2628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108" dirty="0"/>
              <a:t>Source: </a:t>
            </a:r>
            <a:r>
              <a:rPr lang="en-US" sz="1108" i="1" dirty="0"/>
              <a:t>PWC Medical Technology Innovation Scorecard</a:t>
            </a:r>
            <a:r>
              <a:rPr lang="en-US" sz="1108" dirty="0"/>
              <a:t>, January 2011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D7DC4-507E-4E41-870B-FC2984A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57031" r="28009" b="11945"/>
          <a:stretch>
            <a:fillRect/>
          </a:stretch>
        </p:blipFill>
        <p:spPr bwMode="auto">
          <a:xfrm>
            <a:off x="2844188" y="1881565"/>
            <a:ext cx="7329854" cy="318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9B198E6-0D20-441E-8E29-C4FE4440B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46"/>
          <a:stretch/>
        </p:blipFill>
        <p:spPr bwMode="auto">
          <a:xfrm>
            <a:off x="8881829" y="4999313"/>
            <a:ext cx="265556" cy="10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E9A94-CC2F-4096-A774-E7991DD6BB6B}"/>
              </a:ext>
            </a:extLst>
          </p:cNvPr>
          <p:cNvSpPr txBox="1"/>
          <p:nvPr/>
        </p:nvSpPr>
        <p:spPr>
          <a:xfrm>
            <a:off x="9109018" y="5101627"/>
            <a:ext cx="1244226" cy="77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77" dirty="0"/>
              <a:t>2020</a:t>
            </a:r>
          </a:p>
          <a:p>
            <a:r>
              <a:rPr lang="en-US" sz="1477" dirty="0"/>
              <a:t>2007</a:t>
            </a:r>
          </a:p>
          <a:p>
            <a:r>
              <a:rPr lang="en-US" sz="1477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410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768742" y="421608"/>
            <a:ext cx="10219267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cs typeface="Arial" panose="020B0604020202020204" pitchFamily="34" charset="0"/>
              </a:rPr>
              <a:t>India’s Health Crisis</a:t>
            </a:r>
          </a:p>
        </p:txBody>
      </p:sp>
      <p:pic>
        <p:nvPicPr>
          <p:cNvPr id="11" name="Picture 2" descr="Image result for india double burden of disease">
            <a:hlinkClick r:id="rId2"/>
            <a:extLst>
              <a:ext uri="{FF2B5EF4-FFF2-40B4-BE49-F238E27FC236}">
                <a16:creationId xmlns:a16="http://schemas.microsoft.com/office/drawing/2014/main" id="{9FC887E2-EC71-4AB8-9F20-E0C52BB5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3" y="1369732"/>
            <a:ext cx="4762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905792-F8E1-4D08-B97F-75767C547C95}"/>
              </a:ext>
            </a:extLst>
          </p:cNvPr>
          <p:cNvSpPr txBox="1">
            <a:spLocks/>
          </p:cNvSpPr>
          <p:nvPr/>
        </p:nvSpPr>
        <p:spPr>
          <a:xfrm>
            <a:off x="6274865" y="1294151"/>
            <a:ext cx="5283629" cy="396514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834" indent="-342834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10" indent="-285696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84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97" indent="-228558" algn="l" defTabSz="45711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10" indent="-228558" algn="l" defTabSz="45711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2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9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51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65" indent="-228558" algn="l" defTabSz="45711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India – by the Numbers</a:t>
            </a:r>
          </a:p>
          <a:p>
            <a:r>
              <a:rPr lang="en-US" sz="2000" dirty="0"/>
              <a:t>CVD: 45 Million patients</a:t>
            </a:r>
          </a:p>
          <a:p>
            <a:r>
              <a:rPr lang="en-US" sz="2000" dirty="0"/>
              <a:t>Diabetes: 65 Million+ patients</a:t>
            </a:r>
          </a:p>
          <a:p>
            <a:r>
              <a:rPr lang="en-US" sz="2000" dirty="0"/>
              <a:t>Cancer: 2.5 Million patients</a:t>
            </a:r>
          </a:p>
          <a:p>
            <a:r>
              <a:rPr lang="en-US" sz="2000" dirty="0"/>
              <a:t>Infectious Diseases: </a:t>
            </a:r>
          </a:p>
          <a:p>
            <a:pPr lvl="1"/>
            <a:r>
              <a:rPr lang="en-US" sz="1600" dirty="0"/>
              <a:t>500 Million per year Malaria cases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2.5 Million TB patients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Will hold the country back up to estimated 1-1.5% of GDP growth per year over the next 30 years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pPr marL="457114" lvl="1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457114" lvl="1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2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4CF1B7-7D4E-C044-A676-324F44F97607}"/>
              </a:ext>
            </a:extLst>
          </p:cNvPr>
          <p:cNvSpPr txBox="1">
            <a:spLocks/>
          </p:cNvSpPr>
          <p:nvPr/>
        </p:nvSpPr>
        <p:spPr>
          <a:xfrm>
            <a:off x="1593495" y="2531302"/>
            <a:ext cx="10219267" cy="16024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cs typeface="Arial" panose="020B0604020202020204" pitchFamily="34" charset="0"/>
              </a:rPr>
              <a:t>India Needs an Innovative Approach to it’s Healthcare Problem</a:t>
            </a:r>
          </a:p>
        </p:txBody>
      </p:sp>
    </p:spTree>
    <p:extLst>
      <p:ext uri="{BB962C8B-B14F-4D97-AF65-F5344CB8AC3E}">
        <p14:creationId xmlns:p14="http://schemas.microsoft.com/office/powerpoint/2010/main" val="38182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6938" y="2820587"/>
            <a:ext cx="3988135" cy="1796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46" dirty="0"/>
              <a:t>“In 2015, do you believe that the attractiveness of the commercialization opportunity [in medtech] will become much worse, worse, same, better or much better?”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83408" y="1720195"/>
            <a:ext cx="3781267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77" i="1" dirty="0"/>
              <a:t>PWC Medical Technology Innovation Scorecard, </a:t>
            </a:r>
            <a:r>
              <a:rPr lang="en-US" sz="1477" dirty="0"/>
              <a:t>January 2011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30257" r="45625" b="4688"/>
          <a:stretch>
            <a:fillRect/>
          </a:stretch>
        </p:blipFill>
        <p:spPr bwMode="auto">
          <a:xfrm>
            <a:off x="6927269" y="589889"/>
            <a:ext cx="3390900" cy="564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48380" y="281907"/>
            <a:ext cx="4982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cs typeface="Arial" panose="020B0604020202020204" pitchFamily="34" charset="0"/>
              </a:rPr>
              <a:t>India’s Innovation Outlook</a:t>
            </a:r>
          </a:p>
        </p:txBody>
      </p:sp>
    </p:spTree>
    <p:extLst>
      <p:ext uri="{BB962C8B-B14F-4D97-AF65-F5344CB8AC3E}">
        <p14:creationId xmlns:p14="http://schemas.microsoft.com/office/powerpoint/2010/main" val="26091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48380" y="216171"/>
            <a:ext cx="94164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cs typeface="Arial" panose="020B0604020202020204" pitchFamily="34" charset="0"/>
              </a:rPr>
              <a:t>Stanford’s Biodesign Process: A Medical Technology Innovation Methodology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5E73F-9E2E-464B-BB52-2F6B4D3A3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7" y="1368541"/>
            <a:ext cx="8641081" cy="53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FB18-5DF1-419A-B975-14AFDDD65B9F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http://biodesign.stanford.edu/content/dam/sm/biodesign/images/our_impact/sbd_impact_icon_execut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6902" y="280167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odesign.stanford.edu/content/dam/sm/biodesign/images/our_impact/sbd_impact_icon_facul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278" y="280167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iodesign.stanford.edu/content/dam/sm/biodesign/images/our_impact/sbd_impact_icon_studen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80" y="2801674"/>
            <a:ext cx="12858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iodesign.stanford.edu/content/dam/sm/biodesign/images/our_impact/sbd_impact_icon_fellow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657" y="280167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463" y="3749452"/>
            <a:ext cx="2315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149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Innovation Fellows since 2001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5857" y="3749452"/>
            <a:ext cx="2315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1,700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Stanford students since 2002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03782" y="3749452"/>
            <a:ext cx="3001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111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Global Fellows and Faculty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since 2005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7647" y="3749452"/>
            <a:ext cx="2799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</a:rPr>
              <a:t>38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Stanford Faculty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since 2012</a:t>
            </a:r>
          </a:p>
        </p:txBody>
      </p:sp>
    </p:spTree>
    <p:extLst>
      <p:ext uri="{BB962C8B-B14F-4D97-AF65-F5344CB8AC3E}">
        <p14:creationId xmlns:p14="http://schemas.microsoft.com/office/powerpoint/2010/main" val="3458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Biodesign Companies from All Trainees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1793" y="2499777"/>
            <a:ext cx="2541320" cy="2535361"/>
            <a:chOff x="475012" y="2499777"/>
            <a:chExt cx="2541320" cy="2535361"/>
          </a:xfrm>
        </p:grpSpPr>
        <p:sp>
          <p:nvSpPr>
            <p:cNvPr id="5" name="Oval 4"/>
            <p:cNvSpPr/>
            <p:nvPr/>
          </p:nvSpPr>
          <p:spPr>
            <a:xfrm>
              <a:off x="475013" y="2499777"/>
              <a:ext cx="2541319" cy="2535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5012" y="3055566"/>
              <a:ext cx="2541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47 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1400" dirty="0"/>
                <a:t>Companies*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406904" y="3129855"/>
            <a:ext cx="254131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/>
              <a:t> &gt;1M  </a:t>
            </a:r>
          </a:p>
          <a:p>
            <a:pPr algn="ctr"/>
            <a:r>
              <a:rPr lang="en-US" dirty="0"/>
              <a:t>Patients Treated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3743" y="6309342"/>
            <a:ext cx="3196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*Companies have raised at least $250,000 in grant and/or professional funding and have licensed their IP from Stanford or other original owner (if applicable)</a:t>
            </a:r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3285563" y="2534243"/>
            <a:ext cx="2541320" cy="2535361"/>
            <a:chOff x="475012" y="2499777"/>
            <a:chExt cx="2541320" cy="2535361"/>
          </a:xfrm>
        </p:grpSpPr>
        <p:sp>
          <p:nvSpPr>
            <p:cNvPr id="28" name="Oval 27"/>
            <p:cNvSpPr/>
            <p:nvPr/>
          </p:nvSpPr>
          <p:spPr>
            <a:xfrm>
              <a:off x="475013" y="2499777"/>
              <a:ext cx="2541319" cy="2535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012" y="3055566"/>
              <a:ext cx="2541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961 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1400" dirty="0"/>
                <a:t>Full-Time Employees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43134" y="2534243"/>
            <a:ext cx="2541320" cy="2535361"/>
            <a:chOff x="475012" y="2499777"/>
            <a:chExt cx="2541320" cy="2535361"/>
          </a:xfrm>
        </p:grpSpPr>
        <p:sp>
          <p:nvSpPr>
            <p:cNvPr id="31" name="Oval 30"/>
            <p:cNvSpPr/>
            <p:nvPr/>
          </p:nvSpPr>
          <p:spPr>
            <a:xfrm>
              <a:off x="475013" y="2499777"/>
              <a:ext cx="2541319" cy="2535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012" y="3055566"/>
              <a:ext cx="2541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&gt;713M 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1400" dirty="0"/>
                <a:t>Funding Raised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06905" y="2534243"/>
            <a:ext cx="2541320" cy="2535361"/>
            <a:chOff x="475012" y="2499777"/>
            <a:chExt cx="2541320" cy="2535361"/>
          </a:xfrm>
        </p:grpSpPr>
        <p:sp>
          <p:nvSpPr>
            <p:cNvPr id="34" name="Oval 33"/>
            <p:cNvSpPr/>
            <p:nvPr/>
          </p:nvSpPr>
          <p:spPr>
            <a:xfrm>
              <a:off x="475013" y="2499777"/>
              <a:ext cx="2541319" cy="25353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5012" y="3055566"/>
              <a:ext cx="2541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1,502,747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1400" dirty="0"/>
                <a:t>Patients Treated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Source: Biodesign Company Survey 2018</a:t>
            </a:r>
          </a:p>
        </p:txBody>
      </p:sp>
    </p:spTree>
    <p:extLst>
      <p:ext uri="{BB962C8B-B14F-4D97-AF65-F5344CB8AC3E}">
        <p14:creationId xmlns:p14="http://schemas.microsoft.com/office/powerpoint/2010/main" val="25048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nford_Biodesign_PowerPoint_Theme">
  <a:themeElements>
    <a:clrScheme name="Stanford_Biodesign_Colors">
      <a:dk1>
        <a:srgbClr val="333333"/>
      </a:dk1>
      <a:lt1>
        <a:sysClr val="window" lastClr="FFFFFF"/>
      </a:lt1>
      <a:dk2>
        <a:srgbClr val="000000"/>
      </a:dk2>
      <a:lt2>
        <a:srgbClr val="F1F1F1"/>
      </a:lt2>
      <a:accent1>
        <a:srgbClr val="43B049"/>
      </a:accent1>
      <a:accent2>
        <a:srgbClr val="333F48"/>
      </a:accent2>
      <a:accent3>
        <a:srgbClr val="8C1515"/>
      </a:accent3>
      <a:accent4>
        <a:srgbClr val="45C2CC"/>
      </a:accent4>
      <a:accent5>
        <a:srgbClr val="F04923"/>
      </a:accent5>
      <a:accent6>
        <a:srgbClr val="53284F"/>
      </a:accent6>
      <a:hlink>
        <a:srgbClr val="43B049"/>
      </a:hlink>
      <a:folHlink>
        <a:srgbClr val="3333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ford_Biodesign_PowerPoint_Theme" id="{C9857EC1-0561-4003-B860-406F9F4E676F}" vid="{B44FA765-1DEB-4852-9C58-16A925AC86E7}"/>
    </a:ext>
  </a:extLst>
</a:theme>
</file>

<file path=ppt/theme/theme2.xml><?xml version="1.0" encoding="utf-8"?>
<a:theme xmlns:a="http://schemas.openxmlformats.org/drawingml/2006/main" name="Stanford Biodesign">
  <a:themeElements>
    <a:clrScheme name="Stanford_Biodesign_Colors">
      <a:dk1>
        <a:srgbClr val="333333"/>
      </a:dk1>
      <a:lt1>
        <a:sysClr val="window" lastClr="FFFFFF"/>
      </a:lt1>
      <a:dk2>
        <a:srgbClr val="000000"/>
      </a:dk2>
      <a:lt2>
        <a:srgbClr val="F1F1F1"/>
      </a:lt2>
      <a:accent1>
        <a:srgbClr val="43B049"/>
      </a:accent1>
      <a:accent2>
        <a:srgbClr val="333F48"/>
      </a:accent2>
      <a:accent3>
        <a:srgbClr val="8C1515"/>
      </a:accent3>
      <a:accent4>
        <a:srgbClr val="45C2CC"/>
      </a:accent4>
      <a:accent5>
        <a:srgbClr val="F04923"/>
      </a:accent5>
      <a:accent6>
        <a:srgbClr val="53284F"/>
      </a:accent6>
      <a:hlink>
        <a:srgbClr val="43B049"/>
      </a:hlink>
      <a:folHlink>
        <a:srgbClr val="33333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3AB2525-9227-684B-8903-90325FE6F78B}" vid="{28466867-B176-D548-8560-300812ECD6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Stanford_Biodesign_PowerPoint_Theme.thmx</Template>
  <TotalTime>12802</TotalTime>
  <Words>1340</Words>
  <Application>Microsoft Office PowerPoint</Application>
  <PresentationFormat>Widescreen</PresentationFormat>
  <Paragraphs>221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MS PGothic</vt:lpstr>
      <vt:lpstr>游明朝</vt:lpstr>
      <vt:lpstr>Arial</vt:lpstr>
      <vt:lpstr>Calibri</vt:lpstr>
      <vt:lpstr>Franklin Gothic Book</vt:lpstr>
      <vt:lpstr>Times New Roman</vt:lpstr>
      <vt:lpstr>Stanford_Biodesign_PowerPoint_Theme</vt:lpstr>
      <vt:lpstr>Stanford Biodesign</vt:lpstr>
      <vt:lpstr>Needs-based health technology innovation for India: Opportunities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 Picture</vt:lpstr>
      <vt:lpstr>Biodesign Companies from All Trainees</vt:lpstr>
      <vt:lpstr>PowerPoint Presentation</vt:lpstr>
      <vt:lpstr>Stanford-India Biodesign 2007-2017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Biodesign Innovation</dc:title>
  <dc:creator>Christine Kurihara</dc:creator>
  <cp:lastModifiedBy>Anurag Mairal</cp:lastModifiedBy>
  <cp:revision>244</cp:revision>
  <dcterms:created xsi:type="dcterms:W3CDTF">2016-06-02T20:42:47Z</dcterms:created>
  <dcterms:modified xsi:type="dcterms:W3CDTF">2018-08-03T09:59:09Z</dcterms:modified>
</cp:coreProperties>
</file>