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624" r:id="rId2"/>
    <p:sldId id="577" r:id="rId3"/>
    <p:sldId id="583" r:id="rId4"/>
    <p:sldId id="604" r:id="rId5"/>
    <p:sldId id="585" r:id="rId6"/>
    <p:sldId id="625" r:id="rId7"/>
    <p:sldId id="626" r:id="rId8"/>
    <p:sldId id="627" r:id="rId9"/>
    <p:sldId id="628" r:id="rId10"/>
    <p:sldId id="630" r:id="rId11"/>
    <p:sldId id="632" r:id="rId12"/>
    <p:sldId id="631" r:id="rId13"/>
    <p:sldId id="602" r:id="rId14"/>
    <p:sldId id="551" r:id="rId15"/>
    <p:sldId id="552" r:id="rId16"/>
    <p:sldId id="634" r:id="rId17"/>
    <p:sldId id="645" r:id="rId18"/>
    <p:sldId id="641" r:id="rId19"/>
    <p:sldId id="642" r:id="rId20"/>
    <p:sldId id="644" r:id="rId21"/>
    <p:sldId id="643" r:id="rId22"/>
    <p:sldId id="635" r:id="rId23"/>
    <p:sldId id="636" r:id="rId24"/>
    <p:sldId id="637" r:id="rId25"/>
    <p:sldId id="639" r:id="rId26"/>
    <p:sldId id="617" r:id="rId27"/>
    <p:sldId id="638" r:id="rId28"/>
    <p:sldId id="646" r:id="rId29"/>
    <p:sldId id="616" r:id="rId30"/>
    <p:sldId id="473" r:id="rId31"/>
    <p:sldId id="559" r:id="rId32"/>
    <p:sldId id="558" r:id="rId33"/>
    <p:sldId id="54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C1424B-3999-C245-9946-29D8AE06F5A9}">
          <p14:sldIdLst>
            <p14:sldId id="624"/>
            <p14:sldId id="577"/>
            <p14:sldId id="583"/>
            <p14:sldId id="604"/>
            <p14:sldId id="585"/>
            <p14:sldId id="625"/>
            <p14:sldId id="626"/>
            <p14:sldId id="627"/>
            <p14:sldId id="628"/>
            <p14:sldId id="630"/>
            <p14:sldId id="632"/>
            <p14:sldId id="631"/>
            <p14:sldId id="602"/>
            <p14:sldId id="551"/>
            <p14:sldId id="552"/>
            <p14:sldId id="634"/>
            <p14:sldId id="645"/>
            <p14:sldId id="641"/>
            <p14:sldId id="642"/>
            <p14:sldId id="644"/>
            <p14:sldId id="643"/>
            <p14:sldId id="635"/>
            <p14:sldId id="636"/>
            <p14:sldId id="637"/>
            <p14:sldId id="639"/>
            <p14:sldId id="617"/>
            <p14:sldId id="638"/>
            <p14:sldId id="646"/>
            <p14:sldId id="616"/>
            <p14:sldId id="473"/>
            <p14:sldId id="559"/>
            <p14:sldId id="558"/>
            <p14:sldId id="549"/>
          </p14:sldIdLst>
        </p14:section>
        <p14:section name="Untitled Section" id="{78B6E1F8-BBDE-0941-A2DB-23CDF60BD0CD}">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5050"/>
    <a:srgbClr val="006400"/>
    <a:srgbClr val="79474D"/>
    <a:srgbClr val="FCD896"/>
    <a:srgbClr val="E89874"/>
    <a:srgbClr val="3B7CFF"/>
    <a:srgbClr val="6699FF"/>
    <a:srgbClr val="153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4" autoAdjust="0"/>
    <p:restoredTop sz="93738" autoAdjust="0"/>
  </p:normalViewPr>
  <p:slideViewPr>
    <p:cSldViewPr>
      <p:cViewPr varScale="1">
        <p:scale>
          <a:sx n="63" d="100"/>
          <a:sy n="63" d="100"/>
        </p:scale>
        <p:origin x="540"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E76CF1-3A1B-4886-99FC-14CFBDE574E6}" type="datetimeFigureOut">
              <a:rPr lang="en-US" smtClean="0"/>
              <a:t>11/4/2019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1BC75-0E5B-4EB9-9962-269DB2427915}" type="slidenum">
              <a:rPr lang="en-US" smtClean="0"/>
              <a:t>‹#›</a:t>
            </a:fld>
            <a:endParaRPr lang="en-US"/>
          </a:p>
        </p:txBody>
      </p:sp>
    </p:spTree>
    <p:extLst>
      <p:ext uri="{BB962C8B-B14F-4D97-AF65-F5344CB8AC3E}">
        <p14:creationId xmlns:p14="http://schemas.microsoft.com/office/powerpoint/2010/main" val="3460508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D01BC75-0E5B-4EB9-9962-269DB2427915}" type="slidenum">
              <a:rPr lang="en-US" smtClean="0"/>
              <a:t>1</a:t>
            </a:fld>
            <a:endParaRPr lang="en-US"/>
          </a:p>
        </p:txBody>
      </p:sp>
    </p:spTree>
    <p:extLst>
      <p:ext uri="{BB962C8B-B14F-4D97-AF65-F5344CB8AC3E}">
        <p14:creationId xmlns:p14="http://schemas.microsoft.com/office/powerpoint/2010/main" val="322147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D01BC75-0E5B-4EB9-9962-269DB2427915}" type="slidenum">
              <a:rPr lang="en-US" smtClean="0"/>
              <a:t>2</a:t>
            </a:fld>
            <a:endParaRPr lang="en-US"/>
          </a:p>
        </p:txBody>
      </p:sp>
    </p:spTree>
    <p:extLst>
      <p:ext uri="{BB962C8B-B14F-4D97-AF65-F5344CB8AC3E}">
        <p14:creationId xmlns:p14="http://schemas.microsoft.com/office/powerpoint/2010/main" val="6880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E32E847-A671-4165-80CF-DC5F7957A0C1}" type="slidenum">
              <a:rPr lang="en-US" smtClean="0"/>
              <a:pPr>
                <a:defRPr/>
              </a:pPr>
              <a:t>3</a:t>
            </a:fld>
            <a:endParaRPr lang="en-US"/>
          </a:p>
        </p:txBody>
      </p:sp>
    </p:spTree>
    <p:extLst>
      <p:ext uri="{BB962C8B-B14F-4D97-AF65-F5344CB8AC3E}">
        <p14:creationId xmlns:p14="http://schemas.microsoft.com/office/powerpoint/2010/main" val="166969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E32E847-A671-4165-80CF-DC5F7957A0C1}" type="slidenum">
              <a:rPr lang="en-US" smtClean="0"/>
              <a:pPr>
                <a:defRPr/>
              </a:pPr>
              <a:t>29</a:t>
            </a:fld>
            <a:endParaRPr lang="en-US"/>
          </a:p>
        </p:txBody>
      </p:sp>
    </p:spTree>
    <p:extLst>
      <p:ext uri="{BB962C8B-B14F-4D97-AF65-F5344CB8AC3E}">
        <p14:creationId xmlns:p14="http://schemas.microsoft.com/office/powerpoint/2010/main" val="272466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8229600" cy="990600"/>
          </a:xfrm>
          <a:prstGeom prst="rect">
            <a:avLst/>
          </a:prstGeom>
        </p:spPr>
        <p:txBody>
          <a:bodyPr/>
          <a:lstStyle>
            <a:lvl1pPr>
              <a:defRPr/>
            </a:lvl1pPr>
          </a:lstStyle>
          <a:p>
            <a:r>
              <a:rPr lang="en-US" dirty="0"/>
              <a:t>Instructions</a:t>
            </a:r>
          </a:p>
        </p:txBody>
      </p:sp>
      <p:sp>
        <p:nvSpPr>
          <p:cNvPr id="3" name="Content Placeholder 2"/>
          <p:cNvSpPr>
            <a:spLocks noGrp="1"/>
          </p:cNvSpPr>
          <p:nvPr>
            <p:ph idx="1" hasCustomPrompt="1"/>
          </p:nvPr>
        </p:nvSpPr>
        <p:spPr>
          <a:xfrm>
            <a:off x="457200" y="1600200"/>
            <a:ext cx="8229600" cy="4525963"/>
          </a:xfrm>
          <a:prstGeom prst="rect">
            <a:avLst/>
          </a:prstGeom>
        </p:spPr>
        <p:txBody>
          <a:bodyPr/>
          <a:lstStyle>
            <a:lvl1pPr marL="457200" indent="-457200">
              <a:buFont typeface="Arial" panose="020B0604020202020204" pitchFamily="34" charset="0"/>
              <a:buChar char="•"/>
              <a:defRPr baseline="0">
                <a:latin typeface="+mn-lt"/>
              </a:defRPr>
            </a:lvl1pPr>
            <a:lvl2pPr>
              <a:defRPr>
                <a:latin typeface="+mn-lt"/>
              </a:defRPr>
            </a:lvl2pPr>
            <a:lvl3pPr>
              <a:defRPr>
                <a:latin typeface="+mn-lt"/>
              </a:defRPr>
            </a:lvl3pPr>
            <a:lvl4pPr>
              <a:defRPr>
                <a:latin typeface="+mn-lt"/>
              </a:defRPr>
            </a:lvl4pPr>
            <a:lvl5pPr>
              <a:defRPr>
                <a:latin typeface="+mn-lt"/>
              </a:defRPr>
            </a:lvl5pPr>
          </a:lstStyle>
          <a:p>
            <a:r>
              <a:rPr lang="en-US" dirty="0"/>
              <a:t>The footers and headers should only be modified in the Master Slide view. Do not modify the slide directly.</a:t>
            </a:r>
          </a:p>
          <a:p>
            <a:pPr lvl="1"/>
            <a:r>
              <a:rPr lang="en-US" dirty="0"/>
              <a:t>From “View” menu select “Master” and “Slide Master”</a:t>
            </a:r>
          </a:p>
          <a:p>
            <a:pPr lvl="1"/>
            <a:r>
              <a:rPr lang="en-US" dirty="0"/>
              <a:t>Edit the document number on the first slide.</a:t>
            </a:r>
          </a:p>
          <a:p>
            <a:pPr lvl="1"/>
            <a:r>
              <a:rPr lang="en-US" dirty="0"/>
              <a:t>Click on “Close”</a:t>
            </a:r>
          </a:p>
          <a:p>
            <a:r>
              <a:rPr lang="en-US" dirty="0"/>
              <a:t>Use only red or blue text for emphasis.</a:t>
            </a:r>
          </a:p>
          <a:p>
            <a:pPr lvl="0"/>
            <a:endParaRPr lang="en-US" dirty="0"/>
          </a:p>
        </p:txBody>
      </p:sp>
    </p:spTree>
    <p:extLst>
      <p:ext uri="{BB962C8B-B14F-4D97-AF65-F5344CB8AC3E}">
        <p14:creationId xmlns:p14="http://schemas.microsoft.com/office/powerpoint/2010/main" val="223801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riou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a:prstGeom prst="rect">
            <a:avLst/>
          </a:prstGeom>
        </p:spPr>
        <p:txBody>
          <a:bodyPr/>
          <a:lstStyle>
            <a:lvl1pPr>
              <a:defRPr sz="2800"/>
            </a:lvl1pPr>
            <a:lvl2pPr>
              <a:defRPr sz="2400"/>
            </a:lvl2pPr>
            <a:lvl3pPr>
              <a:defRPr sz="2000"/>
            </a:lvl3pPr>
            <a:lvl4pPr>
              <a:defRPr sz="1800"/>
            </a:lvl4pPr>
            <a:lvl5pPr>
              <a:defRPr lang="en-US" dirty="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p:nvPr>
        </p:nvSpPr>
        <p:spPr>
          <a:xfrm>
            <a:off x="457200" y="228600"/>
            <a:ext cx="8229600" cy="1054100"/>
          </a:xfrm>
          <a:prstGeom prst="rect">
            <a:avLst/>
          </a:prstGeom>
        </p:spPr>
        <p:txBody>
          <a:bodyPr/>
          <a:lstStyle>
            <a:lvl1pPr>
              <a:defRPr baseline="0">
                <a:latin typeface="Arial Pro" charset="0"/>
              </a:defRPr>
            </a:lvl1pPr>
          </a:lstStyle>
          <a:p>
            <a:r>
              <a:rPr lang="en-US" dirty="0"/>
              <a:t>Click to edit Master title style</a:t>
            </a:r>
          </a:p>
        </p:txBody>
      </p:sp>
    </p:spTree>
    <p:extLst>
      <p:ext uri="{BB962C8B-B14F-4D97-AF65-F5344CB8AC3E}">
        <p14:creationId xmlns:p14="http://schemas.microsoft.com/office/powerpoint/2010/main" val="2037532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mpty with title">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90600"/>
          </a:xfrm>
          <a:prstGeom prst="rect">
            <a:avLst/>
          </a:prstGeom>
        </p:spPr>
        <p:txBody>
          <a:bodyPr/>
          <a:lstStyle>
            <a:lvl1pPr>
              <a:defRPr baseline="0">
                <a:latin typeface="Arial Pro" charset="0"/>
              </a:defRPr>
            </a:lvl1pPr>
          </a:lstStyle>
          <a:p>
            <a:endParaRPr lang="en-US" dirty="0"/>
          </a:p>
        </p:txBody>
      </p:sp>
    </p:spTree>
    <p:extLst>
      <p:ext uri="{BB962C8B-B14F-4D97-AF65-F5344CB8AC3E}">
        <p14:creationId xmlns:p14="http://schemas.microsoft.com/office/powerpoint/2010/main" val="282199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k">
    <p:spTree>
      <p:nvGrpSpPr>
        <p:cNvPr id="1" name=""/>
        <p:cNvGrpSpPr/>
        <p:nvPr/>
      </p:nvGrpSpPr>
      <p:grpSpPr>
        <a:xfrm>
          <a:off x="0" y="0"/>
          <a:ext cx="0" cy="0"/>
          <a:chOff x="0" y="0"/>
          <a:chExt cx="0" cy="0"/>
        </a:xfrm>
      </p:grpSpPr>
      <p:sp>
        <p:nvSpPr>
          <p:cNvPr id="2" name="Text Placeholder 2"/>
          <p:cNvSpPr>
            <a:spLocks noGrp="1"/>
          </p:cNvSpPr>
          <p:nvPr>
            <p:ph type="body" sz="half" idx="2"/>
          </p:nvPr>
        </p:nvSpPr>
        <p:spPr>
          <a:xfrm>
            <a:off x="441960" y="1676400"/>
            <a:ext cx="8168640" cy="4511040"/>
          </a:xfrm>
          <a:prstGeom prst="rect">
            <a:avLst/>
          </a:prstGeom>
        </p:spPr>
        <p:txBody>
          <a:bodyPr>
            <a:normAutofit lnSpcReduction="10000"/>
          </a:bodyPr>
          <a:lstStyle>
            <a:lvl1pPr marL="0" indent="0">
              <a:buNone/>
              <a:defRPr/>
            </a:lvl1pPr>
          </a:lstStyle>
          <a:p>
            <a:pPr lvl="0" algn="ctr"/>
            <a:r>
              <a:rPr lang="en-US" sz="2200">
                <a:latin typeface="Calibri" panose="020F0502020204030204" pitchFamily="34" charset="0"/>
              </a:rPr>
              <a:t>Click to edit Master text styles</a:t>
            </a:r>
          </a:p>
        </p:txBody>
      </p:sp>
      <p:sp>
        <p:nvSpPr>
          <p:cNvPr id="3" name="Title 3"/>
          <p:cNvSpPr>
            <a:spLocks noGrp="1"/>
          </p:cNvSpPr>
          <p:nvPr>
            <p:ph type="title"/>
          </p:nvPr>
        </p:nvSpPr>
        <p:spPr>
          <a:xfrm>
            <a:off x="441960" y="304800"/>
            <a:ext cx="8229600" cy="914400"/>
          </a:xfrm>
          <a:prstGeom prst="rect">
            <a:avLst/>
          </a:prstGeom>
        </p:spPr>
        <p:txBody>
          <a:bodyPr/>
          <a:lstStyle>
            <a:lvl1pPr>
              <a:defRPr baseline="0">
                <a:latin typeface="Arial Pro" charset="0"/>
              </a:defRPr>
            </a:lvl1pPr>
          </a:lstStyle>
          <a:p>
            <a:r>
              <a:rPr lang="en-US" dirty="0"/>
              <a:t>Click to edit Master title style</a:t>
            </a:r>
          </a:p>
        </p:txBody>
      </p:sp>
    </p:spTree>
    <p:extLst>
      <p:ext uri="{BB962C8B-B14F-4D97-AF65-F5344CB8AC3E}">
        <p14:creationId xmlns:p14="http://schemas.microsoft.com/office/powerpoint/2010/main" val="2336884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6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a:effectLst>
            <a:outerShdw blurRad="25400" dist="25400" dir="2700000" algn="tl" rotWithShape="0">
              <a:prstClr val="black"/>
            </a:outerShdw>
          </a:effectLst>
        </p:spPr>
        <p:txBody>
          <a:bodyPr>
            <a:normAutofit/>
          </a:bodyPr>
          <a:lstStyle>
            <a:lvl1pPr marL="0" indent="0" algn="ctr">
              <a:buNone/>
              <a:defRPr sz="2800">
                <a:solidFill>
                  <a:schemeClr val="bg1"/>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6319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a:prstGeom prst="rect">
            <a:avLst/>
          </a:prstGeom>
        </p:spPr>
        <p:txBody>
          <a:bodyPr/>
          <a:lstStyle>
            <a:lvl1pPr>
              <a:defRPr baseline="0">
                <a:latin typeface="Arial Bold"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087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picture with bullet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447800"/>
            <a:ext cx="4114800" cy="4648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1"/>
          <p:cNvSpPr>
            <a:spLocks noGrp="1"/>
          </p:cNvSpPr>
          <p:nvPr>
            <p:ph type="title"/>
          </p:nvPr>
        </p:nvSpPr>
        <p:spPr>
          <a:xfrm>
            <a:off x="457200" y="381000"/>
            <a:ext cx="8229600" cy="914400"/>
          </a:xfrm>
          <a:prstGeom prst="rect">
            <a:avLst/>
          </a:prstGeom>
        </p:spPr>
        <p:txBody>
          <a:bodyPr/>
          <a:lstStyle>
            <a:lvl1pPr>
              <a:defRPr baseline="0">
                <a:latin typeface="Arial Bold" charset="0"/>
              </a:defRPr>
            </a:lvl1pPr>
          </a:lstStyle>
          <a:p>
            <a:r>
              <a:rPr lang="en-US" dirty="0"/>
              <a:t>Click to edit Master title style</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63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icture with bullet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8178" y="1447800"/>
            <a:ext cx="4114800" cy="4648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1"/>
          <p:cNvSpPr>
            <a:spLocks noGrp="1"/>
          </p:cNvSpPr>
          <p:nvPr>
            <p:ph type="title"/>
          </p:nvPr>
        </p:nvSpPr>
        <p:spPr>
          <a:xfrm>
            <a:off x="457200" y="357477"/>
            <a:ext cx="8229600" cy="937923"/>
          </a:xfrm>
          <a:prstGeom prst="rect">
            <a:avLst/>
          </a:prstGeom>
        </p:spPr>
        <p:txBody>
          <a:bodyPr/>
          <a:lstStyle>
            <a:lvl1pPr>
              <a:defRPr baseline="0">
                <a:latin typeface="Arial Bold" charset="0"/>
              </a:defRPr>
            </a:lvl1pPr>
          </a:lstStyle>
          <a:p>
            <a:r>
              <a:rPr lang="en-US" dirty="0"/>
              <a:t>Click to edit Master title style</a:t>
            </a:r>
          </a:p>
        </p:txBody>
      </p:sp>
      <p:sp>
        <p:nvSpPr>
          <p:cNvPr id="5" name="Text Placeholder 4"/>
          <p:cNvSpPr>
            <a:spLocks noGrp="1"/>
          </p:cNvSpPr>
          <p:nvPr>
            <p:ph type="body" sz="quarter" idx="3"/>
          </p:nvPr>
        </p:nvSpPr>
        <p:spPr>
          <a:xfrm>
            <a:off x="457200"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597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txBox="1">
            <a:spLocks/>
          </p:cNvSpPr>
          <p:nvPr userDrawn="1"/>
        </p:nvSpPr>
        <p:spPr>
          <a:xfrm>
            <a:off x="533400" y="152400"/>
            <a:ext cx="8229600" cy="1066800"/>
          </a:xfrm>
          <a:prstGeom prst="rect">
            <a:avLst/>
          </a:prstGeom>
          <a:effectLst>
            <a:outerShdw blurRad="25400" dist="25400" dir="2700000" algn="tl" rotWithShape="0">
              <a:prstClr val="black"/>
            </a:outerShdw>
          </a:effectLst>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r>
              <a:rPr lang="en-US" baseline="0" dirty="0">
                <a:latin typeface="Arial Bold" charset="0"/>
              </a:rPr>
              <a:t>Click to edit Master title style</a:t>
            </a:r>
          </a:p>
        </p:txBody>
      </p:sp>
      <p:sp>
        <p:nvSpPr>
          <p:cNvPr id="8" name="Title 1"/>
          <p:cNvSpPr txBox="1">
            <a:spLocks/>
          </p:cNvSpPr>
          <p:nvPr userDrawn="1"/>
        </p:nvSpPr>
        <p:spPr>
          <a:xfrm>
            <a:off x="685800" y="2130425"/>
            <a:ext cx="7772400" cy="147002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r>
              <a:rPr lang="en-US" dirty="0">
                <a:solidFill>
                  <a:schemeClr val="tx1"/>
                </a:solidFill>
                <a:latin typeface="+mj-lt"/>
              </a:rPr>
              <a:t>Click to edit Master title style</a:t>
            </a:r>
          </a:p>
        </p:txBody>
      </p:sp>
      <p:sp>
        <p:nvSpPr>
          <p:cNvPr id="9" name="Subtitle 2"/>
          <p:cNvSpPr>
            <a:spLocks noGrp="1"/>
          </p:cNvSpPr>
          <p:nvPr>
            <p:ph type="subTitle" idx="1"/>
          </p:nvPr>
        </p:nvSpPr>
        <p:spPr>
          <a:xfrm>
            <a:off x="1371600" y="3886200"/>
            <a:ext cx="6400800" cy="1752600"/>
          </a:xfrm>
          <a:prstGeom prst="rect">
            <a:avLst/>
          </a:prstGeom>
          <a:effectLst/>
        </p:spPr>
        <p:txBody>
          <a:bodyPr>
            <a:normAutofit/>
          </a:bodyPr>
          <a:lstStyle>
            <a:lvl1pPr marL="0" indent="0" algn="ctr">
              <a:buNone/>
              <a:defRPr sz="28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26945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295400"/>
            <a:ext cx="8229600" cy="4267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5638800"/>
            <a:ext cx="82296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457200" y="258762"/>
            <a:ext cx="8229600" cy="1036638"/>
          </a:xfrm>
          <a:prstGeom prst="rect">
            <a:avLst/>
          </a:prstGeom>
        </p:spPr>
        <p:txBody>
          <a:bodyPr/>
          <a:lstStyle>
            <a:lvl1pPr>
              <a:defRPr baseline="0">
                <a:latin typeface="Arial bold" charset="0"/>
              </a:defRPr>
            </a:lvl1pPr>
          </a:lstStyle>
          <a:p>
            <a:r>
              <a:rPr lang="en-US" dirty="0"/>
              <a:t>Click to edit Master title style</a:t>
            </a:r>
          </a:p>
        </p:txBody>
      </p:sp>
    </p:spTree>
    <p:extLst>
      <p:ext uri="{BB962C8B-B14F-4D97-AF65-F5344CB8AC3E}">
        <p14:creationId xmlns:p14="http://schemas.microsoft.com/office/powerpoint/2010/main" val="2893188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box side-by-s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lvl1pPr>
              <a:defRPr baseline="0">
                <a:latin typeface="Arial Pro"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968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box side-by-side + headers">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lvl1pPr>
              <a:defRPr baseline="0">
                <a:latin typeface="Arial Pro"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9714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696200" y="6502946"/>
            <a:ext cx="1105680" cy="307777"/>
          </a:xfrm>
          <a:prstGeom prst="rect">
            <a:avLst/>
          </a:prstGeom>
          <a:noFill/>
        </p:spPr>
        <p:txBody>
          <a:bodyPr wrap="square" rtlCol="0">
            <a:spAutoFit/>
          </a:bodyPr>
          <a:lstStyle/>
          <a:p>
            <a:pPr algn="r"/>
            <a:fld id="{60FF15B5-A97F-4410-8223-FFD69BAB2ADB}" type="slidenum">
              <a:rPr lang="en-US" sz="1400" b="1" smtClean="0">
                <a:solidFill>
                  <a:srgbClr val="3B7CFF"/>
                </a:solidFill>
                <a:latin typeface="Myriad Pro" pitchFamily="34" charset="0"/>
              </a:rPr>
              <a:t>‹#›</a:t>
            </a:fld>
            <a:endParaRPr lang="en-US" sz="1400" b="1" dirty="0">
              <a:solidFill>
                <a:srgbClr val="3B7CFF"/>
              </a:solidFill>
              <a:latin typeface="Myriad Pro" pitchFamily="34" charset="0"/>
            </a:endParaRPr>
          </a:p>
        </p:txBody>
      </p:sp>
      <p:sp>
        <p:nvSpPr>
          <p:cNvPr id="2" name="Footer Placeholder 1"/>
          <p:cNvSpPr>
            <a:spLocks noGrp="1"/>
          </p:cNvSpPr>
          <p:nvPr>
            <p:ph type="ftr" sz="quarter" idx="3"/>
          </p:nvPr>
        </p:nvSpPr>
        <p:spPr>
          <a:xfrm>
            <a:off x="3056254" y="5257801"/>
            <a:ext cx="3086100" cy="533400"/>
          </a:xfrm>
          <a:prstGeom prst="rect">
            <a:avLst/>
          </a:prstGeom>
        </p:spPr>
        <p:txBody>
          <a:bodyPr vert="horz" lIns="91440" tIns="45720" rIns="91440" bIns="45720" rtlCol="0" anchor="ctr"/>
          <a:lstStyle>
            <a:lvl1pPr algn="ctr">
              <a:defRPr sz="1400">
                <a:solidFill>
                  <a:schemeClr val="tx1">
                    <a:tint val="75000"/>
                  </a:schemeClr>
                </a:solidFill>
                <a:latin typeface="Myriad Pro"/>
              </a:defRPr>
            </a:lvl1pPr>
          </a:lstStyle>
          <a:p>
            <a:endParaRPr lang="en-US" dirty="0"/>
          </a:p>
        </p:txBody>
      </p:sp>
      <p:sp>
        <p:nvSpPr>
          <p:cNvPr id="4" name="Title Placeholder 3"/>
          <p:cNvSpPr>
            <a:spLocks noGrp="1"/>
          </p:cNvSpPr>
          <p:nvPr>
            <p:ph type="title"/>
          </p:nvPr>
        </p:nvSpPr>
        <p:spPr>
          <a:xfrm>
            <a:off x="685800" y="228600"/>
            <a:ext cx="7886700" cy="1006475"/>
          </a:xfrm>
          <a:prstGeom prst="rect">
            <a:avLst/>
          </a:prstGeom>
          <a:effectLst>
            <a:outerShdw blurRad="25400" dist="25400" dir="2700000" algn="ctr" rotWithShape="0">
              <a:srgbClr val="000000"/>
            </a:outerShdw>
          </a:effectLst>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515780614"/>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8" r:id="rId4"/>
    <p:sldLayoutId id="2147483659" r:id="rId5"/>
    <p:sldLayoutId id="2147483651" r:id="rId6"/>
    <p:sldLayoutId id="2147483657" r:id="rId7"/>
    <p:sldLayoutId id="2147483652" r:id="rId8"/>
    <p:sldLayoutId id="2147483653" r:id="rId9"/>
    <p:sldLayoutId id="2147483656" r:id="rId10"/>
    <p:sldLayoutId id="2147483654" r:id="rId11"/>
    <p:sldLayoutId id="2147483655" r:id="rId12"/>
    <p:sldLayoutId id="2147483661" r:id="rId13"/>
  </p:sldLayoutIdLst>
  <p:hf hdr="0" ftr="0" dt="0"/>
  <p:txStyles>
    <p:title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p:titleStyle>
    <p:bodyStyle>
      <a:lvl1pPr marL="342900" indent="-342900" algn="l" defTabSz="914400" rtl="0" eaLnBrk="1" latinLnBrk="0" hangingPunct="1">
        <a:spcBef>
          <a:spcPct val="20000"/>
        </a:spcBef>
        <a:buFontTx/>
        <a:buBlip>
          <a:blip r:embed="rId16"/>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17"/>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16"/>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17"/>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16"/>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hyperlink" Target="http://www.tmt.org/sites/default/files/TMT-DSC-2015-release-2015Apr29-s.pdf" TargetMode="Externa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gi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iaTMT_logo.png">
            <a:extLst>
              <a:ext uri="{FF2B5EF4-FFF2-40B4-BE49-F238E27FC236}">
                <a16:creationId xmlns:a16="http://schemas.microsoft.com/office/drawing/2014/main" id="{C1E24DEC-BB1D-4517-9B88-C78CA30D3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0040" y="316991"/>
            <a:ext cx="1127760" cy="902209"/>
          </a:xfrm>
          <a:prstGeom prst="rect">
            <a:avLst/>
          </a:prstGeom>
        </p:spPr>
      </p:pic>
      <p:sp>
        <p:nvSpPr>
          <p:cNvPr id="4" name="Rectangle 2">
            <a:extLst>
              <a:ext uri="{FF2B5EF4-FFF2-40B4-BE49-F238E27FC236}">
                <a16:creationId xmlns:a16="http://schemas.microsoft.com/office/drawing/2014/main" id="{8CF94820-2C14-44F5-ADE2-2CDC81FD08F5}"/>
              </a:ext>
            </a:extLst>
          </p:cNvPr>
          <p:cNvSpPr txBox="1">
            <a:spLocks noChangeArrowheads="1"/>
          </p:cNvSpPr>
          <p:nvPr/>
        </p:nvSpPr>
        <p:spPr>
          <a:xfrm>
            <a:off x="990600" y="1922930"/>
            <a:ext cx="7772400" cy="1143000"/>
          </a:xfrm>
          <a:prstGeom prst="rect">
            <a:avLst/>
          </a:prstGeom>
        </p:spPr>
        <p:txBody>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r>
              <a:rPr lang="en-US" sz="4400" dirty="0">
                <a:solidFill>
                  <a:srgbClr val="C00000"/>
                </a:solidFill>
              </a:rPr>
              <a:t>The Thirty Meter Telescope Project – Overview</a:t>
            </a:r>
          </a:p>
        </p:txBody>
      </p:sp>
      <p:sp>
        <p:nvSpPr>
          <p:cNvPr id="5" name="Rectangle 3">
            <a:extLst>
              <a:ext uri="{FF2B5EF4-FFF2-40B4-BE49-F238E27FC236}">
                <a16:creationId xmlns:a16="http://schemas.microsoft.com/office/drawing/2014/main" id="{19C10705-4AE3-433F-97EB-232FEB7D3FB6}"/>
              </a:ext>
            </a:extLst>
          </p:cNvPr>
          <p:cNvSpPr txBox="1">
            <a:spLocks noChangeArrowheads="1"/>
          </p:cNvSpPr>
          <p:nvPr/>
        </p:nvSpPr>
        <p:spPr>
          <a:xfrm>
            <a:off x="1447800" y="3733800"/>
            <a:ext cx="6400800" cy="1752600"/>
          </a:xfrm>
          <a:prstGeom prst="rect">
            <a:avLst/>
          </a:prstGeom>
        </p:spPr>
        <p:txBody>
          <a:bodyPr/>
          <a:lstStyle>
            <a:lvl1pPr marL="342900" indent="-342900" algn="l" defTabSz="914400" rtl="0" eaLnBrk="1" latinLnBrk="0" hangingPunct="1">
              <a:spcBef>
                <a:spcPct val="20000"/>
              </a:spcBef>
              <a:buFontTx/>
              <a:buBlip>
                <a:blip r:embed="rId4"/>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5"/>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5"/>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4"/>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t>S. B. Pandey</a:t>
            </a:r>
          </a:p>
          <a:p>
            <a:pPr marL="0" indent="0" algn="ctr">
              <a:buNone/>
            </a:pPr>
            <a:r>
              <a:rPr lang="en-US" b="1" dirty="0"/>
              <a:t>(On behalf of India-TMT</a:t>
            </a:r>
          </a:p>
          <a:p>
            <a:pPr marL="0" indent="0" algn="ctr">
              <a:buNone/>
            </a:pPr>
            <a:r>
              <a:rPr lang="en-US" b="1" dirty="0"/>
              <a:t>ARIES, IIA, IUCAA &amp; others)</a:t>
            </a:r>
          </a:p>
        </p:txBody>
      </p:sp>
    </p:spTree>
    <p:extLst>
      <p:ext uri="{BB962C8B-B14F-4D97-AF65-F5344CB8AC3E}">
        <p14:creationId xmlns:p14="http://schemas.microsoft.com/office/powerpoint/2010/main" val="7794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143FC83-F8F9-409F-8C3A-C5E9C8C8393A}"/>
              </a:ext>
            </a:extLst>
          </p:cNvPr>
          <p:cNvSpPr txBox="1">
            <a:spLocks/>
          </p:cNvSpPr>
          <p:nvPr/>
        </p:nvSpPr>
        <p:spPr>
          <a:xfrm>
            <a:off x="152400" y="1371600"/>
            <a:ext cx="8991600" cy="5715000"/>
          </a:xfrm>
          <a:prstGeom prst="rect">
            <a:avLst/>
          </a:prstGeom>
        </p:spPr>
        <p:txBody>
          <a:bodyPr>
            <a:normAutofit/>
          </a:bodyPr>
          <a:lstStyle>
            <a:lvl1pPr marL="342900" indent="-342900" algn="l" defTabSz="914400" rtl="0" eaLnBrk="1" latinLnBrk="0" hangingPunct="1">
              <a:spcBef>
                <a:spcPct val="20000"/>
              </a:spcBef>
              <a:buFontTx/>
              <a:buBlip>
                <a:blip r:embed="rId2"/>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Collaboration between Caltech, Univ. of Calif., Canada, China, India and Japan</a:t>
            </a:r>
          </a:p>
          <a:p>
            <a:pPr lvl="1"/>
            <a:r>
              <a:rPr lang="en-US" dirty="0"/>
              <a:t>Build a 30m aperture telescope with highly segmented (492) primary mirror</a:t>
            </a:r>
          </a:p>
          <a:p>
            <a:r>
              <a:rPr lang="en-US" dirty="0"/>
              <a:t>Three mirror approach </a:t>
            </a:r>
          </a:p>
          <a:p>
            <a:pPr lvl="1"/>
            <a:r>
              <a:rPr lang="en-US" dirty="0"/>
              <a:t>Flat tertiary mirror allows quick steering of light into a suit of instruments mounted on two </a:t>
            </a:r>
            <a:r>
              <a:rPr lang="en-US" dirty="0" err="1"/>
              <a:t>Nasmyth</a:t>
            </a:r>
            <a:r>
              <a:rPr lang="en-US" dirty="0"/>
              <a:t> </a:t>
            </a:r>
            <a:r>
              <a:rPr lang="en-US" dirty="0" err="1"/>
              <a:t>focii</a:t>
            </a:r>
            <a:endParaRPr lang="en-US" dirty="0"/>
          </a:p>
          <a:p>
            <a:r>
              <a:rPr lang="en-US" dirty="0"/>
              <a:t>Built-in post focal adaptive optics system on one of the </a:t>
            </a:r>
            <a:r>
              <a:rPr lang="en-US" dirty="0" err="1"/>
              <a:t>Nasmyth</a:t>
            </a:r>
            <a:r>
              <a:rPr lang="en-US" dirty="0"/>
              <a:t> platforms</a:t>
            </a:r>
          </a:p>
          <a:p>
            <a:pPr lvl="1"/>
            <a:r>
              <a:rPr lang="en-US" dirty="0"/>
              <a:t>Exploit diffraction limited resolution</a:t>
            </a:r>
          </a:p>
          <a:p>
            <a:pPr lvl="1"/>
            <a:r>
              <a:rPr lang="en-US" dirty="0"/>
              <a:t>Enhance sensitivity to 50-60 times of current largest telescopes</a:t>
            </a:r>
          </a:p>
        </p:txBody>
      </p:sp>
      <p:pic>
        <p:nvPicPr>
          <p:cNvPr id="3" name="Picture 2" descr="IndiaTMT_logo.png">
            <a:extLst>
              <a:ext uri="{FF2B5EF4-FFF2-40B4-BE49-F238E27FC236}">
                <a16:creationId xmlns:a16="http://schemas.microsoft.com/office/drawing/2014/main" id="{A0E30C31-943A-488C-BDBD-86725C4F2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928" y="381000"/>
            <a:ext cx="910872" cy="728698"/>
          </a:xfrm>
          <a:prstGeom prst="rect">
            <a:avLst/>
          </a:prstGeom>
        </p:spPr>
      </p:pic>
      <p:sp>
        <p:nvSpPr>
          <p:cNvPr id="4" name="Rectangle 3">
            <a:extLst>
              <a:ext uri="{FF2B5EF4-FFF2-40B4-BE49-F238E27FC236}">
                <a16:creationId xmlns:a16="http://schemas.microsoft.com/office/drawing/2014/main" id="{20D1E644-063A-480D-9B4F-041454292907}"/>
              </a:ext>
            </a:extLst>
          </p:cNvPr>
          <p:cNvSpPr/>
          <p:nvPr/>
        </p:nvSpPr>
        <p:spPr>
          <a:xfrm>
            <a:off x="2393071" y="605135"/>
            <a:ext cx="4693529" cy="461665"/>
          </a:xfrm>
          <a:prstGeom prst="rect">
            <a:avLst/>
          </a:prstGeom>
        </p:spPr>
        <p:txBody>
          <a:bodyPr wrap="none">
            <a:spAutoFit/>
          </a:bodyPr>
          <a:lstStyle/>
          <a:p>
            <a:r>
              <a:rPr lang="en-US" sz="2400" b="1" dirty="0">
                <a:solidFill>
                  <a:srgbClr val="C00000"/>
                </a:solidFill>
              </a:rPr>
              <a:t>Thirty Meter Telescope Project</a:t>
            </a:r>
            <a:endParaRPr lang="en-IN" sz="2400" b="1" dirty="0">
              <a:solidFill>
                <a:srgbClr val="C00000"/>
              </a:solidFill>
            </a:endParaRPr>
          </a:p>
        </p:txBody>
      </p:sp>
    </p:spTree>
    <p:extLst>
      <p:ext uri="{BB962C8B-B14F-4D97-AF65-F5344CB8AC3E}">
        <p14:creationId xmlns:p14="http://schemas.microsoft.com/office/powerpoint/2010/main" val="20405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7308EF3-2BD5-4DB3-9D11-759126FB7C6E}"/>
              </a:ext>
            </a:extLst>
          </p:cNvPr>
          <p:cNvPicPr>
            <a:picLocks noChangeAspect="1" noChangeArrowheads="1"/>
          </p:cNvPicPr>
          <p:nvPr/>
        </p:nvPicPr>
        <p:blipFill>
          <a:blip r:embed="rId2" cstate="print"/>
          <a:srcRect l="31562" t="13618" r="7014" b="12941"/>
          <a:stretch>
            <a:fillRect/>
          </a:stretch>
        </p:blipFill>
        <p:spPr bwMode="auto">
          <a:xfrm>
            <a:off x="2962458" y="1897985"/>
            <a:ext cx="3743142" cy="3276411"/>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258E3B79-B257-44D0-A5C8-8E3BFAE77A3D}"/>
              </a:ext>
            </a:extLst>
          </p:cNvPr>
          <p:cNvSpPr txBox="1"/>
          <p:nvPr/>
        </p:nvSpPr>
        <p:spPr>
          <a:xfrm>
            <a:off x="0" y="1390471"/>
            <a:ext cx="3352800" cy="1200329"/>
          </a:xfrm>
          <a:prstGeom prst="rect">
            <a:avLst/>
          </a:prstGeom>
          <a:noFill/>
          <a:ln w="38100">
            <a:solidFill>
              <a:srgbClr val="FF0000"/>
            </a:solidFill>
          </a:ln>
        </p:spPr>
        <p:txBody>
          <a:bodyPr wrap="square" rtlCol="0">
            <a:spAutoFit/>
          </a:bodyPr>
          <a:lstStyle/>
          <a:p>
            <a:r>
              <a:rPr lang="en-US" b="1" dirty="0"/>
              <a:t>USA: </a:t>
            </a:r>
            <a:r>
              <a:rPr lang="en-US" dirty="0"/>
              <a:t>Segments, Polishing, Civil Works,</a:t>
            </a:r>
          </a:p>
          <a:p>
            <a:r>
              <a:rPr lang="en-US" dirty="0" err="1"/>
              <a:t>Integration,instruments</a:t>
            </a:r>
            <a:r>
              <a:rPr lang="en-US" dirty="0"/>
              <a:t> </a:t>
            </a:r>
          </a:p>
        </p:txBody>
      </p:sp>
      <p:cxnSp>
        <p:nvCxnSpPr>
          <p:cNvPr id="4" name="Straight Arrow Connector 3">
            <a:extLst>
              <a:ext uri="{FF2B5EF4-FFF2-40B4-BE49-F238E27FC236}">
                <a16:creationId xmlns:a16="http://schemas.microsoft.com/office/drawing/2014/main" id="{4992A0CF-9BB3-4724-BDB6-61EA183AEFE4}"/>
              </a:ext>
            </a:extLst>
          </p:cNvPr>
          <p:cNvCxnSpPr/>
          <p:nvPr/>
        </p:nvCxnSpPr>
        <p:spPr>
          <a:xfrm>
            <a:off x="3352800" y="2209800"/>
            <a:ext cx="16002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995CF5-F435-4500-A800-D6FD774419AB}"/>
              </a:ext>
            </a:extLst>
          </p:cNvPr>
          <p:cNvSpPr txBox="1"/>
          <p:nvPr/>
        </p:nvSpPr>
        <p:spPr>
          <a:xfrm>
            <a:off x="5715000" y="1390471"/>
            <a:ext cx="3352801" cy="666929"/>
          </a:xfrm>
          <a:prstGeom prst="rect">
            <a:avLst/>
          </a:prstGeom>
          <a:noFill/>
          <a:ln w="38100">
            <a:solidFill>
              <a:srgbClr val="00B0F0"/>
            </a:solidFill>
          </a:ln>
        </p:spPr>
        <p:txBody>
          <a:bodyPr wrap="square" rtlCol="0">
            <a:spAutoFit/>
          </a:bodyPr>
          <a:lstStyle/>
          <a:p>
            <a:r>
              <a:rPr lang="en-US" b="1" dirty="0"/>
              <a:t>Canada: </a:t>
            </a:r>
            <a:r>
              <a:rPr lang="en-US" dirty="0"/>
              <a:t>Calotte type dome, AO systems, instruments</a:t>
            </a:r>
          </a:p>
        </p:txBody>
      </p:sp>
      <p:cxnSp>
        <p:nvCxnSpPr>
          <p:cNvPr id="6" name="Straight Arrow Connector 5">
            <a:extLst>
              <a:ext uri="{FF2B5EF4-FFF2-40B4-BE49-F238E27FC236}">
                <a16:creationId xmlns:a16="http://schemas.microsoft.com/office/drawing/2014/main" id="{D5FD13E7-448C-4023-8369-F0FF5FBA24A0}"/>
              </a:ext>
            </a:extLst>
          </p:cNvPr>
          <p:cNvCxnSpPr/>
          <p:nvPr/>
        </p:nvCxnSpPr>
        <p:spPr>
          <a:xfrm flipH="1">
            <a:off x="6019800" y="2057400"/>
            <a:ext cx="762000" cy="3048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333EB33-D489-4237-8D5F-6A0E8CA7F2FE}"/>
              </a:ext>
            </a:extLst>
          </p:cNvPr>
          <p:cNvCxnSpPr>
            <a:cxnSpLocks/>
          </p:cNvCxnSpPr>
          <p:nvPr/>
        </p:nvCxnSpPr>
        <p:spPr>
          <a:xfrm flipH="1">
            <a:off x="6172200" y="2057400"/>
            <a:ext cx="609600" cy="13716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548F0D-D2E3-4A69-8036-5F0D9036A8BF}"/>
              </a:ext>
            </a:extLst>
          </p:cNvPr>
          <p:cNvSpPr txBox="1"/>
          <p:nvPr/>
        </p:nvSpPr>
        <p:spPr>
          <a:xfrm>
            <a:off x="0" y="3267670"/>
            <a:ext cx="3124200" cy="923330"/>
          </a:xfrm>
          <a:prstGeom prst="rect">
            <a:avLst/>
          </a:prstGeom>
          <a:noFill/>
          <a:ln w="38100">
            <a:solidFill>
              <a:srgbClr val="00B050"/>
            </a:solidFill>
          </a:ln>
        </p:spPr>
        <p:txBody>
          <a:bodyPr wrap="square" rtlCol="0">
            <a:spAutoFit/>
          </a:bodyPr>
          <a:lstStyle/>
          <a:p>
            <a:r>
              <a:rPr lang="en-US" b="1" dirty="0" err="1"/>
              <a:t>Japan</a:t>
            </a:r>
            <a:r>
              <a:rPr lang="en-US" dirty="0" err="1"/>
              <a:t>:Telescope</a:t>
            </a:r>
            <a:r>
              <a:rPr lang="en-US" dirty="0"/>
              <a:t> Structure,</a:t>
            </a:r>
          </a:p>
          <a:p>
            <a:r>
              <a:rPr lang="en-US" dirty="0"/>
              <a:t>Segment Blanks, segments </a:t>
            </a:r>
          </a:p>
          <a:p>
            <a:r>
              <a:rPr lang="en-US" dirty="0"/>
              <a:t>instruments</a:t>
            </a:r>
          </a:p>
        </p:txBody>
      </p:sp>
      <p:cxnSp>
        <p:nvCxnSpPr>
          <p:cNvPr id="10" name="Straight Arrow Connector 9">
            <a:extLst>
              <a:ext uri="{FF2B5EF4-FFF2-40B4-BE49-F238E27FC236}">
                <a16:creationId xmlns:a16="http://schemas.microsoft.com/office/drawing/2014/main" id="{C5BDA125-50AC-4468-97A4-0D2E12BEF820}"/>
              </a:ext>
            </a:extLst>
          </p:cNvPr>
          <p:cNvCxnSpPr/>
          <p:nvPr/>
        </p:nvCxnSpPr>
        <p:spPr>
          <a:xfrm>
            <a:off x="3124200" y="3593069"/>
            <a:ext cx="1600491" cy="645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4EB9C8-EBA3-4519-9842-22C0243A32B3}"/>
              </a:ext>
            </a:extLst>
          </p:cNvPr>
          <p:cNvCxnSpPr>
            <a:cxnSpLocks/>
          </p:cNvCxnSpPr>
          <p:nvPr/>
        </p:nvCxnSpPr>
        <p:spPr>
          <a:xfrm flipV="1">
            <a:off x="3124200" y="3112532"/>
            <a:ext cx="1371600" cy="46886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E88698-03D2-42EC-A54C-5EA311D18998}"/>
              </a:ext>
            </a:extLst>
          </p:cNvPr>
          <p:cNvSpPr txBox="1"/>
          <p:nvPr/>
        </p:nvSpPr>
        <p:spPr>
          <a:xfrm>
            <a:off x="457199" y="5553670"/>
            <a:ext cx="3124201" cy="923330"/>
          </a:xfrm>
          <a:prstGeom prst="rect">
            <a:avLst/>
          </a:prstGeom>
          <a:noFill/>
          <a:ln w="38100">
            <a:solidFill>
              <a:srgbClr val="C00000"/>
            </a:solidFill>
          </a:ln>
        </p:spPr>
        <p:txBody>
          <a:bodyPr wrap="square" rtlCol="0">
            <a:spAutoFit/>
          </a:bodyPr>
          <a:lstStyle/>
          <a:p>
            <a:r>
              <a:rPr lang="en-US" b="1" dirty="0"/>
              <a:t>India :  </a:t>
            </a:r>
            <a:r>
              <a:rPr lang="en-US" dirty="0"/>
              <a:t>M1 Control system</a:t>
            </a:r>
            <a:r>
              <a:rPr lang="en-US" b="1" dirty="0"/>
              <a:t>, </a:t>
            </a:r>
            <a:r>
              <a:rPr lang="en-US" dirty="0"/>
              <a:t>Software, segments</a:t>
            </a:r>
          </a:p>
          <a:p>
            <a:r>
              <a:rPr lang="en-US" dirty="0"/>
              <a:t>Instruments   </a:t>
            </a:r>
          </a:p>
        </p:txBody>
      </p:sp>
      <p:cxnSp>
        <p:nvCxnSpPr>
          <p:cNvPr id="14" name="Straight Arrow Connector 13">
            <a:extLst>
              <a:ext uri="{FF2B5EF4-FFF2-40B4-BE49-F238E27FC236}">
                <a16:creationId xmlns:a16="http://schemas.microsoft.com/office/drawing/2014/main" id="{A6189307-57F5-4C70-AD5B-3237B327C22B}"/>
              </a:ext>
            </a:extLst>
          </p:cNvPr>
          <p:cNvCxnSpPr/>
          <p:nvPr/>
        </p:nvCxnSpPr>
        <p:spPr>
          <a:xfrm flipV="1">
            <a:off x="3581400" y="3650397"/>
            <a:ext cx="1219200" cy="193899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2204A98-E221-4DAA-93AF-DA278CCAAEAE}"/>
              </a:ext>
            </a:extLst>
          </p:cNvPr>
          <p:cNvSpPr txBox="1"/>
          <p:nvPr/>
        </p:nvSpPr>
        <p:spPr>
          <a:xfrm>
            <a:off x="6159448" y="5021997"/>
            <a:ext cx="2908352" cy="923330"/>
          </a:xfrm>
          <a:prstGeom prst="rect">
            <a:avLst/>
          </a:prstGeom>
          <a:noFill/>
          <a:ln w="38100">
            <a:solidFill>
              <a:srgbClr val="C00000"/>
            </a:solidFill>
          </a:ln>
        </p:spPr>
        <p:txBody>
          <a:bodyPr wrap="square" rtlCol="0">
            <a:spAutoFit/>
          </a:bodyPr>
          <a:lstStyle/>
          <a:p>
            <a:r>
              <a:rPr lang="en-US" b="1" dirty="0"/>
              <a:t>China: </a:t>
            </a:r>
            <a:r>
              <a:rPr lang="en-US" dirty="0"/>
              <a:t> tertiary mirror(M3)</a:t>
            </a:r>
          </a:p>
          <a:p>
            <a:r>
              <a:rPr lang="en-US" dirty="0"/>
              <a:t>Na GS laser launching</a:t>
            </a:r>
          </a:p>
          <a:p>
            <a:r>
              <a:rPr lang="en-US" dirty="0"/>
              <a:t>Segments, instruments</a:t>
            </a:r>
          </a:p>
        </p:txBody>
      </p:sp>
      <p:cxnSp>
        <p:nvCxnSpPr>
          <p:cNvPr id="16" name="Straight Arrow Connector 15">
            <a:extLst>
              <a:ext uri="{FF2B5EF4-FFF2-40B4-BE49-F238E27FC236}">
                <a16:creationId xmlns:a16="http://schemas.microsoft.com/office/drawing/2014/main" id="{9C4894FB-DD1C-436F-A7D2-3852EE93EFBF}"/>
              </a:ext>
            </a:extLst>
          </p:cNvPr>
          <p:cNvCxnSpPr>
            <a:cxnSpLocks/>
          </p:cNvCxnSpPr>
          <p:nvPr/>
        </p:nvCxnSpPr>
        <p:spPr>
          <a:xfrm flipH="1" flipV="1">
            <a:off x="5105400" y="3352800"/>
            <a:ext cx="1143001" cy="166919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058A9CF-E233-435C-B8FE-A5B029DC5688}"/>
              </a:ext>
            </a:extLst>
          </p:cNvPr>
          <p:cNvCxnSpPr>
            <a:cxnSpLocks/>
          </p:cNvCxnSpPr>
          <p:nvPr/>
        </p:nvCxnSpPr>
        <p:spPr>
          <a:xfrm flipH="1" flipV="1">
            <a:off x="5105400" y="2209800"/>
            <a:ext cx="1143001" cy="281219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99F63A8-7D71-4C9A-84D1-8F6A64FCFCD9}"/>
              </a:ext>
            </a:extLst>
          </p:cNvPr>
          <p:cNvSpPr/>
          <p:nvPr/>
        </p:nvSpPr>
        <p:spPr>
          <a:xfrm>
            <a:off x="1795136" y="609600"/>
            <a:ext cx="5824864" cy="461665"/>
          </a:xfrm>
          <a:prstGeom prst="rect">
            <a:avLst/>
          </a:prstGeom>
        </p:spPr>
        <p:txBody>
          <a:bodyPr wrap="none">
            <a:spAutoFit/>
          </a:bodyPr>
          <a:lstStyle/>
          <a:p>
            <a:r>
              <a:rPr lang="en-US" sz="2400" b="1" u="sng" dirty="0">
                <a:solidFill>
                  <a:srgbClr val="C00000"/>
                </a:solidFill>
              </a:rPr>
              <a:t>TMT Observatory: Partners Workshare</a:t>
            </a:r>
            <a:endParaRPr lang="en-IN" sz="2400" b="1" dirty="0">
              <a:solidFill>
                <a:srgbClr val="C00000"/>
              </a:solidFill>
            </a:endParaRPr>
          </a:p>
        </p:txBody>
      </p:sp>
      <p:pic>
        <p:nvPicPr>
          <p:cNvPr id="19" name="Picture 18" descr="IndiaTMT_logo.png">
            <a:extLst>
              <a:ext uri="{FF2B5EF4-FFF2-40B4-BE49-F238E27FC236}">
                <a16:creationId xmlns:a16="http://schemas.microsoft.com/office/drawing/2014/main" id="{5AEF2FC8-D514-43C6-A1A7-E15C0B1B4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Tree>
    <p:extLst>
      <p:ext uri="{BB962C8B-B14F-4D97-AF65-F5344CB8AC3E}">
        <p14:creationId xmlns:p14="http://schemas.microsoft.com/office/powerpoint/2010/main" val="423648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558643-1B6B-4DB7-910D-54EA7D8B2745}"/>
              </a:ext>
            </a:extLst>
          </p:cNvPr>
          <p:cNvSpPr txBox="1">
            <a:spLocks/>
          </p:cNvSpPr>
          <p:nvPr/>
        </p:nvSpPr>
        <p:spPr>
          <a:xfrm>
            <a:off x="457200" y="1676400"/>
            <a:ext cx="7772400" cy="5715000"/>
          </a:xfrm>
          <a:prstGeom prst="rect">
            <a:avLst/>
          </a:prstGeom>
        </p:spPr>
        <p:txBody>
          <a:bodyPr/>
          <a:lstStyle>
            <a:lvl1pPr marL="342900" indent="-342900" algn="l" defTabSz="914400" rtl="0" eaLnBrk="1" latinLnBrk="0" hangingPunct="1">
              <a:spcBef>
                <a:spcPct val="20000"/>
              </a:spcBef>
              <a:buFontTx/>
              <a:buBlip>
                <a:blip r:embed="rId2"/>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Cash contribution to the project capped at 30%</a:t>
            </a:r>
          </a:p>
          <a:p>
            <a:pPr lvl="1"/>
            <a:r>
              <a:rPr lang="en-US" dirty="0"/>
              <a:t>To a pool for common fund, infrastructure etc.</a:t>
            </a:r>
          </a:p>
          <a:p>
            <a:r>
              <a:rPr lang="en-US" dirty="0"/>
              <a:t>Up to 70% of all partner contributions will be made in in-kind</a:t>
            </a:r>
          </a:p>
          <a:p>
            <a:pPr lvl="1"/>
            <a:r>
              <a:rPr lang="en-US" dirty="0"/>
              <a:t>Subsystems (h/w and s/w)</a:t>
            </a:r>
          </a:p>
          <a:p>
            <a:pPr lvl="1"/>
            <a:r>
              <a:rPr lang="en-US" dirty="0"/>
              <a:t>Human resources (b/w)</a:t>
            </a:r>
          </a:p>
          <a:p>
            <a:pPr lvl="1"/>
            <a:r>
              <a:rPr lang="en-US" dirty="0"/>
              <a:t>Services</a:t>
            </a:r>
          </a:p>
        </p:txBody>
      </p:sp>
      <p:sp>
        <p:nvSpPr>
          <p:cNvPr id="3" name="Rectangle 2">
            <a:extLst>
              <a:ext uri="{FF2B5EF4-FFF2-40B4-BE49-F238E27FC236}">
                <a16:creationId xmlns:a16="http://schemas.microsoft.com/office/drawing/2014/main" id="{B54D45A3-EC76-468B-8C9E-408615C5B196}"/>
              </a:ext>
            </a:extLst>
          </p:cNvPr>
          <p:cNvSpPr/>
          <p:nvPr/>
        </p:nvSpPr>
        <p:spPr>
          <a:xfrm>
            <a:off x="3493432" y="609600"/>
            <a:ext cx="1840568" cy="461665"/>
          </a:xfrm>
          <a:prstGeom prst="rect">
            <a:avLst/>
          </a:prstGeom>
        </p:spPr>
        <p:txBody>
          <a:bodyPr wrap="none">
            <a:spAutoFit/>
          </a:bodyPr>
          <a:lstStyle/>
          <a:p>
            <a:r>
              <a:rPr lang="en-US" sz="2400" b="1" dirty="0">
                <a:solidFill>
                  <a:srgbClr val="C00000"/>
                </a:solidFill>
              </a:rPr>
              <a:t>Indian Role</a:t>
            </a:r>
            <a:endParaRPr lang="en-IN" sz="2400" b="1" dirty="0">
              <a:solidFill>
                <a:srgbClr val="C00000"/>
              </a:solidFill>
            </a:endParaRPr>
          </a:p>
        </p:txBody>
      </p:sp>
      <p:pic>
        <p:nvPicPr>
          <p:cNvPr id="4" name="Picture 3" descr="IndiaTMT_logo.png">
            <a:extLst>
              <a:ext uri="{FF2B5EF4-FFF2-40B4-BE49-F238E27FC236}">
                <a16:creationId xmlns:a16="http://schemas.microsoft.com/office/drawing/2014/main" id="{1B88728F-DDB1-4A51-A21A-17EC57F8F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457200"/>
            <a:ext cx="910872" cy="728698"/>
          </a:xfrm>
          <a:prstGeom prst="rect">
            <a:avLst/>
          </a:prstGeom>
        </p:spPr>
      </p:pic>
    </p:spTree>
    <p:extLst>
      <p:ext uri="{BB962C8B-B14F-4D97-AF65-F5344CB8AC3E}">
        <p14:creationId xmlns:p14="http://schemas.microsoft.com/office/powerpoint/2010/main" val="106407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0"/>
            <a:ext cx="9067800" cy="5386090"/>
          </a:xfrm>
          <a:prstGeom prst="rect">
            <a:avLst/>
          </a:prstGeom>
        </p:spPr>
        <p:txBody>
          <a:bodyPr wrap="square">
            <a:spAutoFit/>
          </a:bodyPr>
          <a:lstStyle/>
          <a:p>
            <a:pPr marL="342900" indent="-342900">
              <a:buFont typeface="Wingdings" panose="05000000000000000000" pitchFamily="2" charset="2"/>
              <a:buChar char="§"/>
            </a:pPr>
            <a:r>
              <a:rPr lang="en-US" sz="2000" b="1" dirty="0">
                <a:solidFill>
                  <a:srgbClr val="7030A0"/>
                </a:solidFill>
              </a:rPr>
              <a:t>Led by India-TMT consortium</a:t>
            </a:r>
          </a:p>
          <a:p>
            <a:endParaRPr lang="en-US" sz="2000" b="1" dirty="0">
              <a:solidFill>
                <a:schemeClr val="tx2"/>
              </a:solidFill>
            </a:endParaRPr>
          </a:p>
          <a:p>
            <a:pPr lvl="1"/>
            <a:r>
              <a:rPr lang="en-US" b="1" dirty="0" err="1">
                <a:solidFill>
                  <a:schemeClr val="tx2"/>
                </a:solidFill>
              </a:rPr>
              <a:t>Aryabhatta</a:t>
            </a:r>
            <a:r>
              <a:rPr lang="en-US" b="1" dirty="0">
                <a:solidFill>
                  <a:schemeClr val="tx2"/>
                </a:solidFill>
              </a:rPr>
              <a:t> Research Institute for Observational Sciences (ARIES), </a:t>
            </a:r>
            <a:r>
              <a:rPr lang="en-US" b="1" dirty="0" err="1">
                <a:solidFill>
                  <a:schemeClr val="tx2"/>
                </a:solidFill>
              </a:rPr>
              <a:t>Nainital</a:t>
            </a:r>
            <a:endParaRPr lang="en-US" b="1" dirty="0">
              <a:solidFill>
                <a:schemeClr val="tx2"/>
              </a:solidFill>
            </a:endParaRPr>
          </a:p>
          <a:p>
            <a:pPr lvl="1"/>
            <a:endParaRPr lang="en-US" b="1" dirty="0">
              <a:solidFill>
                <a:schemeClr val="tx2"/>
              </a:solidFill>
            </a:endParaRPr>
          </a:p>
          <a:p>
            <a:pPr lvl="1"/>
            <a:r>
              <a:rPr lang="en-US" b="1" dirty="0">
                <a:solidFill>
                  <a:schemeClr val="tx2"/>
                </a:solidFill>
              </a:rPr>
              <a:t>Indian Institute of Astrophysics (IIA), Bengaluru</a:t>
            </a:r>
          </a:p>
          <a:p>
            <a:pPr lvl="1"/>
            <a:endParaRPr lang="en-US" b="1" dirty="0">
              <a:solidFill>
                <a:schemeClr val="tx2"/>
              </a:solidFill>
            </a:endParaRPr>
          </a:p>
          <a:p>
            <a:pPr lvl="1"/>
            <a:r>
              <a:rPr lang="en-US" b="1" dirty="0">
                <a:solidFill>
                  <a:schemeClr val="tx2"/>
                </a:solidFill>
              </a:rPr>
              <a:t>Inter-University Center for Astronomy and Astrophysics (IUCAA), Pune</a:t>
            </a:r>
          </a:p>
          <a:p>
            <a:pPr lvl="1"/>
            <a:endParaRPr lang="en-US" b="1" dirty="0">
              <a:solidFill>
                <a:schemeClr val="tx2"/>
              </a:solidFill>
            </a:endParaRPr>
          </a:p>
          <a:p>
            <a:pPr lvl="1"/>
            <a:endParaRPr lang="en-US" sz="2000" b="1" dirty="0">
              <a:solidFill>
                <a:srgbClr val="7030A0"/>
              </a:solidFill>
            </a:endParaRPr>
          </a:p>
          <a:p>
            <a:pPr marL="342900" indent="-342900">
              <a:buFont typeface="Wingdings" panose="05000000000000000000" pitchFamily="2" charset="2"/>
              <a:buChar char="§"/>
            </a:pPr>
            <a:r>
              <a:rPr lang="en-US" sz="2000" b="1" dirty="0">
                <a:solidFill>
                  <a:srgbClr val="7030A0"/>
                </a:solidFill>
              </a:rPr>
              <a:t>India-TMT Coordination Centre (ITCC) at IIA campus</a:t>
            </a:r>
          </a:p>
          <a:p>
            <a:pPr marL="342900" indent="-342900">
              <a:buFont typeface="Wingdings" panose="05000000000000000000" pitchFamily="2" charset="2"/>
              <a:buChar char="§"/>
            </a:pPr>
            <a:endParaRPr lang="en-US" sz="2000" b="1" dirty="0">
              <a:solidFill>
                <a:schemeClr val="tx2"/>
              </a:solidFill>
            </a:endParaRPr>
          </a:p>
          <a:p>
            <a:endParaRPr lang="en-US" sz="2000" b="1" dirty="0">
              <a:solidFill>
                <a:schemeClr val="tx2"/>
              </a:solidFill>
            </a:endParaRPr>
          </a:p>
          <a:p>
            <a:pPr marL="342900" indent="-342900">
              <a:buFont typeface="Wingdings" panose="05000000000000000000" pitchFamily="2" charset="2"/>
              <a:buChar char="§"/>
            </a:pPr>
            <a:r>
              <a:rPr lang="en-US" sz="2000" b="1" dirty="0">
                <a:solidFill>
                  <a:srgbClr val="7030A0"/>
                </a:solidFill>
              </a:rPr>
              <a:t>Funded by DST and DAE</a:t>
            </a:r>
          </a:p>
          <a:p>
            <a:pPr lvl="1"/>
            <a:r>
              <a:rPr lang="en-US" b="1" dirty="0">
                <a:solidFill>
                  <a:schemeClr val="tx2"/>
                </a:solidFill>
              </a:rPr>
              <a:t>Mega-Facilities for Basic Science </a:t>
            </a:r>
            <a:r>
              <a:rPr lang="en-US" b="1" dirty="0" err="1">
                <a:solidFill>
                  <a:schemeClr val="tx2"/>
                </a:solidFill>
              </a:rPr>
              <a:t>Programme</a:t>
            </a:r>
            <a:endParaRPr lang="en-US" b="1" dirty="0">
              <a:solidFill>
                <a:schemeClr val="tx2"/>
              </a:solidFill>
            </a:endParaRPr>
          </a:p>
          <a:p>
            <a:pPr lvl="1"/>
            <a:endParaRPr lang="en-US" sz="2000" b="1" dirty="0">
              <a:solidFill>
                <a:schemeClr val="tx2"/>
              </a:solidFill>
            </a:endParaRPr>
          </a:p>
          <a:p>
            <a:pPr lvl="1"/>
            <a:endParaRPr lang="en-US" sz="2000" b="1" dirty="0">
              <a:solidFill>
                <a:schemeClr val="tx2"/>
              </a:solidFill>
            </a:endParaRPr>
          </a:p>
          <a:p>
            <a:pPr marL="342900" indent="-342900">
              <a:buFont typeface="Wingdings" panose="05000000000000000000" pitchFamily="2" charset="2"/>
              <a:buChar char="§"/>
            </a:pPr>
            <a:r>
              <a:rPr lang="en-US" sz="2000" b="1" dirty="0">
                <a:solidFill>
                  <a:srgbClr val="7030A0"/>
                </a:solidFill>
              </a:rPr>
              <a:t>Other institutes and centers</a:t>
            </a:r>
          </a:p>
          <a:p>
            <a:pPr lvl="1"/>
            <a:r>
              <a:rPr lang="en-US" b="1" dirty="0">
                <a:solidFill>
                  <a:schemeClr val="tx2"/>
                </a:solidFill>
              </a:rPr>
              <a:t>CDAC, TIFR, IIST, IISERs, Universities</a:t>
            </a:r>
          </a:p>
        </p:txBody>
      </p:sp>
      <p:sp>
        <p:nvSpPr>
          <p:cNvPr id="3" name="TextBox 2"/>
          <p:cNvSpPr txBox="1"/>
          <p:nvPr/>
        </p:nvSpPr>
        <p:spPr>
          <a:xfrm>
            <a:off x="2756224" y="533400"/>
            <a:ext cx="3873176" cy="461665"/>
          </a:xfrm>
          <a:prstGeom prst="rect">
            <a:avLst/>
          </a:prstGeom>
          <a:noFill/>
        </p:spPr>
        <p:txBody>
          <a:bodyPr wrap="none" rtlCol="0">
            <a:spAutoFit/>
          </a:bodyPr>
          <a:lstStyle/>
          <a:p>
            <a:r>
              <a:rPr lang="en-US" sz="2400" b="1" dirty="0">
                <a:solidFill>
                  <a:srgbClr val="C00000"/>
                </a:solidFill>
              </a:rPr>
              <a:t>Institutional Participation</a:t>
            </a:r>
          </a:p>
        </p:txBody>
      </p:sp>
      <p:pic>
        <p:nvPicPr>
          <p:cNvPr id="4" name="Picture 3" descr="IndiaTMT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Tree>
    <p:extLst>
      <p:ext uri="{BB962C8B-B14F-4D97-AF65-F5344CB8AC3E}">
        <p14:creationId xmlns:p14="http://schemas.microsoft.com/office/powerpoint/2010/main" val="2455701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38115" y="457200"/>
            <a:ext cx="6386685" cy="461665"/>
          </a:xfrm>
          <a:prstGeom prst="rect">
            <a:avLst/>
          </a:prstGeom>
          <a:noFill/>
        </p:spPr>
        <p:txBody>
          <a:bodyPr wrap="none" rtlCol="0">
            <a:spAutoFit/>
          </a:bodyPr>
          <a:lstStyle/>
          <a:p>
            <a:r>
              <a:rPr lang="en-US" sz="2400" b="1" dirty="0">
                <a:solidFill>
                  <a:srgbClr val="C00000"/>
                </a:solidFill>
              </a:rPr>
              <a:t>India-TMT role in the project - Subsystems</a:t>
            </a:r>
          </a:p>
        </p:txBody>
      </p:sp>
      <p:sp>
        <p:nvSpPr>
          <p:cNvPr id="11" name="TextBox 10"/>
          <p:cNvSpPr txBox="1"/>
          <p:nvPr/>
        </p:nvSpPr>
        <p:spPr>
          <a:xfrm>
            <a:off x="3950846" y="1371600"/>
            <a:ext cx="5193154" cy="5478423"/>
          </a:xfrm>
          <a:prstGeom prst="rect">
            <a:avLst/>
          </a:prstGeom>
          <a:solidFill>
            <a:srgbClr val="92D050"/>
          </a:solidFill>
        </p:spPr>
        <p:txBody>
          <a:bodyPr wrap="square" rtlCol="0">
            <a:spAutoFit/>
          </a:bodyPr>
          <a:lstStyle/>
          <a:p>
            <a:pPr>
              <a:lnSpc>
                <a:spcPts val="2000"/>
              </a:lnSpc>
              <a:buFont typeface="Wingdings" pitchFamily="2" charset="2"/>
              <a:buChar char="ü"/>
            </a:pPr>
            <a:r>
              <a:rPr lang="en-US" sz="2000" dirty="0"/>
              <a:t>M1 polishing</a:t>
            </a:r>
          </a:p>
          <a:p>
            <a:pPr>
              <a:lnSpc>
                <a:spcPts val="2000"/>
              </a:lnSpc>
            </a:pPr>
            <a:endParaRPr lang="en-US" sz="2000" dirty="0"/>
          </a:p>
          <a:p>
            <a:pPr>
              <a:lnSpc>
                <a:spcPts val="2000"/>
              </a:lnSpc>
              <a:buFont typeface="Wingdings" pitchFamily="2" charset="2"/>
              <a:buChar char="ü"/>
            </a:pPr>
            <a:r>
              <a:rPr lang="en-US" sz="2000" dirty="0"/>
              <a:t>M1 Control system </a:t>
            </a:r>
          </a:p>
          <a:p>
            <a:pPr>
              <a:lnSpc>
                <a:spcPts val="2000"/>
              </a:lnSpc>
              <a:buFont typeface="Wingdings" pitchFamily="2" charset="2"/>
              <a:buChar char="ü"/>
            </a:pPr>
            <a:endParaRPr lang="en-US" sz="2000" dirty="0"/>
          </a:p>
          <a:p>
            <a:pPr lvl="1">
              <a:lnSpc>
                <a:spcPts val="2000"/>
              </a:lnSpc>
              <a:buFont typeface="Wingdings" pitchFamily="2" charset="2"/>
              <a:buChar char="§"/>
            </a:pPr>
            <a:r>
              <a:rPr lang="en-US" sz="2000" dirty="0"/>
              <a:t>Actuators</a:t>
            </a:r>
          </a:p>
          <a:p>
            <a:pPr lvl="1">
              <a:lnSpc>
                <a:spcPts val="2000"/>
              </a:lnSpc>
            </a:pPr>
            <a:r>
              <a:rPr lang="en-US" sz="2000" dirty="0"/>
              <a:t> </a:t>
            </a:r>
          </a:p>
          <a:p>
            <a:pPr lvl="1">
              <a:lnSpc>
                <a:spcPts val="2000"/>
              </a:lnSpc>
              <a:buFont typeface="Wingdings" pitchFamily="2" charset="2"/>
              <a:buChar char="§"/>
            </a:pPr>
            <a:r>
              <a:rPr lang="en-US" sz="2000" dirty="0"/>
              <a:t>Edge Sensors</a:t>
            </a:r>
          </a:p>
          <a:p>
            <a:pPr lvl="1">
              <a:lnSpc>
                <a:spcPts val="2000"/>
              </a:lnSpc>
              <a:buFont typeface="Wingdings" pitchFamily="2" charset="2"/>
              <a:buChar char="ü"/>
            </a:pPr>
            <a:endParaRPr lang="en-US" sz="2000" dirty="0"/>
          </a:p>
          <a:p>
            <a:pPr lvl="1">
              <a:lnSpc>
                <a:spcPts val="2000"/>
              </a:lnSpc>
              <a:buFont typeface="Wingdings" pitchFamily="2" charset="2"/>
              <a:buChar char="§"/>
            </a:pPr>
            <a:r>
              <a:rPr lang="en-US" sz="2000" dirty="0"/>
              <a:t>Electronics </a:t>
            </a:r>
          </a:p>
          <a:p>
            <a:pPr>
              <a:lnSpc>
                <a:spcPts val="2000"/>
              </a:lnSpc>
            </a:pPr>
            <a:endParaRPr lang="en-US" sz="2000" dirty="0"/>
          </a:p>
          <a:p>
            <a:pPr>
              <a:lnSpc>
                <a:spcPts val="2000"/>
              </a:lnSpc>
              <a:buFont typeface="Wingdings" pitchFamily="2" charset="2"/>
              <a:buChar char="ü"/>
            </a:pPr>
            <a:r>
              <a:rPr lang="en-US" sz="2000" dirty="0"/>
              <a:t>  Segment Support Assembly</a:t>
            </a:r>
          </a:p>
          <a:p>
            <a:pPr>
              <a:lnSpc>
                <a:spcPts val="2000"/>
              </a:lnSpc>
            </a:pPr>
            <a:r>
              <a:rPr lang="en-US" sz="2000" dirty="0"/>
              <a:t>     (SSAs) </a:t>
            </a:r>
          </a:p>
          <a:p>
            <a:pPr>
              <a:lnSpc>
                <a:spcPts val="2000"/>
              </a:lnSpc>
            </a:pPr>
            <a:endParaRPr lang="en-US" sz="2000" dirty="0"/>
          </a:p>
          <a:p>
            <a:pPr>
              <a:lnSpc>
                <a:spcPts val="2000"/>
              </a:lnSpc>
              <a:buFont typeface="Wingdings" pitchFamily="2" charset="2"/>
              <a:buChar char="ü"/>
            </a:pPr>
            <a:r>
              <a:rPr lang="en-US" sz="2000" dirty="0"/>
              <a:t>   Mirror Coating:  </a:t>
            </a:r>
          </a:p>
          <a:p>
            <a:pPr>
              <a:lnSpc>
                <a:spcPts val="2000"/>
              </a:lnSpc>
            </a:pPr>
            <a:endParaRPr lang="en-US" sz="2000" dirty="0"/>
          </a:p>
          <a:p>
            <a:pPr>
              <a:lnSpc>
                <a:spcPts val="2000"/>
              </a:lnSpc>
              <a:buFont typeface="Wingdings" pitchFamily="2" charset="2"/>
              <a:buChar char="ü"/>
            </a:pPr>
            <a:r>
              <a:rPr lang="en-US" sz="2000" dirty="0"/>
              <a:t>    Control Software    </a:t>
            </a:r>
          </a:p>
          <a:p>
            <a:pPr>
              <a:lnSpc>
                <a:spcPts val="2000"/>
              </a:lnSpc>
              <a:buFont typeface="Wingdings" pitchFamily="2" charset="2"/>
              <a:buChar char="ü"/>
            </a:pPr>
            <a:endParaRPr lang="en-US" sz="2000" dirty="0"/>
          </a:p>
          <a:p>
            <a:pPr>
              <a:lnSpc>
                <a:spcPts val="2000"/>
              </a:lnSpc>
              <a:buFont typeface="Wingdings" pitchFamily="2" charset="2"/>
              <a:buChar char="ü"/>
            </a:pPr>
            <a:r>
              <a:rPr lang="en-US" sz="2000" dirty="0"/>
              <a:t>Instrument Development – WFOS, IRIS &amp;</a:t>
            </a:r>
          </a:p>
          <a:p>
            <a:pPr>
              <a:lnSpc>
                <a:spcPts val="2000"/>
              </a:lnSpc>
            </a:pPr>
            <a:r>
              <a:rPr lang="en-US" sz="2000" dirty="0"/>
              <a:t>			       HROS </a:t>
            </a:r>
          </a:p>
          <a:p>
            <a:pPr>
              <a:lnSpc>
                <a:spcPts val="2000"/>
              </a:lnSpc>
            </a:pPr>
            <a:r>
              <a:rPr lang="en-US" sz="2000" dirty="0"/>
              <a:t>     </a:t>
            </a:r>
          </a:p>
          <a:p>
            <a:pPr>
              <a:lnSpc>
                <a:spcPts val="2000"/>
              </a:lnSpc>
            </a:pPr>
            <a:endParaRPr lang="en-US" sz="2000" dirty="0"/>
          </a:p>
        </p:txBody>
      </p:sp>
      <p:pic>
        <p:nvPicPr>
          <p:cNvPr id="7" name="Picture 6"/>
          <p:cNvPicPr>
            <a:picLocks noChangeAspect="1" noChangeArrowheads="1"/>
          </p:cNvPicPr>
          <p:nvPr/>
        </p:nvPicPr>
        <p:blipFill>
          <a:blip r:embed="rId2" cstate="print"/>
          <a:srcRect/>
          <a:stretch>
            <a:fillRect/>
          </a:stretch>
        </p:blipFill>
        <p:spPr bwMode="auto">
          <a:xfrm>
            <a:off x="0" y="2362200"/>
            <a:ext cx="3886200" cy="3886200"/>
          </a:xfrm>
          <a:prstGeom prst="rect">
            <a:avLst/>
          </a:prstGeom>
          <a:noFill/>
          <a:ln w="9525">
            <a:noFill/>
            <a:miter lim="800000"/>
            <a:headEnd/>
            <a:tailEnd/>
          </a:ln>
          <a:effectLst/>
        </p:spPr>
      </p:pic>
      <p:sp>
        <p:nvSpPr>
          <p:cNvPr id="14" name="Right Brace 13"/>
          <p:cNvSpPr/>
          <p:nvPr/>
        </p:nvSpPr>
        <p:spPr>
          <a:xfrm>
            <a:off x="6705600" y="2133600"/>
            <a:ext cx="152400" cy="1447800"/>
          </a:xfrm>
          <a:prstGeom prst="rightBrace">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990600" y="1524000"/>
            <a:ext cx="3276600" cy="2971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276600" y="3886200"/>
            <a:ext cx="1143000" cy="990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371600" y="2514600"/>
            <a:ext cx="3048000" cy="2286000"/>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09800" y="3048000"/>
            <a:ext cx="2286000" cy="19050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IndiaTMT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38102"/>
            <a:ext cx="910872" cy="728698"/>
          </a:xfrm>
          <a:prstGeom prst="rect">
            <a:avLst/>
          </a:prstGeom>
        </p:spPr>
      </p:pic>
    </p:spTree>
    <p:extLst>
      <p:ext uri="{BB962C8B-B14F-4D97-AF65-F5344CB8AC3E}">
        <p14:creationId xmlns:p14="http://schemas.microsoft.com/office/powerpoint/2010/main" val="449942486"/>
      </p:ext>
    </p:extLst>
  </p:cSld>
  <p:clrMapOvr>
    <a:masterClrMapping/>
  </p:clrMapOvr>
  <p:transition advTm="191095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defRPr/>
            </a:pPr>
            <a:fld id="{AD7A97E3-EAF0-4F94-977E-1C8743059E42}" type="slidenum">
              <a:rPr lang="en-US" smtClean="0"/>
              <a:pPr>
                <a:defRPr/>
              </a:pPr>
              <a:t>15</a:t>
            </a:fld>
            <a:endParaRPr lang="en-US"/>
          </a:p>
        </p:txBody>
      </p:sp>
      <p:pic>
        <p:nvPicPr>
          <p:cNvPr id="5" name="Picture 4" descr="SSA_view.bmp"/>
          <p:cNvPicPr>
            <a:picLocks noChangeAspect="1"/>
          </p:cNvPicPr>
          <p:nvPr/>
        </p:nvPicPr>
        <p:blipFill>
          <a:blip r:embed="rId2" cstate="print"/>
          <a:stretch>
            <a:fillRect/>
          </a:stretch>
        </p:blipFill>
        <p:spPr>
          <a:xfrm>
            <a:off x="1828800" y="990600"/>
            <a:ext cx="5410200" cy="4021486"/>
          </a:xfrm>
          <a:prstGeom prst="rect">
            <a:avLst/>
          </a:prstGeom>
        </p:spPr>
      </p:pic>
      <p:sp>
        <p:nvSpPr>
          <p:cNvPr id="6" name="TextBox 5"/>
          <p:cNvSpPr txBox="1"/>
          <p:nvPr/>
        </p:nvSpPr>
        <p:spPr>
          <a:xfrm>
            <a:off x="1442220" y="381000"/>
            <a:ext cx="5796780" cy="461665"/>
          </a:xfrm>
          <a:prstGeom prst="rect">
            <a:avLst/>
          </a:prstGeom>
          <a:noFill/>
        </p:spPr>
        <p:txBody>
          <a:bodyPr wrap="none" rtlCol="0">
            <a:spAutoFit/>
          </a:bodyPr>
          <a:lstStyle/>
          <a:p>
            <a:r>
              <a:rPr lang="en-US" sz="2400" b="1" dirty="0">
                <a:solidFill>
                  <a:srgbClr val="C00000"/>
                </a:solidFill>
              </a:rPr>
              <a:t>Primary mirror Control system (M1CS)</a:t>
            </a:r>
          </a:p>
        </p:txBody>
      </p:sp>
      <p:cxnSp>
        <p:nvCxnSpPr>
          <p:cNvPr id="8" name="Straight Arrow Connector 7"/>
          <p:cNvCxnSpPr>
            <a:cxnSpLocks/>
          </p:cNvCxnSpPr>
          <p:nvPr/>
        </p:nvCxnSpPr>
        <p:spPr>
          <a:xfrm flipV="1">
            <a:off x="5029200" y="1600200"/>
            <a:ext cx="24384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67600" y="1411069"/>
            <a:ext cx="1108559" cy="646331"/>
          </a:xfrm>
          <a:prstGeom prst="rect">
            <a:avLst/>
          </a:prstGeom>
          <a:solidFill>
            <a:srgbClr val="FFFF00"/>
          </a:solidFill>
        </p:spPr>
        <p:txBody>
          <a:bodyPr wrap="none" rtlCol="0">
            <a:spAutoFit/>
          </a:bodyPr>
          <a:lstStyle/>
          <a:p>
            <a:r>
              <a:rPr lang="en-US" dirty="0"/>
              <a:t>Segment</a:t>
            </a:r>
          </a:p>
          <a:p>
            <a:r>
              <a:rPr lang="en-US" dirty="0"/>
              <a:t>(90)</a:t>
            </a:r>
          </a:p>
        </p:txBody>
      </p:sp>
      <p:cxnSp>
        <p:nvCxnSpPr>
          <p:cNvPr id="11" name="Straight Arrow Connector 10"/>
          <p:cNvCxnSpPr/>
          <p:nvPr/>
        </p:nvCxnSpPr>
        <p:spPr>
          <a:xfrm>
            <a:off x="6019800" y="3352800"/>
            <a:ext cx="16002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3664803"/>
            <a:ext cx="1484702" cy="830997"/>
          </a:xfrm>
          <a:prstGeom prst="rect">
            <a:avLst/>
          </a:prstGeom>
          <a:solidFill>
            <a:srgbClr val="FFFF00"/>
          </a:solidFill>
        </p:spPr>
        <p:txBody>
          <a:bodyPr wrap="none" rtlCol="0">
            <a:spAutoFit/>
          </a:bodyPr>
          <a:lstStyle/>
          <a:p>
            <a:r>
              <a:rPr lang="en-US" dirty="0"/>
              <a:t>Actuators</a:t>
            </a:r>
          </a:p>
          <a:p>
            <a:r>
              <a:rPr lang="en-US" dirty="0"/>
              <a:t>    (1476)</a:t>
            </a:r>
          </a:p>
        </p:txBody>
      </p:sp>
      <p:cxnSp>
        <p:nvCxnSpPr>
          <p:cNvPr id="14" name="Straight Arrow Connector 13"/>
          <p:cNvCxnSpPr/>
          <p:nvPr/>
        </p:nvCxnSpPr>
        <p:spPr>
          <a:xfrm flipH="1">
            <a:off x="1524000" y="2057400"/>
            <a:ext cx="990600" cy="3124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4419600"/>
            <a:ext cx="1938351" cy="830997"/>
          </a:xfrm>
          <a:prstGeom prst="rect">
            <a:avLst/>
          </a:prstGeom>
          <a:solidFill>
            <a:srgbClr val="FFFF00"/>
          </a:solidFill>
        </p:spPr>
        <p:txBody>
          <a:bodyPr wrap="none" rtlCol="0">
            <a:spAutoFit/>
          </a:bodyPr>
          <a:lstStyle/>
          <a:p>
            <a:r>
              <a:rPr lang="en-US" dirty="0"/>
              <a:t>Edge Sensors</a:t>
            </a:r>
          </a:p>
          <a:p>
            <a:r>
              <a:rPr lang="en-US" dirty="0"/>
              <a:t>    (~3000)</a:t>
            </a:r>
          </a:p>
        </p:txBody>
      </p:sp>
      <p:cxnSp>
        <p:nvCxnSpPr>
          <p:cNvPr id="17" name="Straight Arrow Connector 16"/>
          <p:cNvCxnSpPr/>
          <p:nvPr/>
        </p:nvCxnSpPr>
        <p:spPr>
          <a:xfrm>
            <a:off x="3581400" y="2667000"/>
            <a:ext cx="914400" cy="1752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572000" y="2743200"/>
            <a:ext cx="914400" cy="16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681730" y="4415135"/>
            <a:ext cx="4462119" cy="461665"/>
          </a:xfrm>
          <a:prstGeom prst="rect">
            <a:avLst/>
          </a:prstGeom>
          <a:solidFill>
            <a:srgbClr val="FFFF00"/>
          </a:solidFill>
        </p:spPr>
        <p:txBody>
          <a:bodyPr wrap="none" rtlCol="0">
            <a:spAutoFit/>
          </a:bodyPr>
          <a:lstStyle/>
          <a:p>
            <a:r>
              <a:rPr lang="en-US" dirty="0"/>
              <a:t>Segment Support Assembly(492)</a:t>
            </a:r>
          </a:p>
        </p:txBody>
      </p:sp>
      <p:pic>
        <p:nvPicPr>
          <p:cNvPr id="23" name="Picture 2"/>
          <p:cNvPicPr>
            <a:picLocks noChangeAspect="1" noChangeArrowheads="1"/>
          </p:cNvPicPr>
          <p:nvPr/>
        </p:nvPicPr>
        <p:blipFill>
          <a:blip r:embed="rId3" cstate="print"/>
          <a:srcRect/>
          <a:stretch>
            <a:fillRect/>
          </a:stretch>
        </p:blipFill>
        <p:spPr bwMode="auto">
          <a:xfrm>
            <a:off x="1" y="5562600"/>
            <a:ext cx="2133599" cy="1238383"/>
          </a:xfrm>
          <a:prstGeom prst="rect">
            <a:avLst/>
          </a:prstGeom>
          <a:noFill/>
          <a:ln w="9525">
            <a:noFill/>
            <a:miter lim="800000"/>
            <a:headEnd/>
            <a:tailEnd/>
          </a:ln>
        </p:spPr>
      </p:pic>
      <p:pic>
        <p:nvPicPr>
          <p:cNvPr id="24" name="Picture 55" descr="segment_support"/>
          <p:cNvPicPr>
            <a:picLocks noChangeAspect="1" noChangeArrowheads="1"/>
          </p:cNvPicPr>
          <p:nvPr/>
        </p:nvPicPr>
        <p:blipFill>
          <a:blip r:embed="rId4" cstate="print"/>
          <a:srcRect l="16400" t="23882" r="9683" b="51169"/>
          <a:stretch>
            <a:fillRect/>
          </a:stretch>
        </p:blipFill>
        <p:spPr bwMode="auto">
          <a:xfrm>
            <a:off x="2362200" y="5105400"/>
            <a:ext cx="4724400" cy="1752600"/>
          </a:xfrm>
          <a:prstGeom prst="rect">
            <a:avLst/>
          </a:prstGeom>
          <a:noFill/>
          <a:ln w="9525">
            <a:noFill/>
            <a:miter lim="800000"/>
            <a:headEnd/>
            <a:tailEnd/>
          </a:ln>
        </p:spPr>
      </p:pic>
      <p:pic>
        <p:nvPicPr>
          <p:cNvPr id="25" name="Picture 24"/>
          <p:cNvPicPr/>
          <p:nvPr/>
        </p:nvPicPr>
        <p:blipFill>
          <a:blip r:embed="rId5" cstate="print"/>
          <a:srcRect l="23049" t="15534" r="27659" b="9320"/>
          <a:stretch>
            <a:fillRect/>
          </a:stretch>
        </p:blipFill>
        <p:spPr bwMode="auto">
          <a:xfrm>
            <a:off x="7239000" y="4572000"/>
            <a:ext cx="1905000" cy="2286000"/>
          </a:xfrm>
          <a:prstGeom prst="rect">
            <a:avLst/>
          </a:prstGeom>
          <a:solidFill>
            <a:srgbClr val="FFFFFF"/>
          </a:solidFill>
          <a:ln w="9525">
            <a:noFill/>
            <a:miter lim="800000"/>
            <a:headEnd/>
            <a:tailEnd/>
          </a:ln>
        </p:spPr>
      </p:pic>
      <p:pic>
        <p:nvPicPr>
          <p:cNvPr id="19" name="Picture 18" descr="IndiaTMT_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400" y="261902"/>
            <a:ext cx="910872" cy="728698"/>
          </a:xfrm>
          <a:prstGeom prst="rect">
            <a:avLst/>
          </a:prstGeom>
        </p:spPr>
      </p:pic>
    </p:spTree>
    <p:extLst>
      <p:ext uri="{BB962C8B-B14F-4D97-AF65-F5344CB8AC3E}">
        <p14:creationId xmlns:p14="http://schemas.microsoft.com/office/powerpoint/2010/main" val="14116011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84C8DD83-66A6-4EFA-B8C2-27FD79A30A65}"/>
              </a:ext>
            </a:extLst>
          </p:cNvPr>
          <p:cNvPicPr>
            <a:picLocks noChangeAspect="1"/>
          </p:cNvPicPr>
          <p:nvPr/>
        </p:nvPicPr>
        <p:blipFill>
          <a:blip r:embed="rId2"/>
          <a:stretch>
            <a:fillRect/>
          </a:stretch>
        </p:blipFill>
        <p:spPr>
          <a:xfrm>
            <a:off x="609600" y="1622499"/>
            <a:ext cx="7848600" cy="5159301"/>
          </a:xfrm>
          <a:prstGeom prst="rect">
            <a:avLst/>
          </a:prstGeom>
        </p:spPr>
      </p:pic>
      <p:sp>
        <p:nvSpPr>
          <p:cNvPr id="3" name="Rectangle 2">
            <a:extLst>
              <a:ext uri="{FF2B5EF4-FFF2-40B4-BE49-F238E27FC236}">
                <a16:creationId xmlns:a16="http://schemas.microsoft.com/office/drawing/2014/main" id="{E224C851-EB91-4BA7-BF6C-D4777B543B8B}"/>
              </a:ext>
            </a:extLst>
          </p:cNvPr>
          <p:cNvSpPr/>
          <p:nvPr/>
        </p:nvSpPr>
        <p:spPr>
          <a:xfrm>
            <a:off x="2514600" y="609600"/>
            <a:ext cx="4886274" cy="461665"/>
          </a:xfrm>
          <a:prstGeom prst="rect">
            <a:avLst/>
          </a:prstGeom>
        </p:spPr>
        <p:txBody>
          <a:bodyPr wrap="none">
            <a:spAutoFit/>
          </a:bodyPr>
          <a:lstStyle/>
          <a:p>
            <a:r>
              <a:rPr lang="en-IN" sz="2400" b="1" dirty="0">
                <a:solidFill>
                  <a:srgbClr val="C00000"/>
                </a:solidFill>
              </a:rPr>
              <a:t>TMT Science Instrument Cluster</a:t>
            </a:r>
          </a:p>
        </p:txBody>
      </p:sp>
      <p:pic>
        <p:nvPicPr>
          <p:cNvPr id="4" name="Picture 3" descr="IndiaTMT_logo.png">
            <a:extLst>
              <a:ext uri="{FF2B5EF4-FFF2-40B4-BE49-F238E27FC236}">
                <a16:creationId xmlns:a16="http://schemas.microsoft.com/office/drawing/2014/main" id="{E789639F-DC3C-499F-BB6A-39721546F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Tree>
    <p:extLst>
      <p:ext uri="{BB962C8B-B14F-4D97-AF65-F5344CB8AC3E}">
        <p14:creationId xmlns:p14="http://schemas.microsoft.com/office/powerpoint/2010/main" val="2656737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Shot 2019-10-15 at 11.20.03 pm.png">
            <a:extLst>
              <a:ext uri="{FF2B5EF4-FFF2-40B4-BE49-F238E27FC236}">
                <a16:creationId xmlns:a16="http://schemas.microsoft.com/office/drawing/2014/main" id="{510F5365-5C82-4058-9131-54938FF005A4}"/>
              </a:ext>
            </a:extLst>
          </p:cNvPr>
          <p:cNvPicPr>
            <a:picLocks noChangeAspect="1"/>
          </p:cNvPicPr>
          <p:nvPr/>
        </p:nvPicPr>
        <p:blipFill>
          <a:blip r:embed="rId2"/>
          <a:stretch>
            <a:fillRect/>
          </a:stretch>
        </p:blipFill>
        <p:spPr>
          <a:xfrm>
            <a:off x="124094" y="1458871"/>
            <a:ext cx="8791306" cy="5170529"/>
          </a:xfrm>
          <a:prstGeom prst="rect">
            <a:avLst/>
          </a:prstGeom>
          <a:ln w="12700">
            <a:miter lim="400000"/>
          </a:ln>
        </p:spPr>
      </p:pic>
      <p:sp>
        <p:nvSpPr>
          <p:cNvPr id="3" name="Shape 166">
            <a:extLst>
              <a:ext uri="{FF2B5EF4-FFF2-40B4-BE49-F238E27FC236}">
                <a16:creationId xmlns:a16="http://schemas.microsoft.com/office/drawing/2014/main" id="{379E1052-7DFA-4866-8215-61861B6FD2A6}"/>
              </a:ext>
            </a:extLst>
          </p:cNvPr>
          <p:cNvSpPr txBox="1">
            <a:spLocks/>
          </p:cNvSpPr>
          <p:nvPr/>
        </p:nvSpPr>
        <p:spPr>
          <a:xfrm>
            <a:off x="1714500" y="558800"/>
            <a:ext cx="5676900" cy="584200"/>
          </a:xfrm>
          <a:prstGeom prst="rect">
            <a:avLst/>
          </a:prstGeom>
        </p:spPr>
        <p:txBody>
          <a:bodyPr/>
          <a:lstStyle>
            <a:lvl1pPr algn="ctr" defTabSz="914400" rtl="0" eaLnBrk="1" latinLnBrk="0" hangingPunct="1">
              <a:spcBef>
                <a:spcPct val="0"/>
              </a:spcBef>
              <a:buNone/>
              <a:defRPr sz="6000" b="1" kern="1200">
                <a:solidFill>
                  <a:schemeClr val="bg1"/>
                </a:solidFill>
                <a:latin typeface="Times"/>
                <a:ea typeface="Times"/>
                <a:cs typeface="Times"/>
                <a:sym typeface="Times"/>
              </a:defRPr>
            </a:lvl1pPr>
          </a:lstStyle>
          <a:p>
            <a:r>
              <a:rPr lang="en-IN" sz="2400" dirty="0">
                <a:solidFill>
                  <a:srgbClr val="C00000"/>
                </a:solidFill>
              </a:rPr>
              <a:t>Instruments in E-ELT and GMT</a:t>
            </a:r>
          </a:p>
        </p:txBody>
      </p:sp>
      <p:pic>
        <p:nvPicPr>
          <p:cNvPr id="4" name="Picture 3" descr="IndiaTMT_logo.png">
            <a:extLst>
              <a:ext uri="{FF2B5EF4-FFF2-40B4-BE49-F238E27FC236}">
                <a16:creationId xmlns:a16="http://schemas.microsoft.com/office/drawing/2014/main" id="{A4F19594-A477-4D01-A389-C2FD2FDF6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
        <p:nvSpPr>
          <p:cNvPr id="10" name="Oval 9">
            <a:extLst>
              <a:ext uri="{FF2B5EF4-FFF2-40B4-BE49-F238E27FC236}">
                <a16:creationId xmlns:a16="http://schemas.microsoft.com/office/drawing/2014/main" id="{A65EC2EE-AC74-48FA-A192-9C98956F63E2}"/>
              </a:ext>
            </a:extLst>
          </p:cNvPr>
          <p:cNvSpPr>
            <a:spLocks noChangeArrowheads="1"/>
          </p:cNvSpPr>
          <p:nvPr/>
        </p:nvSpPr>
        <p:spPr bwMode="auto">
          <a:xfrm>
            <a:off x="3886200" y="1179659"/>
            <a:ext cx="5181600" cy="1944541"/>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1pPr>
            <a:lvl2pPr marL="4572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2pPr>
            <a:lvl3pPr marL="9144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3pPr>
            <a:lvl4pPr marL="13716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4pPr>
            <a:lvl5pPr marL="18288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457200">
              <a:spcBef>
                <a:spcPct val="0"/>
              </a:spcBef>
              <a:buClrTx/>
              <a:buFontTx/>
              <a:buNone/>
              <a:defRPr/>
            </a:pPr>
            <a:endParaRPr lang="en-US">
              <a:solidFill>
                <a:schemeClr val="lt1"/>
              </a:solidFill>
              <a:latin typeface="+mn-lt"/>
              <a:cs typeface="+mn-cs"/>
            </a:endParaRPr>
          </a:p>
        </p:txBody>
      </p:sp>
    </p:spTree>
    <p:extLst>
      <p:ext uri="{BB962C8B-B14F-4D97-AF65-F5344CB8AC3E}">
        <p14:creationId xmlns:p14="http://schemas.microsoft.com/office/powerpoint/2010/main" val="197756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icture 6">
            <a:extLst>
              <a:ext uri="{FF2B5EF4-FFF2-40B4-BE49-F238E27FC236}">
                <a16:creationId xmlns:a16="http://schemas.microsoft.com/office/drawing/2014/main" id="{B92D1504-1DA4-43DB-81DE-88BB8693FF79}"/>
              </a:ext>
            </a:extLst>
          </p:cNvPr>
          <p:cNvPicPr>
            <a:picLocks noChangeAspect="1"/>
          </p:cNvPicPr>
          <p:nvPr/>
        </p:nvPicPr>
        <p:blipFill>
          <a:blip r:embed="rId2"/>
          <a:stretch>
            <a:fillRect/>
          </a:stretch>
        </p:blipFill>
        <p:spPr>
          <a:xfrm>
            <a:off x="838200" y="1418271"/>
            <a:ext cx="7467600" cy="5211129"/>
          </a:xfrm>
          <a:prstGeom prst="rect">
            <a:avLst/>
          </a:prstGeom>
          <a:ln w="19050">
            <a:solidFill>
              <a:srgbClr val="000000"/>
            </a:solidFill>
          </a:ln>
        </p:spPr>
      </p:pic>
      <p:sp>
        <p:nvSpPr>
          <p:cNvPr id="3" name="WFOS - first Light optical imager &amp; spectrograph">
            <a:extLst>
              <a:ext uri="{FF2B5EF4-FFF2-40B4-BE49-F238E27FC236}">
                <a16:creationId xmlns:a16="http://schemas.microsoft.com/office/drawing/2014/main" id="{2DF8BA3C-5F5C-4371-BBE8-80F735606F03}"/>
              </a:ext>
            </a:extLst>
          </p:cNvPr>
          <p:cNvSpPr txBox="1"/>
          <p:nvPr/>
        </p:nvSpPr>
        <p:spPr>
          <a:xfrm>
            <a:off x="1625600" y="584694"/>
            <a:ext cx="6223000" cy="329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sz="1800" b="1" dirty="0">
                <a:solidFill>
                  <a:srgbClr val="C00000"/>
                </a:solidFill>
              </a:rPr>
              <a:t>WFOS - first Light optical imager &amp; spectrograph</a:t>
            </a:r>
          </a:p>
        </p:txBody>
      </p:sp>
      <p:pic>
        <p:nvPicPr>
          <p:cNvPr id="5" name="Picture 4" descr="IndiaTMT_logo.png">
            <a:extLst>
              <a:ext uri="{FF2B5EF4-FFF2-40B4-BE49-F238E27FC236}">
                <a16:creationId xmlns:a16="http://schemas.microsoft.com/office/drawing/2014/main" id="{412DF926-40C9-45AE-85A3-A3C4CEB85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Tree>
    <p:extLst>
      <p:ext uri="{BB962C8B-B14F-4D97-AF65-F5344CB8AC3E}">
        <p14:creationId xmlns:p14="http://schemas.microsoft.com/office/powerpoint/2010/main" val="37905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
                                        </p:tgtEl>
                                        <p:attrNameLst>
                                          <p:attrName>style.visibility</p:attrName>
                                        </p:attrNameLst>
                                      </p:cBhvr>
                                      <p:to>
                                        <p:strVal val="visible"/>
                                      </p:to>
                                    </p:set>
                                    <p:animEffect transition="in" filter="dissolv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ctra of faintest objects in the optical band…">
            <a:extLst>
              <a:ext uri="{FF2B5EF4-FFF2-40B4-BE49-F238E27FC236}">
                <a16:creationId xmlns:a16="http://schemas.microsoft.com/office/drawing/2014/main" id="{E447BE9C-5571-4025-905E-AEC0F953A1DF}"/>
              </a:ext>
            </a:extLst>
          </p:cNvPr>
          <p:cNvSpPr txBox="1">
            <a:spLocks/>
          </p:cNvSpPr>
          <p:nvPr/>
        </p:nvSpPr>
        <p:spPr>
          <a:xfrm>
            <a:off x="76200" y="1570074"/>
            <a:ext cx="8991600" cy="5135526"/>
          </a:xfrm>
          <a:prstGeom prst="rect">
            <a:avLst/>
          </a:prstGeom>
        </p:spPr>
        <p:txBody>
          <a:bodyPr/>
          <a:lstStyle>
            <a:lvl1pPr marL="342900" indent="-342900" algn="l" defTabSz="914400" rtl="0" eaLnBrk="1" latinLnBrk="0" hangingPunct="1">
              <a:spcBef>
                <a:spcPct val="20000"/>
              </a:spcBef>
              <a:buFontTx/>
              <a:buBlip>
                <a:blip r:embed="rId2"/>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8940" indent="-408940" defTabSz="537463">
              <a:spcBef>
                <a:spcPts val="2500"/>
              </a:spcBef>
              <a:defRPr sz="3128"/>
            </a:pPr>
            <a:r>
              <a:rPr lang="en-US" sz="2400" b="1" dirty="0"/>
              <a:t>Spectra of faintest objects in the optical band</a:t>
            </a:r>
          </a:p>
          <a:p>
            <a:pPr marL="408940" indent="-408940" defTabSz="537463">
              <a:spcBef>
                <a:spcPts val="2500"/>
              </a:spcBef>
              <a:defRPr sz="3128"/>
            </a:pPr>
            <a:r>
              <a:rPr lang="en-US" sz="2400" b="1" dirty="0"/>
              <a:t>Full advantage of 30m aperture. </a:t>
            </a:r>
          </a:p>
          <a:p>
            <a:pPr marL="408940" indent="-408940" defTabSz="537463">
              <a:spcBef>
                <a:spcPts val="2500"/>
              </a:spcBef>
              <a:defRPr sz="3128"/>
            </a:pPr>
            <a:r>
              <a:rPr lang="en-US" sz="2400" b="1" dirty="0"/>
              <a:t>Full wavelength coverage at low resolution is essential for characterizing these fainter sources within redshift range z~(2-5) compared to 8-10 m class telescopes</a:t>
            </a:r>
          </a:p>
          <a:p>
            <a:pPr marL="408940" indent="-408940" defTabSz="537463">
              <a:spcBef>
                <a:spcPts val="2500"/>
              </a:spcBef>
              <a:defRPr sz="3128"/>
            </a:pPr>
            <a:r>
              <a:rPr lang="en-US" sz="2400" b="1" dirty="0"/>
              <a:t>Sky subtraction</a:t>
            </a:r>
          </a:p>
          <a:p>
            <a:pPr marL="408940" indent="-408940" defTabSz="537463">
              <a:spcBef>
                <a:spcPts val="2500"/>
              </a:spcBef>
              <a:defRPr sz="3128"/>
            </a:pPr>
            <a:r>
              <a:rPr lang="en-US" sz="2400" b="1" dirty="0"/>
              <a:t>10 </a:t>
            </a:r>
            <a:r>
              <a:rPr lang="en-US" sz="2400" b="1" dirty="0" err="1"/>
              <a:t>hr</a:t>
            </a:r>
            <a:r>
              <a:rPr lang="en-US" sz="2400" b="1" dirty="0"/>
              <a:t> integration times </a:t>
            </a:r>
          </a:p>
          <a:p>
            <a:pPr marL="408940" indent="-408940" defTabSz="537463">
              <a:spcBef>
                <a:spcPts val="2500"/>
              </a:spcBef>
              <a:defRPr sz="3128"/>
            </a:pPr>
            <a:r>
              <a:rPr lang="en-US" sz="2400" b="1" dirty="0"/>
              <a:t>JWST, LSST, GW follow-up of fainter sources</a:t>
            </a:r>
          </a:p>
        </p:txBody>
      </p:sp>
      <p:sp>
        <p:nvSpPr>
          <p:cNvPr id="3" name="WFOS - first Light optical imager &amp; spectrograph">
            <a:extLst>
              <a:ext uri="{FF2B5EF4-FFF2-40B4-BE49-F238E27FC236}">
                <a16:creationId xmlns:a16="http://schemas.microsoft.com/office/drawing/2014/main" id="{A6BA7514-2FCF-4EB8-8B2A-2E4E301B9A9E}"/>
              </a:ext>
            </a:extLst>
          </p:cNvPr>
          <p:cNvSpPr txBox="1"/>
          <p:nvPr/>
        </p:nvSpPr>
        <p:spPr>
          <a:xfrm>
            <a:off x="2006600" y="585168"/>
            <a:ext cx="5080000" cy="405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rPr b="1" dirty="0">
                <a:solidFill>
                  <a:srgbClr val="C00000"/>
                </a:solidFill>
              </a:rPr>
              <a:t>WFOS </a:t>
            </a:r>
            <a:r>
              <a:rPr lang="en-IN" b="1" dirty="0">
                <a:solidFill>
                  <a:srgbClr val="C00000"/>
                </a:solidFill>
              </a:rPr>
              <a:t>–</a:t>
            </a:r>
            <a:r>
              <a:rPr b="1" dirty="0">
                <a:solidFill>
                  <a:srgbClr val="C00000"/>
                </a:solidFill>
              </a:rPr>
              <a:t> </a:t>
            </a:r>
            <a:r>
              <a:rPr lang="en-US" b="1" dirty="0">
                <a:solidFill>
                  <a:srgbClr val="C00000"/>
                </a:solidFill>
              </a:rPr>
              <a:t>TOP LEVEL REQUIRMENTS</a:t>
            </a:r>
            <a:endParaRPr b="1" dirty="0">
              <a:solidFill>
                <a:srgbClr val="C00000"/>
              </a:solidFill>
            </a:endParaRPr>
          </a:p>
        </p:txBody>
      </p:sp>
      <p:pic>
        <p:nvPicPr>
          <p:cNvPr id="4" name="Picture 3" descr="IndiaTMT_logo.png">
            <a:extLst>
              <a:ext uri="{FF2B5EF4-FFF2-40B4-BE49-F238E27FC236}">
                <a16:creationId xmlns:a16="http://schemas.microsoft.com/office/drawing/2014/main" id="{8A9869EF-D352-4020-A78E-0EF6C98A04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Tree>
    <p:extLst>
      <p:ext uri="{BB962C8B-B14F-4D97-AF65-F5344CB8AC3E}">
        <p14:creationId xmlns:p14="http://schemas.microsoft.com/office/powerpoint/2010/main" val="2577654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0" y="1676400"/>
            <a:ext cx="5638800" cy="1938992"/>
          </a:xfrm>
          <a:prstGeom prst="rect">
            <a:avLst/>
          </a:prstGeom>
          <a:noFill/>
        </p:spPr>
        <p:txBody>
          <a:bodyPr wrap="square" rtlCol="0">
            <a:spAutoFit/>
          </a:bodyPr>
          <a:lstStyle/>
          <a:p>
            <a:pPr marL="457200" indent="-457200">
              <a:buAutoNum type="alphaUcParenR"/>
            </a:pPr>
            <a:r>
              <a:rPr lang="en-US" sz="2000" b="1" dirty="0"/>
              <a:t>Larger the size of primary mirror (aperture) farther the distances one can see </a:t>
            </a:r>
            <a:r>
              <a:rPr lang="en-US" sz="2000" b="1" dirty="0" err="1"/>
              <a:t>i.e</a:t>
            </a:r>
            <a:endParaRPr lang="en-US" sz="2000" b="1" dirty="0"/>
          </a:p>
          <a:p>
            <a:endParaRPr lang="en-US" sz="2000" b="1" dirty="0"/>
          </a:p>
          <a:p>
            <a:r>
              <a:rPr lang="en-US" sz="2000" b="1" dirty="0"/>
              <a:t> flux (photons) α  D</a:t>
            </a:r>
            <a:r>
              <a:rPr lang="en-US" sz="2000" b="1" baseline="30000" dirty="0"/>
              <a:t>2 </a:t>
            </a:r>
            <a:r>
              <a:rPr lang="en-US" sz="2000" b="1" dirty="0"/>
              <a:t> (size of the aperture)</a:t>
            </a:r>
            <a:endParaRPr lang="en-US" sz="2000" b="1" baseline="30000" dirty="0"/>
          </a:p>
          <a:p>
            <a:r>
              <a:rPr lang="en-US" sz="2000" b="1" dirty="0"/>
              <a:t>     </a:t>
            </a:r>
          </a:p>
        </p:txBody>
      </p:sp>
      <p:sp>
        <p:nvSpPr>
          <p:cNvPr id="12" name="TextBox 11"/>
          <p:cNvSpPr txBox="1"/>
          <p:nvPr/>
        </p:nvSpPr>
        <p:spPr>
          <a:xfrm>
            <a:off x="3826933" y="4343400"/>
            <a:ext cx="6002867" cy="1323439"/>
          </a:xfrm>
          <a:prstGeom prst="rect">
            <a:avLst/>
          </a:prstGeom>
          <a:noFill/>
        </p:spPr>
        <p:txBody>
          <a:bodyPr wrap="square" rtlCol="0">
            <a:spAutoFit/>
          </a:bodyPr>
          <a:lstStyle/>
          <a:p>
            <a:pPr marL="457200" indent="-457200">
              <a:buAutoNum type="alphaUcParenR" startAt="2"/>
            </a:pPr>
            <a:r>
              <a:rPr lang="en-US" sz="2000" b="1" dirty="0"/>
              <a:t>Larger the size of primary mirror better</a:t>
            </a:r>
          </a:p>
          <a:p>
            <a:r>
              <a:rPr lang="en-US" sz="2000" b="1" dirty="0"/>
              <a:t>       the resolving power</a:t>
            </a:r>
          </a:p>
          <a:p>
            <a:pPr marL="457200" indent="-457200">
              <a:buAutoNum type="alphaUcParenR" startAt="2"/>
            </a:pPr>
            <a:endParaRPr lang="en-US" sz="2000" b="1" dirty="0"/>
          </a:p>
          <a:p>
            <a:r>
              <a:rPr lang="en-US" sz="2000" b="1" dirty="0"/>
              <a:t>                         </a:t>
            </a:r>
            <a:r>
              <a:rPr lang="en-US" sz="2000" b="1" dirty="0" err="1"/>
              <a:t>Φ</a:t>
            </a:r>
            <a:r>
              <a:rPr lang="en-US" sz="2000" b="1" dirty="0"/>
              <a:t> = 1.22 </a:t>
            </a:r>
            <a:r>
              <a:rPr lang="en-US" sz="2000" b="1" dirty="0" err="1"/>
              <a:t>λ</a:t>
            </a:r>
            <a:r>
              <a:rPr lang="en-US" sz="2000" b="1" dirty="0"/>
              <a:t>/D Rad</a:t>
            </a:r>
          </a:p>
        </p:txBody>
      </p:sp>
      <p:pic>
        <p:nvPicPr>
          <p:cNvPr id="6" name="Picture 4"/>
          <p:cNvPicPr>
            <a:picLocks noChangeAspect="1" noChangeArrowheads="1"/>
          </p:cNvPicPr>
          <p:nvPr/>
        </p:nvPicPr>
        <p:blipFill>
          <a:blip r:embed="rId3" cstate="print"/>
          <a:srcRect/>
          <a:stretch>
            <a:fillRect/>
          </a:stretch>
        </p:blipFill>
        <p:spPr bwMode="auto">
          <a:xfrm>
            <a:off x="76199" y="1447800"/>
            <a:ext cx="3768111" cy="4191000"/>
          </a:xfrm>
          <a:prstGeom prst="rect">
            <a:avLst/>
          </a:prstGeom>
          <a:noFill/>
          <a:ln w="9525">
            <a:noFill/>
            <a:miter lim="800000"/>
            <a:headEnd/>
            <a:tailEnd/>
          </a:ln>
        </p:spPr>
      </p:pic>
      <p:sp>
        <p:nvSpPr>
          <p:cNvPr id="3" name="TextBox 2"/>
          <p:cNvSpPr txBox="1"/>
          <p:nvPr/>
        </p:nvSpPr>
        <p:spPr>
          <a:xfrm>
            <a:off x="228600" y="6096000"/>
            <a:ext cx="2324675" cy="461665"/>
          </a:xfrm>
          <a:prstGeom prst="rect">
            <a:avLst/>
          </a:prstGeom>
          <a:noFill/>
        </p:spPr>
        <p:txBody>
          <a:bodyPr wrap="none" rtlCol="0">
            <a:spAutoFit/>
          </a:bodyPr>
          <a:lstStyle/>
          <a:p>
            <a:r>
              <a:rPr lang="en-US" sz="2400" b="1" dirty="0">
                <a:solidFill>
                  <a:srgbClr val="FF0000"/>
                </a:solidFill>
              </a:rPr>
              <a:t>Primary mirror</a:t>
            </a:r>
          </a:p>
        </p:txBody>
      </p:sp>
      <p:cxnSp>
        <p:nvCxnSpPr>
          <p:cNvPr id="5" name="Straight Arrow Connector 4"/>
          <p:cNvCxnSpPr/>
          <p:nvPr/>
        </p:nvCxnSpPr>
        <p:spPr>
          <a:xfrm flipV="1">
            <a:off x="838200" y="5638800"/>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IndiaTMT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928" y="338102"/>
            <a:ext cx="910872" cy="728698"/>
          </a:xfrm>
          <a:prstGeom prst="rect">
            <a:avLst/>
          </a:prstGeom>
        </p:spPr>
      </p:pic>
      <p:sp>
        <p:nvSpPr>
          <p:cNvPr id="13" name="TextBox 12">
            <a:extLst>
              <a:ext uri="{FF2B5EF4-FFF2-40B4-BE49-F238E27FC236}">
                <a16:creationId xmlns:a16="http://schemas.microsoft.com/office/drawing/2014/main" id="{0C411370-B42A-465F-BEE8-73C784D0CF6D}"/>
              </a:ext>
            </a:extLst>
          </p:cNvPr>
          <p:cNvSpPr txBox="1"/>
          <p:nvPr/>
        </p:nvSpPr>
        <p:spPr>
          <a:xfrm>
            <a:off x="3387463" y="605135"/>
            <a:ext cx="2784737" cy="461665"/>
          </a:xfrm>
          <a:prstGeom prst="rect">
            <a:avLst/>
          </a:prstGeom>
          <a:noFill/>
        </p:spPr>
        <p:txBody>
          <a:bodyPr wrap="none" rtlCol="0">
            <a:spAutoFit/>
          </a:bodyPr>
          <a:lstStyle/>
          <a:p>
            <a:r>
              <a:rPr lang="en-US" sz="2400" b="1" dirty="0">
                <a:solidFill>
                  <a:srgbClr val="C00000"/>
                </a:solidFill>
              </a:rPr>
              <a:t>Size Perspective..</a:t>
            </a:r>
          </a:p>
        </p:txBody>
      </p:sp>
    </p:spTree>
    <p:extLst>
      <p:ext uri="{BB962C8B-B14F-4D97-AF65-F5344CB8AC3E}">
        <p14:creationId xmlns:p14="http://schemas.microsoft.com/office/powerpoint/2010/main" val="1208063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el_design_of_tmt_infrared_imaging_spectrograph_(iris)..jpg">
            <a:extLst>
              <a:ext uri="{FF2B5EF4-FFF2-40B4-BE49-F238E27FC236}">
                <a16:creationId xmlns:a16="http://schemas.microsoft.com/office/drawing/2014/main" id="{7F2A4919-8E2A-40B5-8F1B-C0CEB817AC26}"/>
              </a:ext>
            </a:extLst>
          </p:cNvPr>
          <p:cNvPicPr>
            <a:picLocks noChangeAspect="1"/>
          </p:cNvPicPr>
          <p:nvPr/>
        </p:nvPicPr>
        <p:blipFill>
          <a:blip r:embed="rId2"/>
          <a:stretch>
            <a:fillRect/>
          </a:stretch>
        </p:blipFill>
        <p:spPr>
          <a:xfrm>
            <a:off x="304800" y="1447800"/>
            <a:ext cx="7179306" cy="5334000"/>
          </a:xfrm>
          <a:prstGeom prst="rect">
            <a:avLst/>
          </a:prstGeom>
          <a:ln w="12700">
            <a:miter lim="400000"/>
          </a:ln>
        </p:spPr>
      </p:pic>
      <p:sp>
        <p:nvSpPr>
          <p:cNvPr id="3" name="Shape 134">
            <a:extLst>
              <a:ext uri="{FF2B5EF4-FFF2-40B4-BE49-F238E27FC236}">
                <a16:creationId xmlns:a16="http://schemas.microsoft.com/office/drawing/2014/main" id="{7FBE7F5D-7FA2-4D10-A2C2-BCE5DC9B318A}"/>
              </a:ext>
            </a:extLst>
          </p:cNvPr>
          <p:cNvSpPr/>
          <p:nvPr/>
        </p:nvSpPr>
        <p:spPr>
          <a:xfrm>
            <a:off x="4343400" y="4038600"/>
            <a:ext cx="3691304" cy="685801"/>
          </a:xfrm>
          <a:prstGeom prst="line">
            <a:avLst/>
          </a:prstGeom>
          <a:ln w="25400">
            <a:solidFill>
              <a:srgbClr val="FFFFFF"/>
            </a:solidFill>
            <a:miter lim="400000"/>
            <a:tailEnd type="triangle"/>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4" name="Shape 133">
            <a:extLst>
              <a:ext uri="{FF2B5EF4-FFF2-40B4-BE49-F238E27FC236}">
                <a16:creationId xmlns:a16="http://schemas.microsoft.com/office/drawing/2014/main" id="{7C960A7C-3993-4DF0-BFA2-E3482DABECA2}"/>
              </a:ext>
            </a:extLst>
          </p:cNvPr>
          <p:cNvSpPr/>
          <p:nvPr/>
        </p:nvSpPr>
        <p:spPr>
          <a:xfrm>
            <a:off x="7467600" y="4495800"/>
            <a:ext cx="1261696"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sz="2400" b="1" dirty="0">
                <a:solidFill>
                  <a:srgbClr val="FF0000"/>
                </a:solidFill>
              </a:rPr>
              <a:t>Imager</a:t>
            </a:r>
          </a:p>
        </p:txBody>
      </p:sp>
      <p:sp>
        <p:nvSpPr>
          <p:cNvPr id="5" name="Shape 135">
            <a:extLst>
              <a:ext uri="{FF2B5EF4-FFF2-40B4-BE49-F238E27FC236}">
                <a16:creationId xmlns:a16="http://schemas.microsoft.com/office/drawing/2014/main" id="{3B463A27-E7E2-4EBB-8E13-574815FA5F25}"/>
              </a:ext>
            </a:extLst>
          </p:cNvPr>
          <p:cNvSpPr/>
          <p:nvPr/>
        </p:nvSpPr>
        <p:spPr>
          <a:xfrm>
            <a:off x="4037727" y="5451298"/>
            <a:ext cx="3429873" cy="416102"/>
          </a:xfrm>
          <a:prstGeom prst="line">
            <a:avLst/>
          </a:prstGeom>
          <a:ln w="25400">
            <a:solidFill>
              <a:srgbClr val="FFFFFF"/>
            </a:solidFill>
            <a:miter lim="400000"/>
            <a:tailEnd type="triangle"/>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6" name="Shape 133">
            <a:extLst>
              <a:ext uri="{FF2B5EF4-FFF2-40B4-BE49-F238E27FC236}">
                <a16:creationId xmlns:a16="http://schemas.microsoft.com/office/drawing/2014/main" id="{8229455E-A559-42CA-B0D4-A45AEDCC518E}"/>
              </a:ext>
            </a:extLst>
          </p:cNvPr>
          <p:cNvSpPr/>
          <p:nvPr/>
        </p:nvSpPr>
        <p:spPr>
          <a:xfrm>
            <a:off x="7467600" y="5624076"/>
            <a:ext cx="1261696"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sz="2400" b="1" dirty="0">
                <a:solidFill>
                  <a:srgbClr val="FF0000"/>
                </a:solidFill>
              </a:rPr>
              <a:t>I</a:t>
            </a:r>
            <a:r>
              <a:rPr lang="en-US" sz="2400" b="1" dirty="0">
                <a:solidFill>
                  <a:srgbClr val="FF0000"/>
                </a:solidFill>
              </a:rPr>
              <a:t>FS</a:t>
            </a:r>
            <a:endParaRPr sz="2400" b="1" dirty="0">
              <a:solidFill>
                <a:srgbClr val="FF0000"/>
              </a:solidFill>
            </a:endParaRPr>
          </a:p>
        </p:txBody>
      </p:sp>
      <p:sp>
        <p:nvSpPr>
          <p:cNvPr id="7" name="Shape 122">
            <a:extLst>
              <a:ext uri="{FF2B5EF4-FFF2-40B4-BE49-F238E27FC236}">
                <a16:creationId xmlns:a16="http://schemas.microsoft.com/office/drawing/2014/main" id="{E1DBB4B0-16D8-44D7-B44E-216F8795F63A}"/>
              </a:ext>
            </a:extLst>
          </p:cNvPr>
          <p:cNvSpPr txBox="1">
            <a:spLocks/>
          </p:cNvSpPr>
          <p:nvPr/>
        </p:nvSpPr>
        <p:spPr>
          <a:xfrm>
            <a:off x="1583694" y="573909"/>
            <a:ext cx="6036306" cy="492891"/>
          </a:xfrm>
          <a:prstGeom prst="rect">
            <a:avLst/>
          </a:prstGeom>
        </p:spPr>
        <p:txBody>
          <a:bodyPr/>
          <a:lstStyle>
            <a:lvl1pPr algn="ctr" defTabSz="391414" rtl="0" eaLnBrk="1" latinLnBrk="0" hangingPunct="1">
              <a:spcBef>
                <a:spcPct val="0"/>
              </a:spcBef>
              <a:buNone/>
              <a:defRPr sz="5360" b="1" kern="1200">
                <a:solidFill>
                  <a:schemeClr val="bg1"/>
                </a:solidFill>
                <a:latin typeface="Myriad Pro" pitchFamily="34" charset="0"/>
                <a:ea typeface="+mj-ea"/>
                <a:cs typeface="+mj-cs"/>
              </a:defRPr>
            </a:lvl1pPr>
          </a:lstStyle>
          <a:p>
            <a:r>
              <a:rPr lang="en-IN" sz="2400" dirty="0">
                <a:solidFill>
                  <a:srgbClr val="C00000"/>
                </a:solidFill>
              </a:rPr>
              <a:t>Infrared Imaging spectrograph (IRIS)</a:t>
            </a:r>
          </a:p>
        </p:txBody>
      </p:sp>
      <p:pic>
        <p:nvPicPr>
          <p:cNvPr id="8" name="Picture 7" descr="IndiaTMT_logo.png">
            <a:extLst>
              <a:ext uri="{FF2B5EF4-FFF2-40B4-BE49-F238E27FC236}">
                <a16:creationId xmlns:a16="http://schemas.microsoft.com/office/drawing/2014/main" id="{A690BCF6-64B3-481C-A1E0-1A40BE75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128" y="490502"/>
            <a:ext cx="910872" cy="728698"/>
          </a:xfrm>
          <a:prstGeom prst="rect">
            <a:avLst/>
          </a:prstGeom>
        </p:spPr>
      </p:pic>
    </p:spTree>
    <p:extLst>
      <p:ext uri="{BB962C8B-B14F-4D97-AF65-F5344CB8AC3E}">
        <p14:creationId xmlns:p14="http://schemas.microsoft.com/office/powerpoint/2010/main" val="248881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2">
            <a:extLst>
              <a:ext uri="{FF2B5EF4-FFF2-40B4-BE49-F238E27FC236}">
                <a16:creationId xmlns:a16="http://schemas.microsoft.com/office/drawing/2014/main" id="{16238028-E0CC-46EA-AB91-F3CB964BBB4C}"/>
              </a:ext>
            </a:extLst>
          </p:cNvPr>
          <p:cNvSpPr txBox="1">
            <a:spLocks/>
          </p:cNvSpPr>
          <p:nvPr/>
        </p:nvSpPr>
        <p:spPr>
          <a:xfrm>
            <a:off x="1600200" y="573909"/>
            <a:ext cx="6477000" cy="492891"/>
          </a:xfrm>
          <a:prstGeom prst="rect">
            <a:avLst/>
          </a:prstGeom>
        </p:spPr>
        <p:txBody>
          <a:bodyPr/>
          <a:lstStyle>
            <a:lvl1pPr algn="ctr" defTabSz="391414" rtl="0" eaLnBrk="1" latinLnBrk="0" hangingPunct="1">
              <a:spcBef>
                <a:spcPct val="0"/>
              </a:spcBef>
              <a:buNone/>
              <a:defRPr sz="5360" b="1" kern="1200">
                <a:solidFill>
                  <a:schemeClr val="bg1"/>
                </a:solidFill>
                <a:latin typeface="Myriad Pro" pitchFamily="34" charset="0"/>
                <a:ea typeface="+mj-ea"/>
                <a:cs typeface="+mj-cs"/>
              </a:defRPr>
            </a:lvl1pPr>
          </a:lstStyle>
          <a:p>
            <a:r>
              <a:rPr lang="en-IN" sz="2400" dirty="0">
                <a:solidFill>
                  <a:srgbClr val="C00000"/>
                </a:solidFill>
              </a:rPr>
              <a:t>Infrared Imaging spectrograph (IRIS)</a:t>
            </a:r>
          </a:p>
        </p:txBody>
      </p:sp>
      <p:sp>
        <p:nvSpPr>
          <p:cNvPr id="3" name="Shape 126">
            <a:extLst>
              <a:ext uri="{FF2B5EF4-FFF2-40B4-BE49-F238E27FC236}">
                <a16:creationId xmlns:a16="http://schemas.microsoft.com/office/drawing/2014/main" id="{3D5A9FE9-96DF-4224-863C-AE80A8106689}"/>
              </a:ext>
            </a:extLst>
          </p:cNvPr>
          <p:cNvSpPr txBox="1">
            <a:spLocks/>
          </p:cNvSpPr>
          <p:nvPr/>
        </p:nvSpPr>
        <p:spPr>
          <a:xfrm>
            <a:off x="76200" y="1447800"/>
            <a:ext cx="8839200" cy="5334000"/>
          </a:xfrm>
          <a:prstGeom prst="rect">
            <a:avLst/>
          </a:prstGeom>
        </p:spPr>
        <p:txBody>
          <a:bodyPr/>
          <a:lstStyle>
            <a:lvl1pPr marL="342900" indent="-342900" algn="l" defTabSz="914400" rtl="0" eaLnBrk="1" latinLnBrk="0" hangingPunct="1">
              <a:spcBef>
                <a:spcPct val="20000"/>
              </a:spcBef>
              <a:buFontTx/>
              <a:buBlip>
                <a:blip r:embed="rId2"/>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defRPr sz="2800">
                <a:latin typeface="Times"/>
                <a:ea typeface="Times"/>
                <a:cs typeface="Times"/>
                <a:sym typeface="Times"/>
              </a:defRPr>
            </a:pPr>
            <a:r>
              <a:rPr lang="en-US" sz="2400" b="1" dirty="0">
                <a:latin typeface="Times"/>
                <a:ea typeface="Times"/>
                <a:cs typeface="Times"/>
                <a:sym typeface="Times"/>
              </a:rPr>
              <a:t>IRIS is specifically designed to exploit the spatial diffraction limit of the telescope at all wavelengths longer than 1μm. </a:t>
            </a:r>
          </a:p>
          <a:p>
            <a:pPr marL="0" indent="0" algn="just">
              <a:buNone/>
              <a:defRPr sz="2800">
                <a:latin typeface="Times"/>
                <a:ea typeface="Times"/>
                <a:cs typeface="Times"/>
                <a:sym typeface="Times"/>
              </a:defRPr>
            </a:pPr>
            <a:endParaRPr lang="en-US" sz="2400" b="1" dirty="0">
              <a:latin typeface="Times"/>
              <a:ea typeface="Times"/>
              <a:cs typeface="Times"/>
              <a:sym typeface="Times"/>
            </a:endParaRPr>
          </a:p>
          <a:p>
            <a:pPr algn="just">
              <a:defRPr sz="2800">
                <a:latin typeface="Times"/>
                <a:ea typeface="Times"/>
                <a:cs typeface="Times"/>
                <a:sym typeface="Times"/>
              </a:defRPr>
            </a:pPr>
            <a:r>
              <a:rPr lang="en-US" sz="2400" b="1" dirty="0">
                <a:latin typeface="Times"/>
                <a:ea typeface="Times"/>
                <a:cs typeface="Times"/>
                <a:sym typeface="Times"/>
              </a:rPr>
              <a:t>IRIS is the highest priority instrument for the TMT because</a:t>
            </a:r>
          </a:p>
          <a:p>
            <a:pPr marL="0" indent="0" algn="just">
              <a:buNone/>
              <a:defRPr sz="2800">
                <a:latin typeface="Times"/>
                <a:ea typeface="Times"/>
                <a:cs typeface="Times"/>
                <a:sym typeface="Times"/>
              </a:defRPr>
            </a:pPr>
            <a:endParaRPr lang="en-US" sz="2400" b="1" dirty="0">
              <a:latin typeface="Times"/>
              <a:ea typeface="Times"/>
              <a:cs typeface="Times"/>
              <a:sym typeface="Times"/>
            </a:endParaRPr>
          </a:p>
          <a:p>
            <a:pPr lvl="2" algn="just">
              <a:defRPr sz="2800">
                <a:latin typeface="Times"/>
                <a:ea typeface="Times"/>
                <a:cs typeface="Times"/>
                <a:sym typeface="Times"/>
              </a:defRPr>
            </a:pPr>
            <a:r>
              <a:rPr lang="en-US" sz="2400" b="1" dirty="0">
                <a:latin typeface="Times"/>
                <a:ea typeface="Times"/>
                <a:cs typeface="Times"/>
                <a:sym typeface="Times"/>
              </a:rPr>
              <a:t> it takes full advantage of the capabilities unique to a 30m telescope with images corrected to the diffraction limit</a:t>
            </a:r>
          </a:p>
          <a:p>
            <a:pPr marL="914400" lvl="2" indent="0" algn="just">
              <a:buNone/>
              <a:defRPr sz="2800">
                <a:latin typeface="Times"/>
                <a:ea typeface="Times"/>
                <a:cs typeface="Times"/>
                <a:sym typeface="Times"/>
              </a:defRPr>
            </a:pPr>
            <a:endParaRPr lang="en-US" sz="2400" b="1" dirty="0">
              <a:latin typeface="Times"/>
              <a:ea typeface="Times"/>
              <a:cs typeface="Times"/>
              <a:sym typeface="Times"/>
            </a:endParaRPr>
          </a:p>
          <a:p>
            <a:pPr lvl="2" algn="just">
              <a:defRPr sz="2800">
                <a:latin typeface="Times"/>
                <a:ea typeface="Times"/>
                <a:cs typeface="Times"/>
                <a:sym typeface="Times"/>
              </a:defRPr>
            </a:pPr>
            <a:r>
              <a:rPr lang="en-US" sz="2400" b="1" dirty="0">
                <a:latin typeface="Times"/>
                <a:ea typeface="Times"/>
                <a:cs typeface="Times"/>
                <a:sym typeface="Times"/>
              </a:rPr>
              <a:t> it offers a range of capabilities that will be used for a broad range of science programs. IRIS is projected to be the first instrument delivered to TMT, and the first to be used with </a:t>
            </a:r>
            <a:r>
              <a:rPr lang="en-US" sz="2400" b="1" dirty="0"/>
              <a:t>Narrow Field Infrared Adaptive Optics System (</a:t>
            </a:r>
            <a:r>
              <a:rPr lang="en-US" sz="2400" b="1" dirty="0">
                <a:latin typeface="Times"/>
                <a:ea typeface="Times"/>
                <a:cs typeface="Times"/>
                <a:sym typeface="Times"/>
              </a:rPr>
              <a:t>NFIRAOS). </a:t>
            </a:r>
          </a:p>
        </p:txBody>
      </p:sp>
      <p:pic>
        <p:nvPicPr>
          <p:cNvPr id="4" name="Picture 3" descr="IndiaTMT_logo.png">
            <a:extLst>
              <a:ext uri="{FF2B5EF4-FFF2-40B4-BE49-F238E27FC236}">
                <a16:creationId xmlns:a16="http://schemas.microsoft.com/office/drawing/2014/main" id="{D62200F1-813F-4CCB-847C-0D678D523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Tree>
    <p:extLst>
      <p:ext uri="{BB962C8B-B14F-4D97-AF65-F5344CB8AC3E}">
        <p14:creationId xmlns:p14="http://schemas.microsoft.com/office/powerpoint/2010/main" val="112262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E88D7F-A632-4EEA-B1E3-CFDF5F538E40}"/>
              </a:ext>
            </a:extLst>
          </p:cNvPr>
          <p:cNvSpPr/>
          <p:nvPr/>
        </p:nvSpPr>
        <p:spPr>
          <a:xfrm>
            <a:off x="1524000" y="605135"/>
            <a:ext cx="6324600" cy="461665"/>
          </a:xfrm>
          <a:prstGeom prst="rect">
            <a:avLst/>
          </a:prstGeom>
        </p:spPr>
        <p:txBody>
          <a:bodyPr wrap="square">
            <a:spAutoFit/>
          </a:bodyPr>
          <a:lstStyle/>
          <a:p>
            <a:r>
              <a:rPr lang="en-IN" sz="2400" b="1" dirty="0">
                <a:solidFill>
                  <a:srgbClr val="C00000"/>
                </a:solidFill>
              </a:rPr>
              <a:t>International Science Development Teams</a:t>
            </a:r>
          </a:p>
        </p:txBody>
      </p:sp>
      <p:pic>
        <p:nvPicPr>
          <p:cNvPr id="3" name="Picture 2">
            <a:extLst>
              <a:ext uri="{FF2B5EF4-FFF2-40B4-BE49-F238E27FC236}">
                <a16:creationId xmlns:a16="http://schemas.microsoft.com/office/drawing/2014/main" id="{04A13EA1-5597-459E-A94E-078FD0393810}"/>
              </a:ext>
            </a:extLst>
          </p:cNvPr>
          <p:cNvPicPr>
            <a:picLocks noChangeAspect="1"/>
          </p:cNvPicPr>
          <p:nvPr/>
        </p:nvPicPr>
        <p:blipFill>
          <a:blip r:embed="rId2"/>
          <a:stretch>
            <a:fillRect/>
          </a:stretch>
        </p:blipFill>
        <p:spPr>
          <a:xfrm>
            <a:off x="-76200" y="1447800"/>
            <a:ext cx="4572000" cy="3810000"/>
          </a:xfrm>
          <a:prstGeom prst="rect">
            <a:avLst/>
          </a:prstGeom>
        </p:spPr>
      </p:pic>
      <p:pic>
        <p:nvPicPr>
          <p:cNvPr id="4" name="Picture 3">
            <a:extLst>
              <a:ext uri="{FF2B5EF4-FFF2-40B4-BE49-F238E27FC236}">
                <a16:creationId xmlns:a16="http://schemas.microsoft.com/office/drawing/2014/main" id="{AA987987-9947-46D9-9443-9253E5DA9DEA}"/>
              </a:ext>
            </a:extLst>
          </p:cNvPr>
          <p:cNvPicPr>
            <a:picLocks noChangeAspect="1"/>
          </p:cNvPicPr>
          <p:nvPr/>
        </p:nvPicPr>
        <p:blipFill>
          <a:blip r:embed="rId3"/>
          <a:stretch>
            <a:fillRect/>
          </a:stretch>
        </p:blipFill>
        <p:spPr>
          <a:xfrm>
            <a:off x="3733800" y="2954482"/>
            <a:ext cx="5410200" cy="3827318"/>
          </a:xfrm>
          <a:prstGeom prst="rect">
            <a:avLst/>
          </a:prstGeom>
        </p:spPr>
      </p:pic>
      <p:pic>
        <p:nvPicPr>
          <p:cNvPr id="5" name="Picture 4" descr="IndiaTMT_logo.png">
            <a:extLst>
              <a:ext uri="{FF2B5EF4-FFF2-40B4-BE49-F238E27FC236}">
                <a16:creationId xmlns:a16="http://schemas.microsoft.com/office/drawing/2014/main" id="{33332D95-3BC8-4C80-AF7A-521AF5B5C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928" y="414302"/>
            <a:ext cx="910872" cy="728698"/>
          </a:xfrm>
          <a:prstGeom prst="rect">
            <a:avLst/>
          </a:prstGeom>
        </p:spPr>
      </p:pic>
    </p:spTree>
    <p:extLst>
      <p:ext uri="{BB962C8B-B14F-4D97-AF65-F5344CB8AC3E}">
        <p14:creationId xmlns:p14="http://schemas.microsoft.com/office/powerpoint/2010/main" val="7910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54ABB7-2EA8-4EF4-AD94-1BF516A9C6C0}"/>
              </a:ext>
            </a:extLst>
          </p:cNvPr>
          <p:cNvSpPr/>
          <p:nvPr/>
        </p:nvSpPr>
        <p:spPr>
          <a:xfrm>
            <a:off x="3429000" y="609600"/>
            <a:ext cx="2327688" cy="461665"/>
          </a:xfrm>
          <a:prstGeom prst="rect">
            <a:avLst/>
          </a:prstGeom>
        </p:spPr>
        <p:txBody>
          <a:bodyPr wrap="none">
            <a:spAutoFit/>
          </a:bodyPr>
          <a:lstStyle/>
          <a:p>
            <a:pPr algn="ctr"/>
            <a:r>
              <a:rPr lang="en-US" sz="2400" b="1" dirty="0">
                <a:solidFill>
                  <a:srgbClr val="C00000"/>
                </a:solidFill>
              </a:rPr>
              <a:t>ISDT Activities</a:t>
            </a:r>
            <a:endParaRPr lang="en-IN" sz="2400" b="1" dirty="0">
              <a:solidFill>
                <a:srgbClr val="C00000"/>
              </a:solidFill>
            </a:endParaRPr>
          </a:p>
        </p:txBody>
      </p:sp>
      <p:sp>
        <p:nvSpPr>
          <p:cNvPr id="3" name="Content Placeholder 2">
            <a:extLst>
              <a:ext uri="{FF2B5EF4-FFF2-40B4-BE49-F238E27FC236}">
                <a16:creationId xmlns:a16="http://schemas.microsoft.com/office/drawing/2014/main" id="{45AFBD89-6566-4332-86E0-BCCA85B2220E}"/>
              </a:ext>
            </a:extLst>
          </p:cNvPr>
          <p:cNvSpPr txBox="1">
            <a:spLocks/>
          </p:cNvSpPr>
          <p:nvPr/>
        </p:nvSpPr>
        <p:spPr>
          <a:xfrm>
            <a:off x="533400" y="1447800"/>
            <a:ext cx="7772400" cy="5715000"/>
          </a:xfrm>
          <a:prstGeom prst="rect">
            <a:avLst/>
          </a:prstGeom>
        </p:spPr>
        <p:txBody>
          <a:bodyPr/>
          <a:lstStyle>
            <a:lvl1pPr marL="342900" indent="-342900" algn="l" defTabSz="914400" rtl="0" eaLnBrk="1" latinLnBrk="0" hangingPunct="1">
              <a:spcBef>
                <a:spcPct val="20000"/>
              </a:spcBef>
              <a:buFontTx/>
              <a:buBlip>
                <a:blip r:embed="rId2"/>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Detailed Science Case 2015</a:t>
            </a:r>
          </a:p>
          <a:p>
            <a:r>
              <a:rPr lang="en-US" dirty="0"/>
              <a:t>TMT Legacy </a:t>
            </a:r>
            <a:r>
              <a:rPr lang="en-US" dirty="0" err="1"/>
              <a:t>Programmes</a:t>
            </a:r>
            <a:endParaRPr lang="en-US" dirty="0"/>
          </a:p>
          <a:p>
            <a:pPr lvl="1"/>
            <a:r>
              <a:rPr lang="en-US" dirty="0"/>
              <a:t>Across partnership science</a:t>
            </a:r>
          </a:p>
          <a:p>
            <a:pPr lvl="1"/>
            <a:r>
              <a:rPr lang="en-US" dirty="0"/>
              <a:t>Create real observing proposals</a:t>
            </a:r>
          </a:p>
          <a:p>
            <a:pPr lvl="1"/>
            <a:endParaRPr lang="en-US" dirty="0"/>
          </a:p>
          <a:p>
            <a:pPr lvl="1"/>
            <a:endParaRPr lang="en-US" dirty="0"/>
          </a:p>
        </p:txBody>
      </p:sp>
      <p:pic>
        <p:nvPicPr>
          <p:cNvPr id="4" name="Picture 3">
            <a:extLst>
              <a:ext uri="{FF2B5EF4-FFF2-40B4-BE49-F238E27FC236}">
                <a16:creationId xmlns:a16="http://schemas.microsoft.com/office/drawing/2014/main" id="{4535253E-AC34-4702-BB3E-9C74DFC715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897626"/>
            <a:ext cx="358616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47AE0D6-2609-4B03-92F8-3E26709D8201}"/>
              </a:ext>
            </a:extLst>
          </p:cNvPr>
          <p:cNvSpPr txBox="1"/>
          <p:nvPr/>
        </p:nvSpPr>
        <p:spPr>
          <a:xfrm>
            <a:off x="3886200" y="3543300"/>
            <a:ext cx="4724400" cy="1569660"/>
          </a:xfrm>
          <a:prstGeom prst="rect">
            <a:avLst/>
          </a:prstGeom>
          <a:noFill/>
        </p:spPr>
        <p:txBody>
          <a:bodyPr wrap="square" rtlCol="0">
            <a:spAutoFit/>
          </a:bodyPr>
          <a:lstStyle/>
          <a:p>
            <a:r>
              <a:rPr lang="en-US" altLang="en-US" sz="2400" dirty="0">
                <a:solidFill>
                  <a:srgbClr val="FF0000"/>
                </a:solidFill>
              </a:rPr>
              <a:t>http</a:t>
            </a:r>
            <a:r>
              <a:rPr lang="en-US" altLang="en-US" sz="2400" dirty="0">
                <a:solidFill>
                  <a:srgbClr val="FF0000"/>
                </a:solidFill>
                <a:hlinkClick r:id="rId5"/>
              </a:rPr>
              <a:t>://www.tmt.org/sites/default/files/TMT-DSC-2015-release-2015Apr29-s.pdf</a:t>
            </a:r>
            <a:endParaRPr lang="en-US" altLang="en-US" sz="2400" dirty="0">
              <a:solidFill>
                <a:srgbClr val="FF0000"/>
              </a:solidFill>
            </a:endParaRPr>
          </a:p>
          <a:p>
            <a:endParaRPr lang="en-US" sz="2400" dirty="0"/>
          </a:p>
        </p:txBody>
      </p:sp>
      <p:pic>
        <p:nvPicPr>
          <p:cNvPr id="6" name="Picture 5" descr="IndiaTMT_logo.png">
            <a:extLst>
              <a:ext uri="{FF2B5EF4-FFF2-40B4-BE49-F238E27FC236}">
                <a16:creationId xmlns:a16="http://schemas.microsoft.com/office/drawing/2014/main" id="{7B50E08E-5412-4F50-8842-05EA50154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400" y="490502"/>
            <a:ext cx="910872" cy="728698"/>
          </a:xfrm>
          <a:prstGeom prst="rect">
            <a:avLst/>
          </a:prstGeom>
        </p:spPr>
      </p:pic>
    </p:spTree>
    <p:extLst>
      <p:ext uri="{BB962C8B-B14F-4D97-AF65-F5344CB8AC3E}">
        <p14:creationId xmlns:p14="http://schemas.microsoft.com/office/powerpoint/2010/main" val="7199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E7DD51-4950-4608-BA2F-C49082ADBFAF}"/>
              </a:ext>
            </a:extLst>
          </p:cNvPr>
          <p:cNvSpPr/>
          <p:nvPr/>
        </p:nvSpPr>
        <p:spPr>
          <a:xfrm>
            <a:off x="1371600" y="605135"/>
            <a:ext cx="6705600" cy="461665"/>
          </a:xfrm>
          <a:prstGeom prst="rect">
            <a:avLst/>
          </a:prstGeom>
        </p:spPr>
        <p:txBody>
          <a:bodyPr wrap="square">
            <a:spAutoFit/>
          </a:bodyPr>
          <a:lstStyle/>
          <a:p>
            <a:r>
              <a:rPr lang="en-US" sz="2400" b="1" dirty="0">
                <a:solidFill>
                  <a:srgbClr val="C00000"/>
                </a:solidFill>
              </a:rPr>
              <a:t>TMT Discovery Space - the known unknowns </a:t>
            </a:r>
            <a:endParaRPr lang="en-IN" sz="2400" b="1" dirty="0">
              <a:solidFill>
                <a:srgbClr val="C00000"/>
              </a:solidFill>
            </a:endParaRPr>
          </a:p>
        </p:txBody>
      </p:sp>
      <p:pic>
        <p:nvPicPr>
          <p:cNvPr id="4" name="Picture 2">
            <a:extLst>
              <a:ext uri="{FF2B5EF4-FFF2-40B4-BE49-F238E27FC236}">
                <a16:creationId xmlns:a16="http://schemas.microsoft.com/office/drawing/2014/main" id="{30C88101-964A-4D36-942A-BFF369609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7239000" cy="53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5" name="Picture 4" descr="IndiaTMT_logo.png">
            <a:extLst>
              <a:ext uri="{FF2B5EF4-FFF2-40B4-BE49-F238E27FC236}">
                <a16:creationId xmlns:a16="http://schemas.microsoft.com/office/drawing/2014/main" id="{4A3A97B9-402E-4B75-A69E-7A9802943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490502"/>
            <a:ext cx="910872" cy="728698"/>
          </a:xfrm>
          <a:prstGeom prst="rect">
            <a:avLst/>
          </a:prstGeom>
        </p:spPr>
      </p:pic>
    </p:spTree>
    <p:extLst>
      <p:ext uri="{BB962C8B-B14F-4D97-AF65-F5344CB8AC3E}">
        <p14:creationId xmlns:p14="http://schemas.microsoft.com/office/powerpoint/2010/main" val="233376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Superclusters_atlasoftheuniverse.gif">
            <a:extLst>
              <a:ext uri="{FF2B5EF4-FFF2-40B4-BE49-F238E27FC236}">
                <a16:creationId xmlns:a16="http://schemas.microsoft.com/office/drawing/2014/main" id="{8DFC7C2C-D2BE-480E-B3EE-8C2E2B7680D0}"/>
              </a:ext>
            </a:extLst>
          </p:cNvPr>
          <p:cNvPicPr>
            <a:picLocks noChangeAspect="1"/>
          </p:cNvPicPr>
          <p:nvPr/>
        </p:nvPicPr>
        <p:blipFill>
          <a:blip r:embed="rId2" cstate="print"/>
          <a:stretch>
            <a:fillRect/>
          </a:stretch>
        </p:blipFill>
        <p:spPr>
          <a:xfrm>
            <a:off x="1676400" y="1428750"/>
            <a:ext cx="5791200" cy="5429250"/>
          </a:xfrm>
          <a:prstGeom prst="rect">
            <a:avLst/>
          </a:prstGeom>
        </p:spPr>
      </p:pic>
      <p:sp>
        <p:nvSpPr>
          <p:cNvPr id="3" name="Rectangle 2">
            <a:extLst>
              <a:ext uri="{FF2B5EF4-FFF2-40B4-BE49-F238E27FC236}">
                <a16:creationId xmlns:a16="http://schemas.microsoft.com/office/drawing/2014/main" id="{BAA4306C-9362-4E47-9734-58417AFFB172}"/>
              </a:ext>
            </a:extLst>
          </p:cNvPr>
          <p:cNvSpPr/>
          <p:nvPr/>
        </p:nvSpPr>
        <p:spPr>
          <a:xfrm>
            <a:off x="3520913" y="533400"/>
            <a:ext cx="2117887" cy="461665"/>
          </a:xfrm>
          <a:prstGeom prst="rect">
            <a:avLst/>
          </a:prstGeom>
        </p:spPr>
        <p:txBody>
          <a:bodyPr wrap="none">
            <a:spAutoFit/>
          </a:bodyPr>
          <a:lstStyle/>
          <a:p>
            <a:pPr algn="ctr"/>
            <a:r>
              <a:rPr lang="en-US" sz="2400" b="1" dirty="0">
                <a:solidFill>
                  <a:srgbClr val="C00000"/>
                </a:solidFill>
              </a:rPr>
              <a:t>Our Universe</a:t>
            </a:r>
            <a:endParaRPr lang="en-IN" sz="2400" b="1" dirty="0">
              <a:solidFill>
                <a:srgbClr val="C00000"/>
              </a:solidFill>
            </a:endParaRPr>
          </a:p>
        </p:txBody>
      </p:sp>
      <p:pic>
        <p:nvPicPr>
          <p:cNvPr id="4" name="Picture 3" descr="IndiaTMT_logo.png">
            <a:extLst>
              <a:ext uri="{FF2B5EF4-FFF2-40B4-BE49-F238E27FC236}">
                <a16:creationId xmlns:a16="http://schemas.microsoft.com/office/drawing/2014/main" id="{68597CE5-53F1-424E-B07C-C7BBF93AC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490502"/>
            <a:ext cx="910872" cy="728698"/>
          </a:xfrm>
          <a:prstGeom prst="rect">
            <a:avLst/>
          </a:prstGeom>
        </p:spPr>
      </p:pic>
    </p:spTree>
    <p:extLst>
      <p:ext uri="{BB962C8B-B14F-4D97-AF65-F5344CB8AC3E}">
        <p14:creationId xmlns:p14="http://schemas.microsoft.com/office/powerpoint/2010/main" val="148882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rkMatterPie.jpg"/>
          <p:cNvPicPr>
            <a:picLocks noChangeAspect="1"/>
          </p:cNvPicPr>
          <p:nvPr/>
        </p:nvPicPr>
        <p:blipFill>
          <a:blip r:embed="rId2" cstate="print"/>
          <a:stretch>
            <a:fillRect/>
          </a:stretch>
        </p:blipFill>
        <p:spPr>
          <a:xfrm>
            <a:off x="-131053" y="1600200"/>
            <a:ext cx="9428882" cy="5257800"/>
          </a:xfrm>
          <a:prstGeom prst="rect">
            <a:avLst/>
          </a:prstGeom>
        </p:spPr>
      </p:pic>
      <p:pic>
        <p:nvPicPr>
          <p:cNvPr id="10" name="Picture 9" descr="IndiaTMT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128" y="414302"/>
            <a:ext cx="910872" cy="728698"/>
          </a:xfrm>
          <a:prstGeom prst="rect">
            <a:avLst/>
          </a:prstGeom>
        </p:spPr>
      </p:pic>
      <p:sp>
        <p:nvSpPr>
          <p:cNvPr id="5" name="Rectangle 4">
            <a:extLst>
              <a:ext uri="{FF2B5EF4-FFF2-40B4-BE49-F238E27FC236}">
                <a16:creationId xmlns:a16="http://schemas.microsoft.com/office/drawing/2014/main" id="{85FAEDE7-6139-4513-8F9A-58650D9F7AE7}"/>
              </a:ext>
            </a:extLst>
          </p:cNvPr>
          <p:cNvSpPr/>
          <p:nvPr/>
        </p:nvSpPr>
        <p:spPr>
          <a:xfrm>
            <a:off x="2404137" y="533400"/>
            <a:ext cx="4987263" cy="461665"/>
          </a:xfrm>
          <a:prstGeom prst="rect">
            <a:avLst/>
          </a:prstGeom>
        </p:spPr>
        <p:txBody>
          <a:bodyPr wrap="none">
            <a:spAutoFit/>
          </a:bodyPr>
          <a:lstStyle/>
          <a:p>
            <a:r>
              <a:rPr lang="en-US" altLang="en-US" sz="2400" b="1" dirty="0">
                <a:solidFill>
                  <a:srgbClr val="C00000"/>
                </a:solidFill>
              </a:rPr>
              <a:t>Eager to learn more unknowns…</a:t>
            </a:r>
            <a:endParaRPr lang="en-IN" sz="2400" b="1" dirty="0">
              <a:solidFill>
                <a:srgbClr val="C00000"/>
              </a:solidFill>
            </a:endParaRPr>
          </a:p>
        </p:txBody>
      </p:sp>
    </p:spTree>
    <p:extLst>
      <p:ext uri="{BB962C8B-B14F-4D97-AF65-F5344CB8AC3E}">
        <p14:creationId xmlns:p14="http://schemas.microsoft.com/office/powerpoint/2010/main" val="970132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635E89-A8AA-4E1B-A100-44CAEF7EB5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219200"/>
            <a:ext cx="8269941"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pic>
        <p:nvPicPr>
          <p:cNvPr id="3" name="Picture 2" descr="IndiaTMT_logo.png">
            <a:extLst>
              <a:ext uri="{FF2B5EF4-FFF2-40B4-BE49-F238E27FC236}">
                <a16:creationId xmlns:a16="http://schemas.microsoft.com/office/drawing/2014/main" id="{B932FD67-E77B-42AF-9F16-EA3CB7CB3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490502"/>
            <a:ext cx="910872" cy="728698"/>
          </a:xfrm>
          <a:prstGeom prst="rect">
            <a:avLst/>
          </a:prstGeom>
        </p:spPr>
      </p:pic>
      <p:sp>
        <p:nvSpPr>
          <p:cNvPr id="4" name="Rectangle 3">
            <a:extLst>
              <a:ext uri="{FF2B5EF4-FFF2-40B4-BE49-F238E27FC236}">
                <a16:creationId xmlns:a16="http://schemas.microsoft.com/office/drawing/2014/main" id="{3CD342DE-F1DD-46A8-9E30-F20F6BA6FFD7}"/>
              </a:ext>
            </a:extLst>
          </p:cNvPr>
          <p:cNvSpPr/>
          <p:nvPr/>
        </p:nvSpPr>
        <p:spPr>
          <a:xfrm>
            <a:off x="2667000" y="533400"/>
            <a:ext cx="4610558" cy="461665"/>
          </a:xfrm>
          <a:prstGeom prst="rect">
            <a:avLst/>
          </a:prstGeom>
        </p:spPr>
        <p:txBody>
          <a:bodyPr wrap="none">
            <a:spAutoFit/>
          </a:bodyPr>
          <a:lstStyle/>
          <a:p>
            <a:r>
              <a:rPr lang="en-US" sz="2400" b="1" dirty="0">
                <a:solidFill>
                  <a:srgbClr val="C00000"/>
                </a:solidFill>
              </a:rPr>
              <a:t>Spatial Vs. Spectral resolution</a:t>
            </a:r>
            <a:endParaRPr lang="en-IN" sz="2400" b="1" dirty="0">
              <a:solidFill>
                <a:srgbClr val="C00000"/>
              </a:solidFill>
            </a:endParaRPr>
          </a:p>
        </p:txBody>
      </p:sp>
    </p:spTree>
    <p:extLst>
      <p:ext uri="{BB962C8B-B14F-4D97-AF65-F5344CB8AC3E}">
        <p14:creationId xmlns:p14="http://schemas.microsoft.com/office/powerpoint/2010/main" val="132124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65752-2D29-4306-9614-B8AEE44912BB}"/>
              </a:ext>
            </a:extLst>
          </p:cNvPr>
          <p:cNvSpPr/>
          <p:nvPr/>
        </p:nvSpPr>
        <p:spPr>
          <a:xfrm>
            <a:off x="2993468" y="533400"/>
            <a:ext cx="3635932" cy="461665"/>
          </a:xfrm>
          <a:prstGeom prst="rect">
            <a:avLst/>
          </a:prstGeom>
        </p:spPr>
        <p:txBody>
          <a:bodyPr wrap="none">
            <a:spAutoFit/>
          </a:bodyPr>
          <a:lstStyle/>
          <a:p>
            <a:r>
              <a:rPr lang="en-US" altLang="en-US" sz="2400" b="1" dirty="0">
                <a:solidFill>
                  <a:srgbClr val="C00000"/>
                </a:solidFill>
              </a:rPr>
              <a:t>Fundamental questions</a:t>
            </a:r>
            <a:endParaRPr lang="en-IN" sz="2400" b="1" dirty="0">
              <a:solidFill>
                <a:srgbClr val="C00000"/>
              </a:solidFill>
            </a:endParaRPr>
          </a:p>
        </p:txBody>
      </p:sp>
      <p:pic>
        <p:nvPicPr>
          <p:cNvPr id="3" name="Picture 2" descr="IndiaTMT_logo.png">
            <a:extLst>
              <a:ext uri="{FF2B5EF4-FFF2-40B4-BE49-F238E27FC236}">
                <a16:creationId xmlns:a16="http://schemas.microsoft.com/office/drawing/2014/main" id="{5E18BCBA-5297-4B3C-AE91-10D2BDA1F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457200"/>
            <a:ext cx="910872" cy="728698"/>
          </a:xfrm>
          <a:prstGeom prst="rect">
            <a:avLst/>
          </a:prstGeom>
        </p:spPr>
      </p:pic>
      <p:sp>
        <p:nvSpPr>
          <p:cNvPr id="5" name="TextBox 4">
            <a:extLst>
              <a:ext uri="{FF2B5EF4-FFF2-40B4-BE49-F238E27FC236}">
                <a16:creationId xmlns:a16="http://schemas.microsoft.com/office/drawing/2014/main" id="{FEABD8F3-E73F-419E-91FD-F7BD613880E6}"/>
              </a:ext>
            </a:extLst>
          </p:cNvPr>
          <p:cNvSpPr txBox="1"/>
          <p:nvPr/>
        </p:nvSpPr>
        <p:spPr>
          <a:xfrm>
            <a:off x="275408" y="3048000"/>
            <a:ext cx="8258992" cy="3477875"/>
          </a:xfrm>
          <a:prstGeom prst="rect">
            <a:avLst/>
          </a:prstGeom>
          <a:noFill/>
        </p:spPr>
        <p:txBody>
          <a:bodyPr wrap="none" rtlCol="0">
            <a:spAutoFit/>
          </a:bodyPr>
          <a:lstStyle/>
          <a:p>
            <a:pPr marL="285750" indent="-285750">
              <a:buFont typeface="Wingdings" panose="05000000000000000000" pitchFamily="2" charset="2"/>
              <a:buChar char="q"/>
            </a:pPr>
            <a:r>
              <a:rPr lang="en-US" sz="2000" b="1" dirty="0"/>
              <a:t> How and when the Universe came into being?</a:t>
            </a:r>
          </a:p>
          <a:p>
            <a:endParaRPr lang="en-US" sz="2000" b="1" dirty="0"/>
          </a:p>
          <a:p>
            <a:pPr marL="285750" indent="-285750">
              <a:buFont typeface="Wingdings" panose="05000000000000000000" pitchFamily="2" charset="2"/>
              <a:buChar char="q"/>
            </a:pPr>
            <a:r>
              <a:rPr lang="en-US" sz="2000" b="1" dirty="0"/>
              <a:t> How did galaxies take birth and evolve into what we see today?</a:t>
            </a:r>
          </a:p>
          <a:p>
            <a:pPr marL="285750" indent="-285750">
              <a:buFont typeface="Wingdings" panose="05000000000000000000" pitchFamily="2" charset="2"/>
              <a:buChar char="q"/>
            </a:pPr>
            <a:endParaRPr lang="en-US" sz="2000" b="1" dirty="0"/>
          </a:p>
          <a:p>
            <a:pPr marL="285750" indent="-285750">
              <a:buFont typeface="Wingdings" panose="05000000000000000000" pitchFamily="2" charset="2"/>
              <a:buChar char="q"/>
            </a:pPr>
            <a:r>
              <a:rPr lang="en-US" sz="2000" b="1" dirty="0"/>
              <a:t> What is the large scale structure of this Universe?</a:t>
            </a:r>
          </a:p>
          <a:p>
            <a:pPr marL="285750" indent="-285750">
              <a:buFont typeface="Wingdings" panose="05000000000000000000" pitchFamily="2" charset="2"/>
              <a:buChar char="q"/>
            </a:pPr>
            <a:endParaRPr lang="en-US" sz="2000" b="1" dirty="0"/>
          </a:p>
          <a:p>
            <a:pPr marL="285750" indent="-285750">
              <a:buFont typeface="Wingdings" panose="05000000000000000000" pitchFamily="2" charset="2"/>
              <a:buChar char="q"/>
            </a:pPr>
            <a:r>
              <a:rPr lang="en-US" sz="2000" b="1" dirty="0"/>
              <a:t> How do massive </a:t>
            </a:r>
            <a:r>
              <a:rPr lang="en-US" sz="2000" b="1" dirty="0" err="1"/>
              <a:t>blackwholes</a:t>
            </a:r>
            <a:r>
              <a:rPr lang="en-US" sz="2000" b="1" dirty="0"/>
              <a:t> form and evolve?</a:t>
            </a:r>
          </a:p>
          <a:p>
            <a:pPr marL="285750" indent="-285750">
              <a:buFont typeface="Wingdings" panose="05000000000000000000" pitchFamily="2" charset="2"/>
              <a:buChar char="q"/>
            </a:pPr>
            <a:endParaRPr lang="en-US" sz="2000" b="1" dirty="0"/>
          </a:p>
          <a:p>
            <a:pPr marL="285750" indent="-285750">
              <a:buFont typeface="Wingdings" panose="05000000000000000000" pitchFamily="2" charset="2"/>
              <a:buChar char="q"/>
            </a:pPr>
            <a:r>
              <a:rPr lang="en-US" sz="2000" b="1" dirty="0"/>
              <a:t> Is there life anywhere else in the Universe?</a:t>
            </a:r>
          </a:p>
          <a:p>
            <a:pPr marL="285750" indent="-285750">
              <a:buFont typeface="Wingdings" panose="05000000000000000000" pitchFamily="2" charset="2"/>
              <a:buChar char="q"/>
            </a:pPr>
            <a:endParaRPr lang="en-US" sz="2000" b="1" dirty="0"/>
          </a:p>
          <a:p>
            <a:pPr marL="285750" indent="-285750">
              <a:buFont typeface="Wingdings" panose="05000000000000000000" pitchFamily="2" charset="2"/>
              <a:buChar char="q"/>
            </a:pPr>
            <a:r>
              <a:rPr lang="en-US" sz="2000" b="1" dirty="0"/>
              <a:t> Is there stuff we can’t see? If so, how much?</a:t>
            </a:r>
            <a:endParaRPr lang="en-IN" sz="2000" b="1" dirty="0"/>
          </a:p>
        </p:txBody>
      </p:sp>
      <p:sp>
        <p:nvSpPr>
          <p:cNvPr id="6" name="TextBox 5">
            <a:extLst>
              <a:ext uri="{FF2B5EF4-FFF2-40B4-BE49-F238E27FC236}">
                <a16:creationId xmlns:a16="http://schemas.microsoft.com/office/drawing/2014/main" id="{4EAB510E-9976-4F14-A0B7-A83DAE8B64AD}"/>
              </a:ext>
            </a:extLst>
          </p:cNvPr>
          <p:cNvSpPr txBox="1"/>
          <p:nvPr/>
        </p:nvSpPr>
        <p:spPr>
          <a:xfrm>
            <a:off x="0" y="1600200"/>
            <a:ext cx="9320180" cy="830997"/>
          </a:xfrm>
          <a:prstGeom prst="rect">
            <a:avLst/>
          </a:prstGeom>
          <a:noFill/>
        </p:spPr>
        <p:txBody>
          <a:bodyPr wrap="none" rtlCol="0">
            <a:spAutoFit/>
          </a:bodyPr>
          <a:lstStyle/>
          <a:p>
            <a:r>
              <a:rPr lang="en-US" sz="2400" b="1" dirty="0">
                <a:solidFill>
                  <a:srgbClr val="7030A0"/>
                </a:solidFill>
              </a:rPr>
              <a:t>In co-ordination with other upcoming mega/multi-wavelength </a:t>
            </a:r>
          </a:p>
          <a:p>
            <a:r>
              <a:rPr lang="en-US" sz="2400" b="1" dirty="0">
                <a:solidFill>
                  <a:srgbClr val="7030A0"/>
                </a:solidFill>
              </a:rPr>
              <a:t>facilities, we would address following in future:</a:t>
            </a:r>
            <a:endParaRPr lang="en-IN" sz="2400" b="1" dirty="0">
              <a:solidFill>
                <a:srgbClr val="7030A0"/>
              </a:solidFill>
            </a:endParaRPr>
          </a:p>
        </p:txBody>
      </p:sp>
    </p:spTree>
    <p:extLst>
      <p:ext uri="{BB962C8B-B14F-4D97-AF65-F5344CB8AC3E}">
        <p14:creationId xmlns:p14="http://schemas.microsoft.com/office/powerpoint/2010/main" val="1635381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76199" y="76200"/>
            <a:ext cx="9143241" cy="23622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76200" y="2438400"/>
            <a:ext cx="9163050" cy="2367318"/>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76200" y="4800600"/>
            <a:ext cx="9144000" cy="2323348"/>
          </a:xfrm>
          <a:prstGeom prst="rect">
            <a:avLst/>
          </a:prstGeom>
          <a:noFill/>
          <a:ln w="9525">
            <a:noFill/>
            <a:miter lim="800000"/>
            <a:headEnd/>
            <a:tailEnd/>
          </a:ln>
        </p:spPr>
      </p:pic>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AD7A97E3-EAF0-4F94-977E-1C8743059E42}" type="slidenum">
              <a:rPr lang="en-US" smtClean="0"/>
              <a:pPr>
                <a:defRPr/>
              </a:pPr>
              <a:t>29</a:t>
            </a:fld>
            <a:endParaRPr lang="en-US"/>
          </a:p>
        </p:txBody>
      </p:sp>
      <p:sp>
        <p:nvSpPr>
          <p:cNvPr id="6" name="Rectangle 5">
            <a:extLst>
              <a:ext uri="{FF2B5EF4-FFF2-40B4-BE49-F238E27FC236}">
                <a16:creationId xmlns:a16="http://schemas.microsoft.com/office/drawing/2014/main" id="{1D921484-0868-4144-99B0-9FD69F7599F0}"/>
              </a:ext>
            </a:extLst>
          </p:cNvPr>
          <p:cNvSpPr/>
          <p:nvPr/>
        </p:nvSpPr>
        <p:spPr>
          <a:xfrm>
            <a:off x="1143000" y="6087070"/>
            <a:ext cx="4343400" cy="923330"/>
          </a:xfrm>
          <a:prstGeom prst="rect">
            <a:avLst/>
          </a:prstGeom>
          <a:noFill/>
        </p:spPr>
        <p:txBody>
          <a:bodyPr wrap="square">
            <a:spAutoFit/>
          </a:bodyPr>
          <a:lstStyle/>
          <a:p>
            <a:pPr algn="ctr">
              <a:defRPr/>
            </a:pPr>
            <a:r>
              <a:rPr lang="en-US"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Thank You</a:t>
            </a:r>
          </a:p>
        </p:txBody>
      </p:sp>
    </p:spTree>
    <p:extLst>
      <p:ext uri="{BB962C8B-B14F-4D97-AF65-F5344CB8AC3E}">
        <p14:creationId xmlns:p14="http://schemas.microsoft.com/office/powerpoint/2010/main" val="24862979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ndiaTMT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228600"/>
            <a:ext cx="910872" cy="728698"/>
          </a:xfrm>
          <a:prstGeom prst="rect">
            <a:avLst/>
          </a:prstGeom>
        </p:spPr>
      </p:pic>
      <p:sp>
        <p:nvSpPr>
          <p:cNvPr id="12" name="Content Placeholder 2">
            <a:extLst>
              <a:ext uri="{FF2B5EF4-FFF2-40B4-BE49-F238E27FC236}">
                <a16:creationId xmlns:a16="http://schemas.microsoft.com/office/drawing/2014/main" id="{098421CC-989A-4418-A735-1DE0B3A32F1E}"/>
              </a:ext>
            </a:extLst>
          </p:cNvPr>
          <p:cNvSpPr txBox="1">
            <a:spLocks/>
          </p:cNvSpPr>
          <p:nvPr/>
        </p:nvSpPr>
        <p:spPr>
          <a:xfrm>
            <a:off x="0" y="3352800"/>
            <a:ext cx="9144000" cy="3733800"/>
          </a:xfrm>
          <a:prstGeom prst="rect">
            <a:avLst/>
          </a:prstGeom>
        </p:spPr>
        <p:txBody>
          <a:bodyPr>
            <a:normAutofit fontScale="85000" lnSpcReduction="20000"/>
          </a:bodyPr>
          <a:lstStyle>
            <a:lvl1pPr marL="342900" indent="-342900" algn="l" defTabSz="914400" rtl="0" eaLnBrk="1" latinLnBrk="0" hangingPunct="1">
              <a:spcBef>
                <a:spcPct val="20000"/>
              </a:spcBef>
              <a:buFontTx/>
              <a:buBlip>
                <a:blip r:embed="rId4"/>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5"/>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5"/>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4"/>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Three international projects approached Indian communities in 2006-2007</a:t>
            </a:r>
          </a:p>
          <a:p>
            <a:r>
              <a:rPr lang="en-US" dirty="0"/>
              <a:t>Evaluation process lasted over a year</a:t>
            </a:r>
          </a:p>
          <a:p>
            <a:pPr lvl="1"/>
            <a:r>
              <a:rPr lang="en-US" dirty="0"/>
              <a:t>Need for participation</a:t>
            </a:r>
          </a:p>
          <a:p>
            <a:pPr lvl="1"/>
            <a:r>
              <a:rPr lang="en-US" dirty="0"/>
              <a:t>Selection of the most suitable project</a:t>
            </a:r>
          </a:p>
          <a:p>
            <a:pPr lvl="1"/>
            <a:r>
              <a:rPr lang="en-US" dirty="0"/>
              <a:t>Level of participation and human resources</a:t>
            </a:r>
          </a:p>
          <a:p>
            <a:r>
              <a:rPr lang="en-US" dirty="0"/>
              <a:t>Community chose TMT for 10% level participation</a:t>
            </a:r>
          </a:p>
          <a:p>
            <a:pPr lvl="1"/>
            <a:r>
              <a:rPr lang="en-US" dirty="0"/>
              <a:t>Guaranteed in-kind contribution </a:t>
            </a:r>
          </a:p>
          <a:p>
            <a:pPr lvl="1"/>
            <a:r>
              <a:rPr lang="en-US" dirty="0"/>
              <a:t>Based on segmented technology with Keck heritage</a:t>
            </a:r>
          </a:p>
          <a:p>
            <a:pPr lvl="1"/>
            <a:r>
              <a:rPr lang="en-US" dirty="0"/>
              <a:t>Smaller group – larger say</a:t>
            </a:r>
          </a:p>
          <a:p>
            <a:pPr lvl="1"/>
            <a:r>
              <a:rPr lang="en-US" dirty="0"/>
              <a:t>Synergy with existing facilities in the Northern hemisphere</a:t>
            </a:r>
          </a:p>
        </p:txBody>
      </p:sp>
      <p:pic>
        <p:nvPicPr>
          <p:cNvPr id="17" name="Picture 2">
            <a:extLst>
              <a:ext uri="{FF2B5EF4-FFF2-40B4-BE49-F238E27FC236}">
                <a16:creationId xmlns:a16="http://schemas.microsoft.com/office/drawing/2014/main" id="{1F0FA417-AE62-4E8F-BDD2-DCDA86BE4C94}"/>
              </a:ext>
            </a:extLst>
          </p:cNvPr>
          <p:cNvPicPr>
            <a:picLocks noChangeAspect="1" noChangeArrowheads="1"/>
          </p:cNvPicPr>
          <p:nvPr/>
        </p:nvPicPr>
        <p:blipFill>
          <a:blip r:embed="rId6" cstate="print"/>
          <a:srcRect/>
          <a:stretch>
            <a:fillRect/>
          </a:stretch>
        </p:blipFill>
        <p:spPr bwMode="auto">
          <a:xfrm>
            <a:off x="152400" y="1276756"/>
            <a:ext cx="2819400" cy="1923644"/>
          </a:xfrm>
          <a:prstGeom prst="rect">
            <a:avLst/>
          </a:prstGeom>
          <a:noFill/>
          <a:ln w="9525">
            <a:noFill/>
            <a:miter lim="800000"/>
            <a:headEnd/>
            <a:tailEnd/>
          </a:ln>
        </p:spPr>
      </p:pic>
      <p:sp>
        <p:nvSpPr>
          <p:cNvPr id="18" name="TextBox 17">
            <a:extLst>
              <a:ext uri="{FF2B5EF4-FFF2-40B4-BE49-F238E27FC236}">
                <a16:creationId xmlns:a16="http://schemas.microsoft.com/office/drawing/2014/main" id="{721C33E2-39E9-4A3D-8373-75CF94890C22}"/>
              </a:ext>
            </a:extLst>
          </p:cNvPr>
          <p:cNvSpPr txBox="1"/>
          <p:nvPr/>
        </p:nvSpPr>
        <p:spPr>
          <a:xfrm>
            <a:off x="140402" y="1219200"/>
            <a:ext cx="1535998" cy="400110"/>
          </a:xfrm>
          <a:prstGeom prst="rect">
            <a:avLst/>
          </a:prstGeom>
          <a:noFill/>
        </p:spPr>
        <p:txBody>
          <a:bodyPr wrap="none" rtlCol="0">
            <a:spAutoFit/>
          </a:bodyPr>
          <a:lstStyle/>
          <a:p>
            <a:r>
              <a:rPr lang="en-US" sz="2000" b="1" dirty="0">
                <a:solidFill>
                  <a:srgbClr val="FF0000"/>
                </a:solidFill>
              </a:rPr>
              <a:t>24.5m GMT</a:t>
            </a:r>
          </a:p>
        </p:txBody>
      </p:sp>
      <p:pic>
        <p:nvPicPr>
          <p:cNvPr id="19" name="Picture 18" descr="Copy of TMT_Graphic_XIV">
            <a:extLst>
              <a:ext uri="{FF2B5EF4-FFF2-40B4-BE49-F238E27FC236}">
                <a16:creationId xmlns:a16="http://schemas.microsoft.com/office/drawing/2014/main" id="{C5C144DD-F072-4598-8FC0-0F7495B20656}"/>
              </a:ext>
            </a:extLst>
          </p:cNvPr>
          <p:cNvPicPr>
            <a:picLocks noChangeAspect="1" noChangeArrowheads="1"/>
          </p:cNvPicPr>
          <p:nvPr/>
        </p:nvPicPr>
        <p:blipFill>
          <a:blip r:embed="rId7" cstate="print"/>
          <a:srcRect/>
          <a:stretch>
            <a:fillRect/>
          </a:stretch>
        </p:blipFill>
        <p:spPr>
          <a:xfrm>
            <a:off x="2997741" y="1276756"/>
            <a:ext cx="2564859" cy="1923644"/>
          </a:xfrm>
          <a:prstGeom prst="rect">
            <a:avLst/>
          </a:prstGeom>
          <a:noFill/>
          <a:ln/>
        </p:spPr>
      </p:pic>
      <p:sp>
        <p:nvSpPr>
          <p:cNvPr id="20" name="TextBox 19">
            <a:extLst>
              <a:ext uri="{FF2B5EF4-FFF2-40B4-BE49-F238E27FC236}">
                <a16:creationId xmlns:a16="http://schemas.microsoft.com/office/drawing/2014/main" id="{5F1B07DA-2596-40FC-A29E-EE0099DEBAB5}"/>
              </a:ext>
            </a:extLst>
          </p:cNvPr>
          <p:cNvSpPr txBox="1"/>
          <p:nvPr/>
        </p:nvSpPr>
        <p:spPr>
          <a:xfrm>
            <a:off x="2986217" y="1214735"/>
            <a:ext cx="1295547" cy="400110"/>
          </a:xfrm>
          <a:prstGeom prst="rect">
            <a:avLst/>
          </a:prstGeom>
          <a:noFill/>
        </p:spPr>
        <p:txBody>
          <a:bodyPr wrap="none" rtlCol="0">
            <a:spAutoFit/>
          </a:bodyPr>
          <a:lstStyle/>
          <a:p>
            <a:r>
              <a:rPr lang="en-US" sz="2000" b="1" dirty="0">
                <a:solidFill>
                  <a:srgbClr val="FF0000"/>
                </a:solidFill>
              </a:rPr>
              <a:t>30m TMT</a:t>
            </a:r>
          </a:p>
        </p:txBody>
      </p:sp>
      <p:pic>
        <p:nvPicPr>
          <p:cNvPr id="21" name="Picture 1">
            <a:extLst>
              <a:ext uri="{FF2B5EF4-FFF2-40B4-BE49-F238E27FC236}">
                <a16:creationId xmlns:a16="http://schemas.microsoft.com/office/drawing/2014/main" id="{D7834FB2-6EE9-4009-8293-264C59F5E975}"/>
              </a:ext>
            </a:extLst>
          </p:cNvPr>
          <p:cNvPicPr>
            <a:picLocks noChangeAspect="1" noChangeArrowheads="1"/>
          </p:cNvPicPr>
          <p:nvPr/>
        </p:nvPicPr>
        <p:blipFill>
          <a:blip r:embed="rId8" cstate="print"/>
          <a:srcRect l="14400" r="26400"/>
          <a:stretch>
            <a:fillRect/>
          </a:stretch>
        </p:blipFill>
        <p:spPr bwMode="auto">
          <a:xfrm>
            <a:off x="5594887" y="1276756"/>
            <a:ext cx="3015713" cy="1923644"/>
          </a:xfrm>
          <a:prstGeom prst="rect">
            <a:avLst/>
          </a:prstGeom>
          <a:noFill/>
          <a:ln w="9525">
            <a:noFill/>
            <a:miter lim="800000"/>
            <a:headEnd/>
            <a:tailEnd/>
          </a:ln>
        </p:spPr>
      </p:pic>
      <p:sp>
        <p:nvSpPr>
          <p:cNvPr id="22" name="TextBox 21">
            <a:extLst>
              <a:ext uri="{FF2B5EF4-FFF2-40B4-BE49-F238E27FC236}">
                <a16:creationId xmlns:a16="http://schemas.microsoft.com/office/drawing/2014/main" id="{11DECACC-CC08-42EC-BC77-3A1542887A14}"/>
              </a:ext>
            </a:extLst>
          </p:cNvPr>
          <p:cNvSpPr txBox="1"/>
          <p:nvPr/>
        </p:nvSpPr>
        <p:spPr>
          <a:xfrm>
            <a:off x="5562600" y="1214735"/>
            <a:ext cx="1491306" cy="400110"/>
          </a:xfrm>
          <a:prstGeom prst="rect">
            <a:avLst/>
          </a:prstGeom>
          <a:noFill/>
        </p:spPr>
        <p:txBody>
          <a:bodyPr wrap="none" rtlCol="0">
            <a:spAutoFit/>
          </a:bodyPr>
          <a:lstStyle/>
          <a:p>
            <a:r>
              <a:rPr lang="en-US" sz="2000" b="1" dirty="0">
                <a:solidFill>
                  <a:srgbClr val="FF0000"/>
                </a:solidFill>
              </a:rPr>
              <a:t>39m E-ELT</a:t>
            </a:r>
          </a:p>
        </p:txBody>
      </p:sp>
      <p:sp>
        <p:nvSpPr>
          <p:cNvPr id="24" name="TextBox 23">
            <a:extLst>
              <a:ext uri="{FF2B5EF4-FFF2-40B4-BE49-F238E27FC236}">
                <a16:creationId xmlns:a16="http://schemas.microsoft.com/office/drawing/2014/main" id="{D9180B6E-3F84-4CE8-BB2F-29F0FFB4C55E}"/>
              </a:ext>
            </a:extLst>
          </p:cNvPr>
          <p:cNvSpPr txBox="1"/>
          <p:nvPr/>
        </p:nvSpPr>
        <p:spPr>
          <a:xfrm>
            <a:off x="1600200" y="452735"/>
            <a:ext cx="6159409" cy="461665"/>
          </a:xfrm>
          <a:prstGeom prst="rect">
            <a:avLst/>
          </a:prstGeom>
          <a:noFill/>
        </p:spPr>
        <p:txBody>
          <a:bodyPr wrap="none" rtlCol="0">
            <a:spAutoFit/>
          </a:bodyPr>
          <a:lstStyle/>
          <a:p>
            <a:r>
              <a:rPr lang="en-US" sz="2400" b="1" dirty="0">
                <a:solidFill>
                  <a:srgbClr val="C00000"/>
                </a:solidFill>
              </a:rPr>
              <a:t>India’s Participation – recap and updates</a:t>
            </a:r>
          </a:p>
        </p:txBody>
      </p:sp>
    </p:spTree>
    <p:extLst>
      <p:ext uri="{BB962C8B-B14F-4D97-AF65-F5344CB8AC3E}">
        <p14:creationId xmlns:p14="http://schemas.microsoft.com/office/powerpoint/2010/main" val="2440816364"/>
      </p:ext>
    </p:extLst>
  </p:cSld>
  <p:clrMapOvr>
    <a:masterClrMapping/>
  </p:clrMapOvr>
  <p:transition advTm="226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fade">
                                      <p:cBhvr>
                                        <p:cTn id="18" dur="500"/>
                                        <p:tgtEl>
                                          <p:spTgt spid="1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500"/>
                                        <p:tgtEl>
                                          <p:spTgt spid="1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animEffect transition="in" filter="fade">
                                      <p:cBhvr>
                                        <p:cTn id="29" dur="500"/>
                                        <p:tgtEl>
                                          <p:spTgt spid="12">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xEl>
                                              <p:pRg st="7" end="7"/>
                                            </p:txEl>
                                          </p:spTgt>
                                        </p:tgtEl>
                                        <p:attrNameLst>
                                          <p:attrName>style.visibility</p:attrName>
                                        </p:attrNameLst>
                                      </p:cBhvr>
                                      <p:to>
                                        <p:strVal val="visible"/>
                                      </p:to>
                                    </p:set>
                                    <p:animEffect transition="in" filter="fade">
                                      <p:cBhvr>
                                        <p:cTn id="32" dur="500"/>
                                        <p:tgtEl>
                                          <p:spTgt spid="12">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animEffect transition="in" filter="fade">
                                      <p:cBhvr>
                                        <p:cTn id="35" dur="500"/>
                                        <p:tgtEl>
                                          <p:spTgt spid="12">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xEl>
                                              <p:pRg st="9" end="9"/>
                                            </p:txEl>
                                          </p:spTgt>
                                        </p:tgtEl>
                                        <p:attrNameLst>
                                          <p:attrName>style.visibility</p:attrName>
                                        </p:attrNameLst>
                                      </p:cBhvr>
                                      <p:to>
                                        <p:strVal val="visible"/>
                                      </p:to>
                                    </p:set>
                                    <p:animEffect transition="in" filter="fade">
                                      <p:cBhvr>
                                        <p:cTn id="38"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41960" y="1676400"/>
            <a:ext cx="8229600" cy="4511040"/>
          </a:xfrm>
        </p:spPr>
        <p:txBody>
          <a:bodyPr>
            <a:normAutofit lnSpcReduction="10000"/>
          </a:bodyPr>
          <a:lstStyle/>
          <a:p>
            <a:pPr algn="ctr"/>
            <a:r>
              <a:rPr lang="en-US" sz="2200" dirty="0">
                <a:latin typeface="Calibri" panose="020F0502020204030204" pitchFamily="34" charset="0"/>
                <a:cs typeface="Calibri"/>
              </a:rPr>
              <a:t>The TMT Project gratefully acknowledges the support of the TMT collaborating institutions.  They are the Association of Canadian Universities for Research in Astronomy (ACURA), the California Institute of Technology, the University of California, the National Astronomical Observatory of Japan, the National Astronomical Observatories of China and their consortium partners, and the Department of Science and Technology of India and their supported institutes. This work was supported as well by the Gordon and Betty Moore Foundation, the Canada Foundation for Innovation, the Ontario Ministry of Research and Innovation, the National Research Council of Canada, the Natural Sciences and Engineering Research Council of Canada, the British Columbia Knowledge Development Fund, the Association of Universities for Research in Astronomy (AURA) and the U.S. National Science Foundation.</a:t>
            </a:r>
            <a:endParaRPr lang="en-US" sz="2200" dirty="0">
              <a:latin typeface="Calibri" panose="020F0502020204030204" pitchFamily="34" charset="0"/>
            </a:endParaRPr>
          </a:p>
        </p:txBody>
      </p:sp>
      <p:sp>
        <p:nvSpPr>
          <p:cNvPr id="4" name="Title 3"/>
          <p:cNvSpPr>
            <a:spLocks noGrp="1"/>
          </p:cNvSpPr>
          <p:nvPr>
            <p:ph type="title"/>
          </p:nvPr>
        </p:nvSpPr>
        <p:spPr/>
        <p:txBody>
          <a:bodyPr/>
          <a:lstStyle/>
          <a:p>
            <a:r>
              <a:rPr lang="en-US" dirty="0"/>
              <a:t>Acknowledgments</a:t>
            </a:r>
          </a:p>
        </p:txBody>
      </p:sp>
    </p:spTree>
    <p:extLst>
      <p:ext uri="{BB962C8B-B14F-4D97-AF65-F5344CB8AC3E}">
        <p14:creationId xmlns:p14="http://schemas.microsoft.com/office/powerpoint/2010/main" val="204088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AD7A97E3-EAF0-4F94-977E-1C8743059E42}" type="slidenum">
              <a:rPr lang="en-US" smtClean="0"/>
              <a:pPr>
                <a:defRPr/>
              </a:pPr>
              <a:t>31</a:t>
            </a:fld>
            <a:endParaRPr lang="en-US"/>
          </a:p>
        </p:txBody>
      </p:sp>
      <p:pic>
        <p:nvPicPr>
          <p:cNvPr id="25" name="image9.png" descr="Screen Shot 2016-01-31 at 12.03.38.png"/>
          <p:cNvPicPr>
            <a:picLocks noChangeAspect="1"/>
          </p:cNvPicPr>
          <p:nvPr/>
        </p:nvPicPr>
        <p:blipFill>
          <a:blip r:embed="rId2"/>
          <a:srcRect t="9673" b="9672"/>
          <a:stretch>
            <a:fillRect/>
          </a:stretch>
        </p:blipFill>
        <p:spPr>
          <a:xfrm>
            <a:off x="0" y="1219200"/>
            <a:ext cx="9220200" cy="6858000"/>
          </a:xfrm>
          <a:prstGeom prst="rect">
            <a:avLst/>
          </a:prstGeom>
          <a:ln w="12700">
            <a:miter lim="400000"/>
          </a:ln>
        </p:spPr>
      </p:pic>
      <p:sp>
        <p:nvSpPr>
          <p:cNvPr id="26" name="Shape 220"/>
          <p:cNvSpPr/>
          <p:nvPr/>
        </p:nvSpPr>
        <p:spPr>
          <a:xfrm>
            <a:off x="533400" y="5486400"/>
            <a:ext cx="2133474" cy="485649"/>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algn="l" defTabSz="1300480">
              <a:defRPr sz="2400">
                <a:solidFill>
                  <a:srgbClr val="FFFF00"/>
                </a:solidFill>
                <a:latin typeface="Calibri"/>
                <a:ea typeface="Calibri"/>
                <a:cs typeface="Calibri"/>
                <a:sym typeface="Calibri"/>
              </a:defRPr>
            </a:lvl1pPr>
          </a:lstStyle>
          <a:p>
            <a:r>
              <a:rPr dirty="0"/>
              <a:t>ORM (2346 m) </a:t>
            </a:r>
          </a:p>
        </p:txBody>
      </p:sp>
      <p:sp>
        <p:nvSpPr>
          <p:cNvPr id="27" name="Shape 219"/>
          <p:cNvSpPr/>
          <p:nvPr/>
        </p:nvSpPr>
        <p:spPr>
          <a:xfrm>
            <a:off x="762000" y="4086351"/>
            <a:ext cx="2656753" cy="485649"/>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algn="l" defTabSz="1300480">
              <a:defRPr sz="2400">
                <a:solidFill>
                  <a:srgbClr val="FFFFFF"/>
                </a:solidFill>
                <a:latin typeface="Calibri"/>
                <a:ea typeface="Calibri"/>
                <a:cs typeface="Calibri"/>
                <a:sym typeface="Calibri"/>
              </a:defRPr>
            </a:lvl1pPr>
          </a:lstStyle>
          <a:p>
            <a:r>
              <a:rPr dirty="0"/>
              <a:t>Tenerife (2390 m) </a:t>
            </a:r>
          </a:p>
        </p:txBody>
      </p:sp>
      <p:sp>
        <p:nvSpPr>
          <p:cNvPr id="28" name="Shape 221"/>
          <p:cNvSpPr/>
          <p:nvPr/>
        </p:nvSpPr>
        <p:spPr>
          <a:xfrm>
            <a:off x="2590800" y="4572001"/>
            <a:ext cx="457200" cy="609599"/>
          </a:xfrm>
          <a:prstGeom prst="line">
            <a:avLst/>
          </a:prstGeom>
          <a:ln w="38100">
            <a:solidFill>
              <a:srgbClr val="FFFFFF"/>
            </a:solidFill>
            <a:tailEnd type="triangle"/>
          </a:ln>
          <a:effectLst>
            <a:outerShdw blurRad="50800" dist="25400" dir="5400000" rotWithShape="0">
              <a:srgbClr val="000000">
                <a:alpha val="38000"/>
              </a:srgbClr>
            </a:outerShdw>
          </a:effectLst>
        </p:spPr>
        <p:txBody>
          <a:bodyPr lIns="65023" tIns="65023" rIns="65023" bIns="65023"/>
          <a:lstStyle/>
          <a:p>
            <a:pPr algn="l" defTabSz="1300480">
              <a:defRPr sz="2400">
                <a:latin typeface="Calibri"/>
                <a:ea typeface="Calibri"/>
                <a:cs typeface="Calibri"/>
                <a:sym typeface="Calibri"/>
              </a:defRPr>
            </a:pPr>
            <a:endParaRPr/>
          </a:p>
        </p:txBody>
      </p:sp>
      <p:sp>
        <p:nvSpPr>
          <p:cNvPr id="29" name="Shape 222"/>
          <p:cNvSpPr/>
          <p:nvPr/>
        </p:nvSpPr>
        <p:spPr>
          <a:xfrm flipV="1">
            <a:off x="1905000" y="5029199"/>
            <a:ext cx="762000" cy="694267"/>
          </a:xfrm>
          <a:prstGeom prst="line">
            <a:avLst/>
          </a:prstGeom>
          <a:ln w="38100">
            <a:solidFill>
              <a:srgbClr val="FFFFFF"/>
            </a:solidFill>
            <a:tailEnd type="triangle"/>
          </a:ln>
          <a:effectLst>
            <a:outerShdw blurRad="50800" dist="25400" dir="5400000" rotWithShape="0">
              <a:srgbClr val="000000">
                <a:alpha val="38000"/>
              </a:srgbClr>
            </a:outerShdw>
          </a:effectLst>
        </p:spPr>
        <p:txBody>
          <a:bodyPr lIns="65023" tIns="65023" rIns="65023" bIns="65023"/>
          <a:lstStyle/>
          <a:p>
            <a:pPr algn="l" defTabSz="1300480">
              <a:defRPr sz="2400">
                <a:latin typeface="Calibri"/>
                <a:ea typeface="Calibri"/>
                <a:cs typeface="Calibri"/>
                <a:sym typeface="Calibri"/>
              </a:defRPr>
            </a:pPr>
            <a:endParaRPr/>
          </a:p>
        </p:txBody>
      </p:sp>
      <p:sp>
        <p:nvSpPr>
          <p:cNvPr id="3" name="TextBox 2"/>
          <p:cNvSpPr txBox="1"/>
          <p:nvPr/>
        </p:nvSpPr>
        <p:spPr>
          <a:xfrm>
            <a:off x="1371600" y="457200"/>
            <a:ext cx="7214835" cy="461665"/>
          </a:xfrm>
          <a:prstGeom prst="rect">
            <a:avLst/>
          </a:prstGeom>
          <a:noFill/>
        </p:spPr>
        <p:txBody>
          <a:bodyPr wrap="none" rtlCol="0">
            <a:spAutoFit/>
          </a:bodyPr>
          <a:lstStyle/>
          <a:p>
            <a:r>
              <a:rPr lang="en-US" sz="2400" b="1" dirty="0">
                <a:solidFill>
                  <a:srgbClr val="FFFF00"/>
                </a:solidFill>
              </a:rPr>
              <a:t>Alternate site: La Palma, Canary Islands, Spain</a:t>
            </a:r>
          </a:p>
        </p:txBody>
      </p:sp>
      <p:pic>
        <p:nvPicPr>
          <p:cNvPr id="9" name="Picture 8" descr="IndiaTMT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9328" y="338102"/>
            <a:ext cx="910872" cy="728698"/>
          </a:xfrm>
          <a:prstGeom prst="rect">
            <a:avLst/>
          </a:prstGeom>
        </p:spPr>
      </p:pic>
    </p:spTree>
    <p:extLst>
      <p:ext uri="{BB962C8B-B14F-4D97-AF65-F5344CB8AC3E}">
        <p14:creationId xmlns:p14="http://schemas.microsoft.com/office/powerpoint/2010/main" val="425703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AD7A97E3-EAF0-4F94-977E-1C8743059E42}" type="slidenum">
              <a:rPr lang="en-US" smtClean="0"/>
              <a:pPr>
                <a:defRPr/>
              </a:pPr>
              <a:t>32</a:t>
            </a:fld>
            <a:endParaRPr lang="en-US"/>
          </a:p>
        </p:txBody>
      </p:sp>
      <p:pic>
        <p:nvPicPr>
          <p:cNvPr id="3" name="Picture 2" descr="TMT_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045"/>
            <a:ext cx="4572000" cy="694319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31002226"/>
              </p:ext>
            </p:extLst>
          </p:nvPr>
        </p:nvGraphicFramePr>
        <p:xfrm>
          <a:off x="4572001" y="76200"/>
          <a:ext cx="4571998" cy="6607426"/>
        </p:xfrm>
        <a:graphic>
          <a:graphicData uri="http://schemas.openxmlformats.org/drawingml/2006/table">
            <a:tbl>
              <a:tblPr firstRow="1" bandRow="1">
                <a:tableStyleId>{5C22544A-7EE6-4342-B048-85BDC9FD1C3A}</a:tableStyleId>
              </a:tblPr>
              <a:tblGrid>
                <a:gridCol w="1543064">
                  <a:extLst>
                    <a:ext uri="{9D8B030D-6E8A-4147-A177-3AD203B41FA5}">
                      <a16:colId xmlns:a16="http://schemas.microsoft.com/office/drawing/2014/main" val="20000"/>
                    </a:ext>
                  </a:extLst>
                </a:gridCol>
                <a:gridCol w="742933">
                  <a:extLst>
                    <a:ext uri="{9D8B030D-6E8A-4147-A177-3AD203B41FA5}">
                      <a16:colId xmlns:a16="http://schemas.microsoft.com/office/drawing/2014/main" val="20001"/>
                    </a:ext>
                  </a:extLst>
                </a:gridCol>
                <a:gridCol w="703384">
                  <a:extLst>
                    <a:ext uri="{9D8B030D-6E8A-4147-A177-3AD203B41FA5}">
                      <a16:colId xmlns:a16="http://schemas.microsoft.com/office/drawing/2014/main" val="20002"/>
                    </a:ext>
                  </a:extLst>
                </a:gridCol>
                <a:gridCol w="791307">
                  <a:extLst>
                    <a:ext uri="{9D8B030D-6E8A-4147-A177-3AD203B41FA5}">
                      <a16:colId xmlns:a16="http://schemas.microsoft.com/office/drawing/2014/main" val="20003"/>
                    </a:ext>
                  </a:extLst>
                </a:gridCol>
                <a:gridCol w="791310">
                  <a:extLst>
                    <a:ext uri="{9D8B030D-6E8A-4147-A177-3AD203B41FA5}">
                      <a16:colId xmlns:a16="http://schemas.microsoft.com/office/drawing/2014/main" val="20005"/>
                    </a:ext>
                  </a:extLst>
                </a:gridCol>
              </a:tblGrid>
              <a:tr h="1738283">
                <a:tc>
                  <a:txBody>
                    <a:bodyPr/>
                    <a:lstStyle/>
                    <a:p>
                      <a:endParaRPr lang="en-US" sz="600" b="0" dirty="0"/>
                    </a:p>
                  </a:txBody>
                  <a:tcPr marL="119360" marR="119360" marT="28962" marB="28962">
                    <a:solidFill>
                      <a:schemeClr val="accent1">
                        <a:lumMod val="50000"/>
                      </a:schemeClr>
                    </a:solidFill>
                  </a:tcPr>
                </a:tc>
                <a:tc>
                  <a:txBody>
                    <a:bodyPr/>
                    <a:lstStyle/>
                    <a:p>
                      <a:endParaRPr lang="en-US" sz="1400" b="1" dirty="0"/>
                    </a:p>
                    <a:p>
                      <a:r>
                        <a:rPr lang="en-US" sz="1400" b="1" dirty="0" err="1"/>
                        <a:t>Maunakea</a:t>
                      </a:r>
                      <a:endParaRPr lang="en-US" sz="1400" b="1" dirty="0"/>
                    </a:p>
                    <a:p>
                      <a:r>
                        <a:rPr lang="en-US" sz="1400" b="1" dirty="0"/>
                        <a:t>(USA)</a:t>
                      </a:r>
                    </a:p>
                  </a:txBody>
                  <a:tcPr marL="119360" marR="119360" marT="28962" marB="28962">
                    <a:solidFill>
                      <a:schemeClr val="tx1"/>
                    </a:solidFill>
                  </a:tcPr>
                </a:tc>
                <a:tc>
                  <a:txBody>
                    <a:bodyPr/>
                    <a:lstStyle/>
                    <a:p>
                      <a:r>
                        <a:rPr lang="en-US" sz="1400" b="1" dirty="0"/>
                        <a:t>La Palma (Spain)</a:t>
                      </a:r>
                    </a:p>
                  </a:txBody>
                  <a:tcPr marL="119360" marR="119360" marT="28962" marB="28962">
                    <a:solidFill>
                      <a:schemeClr val="tx1"/>
                    </a:solidFill>
                  </a:tcPr>
                </a:tc>
                <a:tc>
                  <a:txBody>
                    <a:bodyPr/>
                    <a:lstStyle/>
                    <a:p>
                      <a:r>
                        <a:rPr lang="en-US" sz="1400" b="1" dirty="0"/>
                        <a:t>San Pedro </a:t>
                      </a:r>
                      <a:r>
                        <a:rPr lang="en-US" sz="1400" b="1" dirty="0" err="1"/>
                        <a:t>Martir</a:t>
                      </a:r>
                      <a:r>
                        <a:rPr lang="en-US" sz="1400" b="1" dirty="0"/>
                        <a:t> (Mexico)</a:t>
                      </a:r>
                    </a:p>
                  </a:txBody>
                  <a:tcPr marL="119360" marR="119360" marT="28962" marB="28962">
                    <a:solidFill>
                      <a:schemeClr val="tx1"/>
                    </a:solidFill>
                  </a:tcPr>
                </a:tc>
                <a:tc>
                  <a:txBody>
                    <a:bodyPr/>
                    <a:lstStyle/>
                    <a:p>
                      <a:r>
                        <a:rPr lang="en-US" sz="1400" b="1" dirty="0"/>
                        <a:t>Chilean</a:t>
                      </a:r>
                      <a:r>
                        <a:rPr lang="en-US" sz="1400" b="1" baseline="0" dirty="0"/>
                        <a:t> </a:t>
                      </a:r>
                    </a:p>
                    <a:p>
                      <a:r>
                        <a:rPr lang="en-US" sz="1400" b="1" baseline="0" dirty="0"/>
                        <a:t>Site #2</a:t>
                      </a:r>
                    </a:p>
                    <a:p>
                      <a:r>
                        <a:rPr lang="en-US" sz="1400" b="1" dirty="0"/>
                        <a:t>(Chile)</a:t>
                      </a:r>
                    </a:p>
                  </a:txBody>
                  <a:tcPr marL="119360" marR="119360" marT="28962" marB="28962">
                    <a:solidFill>
                      <a:schemeClr val="tx1"/>
                    </a:solidFill>
                  </a:tcPr>
                </a:tc>
                <a:extLst>
                  <a:ext uri="{0D108BD9-81ED-4DB2-BD59-A6C34878D82A}">
                    <a16:rowId xmlns:a16="http://schemas.microsoft.com/office/drawing/2014/main" val="10000"/>
                  </a:ext>
                </a:extLst>
              </a:tr>
              <a:tr h="600678">
                <a:tc>
                  <a:txBody>
                    <a:bodyPr/>
                    <a:lstStyle/>
                    <a:p>
                      <a:r>
                        <a:rPr lang="en-US" sz="1400" b="1" dirty="0"/>
                        <a:t>Altitude of site  (m)</a:t>
                      </a:r>
                    </a:p>
                  </a:txBody>
                  <a:tcPr marL="119360" marR="119360" marT="28962" marB="28962">
                    <a:solidFill>
                      <a:schemeClr val="accent1">
                        <a:lumMod val="60000"/>
                        <a:lumOff val="40000"/>
                      </a:schemeClr>
                    </a:solidFill>
                  </a:tcPr>
                </a:tc>
                <a:tc>
                  <a:txBody>
                    <a:bodyPr/>
                    <a:lstStyle/>
                    <a:p>
                      <a:pPr algn="ctr"/>
                      <a:r>
                        <a:rPr lang="en-US" sz="1400" dirty="0"/>
                        <a:t>4050</a:t>
                      </a:r>
                    </a:p>
                  </a:txBody>
                  <a:tcPr marL="119360" marR="119360" marT="28962" marB="28962">
                    <a:solidFill>
                      <a:schemeClr val="accent2"/>
                    </a:solidFill>
                  </a:tcPr>
                </a:tc>
                <a:tc>
                  <a:txBody>
                    <a:bodyPr/>
                    <a:lstStyle/>
                    <a:p>
                      <a:pPr algn="ctr"/>
                      <a:r>
                        <a:rPr lang="en-US" sz="1400" dirty="0"/>
                        <a:t>2250</a:t>
                      </a:r>
                    </a:p>
                  </a:txBody>
                  <a:tcPr marL="119360" marR="119360" marT="28962" marB="28962">
                    <a:solidFill>
                      <a:schemeClr val="accent2"/>
                    </a:solidFill>
                  </a:tcPr>
                </a:tc>
                <a:tc>
                  <a:txBody>
                    <a:bodyPr/>
                    <a:lstStyle/>
                    <a:p>
                      <a:pPr algn="ctr"/>
                      <a:r>
                        <a:rPr lang="en-US" sz="1400" dirty="0"/>
                        <a:t>2790</a:t>
                      </a:r>
                    </a:p>
                  </a:txBody>
                  <a:tcPr marL="119360" marR="119360" marT="28962" marB="28962"/>
                </a:tc>
                <a:tc>
                  <a:txBody>
                    <a:bodyPr/>
                    <a:lstStyle/>
                    <a:p>
                      <a:pPr algn="ctr"/>
                      <a:r>
                        <a:rPr lang="en-US" sz="1400" dirty="0"/>
                        <a:t>5400</a:t>
                      </a:r>
                    </a:p>
                  </a:txBody>
                  <a:tcPr marL="119360" marR="119360" marT="28962" marB="28962"/>
                </a:tc>
                <a:extLst>
                  <a:ext uri="{0D108BD9-81ED-4DB2-BD59-A6C34878D82A}">
                    <a16:rowId xmlns:a16="http://schemas.microsoft.com/office/drawing/2014/main" val="10001"/>
                  </a:ext>
                </a:extLst>
              </a:tr>
              <a:tr h="843023">
                <a:tc>
                  <a:txBody>
                    <a:bodyPr/>
                    <a:lstStyle/>
                    <a:p>
                      <a:r>
                        <a:rPr lang="en-US" sz="1400" b="1" dirty="0"/>
                        <a:t>Yearly</a:t>
                      </a:r>
                      <a:r>
                        <a:rPr lang="en-US" sz="1400" b="1" baseline="0" dirty="0"/>
                        <a:t> u</a:t>
                      </a:r>
                      <a:r>
                        <a:rPr lang="en-US" sz="1400" b="1" dirty="0"/>
                        <a:t>sable time </a:t>
                      </a:r>
                    </a:p>
                    <a:p>
                      <a:r>
                        <a:rPr lang="en-US" sz="1400" b="1" dirty="0"/>
                        <a:t>fraction (%)</a:t>
                      </a:r>
                    </a:p>
                  </a:txBody>
                  <a:tcPr marL="119360" marR="119360" marT="28962" marB="28962">
                    <a:solidFill>
                      <a:schemeClr val="accent1">
                        <a:lumMod val="60000"/>
                        <a:lumOff val="40000"/>
                      </a:schemeClr>
                    </a:solidFill>
                  </a:tcPr>
                </a:tc>
                <a:tc>
                  <a:txBody>
                    <a:bodyPr/>
                    <a:lstStyle/>
                    <a:p>
                      <a:pPr algn="ctr"/>
                      <a:r>
                        <a:rPr lang="en-US" sz="1400" dirty="0"/>
                        <a:t>72</a:t>
                      </a:r>
                    </a:p>
                  </a:txBody>
                  <a:tcPr marL="119360" marR="119360" marT="28962" marB="28962">
                    <a:solidFill>
                      <a:schemeClr val="accent2"/>
                    </a:solidFill>
                  </a:tcPr>
                </a:tc>
                <a:tc>
                  <a:txBody>
                    <a:bodyPr/>
                    <a:lstStyle/>
                    <a:p>
                      <a:pPr algn="ctr"/>
                      <a:r>
                        <a:rPr lang="en-US" sz="1400" dirty="0"/>
                        <a:t>72</a:t>
                      </a:r>
                    </a:p>
                  </a:txBody>
                  <a:tcPr marL="119360" marR="119360" marT="28962" marB="28962">
                    <a:solidFill>
                      <a:schemeClr val="accent2"/>
                    </a:solidFill>
                  </a:tcPr>
                </a:tc>
                <a:tc>
                  <a:txBody>
                    <a:bodyPr/>
                    <a:lstStyle/>
                    <a:p>
                      <a:pPr algn="ctr"/>
                      <a:r>
                        <a:rPr lang="en-US" sz="1400" dirty="0"/>
                        <a:t>80</a:t>
                      </a:r>
                    </a:p>
                  </a:txBody>
                  <a:tcPr marL="119360" marR="119360" marT="28962" marB="28962"/>
                </a:tc>
                <a:tc>
                  <a:txBody>
                    <a:bodyPr/>
                    <a:lstStyle/>
                    <a:p>
                      <a:pPr algn="ctr"/>
                      <a:r>
                        <a:rPr lang="en-US" sz="1400" dirty="0"/>
                        <a:t>79</a:t>
                      </a:r>
                    </a:p>
                  </a:txBody>
                  <a:tcPr marL="119360" marR="119360" marT="28962" marB="28962"/>
                </a:tc>
                <a:extLst>
                  <a:ext uri="{0D108BD9-81ED-4DB2-BD59-A6C34878D82A}">
                    <a16:rowId xmlns:a16="http://schemas.microsoft.com/office/drawing/2014/main" val="10002"/>
                  </a:ext>
                </a:extLst>
              </a:tr>
              <a:tr h="643780">
                <a:tc>
                  <a:txBody>
                    <a:bodyPr/>
                    <a:lstStyle/>
                    <a:p>
                      <a:r>
                        <a:rPr lang="en-US" sz="1400" b="1" dirty="0"/>
                        <a:t>Median seeing</a:t>
                      </a:r>
                    </a:p>
                    <a:p>
                      <a:r>
                        <a:rPr lang="en-US" sz="1400" b="1" dirty="0"/>
                        <a:t>at</a:t>
                      </a:r>
                      <a:r>
                        <a:rPr lang="en-US" sz="1400" b="1" baseline="0" dirty="0"/>
                        <a:t> </a:t>
                      </a:r>
                      <a:r>
                        <a:rPr lang="en-US" sz="1400" b="1" dirty="0"/>
                        <a:t>60m (“)</a:t>
                      </a:r>
                    </a:p>
                  </a:txBody>
                  <a:tcPr marL="119360" marR="119360" marT="28962" marB="28962">
                    <a:solidFill>
                      <a:schemeClr val="accent1">
                        <a:lumMod val="60000"/>
                        <a:lumOff val="40000"/>
                      </a:schemeClr>
                    </a:solidFill>
                  </a:tcPr>
                </a:tc>
                <a:tc>
                  <a:txBody>
                    <a:bodyPr/>
                    <a:lstStyle/>
                    <a:p>
                      <a:pPr algn="ctr"/>
                      <a:r>
                        <a:rPr lang="en-US" sz="1400" dirty="0"/>
                        <a:t>0.50</a:t>
                      </a:r>
                    </a:p>
                  </a:txBody>
                  <a:tcPr marL="119360" marR="119360" marT="28962" marB="28962">
                    <a:solidFill>
                      <a:schemeClr val="accent2"/>
                    </a:solidFill>
                  </a:tcPr>
                </a:tc>
                <a:tc>
                  <a:txBody>
                    <a:bodyPr/>
                    <a:lstStyle/>
                    <a:p>
                      <a:pPr algn="ctr"/>
                      <a:r>
                        <a:rPr lang="en-US" sz="1400" dirty="0"/>
                        <a:t>0.55</a:t>
                      </a:r>
                    </a:p>
                  </a:txBody>
                  <a:tcPr marL="119360" marR="119360" marT="28962" marB="28962">
                    <a:solidFill>
                      <a:schemeClr val="accent2"/>
                    </a:solidFill>
                  </a:tcPr>
                </a:tc>
                <a:tc>
                  <a:txBody>
                    <a:bodyPr/>
                    <a:lstStyle/>
                    <a:p>
                      <a:pPr algn="ctr"/>
                      <a:r>
                        <a:rPr lang="en-US" sz="1400" dirty="0"/>
                        <a:t>0.57</a:t>
                      </a:r>
                    </a:p>
                  </a:txBody>
                  <a:tcPr marL="119360" marR="119360" marT="28962" marB="28962"/>
                </a:tc>
                <a:tc>
                  <a:txBody>
                    <a:bodyPr/>
                    <a:lstStyle/>
                    <a:p>
                      <a:pPr algn="ctr"/>
                      <a:r>
                        <a:rPr lang="en-US" sz="1400" dirty="0"/>
                        <a:t>0.51</a:t>
                      </a:r>
                    </a:p>
                  </a:txBody>
                  <a:tcPr marL="119360" marR="119360" marT="28962" marB="28962"/>
                </a:tc>
                <a:extLst>
                  <a:ext uri="{0D108BD9-81ED-4DB2-BD59-A6C34878D82A}">
                    <a16:rowId xmlns:a16="http://schemas.microsoft.com/office/drawing/2014/main" val="10003"/>
                  </a:ext>
                </a:extLst>
              </a:tr>
              <a:tr h="600678">
                <a:tc>
                  <a:txBody>
                    <a:bodyPr/>
                    <a:lstStyle/>
                    <a:p>
                      <a:r>
                        <a:rPr lang="en-US" sz="1400" b="1" dirty="0" err="1"/>
                        <a:t>Isoplanatic</a:t>
                      </a:r>
                      <a:r>
                        <a:rPr lang="en-US" sz="1400" b="1" dirty="0"/>
                        <a:t> angle (“)</a:t>
                      </a:r>
                    </a:p>
                  </a:txBody>
                  <a:tcPr marL="119360" marR="119360" marT="28962" marB="28962">
                    <a:solidFill>
                      <a:schemeClr val="accent1">
                        <a:lumMod val="60000"/>
                        <a:lumOff val="40000"/>
                      </a:schemeClr>
                    </a:solidFill>
                  </a:tcPr>
                </a:tc>
                <a:tc>
                  <a:txBody>
                    <a:bodyPr/>
                    <a:lstStyle/>
                    <a:p>
                      <a:pPr algn="ctr"/>
                      <a:r>
                        <a:rPr lang="en-US" sz="1400" dirty="0"/>
                        <a:t>2.55</a:t>
                      </a:r>
                    </a:p>
                  </a:txBody>
                  <a:tcPr marL="119360" marR="119360" marT="28962" marB="28962">
                    <a:solidFill>
                      <a:schemeClr val="accent2"/>
                    </a:solidFill>
                  </a:tcPr>
                </a:tc>
                <a:tc>
                  <a:txBody>
                    <a:bodyPr/>
                    <a:lstStyle/>
                    <a:p>
                      <a:pPr algn="ctr"/>
                      <a:r>
                        <a:rPr lang="en-US" sz="1400" dirty="0"/>
                        <a:t>2.33</a:t>
                      </a:r>
                    </a:p>
                  </a:txBody>
                  <a:tcPr marL="119360" marR="119360" marT="28962" marB="28962">
                    <a:solidFill>
                      <a:schemeClr val="accent2"/>
                    </a:solidFill>
                  </a:tcPr>
                </a:tc>
                <a:tc>
                  <a:txBody>
                    <a:bodyPr/>
                    <a:lstStyle/>
                    <a:p>
                      <a:pPr algn="ctr"/>
                      <a:r>
                        <a:rPr lang="en-US" sz="1400" dirty="0"/>
                        <a:t>1.99</a:t>
                      </a:r>
                    </a:p>
                  </a:txBody>
                  <a:tcPr marL="119360" marR="119360" marT="28962" marB="28962"/>
                </a:tc>
                <a:tc>
                  <a:txBody>
                    <a:bodyPr/>
                    <a:lstStyle/>
                    <a:p>
                      <a:pPr algn="ctr"/>
                      <a:r>
                        <a:rPr lang="en-US" sz="1400" dirty="0"/>
                        <a:t>1.78</a:t>
                      </a:r>
                    </a:p>
                  </a:txBody>
                  <a:tcPr marL="119360" marR="119360" marT="28962" marB="28962"/>
                </a:tc>
                <a:extLst>
                  <a:ext uri="{0D108BD9-81ED-4DB2-BD59-A6C34878D82A}">
                    <a16:rowId xmlns:a16="http://schemas.microsoft.com/office/drawing/2014/main" val="10004"/>
                  </a:ext>
                </a:extLst>
              </a:tr>
              <a:tr h="843023">
                <a:tc>
                  <a:txBody>
                    <a:bodyPr/>
                    <a:lstStyle/>
                    <a:p>
                      <a:r>
                        <a:rPr lang="en-US" sz="1400" b="1" dirty="0"/>
                        <a:t>Atmospheric</a:t>
                      </a:r>
                      <a:r>
                        <a:rPr lang="en-US" sz="1400" b="1" baseline="0" dirty="0"/>
                        <a:t> c</a:t>
                      </a:r>
                      <a:r>
                        <a:rPr lang="en-US" sz="1400" b="1" dirty="0"/>
                        <a:t>oherence time (</a:t>
                      </a:r>
                      <a:r>
                        <a:rPr lang="en-US" sz="1400" b="1" dirty="0" err="1"/>
                        <a:t>ms</a:t>
                      </a:r>
                      <a:r>
                        <a:rPr lang="en-US" sz="1400" b="1" dirty="0"/>
                        <a:t>)</a:t>
                      </a:r>
                    </a:p>
                  </a:txBody>
                  <a:tcPr marL="119360" marR="119360" marT="28962" marB="28962">
                    <a:solidFill>
                      <a:schemeClr val="accent1">
                        <a:lumMod val="60000"/>
                        <a:lumOff val="40000"/>
                      </a:schemeClr>
                    </a:solidFill>
                  </a:tcPr>
                </a:tc>
                <a:tc>
                  <a:txBody>
                    <a:bodyPr/>
                    <a:lstStyle/>
                    <a:p>
                      <a:pPr algn="ctr"/>
                      <a:r>
                        <a:rPr lang="en-US" sz="1400" dirty="0"/>
                        <a:t>7.3</a:t>
                      </a:r>
                    </a:p>
                  </a:txBody>
                  <a:tcPr marL="119360" marR="119360" marT="28962" marB="28962">
                    <a:solidFill>
                      <a:schemeClr val="accent2"/>
                    </a:solidFill>
                  </a:tcPr>
                </a:tc>
                <a:tc>
                  <a:txBody>
                    <a:bodyPr/>
                    <a:lstStyle/>
                    <a:p>
                      <a:pPr algn="ctr"/>
                      <a:r>
                        <a:rPr lang="en-US" sz="1400" dirty="0"/>
                        <a:t>6.0</a:t>
                      </a:r>
                    </a:p>
                  </a:txBody>
                  <a:tcPr marL="119360" marR="119360" marT="28962" marB="28962">
                    <a:solidFill>
                      <a:schemeClr val="accent2"/>
                    </a:solidFill>
                  </a:tcPr>
                </a:tc>
                <a:tc>
                  <a:txBody>
                    <a:bodyPr/>
                    <a:lstStyle/>
                    <a:p>
                      <a:pPr algn="ctr"/>
                      <a:r>
                        <a:rPr lang="en-US" sz="1400" dirty="0"/>
                        <a:t>5.1</a:t>
                      </a:r>
                    </a:p>
                  </a:txBody>
                  <a:tcPr marL="119360" marR="119360" marT="28962" marB="28962"/>
                </a:tc>
                <a:tc>
                  <a:txBody>
                    <a:bodyPr/>
                    <a:lstStyle/>
                    <a:p>
                      <a:pPr algn="ctr"/>
                      <a:r>
                        <a:rPr lang="en-US" sz="1400" dirty="0"/>
                        <a:t>5.21</a:t>
                      </a:r>
                    </a:p>
                  </a:txBody>
                  <a:tcPr marL="119360" marR="119360" marT="28962" marB="28962"/>
                </a:tc>
                <a:extLst>
                  <a:ext uri="{0D108BD9-81ED-4DB2-BD59-A6C34878D82A}">
                    <a16:rowId xmlns:a16="http://schemas.microsoft.com/office/drawing/2014/main" val="10005"/>
                  </a:ext>
                </a:extLst>
              </a:tr>
              <a:tr h="639957">
                <a:tc>
                  <a:txBody>
                    <a:bodyPr/>
                    <a:lstStyle/>
                    <a:p>
                      <a:r>
                        <a:rPr lang="en-US" sz="1400" b="1" dirty="0"/>
                        <a:t>PWV</a:t>
                      </a:r>
                      <a:r>
                        <a:rPr lang="en-US" sz="1400" b="1" baseline="0" dirty="0"/>
                        <a:t> </a:t>
                      </a:r>
                      <a:r>
                        <a:rPr lang="en-US" sz="1400" b="1" dirty="0"/>
                        <a:t>(% of time </a:t>
                      </a:r>
                      <a:r>
                        <a:rPr lang="en-US" sz="1400" b="1" dirty="0" err="1"/>
                        <a:t>pwv</a:t>
                      </a:r>
                      <a:r>
                        <a:rPr lang="en-US" sz="1400" b="1" dirty="0"/>
                        <a:t> is &lt; 2mm)</a:t>
                      </a:r>
                    </a:p>
                  </a:txBody>
                  <a:tcPr marL="119360" marR="119360" marT="28962" marB="28962">
                    <a:solidFill>
                      <a:schemeClr val="accent1">
                        <a:lumMod val="60000"/>
                        <a:lumOff val="40000"/>
                      </a:schemeClr>
                    </a:solidFill>
                  </a:tcPr>
                </a:tc>
                <a:tc>
                  <a:txBody>
                    <a:bodyPr/>
                    <a:lstStyle/>
                    <a:p>
                      <a:pPr algn="ctr"/>
                      <a:r>
                        <a:rPr lang="en-US" sz="1400" dirty="0"/>
                        <a:t>54</a:t>
                      </a:r>
                    </a:p>
                  </a:txBody>
                  <a:tcPr marL="119360" marR="119360" marT="28962" marB="28962">
                    <a:solidFill>
                      <a:schemeClr val="accent2"/>
                    </a:solidFill>
                  </a:tcPr>
                </a:tc>
                <a:tc>
                  <a:txBody>
                    <a:bodyPr/>
                    <a:lstStyle/>
                    <a:p>
                      <a:pPr algn="ctr"/>
                      <a:r>
                        <a:rPr lang="en-US" sz="1400" dirty="0"/>
                        <a:t>≥20</a:t>
                      </a:r>
                    </a:p>
                  </a:txBody>
                  <a:tcPr marL="119360" marR="119360" marT="28962" marB="28962">
                    <a:solidFill>
                      <a:schemeClr val="accent2"/>
                    </a:solidFill>
                  </a:tcPr>
                </a:tc>
                <a:tc>
                  <a:txBody>
                    <a:bodyPr/>
                    <a:lstStyle/>
                    <a:p>
                      <a:pPr algn="ctr"/>
                      <a:r>
                        <a:rPr lang="en-US" sz="1400" dirty="0"/>
                        <a:t>25</a:t>
                      </a:r>
                    </a:p>
                  </a:txBody>
                  <a:tcPr marL="119360" marR="119360" marT="28962" marB="28962"/>
                </a:tc>
                <a:tc>
                  <a:txBody>
                    <a:bodyPr/>
                    <a:lstStyle/>
                    <a:p>
                      <a:pPr algn="ctr"/>
                      <a:r>
                        <a:rPr lang="en-US" sz="1400" dirty="0"/>
                        <a:t>75</a:t>
                      </a:r>
                    </a:p>
                  </a:txBody>
                  <a:tcPr marL="119360" marR="119360" marT="28962" marB="28962"/>
                </a:tc>
                <a:extLst>
                  <a:ext uri="{0D108BD9-81ED-4DB2-BD59-A6C34878D82A}">
                    <a16:rowId xmlns:a16="http://schemas.microsoft.com/office/drawing/2014/main" val="10006"/>
                  </a:ext>
                </a:extLst>
              </a:tr>
              <a:tr h="643780">
                <a:tc>
                  <a:txBody>
                    <a:bodyPr/>
                    <a:lstStyle/>
                    <a:p>
                      <a:r>
                        <a:rPr lang="en-US" sz="1400" b="1" dirty="0"/>
                        <a:t>Mean</a:t>
                      </a:r>
                      <a:r>
                        <a:rPr lang="en-US" sz="1400" b="1" baseline="0" dirty="0"/>
                        <a:t> </a:t>
                      </a:r>
                      <a:r>
                        <a:rPr lang="en-US" sz="1400" b="1" dirty="0"/>
                        <a:t>nighttime</a:t>
                      </a:r>
                    </a:p>
                    <a:p>
                      <a:r>
                        <a:rPr lang="en-US" sz="1400" b="1" dirty="0"/>
                        <a:t>Temperature (</a:t>
                      </a:r>
                      <a:r>
                        <a:rPr lang="en-US" sz="1400" b="1" baseline="30000" dirty="0" err="1"/>
                        <a:t>o</a:t>
                      </a:r>
                      <a:r>
                        <a:rPr lang="en-US" sz="1400" b="1" dirty="0" err="1"/>
                        <a:t>C</a:t>
                      </a:r>
                      <a:r>
                        <a:rPr lang="en-US" sz="1400" b="1" dirty="0"/>
                        <a:t>)</a:t>
                      </a:r>
                    </a:p>
                  </a:txBody>
                  <a:tcPr marL="119360" marR="119360" marT="28962" marB="28962">
                    <a:solidFill>
                      <a:schemeClr val="accent1">
                        <a:lumMod val="60000"/>
                        <a:lumOff val="40000"/>
                      </a:schemeClr>
                    </a:solidFill>
                  </a:tcPr>
                </a:tc>
                <a:tc>
                  <a:txBody>
                    <a:bodyPr/>
                    <a:lstStyle/>
                    <a:p>
                      <a:pPr algn="ctr"/>
                      <a:r>
                        <a:rPr lang="en-US" sz="1400" dirty="0"/>
                        <a:t>+2.3</a:t>
                      </a:r>
                    </a:p>
                  </a:txBody>
                  <a:tcPr marL="119360" marR="119360" marT="28962" marB="28962">
                    <a:solidFill>
                      <a:schemeClr val="accent2"/>
                    </a:solidFill>
                  </a:tcPr>
                </a:tc>
                <a:tc>
                  <a:txBody>
                    <a:bodyPr/>
                    <a:lstStyle/>
                    <a:p>
                      <a:pPr algn="ctr"/>
                      <a:r>
                        <a:rPr lang="en-US" sz="1400" dirty="0"/>
                        <a:t>+7.6</a:t>
                      </a:r>
                    </a:p>
                  </a:txBody>
                  <a:tcPr marL="119360" marR="119360" marT="28962" marB="28962">
                    <a:solidFill>
                      <a:schemeClr val="accent2"/>
                    </a:solidFill>
                  </a:tcPr>
                </a:tc>
                <a:tc>
                  <a:txBody>
                    <a:bodyPr/>
                    <a:lstStyle/>
                    <a:p>
                      <a:pPr algn="ctr"/>
                      <a:r>
                        <a:rPr lang="en-US" sz="1400" dirty="0"/>
                        <a:t>+5.4</a:t>
                      </a:r>
                    </a:p>
                  </a:txBody>
                  <a:tcPr marL="119360" marR="119360" marT="28962" marB="28962"/>
                </a:tc>
                <a:tc>
                  <a:txBody>
                    <a:bodyPr/>
                    <a:lstStyle/>
                    <a:p>
                      <a:pPr algn="ctr"/>
                      <a:r>
                        <a:rPr lang="en-US" sz="1400" dirty="0"/>
                        <a:t>-7.3</a:t>
                      </a:r>
                    </a:p>
                  </a:txBody>
                  <a:tcPr marL="119360" marR="119360" marT="28962" marB="28962"/>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28403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AD7A97E3-EAF0-4F94-977E-1C8743059E42}" type="slidenum">
              <a:rPr lang="en-US" smtClean="0"/>
              <a:pPr>
                <a:defRPr/>
              </a:pPr>
              <a:t>33</a:t>
            </a:fld>
            <a:endParaRPr lang="en-US"/>
          </a:p>
        </p:txBody>
      </p:sp>
      <p:pic>
        <p:nvPicPr>
          <p:cNvPr id="3" name="Picture 2" descr="AASOneSheet_TMTSites_8.5x11-UPDAT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7"/>
            <a:ext cx="9144000" cy="6858000"/>
          </a:xfrm>
          <a:prstGeom prst="rect">
            <a:avLst/>
          </a:prstGeom>
        </p:spPr>
      </p:pic>
    </p:spTree>
    <p:extLst>
      <p:ext uri="{BB962C8B-B14F-4D97-AF65-F5344CB8AC3E}">
        <p14:creationId xmlns:p14="http://schemas.microsoft.com/office/powerpoint/2010/main" val="3057993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00200" y="533400"/>
            <a:ext cx="6159409" cy="461665"/>
          </a:xfrm>
          <a:prstGeom prst="rect">
            <a:avLst/>
          </a:prstGeom>
          <a:noFill/>
        </p:spPr>
        <p:txBody>
          <a:bodyPr wrap="none" rtlCol="0">
            <a:spAutoFit/>
          </a:bodyPr>
          <a:lstStyle/>
          <a:p>
            <a:r>
              <a:rPr lang="en-US" sz="2400" b="1" dirty="0">
                <a:solidFill>
                  <a:srgbClr val="C00000"/>
                </a:solidFill>
              </a:rPr>
              <a:t>India’s Participation – recap and updates</a:t>
            </a:r>
          </a:p>
        </p:txBody>
      </p:sp>
      <p:pic>
        <p:nvPicPr>
          <p:cNvPr id="9" name="Picture 8" descr="IndiaTMT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228600"/>
            <a:ext cx="910872" cy="728698"/>
          </a:xfrm>
          <a:prstGeom prst="rect">
            <a:avLst/>
          </a:prstGeom>
        </p:spPr>
      </p:pic>
      <p:sp>
        <p:nvSpPr>
          <p:cNvPr id="5" name="Content Placeholder 2">
            <a:extLst>
              <a:ext uri="{FF2B5EF4-FFF2-40B4-BE49-F238E27FC236}">
                <a16:creationId xmlns:a16="http://schemas.microsoft.com/office/drawing/2014/main" id="{30A4A307-022B-47D5-A49C-3AD675365379}"/>
              </a:ext>
            </a:extLst>
          </p:cNvPr>
          <p:cNvSpPr txBox="1">
            <a:spLocks/>
          </p:cNvSpPr>
          <p:nvPr/>
        </p:nvSpPr>
        <p:spPr>
          <a:xfrm>
            <a:off x="0" y="1600200"/>
            <a:ext cx="9067800" cy="5105400"/>
          </a:xfrm>
          <a:prstGeom prst="rect">
            <a:avLst/>
          </a:prstGeom>
        </p:spPr>
        <p:txBody>
          <a:bodyPr>
            <a:normAutofit fontScale="32500" lnSpcReduction="20000"/>
          </a:bodyPr>
          <a:lstStyle>
            <a:lvl1pPr marL="342900" indent="-342900" algn="l" defTabSz="914400" rtl="0" eaLnBrk="1" latinLnBrk="0" hangingPunct="1">
              <a:spcBef>
                <a:spcPct val="20000"/>
              </a:spcBef>
              <a:buFontTx/>
              <a:buBlip>
                <a:blip r:embed="rId3"/>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4"/>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4"/>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7000" dirty="0"/>
              <a:t>2007-2014</a:t>
            </a:r>
          </a:p>
          <a:p>
            <a:pPr lvl="1"/>
            <a:r>
              <a:rPr lang="en-US" sz="6000" dirty="0"/>
              <a:t>Development of consensus among the scientific community        </a:t>
            </a:r>
          </a:p>
          <a:p>
            <a:pPr lvl="1"/>
            <a:r>
              <a:rPr lang="en-US" sz="6000" dirty="0"/>
              <a:t>Proposal development</a:t>
            </a:r>
          </a:p>
          <a:p>
            <a:pPr lvl="1"/>
            <a:r>
              <a:rPr lang="en-US" sz="6000" dirty="0"/>
              <a:t>Technology demonstration and Prototype development</a:t>
            </a:r>
          </a:p>
          <a:p>
            <a:pPr lvl="1"/>
            <a:r>
              <a:rPr lang="en-US" sz="6000" dirty="0"/>
              <a:t>Fund approval  by the Union Cabinet – 24</a:t>
            </a:r>
            <a:r>
              <a:rPr lang="en-US" sz="6000" baseline="30000" dirty="0"/>
              <a:t>th</a:t>
            </a:r>
            <a:r>
              <a:rPr lang="en-US" sz="6000" dirty="0"/>
              <a:t>  Sept. 2014</a:t>
            </a:r>
          </a:p>
          <a:p>
            <a:pPr lvl="1"/>
            <a:r>
              <a:rPr lang="en-US" sz="6000" dirty="0"/>
              <a:t>Agreements signed by Union Cabinet Minister for S&amp;T on 2</a:t>
            </a:r>
            <a:r>
              <a:rPr lang="en-US" sz="6000" baseline="30000" dirty="0"/>
              <a:t>nd</a:t>
            </a:r>
            <a:r>
              <a:rPr lang="en-US" sz="6000" dirty="0"/>
              <a:t> Dec. 2014</a:t>
            </a:r>
          </a:p>
          <a:p>
            <a:r>
              <a:rPr lang="en-US" sz="6400" dirty="0"/>
              <a:t>2015-2019</a:t>
            </a:r>
          </a:p>
          <a:p>
            <a:pPr lvl="1"/>
            <a:r>
              <a:rPr lang="en-US" sz="6000" dirty="0"/>
              <a:t>Execution of partner work packages</a:t>
            </a:r>
          </a:p>
          <a:p>
            <a:pPr lvl="1"/>
            <a:r>
              <a:rPr lang="en-US" sz="6000" dirty="0"/>
              <a:t>On-site construction stalled</a:t>
            </a:r>
          </a:p>
          <a:p>
            <a:r>
              <a:rPr lang="en-US" sz="7000" dirty="0"/>
              <a:t>2019 – 2029/30</a:t>
            </a:r>
          </a:p>
          <a:p>
            <a:pPr lvl="1"/>
            <a:r>
              <a:rPr lang="en-US" sz="6000" dirty="0"/>
              <a:t>Resume On-site Construction of TMT International Observatory</a:t>
            </a:r>
          </a:p>
          <a:p>
            <a:pPr lvl="1"/>
            <a:r>
              <a:rPr lang="en-US" sz="6000" dirty="0"/>
              <a:t>Execution of our share of  work packages</a:t>
            </a:r>
          </a:p>
          <a:p>
            <a:pPr lvl="1"/>
            <a:r>
              <a:rPr lang="en-US" sz="6000" dirty="0"/>
              <a:t>Development of human resources and readiness to use the facility</a:t>
            </a:r>
          </a:p>
          <a:p>
            <a:r>
              <a:rPr lang="en-US" sz="7000" dirty="0"/>
              <a:t>2030 – 2080</a:t>
            </a:r>
          </a:p>
          <a:p>
            <a:pPr lvl="1"/>
            <a:r>
              <a:rPr lang="en-US" sz="6000" dirty="0"/>
              <a:t>Science Operations</a:t>
            </a:r>
          </a:p>
        </p:txBody>
      </p:sp>
    </p:spTree>
    <p:extLst>
      <p:ext uri="{BB962C8B-B14F-4D97-AF65-F5344CB8AC3E}">
        <p14:creationId xmlns:p14="http://schemas.microsoft.com/office/powerpoint/2010/main" val="235333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500"/>
                                        <p:tgtEl>
                                          <p:spTgt spid="5">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fade">
                                      <p:cBhvr>
                                        <p:cTn id="41" dur="500"/>
                                        <p:tgtEl>
                                          <p:spTgt spid="5">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fade">
                                      <p:cBhvr>
                                        <p:cTn id="44" dur="500"/>
                                        <p:tgtEl>
                                          <p:spTgt spid="5">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500"/>
                                        <p:tgtEl>
                                          <p:spTgt spid="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fade">
                                      <p:cBhvr>
                                        <p:cTn id="52" dur="500"/>
                                        <p:tgtEl>
                                          <p:spTgt spid="5">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xEl>
                                              <p:pRg st="14" end="14"/>
                                            </p:txEl>
                                          </p:spTgt>
                                        </p:tgtEl>
                                        <p:attrNameLst>
                                          <p:attrName>style.visibility</p:attrName>
                                        </p:attrNameLst>
                                      </p:cBhvr>
                                      <p:to>
                                        <p:strVal val="visible"/>
                                      </p:to>
                                    </p:set>
                                    <p:animEffect transition="in" filter="fade">
                                      <p:cBhvr>
                                        <p:cTn id="55"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AD7A97E3-EAF0-4F94-977E-1C8743059E42}" type="slidenum">
              <a:rPr lang="en-US" smtClean="0"/>
              <a:pPr>
                <a:defRPr/>
              </a:pPr>
              <a:t>5</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457199" y="4748537"/>
            <a:ext cx="1752601" cy="142366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197600" y="381000"/>
            <a:ext cx="2946400" cy="2209800"/>
          </a:xfrm>
          <a:prstGeom prst="rect">
            <a:avLst/>
          </a:prstGeom>
          <a:noFill/>
          <a:ln w="9525">
            <a:noFill/>
            <a:miter lim="800000"/>
            <a:headEnd/>
            <a:tailEnd/>
          </a:ln>
        </p:spPr>
      </p:pic>
      <p:sp>
        <p:nvSpPr>
          <p:cNvPr id="5" name="TextBox 4"/>
          <p:cNvSpPr txBox="1"/>
          <p:nvPr/>
        </p:nvSpPr>
        <p:spPr>
          <a:xfrm>
            <a:off x="2209800" y="452735"/>
            <a:ext cx="3263842" cy="461665"/>
          </a:xfrm>
          <a:prstGeom prst="rect">
            <a:avLst/>
          </a:prstGeom>
          <a:noFill/>
        </p:spPr>
        <p:txBody>
          <a:bodyPr wrap="none" rtlCol="0">
            <a:spAutoFit/>
          </a:bodyPr>
          <a:lstStyle/>
          <a:p>
            <a:r>
              <a:rPr lang="en-US" sz="2400" b="1" dirty="0">
                <a:solidFill>
                  <a:srgbClr val="C00000"/>
                </a:solidFill>
              </a:rPr>
              <a:t>A challenging climb!</a:t>
            </a:r>
          </a:p>
        </p:txBody>
      </p:sp>
      <p:sp>
        <p:nvSpPr>
          <p:cNvPr id="6" name="TextBox 5"/>
          <p:cNvSpPr txBox="1"/>
          <p:nvPr/>
        </p:nvSpPr>
        <p:spPr>
          <a:xfrm>
            <a:off x="0" y="6324600"/>
            <a:ext cx="3399585" cy="461665"/>
          </a:xfrm>
          <a:prstGeom prst="rect">
            <a:avLst/>
          </a:prstGeom>
          <a:noFill/>
        </p:spPr>
        <p:txBody>
          <a:bodyPr wrap="none" rtlCol="0">
            <a:spAutoFit/>
          </a:bodyPr>
          <a:lstStyle/>
          <a:p>
            <a:r>
              <a:rPr lang="en-US" dirty="0"/>
              <a:t>a TMT (2.3 VBO, 1980s)</a:t>
            </a:r>
          </a:p>
        </p:txBody>
      </p:sp>
      <p:sp>
        <p:nvSpPr>
          <p:cNvPr id="7" name="TextBox 6"/>
          <p:cNvSpPr txBox="1"/>
          <p:nvPr/>
        </p:nvSpPr>
        <p:spPr>
          <a:xfrm>
            <a:off x="7624687" y="2743200"/>
            <a:ext cx="1366913" cy="461665"/>
          </a:xfrm>
          <a:prstGeom prst="rect">
            <a:avLst/>
          </a:prstGeom>
          <a:noFill/>
        </p:spPr>
        <p:txBody>
          <a:bodyPr wrap="none" rtlCol="0">
            <a:spAutoFit/>
          </a:bodyPr>
          <a:lstStyle/>
          <a:p>
            <a:r>
              <a:rPr lang="en-US" dirty="0"/>
              <a:t>the TMT</a:t>
            </a:r>
          </a:p>
        </p:txBody>
      </p:sp>
      <p:sp>
        <p:nvSpPr>
          <p:cNvPr id="8" name="Curved Up Arrow 7"/>
          <p:cNvSpPr/>
          <p:nvPr/>
        </p:nvSpPr>
        <p:spPr>
          <a:xfrm rot="19559665">
            <a:off x="1756001" y="4235813"/>
            <a:ext cx="6916369" cy="1022175"/>
          </a:xfrm>
          <a:prstGeom prst="curvedUpArrow">
            <a:avLst>
              <a:gd name="adj1" fmla="val 25000"/>
              <a:gd name="adj2" fmla="val 5354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Picture1.png"/>
          <p:cNvPicPr>
            <a:picLocks noChangeAspect="1"/>
          </p:cNvPicPr>
          <p:nvPr/>
        </p:nvPicPr>
        <p:blipFill>
          <a:blip r:embed="rId4" cstate="print"/>
          <a:stretch>
            <a:fillRect/>
          </a:stretch>
        </p:blipFill>
        <p:spPr>
          <a:xfrm>
            <a:off x="2209800" y="2069881"/>
            <a:ext cx="4041314" cy="3492719"/>
          </a:xfrm>
          <a:prstGeom prst="rect">
            <a:avLst/>
          </a:prstGeom>
        </p:spPr>
      </p:pic>
      <p:sp>
        <p:nvSpPr>
          <p:cNvPr id="36" name="TextBox 35"/>
          <p:cNvSpPr txBox="1"/>
          <p:nvPr/>
        </p:nvSpPr>
        <p:spPr>
          <a:xfrm>
            <a:off x="2819400" y="4267200"/>
            <a:ext cx="954107" cy="461665"/>
          </a:xfrm>
          <a:prstGeom prst="rect">
            <a:avLst/>
          </a:prstGeom>
          <a:noFill/>
        </p:spPr>
        <p:txBody>
          <a:bodyPr wrap="none" rtlCol="0">
            <a:spAutoFit/>
          </a:bodyPr>
          <a:lstStyle/>
          <a:p>
            <a:r>
              <a:rPr lang="en-US" dirty="0"/>
              <a:t>4-6-m</a:t>
            </a:r>
          </a:p>
        </p:txBody>
      </p:sp>
      <p:sp>
        <p:nvSpPr>
          <p:cNvPr id="37" name="TextBox 36"/>
          <p:cNvSpPr txBox="1"/>
          <p:nvPr/>
        </p:nvSpPr>
        <p:spPr>
          <a:xfrm>
            <a:off x="3886200" y="2971800"/>
            <a:ext cx="1107996" cy="461665"/>
          </a:xfrm>
          <a:prstGeom prst="rect">
            <a:avLst/>
          </a:prstGeom>
          <a:noFill/>
        </p:spPr>
        <p:txBody>
          <a:bodyPr wrap="none" rtlCol="0">
            <a:spAutoFit/>
          </a:bodyPr>
          <a:lstStyle/>
          <a:p>
            <a:r>
              <a:rPr lang="en-US" dirty="0"/>
              <a:t>8-10-m</a:t>
            </a:r>
          </a:p>
        </p:txBody>
      </p:sp>
      <p:cxnSp>
        <p:nvCxnSpPr>
          <p:cNvPr id="13" name="Straight Arrow Connector 12"/>
          <p:cNvCxnSpPr/>
          <p:nvPr/>
        </p:nvCxnSpPr>
        <p:spPr>
          <a:xfrm>
            <a:off x="2743200" y="2971800"/>
            <a:ext cx="304800" cy="1371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667000"/>
            <a:ext cx="1210588" cy="461665"/>
          </a:xfrm>
          <a:prstGeom prst="rect">
            <a:avLst/>
          </a:prstGeom>
          <a:noFill/>
        </p:spPr>
        <p:txBody>
          <a:bodyPr wrap="none" rtlCol="0">
            <a:spAutoFit/>
          </a:bodyPr>
          <a:lstStyle/>
          <a:p>
            <a:r>
              <a:rPr lang="en-US" dirty="0"/>
              <a:t>1950-80</a:t>
            </a:r>
          </a:p>
        </p:txBody>
      </p:sp>
      <p:cxnSp>
        <p:nvCxnSpPr>
          <p:cNvPr id="15" name="Straight Arrow Connector 14"/>
          <p:cNvCxnSpPr/>
          <p:nvPr/>
        </p:nvCxnSpPr>
        <p:spPr>
          <a:xfrm>
            <a:off x="4038600" y="1905000"/>
            <a:ext cx="304800" cy="1371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05200" y="1752600"/>
            <a:ext cx="1210588" cy="369332"/>
          </a:xfrm>
          <a:prstGeom prst="rect">
            <a:avLst/>
          </a:prstGeom>
          <a:noFill/>
        </p:spPr>
        <p:txBody>
          <a:bodyPr wrap="none" rtlCol="0">
            <a:spAutoFit/>
          </a:bodyPr>
          <a:lstStyle/>
          <a:p>
            <a:r>
              <a:rPr lang="en-US" dirty="0"/>
              <a:t>1990-now</a:t>
            </a:r>
          </a:p>
        </p:txBody>
      </p:sp>
      <p:sp>
        <p:nvSpPr>
          <p:cNvPr id="17" name="TextBox 16"/>
          <p:cNvSpPr txBox="1"/>
          <p:nvPr/>
        </p:nvSpPr>
        <p:spPr>
          <a:xfrm>
            <a:off x="5105400" y="4572000"/>
            <a:ext cx="886781" cy="461665"/>
          </a:xfrm>
          <a:prstGeom prst="rect">
            <a:avLst/>
          </a:prstGeom>
          <a:noFill/>
        </p:spPr>
        <p:txBody>
          <a:bodyPr wrap="none" rtlCol="0">
            <a:spAutoFit/>
          </a:bodyPr>
          <a:lstStyle/>
          <a:p>
            <a:r>
              <a:rPr lang="en-US" dirty="0"/>
              <a:t>India</a:t>
            </a:r>
          </a:p>
        </p:txBody>
      </p:sp>
      <p:sp>
        <p:nvSpPr>
          <p:cNvPr id="18" name="TextBox 17"/>
          <p:cNvSpPr txBox="1"/>
          <p:nvPr/>
        </p:nvSpPr>
        <p:spPr>
          <a:xfrm>
            <a:off x="7010400" y="0"/>
            <a:ext cx="1031803" cy="369332"/>
          </a:xfrm>
          <a:prstGeom prst="rect">
            <a:avLst/>
          </a:prstGeom>
          <a:noFill/>
        </p:spPr>
        <p:txBody>
          <a:bodyPr wrap="none" rtlCol="0">
            <a:spAutoFit/>
          </a:bodyPr>
          <a:lstStyle/>
          <a:p>
            <a:r>
              <a:rPr lang="en-US" dirty="0"/>
              <a:t>2029-30</a:t>
            </a:r>
          </a:p>
        </p:txBody>
      </p:sp>
      <p:sp>
        <p:nvSpPr>
          <p:cNvPr id="24" name="TextBox 23"/>
          <p:cNvSpPr txBox="1"/>
          <p:nvPr/>
        </p:nvSpPr>
        <p:spPr>
          <a:xfrm>
            <a:off x="0" y="3200400"/>
            <a:ext cx="1022075" cy="461665"/>
          </a:xfrm>
          <a:prstGeom prst="rect">
            <a:avLst/>
          </a:prstGeom>
          <a:noFill/>
        </p:spPr>
        <p:txBody>
          <a:bodyPr wrap="none" rtlCol="0">
            <a:spAutoFit/>
          </a:bodyPr>
          <a:lstStyle/>
          <a:p>
            <a:r>
              <a:rPr lang="en-US" u="sng" dirty="0"/>
              <a:t>World</a:t>
            </a:r>
          </a:p>
        </p:txBody>
      </p:sp>
      <p:sp>
        <p:nvSpPr>
          <p:cNvPr id="28" name="TextBox 27"/>
          <p:cNvSpPr txBox="1"/>
          <p:nvPr/>
        </p:nvSpPr>
        <p:spPr>
          <a:xfrm rot="20045913">
            <a:off x="366669" y="2105155"/>
            <a:ext cx="3408521" cy="369332"/>
          </a:xfrm>
          <a:prstGeom prst="rect">
            <a:avLst/>
          </a:prstGeom>
          <a:solidFill>
            <a:srgbClr val="FFC000"/>
          </a:solidFill>
        </p:spPr>
        <p:txBody>
          <a:bodyPr wrap="square" rtlCol="0">
            <a:spAutoFit/>
          </a:bodyPr>
          <a:lstStyle/>
          <a:p>
            <a:r>
              <a:rPr lang="en-US" dirty="0"/>
              <a:t>Human and financial resources</a:t>
            </a:r>
          </a:p>
        </p:txBody>
      </p:sp>
      <p:sp>
        <p:nvSpPr>
          <p:cNvPr id="29" name="TextBox 28"/>
          <p:cNvSpPr txBox="1"/>
          <p:nvPr/>
        </p:nvSpPr>
        <p:spPr>
          <a:xfrm rot="19672992">
            <a:off x="-56342" y="1902723"/>
            <a:ext cx="2677650" cy="369332"/>
          </a:xfrm>
          <a:prstGeom prst="rect">
            <a:avLst/>
          </a:prstGeom>
          <a:solidFill>
            <a:srgbClr val="92D050"/>
          </a:solidFill>
        </p:spPr>
        <p:txBody>
          <a:bodyPr wrap="square" rtlCol="0">
            <a:spAutoFit/>
          </a:bodyPr>
          <a:lstStyle/>
          <a:p>
            <a:r>
              <a:rPr lang="en-US" dirty="0"/>
              <a:t>Technology capabilities</a:t>
            </a:r>
          </a:p>
        </p:txBody>
      </p:sp>
      <p:sp>
        <p:nvSpPr>
          <p:cNvPr id="30" name="TextBox 29"/>
          <p:cNvSpPr txBox="1"/>
          <p:nvPr/>
        </p:nvSpPr>
        <p:spPr>
          <a:xfrm>
            <a:off x="6348170" y="6396335"/>
            <a:ext cx="2795830" cy="461665"/>
          </a:xfrm>
          <a:prstGeom prst="rect">
            <a:avLst/>
          </a:prstGeom>
          <a:solidFill>
            <a:srgbClr val="FFC000"/>
          </a:solidFill>
        </p:spPr>
        <p:txBody>
          <a:bodyPr wrap="none" rtlCol="0">
            <a:spAutoFit/>
          </a:bodyPr>
          <a:lstStyle/>
          <a:p>
            <a:r>
              <a:rPr lang="en-US" dirty="0"/>
              <a:t>A great opportunity</a:t>
            </a:r>
          </a:p>
        </p:txBody>
      </p:sp>
      <p:sp>
        <p:nvSpPr>
          <p:cNvPr id="34" name="TextBox 33"/>
          <p:cNvSpPr txBox="1"/>
          <p:nvPr/>
        </p:nvSpPr>
        <p:spPr>
          <a:xfrm>
            <a:off x="2895600" y="4876800"/>
            <a:ext cx="1326004" cy="646331"/>
          </a:xfrm>
          <a:prstGeom prst="rect">
            <a:avLst/>
          </a:prstGeom>
          <a:noFill/>
        </p:spPr>
        <p:txBody>
          <a:bodyPr wrap="none" rtlCol="0">
            <a:spAutoFit/>
          </a:bodyPr>
          <a:lstStyle/>
          <a:p>
            <a:r>
              <a:rPr lang="en-US" dirty="0"/>
              <a:t>3.6-m DOT</a:t>
            </a:r>
          </a:p>
          <a:p>
            <a:r>
              <a:rPr lang="en-US" dirty="0"/>
              <a:t>  (2016)</a:t>
            </a:r>
          </a:p>
        </p:txBody>
      </p:sp>
      <p:sp>
        <p:nvSpPr>
          <p:cNvPr id="23" name="TextBox 22">
            <a:extLst>
              <a:ext uri="{FF2B5EF4-FFF2-40B4-BE49-F238E27FC236}">
                <a16:creationId xmlns:a16="http://schemas.microsoft.com/office/drawing/2014/main" id="{FC024C88-EF50-4F65-8398-0A37261AEBC6}"/>
              </a:ext>
            </a:extLst>
          </p:cNvPr>
          <p:cNvSpPr txBox="1"/>
          <p:nvPr/>
        </p:nvSpPr>
        <p:spPr>
          <a:xfrm>
            <a:off x="6582824" y="4415135"/>
            <a:ext cx="2484976" cy="461665"/>
          </a:xfrm>
          <a:prstGeom prst="rect">
            <a:avLst/>
          </a:prstGeom>
          <a:solidFill>
            <a:srgbClr val="FF0000"/>
          </a:solidFill>
          <a:ln>
            <a:solidFill>
              <a:srgbClr val="000066"/>
            </a:solidFill>
          </a:ln>
        </p:spPr>
        <p:txBody>
          <a:bodyPr wrap="none" rtlCol="0">
            <a:spAutoFit/>
          </a:bodyPr>
          <a:lstStyle/>
          <a:p>
            <a:r>
              <a:rPr lang="en-US" dirty="0"/>
              <a:t>Access to the best</a:t>
            </a:r>
          </a:p>
        </p:txBody>
      </p:sp>
      <p:sp>
        <p:nvSpPr>
          <p:cNvPr id="25" name="TextBox 24">
            <a:extLst>
              <a:ext uri="{FF2B5EF4-FFF2-40B4-BE49-F238E27FC236}">
                <a16:creationId xmlns:a16="http://schemas.microsoft.com/office/drawing/2014/main" id="{6C02BE67-2CD4-4DBA-A356-E29957230BF2}"/>
              </a:ext>
            </a:extLst>
          </p:cNvPr>
          <p:cNvSpPr txBox="1"/>
          <p:nvPr/>
        </p:nvSpPr>
        <p:spPr>
          <a:xfrm>
            <a:off x="6677402" y="5634335"/>
            <a:ext cx="2390398" cy="461665"/>
          </a:xfrm>
          <a:prstGeom prst="rect">
            <a:avLst/>
          </a:prstGeom>
          <a:solidFill>
            <a:srgbClr val="00FF00"/>
          </a:solidFill>
        </p:spPr>
        <p:txBody>
          <a:bodyPr wrap="none" rtlCol="0">
            <a:spAutoFit/>
          </a:bodyPr>
          <a:lstStyle/>
          <a:p>
            <a:r>
              <a:rPr lang="en-US" dirty="0"/>
              <a:t>Bridging the gap</a:t>
            </a:r>
          </a:p>
        </p:txBody>
      </p:sp>
    </p:spTree>
    <p:extLst>
      <p:ext uri="{BB962C8B-B14F-4D97-AF65-F5344CB8AC3E}">
        <p14:creationId xmlns:p14="http://schemas.microsoft.com/office/powerpoint/2010/main" val="525657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36F960-A1D0-484B-9C63-97FA80491316}"/>
              </a:ext>
            </a:extLst>
          </p:cNvPr>
          <p:cNvSpPr txBox="1"/>
          <p:nvPr/>
        </p:nvSpPr>
        <p:spPr>
          <a:xfrm>
            <a:off x="1295400" y="587514"/>
            <a:ext cx="7543800" cy="707886"/>
          </a:xfrm>
          <a:prstGeom prst="rect">
            <a:avLst/>
          </a:prstGeom>
          <a:noFill/>
        </p:spPr>
        <p:txBody>
          <a:bodyPr wrap="square" rtlCol="0">
            <a:spAutoFit/>
          </a:bodyPr>
          <a:lstStyle/>
          <a:p>
            <a:r>
              <a:rPr lang="en-US" sz="2000" b="1" dirty="0">
                <a:solidFill>
                  <a:srgbClr val="C00000"/>
                </a:solidFill>
              </a:rPr>
              <a:t>Mega optical and IR Telescopes (GSMTs) by mid 2020s</a:t>
            </a:r>
          </a:p>
          <a:p>
            <a:endParaRPr lang="en-US" sz="2000" b="1" dirty="0">
              <a:solidFill>
                <a:srgbClr val="C00000"/>
              </a:solidFill>
            </a:endParaRPr>
          </a:p>
        </p:txBody>
      </p:sp>
      <p:pic>
        <p:nvPicPr>
          <p:cNvPr id="6" name="Picture 5" descr="GMT_country_map.png">
            <a:extLst>
              <a:ext uri="{FF2B5EF4-FFF2-40B4-BE49-F238E27FC236}">
                <a16:creationId xmlns:a16="http://schemas.microsoft.com/office/drawing/2014/main" id="{7CBFC50B-36AB-4E58-A31D-E75D881F76AE}"/>
              </a:ext>
            </a:extLst>
          </p:cNvPr>
          <p:cNvPicPr>
            <a:picLocks noChangeAspect="1"/>
          </p:cNvPicPr>
          <p:nvPr/>
        </p:nvPicPr>
        <p:blipFill>
          <a:blip r:embed="rId2" cstate="print"/>
          <a:stretch>
            <a:fillRect/>
          </a:stretch>
        </p:blipFill>
        <p:spPr>
          <a:xfrm>
            <a:off x="362990" y="1505628"/>
            <a:ext cx="8323810" cy="5428572"/>
          </a:xfrm>
          <a:prstGeom prst="rect">
            <a:avLst/>
          </a:prstGeom>
        </p:spPr>
      </p:pic>
      <p:pic>
        <p:nvPicPr>
          <p:cNvPr id="4" name="Picture 3" descr="IndiaTMT_logo.png">
            <a:extLst>
              <a:ext uri="{FF2B5EF4-FFF2-40B4-BE49-F238E27FC236}">
                <a16:creationId xmlns:a16="http://schemas.microsoft.com/office/drawing/2014/main" id="{99A1ADAB-D353-4D9E-80D7-B27E89CFE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928" y="228600"/>
            <a:ext cx="910872" cy="728698"/>
          </a:xfrm>
          <a:prstGeom prst="rect">
            <a:avLst/>
          </a:prstGeom>
        </p:spPr>
      </p:pic>
    </p:spTree>
    <p:extLst>
      <p:ext uri="{BB962C8B-B14F-4D97-AF65-F5344CB8AC3E}">
        <p14:creationId xmlns:p14="http://schemas.microsoft.com/office/powerpoint/2010/main" val="687107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acific closeup 2">
            <a:extLst>
              <a:ext uri="{FF2B5EF4-FFF2-40B4-BE49-F238E27FC236}">
                <a16:creationId xmlns:a16="http://schemas.microsoft.com/office/drawing/2014/main" id="{F2AC10DF-48F5-48C2-86C3-3F3A80BD6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62" y="1524000"/>
            <a:ext cx="8382891" cy="506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3">
            <a:extLst>
              <a:ext uri="{FF2B5EF4-FFF2-40B4-BE49-F238E27FC236}">
                <a16:creationId xmlns:a16="http://schemas.microsoft.com/office/drawing/2014/main" id="{5084A944-D37F-4C41-8E36-E60316D9BDA6}"/>
              </a:ext>
            </a:extLst>
          </p:cNvPr>
          <p:cNvGrpSpPr>
            <a:grpSpLocks/>
          </p:cNvGrpSpPr>
          <p:nvPr/>
        </p:nvGrpSpPr>
        <p:grpSpPr bwMode="auto">
          <a:xfrm>
            <a:off x="4686300" y="4830763"/>
            <a:ext cx="990600" cy="274637"/>
            <a:chOff x="2952" y="3141"/>
            <a:chExt cx="624" cy="173"/>
          </a:xfrm>
        </p:grpSpPr>
        <p:sp>
          <p:nvSpPr>
            <p:cNvPr id="14" name="AutoShape 24">
              <a:extLst>
                <a:ext uri="{FF2B5EF4-FFF2-40B4-BE49-F238E27FC236}">
                  <a16:creationId xmlns:a16="http://schemas.microsoft.com/office/drawing/2014/main" id="{2D21FCCC-230C-4ECC-B1AA-0B2B9C7F90C2}"/>
                </a:ext>
              </a:extLst>
            </p:cNvPr>
            <p:cNvSpPr>
              <a:spLocks noChangeArrowheads="1"/>
            </p:cNvSpPr>
            <p:nvPr/>
          </p:nvSpPr>
          <p:spPr bwMode="auto">
            <a:xfrm>
              <a:off x="3237" y="3141"/>
              <a:ext cx="58" cy="58"/>
            </a:xfrm>
            <a:prstGeom prst="star4">
              <a:avLst>
                <a:gd name="adj" fmla="val 12500"/>
              </a:avLst>
            </a:prstGeom>
            <a:solidFill>
              <a:srgbClr val="0000FF"/>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25">
              <a:extLst>
                <a:ext uri="{FF2B5EF4-FFF2-40B4-BE49-F238E27FC236}">
                  <a16:creationId xmlns:a16="http://schemas.microsoft.com/office/drawing/2014/main" id="{5AC4C2DE-A5EB-4C51-A764-AAFBC6528463}"/>
                </a:ext>
              </a:extLst>
            </p:cNvPr>
            <p:cNvSpPr txBox="1">
              <a:spLocks noChangeArrowheads="1"/>
            </p:cNvSpPr>
            <p:nvPr/>
          </p:nvSpPr>
          <p:spPr bwMode="auto">
            <a:xfrm>
              <a:off x="2952" y="3150"/>
              <a:ext cx="62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9pPr>
            </a:lstStyle>
            <a:p>
              <a:pPr algn="ctr" eaLnBrk="1" hangingPunct="1">
                <a:spcBef>
                  <a:spcPct val="50000"/>
                </a:spcBef>
                <a:buFontTx/>
                <a:buNone/>
              </a:pPr>
              <a:r>
                <a:rPr lang="en-US" sz="1100" dirty="0">
                  <a:solidFill>
                    <a:srgbClr val="0000FF"/>
                  </a:solidFill>
                </a:rPr>
                <a:t>Mauna Kea</a:t>
              </a:r>
            </a:p>
          </p:txBody>
        </p:sp>
      </p:grpSp>
      <p:grpSp>
        <p:nvGrpSpPr>
          <p:cNvPr id="32" name="Group 8">
            <a:extLst>
              <a:ext uri="{FF2B5EF4-FFF2-40B4-BE49-F238E27FC236}">
                <a16:creationId xmlns:a16="http://schemas.microsoft.com/office/drawing/2014/main" id="{16F2BD6A-29AF-4AC5-9FD2-5CEAE0A8A214}"/>
              </a:ext>
            </a:extLst>
          </p:cNvPr>
          <p:cNvGrpSpPr>
            <a:grpSpLocks/>
          </p:cNvGrpSpPr>
          <p:nvPr/>
        </p:nvGrpSpPr>
        <p:grpSpPr bwMode="auto">
          <a:xfrm>
            <a:off x="685800" y="4495800"/>
            <a:ext cx="4419600" cy="381000"/>
            <a:chOff x="480" y="2928"/>
            <a:chExt cx="2784" cy="240"/>
          </a:xfrm>
        </p:grpSpPr>
        <p:sp>
          <p:nvSpPr>
            <p:cNvPr id="33" name="Line 9">
              <a:extLst>
                <a:ext uri="{FF2B5EF4-FFF2-40B4-BE49-F238E27FC236}">
                  <a16:creationId xmlns:a16="http://schemas.microsoft.com/office/drawing/2014/main" id="{77E012B3-12D8-405C-BA25-665453882386}"/>
                </a:ext>
              </a:extLst>
            </p:cNvPr>
            <p:cNvSpPr>
              <a:spLocks noChangeShapeType="1"/>
            </p:cNvSpPr>
            <p:nvPr/>
          </p:nvSpPr>
          <p:spPr bwMode="auto">
            <a:xfrm flipH="1" flipV="1">
              <a:off x="480" y="2928"/>
              <a:ext cx="2784" cy="240"/>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10">
              <a:extLst>
                <a:ext uri="{FF2B5EF4-FFF2-40B4-BE49-F238E27FC236}">
                  <a16:creationId xmlns:a16="http://schemas.microsoft.com/office/drawing/2014/main" id="{7F2E003B-16AB-4669-AB1A-F03ECBB23341}"/>
                </a:ext>
              </a:extLst>
            </p:cNvPr>
            <p:cNvSpPr txBox="1">
              <a:spLocks noChangeArrowheads="1"/>
            </p:cNvSpPr>
            <p:nvPr/>
          </p:nvSpPr>
          <p:spPr bwMode="auto">
            <a:xfrm rot="300000">
              <a:off x="1026" y="2966"/>
              <a:ext cx="835" cy="92"/>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9pPr>
            </a:lstStyle>
            <a:p>
              <a:pPr algn="ctr" eaLnBrk="1" hangingPunct="1">
                <a:spcBef>
                  <a:spcPct val="50000"/>
                </a:spcBef>
                <a:buFontTx/>
                <a:buNone/>
              </a:pPr>
              <a:r>
                <a:rPr lang="en-US" sz="1000" dirty="0"/>
                <a:t>Delhi  12250 km</a:t>
              </a:r>
            </a:p>
          </p:txBody>
        </p:sp>
      </p:grpSp>
      <p:grpSp>
        <p:nvGrpSpPr>
          <p:cNvPr id="35" name="Group 11">
            <a:extLst>
              <a:ext uri="{FF2B5EF4-FFF2-40B4-BE49-F238E27FC236}">
                <a16:creationId xmlns:a16="http://schemas.microsoft.com/office/drawing/2014/main" id="{88B7D26D-E59B-492F-8CE9-AE6264129986}"/>
              </a:ext>
            </a:extLst>
          </p:cNvPr>
          <p:cNvGrpSpPr>
            <a:grpSpLocks/>
          </p:cNvGrpSpPr>
          <p:nvPr/>
        </p:nvGrpSpPr>
        <p:grpSpPr bwMode="auto">
          <a:xfrm>
            <a:off x="2073275" y="4033837"/>
            <a:ext cx="3032125" cy="842963"/>
            <a:chOff x="1326" y="2613"/>
            <a:chExt cx="1929" cy="553"/>
          </a:xfrm>
        </p:grpSpPr>
        <p:sp>
          <p:nvSpPr>
            <p:cNvPr id="36" name="Line 12">
              <a:extLst>
                <a:ext uri="{FF2B5EF4-FFF2-40B4-BE49-F238E27FC236}">
                  <a16:creationId xmlns:a16="http://schemas.microsoft.com/office/drawing/2014/main" id="{4F724765-00B2-463B-AAEF-F3B2DE827295}"/>
                </a:ext>
              </a:extLst>
            </p:cNvPr>
            <p:cNvSpPr>
              <a:spLocks noChangeShapeType="1"/>
            </p:cNvSpPr>
            <p:nvPr/>
          </p:nvSpPr>
          <p:spPr bwMode="auto">
            <a:xfrm flipH="1" flipV="1">
              <a:off x="1326" y="2613"/>
              <a:ext cx="1929" cy="553"/>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Text Box 13">
              <a:extLst>
                <a:ext uri="{FF2B5EF4-FFF2-40B4-BE49-F238E27FC236}">
                  <a16:creationId xmlns:a16="http://schemas.microsoft.com/office/drawing/2014/main" id="{A7D645F2-1359-435A-BE68-7B4D5F9D4CDD}"/>
                </a:ext>
              </a:extLst>
            </p:cNvPr>
            <p:cNvSpPr txBox="1">
              <a:spLocks noChangeArrowheads="1"/>
            </p:cNvSpPr>
            <p:nvPr/>
          </p:nvSpPr>
          <p:spPr bwMode="auto">
            <a:xfrm rot="960000">
              <a:off x="1441" y="2698"/>
              <a:ext cx="662" cy="92"/>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9pPr>
            </a:lstStyle>
            <a:p>
              <a:pPr algn="ctr" eaLnBrk="1" hangingPunct="1">
                <a:spcBef>
                  <a:spcPct val="50000"/>
                </a:spcBef>
                <a:buFontTx/>
                <a:buNone/>
              </a:pPr>
              <a:r>
                <a:rPr lang="en-US" sz="1000" dirty="0"/>
                <a:t>Beijing  8470 km</a:t>
              </a:r>
            </a:p>
          </p:txBody>
        </p:sp>
      </p:grpSp>
      <p:grpSp>
        <p:nvGrpSpPr>
          <p:cNvPr id="38" name="Group 14">
            <a:extLst>
              <a:ext uri="{FF2B5EF4-FFF2-40B4-BE49-F238E27FC236}">
                <a16:creationId xmlns:a16="http://schemas.microsoft.com/office/drawing/2014/main" id="{8FA74224-E5FC-4FF1-9C77-C9683A934A3E}"/>
              </a:ext>
            </a:extLst>
          </p:cNvPr>
          <p:cNvGrpSpPr>
            <a:grpSpLocks/>
          </p:cNvGrpSpPr>
          <p:nvPr/>
        </p:nvGrpSpPr>
        <p:grpSpPr bwMode="auto">
          <a:xfrm>
            <a:off x="2943225" y="4127500"/>
            <a:ext cx="2230438" cy="749300"/>
            <a:chOff x="1854" y="2697"/>
            <a:chExt cx="1405" cy="472"/>
          </a:xfrm>
        </p:grpSpPr>
        <p:sp>
          <p:nvSpPr>
            <p:cNvPr id="39" name="Line 15">
              <a:extLst>
                <a:ext uri="{FF2B5EF4-FFF2-40B4-BE49-F238E27FC236}">
                  <a16:creationId xmlns:a16="http://schemas.microsoft.com/office/drawing/2014/main" id="{C25DF923-B1C7-4AA0-8E77-DC99FC477931}"/>
                </a:ext>
              </a:extLst>
            </p:cNvPr>
            <p:cNvSpPr>
              <a:spLocks noChangeShapeType="1"/>
            </p:cNvSpPr>
            <p:nvPr/>
          </p:nvSpPr>
          <p:spPr bwMode="auto">
            <a:xfrm flipH="1" flipV="1">
              <a:off x="1854" y="2697"/>
              <a:ext cx="1405" cy="472"/>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Text Box 16">
              <a:extLst>
                <a:ext uri="{FF2B5EF4-FFF2-40B4-BE49-F238E27FC236}">
                  <a16:creationId xmlns:a16="http://schemas.microsoft.com/office/drawing/2014/main" id="{1C2C971F-3827-45CC-BC87-22A51CE660E1}"/>
                </a:ext>
              </a:extLst>
            </p:cNvPr>
            <p:cNvSpPr txBox="1">
              <a:spLocks noChangeArrowheads="1"/>
            </p:cNvSpPr>
            <p:nvPr/>
          </p:nvSpPr>
          <p:spPr bwMode="auto">
            <a:xfrm rot="1080000">
              <a:off x="2167" y="2858"/>
              <a:ext cx="622" cy="92"/>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9pPr>
            </a:lstStyle>
            <a:p>
              <a:pPr algn="ctr" eaLnBrk="1" hangingPunct="1">
                <a:spcBef>
                  <a:spcPct val="50000"/>
                </a:spcBef>
                <a:buFontTx/>
                <a:buNone/>
              </a:pPr>
              <a:r>
                <a:rPr lang="en-US" sz="1000" dirty="0"/>
                <a:t>Tokyo  6470 km</a:t>
              </a:r>
            </a:p>
          </p:txBody>
        </p:sp>
      </p:grpSp>
      <p:grpSp>
        <p:nvGrpSpPr>
          <p:cNvPr id="41" name="Group 17">
            <a:extLst>
              <a:ext uri="{FF2B5EF4-FFF2-40B4-BE49-F238E27FC236}">
                <a16:creationId xmlns:a16="http://schemas.microsoft.com/office/drawing/2014/main" id="{5FC0167D-1450-4C94-BCE3-E4B5A835048A}"/>
              </a:ext>
            </a:extLst>
          </p:cNvPr>
          <p:cNvGrpSpPr>
            <a:grpSpLocks/>
          </p:cNvGrpSpPr>
          <p:nvPr/>
        </p:nvGrpSpPr>
        <p:grpSpPr bwMode="auto">
          <a:xfrm>
            <a:off x="5181600" y="4033837"/>
            <a:ext cx="2667000" cy="842963"/>
            <a:chOff x="3264" y="2640"/>
            <a:chExt cx="1680" cy="531"/>
          </a:xfrm>
        </p:grpSpPr>
        <p:sp>
          <p:nvSpPr>
            <p:cNvPr id="42" name="Line 18">
              <a:extLst>
                <a:ext uri="{FF2B5EF4-FFF2-40B4-BE49-F238E27FC236}">
                  <a16:creationId xmlns:a16="http://schemas.microsoft.com/office/drawing/2014/main" id="{93CAA92B-C99F-4333-B820-E818CE8CA117}"/>
                </a:ext>
              </a:extLst>
            </p:cNvPr>
            <p:cNvSpPr>
              <a:spLocks noChangeShapeType="1"/>
            </p:cNvSpPr>
            <p:nvPr/>
          </p:nvSpPr>
          <p:spPr bwMode="auto">
            <a:xfrm flipV="1">
              <a:off x="3264" y="2640"/>
              <a:ext cx="1680" cy="531"/>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Text Box 19">
              <a:extLst>
                <a:ext uri="{FF2B5EF4-FFF2-40B4-BE49-F238E27FC236}">
                  <a16:creationId xmlns:a16="http://schemas.microsoft.com/office/drawing/2014/main" id="{FD1C775A-6F65-4055-8309-6F6E797D51FB}"/>
                </a:ext>
              </a:extLst>
            </p:cNvPr>
            <p:cNvSpPr txBox="1">
              <a:spLocks noChangeArrowheads="1"/>
            </p:cNvSpPr>
            <p:nvPr/>
          </p:nvSpPr>
          <p:spPr bwMode="auto">
            <a:xfrm rot="-1020000">
              <a:off x="3810" y="2793"/>
              <a:ext cx="990" cy="92"/>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buClr>
                  <a:schemeClr val="accent2"/>
                </a:buClr>
                <a:buChar char="•"/>
                <a:defRPr>
                  <a:solidFill>
                    <a:schemeClr val="tx1"/>
                  </a:solidFill>
                  <a:latin typeface="Arial" charset="0"/>
                  <a:cs typeface="Arial" charset="0"/>
                </a:defRPr>
              </a:lvl6pPr>
              <a:lvl7pPr marL="2971800" indent="-228600" eaLnBrk="0" fontAlgn="base" hangingPunct="0">
                <a:spcBef>
                  <a:spcPct val="20000"/>
                </a:spcBef>
                <a:spcAft>
                  <a:spcPct val="0"/>
                </a:spcAft>
                <a:buClr>
                  <a:schemeClr val="accent2"/>
                </a:buClr>
                <a:buChar char="•"/>
                <a:defRPr>
                  <a:solidFill>
                    <a:schemeClr val="tx1"/>
                  </a:solidFill>
                  <a:latin typeface="Arial" charset="0"/>
                  <a:cs typeface="Arial" charset="0"/>
                </a:defRPr>
              </a:lvl7pPr>
              <a:lvl8pPr marL="3429000" indent="-228600" eaLnBrk="0" fontAlgn="base" hangingPunct="0">
                <a:spcBef>
                  <a:spcPct val="20000"/>
                </a:spcBef>
                <a:spcAft>
                  <a:spcPct val="0"/>
                </a:spcAft>
                <a:buClr>
                  <a:schemeClr val="accent2"/>
                </a:buClr>
                <a:buChar char="•"/>
                <a:defRPr>
                  <a:solidFill>
                    <a:schemeClr val="tx1"/>
                  </a:solidFill>
                  <a:latin typeface="Arial" charset="0"/>
                  <a:cs typeface="Arial" charset="0"/>
                </a:defRPr>
              </a:lvl8pPr>
              <a:lvl9pPr marL="3886200" indent="-228600" eaLnBrk="0" fontAlgn="base" hangingPunct="0">
                <a:spcBef>
                  <a:spcPct val="20000"/>
                </a:spcBef>
                <a:spcAft>
                  <a:spcPct val="0"/>
                </a:spcAft>
                <a:buClr>
                  <a:schemeClr val="accent2"/>
                </a:buClr>
                <a:buChar char="•"/>
                <a:defRPr>
                  <a:solidFill>
                    <a:schemeClr val="tx1"/>
                  </a:solidFill>
                  <a:latin typeface="Arial" charset="0"/>
                  <a:cs typeface="Arial" charset="0"/>
                </a:defRPr>
              </a:lvl9pPr>
            </a:lstStyle>
            <a:p>
              <a:pPr algn="ctr" eaLnBrk="1" hangingPunct="1">
                <a:spcBef>
                  <a:spcPct val="50000"/>
                </a:spcBef>
                <a:buFontTx/>
                <a:buNone/>
                <a:defRPr/>
              </a:pPr>
              <a:r>
                <a:rPr lang="en-US" sz="1000" dirty="0">
                  <a:solidFill>
                    <a:schemeClr val="bg2">
                      <a:lumMod val="75000"/>
                    </a:schemeClr>
                  </a:solidFill>
                </a:rPr>
                <a:t>Washington, DC  7670 km</a:t>
              </a:r>
            </a:p>
          </p:txBody>
        </p:sp>
      </p:grpSp>
      <p:grpSp>
        <p:nvGrpSpPr>
          <p:cNvPr id="44" name="Group 29">
            <a:extLst>
              <a:ext uri="{FF2B5EF4-FFF2-40B4-BE49-F238E27FC236}">
                <a16:creationId xmlns:a16="http://schemas.microsoft.com/office/drawing/2014/main" id="{BA0ED2D2-9DAE-4FAF-990F-8260A037DFBE}"/>
              </a:ext>
            </a:extLst>
          </p:cNvPr>
          <p:cNvGrpSpPr>
            <a:grpSpLocks/>
          </p:cNvGrpSpPr>
          <p:nvPr/>
        </p:nvGrpSpPr>
        <p:grpSpPr bwMode="auto">
          <a:xfrm>
            <a:off x="5248275" y="4148138"/>
            <a:ext cx="1228725" cy="652462"/>
            <a:chOff x="3267" y="2765"/>
            <a:chExt cx="774" cy="411"/>
          </a:xfrm>
        </p:grpSpPr>
        <p:sp>
          <p:nvSpPr>
            <p:cNvPr id="45" name="Line 27">
              <a:extLst>
                <a:ext uri="{FF2B5EF4-FFF2-40B4-BE49-F238E27FC236}">
                  <a16:creationId xmlns:a16="http://schemas.microsoft.com/office/drawing/2014/main" id="{4B9D4B36-28A3-4766-BFDF-D0C318038BC5}"/>
                </a:ext>
              </a:extLst>
            </p:cNvPr>
            <p:cNvSpPr>
              <a:spLocks noChangeShapeType="1"/>
            </p:cNvSpPr>
            <p:nvPr/>
          </p:nvSpPr>
          <p:spPr bwMode="auto">
            <a:xfrm flipV="1">
              <a:off x="3267" y="2765"/>
              <a:ext cx="774" cy="411"/>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Text Box 28">
              <a:extLst>
                <a:ext uri="{FF2B5EF4-FFF2-40B4-BE49-F238E27FC236}">
                  <a16:creationId xmlns:a16="http://schemas.microsoft.com/office/drawing/2014/main" id="{8AE3FCC2-55AC-4575-84C2-3C9AEE1C3FFD}"/>
                </a:ext>
              </a:extLst>
            </p:cNvPr>
            <p:cNvSpPr txBox="1">
              <a:spLocks noChangeArrowheads="1"/>
            </p:cNvSpPr>
            <p:nvPr/>
          </p:nvSpPr>
          <p:spPr bwMode="auto">
            <a:xfrm rot="-1718018">
              <a:off x="3340" y="2940"/>
              <a:ext cx="590" cy="67"/>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9pPr>
            </a:lstStyle>
            <a:p>
              <a:pPr algn="ctr" eaLnBrk="1" hangingPunct="1">
                <a:spcBef>
                  <a:spcPct val="50000"/>
                </a:spcBef>
                <a:buFontTx/>
                <a:buNone/>
              </a:pPr>
              <a:r>
                <a:rPr lang="en-US" sz="1000" dirty="0"/>
                <a:t>Calif.  4030 km</a:t>
              </a:r>
            </a:p>
          </p:txBody>
        </p:sp>
      </p:grpSp>
      <p:grpSp>
        <p:nvGrpSpPr>
          <p:cNvPr id="47" name="Group 20">
            <a:extLst>
              <a:ext uri="{FF2B5EF4-FFF2-40B4-BE49-F238E27FC236}">
                <a16:creationId xmlns:a16="http://schemas.microsoft.com/office/drawing/2014/main" id="{AD76D2EA-3BC7-462B-99C5-F496FF2FF96A}"/>
              </a:ext>
            </a:extLst>
          </p:cNvPr>
          <p:cNvGrpSpPr>
            <a:grpSpLocks/>
          </p:cNvGrpSpPr>
          <p:nvPr/>
        </p:nvGrpSpPr>
        <p:grpSpPr bwMode="auto">
          <a:xfrm>
            <a:off x="5295900" y="3640138"/>
            <a:ext cx="2705100" cy="1160462"/>
            <a:chOff x="3264" y="2439"/>
            <a:chExt cx="1704" cy="731"/>
          </a:xfrm>
        </p:grpSpPr>
        <p:sp>
          <p:nvSpPr>
            <p:cNvPr id="48" name="Line 21">
              <a:extLst>
                <a:ext uri="{FF2B5EF4-FFF2-40B4-BE49-F238E27FC236}">
                  <a16:creationId xmlns:a16="http://schemas.microsoft.com/office/drawing/2014/main" id="{057DBA79-1355-4E12-9828-6CE446EBA6B5}"/>
                </a:ext>
              </a:extLst>
            </p:cNvPr>
            <p:cNvSpPr>
              <a:spLocks noChangeShapeType="1"/>
            </p:cNvSpPr>
            <p:nvPr/>
          </p:nvSpPr>
          <p:spPr bwMode="auto">
            <a:xfrm flipV="1">
              <a:off x="3264" y="2439"/>
              <a:ext cx="1704" cy="731"/>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22">
              <a:extLst>
                <a:ext uri="{FF2B5EF4-FFF2-40B4-BE49-F238E27FC236}">
                  <a16:creationId xmlns:a16="http://schemas.microsoft.com/office/drawing/2014/main" id="{EAE1C714-347E-4D90-ABA6-5839CF4D0C92}"/>
                </a:ext>
              </a:extLst>
            </p:cNvPr>
            <p:cNvSpPr txBox="1">
              <a:spLocks noChangeArrowheads="1"/>
            </p:cNvSpPr>
            <p:nvPr/>
          </p:nvSpPr>
          <p:spPr bwMode="auto">
            <a:xfrm rot="-1380000">
              <a:off x="4158" y="2595"/>
              <a:ext cx="648" cy="92"/>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accent2"/>
                </a:buClr>
                <a:buChar char="•"/>
                <a:defRPr>
                  <a:solidFill>
                    <a:schemeClr val="tx1"/>
                  </a:solidFill>
                  <a:latin typeface="Arial" pitchFamily="34" charset="0"/>
                  <a:cs typeface="Arial" pitchFamily="34" charset="0"/>
                </a:defRPr>
              </a:lvl9pPr>
            </a:lstStyle>
            <a:p>
              <a:pPr algn="ctr" eaLnBrk="1" hangingPunct="1">
                <a:spcBef>
                  <a:spcPct val="50000"/>
                </a:spcBef>
                <a:buFontTx/>
                <a:buNone/>
              </a:pPr>
              <a:r>
                <a:rPr lang="en-US" sz="1000"/>
                <a:t>Ottawa 7650 km</a:t>
              </a:r>
            </a:p>
          </p:txBody>
        </p:sp>
      </p:grpSp>
      <p:sp>
        <p:nvSpPr>
          <p:cNvPr id="10" name="Rectangle 9">
            <a:extLst>
              <a:ext uri="{FF2B5EF4-FFF2-40B4-BE49-F238E27FC236}">
                <a16:creationId xmlns:a16="http://schemas.microsoft.com/office/drawing/2014/main" id="{5CFAB872-CD3F-4C8B-BA12-E0EBC193D4F0}"/>
              </a:ext>
            </a:extLst>
          </p:cNvPr>
          <p:cNvSpPr/>
          <p:nvPr/>
        </p:nvSpPr>
        <p:spPr>
          <a:xfrm>
            <a:off x="3532773" y="457200"/>
            <a:ext cx="2882520" cy="461665"/>
          </a:xfrm>
          <a:prstGeom prst="rect">
            <a:avLst/>
          </a:prstGeom>
        </p:spPr>
        <p:txBody>
          <a:bodyPr wrap="none">
            <a:spAutoFit/>
          </a:bodyPr>
          <a:lstStyle/>
          <a:p>
            <a:pPr algn="ctr"/>
            <a:r>
              <a:rPr lang="en-US" sz="2400" b="1" dirty="0">
                <a:solidFill>
                  <a:srgbClr val="C00000"/>
                </a:solidFill>
              </a:rPr>
              <a:t>TMT Collaboration</a:t>
            </a:r>
            <a:endParaRPr lang="en-IN" sz="2400" b="1" dirty="0">
              <a:solidFill>
                <a:srgbClr val="C00000"/>
              </a:solidFill>
            </a:endParaRPr>
          </a:p>
        </p:txBody>
      </p:sp>
      <p:pic>
        <p:nvPicPr>
          <p:cNvPr id="25" name="Picture 24" descr="IndiaTMT_logo.png">
            <a:extLst>
              <a:ext uri="{FF2B5EF4-FFF2-40B4-BE49-F238E27FC236}">
                <a16:creationId xmlns:a16="http://schemas.microsoft.com/office/drawing/2014/main" id="{5FC4B34A-70DF-4FA5-97E2-A20CF3342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928" y="338102"/>
            <a:ext cx="910872" cy="728698"/>
          </a:xfrm>
          <a:prstGeom prst="rect">
            <a:avLst/>
          </a:prstGeom>
        </p:spPr>
      </p:pic>
    </p:spTree>
    <p:extLst>
      <p:ext uri="{BB962C8B-B14F-4D97-AF65-F5344CB8AC3E}">
        <p14:creationId xmlns:p14="http://schemas.microsoft.com/office/powerpoint/2010/main" val="421266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right)">
                                      <p:cBhvr>
                                        <p:cTn id="11" dur="10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right)">
                                      <p:cBhvr>
                                        <p:cTn id="16" dur="10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10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10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10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Gary H Sanders\Desktop\NSF Proposal 2012\Final\Executive SummaryRev.jpg">
            <a:extLst>
              <a:ext uri="{FF2B5EF4-FFF2-40B4-BE49-F238E27FC236}">
                <a16:creationId xmlns:a16="http://schemas.microsoft.com/office/drawing/2014/main" id="{EAB040E8-099A-4F48-A7EC-E2EBD39E9E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348668"/>
            <a:ext cx="6858000" cy="54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5AB6E342-50F8-4349-91D4-3B1F16AA0A63}"/>
              </a:ext>
            </a:extLst>
          </p:cNvPr>
          <p:cNvSpPr>
            <a:spLocks noChangeArrowheads="1"/>
          </p:cNvSpPr>
          <p:nvPr/>
        </p:nvSpPr>
        <p:spPr bwMode="auto">
          <a:xfrm>
            <a:off x="1676400" y="5446859"/>
            <a:ext cx="1135878" cy="1182541"/>
          </a:xfrm>
          <a:prstGeom prst="ellipse">
            <a:avLst/>
          </a:prstGeom>
          <a:noFill/>
          <a:ln w="38100">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1pPr>
            <a:lvl2pPr marL="4572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2pPr>
            <a:lvl3pPr marL="9144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3pPr>
            <a:lvl4pPr marL="13716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4pPr>
            <a:lvl5pPr marL="1828800" algn="l" rtl="0" fontAlgn="base">
              <a:spcBef>
                <a:spcPct val="20000"/>
              </a:spcBef>
              <a:spcAft>
                <a:spcPct val="0"/>
              </a:spcAft>
              <a:buClr>
                <a:schemeClr val="accent2"/>
              </a:buClr>
              <a:buChar char="•"/>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457200">
              <a:spcBef>
                <a:spcPct val="0"/>
              </a:spcBef>
              <a:buClrTx/>
              <a:buFontTx/>
              <a:buNone/>
              <a:defRPr/>
            </a:pPr>
            <a:endParaRPr lang="en-US">
              <a:solidFill>
                <a:schemeClr val="lt1"/>
              </a:solidFill>
              <a:latin typeface="+mn-lt"/>
              <a:cs typeface="+mn-cs"/>
            </a:endParaRPr>
          </a:p>
        </p:txBody>
      </p:sp>
      <p:sp>
        <p:nvSpPr>
          <p:cNvPr id="6" name="TextBox 5">
            <a:extLst>
              <a:ext uri="{FF2B5EF4-FFF2-40B4-BE49-F238E27FC236}">
                <a16:creationId xmlns:a16="http://schemas.microsoft.com/office/drawing/2014/main" id="{5BD6C9D8-2E63-47AC-88E8-E2E72E589466}"/>
              </a:ext>
            </a:extLst>
          </p:cNvPr>
          <p:cNvSpPr txBox="1"/>
          <p:nvPr/>
        </p:nvSpPr>
        <p:spPr>
          <a:xfrm>
            <a:off x="122857" y="1371600"/>
            <a:ext cx="4906343" cy="1569660"/>
          </a:xfrm>
          <a:prstGeom prst="rect">
            <a:avLst/>
          </a:prstGeom>
          <a:solidFill>
            <a:schemeClr val="accent1"/>
          </a:solidFill>
          <a:ln w="34925">
            <a:solidFill>
              <a:schemeClr val="tx1"/>
            </a:solidFill>
          </a:ln>
        </p:spPr>
        <p:txBody>
          <a:bodyPr wrap="none" rtlCol="0">
            <a:spAutoFit/>
          </a:bodyPr>
          <a:lstStyle/>
          <a:p>
            <a:r>
              <a:rPr lang="en-IN" dirty="0"/>
              <a:t>Clear/Usable Nights – 76%</a:t>
            </a:r>
          </a:p>
          <a:p>
            <a:r>
              <a:rPr lang="en-IN" dirty="0"/>
              <a:t>Precipitable Water Vapour - &lt;2mm</a:t>
            </a:r>
          </a:p>
          <a:p>
            <a:r>
              <a:rPr lang="en-IN" dirty="0"/>
              <a:t>Altitude - &gt;4000m</a:t>
            </a:r>
          </a:p>
          <a:p>
            <a:r>
              <a:rPr lang="en-IN" dirty="0"/>
              <a:t>Avg. Temp. – 2.7C</a:t>
            </a:r>
          </a:p>
        </p:txBody>
      </p:sp>
      <p:sp>
        <p:nvSpPr>
          <p:cNvPr id="7" name="TextBox 6">
            <a:extLst>
              <a:ext uri="{FF2B5EF4-FFF2-40B4-BE49-F238E27FC236}">
                <a16:creationId xmlns:a16="http://schemas.microsoft.com/office/drawing/2014/main" id="{1B81E464-F4F7-4315-BBAD-E813B100B9DF}"/>
              </a:ext>
            </a:extLst>
          </p:cNvPr>
          <p:cNvSpPr txBox="1"/>
          <p:nvPr/>
        </p:nvSpPr>
        <p:spPr>
          <a:xfrm>
            <a:off x="6629400" y="1371600"/>
            <a:ext cx="2389372" cy="1569660"/>
          </a:xfrm>
          <a:prstGeom prst="rect">
            <a:avLst/>
          </a:prstGeom>
          <a:solidFill>
            <a:schemeClr val="accent1"/>
          </a:solidFill>
          <a:ln w="34925">
            <a:solidFill>
              <a:schemeClr val="tx1"/>
            </a:solidFill>
          </a:ln>
        </p:spPr>
        <p:txBody>
          <a:bodyPr wrap="none" rtlCol="0">
            <a:spAutoFit/>
          </a:bodyPr>
          <a:lstStyle/>
          <a:p>
            <a:r>
              <a:rPr lang="en-IN" dirty="0"/>
              <a:t>Seeing Statistics</a:t>
            </a:r>
          </a:p>
          <a:p>
            <a:r>
              <a:rPr lang="en-IN" dirty="0"/>
              <a:t>25% - 0.4”</a:t>
            </a:r>
          </a:p>
          <a:p>
            <a:r>
              <a:rPr lang="en-IN" dirty="0"/>
              <a:t>50% - 0.54”</a:t>
            </a:r>
          </a:p>
          <a:p>
            <a:r>
              <a:rPr lang="en-IN" dirty="0"/>
              <a:t>75% - 0.75”</a:t>
            </a:r>
          </a:p>
        </p:txBody>
      </p:sp>
      <p:pic>
        <p:nvPicPr>
          <p:cNvPr id="8" name="Picture 8" descr="http://upload.wikimedia.org/wikipedia/commons/7/75/IndiaGate.jpg">
            <a:extLst>
              <a:ext uri="{FF2B5EF4-FFF2-40B4-BE49-F238E27FC236}">
                <a16:creationId xmlns:a16="http://schemas.microsoft.com/office/drawing/2014/main" id="{D4D97706-BA8A-4905-AAA4-69530314AD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5874600"/>
            <a:ext cx="60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t1.gstatic.com/images?q=tbn:ANd9GcSWfhb02vkaCUDwovwB9Ii8dPXul0EI8fBB4yYy_z1mTTozxHoZxA">
            <a:extLst>
              <a:ext uri="{FF2B5EF4-FFF2-40B4-BE49-F238E27FC236}">
                <a16:creationId xmlns:a16="http://schemas.microsoft.com/office/drawing/2014/main" id="{2176E5D7-0241-4E5D-A5E7-B24DCD4DC7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09" y="5658600"/>
            <a:ext cx="499191" cy="666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A58E537-B25F-4CB8-87CF-D9A00F5EB5FC}"/>
              </a:ext>
            </a:extLst>
          </p:cNvPr>
          <p:cNvSpPr/>
          <p:nvPr/>
        </p:nvSpPr>
        <p:spPr>
          <a:xfrm>
            <a:off x="1752600" y="457200"/>
            <a:ext cx="6052491" cy="461665"/>
          </a:xfrm>
          <a:prstGeom prst="rect">
            <a:avLst/>
          </a:prstGeom>
        </p:spPr>
        <p:txBody>
          <a:bodyPr wrap="none">
            <a:spAutoFit/>
          </a:bodyPr>
          <a:lstStyle/>
          <a:p>
            <a:r>
              <a:rPr lang="en-US" sz="2400" b="1" dirty="0">
                <a:solidFill>
                  <a:srgbClr val="C00000"/>
                </a:solidFill>
              </a:rPr>
              <a:t>Mauna Kea, Hawaii ~ 4200m above MSL </a:t>
            </a:r>
            <a:endParaRPr lang="en-IN" sz="2400" b="1" dirty="0">
              <a:solidFill>
                <a:srgbClr val="C00000"/>
              </a:solidFill>
            </a:endParaRPr>
          </a:p>
        </p:txBody>
      </p:sp>
      <p:pic>
        <p:nvPicPr>
          <p:cNvPr id="11" name="Picture 10" descr="IndiaTMT_logo.png">
            <a:extLst>
              <a:ext uri="{FF2B5EF4-FFF2-40B4-BE49-F238E27FC236}">
                <a16:creationId xmlns:a16="http://schemas.microsoft.com/office/drawing/2014/main" id="{EEB9F04A-921E-4EB2-A235-2BC4F2970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6928" y="304800"/>
            <a:ext cx="910872" cy="728698"/>
          </a:xfrm>
          <a:prstGeom prst="rect">
            <a:avLst/>
          </a:prstGeom>
        </p:spPr>
      </p:pic>
    </p:spTree>
    <p:extLst>
      <p:ext uri="{BB962C8B-B14F-4D97-AF65-F5344CB8AC3E}">
        <p14:creationId xmlns:p14="http://schemas.microsoft.com/office/powerpoint/2010/main" val="315616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24-tmt_assy_2">
            <a:extLst>
              <a:ext uri="{FF2B5EF4-FFF2-40B4-BE49-F238E27FC236}">
                <a16:creationId xmlns:a16="http://schemas.microsoft.com/office/drawing/2014/main" id="{6588FDD3-4EB6-4187-B1FA-702DD9C02ABD}"/>
              </a:ext>
            </a:extLst>
          </p:cNvPr>
          <p:cNvPicPr>
            <a:picLocks noChangeAspect="1" noChangeArrowheads="1"/>
          </p:cNvPicPr>
          <p:nvPr/>
        </p:nvPicPr>
        <p:blipFill>
          <a:blip r:embed="rId2" cstate="print"/>
          <a:srcRect/>
          <a:stretch>
            <a:fillRect/>
          </a:stretch>
        </p:blipFill>
        <p:spPr>
          <a:xfrm>
            <a:off x="609600" y="1371600"/>
            <a:ext cx="7315200" cy="5486400"/>
          </a:xfrm>
          <a:prstGeom prst="rect">
            <a:avLst/>
          </a:prstGeom>
          <a:noFill/>
        </p:spPr>
      </p:pic>
      <p:sp>
        <p:nvSpPr>
          <p:cNvPr id="3" name="Rectangle 2">
            <a:extLst>
              <a:ext uri="{FF2B5EF4-FFF2-40B4-BE49-F238E27FC236}">
                <a16:creationId xmlns:a16="http://schemas.microsoft.com/office/drawing/2014/main" id="{D9DFCAF3-6979-4304-A1E1-C533E7268981}"/>
              </a:ext>
            </a:extLst>
          </p:cNvPr>
          <p:cNvSpPr/>
          <p:nvPr/>
        </p:nvSpPr>
        <p:spPr>
          <a:xfrm>
            <a:off x="2393071" y="605135"/>
            <a:ext cx="4693529" cy="461665"/>
          </a:xfrm>
          <a:prstGeom prst="rect">
            <a:avLst/>
          </a:prstGeom>
        </p:spPr>
        <p:txBody>
          <a:bodyPr wrap="none">
            <a:spAutoFit/>
          </a:bodyPr>
          <a:lstStyle/>
          <a:p>
            <a:r>
              <a:rPr lang="en-US" sz="2400" b="1" dirty="0">
                <a:solidFill>
                  <a:srgbClr val="C00000"/>
                </a:solidFill>
              </a:rPr>
              <a:t>Thirty Meter Telescope Project</a:t>
            </a:r>
            <a:endParaRPr lang="en-IN" sz="2400" b="1" dirty="0">
              <a:solidFill>
                <a:srgbClr val="C00000"/>
              </a:solidFill>
            </a:endParaRPr>
          </a:p>
        </p:txBody>
      </p:sp>
      <p:pic>
        <p:nvPicPr>
          <p:cNvPr id="4" name="Picture 3" descr="IndiaTMT_logo.png">
            <a:extLst>
              <a:ext uri="{FF2B5EF4-FFF2-40B4-BE49-F238E27FC236}">
                <a16:creationId xmlns:a16="http://schemas.microsoft.com/office/drawing/2014/main" id="{4B6A0360-4188-44EC-910C-FD3E8C9A5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81000"/>
            <a:ext cx="910872" cy="728698"/>
          </a:xfrm>
          <a:prstGeom prst="rect">
            <a:avLst/>
          </a:prstGeom>
        </p:spPr>
      </p:pic>
    </p:spTree>
    <p:extLst>
      <p:ext uri="{BB962C8B-B14F-4D97-AF65-F5344CB8AC3E}">
        <p14:creationId xmlns:p14="http://schemas.microsoft.com/office/powerpoint/2010/main" val="1078696481"/>
      </p:ext>
    </p:extLst>
  </p:cSld>
  <p:clrMapOvr>
    <a:masterClrMapping/>
  </p:clrMapOvr>
</p:sld>
</file>

<file path=ppt/theme/theme1.xml><?xml version="1.0" encoding="utf-8"?>
<a:theme xmlns:a="http://schemas.openxmlformats.org/drawingml/2006/main" name="TMT Presentation Template 151102">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MTPowerpointTemplate_updated_20151030_SR" id="{62404408-A592-4497-BE3D-2A95E71A5315}" vid="{FA4E0688-3B95-4FF1-AA5C-5C138C99D9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TMT Presentation Template 151102</Template>
  <TotalTime>34332</TotalTime>
  <Words>1307</Words>
  <Application>Microsoft Office PowerPoint</Application>
  <PresentationFormat>On-screen Show (4:3)</PresentationFormat>
  <Paragraphs>263</Paragraphs>
  <Slides>33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Arial Bold</vt:lpstr>
      <vt:lpstr>Arial Bold</vt:lpstr>
      <vt:lpstr>Arial Pro</vt:lpstr>
      <vt:lpstr>Calibri</vt:lpstr>
      <vt:lpstr>DIN Alternate</vt:lpstr>
      <vt:lpstr>Myriad Pro</vt:lpstr>
      <vt:lpstr>Times</vt:lpstr>
      <vt:lpstr>Wingdings</vt:lpstr>
      <vt:lpstr>TMT Presentation Template 151102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use  of this template</dc:title>
  <dc:creator>Lawrence M. Stepp</dc:creator>
  <cp:lastModifiedBy>Pandey Pandey</cp:lastModifiedBy>
  <cp:revision>983</cp:revision>
  <dcterms:created xsi:type="dcterms:W3CDTF">2016-02-04T16:37:04Z</dcterms:created>
  <dcterms:modified xsi:type="dcterms:W3CDTF">2019-11-04T17:30:36Z</dcterms:modified>
</cp:coreProperties>
</file>