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25" r:id="rId2"/>
    <p:sldId id="348" r:id="rId3"/>
    <p:sldId id="460" r:id="rId4"/>
    <p:sldId id="461" r:id="rId5"/>
    <p:sldId id="462" r:id="rId6"/>
    <p:sldId id="463" r:id="rId7"/>
    <p:sldId id="440" r:id="rId8"/>
    <p:sldId id="466" r:id="rId9"/>
    <p:sldId id="467" r:id="rId10"/>
    <p:sldId id="473" r:id="rId11"/>
    <p:sldId id="471" r:id="rId12"/>
    <p:sldId id="474" r:id="rId13"/>
    <p:sldId id="435" r:id="rId14"/>
    <p:sldId id="437" r:id="rId15"/>
    <p:sldId id="531" r:id="rId16"/>
    <p:sldId id="532" r:id="rId17"/>
    <p:sldId id="533" r:id="rId18"/>
    <p:sldId id="409" r:id="rId19"/>
    <p:sldId id="479" r:id="rId20"/>
    <p:sldId id="482" r:id="rId21"/>
    <p:sldId id="489" r:id="rId22"/>
    <p:sldId id="491" r:id="rId23"/>
    <p:sldId id="494" r:id="rId24"/>
    <p:sldId id="499" r:id="rId25"/>
    <p:sldId id="501" r:id="rId26"/>
    <p:sldId id="503" r:id="rId27"/>
    <p:sldId id="534" r:id="rId28"/>
    <p:sldId id="509" r:id="rId29"/>
    <p:sldId id="521" r:id="rId30"/>
    <p:sldId id="529" r:id="rId31"/>
    <p:sldId id="528" r:id="rId32"/>
    <p:sldId id="535" r:id="rId33"/>
    <p:sldId id="536" r:id="rId34"/>
    <p:sldId id="523" r:id="rId35"/>
    <p:sldId id="524" r:id="rId36"/>
    <p:sldId id="522" r:id="rId3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996600"/>
    <a:srgbClr val="666699"/>
    <a:srgbClr val="99CCFF"/>
    <a:srgbClr val="FFFFCC"/>
    <a:srgbClr val="000000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>
        <p:scale>
          <a:sx n="91" d="100"/>
          <a:sy n="91" d="100"/>
        </p:scale>
        <p:origin x="-552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9D7DEB-5969-42E4-AF5D-B5510675C18D}" type="datetimeFigureOut">
              <a:rPr lang="en-IN" altLang="en-US"/>
              <a:pPr>
                <a:defRPr/>
              </a:pPr>
              <a:t>08-05-2019</a:t>
            </a:fld>
            <a:endParaRPr lang="en-I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FD0C57-7ECC-40A7-BE77-83B81B702833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19565F3-4EA8-4053-AAE7-7AEA16B86C0D}" type="datetimeFigureOut">
              <a:rPr lang="en-US" altLang="en-US"/>
              <a:pPr>
                <a:defRPr/>
              </a:pPr>
              <a:t>5/8/2019</a:t>
            </a:fld>
            <a:endParaRPr lang="en-I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  <a:endParaRPr lang="en-IN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C13BFC8-6E8A-4281-B39A-30505E682134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IN" altLang="en-US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3" rIns="92184" bIns="46093" anchor="b"/>
          <a:lstStyle/>
          <a:p>
            <a:pPr algn="r"/>
            <a:fld id="{FB8C00F0-5406-4241-B6A6-4E9A2CD899B1}" type="slidenum">
              <a:rPr lang="en-US" altLang="en-US" sz="1200"/>
              <a:pPr algn="r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N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FD24EF-863A-4250-B3BE-E55A2D3965C1}" type="slidenum">
              <a:rPr lang="en-IN" altLang="en-US" smtClean="0"/>
              <a:pPr/>
              <a:t>5</a:t>
            </a:fld>
            <a:endParaRPr lang="en-I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8351CC-A596-445C-965B-AE9C700F786A}" type="slidenum">
              <a:rPr lang="en-US" altLang="en-US" smtClean="0">
                <a:latin typeface="Calibri" pitchFamily="34" charset="0"/>
              </a:rPr>
              <a:pPr/>
              <a:t>9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N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307B01-FF69-4382-9679-DAF11A3A0222}" type="slidenum">
              <a:rPr lang="en-IN" altLang="en-US" smtClean="0"/>
              <a:pPr/>
              <a:t>11</a:t>
            </a:fld>
            <a:endParaRPr lang="en-I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663D9B-E7BB-4086-8234-C3C33796772F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13BFC8-6E8A-4281-B39A-30505E682134}" type="slidenum">
              <a:rPr lang="en-IN" altLang="en-US" smtClean="0"/>
              <a:pPr>
                <a:defRPr/>
              </a:pPr>
              <a:t>15</a:t>
            </a:fld>
            <a:endParaRPr lang="en-I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A205F6-DA9A-43F4-8A9F-6845E7CFE832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D99FF0B3-7F86-44D4-8E21-7D02D17C89C0}" type="slidenum">
              <a:rPr lang="en-US" sz="1300"/>
              <a:pPr algn="r"/>
              <a:t>22</a:t>
            </a:fld>
            <a:endParaRPr lang="en-US" sz="13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9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45E8FA-5452-44D5-B3BE-831929FF397D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9938"/>
            <a:ext cx="5111750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3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7404" tIns="48702" rIns="97404" bIns="48702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9E90B-1C08-4AF2-9D51-A59A8EABA01C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19FC8-6643-4865-AFC3-FBA99D717FE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DD12D-640F-41C0-8450-4E0B101253BA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C1AB-EE62-470F-90A0-F0EA79F80704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7CDEF-9405-40F3-BE6C-0EB591404B7B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D8FE-1507-4359-9686-E107835553D9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B7EBE-BC4B-4504-A72B-05D3F0AED2FF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ABE3-E5A7-4D0A-AD0A-11A898E04C5D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6894-25A6-470B-865B-E8F7C7B629B6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3F54-3339-4555-B945-0AC73EA62753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B1C9-F3B0-4A01-B501-74C07D5C6BB5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I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I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BB8336B-9474-4648-849F-7196DC6999FA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emf"/><Relationship Id="rId5" Type="http://schemas.openxmlformats.org/officeDocument/2006/relationships/image" Target="../media/image31.jpeg"/><Relationship Id="rId10" Type="http://schemas.openxmlformats.org/officeDocument/2006/relationships/image" Target="../media/image36.emf"/><Relationship Id="rId4" Type="http://schemas.openxmlformats.org/officeDocument/2006/relationships/image" Target="../media/image30.jpeg"/><Relationship Id="rId9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575" y="-20638"/>
            <a:ext cx="9456738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Slide Number Placeholder 4"/>
          <p:cNvSpPr txBox="1">
            <a:spLocks noGrp="1"/>
          </p:cNvSpPr>
          <p:nvPr/>
        </p:nvSpPr>
        <p:spPr bwMode="auto">
          <a:xfrm>
            <a:off x="83820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FD23C8C-C1F5-456F-BDF8-FA5BE90726BC}" type="slidenum">
              <a:rPr lang="en-US" altLang="en-US" sz="1400">
                <a:solidFill>
                  <a:schemeClr val="bg1"/>
                </a:solidFill>
                <a:ea typeface="MS PGothic" pitchFamily="34" charset="-128"/>
              </a:rPr>
              <a:pPr algn="r"/>
              <a:t>1</a:t>
            </a:fld>
            <a:endParaRPr lang="en-US" altLang="en-US" sz="140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4429125"/>
            <a:ext cx="17526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8" y="1500188"/>
            <a:ext cx="143351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3643313"/>
            <a:ext cx="1585913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7215188" y="4357688"/>
            <a:ext cx="882650" cy="33813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en-US" sz="1600">
                <a:solidFill>
                  <a:srgbClr val="0000FF"/>
                </a:solidFill>
                <a:latin typeface="Comic Sans MS" pitchFamily="66" charset="0"/>
                <a:ea typeface="MS PGothic" pitchFamily="34" charset="-128"/>
              </a:rPr>
              <a:t>ATLAS</a:t>
            </a:r>
            <a:endParaRPr lang="en-US" altLang="en-US" sz="1600">
              <a:solidFill>
                <a:srgbClr val="0000FF"/>
              </a:solidFill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3082" name="Text Box 8"/>
          <p:cNvSpPr txBox="1">
            <a:spLocks noChangeArrowheads="1"/>
          </p:cNvSpPr>
          <p:nvPr/>
        </p:nvSpPr>
        <p:spPr bwMode="auto">
          <a:xfrm>
            <a:off x="500063" y="457200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en-US" sz="1600">
                <a:solidFill>
                  <a:schemeClr val="bg1"/>
                </a:solidFill>
                <a:latin typeface="Comic Sans MS" pitchFamily="66" charset="0"/>
                <a:ea typeface="MS PGothic" pitchFamily="34" charset="-128"/>
              </a:rPr>
              <a:t>CMS</a:t>
            </a:r>
            <a:endParaRPr lang="en-US" altLang="en-US" sz="1600">
              <a:solidFill>
                <a:schemeClr val="bg1"/>
              </a:solidFill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3083" name="Text Box 9"/>
          <p:cNvSpPr txBox="1">
            <a:spLocks noChangeArrowheads="1"/>
          </p:cNvSpPr>
          <p:nvPr/>
        </p:nvSpPr>
        <p:spPr bwMode="auto">
          <a:xfrm>
            <a:off x="3500438" y="1571625"/>
            <a:ext cx="812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en-US" sz="1600">
                <a:solidFill>
                  <a:schemeClr val="bg1"/>
                </a:solidFill>
                <a:latin typeface="Comic Sans MS" pitchFamily="66" charset="0"/>
                <a:ea typeface="MS PGothic" pitchFamily="34" charset="-128"/>
              </a:rPr>
              <a:t>ALICE</a:t>
            </a:r>
            <a:endParaRPr lang="en-US" altLang="en-US" sz="1600">
              <a:solidFill>
                <a:schemeClr val="bg1"/>
              </a:solidFill>
              <a:latin typeface="Comic Sans MS" pitchFamily="66" charset="0"/>
              <a:ea typeface="MS PGothic" pitchFamily="34" charset="-128"/>
            </a:endParaRPr>
          </a:p>
        </p:txBody>
      </p:sp>
      <p:pic>
        <p:nvPicPr>
          <p:cNvPr id="3085" name="Picture 2" descr="http://public.web.cern.ch/public/features/120820_LHC_2.jpe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11356" t="32704" b="1854"/>
          <a:stretch>
            <a:fillRect/>
          </a:stretch>
        </p:blipFill>
        <p:spPr bwMode="auto">
          <a:xfrm>
            <a:off x="5857875" y="1844824"/>
            <a:ext cx="328612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6"/>
          <p:cNvSpPr>
            <a:spLocks noChangeArrowheads="1"/>
          </p:cNvSpPr>
          <p:nvPr/>
        </p:nvSpPr>
        <p:spPr bwMode="auto">
          <a:xfrm>
            <a:off x="0" y="6588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 </a:t>
            </a:r>
            <a:r>
              <a:rPr lang="en-IN" sz="2800" b="1" dirty="0" smtClean="0">
                <a:solidFill>
                  <a:schemeClr val="bg1"/>
                </a:solidFill>
              </a:rPr>
              <a:t>Indian contributions </a:t>
            </a:r>
            <a:r>
              <a:rPr lang="en-IN" sz="2800" b="1" dirty="0">
                <a:solidFill>
                  <a:schemeClr val="bg1"/>
                </a:solidFill>
              </a:rPr>
              <a:t>at CERN 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</a:rPr>
              <a:t>Accelerators, </a:t>
            </a:r>
            <a:r>
              <a:rPr lang="en-IN" sz="1600" b="1" dirty="0" smtClean="0">
                <a:solidFill>
                  <a:schemeClr val="bg1"/>
                </a:solidFill>
              </a:rPr>
              <a:t>Experiments</a:t>
            </a:r>
            <a:r>
              <a:rPr lang="hi-IN" sz="1600" b="1" dirty="0" smtClean="0">
                <a:solidFill>
                  <a:schemeClr val="bg1"/>
                </a:solidFill>
              </a:rPr>
              <a:t> (</a:t>
            </a:r>
            <a:r>
              <a:rPr lang="en-US" sz="1600" b="1" dirty="0" smtClean="0">
                <a:solidFill>
                  <a:schemeClr val="bg1"/>
                </a:solidFill>
              </a:rPr>
              <a:t>Detectors</a:t>
            </a:r>
            <a:r>
              <a:rPr lang="hi-IN" sz="1600" b="1" dirty="0" smtClean="0">
                <a:solidFill>
                  <a:schemeClr val="bg1"/>
                </a:solidFill>
              </a:rPr>
              <a:t>)</a:t>
            </a:r>
            <a:r>
              <a:rPr lang="en-IN" sz="1600" b="1" dirty="0" smtClean="0">
                <a:solidFill>
                  <a:schemeClr val="bg1"/>
                </a:solidFill>
              </a:rPr>
              <a:t> </a:t>
            </a:r>
            <a:r>
              <a:rPr lang="en-IN" sz="1600" b="1" dirty="0">
                <a:solidFill>
                  <a:schemeClr val="bg1"/>
                </a:solidFill>
              </a:rPr>
              <a:t>and GRID</a:t>
            </a:r>
            <a:r>
              <a:rPr lang="hi-IN" sz="1600" b="1" dirty="0">
                <a:solidFill>
                  <a:schemeClr val="bg1"/>
                </a:solidFill>
              </a:rPr>
              <a:t> Computing</a:t>
            </a:r>
            <a:r>
              <a:rPr lang="en-IN" sz="1600" b="1" dirty="0">
                <a:solidFill>
                  <a:schemeClr val="bg1"/>
                </a:solidFill>
              </a:rPr>
              <a:t>  Activities</a:t>
            </a:r>
          </a:p>
        </p:txBody>
      </p:sp>
      <p:sp>
        <p:nvSpPr>
          <p:cNvPr id="3087" name="Rectangle 6"/>
          <p:cNvSpPr>
            <a:spLocks noChangeArrowheads="1"/>
          </p:cNvSpPr>
          <p:nvPr/>
        </p:nvSpPr>
        <p:spPr bwMode="auto">
          <a:xfrm>
            <a:off x="0" y="-55563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 </a:t>
            </a:r>
            <a:r>
              <a:rPr lang="hi-IN" sz="2800" b="1" dirty="0">
                <a:solidFill>
                  <a:schemeClr val="bg1"/>
                </a:solidFill>
              </a:rPr>
              <a:t>सर्न में भारत का सहयोग </a:t>
            </a:r>
            <a:endParaRPr lang="en-IN" sz="2800" b="1" dirty="0">
              <a:solidFill>
                <a:schemeClr val="bg1"/>
              </a:solidFill>
            </a:endParaRPr>
          </a:p>
          <a:p>
            <a:pPr algn="ctr"/>
            <a:r>
              <a:rPr lang="hi-IN" sz="1600" b="1" dirty="0">
                <a:solidFill>
                  <a:schemeClr val="bg1"/>
                </a:solidFill>
              </a:rPr>
              <a:t>त्वरक, </a:t>
            </a:r>
            <a:r>
              <a:rPr lang="hi-IN" sz="1600" b="1" dirty="0" smtClean="0">
                <a:solidFill>
                  <a:schemeClr val="bg1"/>
                </a:solidFill>
              </a:rPr>
              <a:t>परिक्षण ( संसूचक)  </a:t>
            </a:r>
            <a:r>
              <a:rPr lang="hi-IN" sz="1600" b="1" dirty="0">
                <a:solidFill>
                  <a:schemeClr val="bg1"/>
                </a:solidFill>
              </a:rPr>
              <a:t>एवं ग्रिड कंप्यूटिंग</a:t>
            </a:r>
            <a:endParaRPr lang="en-IN" sz="1600" b="1" dirty="0">
              <a:solidFill>
                <a:schemeClr val="bg1"/>
              </a:solidFill>
            </a:endParaRPr>
          </a:p>
        </p:txBody>
      </p:sp>
      <p:pic>
        <p:nvPicPr>
          <p:cNvPr id="3088" name="Picture 9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0"/>
            <a:ext cx="1090613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rgbClr val="996600"/>
          </a:solidFill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Purushottam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Shrivastava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Brajesh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 Chandra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Choudhary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, B.S.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Jagdeesh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Subhasis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n-lt"/>
                <a:cs typeface="+mn-cs"/>
              </a:rPr>
              <a:t>Chattpadhyay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On 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  <a:cs typeface="+mn-cs"/>
              </a:rPr>
              <a:t>behalf of India CERN Collaboration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</a:t>
            </a:fld>
            <a:endParaRPr lang="en-I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089"/>
          <p:cNvSpPr txBox="1">
            <a:spLocks noChangeArrowheads="1"/>
          </p:cNvSpPr>
          <p:nvPr/>
        </p:nvSpPr>
        <p:spPr bwMode="auto">
          <a:xfrm>
            <a:off x="0" y="3514725"/>
            <a:ext cx="864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>
              <a:lnSpc>
                <a:spcPct val="150000"/>
              </a:lnSpc>
              <a:defRPr/>
            </a:pPr>
            <a:r>
              <a:rPr lang="en-US" altLang="en-US" sz="1600" dirty="0">
                <a:solidFill>
                  <a:srgbClr val="0000CC"/>
                </a:solidFill>
              </a:rPr>
              <a:t>	Optics design of TL2, </a:t>
            </a:r>
            <a:r>
              <a:rPr lang="en-US" altLang="en-US" sz="1600" dirty="0">
                <a:solidFill>
                  <a:srgbClr val="006600"/>
                </a:solidFill>
              </a:rPr>
              <a:t>5 dipole magnets, </a:t>
            </a:r>
            <a:r>
              <a:rPr lang="en-US" altLang="en-US" sz="1600" dirty="0">
                <a:solidFill>
                  <a:srgbClr val="800080"/>
                </a:solidFill>
              </a:rPr>
              <a:t>62 Vacuum chambers, </a:t>
            </a:r>
            <a:r>
              <a:rPr lang="en-US" altLang="en-US" sz="1600" dirty="0">
                <a:solidFill>
                  <a:schemeClr val="accent2"/>
                </a:solidFill>
              </a:rPr>
              <a:t>Software development for controls for CTF3, Components of Power extraction and Transfer Structure, PETS bars, </a:t>
            </a:r>
            <a:r>
              <a:rPr lang="en-US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kW Wide Band Solid State RF Amplifier for </a:t>
            </a:r>
            <a:r>
              <a:rPr lang="en-US" alt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sub-harmonic </a:t>
            </a:r>
            <a:r>
              <a:rPr lang="en-US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buncher for CLIC  </a:t>
            </a:r>
            <a:endParaRPr lang="en-US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4759325"/>
            <a:ext cx="194151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759325"/>
            <a:ext cx="17018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4816475"/>
            <a:ext cx="185737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428625" y="6045200"/>
            <a:ext cx="5735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Vacuum chambers of various profiles   and dipole magnets in TL2 of CTF3</a:t>
            </a:r>
            <a:endParaRPr lang="en-IN" altLang="en-US" sz="1600"/>
          </a:p>
        </p:txBody>
      </p:sp>
      <p:pic>
        <p:nvPicPr>
          <p:cNvPr id="16391" name="Picture 8" descr="D:\Praveen\projects\499.75MHz SSPA\Project_final_documentation_081015\Amplifier Images_141015\DSC07595_compress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4714875"/>
            <a:ext cx="7286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6000750" y="6072188"/>
            <a:ext cx="3071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/>
              <a:t>RRCAT 20kW wide band SSPA  </a:t>
            </a:r>
            <a:endParaRPr lang="en-IN" altLang="en-US" sz="1600"/>
          </a:p>
        </p:txBody>
      </p:sp>
      <p:pic>
        <p:nvPicPr>
          <p:cNvPr id="16393" name="Picture 2" descr="IMG_20161020_114924 (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13" y="4643438"/>
            <a:ext cx="1077912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64313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pic>
        <p:nvPicPr>
          <p:cNvPr id="1639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576263"/>
            <a:ext cx="9144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8" y="604838"/>
            <a:ext cx="9015412" cy="306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98425" y="1136650"/>
            <a:ext cx="828675" cy="33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Drive Beam </a:t>
            </a:r>
          </a:p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Injector </a:t>
            </a:r>
          </a:p>
        </p:txBody>
      </p:sp>
      <p:sp>
        <p:nvSpPr>
          <p:cNvPr id="16398" name="Rectangle 3"/>
          <p:cNvSpPr>
            <a:spLocks noChangeArrowheads="1"/>
          </p:cNvSpPr>
          <p:nvPr/>
        </p:nvSpPr>
        <p:spPr bwMode="auto">
          <a:xfrm>
            <a:off x="1360488" y="981075"/>
            <a:ext cx="1617662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Drive Beam Accelerator</a:t>
            </a:r>
          </a:p>
        </p:txBody>
      </p:sp>
      <p:sp>
        <p:nvSpPr>
          <p:cNvPr id="16399" name="Rectangle 4"/>
          <p:cNvSpPr>
            <a:spLocks noChangeArrowheads="1"/>
          </p:cNvSpPr>
          <p:nvPr/>
        </p:nvSpPr>
        <p:spPr bwMode="auto">
          <a:xfrm>
            <a:off x="5794375" y="898525"/>
            <a:ext cx="1219200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X 2 Delay Loop</a:t>
            </a:r>
          </a:p>
        </p:txBody>
      </p:sp>
      <p:sp>
        <p:nvSpPr>
          <p:cNvPr id="16400" name="Rectangle 5"/>
          <p:cNvSpPr>
            <a:spLocks noChangeArrowheads="1"/>
          </p:cNvSpPr>
          <p:nvPr/>
        </p:nvSpPr>
        <p:spPr bwMode="auto">
          <a:xfrm>
            <a:off x="7337425" y="1828800"/>
            <a:ext cx="758825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X 5 Combiner Ring</a:t>
            </a:r>
          </a:p>
        </p:txBody>
      </p:sp>
      <p:sp>
        <p:nvSpPr>
          <p:cNvPr id="16401" name="Rectangle 6"/>
          <p:cNvSpPr>
            <a:spLocks noChangeArrowheads="1"/>
          </p:cNvSpPr>
          <p:nvPr/>
        </p:nvSpPr>
        <p:spPr bwMode="auto">
          <a:xfrm>
            <a:off x="2886075" y="2484438"/>
            <a:ext cx="700088" cy="33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Two-beam</a:t>
            </a:r>
          </a:p>
          <a:p>
            <a:pPr algn="ctr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Test Area</a:t>
            </a:r>
          </a:p>
        </p:txBody>
      </p:sp>
      <p:sp>
        <p:nvSpPr>
          <p:cNvPr id="16402" name="Line 7"/>
          <p:cNvSpPr>
            <a:spLocks noChangeShapeType="1"/>
          </p:cNvSpPr>
          <p:nvPr/>
        </p:nvSpPr>
        <p:spPr bwMode="auto">
          <a:xfrm>
            <a:off x="569913" y="1514475"/>
            <a:ext cx="119062" cy="4937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3" name="Line 8"/>
          <p:cNvSpPr>
            <a:spLocks noChangeShapeType="1"/>
          </p:cNvSpPr>
          <p:nvPr/>
        </p:nvSpPr>
        <p:spPr bwMode="auto">
          <a:xfrm flipV="1">
            <a:off x="5908675" y="1069975"/>
            <a:ext cx="336550" cy="3603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4" name="Rectangle 9"/>
          <p:cNvSpPr>
            <a:spLocks noChangeArrowheads="1"/>
          </p:cNvSpPr>
          <p:nvPr/>
        </p:nvSpPr>
        <p:spPr bwMode="auto">
          <a:xfrm>
            <a:off x="4016375" y="971550"/>
            <a:ext cx="9445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200">
                <a:solidFill>
                  <a:srgbClr val="0000FF"/>
                </a:solidFill>
                <a:latin typeface="Comic Sans MS" pitchFamily="66" charset="0"/>
              </a:rPr>
              <a:t>3.5 A - 1.4 </a:t>
            </a:r>
            <a:r>
              <a:rPr lang="en-GB" altLang="en-US" sz="1200">
                <a:solidFill>
                  <a:srgbClr val="0000FF"/>
                </a:solidFill>
                <a:latin typeface="Symbol" pitchFamily="18" charset="2"/>
              </a:rPr>
              <a:t></a:t>
            </a:r>
            <a:r>
              <a:rPr lang="en-GB" altLang="en-US" sz="1200">
                <a:solidFill>
                  <a:srgbClr val="0000FF"/>
                </a:solidFill>
                <a:latin typeface="Comic Sans MS" pitchFamily="66" charset="0"/>
              </a:rPr>
              <a:t>s</a:t>
            </a:r>
          </a:p>
          <a:p>
            <a:pPr algn="ctr"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200">
                <a:solidFill>
                  <a:srgbClr val="0000FF"/>
                </a:solidFill>
                <a:latin typeface="Comic Sans MS" pitchFamily="66" charset="0"/>
              </a:rPr>
              <a:t>150 MeV </a:t>
            </a:r>
          </a:p>
        </p:txBody>
      </p:sp>
      <p:sp>
        <p:nvSpPr>
          <p:cNvPr id="16405" name="Line 10"/>
          <p:cNvSpPr>
            <a:spLocks noChangeShapeType="1"/>
          </p:cNvSpPr>
          <p:nvPr/>
        </p:nvSpPr>
        <p:spPr bwMode="auto">
          <a:xfrm>
            <a:off x="4857750" y="1322388"/>
            <a:ext cx="355600" cy="709612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6" name="Rectangle 11"/>
          <p:cNvSpPr>
            <a:spLocks noChangeArrowheads="1"/>
          </p:cNvSpPr>
          <p:nvPr/>
        </p:nvSpPr>
        <p:spPr bwMode="auto">
          <a:xfrm>
            <a:off x="6172200" y="3295650"/>
            <a:ext cx="9556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200">
                <a:solidFill>
                  <a:srgbClr val="0000FF"/>
                </a:solidFill>
                <a:latin typeface="Comic Sans MS" pitchFamily="66" charset="0"/>
              </a:rPr>
              <a:t>35 A - 140 ns</a:t>
            </a:r>
          </a:p>
          <a:p>
            <a:pPr algn="ctr"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200">
                <a:solidFill>
                  <a:srgbClr val="0000FF"/>
                </a:solidFill>
                <a:latin typeface="Comic Sans MS" pitchFamily="66" charset="0"/>
              </a:rPr>
              <a:t>150 MeV </a:t>
            </a:r>
          </a:p>
        </p:txBody>
      </p:sp>
      <p:sp>
        <p:nvSpPr>
          <p:cNvPr id="16407" name="Line 12"/>
          <p:cNvSpPr>
            <a:spLocks noChangeShapeType="1"/>
          </p:cNvSpPr>
          <p:nvPr/>
        </p:nvSpPr>
        <p:spPr bwMode="auto">
          <a:xfrm>
            <a:off x="6154738" y="2808288"/>
            <a:ext cx="236537" cy="430212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8" name="Rectangle 13"/>
          <p:cNvSpPr>
            <a:spLocks noChangeArrowheads="1"/>
          </p:cNvSpPr>
          <p:nvPr/>
        </p:nvSpPr>
        <p:spPr bwMode="auto">
          <a:xfrm>
            <a:off x="3689350" y="2524125"/>
            <a:ext cx="715963" cy="33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FF0000"/>
                </a:solidFill>
                <a:latin typeface="Comic Sans MS" pitchFamily="66" charset="0"/>
              </a:rPr>
              <a:t>150 MV/m</a:t>
            </a:r>
          </a:p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FF0000"/>
                </a:solidFill>
                <a:latin typeface="Comic Sans MS" pitchFamily="66" charset="0"/>
              </a:rPr>
              <a:t>30 GHz </a:t>
            </a:r>
          </a:p>
        </p:txBody>
      </p:sp>
      <p:sp>
        <p:nvSpPr>
          <p:cNvPr id="16409" name="Rectangle 14"/>
          <p:cNvSpPr>
            <a:spLocks noChangeArrowheads="1"/>
          </p:cNvSpPr>
          <p:nvPr/>
        </p:nvSpPr>
        <p:spPr bwMode="auto">
          <a:xfrm>
            <a:off x="1076325" y="1203325"/>
            <a:ext cx="2155825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>
                <a:solidFill>
                  <a:srgbClr val="000000"/>
                </a:solidFill>
                <a:latin typeface="Comic Sans MS" pitchFamily="66" charset="0"/>
              </a:rPr>
              <a:t>16 structures - 3 GHz  - 7 MV/m</a:t>
            </a:r>
          </a:p>
        </p:txBody>
      </p:sp>
      <p:sp>
        <p:nvSpPr>
          <p:cNvPr id="16410" name="Oval 15"/>
          <p:cNvSpPr>
            <a:spLocks noChangeArrowheads="1"/>
          </p:cNvSpPr>
          <p:nvPr/>
        </p:nvSpPr>
        <p:spPr bwMode="auto">
          <a:xfrm>
            <a:off x="7364413" y="1417638"/>
            <a:ext cx="103187" cy="100012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1" name="Oval 16"/>
          <p:cNvSpPr>
            <a:spLocks noChangeArrowheads="1"/>
          </p:cNvSpPr>
          <p:nvPr/>
        </p:nvSpPr>
        <p:spPr bwMode="auto">
          <a:xfrm>
            <a:off x="7832725" y="1414463"/>
            <a:ext cx="103188" cy="98425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2" name="Oval 17"/>
          <p:cNvSpPr>
            <a:spLocks noChangeArrowheads="1"/>
          </p:cNvSpPr>
          <p:nvPr/>
        </p:nvSpPr>
        <p:spPr bwMode="auto">
          <a:xfrm>
            <a:off x="5907088" y="2038350"/>
            <a:ext cx="101600" cy="98425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3" name="Rectangle 18"/>
          <p:cNvSpPr>
            <a:spLocks noChangeArrowheads="1"/>
          </p:cNvSpPr>
          <p:nvPr/>
        </p:nvSpPr>
        <p:spPr bwMode="auto">
          <a:xfrm>
            <a:off x="4108450" y="2400300"/>
            <a:ext cx="112713" cy="53975"/>
          </a:xfrm>
          <a:prstGeom prst="rect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4" name="Rectangle 19"/>
          <p:cNvSpPr>
            <a:spLocks noChangeArrowheads="1"/>
          </p:cNvSpPr>
          <p:nvPr/>
        </p:nvSpPr>
        <p:spPr bwMode="auto">
          <a:xfrm>
            <a:off x="2413000" y="1976438"/>
            <a:ext cx="127000" cy="63500"/>
          </a:xfrm>
          <a:prstGeom prst="rect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5" name="AutoShape 20"/>
          <p:cNvSpPr>
            <a:spLocks noChangeArrowheads="1"/>
          </p:cNvSpPr>
          <p:nvPr/>
        </p:nvSpPr>
        <p:spPr bwMode="auto">
          <a:xfrm>
            <a:off x="5253038" y="1731963"/>
            <a:ext cx="88900" cy="88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16" name="Rectangle 21"/>
          <p:cNvSpPr>
            <a:spLocks noChangeArrowheads="1"/>
          </p:cNvSpPr>
          <p:nvPr/>
        </p:nvSpPr>
        <p:spPr bwMode="auto">
          <a:xfrm>
            <a:off x="1020763" y="3014663"/>
            <a:ext cx="1652587" cy="33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30 GHz and</a:t>
            </a:r>
            <a:b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GB" altLang="en-US" sz="1100" b="1">
                <a:solidFill>
                  <a:srgbClr val="000000"/>
                </a:solidFill>
                <a:latin typeface="Comic Sans MS" pitchFamily="66" charset="0"/>
              </a:rPr>
              <a:t>Photo injector test area</a:t>
            </a:r>
          </a:p>
        </p:txBody>
      </p:sp>
      <p:sp>
        <p:nvSpPr>
          <p:cNvPr id="16417" name="Line 22"/>
          <p:cNvSpPr>
            <a:spLocks noChangeShapeType="1"/>
          </p:cNvSpPr>
          <p:nvPr/>
        </p:nvSpPr>
        <p:spPr bwMode="auto">
          <a:xfrm flipH="1">
            <a:off x="1674813" y="2581275"/>
            <a:ext cx="52387" cy="3571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8" name="Text Box 23"/>
          <p:cNvSpPr txBox="1">
            <a:spLocks noChangeArrowheads="1"/>
          </p:cNvSpPr>
          <p:nvPr/>
        </p:nvSpPr>
        <p:spPr bwMode="auto">
          <a:xfrm>
            <a:off x="5105400" y="3316288"/>
            <a:ext cx="808038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CC33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 i="1">
                <a:solidFill>
                  <a:srgbClr val="CC3300"/>
                </a:solidFill>
                <a:latin typeface="Comic Sans MS" pitchFamily="66" charset="0"/>
              </a:rPr>
              <a:t>TL2</a:t>
            </a:r>
          </a:p>
        </p:txBody>
      </p:sp>
      <p:sp>
        <p:nvSpPr>
          <p:cNvPr id="16419" name="Rectangle 24"/>
          <p:cNvSpPr>
            <a:spLocks noChangeArrowheads="1"/>
          </p:cNvSpPr>
          <p:nvPr/>
        </p:nvSpPr>
        <p:spPr bwMode="auto">
          <a:xfrm>
            <a:off x="2633663" y="2306638"/>
            <a:ext cx="2600325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grpSp>
        <p:nvGrpSpPr>
          <p:cNvPr id="16420" name="Group 25"/>
          <p:cNvGrpSpPr>
            <a:grpSpLocks/>
          </p:cNvGrpSpPr>
          <p:nvPr/>
        </p:nvGrpSpPr>
        <p:grpSpPr bwMode="auto">
          <a:xfrm>
            <a:off x="2636838" y="1785938"/>
            <a:ext cx="2587625" cy="1090612"/>
            <a:chOff x="1661" y="1329"/>
            <a:chExt cx="1630" cy="687"/>
          </a:xfrm>
        </p:grpSpPr>
        <p:sp>
          <p:nvSpPr>
            <p:cNvPr id="17274" name="Rectangle 26"/>
            <p:cNvSpPr>
              <a:spLocks noChangeArrowheads="1"/>
            </p:cNvSpPr>
            <p:nvPr/>
          </p:nvSpPr>
          <p:spPr bwMode="auto">
            <a:xfrm>
              <a:off x="1661" y="1659"/>
              <a:ext cx="1631" cy="3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75" name="Rectangle 27"/>
            <p:cNvSpPr>
              <a:spLocks noChangeArrowheads="1"/>
            </p:cNvSpPr>
            <p:nvPr/>
          </p:nvSpPr>
          <p:spPr bwMode="auto">
            <a:xfrm>
              <a:off x="1661" y="1659"/>
              <a:ext cx="1631" cy="358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76" name="Line 28"/>
            <p:cNvSpPr>
              <a:spLocks noChangeShapeType="1"/>
            </p:cNvSpPr>
            <p:nvPr/>
          </p:nvSpPr>
          <p:spPr bwMode="auto">
            <a:xfrm>
              <a:off x="2470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77" name="Rectangle 29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78" name="Picture 3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79" name="Rectangle 31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80" name="Rectangle 32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81" name="AutoShape 33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82" name="AutoShape 34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83" name="Rectangle 35"/>
            <p:cNvSpPr>
              <a:spLocks noChangeArrowheads="1"/>
            </p:cNvSpPr>
            <p:nvPr/>
          </p:nvSpPr>
          <p:spPr bwMode="auto">
            <a:xfrm>
              <a:off x="2555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84" name="AutoShape 36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85" name="AutoShape 37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86" name="Rectangle 38"/>
            <p:cNvSpPr>
              <a:spLocks noChangeArrowheads="1"/>
            </p:cNvSpPr>
            <p:nvPr/>
          </p:nvSpPr>
          <p:spPr bwMode="auto">
            <a:xfrm>
              <a:off x="2510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87" name="Rectangle 39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88" name="Rectangle 40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89" name="Rectangle 41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90" name="Rectangle 42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91" name="Line 43"/>
            <p:cNvSpPr>
              <a:spLocks noChangeShapeType="1"/>
            </p:cNvSpPr>
            <p:nvPr/>
          </p:nvSpPr>
          <p:spPr bwMode="auto">
            <a:xfrm>
              <a:off x="2565" y="1745"/>
              <a:ext cx="93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92" name="Rectangle 44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93" name="Picture 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94" name="Rectangle 46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95" name="Rectangle 47"/>
            <p:cNvSpPr>
              <a:spLocks noChangeArrowheads="1"/>
            </p:cNvSpPr>
            <p:nvPr/>
          </p:nvSpPr>
          <p:spPr bwMode="auto">
            <a:xfrm>
              <a:off x="2565" y="1734"/>
              <a:ext cx="93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96" name="AutoShape 48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97" name="AutoShape 49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98" name="Rectangle 50"/>
            <p:cNvSpPr>
              <a:spLocks noChangeArrowheads="1"/>
            </p:cNvSpPr>
            <p:nvPr/>
          </p:nvSpPr>
          <p:spPr bwMode="auto">
            <a:xfrm>
              <a:off x="2650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99" name="AutoShape 51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00" name="AutoShape 52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01" name="Rectangle 53"/>
            <p:cNvSpPr>
              <a:spLocks noChangeArrowheads="1"/>
            </p:cNvSpPr>
            <p:nvPr/>
          </p:nvSpPr>
          <p:spPr bwMode="auto">
            <a:xfrm>
              <a:off x="2604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02" name="Rectangle 54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03" name="Rectangle 55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04" name="Rectangle 56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05" name="Rectangle 57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06" name="Line 58"/>
            <p:cNvSpPr>
              <a:spLocks noChangeShapeType="1"/>
            </p:cNvSpPr>
            <p:nvPr/>
          </p:nvSpPr>
          <p:spPr bwMode="auto">
            <a:xfrm>
              <a:off x="2659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" name="Rectangle 59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08" name="Picture 6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09" name="Rectangle 61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10" name="Rectangle 62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11" name="AutoShape 63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12" name="AutoShape 64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13" name="Rectangle 65"/>
            <p:cNvSpPr>
              <a:spLocks noChangeArrowheads="1"/>
            </p:cNvSpPr>
            <p:nvPr/>
          </p:nvSpPr>
          <p:spPr bwMode="auto">
            <a:xfrm>
              <a:off x="2744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14" name="AutoShape 66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15" name="AutoShape 67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16" name="Rectangle 68"/>
            <p:cNvSpPr>
              <a:spLocks noChangeArrowheads="1"/>
            </p:cNvSpPr>
            <p:nvPr/>
          </p:nvSpPr>
          <p:spPr bwMode="auto">
            <a:xfrm>
              <a:off x="269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17" name="Rectangle 69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18" name="Rectangle 70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19" name="Rectangle 71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20" name="Rectangle 72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21" name="Line 73"/>
            <p:cNvSpPr>
              <a:spLocks noChangeShapeType="1"/>
            </p:cNvSpPr>
            <p:nvPr/>
          </p:nvSpPr>
          <p:spPr bwMode="auto">
            <a:xfrm>
              <a:off x="2187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22" name="Rectangle 74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23" name="Picture 7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24" name="Rectangle 76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25" name="Rectangle 77"/>
            <p:cNvSpPr>
              <a:spLocks noChangeArrowheads="1"/>
            </p:cNvSpPr>
            <p:nvPr/>
          </p:nvSpPr>
          <p:spPr bwMode="auto">
            <a:xfrm>
              <a:off x="2187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26" name="AutoShape 78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27" name="AutoShape 79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28" name="Rectangle 80"/>
            <p:cNvSpPr>
              <a:spLocks noChangeArrowheads="1"/>
            </p:cNvSpPr>
            <p:nvPr/>
          </p:nvSpPr>
          <p:spPr bwMode="auto">
            <a:xfrm>
              <a:off x="2272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29" name="AutoShape 81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30" name="AutoShape 82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31" name="Rectangle 83"/>
            <p:cNvSpPr>
              <a:spLocks noChangeArrowheads="1"/>
            </p:cNvSpPr>
            <p:nvPr/>
          </p:nvSpPr>
          <p:spPr bwMode="auto">
            <a:xfrm>
              <a:off x="2226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32" name="Rectangle 84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33" name="Rectangle 85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34" name="Rectangle 86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35" name="Rectangle 87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36" name="Line 88"/>
            <p:cNvSpPr>
              <a:spLocks noChangeShapeType="1"/>
            </p:cNvSpPr>
            <p:nvPr/>
          </p:nvSpPr>
          <p:spPr bwMode="auto">
            <a:xfrm>
              <a:off x="2281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37" name="Rectangle 89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38" name="Picture 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39" name="Rectangle 91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40" name="Rectangle 92"/>
            <p:cNvSpPr>
              <a:spLocks noChangeArrowheads="1"/>
            </p:cNvSpPr>
            <p:nvPr/>
          </p:nvSpPr>
          <p:spPr bwMode="auto">
            <a:xfrm>
              <a:off x="2281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41" name="AutoShape 93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42" name="AutoShape 94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43" name="Rectangle 95"/>
            <p:cNvSpPr>
              <a:spLocks noChangeArrowheads="1"/>
            </p:cNvSpPr>
            <p:nvPr/>
          </p:nvSpPr>
          <p:spPr bwMode="auto">
            <a:xfrm>
              <a:off x="2366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44" name="AutoShape 96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45" name="AutoShape 97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46" name="Rectangle 98"/>
            <p:cNvSpPr>
              <a:spLocks noChangeArrowheads="1"/>
            </p:cNvSpPr>
            <p:nvPr/>
          </p:nvSpPr>
          <p:spPr bwMode="auto">
            <a:xfrm>
              <a:off x="2321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47" name="Rectangle 99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48" name="Rectangle 100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49" name="Rectangle 101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50" name="Rectangle 102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51" name="Line 103"/>
            <p:cNvSpPr>
              <a:spLocks noChangeShapeType="1"/>
            </p:cNvSpPr>
            <p:nvPr/>
          </p:nvSpPr>
          <p:spPr bwMode="auto">
            <a:xfrm>
              <a:off x="2376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52" name="Rectangle 104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53" name="Picture 10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54" name="Rectangle 106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55" name="Rectangle 107"/>
            <p:cNvSpPr>
              <a:spLocks noChangeArrowheads="1"/>
            </p:cNvSpPr>
            <p:nvPr/>
          </p:nvSpPr>
          <p:spPr bwMode="auto">
            <a:xfrm>
              <a:off x="2376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56" name="AutoShape 108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57" name="AutoShape 109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58" name="Rectangle 110"/>
            <p:cNvSpPr>
              <a:spLocks noChangeArrowheads="1"/>
            </p:cNvSpPr>
            <p:nvPr/>
          </p:nvSpPr>
          <p:spPr bwMode="auto">
            <a:xfrm>
              <a:off x="2461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59" name="AutoShape 111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60" name="AutoShape 112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61" name="Rectangle 113"/>
            <p:cNvSpPr>
              <a:spLocks noChangeArrowheads="1"/>
            </p:cNvSpPr>
            <p:nvPr/>
          </p:nvSpPr>
          <p:spPr bwMode="auto">
            <a:xfrm>
              <a:off x="2415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62" name="Rectangle 114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63" name="Rectangle 115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64" name="Rectangle 116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65" name="Rectangle 117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66" name="Line 118"/>
            <p:cNvSpPr>
              <a:spLocks noChangeShapeType="1"/>
            </p:cNvSpPr>
            <p:nvPr/>
          </p:nvSpPr>
          <p:spPr bwMode="auto">
            <a:xfrm>
              <a:off x="2753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67" name="Rectangle 119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68" name="Picture 1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69" name="Rectangle 121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70" name="Rectangle 122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71" name="AutoShape 123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72" name="AutoShape 124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73" name="Rectangle 125"/>
            <p:cNvSpPr>
              <a:spLocks noChangeArrowheads="1"/>
            </p:cNvSpPr>
            <p:nvPr/>
          </p:nvSpPr>
          <p:spPr bwMode="auto">
            <a:xfrm>
              <a:off x="2838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74" name="AutoShape 126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75" name="AutoShape 127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76" name="Rectangle 128"/>
            <p:cNvSpPr>
              <a:spLocks noChangeArrowheads="1"/>
            </p:cNvSpPr>
            <p:nvPr/>
          </p:nvSpPr>
          <p:spPr bwMode="auto">
            <a:xfrm>
              <a:off x="2793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77" name="Rectangle 129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78" name="Rectangle 130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79" name="Rectangle 131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80" name="Rectangle 132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81" name="Line 133"/>
            <p:cNvSpPr>
              <a:spLocks noChangeShapeType="1"/>
            </p:cNvSpPr>
            <p:nvPr/>
          </p:nvSpPr>
          <p:spPr bwMode="auto">
            <a:xfrm>
              <a:off x="2848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82" name="Rectangle 134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383" name="Picture 13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384" name="Rectangle 136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85" name="Rectangle 137"/>
            <p:cNvSpPr>
              <a:spLocks noChangeArrowheads="1"/>
            </p:cNvSpPr>
            <p:nvPr/>
          </p:nvSpPr>
          <p:spPr bwMode="auto">
            <a:xfrm>
              <a:off x="2848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86" name="AutoShape 138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87" name="AutoShape 139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88" name="Rectangle 140"/>
            <p:cNvSpPr>
              <a:spLocks noChangeArrowheads="1"/>
            </p:cNvSpPr>
            <p:nvPr/>
          </p:nvSpPr>
          <p:spPr bwMode="auto">
            <a:xfrm>
              <a:off x="2933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389" name="AutoShape 141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90" name="AutoShape 142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391" name="Rectangle 143"/>
            <p:cNvSpPr>
              <a:spLocks noChangeArrowheads="1"/>
            </p:cNvSpPr>
            <p:nvPr/>
          </p:nvSpPr>
          <p:spPr bwMode="auto">
            <a:xfrm>
              <a:off x="2887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392" name="Rectangle 144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3" name="Rectangle 145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4" name="Rectangle 146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5" name="Rectangle 147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6" name="Line 148"/>
            <p:cNvSpPr>
              <a:spLocks noChangeShapeType="1"/>
            </p:cNvSpPr>
            <p:nvPr/>
          </p:nvSpPr>
          <p:spPr bwMode="auto">
            <a:xfrm flipH="1">
              <a:off x="2952" y="1847"/>
              <a:ext cx="26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97" name="Rectangle 149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8" name="Rectangle 150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399" name="Rectangle 151"/>
            <p:cNvSpPr>
              <a:spLocks noChangeArrowheads="1"/>
            </p:cNvSpPr>
            <p:nvPr/>
          </p:nvSpPr>
          <p:spPr bwMode="auto">
            <a:xfrm>
              <a:off x="3018" y="1837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400" name="Rectangle 152"/>
            <p:cNvSpPr>
              <a:spLocks noChangeArrowheads="1"/>
            </p:cNvSpPr>
            <p:nvPr/>
          </p:nvSpPr>
          <p:spPr bwMode="auto">
            <a:xfrm>
              <a:off x="3043" y="1837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401" name="Rectangle 153"/>
            <p:cNvSpPr>
              <a:spLocks noChangeArrowheads="1"/>
            </p:cNvSpPr>
            <p:nvPr/>
          </p:nvSpPr>
          <p:spPr bwMode="auto">
            <a:xfrm>
              <a:off x="3049" y="1837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402" name="Rectangle 154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03" name="Rectangle 155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04" name="Rectangle 156"/>
            <p:cNvSpPr>
              <a:spLocks noChangeArrowheads="1"/>
            </p:cNvSpPr>
            <p:nvPr/>
          </p:nvSpPr>
          <p:spPr bwMode="auto">
            <a:xfrm>
              <a:off x="2675" y="1839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405" name="Rectangle 157"/>
            <p:cNvSpPr>
              <a:spLocks noChangeArrowheads="1"/>
            </p:cNvSpPr>
            <p:nvPr/>
          </p:nvSpPr>
          <p:spPr bwMode="auto">
            <a:xfrm>
              <a:off x="2699" y="1839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406" name="Rectangle 158"/>
            <p:cNvSpPr>
              <a:spLocks noChangeArrowheads="1"/>
            </p:cNvSpPr>
            <p:nvPr/>
          </p:nvSpPr>
          <p:spPr bwMode="auto">
            <a:xfrm>
              <a:off x="2707" y="1839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407" name="AutoShape 159"/>
            <p:cNvSpPr>
              <a:spLocks noChangeArrowheads="1"/>
            </p:cNvSpPr>
            <p:nvPr/>
          </p:nvSpPr>
          <p:spPr bwMode="auto">
            <a:xfrm>
              <a:off x="2806" y="1834"/>
              <a:ext cx="149" cy="14"/>
            </a:xfrm>
            <a:custGeom>
              <a:avLst/>
              <a:gdLst>
                <a:gd name="T0" fmla="*/ 0 w 598"/>
                <a:gd name="T1" fmla="*/ 0 h 53"/>
                <a:gd name="T2" fmla="*/ 0 w 598"/>
                <a:gd name="T3" fmla="*/ 0 h 53"/>
                <a:gd name="T4" fmla="*/ 0 w 598"/>
                <a:gd name="T5" fmla="*/ 0 h 53"/>
                <a:gd name="T6" fmla="*/ 0 w 598"/>
                <a:gd name="T7" fmla="*/ 0 h 53"/>
                <a:gd name="T8" fmla="*/ 0 w 59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8"/>
                <a:gd name="T16" fmla="*/ 0 h 53"/>
                <a:gd name="T17" fmla="*/ 598 w 59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8" h="53">
                  <a:moveTo>
                    <a:pt x="0" y="51"/>
                  </a:moveTo>
                  <a:lnTo>
                    <a:pt x="168" y="53"/>
                  </a:lnTo>
                  <a:lnTo>
                    <a:pt x="303" y="0"/>
                  </a:lnTo>
                  <a:lnTo>
                    <a:pt x="424" y="51"/>
                  </a:lnTo>
                  <a:lnTo>
                    <a:pt x="598" y="52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08" name="AutoShape 160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09" name="AutoShape 161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10" name="Rectangle 162"/>
            <p:cNvSpPr>
              <a:spLocks noChangeArrowheads="1"/>
            </p:cNvSpPr>
            <p:nvPr/>
          </p:nvSpPr>
          <p:spPr bwMode="auto">
            <a:xfrm>
              <a:off x="2829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411" name="AutoShape 163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12" name="AutoShape 164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13" name="Rectangle 165"/>
            <p:cNvSpPr>
              <a:spLocks noChangeArrowheads="1"/>
            </p:cNvSpPr>
            <p:nvPr/>
          </p:nvSpPr>
          <p:spPr bwMode="auto">
            <a:xfrm>
              <a:off x="2812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14" name="Rectangle 166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15" name="Rectangle 167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16" name="Rectangle 168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17" name="Rectangle 169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18" name="Rectangle 170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19" name="Rectangle 171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20" name="AutoShape 172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21" name="AutoShape 173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22" name="Rectangle 174"/>
            <p:cNvSpPr>
              <a:spLocks noChangeArrowheads="1"/>
            </p:cNvSpPr>
            <p:nvPr/>
          </p:nvSpPr>
          <p:spPr bwMode="auto">
            <a:xfrm>
              <a:off x="2935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23" name="AutoShape 175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24" name="AutoShape 176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25" name="Rectangle 177"/>
            <p:cNvSpPr>
              <a:spLocks noChangeArrowheads="1"/>
            </p:cNvSpPr>
            <p:nvPr/>
          </p:nvSpPr>
          <p:spPr bwMode="auto">
            <a:xfrm>
              <a:off x="2921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426" name="Rectangle 178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27" name="Rectangle 179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28" name="Line 180"/>
            <p:cNvSpPr>
              <a:spLocks noChangeShapeType="1"/>
            </p:cNvSpPr>
            <p:nvPr/>
          </p:nvSpPr>
          <p:spPr bwMode="auto">
            <a:xfrm>
              <a:off x="2261" y="1825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Rectangle 181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430" name="Picture 1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9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31" name="Rectangle 183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32" name="Rectangle 184"/>
            <p:cNvSpPr>
              <a:spLocks noChangeArrowheads="1"/>
            </p:cNvSpPr>
            <p:nvPr/>
          </p:nvSpPr>
          <p:spPr bwMode="auto">
            <a:xfrm>
              <a:off x="2261" y="1814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33" name="AutoShape 185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34" name="AutoShape 186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35" name="Rectangle 187"/>
            <p:cNvSpPr>
              <a:spLocks noChangeArrowheads="1"/>
            </p:cNvSpPr>
            <p:nvPr/>
          </p:nvSpPr>
          <p:spPr bwMode="auto">
            <a:xfrm>
              <a:off x="2342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36" name="AutoShape 188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37" name="AutoShape 189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38" name="Rectangle 190"/>
            <p:cNvSpPr>
              <a:spLocks noChangeArrowheads="1"/>
            </p:cNvSpPr>
            <p:nvPr/>
          </p:nvSpPr>
          <p:spPr bwMode="auto">
            <a:xfrm>
              <a:off x="2334" y="182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439" name="Rectangle 191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0" name="Rectangle 192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1" name="Line 193"/>
            <p:cNvSpPr>
              <a:spLocks noChangeShapeType="1"/>
            </p:cNvSpPr>
            <p:nvPr/>
          </p:nvSpPr>
          <p:spPr bwMode="auto">
            <a:xfrm>
              <a:off x="2261" y="1847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Rectangle 194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443" name="Picture 19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1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44" name="Rectangle 196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5" name="Rectangle 197"/>
            <p:cNvSpPr>
              <a:spLocks noChangeArrowheads="1"/>
            </p:cNvSpPr>
            <p:nvPr/>
          </p:nvSpPr>
          <p:spPr bwMode="auto">
            <a:xfrm>
              <a:off x="2261" y="1836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6" name="Rectangle 198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7" name="Rectangle 199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48" name="AutoShape 200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49" name="AutoShape 201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0" name="Rectangle 202"/>
            <p:cNvSpPr>
              <a:spLocks noChangeArrowheads="1"/>
            </p:cNvSpPr>
            <p:nvPr/>
          </p:nvSpPr>
          <p:spPr bwMode="auto">
            <a:xfrm>
              <a:off x="2326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51" name="AutoShape 203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2" name="AutoShape 204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3" name="Rectangle 205"/>
            <p:cNvSpPr>
              <a:spLocks noChangeArrowheads="1"/>
            </p:cNvSpPr>
            <p:nvPr/>
          </p:nvSpPr>
          <p:spPr bwMode="auto">
            <a:xfrm>
              <a:off x="2342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54" name="AutoShape 206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5" name="AutoShape 207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6" name="Rectangle 208"/>
            <p:cNvSpPr>
              <a:spLocks noChangeArrowheads="1"/>
            </p:cNvSpPr>
            <p:nvPr/>
          </p:nvSpPr>
          <p:spPr bwMode="auto">
            <a:xfrm>
              <a:off x="2334" y="1841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457" name="AutoShape 209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8" name="AutoShape 210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59" name="Rectangle 211"/>
            <p:cNvSpPr>
              <a:spLocks noChangeArrowheads="1"/>
            </p:cNvSpPr>
            <p:nvPr/>
          </p:nvSpPr>
          <p:spPr bwMode="auto">
            <a:xfrm>
              <a:off x="2325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60" name="AutoShape 212"/>
            <p:cNvSpPr>
              <a:spLocks noChangeArrowheads="1"/>
            </p:cNvSpPr>
            <p:nvPr/>
          </p:nvSpPr>
          <p:spPr bwMode="auto">
            <a:xfrm>
              <a:off x="2276" y="1826"/>
              <a:ext cx="9" cy="18"/>
            </a:xfrm>
            <a:custGeom>
              <a:avLst/>
              <a:gdLst>
                <a:gd name="T0" fmla="*/ 0 w 35"/>
                <a:gd name="T1" fmla="*/ 0 h 70"/>
                <a:gd name="T2" fmla="*/ 0 w 35"/>
                <a:gd name="T3" fmla="*/ 0 h 70"/>
                <a:gd name="T4" fmla="*/ 0 w 35"/>
                <a:gd name="T5" fmla="*/ 0 h 70"/>
                <a:gd name="T6" fmla="*/ 0 w 35"/>
                <a:gd name="T7" fmla="*/ 0 h 70"/>
                <a:gd name="T8" fmla="*/ 0 w 35"/>
                <a:gd name="T9" fmla="*/ 0 h 70"/>
                <a:gd name="T10" fmla="*/ 0 w 35"/>
                <a:gd name="T11" fmla="*/ 0 h 70"/>
                <a:gd name="T12" fmla="*/ 0 w 35"/>
                <a:gd name="T13" fmla="*/ 0 h 70"/>
                <a:gd name="T14" fmla="*/ 0 w 35"/>
                <a:gd name="T15" fmla="*/ 0 h 70"/>
                <a:gd name="T16" fmla="*/ 0 w 35"/>
                <a:gd name="T17" fmla="*/ 0 h 70"/>
                <a:gd name="T18" fmla="*/ 0 w 35"/>
                <a:gd name="T19" fmla="*/ 0 h 70"/>
                <a:gd name="T20" fmla="*/ 0 w 35"/>
                <a:gd name="T21" fmla="*/ 0 h 70"/>
                <a:gd name="T22" fmla="*/ 0 w 35"/>
                <a:gd name="T23" fmla="*/ 0 h 70"/>
                <a:gd name="T24" fmla="*/ 0 w 35"/>
                <a:gd name="T25" fmla="*/ 0 h 70"/>
                <a:gd name="T26" fmla="*/ 0 w 35"/>
                <a:gd name="T27" fmla="*/ 0 h 70"/>
                <a:gd name="T28" fmla="*/ 0 w 35"/>
                <a:gd name="T29" fmla="*/ 0 h 70"/>
                <a:gd name="T30" fmla="*/ 0 w 35"/>
                <a:gd name="T31" fmla="*/ 0 h 70"/>
                <a:gd name="T32" fmla="*/ 0 w 35"/>
                <a:gd name="T33" fmla="*/ 0 h 70"/>
                <a:gd name="T34" fmla="*/ 0 w 35"/>
                <a:gd name="T35" fmla="*/ 0 h 70"/>
                <a:gd name="T36" fmla="*/ 0 w 35"/>
                <a:gd name="T37" fmla="*/ 0 h 70"/>
                <a:gd name="T38" fmla="*/ 0 w 35"/>
                <a:gd name="T39" fmla="*/ 0 h 70"/>
                <a:gd name="T40" fmla="*/ 0 w 35"/>
                <a:gd name="T41" fmla="*/ 0 h 70"/>
                <a:gd name="T42" fmla="*/ 0 w 35"/>
                <a:gd name="T43" fmla="*/ 0 h 70"/>
                <a:gd name="T44" fmla="*/ 0 w 35"/>
                <a:gd name="T45" fmla="*/ 0 h 70"/>
                <a:gd name="T46" fmla="*/ 0 w 35"/>
                <a:gd name="T47" fmla="*/ 0 h 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"/>
                <a:gd name="T73" fmla="*/ 0 h 70"/>
                <a:gd name="T74" fmla="*/ 35 w 35"/>
                <a:gd name="T75" fmla="*/ 70 h 7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" h="70">
                  <a:moveTo>
                    <a:pt x="22" y="5"/>
                  </a:moveTo>
                  <a:lnTo>
                    <a:pt x="22" y="41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3" y="41"/>
                  </a:lnTo>
                  <a:lnTo>
                    <a:pt x="13" y="5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5"/>
                  </a:lnTo>
                  <a:close/>
                  <a:moveTo>
                    <a:pt x="35" y="31"/>
                  </a:moveTo>
                  <a:lnTo>
                    <a:pt x="17" y="70"/>
                  </a:lnTo>
                  <a:lnTo>
                    <a:pt x="0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61" name="Line 213"/>
            <p:cNvSpPr>
              <a:spLocks noChangeShapeType="1"/>
            </p:cNvSpPr>
            <p:nvPr/>
          </p:nvSpPr>
          <p:spPr bwMode="auto">
            <a:xfrm>
              <a:off x="2101" y="1745"/>
              <a:ext cx="86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Rectangle 214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463" name="Picture 2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2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64" name="Rectangle 216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65" name="Rectangle 217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466" name="AutoShape 218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67" name="AutoShape 219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68" name="Rectangle 220"/>
            <p:cNvSpPr>
              <a:spLocks noChangeArrowheads="1"/>
            </p:cNvSpPr>
            <p:nvPr/>
          </p:nvSpPr>
          <p:spPr bwMode="auto">
            <a:xfrm>
              <a:off x="2177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69" name="AutoShape 221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70" name="AutoShape 222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71" name="Rectangle 223"/>
            <p:cNvSpPr>
              <a:spLocks noChangeArrowheads="1"/>
            </p:cNvSpPr>
            <p:nvPr/>
          </p:nvSpPr>
          <p:spPr bwMode="auto">
            <a:xfrm>
              <a:off x="216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472" name="AutoShape 224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473" name="AutoShape 225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6421" name="Group 226"/>
          <p:cNvGrpSpPr>
            <a:grpSpLocks/>
          </p:cNvGrpSpPr>
          <p:nvPr/>
        </p:nvGrpSpPr>
        <p:grpSpPr bwMode="auto">
          <a:xfrm>
            <a:off x="3367088" y="1801813"/>
            <a:ext cx="1301750" cy="661987"/>
            <a:chOff x="2121" y="1339"/>
            <a:chExt cx="820" cy="417"/>
          </a:xfrm>
        </p:grpSpPr>
        <p:sp>
          <p:nvSpPr>
            <p:cNvPr id="17074" name="Rectangle 227"/>
            <p:cNvSpPr>
              <a:spLocks noChangeArrowheads="1"/>
            </p:cNvSpPr>
            <p:nvPr/>
          </p:nvSpPr>
          <p:spPr bwMode="auto">
            <a:xfrm>
              <a:off x="2510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75" name="Rectangle 228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76" name="Rectangle 229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77" name="Rectangle 230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78" name="Rectangle 231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79" name="Line 232"/>
            <p:cNvSpPr>
              <a:spLocks noChangeShapeType="1"/>
            </p:cNvSpPr>
            <p:nvPr/>
          </p:nvSpPr>
          <p:spPr bwMode="auto">
            <a:xfrm>
              <a:off x="2565" y="1745"/>
              <a:ext cx="93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0" name="Rectangle 233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081" name="Picture 23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082" name="Rectangle 235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83" name="Rectangle 236"/>
            <p:cNvSpPr>
              <a:spLocks noChangeArrowheads="1"/>
            </p:cNvSpPr>
            <p:nvPr/>
          </p:nvSpPr>
          <p:spPr bwMode="auto">
            <a:xfrm>
              <a:off x="2565" y="1734"/>
              <a:ext cx="93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84" name="AutoShape 237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85" name="AutoShape 238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86" name="Rectangle 239"/>
            <p:cNvSpPr>
              <a:spLocks noChangeArrowheads="1"/>
            </p:cNvSpPr>
            <p:nvPr/>
          </p:nvSpPr>
          <p:spPr bwMode="auto">
            <a:xfrm>
              <a:off x="2650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087" name="AutoShape 240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88" name="AutoShape 241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89" name="Rectangle 242"/>
            <p:cNvSpPr>
              <a:spLocks noChangeArrowheads="1"/>
            </p:cNvSpPr>
            <p:nvPr/>
          </p:nvSpPr>
          <p:spPr bwMode="auto">
            <a:xfrm>
              <a:off x="2604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90" name="Rectangle 243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1" name="Rectangle 244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2" name="Rectangle 245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3" name="Rectangle 246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4" name="Line 247"/>
            <p:cNvSpPr>
              <a:spLocks noChangeShapeType="1"/>
            </p:cNvSpPr>
            <p:nvPr/>
          </p:nvSpPr>
          <p:spPr bwMode="auto">
            <a:xfrm>
              <a:off x="2659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5" name="Rectangle 248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096" name="Picture 24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097" name="Rectangle 250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8" name="Rectangle 251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99" name="AutoShape 252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00" name="AutoShape 253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01" name="Rectangle 254"/>
            <p:cNvSpPr>
              <a:spLocks noChangeArrowheads="1"/>
            </p:cNvSpPr>
            <p:nvPr/>
          </p:nvSpPr>
          <p:spPr bwMode="auto">
            <a:xfrm>
              <a:off x="2744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02" name="AutoShape 255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03" name="AutoShape 256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04" name="Rectangle 257"/>
            <p:cNvSpPr>
              <a:spLocks noChangeArrowheads="1"/>
            </p:cNvSpPr>
            <p:nvPr/>
          </p:nvSpPr>
          <p:spPr bwMode="auto">
            <a:xfrm>
              <a:off x="269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05" name="Rectangle 258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06" name="Rectangle 259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07" name="Rectangle 260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08" name="Rectangle 261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09" name="Line 262"/>
            <p:cNvSpPr>
              <a:spLocks noChangeShapeType="1"/>
            </p:cNvSpPr>
            <p:nvPr/>
          </p:nvSpPr>
          <p:spPr bwMode="auto">
            <a:xfrm>
              <a:off x="2187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10" name="Rectangle 263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11" name="Picture 26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12" name="Rectangle 265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13" name="Rectangle 266"/>
            <p:cNvSpPr>
              <a:spLocks noChangeArrowheads="1"/>
            </p:cNvSpPr>
            <p:nvPr/>
          </p:nvSpPr>
          <p:spPr bwMode="auto">
            <a:xfrm>
              <a:off x="2187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14" name="AutoShape 267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15" name="AutoShape 268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16" name="Rectangle 269"/>
            <p:cNvSpPr>
              <a:spLocks noChangeArrowheads="1"/>
            </p:cNvSpPr>
            <p:nvPr/>
          </p:nvSpPr>
          <p:spPr bwMode="auto">
            <a:xfrm>
              <a:off x="2272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17" name="AutoShape 270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18" name="AutoShape 271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19" name="Rectangle 272"/>
            <p:cNvSpPr>
              <a:spLocks noChangeArrowheads="1"/>
            </p:cNvSpPr>
            <p:nvPr/>
          </p:nvSpPr>
          <p:spPr bwMode="auto">
            <a:xfrm>
              <a:off x="2226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20" name="Rectangle 273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1" name="Rectangle 274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2" name="Rectangle 275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3" name="Rectangle 276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4" name="Line 277"/>
            <p:cNvSpPr>
              <a:spLocks noChangeShapeType="1"/>
            </p:cNvSpPr>
            <p:nvPr/>
          </p:nvSpPr>
          <p:spPr bwMode="auto">
            <a:xfrm>
              <a:off x="2281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25" name="Rectangle 278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26" name="Picture 2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27" name="Rectangle 280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8" name="Rectangle 281"/>
            <p:cNvSpPr>
              <a:spLocks noChangeArrowheads="1"/>
            </p:cNvSpPr>
            <p:nvPr/>
          </p:nvSpPr>
          <p:spPr bwMode="auto">
            <a:xfrm>
              <a:off x="2281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29" name="AutoShape 282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30" name="AutoShape 283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31" name="Rectangle 284"/>
            <p:cNvSpPr>
              <a:spLocks noChangeArrowheads="1"/>
            </p:cNvSpPr>
            <p:nvPr/>
          </p:nvSpPr>
          <p:spPr bwMode="auto">
            <a:xfrm>
              <a:off x="2366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32" name="AutoShape 285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33" name="AutoShape 286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34" name="Rectangle 287"/>
            <p:cNvSpPr>
              <a:spLocks noChangeArrowheads="1"/>
            </p:cNvSpPr>
            <p:nvPr/>
          </p:nvSpPr>
          <p:spPr bwMode="auto">
            <a:xfrm>
              <a:off x="2321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35" name="Rectangle 288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36" name="Rectangle 289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37" name="Rectangle 290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38" name="Rectangle 291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39" name="Line 292"/>
            <p:cNvSpPr>
              <a:spLocks noChangeShapeType="1"/>
            </p:cNvSpPr>
            <p:nvPr/>
          </p:nvSpPr>
          <p:spPr bwMode="auto">
            <a:xfrm>
              <a:off x="2376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40" name="Rectangle 293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41" name="Picture 29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42" name="Rectangle 295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43" name="Rectangle 296"/>
            <p:cNvSpPr>
              <a:spLocks noChangeArrowheads="1"/>
            </p:cNvSpPr>
            <p:nvPr/>
          </p:nvSpPr>
          <p:spPr bwMode="auto">
            <a:xfrm>
              <a:off x="2376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44" name="AutoShape 297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45" name="AutoShape 298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46" name="Rectangle 299"/>
            <p:cNvSpPr>
              <a:spLocks noChangeArrowheads="1"/>
            </p:cNvSpPr>
            <p:nvPr/>
          </p:nvSpPr>
          <p:spPr bwMode="auto">
            <a:xfrm>
              <a:off x="2461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47" name="AutoShape 300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48" name="AutoShape 301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49" name="Rectangle 302"/>
            <p:cNvSpPr>
              <a:spLocks noChangeArrowheads="1"/>
            </p:cNvSpPr>
            <p:nvPr/>
          </p:nvSpPr>
          <p:spPr bwMode="auto">
            <a:xfrm>
              <a:off x="2415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50" name="Rectangle 303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1" name="Rectangle 304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2" name="Rectangle 305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3" name="Rectangle 306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4" name="Line 307"/>
            <p:cNvSpPr>
              <a:spLocks noChangeShapeType="1"/>
            </p:cNvSpPr>
            <p:nvPr/>
          </p:nvSpPr>
          <p:spPr bwMode="auto">
            <a:xfrm>
              <a:off x="2753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55" name="Rectangle 308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56" name="Picture 30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57" name="Rectangle 310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8" name="Rectangle 311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59" name="AutoShape 312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60" name="AutoShape 313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61" name="Rectangle 314"/>
            <p:cNvSpPr>
              <a:spLocks noChangeArrowheads="1"/>
            </p:cNvSpPr>
            <p:nvPr/>
          </p:nvSpPr>
          <p:spPr bwMode="auto">
            <a:xfrm>
              <a:off x="2838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62" name="AutoShape 315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63" name="AutoShape 316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64" name="Rectangle 317"/>
            <p:cNvSpPr>
              <a:spLocks noChangeArrowheads="1"/>
            </p:cNvSpPr>
            <p:nvPr/>
          </p:nvSpPr>
          <p:spPr bwMode="auto">
            <a:xfrm>
              <a:off x="2793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65" name="Rectangle 318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66" name="Rectangle 319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67" name="Rectangle 320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68" name="Rectangle 321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69" name="Line 322"/>
            <p:cNvSpPr>
              <a:spLocks noChangeShapeType="1"/>
            </p:cNvSpPr>
            <p:nvPr/>
          </p:nvSpPr>
          <p:spPr bwMode="auto">
            <a:xfrm>
              <a:off x="2848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70" name="Rectangle 323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71" name="Picture 32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72" name="Rectangle 325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73" name="Rectangle 326"/>
            <p:cNvSpPr>
              <a:spLocks noChangeArrowheads="1"/>
            </p:cNvSpPr>
            <p:nvPr/>
          </p:nvSpPr>
          <p:spPr bwMode="auto">
            <a:xfrm>
              <a:off x="2848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74" name="AutoShape 327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75" name="AutoShape 328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76" name="Rectangle 329"/>
            <p:cNvSpPr>
              <a:spLocks noChangeArrowheads="1"/>
            </p:cNvSpPr>
            <p:nvPr/>
          </p:nvSpPr>
          <p:spPr bwMode="auto">
            <a:xfrm>
              <a:off x="2933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77" name="AutoShape 330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78" name="AutoShape 331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79" name="Rectangle 332"/>
            <p:cNvSpPr>
              <a:spLocks noChangeArrowheads="1"/>
            </p:cNvSpPr>
            <p:nvPr/>
          </p:nvSpPr>
          <p:spPr bwMode="auto">
            <a:xfrm>
              <a:off x="2887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80" name="Rectangle 333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1" name="Rectangle 334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2" name="Rectangle 335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3" name="Rectangle 336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4" name="Line 337"/>
            <p:cNvSpPr>
              <a:spLocks noChangeShapeType="1"/>
            </p:cNvSpPr>
            <p:nvPr/>
          </p:nvSpPr>
          <p:spPr bwMode="auto">
            <a:xfrm>
              <a:off x="2470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85" name="Rectangle 338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186" name="Picture 33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187" name="Rectangle 340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8" name="Rectangle 341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89" name="AutoShape 342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90" name="AutoShape 343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91" name="Rectangle 344"/>
            <p:cNvSpPr>
              <a:spLocks noChangeArrowheads="1"/>
            </p:cNvSpPr>
            <p:nvPr/>
          </p:nvSpPr>
          <p:spPr bwMode="auto">
            <a:xfrm>
              <a:off x="2555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192" name="AutoShape 345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93" name="AutoShape 346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194" name="Rectangle 347"/>
            <p:cNvSpPr>
              <a:spLocks noChangeArrowheads="1"/>
            </p:cNvSpPr>
            <p:nvPr/>
          </p:nvSpPr>
          <p:spPr bwMode="auto">
            <a:xfrm>
              <a:off x="2510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195" name="Rectangle 348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96" name="Rectangle 349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97" name="Rectangle 350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98" name="Rectangle 351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199" name="Line 352"/>
            <p:cNvSpPr>
              <a:spLocks noChangeShapeType="1"/>
            </p:cNvSpPr>
            <p:nvPr/>
          </p:nvSpPr>
          <p:spPr bwMode="auto">
            <a:xfrm>
              <a:off x="2470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0" name="Rectangle 353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01" name="Picture 35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02" name="Rectangle 355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03" name="Rectangle 356"/>
            <p:cNvSpPr>
              <a:spLocks noChangeArrowheads="1"/>
            </p:cNvSpPr>
            <p:nvPr/>
          </p:nvSpPr>
          <p:spPr bwMode="auto">
            <a:xfrm>
              <a:off x="2470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04" name="AutoShape 357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05" name="AutoShape 358"/>
            <p:cNvSpPr>
              <a:spLocks noChangeArrowheads="1"/>
            </p:cNvSpPr>
            <p:nvPr/>
          </p:nvSpPr>
          <p:spPr bwMode="auto">
            <a:xfrm>
              <a:off x="2554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06" name="Rectangle 359"/>
            <p:cNvSpPr>
              <a:spLocks noChangeArrowheads="1"/>
            </p:cNvSpPr>
            <p:nvPr/>
          </p:nvSpPr>
          <p:spPr bwMode="auto">
            <a:xfrm>
              <a:off x="2555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07" name="AutoShape 360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08" name="AutoShape 361"/>
            <p:cNvSpPr>
              <a:spLocks noChangeArrowheads="1"/>
            </p:cNvSpPr>
            <p:nvPr/>
          </p:nvSpPr>
          <p:spPr bwMode="auto">
            <a:xfrm>
              <a:off x="2508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09" name="Rectangle 362"/>
            <p:cNvSpPr>
              <a:spLocks noChangeArrowheads="1"/>
            </p:cNvSpPr>
            <p:nvPr/>
          </p:nvSpPr>
          <p:spPr bwMode="auto">
            <a:xfrm>
              <a:off x="2510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10" name="Rectangle 363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1" name="Rectangle 364"/>
            <p:cNvSpPr>
              <a:spLocks noChangeArrowheads="1"/>
            </p:cNvSpPr>
            <p:nvPr/>
          </p:nvSpPr>
          <p:spPr bwMode="auto">
            <a:xfrm>
              <a:off x="252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2" name="Rectangle 365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3" name="Rectangle 366"/>
            <p:cNvSpPr>
              <a:spLocks noChangeArrowheads="1"/>
            </p:cNvSpPr>
            <p:nvPr/>
          </p:nvSpPr>
          <p:spPr bwMode="auto">
            <a:xfrm>
              <a:off x="247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4" name="Line 367"/>
            <p:cNvSpPr>
              <a:spLocks noChangeShapeType="1"/>
            </p:cNvSpPr>
            <p:nvPr/>
          </p:nvSpPr>
          <p:spPr bwMode="auto">
            <a:xfrm>
              <a:off x="2565" y="1745"/>
              <a:ext cx="93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15" name="Rectangle 368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16" name="Picture 3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17" name="Rectangle 370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8" name="Rectangle 371"/>
            <p:cNvSpPr>
              <a:spLocks noChangeArrowheads="1"/>
            </p:cNvSpPr>
            <p:nvPr/>
          </p:nvSpPr>
          <p:spPr bwMode="auto">
            <a:xfrm>
              <a:off x="2565" y="1734"/>
              <a:ext cx="93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19" name="AutoShape 372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20" name="AutoShape 373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21" name="Rectangle 374"/>
            <p:cNvSpPr>
              <a:spLocks noChangeArrowheads="1"/>
            </p:cNvSpPr>
            <p:nvPr/>
          </p:nvSpPr>
          <p:spPr bwMode="auto">
            <a:xfrm>
              <a:off x="2650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22" name="AutoShape 375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23" name="AutoShape 376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24" name="Rectangle 377"/>
            <p:cNvSpPr>
              <a:spLocks noChangeArrowheads="1"/>
            </p:cNvSpPr>
            <p:nvPr/>
          </p:nvSpPr>
          <p:spPr bwMode="auto">
            <a:xfrm>
              <a:off x="2604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25" name="Rectangle 378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26" name="Rectangle 379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27" name="Rectangle 380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28" name="Rectangle 381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29" name="Line 382"/>
            <p:cNvSpPr>
              <a:spLocks noChangeShapeType="1"/>
            </p:cNvSpPr>
            <p:nvPr/>
          </p:nvSpPr>
          <p:spPr bwMode="auto">
            <a:xfrm>
              <a:off x="2565" y="1745"/>
              <a:ext cx="93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30" name="Rectangle 383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31" name="Picture 38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32" name="Rectangle 385"/>
            <p:cNvSpPr>
              <a:spLocks noChangeArrowheads="1"/>
            </p:cNvSpPr>
            <p:nvPr/>
          </p:nvSpPr>
          <p:spPr bwMode="auto">
            <a:xfrm>
              <a:off x="2564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33" name="Rectangle 386"/>
            <p:cNvSpPr>
              <a:spLocks noChangeArrowheads="1"/>
            </p:cNvSpPr>
            <p:nvPr/>
          </p:nvSpPr>
          <p:spPr bwMode="auto">
            <a:xfrm>
              <a:off x="2565" y="1734"/>
              <a:ext cx="93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34" name="AutoShape 387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35" name="AutoShape 388"/>
            <p:cNvSpPr>
              <a:spLocks noChangeArrowheads="1"/>
            </p:cNvSpPr>
            <p:nvPr/>
          </p:nvSpPr>
          <p:spPr bwMode="auto">
            <a:xfrm>
              <a:off x="2649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36" name="Rectangle 389"/>
            <p:cNvSpPr>
              <a:spLocks noChangeArrowheads="1"/>
            </p:cNvSpPr>
            <p:nvPr/>
          </p:nvSpPr>
          <p:spPr bwMode="auto">
            <a:xfrm>
              <a:off x="2650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37" name="AutoShape 390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38" name="AutoShape 391"/>
            <p:cNvSpPr>
              <a:spLocks noChangeArrowheads="1"/>
            </p:cNvSpPr>
            <p:nvPr/>
          </p:nvSpPr>
          <p:spPr bwMode="auto">
            <a:xfrm>
              <a:off x="2603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39" name="Rectangle 392"/>
            <p:cNvSpPr>
              <a:spLocks noChangeArrowheads="1"/>
            </p:cNvSpPr>
            <p:nvPr/>
          </p:nvSpPr>
          <p:spPr bwMode="auto">
            <a:xfrm>
              <a:off x="2604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40" name="Rectangle 393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1" name="Rectangle 394"/>
            <p:cNvSpPr>
              <a:spLocks noChangeArrowheads="1"/>
            </p:cNvSpPr>
            <p:nvPr/>
          </p:nvSpPr>
          <p:spPr bwMode="auto">
            <a:xfrm>
              <a:off x="2614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2" name="Rectangle 395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3" name="Rectangle 396"/>
            <p:cNvSpPr>
              <a:spLocks noChangeArrowheads="1"/>
            </p:cNvSpPr>
            <p:nvPr/>
          </p:nvSpPr>
          <p:spPr bwMode="auto">
            <a:xfrm>
              <a:off x="2568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4" name="Line 397"/>
            <p:cNvSpPr>
              <a:spLocks noChangeShapeType="1"/>
            </p:cNvSpPr>
            <p:nvPr/>
          </p:nvSpPr>
          <p:spPr bwMode="auto">
            <a:xfrm>
              <a:off x="2659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45" name="Rectangle 398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46" name="Picture 39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47" name="Rectangle 400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8" name="Rectangle 401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49" name="AutoShape 402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50" name="AutoShape 403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51" name="Rectangle 404"/>
            <p:cNvSpPr>
              <a:spLocks noChangeArrowheads="1"/>
            </p:cNvSpPr>
            <p:nvPr/>
          </p:nvSpPr>
          <p:spPr bwMode="auto">
            <a:xfrm>
              <a:off x="2744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52" name="AutoShape 405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53" name="AutoShape 406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54" name="Rectangle 407"/>
            <p:cNvSpPr>
              <a:spLocks noChangeArrowheads="1"/>
            </p:cNvSpPr>
            <p:nvPr/>
          </p:nvSpPr>
          <p:spPr bwMode="auto">
            <a:xfrm>
              <a:off x="269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55" name="Rectangle 408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56" name="Rectangle 409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57" name="Rectangle 410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58" name="Rectangle 411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59" name="Line 412"/>
            <p:cNvSpPr>
              <a:spLocks noChangeShapeType="1"/>
            </p:cNvSpPr>
            <p:nvPr/>
          </p:nvSpPr>
          <p:spPr bwMode="auto">
            <a:xfrm>
              <a:off x="2659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60" name="Rectangle 413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261" name="Picture 4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262" name="Rectangle 415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63" name="Rectangle 416"/>
            <p:cNvSpPr>
              <a:spLocks noChangeArrowheads="1"/>
            </p:cNvSpPr>
            <p:nvPr/>
          </p:nvSpPr>
          <p:spPr bwMode="auto">
            <a:xfrm>
              <a:off x="2659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64" name="AutoShape 417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65" name="AutoShape 418"/>
            <p:cNvSpPr>
              <a:spLocks noChangeArrowheads="1"/>
            </p:cNvSpPr>
            <p:nvPr/>
          </p:nvSpPr>
          <p:spPr bwMode="auto">
            <a:xfrm>
              <a:off x="2743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66" name="Rectangle 419"/>
            <p:cNvSpPr>
              <a:spLocks noChangeArrowheads="1"/>
            </p:cNvSpPr>
            <p:nvPr/>
          </p:nvSpPr>
          <p:spPr bwMode="auto">
            <a:xfrm>
              <a:off x="2744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267" name="AutoShape 420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68" name="AutoShape 421"/>
            <p:cNvSpPr>
              <a:spLocks noChangeArrowheads="1"/>
            </p:cNvSpPr>
            <p:nvPr/>
          </p:nvSpPr>
          <p:spPr bwMode="auto">
            <a:xfrm>
              <a:off x="269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269" name="Rectangle 422"/>
            <p:cNvSpPr>
              <a:spLocks noChangeArrowheads="1"/>
            </p:cNvSpPr>
            <p:nvPr/>
          </p:nvSpPr>
          <p:spPr bwMode="auto">
            <a:xfrm>
              <a:off x="269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270" name="Rectangle 423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71" name="Rectangle 424"/>
            <p:cNvSpPr>
              <a:spLocks noChangeArrowheads="1"/>
            </p:cNvSpPr>
            <p:nvPr/>
          </p:nvSpPr>
          <p:spPr bwMode="auto">
            <a:xfrm>
              <a:off x="2709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72" name="Rectangle 425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273" name="Rectangle 426"/>
            <p:cNvSpPr>
              <a:spLocks noChangeArrowheads="1"/>
            </p:cNvSpPr>
            <p:nvPr/>
          </p:nvSpPr>
          <p:spPr bwMode="auto">
            <a:xfrm>
              <a:off x="266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</p:grpSp>
      <p:grpSp>
        <p:nvGrpSpPr>
          <p:cNvPr id="16422" name="Group 427"/>
          <p:cNvGrpSpPr>
            <a:grpSpLocks/>
          </p:cNvGrpSpPr>
          <p:nvPr/>
        </p:nvGrpSpPr>
        <p:grpSpPr bwMode="auto">
          <a:xfrm>
            <a:off x="3367088" y="1801813"/>
            <a:ext cx="1731962" cy="825500"/>
            <a:chOff x="2121" y="1339"/>
            <a:chExt cx="1091" cy="520"/>
          </a:xfrm>
        </p:grpSpPr>
        <p:sp>
          <p:nvSpPr>
            <p:cNvPr id="16874" name="Line 428"/>
            <p:cNvSpPr>
              <a:spLocks noChangeShapeType="1"/>
            </p:cNvSpPr>
            <p:nvPr/>
          </p:nvSpPr>
          <p:spPr bwMode="auto">
            <a:xfrm>
              <a:off x="2187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5" name="Rectangle 429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876" name="Picture 43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877" name="Rectangle 431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78" name="Rectangle 432"/>
            <p:cNvSpPr>
              <a:spLocks noChangeArrowheads="1"/>
            </p:cNvSpPr>
            <p:nvPr/>
          </p:nvSpPr>
          <p:spPr bwMode="auto">
            <a:xfrm>
              <a:off x="2187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79" name="AutoShape 433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80" name="AutoShape 434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81" name="Rectangle 435"/>
            <p:cNvSpPr>
              <a:spLocks noChangeArrowheads="1"/>
            </p:cNvSpPr>
            <p:nvPr/>
          </p:nvSpPr>
          <p:spPr bwMode="auto">
            <a:xfrm>
              <a:off x="2272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82" name="AutoShape 436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83" name="AutoShape 437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84" name="Rectangle 438"/>
            <p:cNvSpPr>
              <a:spLocks noChangeArrowheads="1"/>
            </p:cNvSpPr>
            <p:nvPr/>
          </p:nvSpPr>
          <p:spPr bwMode="auto">
            <a:xfrm>
              <a:off x="2226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85" name="Rectangle 439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86" name="Rectangle 440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87" name="Rectangle 441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88" name="Rectangle 442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89" name="Line 443"/>
            <p:cNvSpPr>
              <a:spLocks noChangeShapeType="1"/>
            </p:cNvSpPr>
            <p:nvPr/>
          </p:nvSpPr>
          <p:spPr bwMode="auto">
            <a:xfrm>
              <a:off x="2187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0" name="Rectangle 444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891" name="Picture 4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892" name="Rectangle 446"/>
            <p:cNvSpPr>
              <a:spLocks noChangeArrowheads="1"/>
            </p:cNvSpPr>
            <p:nvPr/>
          </p:nvSpPr>
          <p:spPr bwMode="auto">
            <a:xfrm>
              <a:off x="2187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93" name="Rectangle 447"/>
            <p:cNvSpPr>
              <a:spLocks noChangeArrowheads="1"/>
            </p:cNvSpPr>
            <p:nvPr/>
          </p:nvSpPr>
          <p:spPr bwMode="auto">
            <a:xfrm>
              <a:off x="2187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94" name="AutoShape 448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95" name="AutoShape 449"/>
            <p:cNvSpPr>
              <a:spLocks noChangeArrowheads="1"/>
            </p:cNvSpPr>
            <p:nvPr/>
          </p:nvSpPr>
          <p:spPr bwMode="auto">
            <a:xfrm>
              <a:off x="2271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6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96" name="Rectangle 450"/>
            <p:cNvSpPr>
              <a:spLocks noChangeArrowheads="1"/>
            </p:cNvSpPr>
            <p:nvPr/>
          </p:nvSpPr>
          <p:spPr bwMode="auto">
            <a:xfrm>
              <a:off x="2272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97" name="AutoShape 451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98" name="AutoShape 452"/>
            <p:cNvSpPr>
              <a:spLocks noChangeArrowheads="1"/>
            </p:cNvSpPr>
            <p:nvPr/>
          </p:nvSpPr>
          <p:spPr bwMode="auto">
            <a:xfrm>
              <a:off x="2225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99" name="Rectangle 453"/>
            <p:cNvSpPr>
              <a:spLocks noChangeArrowheads="1"/>
            </p:cNvSpPr>
            <p:nvPr/>
          </p:nvSpPr>
          <p:spPr bwMode="auto">
            <a:xfrm>
              <a:off x="2226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00" name="Rectangle 454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1" name="Rectangle 455"/>
            <p:cNvSpPr>
              <a:spLocks noChangeArrowheads="1"/>
            </p:cNvSpPr>
            <p:nvPr/>
          </p:nvSpPr>
          <p:spPr bwMode="auto">
            <a:xfrm>
              <a:off x="2237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2" name="Rectangle 456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3" name="Rectangle 457"/>
            <p:cNvSpPr>
              <a:spLocks noChangeArrowheads="1"/>
            </p:cNvSpPr>
            <p:nvPr/>
          </p:nvSpPr>
          <p:spPr bwMode="auto">
            <a:xfrm>
              <a:off x="2191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4" name="Line 458"/>
            <p:cNvSpPr>
              <a:spLocks noChangeShapeType="1"/>
            </p:cNvSpPr>
            <p:nvPr/>
          </p:nvSpPr>
          <p:spPr bwMode="auto">
            <a:xfrm>
              <a:off x="2281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5" name="Rectangle 459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06" name="Picture 46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07" name="Rectangle 461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8" name="Rectangle 462"/>
            <p:cNvSpPr>
              <a:spLocks noChangeArrowheads="1"/>
            </p:cNvSpPr>
            <p:nvPr/>
          </p:nvSpPr>
          <p:spPr bwMode="auto">
            <a:xfrm>
              <a:off x="2281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09" name="AutoShape 463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10" name="AutoShape 464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11" name="Rectangle 465"/>
            <p:cNvSpPr>
              <a:spLocks noChangeArrowheads="1"/>
            </p:cNvSpPr>
            <p:nvPr/>
          </p:nvSpPr>
          <p:spPr bwMode="auto">
            <a:xfrm>
              <a:off x="2366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12" name="AutoShape 466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13" name="AutoShape 467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14" name="Rectangle 468"/>
            <p:cNvSpPr>
              <a:spLocks noChangeArrowheads="1"/>
            </p:cNvSpPr>
            <p:nvPr/>
          </p:nvSpPr>
          <p:spPr bwMode="auto">
            <a:xfrm>
              <a:off x="2321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15" name="Rectangle 469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16" name="Rectangle 470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17" name="Rectangle 471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18" name="Rectangle 472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19" name="Line 473"/>
            <p:cNvSpPr>
              <a:spLocks noChangeShapeType="1"/>
            </p:cNvSpPr>
            <p:nvPr/>
          </p:nvSpPr>
          <p:spPr bwMode="auto">
            <a:xfrm>
              <a:off x="2281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0" name="Rectangle 474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21" name="Picture 47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22" name="Rectangle 476"/>
            <p:cNvSpPr>
              <a:spLocks noChangeArrowheads="1"/>
            </p:cNvSpPr>
            <p:nvPr/>
          </p:nvSpPr>
          <p:spPr bwMode="auto">
            <a:xfrm>
              <a:off x="2281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23" name="Rectangle 477"/>
            <p:cNvSpPr>
              <a:spLocks noChangeArrowheads="1"/>
            </p:cNvSpPr>
            <p:nvPr/>
          </p:nvSpPr>
          <p:spPr bwMode="auto">
            <a:xfrm>
              <a:off x="2281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24" name="AutoShape 478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25" name="AutoShape 479"/>
            <p:cNvSpPr>
              <a:spLocks noChangeArrowheads="1"/>
            </p:cNvSpPr>
            <p:nvPr/>
          </p:nvSpPr>
          <p:spPr bwMode="auto">
            <a:xfrm>
              <a:off x="2366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26" name="Rectangle 480"/>
            <p:cNvSpPr>
              <a:spLocks noChangeArrowheads="1"/>
            </p:cNvSpPr>
            <p:nvPr/>
          </p:nvSpPr>
          <p:spPr bwMode="auto">
            <a:xfrm>
              <a:off x="2366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27" name="AutoShape 481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28" name="AutoShape 482"/>
            <p:cNvSpPr>
              <a:spLocks noChangeArrowheads="1"/>
            </p:cNvSpPr>
            <p:nvPr/>
          </p:nvSpPr>
          <p:spPr bwMode="auto">
            <a:xfrm>
              <a:off x="2320" y="1735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29" name="Rectangle 483"/>
            <p:cNvSpPr>
              <a:spLocks noChangeArrowheads="1"/>
            </p:cNvSpPr>
            <p:nvPr/>
          </p:nvSpPr>
          <p:spPr bwMode="auto">
            <a:xfrm>
              <a:off x="2321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30" name="Rectangle 484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1" name="Rectangle 485"/>
            <p:cNvSpPr>
              <a:spLocks noChangeArrowheads="1"/>
            </p:cNvSpPr>
            <p:nvPr/>
          </p:nvSpPr>
          <p:spPr bwMode="auto">
            <a:xfrm>
              <a:off x="2331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2" name="Rectangle 486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3" name="Rectangle 487"/>
            <p:cNvSpPr>
              <a:spLocks noChangeArrowheads="1"/>
            </p:cNvSpPr>
            <p:nvPr/>
          </p:nvSpPr>
          <p:spPr bwMode="auto">
            <a:xfrm>
              <a:off x="2285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4" name="Line 488"/>
            <p:cNvSpPr>
              <a:spLocks noChangeShapeType="1"/>
            </p:cNvSpPr>
            <p:nvPr/>
          </p:nvSpPr>
          <p:spPr bwMode="auto">
            <a:xfrm>
              <a:off x="2376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5" name="Rectangle 489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36" name="Picture 4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37" name="Rectangle 491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8" name="Rectangle 492"/>
            <p:cNvSpPr>
              <a:spLocks noChangeArrowheads="1"/>
            </p:cNvSpPr>
            <p:nvPr/>
          </p:nvSpPr>
          <p:spPr bwMode="auto">
            <a:xfrm>
              <a:off x="2376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39" name="AutoShape 493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40" name="AutoShape 494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41" name="Rectangle 495"/>
            <p:cNvSpPr>
              <a:spLocks noChangeArrowheads="1"/>
            </p:cNvSpPr>
            <p:nvPr/>
          </p:nvSpPr>
          <p:spPr bwMode="auto">
            <a:xfrm>
              <a:off x="2461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42" name="AutoShape 496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43" name="AutoShape 497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44" name="Rectangle 498"/>
            <p:cNvSpPr>
              <a:spLocks noChangeArrowheads="1"/>
            </p:cNvSpPr>
            <p:nvPr/>
          </p:nvSpPr>
          <p:spPr bwMode="auto">
            <a:xfrm>
              <a:off x="2415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45" name="Rectangle 499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46" name="Rectangle 500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47" name="Rectangle 501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48" name="Rectangle 502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49" name="Line 503"/>
            <p:cNvSpPr>
              <a:spLocks noChangeShapeType="1"/>
            </p:cNvSpPr>
            <p:nvPr/>
          </p:nvSpPr>
          <p:spPr bwMode="auto">
            <a:xfrm>
              <a:off x="2376" y="1745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0" name="Rectangle 504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51" name="Picture 50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52" name="Rectangle 506"/>
            <p:cNvSpPr>
              <a:spLocks noChangeArrowheads="1"/>
            </p:cNvSpPr>
            <p:nvPr/>
          </p:nvSpPr>
          <p:spPr bwMode="auto">
            <a:xfrm>
              <a:off x="2375" y="1733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53" name="Rectangle 507"/>
            <p:cNvSpPr>
              <a:spLocks noChangeArrowheads="1"/>
            </p:cNvSpPr>
            <p:nvPr/>
          </p:nvSpPr>
          <p:spPr bwMode="auto">
            <a:xfrm>
              <a:off x="2376" y="1734"/>
              <a:ext cx="94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54" name="AutoShape 508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55" name="AutoShape 509"/>
            <p:cNvSpPr>
              <a:spLocks noChangeArrowheads="1"/>
            </p:cNvSpPr>
            <p:nvPr/>
          </p:nvSpPr>
          <p:spPr bwMode="auto">
            <a:xfrm>
              <a:off x="2460" y="1736"/>
              <a:ext cx="7" cy="18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8" y="0"/>
                  </a:moveTo>
                  <a:lnTo>
                    <a:pt x="0" y="9"/>
                  </a:lnTo>
                  <a:lnTo>
                    <a:pt x="0" y="66"/>
                  </a:lnTo>
                  <a:lnTo>
                    <a:pt x="8" y="76"/>
                  </a:lnTo>
                  <a:lnTo>
                    <a:pt x="20" y="76"/>
                  </a:lnTo>
                  <a:lnTo>
                    <a:pt x="29" y="66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56" name="Rectangle 510"/>
            <p:cNvSpPr>
              <a:spLocks noChangeArrowheads="1"/>
            </p:cNvSpPr>
            <p:nvPr/>
          </p:nvSpPr>
          <p:spPr bwMode="auto">
            <a:xfrm>
              <a:off x="2461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57" name="AutoShape 511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58" name="AutoShape 512"/>
            <p:cNvSpPr>
              <a:spLocks noChangeArrowheads="1"/>
            </p:cNvSpPr>
            <p:nvPr/>
          </p:nvSpPr>
          <p:spPr bwMode="auto">
            <a:xfrm>
              <a:off x="2414" y="1735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10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59" name="Rectangle 513"/>
            <p:cNvSpPr>
              <a:spLocks noChangeArrowheads="1"/>
            </p:cNvSpPr>
            <p:nvPr/>
          </p:nvSpPr>
          <p:spPr bwMode="auto">
            <a:xfrm>
              <a:off x="2415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60" name="Rectangle 514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1" name="Rectangle 515"/>
            <p:cNvSpPr>
              <a:spLocks noChangeArrowheads="1"/>
            </p:cNvSpPr>
            <p:nvPr/>
          </p:nvSpPr>
          <p:spPr bwMode="auto">
            <a:xfrm>
              <a:off x="2425" y="1742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2" name="Rectangle 516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3" name="Rectangle 517"/>
            <p:cNvSpPr>
              <a:spLocks noChangeArrowheads="1"/>
            </p:cNvSpPr>
            <p:nvPr/>
          </p:nvSpPr>
          <p:spPr bwMode="auto">
            <a:xfrm>
              <a:off x="2380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4" name="Line 518"/>
            <p:cNvSpPr>
              <a:spLocks noChangeShapeType="1"/>
            </p:cNvSpPr>
            <p:nvPr/>
          </p:nvSpPr>
          <p:spPr bwMode="auto">
            <a:xfrm>
              <a:off x="2753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5" name="Rectangle 519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66" name="Picture 5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67" name="Rectangle 521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8" name="Rectangle 522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69" name="AutoShape 523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70" name="AutoShape 524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71" name="Rectangle 525"/>
            <p:cNvSpPr>
              <a:spLocks noChangeArrowheads="1"/>
            </p:cNvSpPr>
            <p:nvPr/>
          </p:nvSpPr>
          <p:spPr bwMode="auto">
            <a:xfrm>
              <a:off x="2838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72" name="AutoShape 526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73" name="AutoShape 527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74" name="Rectangle 528"/>
            <p:cNvSpPr>
              <a:spLocks noChangeArrowheads="1"/>
            </p:cNvSpPr>
            <p:nvPr/>
          </p:nvSpPr>
          <p:spPr bwMode="auto">
            <a:xfrm>
              <a:off x="2793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75" name="Rectangle 529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76" name="Rectangle 530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77" name="Rectangle 531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78" name="Rectangle 532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79" name="Line 533"/>
            <p:cNvSpPr>
              <a:spLocks noChangeShapeType="1"/>
            </p:cNvSpPr>
            <p:nvPr/>
          </p:nvSpPr>
          <p:spPr bwMode="auto">
            <a:xfrm>
              <a:off x="2753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0" name="Rectangle 534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81" name="Picture 53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82" name="Rectangle 536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83" name="Rectangle 537"/>
            <p:cNvSpPr>
              <a:spLocks noChangeArrowheads="1"/>
            </p:cNvSpPr>
            <p:nvPr/>
          </p:nvSpPr>
          <p:spPr bwMode="auto">
            <a:xfrm>
              <a:off x="2753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84" name="AutoShape 538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85" name="AutoShape 539"/>
            <p:cNvSpPr>
              <a:spLocks noChangeArrowheads="1"/>
            </p:cNvSpPr>
            <p:nvPr/>
          </p:nvSpPr>
          <p:spPr bwMode="auto">
            <a:xfrm>
              <a:off x="2838" y="1736"/>
              <a:ext cx="7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0" y="67"/>
                  </a:lnTo>
                  <a:lnTo>
                    <a:pt x="30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86" name="Rectangle 540"/>
            <p:cNvSpPr>
              <a:spLocks noChangeArrowheads="1"/>
            </p:cNvSpPr>
            <p:nvPr/>
          </p:nvSpPr>
          <p:spPr bwMode="auto">
            <a:xfrm>
              <a:off x="2838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987" name="AutoShape 541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88" name="AutoShape 542"/>
            <p:cNvSpPr>
              <a:spLocks noChangeArrowheads="1"/>
            </p:cNvSpPr>
            <p:nvPr/>
          </p:nvSpPr>
          <p:spPr bwMode="auto">
            <a:xfrm>
              <a:off x="2792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10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10" y="76"/>
                  </a:lnTo>
                  <a:lnTo>
                    <a:pt x="22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2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989" name="Rectangle 543"/>
            <p:cNvSpPr>
              <a:spLocks noChangeArrowheads="1"/>
            </p:cNvSpPr>
            <p:nvPr/>
          </p:nvSpPr>
          <p:spPr bwMode="auto">
            <a:xfrm>
              <a:off x="2793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990" name="Rectangle 544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1" name="Rectangle 545"/>
            <p:cNvSpPr>
              <a:spLocks noChangeArrowheads="1"/>
            </p:cNvSpPr>
            <p:nvPr/>
          </p:nvSpPr>
          <p:spPr bwMode="auto">
            <a:xfrm>
              <a:off x="2803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2" name="Rectangle 546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3" name="Rectangle 547"/>
            <p:cNvSpPr>
              <a:spLocks noChangeArrowheads="1"/>
            </p:cNvSpPr>
            <p:nvPr/>
          </p:nvSpPr>
          <p:spPr bwMode="auto">
            <a:xfrm>
              <a:off x="2757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4" name="Line 548"/>
            <p:cNvSpPr>
              <a:spLocks noChangeShapeType="1"/>
            </p:cNvSpPr>
            <p:nvPr/>
          </p:nvSpPr>
          <p:spPr bwMode="auto">
            <a:xfrm>
              <a:off x="2848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5" name="Rectangle 549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996" name="Picture 55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997" name="Rectangle 551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8" name="Rectangle 552"/>
            <p:cNvSpPr>
              <a:spLocks noChangeArrowheads="1"/>
            </p:cNvSpPr>
            <p:nvPr/>
          </p:nvSpPr>
          <p:spPr bwMode="auto">
            <a:xfrm>
              <a:off x="2848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999" name="AutoShape 553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00" name="AutoShape 554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01" name="Rectangle 555"/>
            <p:cNvSpPr>
              <a:spLocks noChangeArrowheads="1"/>
            </p:cNvSpPr>
            <p:nvPr/>
          </p:nvSpPr>
          <p:spPr bwMode="auto">
            <a:xfrm>
              <a:off x="2933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002" name="AutoShape 556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03" name="AutoShape 557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04" name="Rectangle 558"/>
            <p:cNvSpPr>
              <a:spLocks noChangeArrowheads="1"/>
            </p:cNvSpPr>
            <p:nvPr/>
          </p:nvSpPr>
          <p:spPr bwMode="auto">
            <a:xfrm>
              <a:off x="2887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05" name="Rectangle 559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06" name="Rectangle 560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07" name="Rectangle 561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08" name="Rectangle 562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09" name="Line 563"/>
            <p:cNvSpPr>
              <a:spLocks noChangeShapeType="1"/>
            </p:cNvSpPr>
            <p:nvPr/>
          </p:nvSpPr>
          <p:spPr bwMode="auto">
            <a:xfrm>
              <a:off x="2848" y="1746"/>
              <a:ext cx="94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0" name="Rectangle 564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7011" name="Picture 56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2" y="133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012" name="Rectangle 566"/>
            <p:cNvSpPr>
              <a:spLocks noChangeArrowheads="1"/>
            </p:cNvSpPr>
            <p:nvPr/>
          </p:nvSpPr>
          <p:spPr bwMode="auto">
            <a:xfrm>
              <a:off x="2848" y="1734"/>
              <a:ext cx="93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13" name="Rectangle 567"/>
            <p:cNvSpPr>
              <a:spLocks noChangeArrowheads="1"/>
            </p:cNvSpPr>
            <p:nvPr/>
          </p:nvSpPr>
          <p:spPr bwMode="auto">
            <a:xfrm>
              <a:off x="2848" y="1734"/>
              <a:ext cx="94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14" name="AutoShape 568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15" name="AutoShape 569"/>
            <p:cNvSpPr>
              <a:spLocks noChangeArrowheads="1"/>
            </p:cNvSpPr>
            <p:nvPr/>
          </p:nvSpPr>
          <p:spPr bwMode="auto">
            <a:xfrm>
              <a:off x="2932" y="1736"/>
              <a:ext cx="7" cy="19"/>
            </a:xfrm>
            <a:custGeom>
              <a:avLst/>
              <a:gdLst>
                <a:gd name="T0" fmla="*/ 0 w 29"/>
                <a:gd name="T1" fmla="*/ 0 h 76"/>
                <a:gd name="T2" fmla="*/ 0 w 29"/>
                <a:gd name="T3" fmla="*/ 0 h 76"/>
                <a:gd name="T4" fmla="*/ 0 w 29"/>
                <a:gd name="T5" fmla="*/ 0 h 76"/>
                <a:gd name="T6" fmla="*/ 0 w 29"/>
                <a:gd name="T7" fmla="*/ 0 h 76"/>
                <a:gd name="T8" fmla="*/ 0 w 29"/>
                <a:gd name="T9" fmla="*/ 0 h 76"/>
                <a:gd name="T10" fmla="*/ 0 w 29"/>
                <a:gd name="T11" fmla="*/ 0 h 76"/>
                <a:gd name="T12" fmla="*/ 0 w 29"/>
                <a:gd name="T13" fmla="*/ 0 h 76"/>
                <a:gd name="T14" fmla="*/ 0 w 29"/>
                <a:gd name="T15" fmla="*/ 0 h 76"/>
                <a:gd name="T16" fmla="*/ 0 w 29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6"/>
                <a:gd name="T29" fmla="*/ 29 w 29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6">
                  <a:moveTo>
                    <a:pt x="9" y="0"/>
                  </a:moveTo>
                  <a:lnTo>
                    <a:pt x="0" y="10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29" y="67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16" name="Rectangle 570"/>
            <p:cNvSpPr>
              <a:spLocks noChangeArrowheads="1"/>
            </p:cNvSpPr>
            <p:nvPr/>
          </p:nvSpPr>
          <p:spPr bwMode="auto">
            <a:xfrm>
              <a:off x="2933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017" name="AutoShape 571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18" name="AutoShape 572"/>
            <p:cNvSpPr>
              <a:spLocks noChangeArrowheads="1"/>
            </p:cNvSpPr>
            <p:nvPr/>
          </p:nvSpPr>
          <p:spPr bwMode="auto">
            <a:xfrm>
              <a:off x="2886" y="1736"/>
              <a:ext cx="8" cy="19"/>
            </a:xfrm>
            <a:custGeom>
              <a:avLst/>
              <a:gdLst>
                <a:gd name="T0" fmla="*/ 0 w 31"/>
                <a:gd name="T1" fmla="*/ 0 h 76"/>
                <a:gd name="T2" fmla="*/ 0 w 31"/>
                <a:gd name="T3" fmla="*/ 0 h 76"/>
                <a:gd name="T4" fmla="*/ 0 w 31"/>
                <a:gd name="T5" fmla="*/ 0 h 76"/>
                <a:gd name="T6" fmla="*/ 0 w 31"/>
                <a:gd name="T7" fmla="*/ 0 h 76"/>
                <a:gd name="T8" fmla="*/ 0 w 31"/>
                <a:gd name="T9" fmla="*/ 0 h 76"/>
                <a:gd name="T10" fmla="*/ 0 w 31"/>
                <a:gd name="T11" fmla="*/ 0 h 76"/>
                <a:gd name="T12" fmla="*/ 0 w 31"/>
                <a:gd name="T13" fmla="*/ 0 h 76"/>
                <a:gd name="T14" fmla="*/ 0 w 31"/>
                <a:gd name="T15" fmla="*/ 0 h 76"/>
                <a:gd name="T16" fmla="*/ 0 w 31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76"/>
                <a:gd name="T29" fmla="*/ 31 w 31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76">
                  <a:moveTo>
                    <a:pt x="9" y="0"/>
                  </a:moveTo>
                  <a:lnTo>
                    <a:pt x="0" y="11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21" y="76"/>
                  </a:lnTo>
                  <a:lnTo>
                    <a:pt x="31" y="67"/>
                  </a:lnTo>
                  <a:lnTo>
                    <a:pt x="31" y="11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19" name="Rectangle 573"/>
            <p:cNvSpPr>
              <a:spLocks noChangeArrowheads="1"/>
            </p:cNvSpPr>
            <p:nvPr/>
          </p:nvSpPr>
          <p:spPr bwMode="auto">
            <a:xfrm>
              <a:off x="2887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20" name="Rectangle 574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1" name="Rectangle 575"/>
            <p:cNvSpPr>
              <a:spLocks noChangeArrowheads="1"/>
            </p:cNvSpPr>
            <p:nvPr/>
          </p:nvSpPr>
          <p:spPr bwMode="auto">
            <a:xfrm>
              <a:off x="2897" y="1743"/>
              <a:ext cx="32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2" name="Rectangle 576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3" name="Rectangle 577"/>
            <p:cNvSpPr>
              <a:spLocks noChangeArrowheads="1"/>
            </p:cNvSpPr>
            <p:nvPr/>
          </p:nvSpPr>
          <p:spPr bwMode="auto">
            <a:xfrm>
              <a:off x="2852" y="1743"/>
              <a:ext cx="31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4" name="Line 578"/>
            <p:cNvSpPr>
              <a:spLocks noChangeShapeType="1"/>
            </p:cNvSpPr>
            <p:nvPr/>
          </p:nvSpPr>
          <p:spPr bwMode="auto">
            <a:xfrm flipH="1">
              <a:off x="2952" y="1847"/>
              <a:ext cx="26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5" name="Rectangle 579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6" name="Rectangle 580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27" name="Rectangle 581"/>
            <p:cNvSpPr>
              <a:spLocks noChangeArrowheads="1"/>
            </p:cNvSpPr>
            <p:nvPr/>
          </p:nvSpPr>
          <p:spPr bwMode="auto">
            <a:xfrm>
              <a:off x="3018" y="1837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028" name="Rectangle 582"/>
            <p:cNvSpPr>
              <a:spLocks noChangeArrowheads="1"/>
            </p:cNvSpPr>
            <p:nvPr/>
          </p:nvSpPr>
          <p:spPr bwMode="auto">
            <a:xfrm>
              <a:off x="3043" y="1837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029" name="Rectangle 583"/>
            <p:cNvSpPr>
              <a:spLocks noChangeArrowheads="1"/>
            </p:cNvSpPr>
            <p:nvPr/>
          </p:nvSpPr>
          <p:spPr bwMode="auto">
            <a:xfrm>
              <a:off x="3049" y="1837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030" name="Rectangle 584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31" name="Rectangle 585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32" name="Rectangle 586"/>
            <p:cNvSpPr>
              <a:spLocks noChangeArrowheads="1"/>
            </p:cNvSpPr>
            <p:nvPr/>
          </p:nvSpPr>
          <p:spPr bwMode="auto">
            <a:xfrm>
              <a:off x="2675" y="1839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033" name="Rectangle 587"/>
            <p:cNvSpPr>
              <a:spLocks noChangeArrowheads="1"/>
            </p:cNvSpPr>
            <p:nvPr/>
          </p:nvSpPr>
          <p:spPr bwMode="auto">
            <a:xfrm>
              <a:off x="2699" y="1839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034" name="Rectangle 588"/>
            <p:cNvSpPr>
              <a:spLocks noChangeArrowheads="1"/>
            </p:cNvSpPr>
            <p:nvPr/>
          </p:nvSpPr>
          <p:spPr bwMode="auto">
            <a:xfrm>
              <a:off x="2707" y="1839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035" name="AutoShape 589"/>
            <p:cNvSpPr>
              <a:spLocks noChangeArrowheads="1"/>
            </p:cNvSpPr>
            <p:nvPr/>
          </p:nvSpPr>
          <p:spPr bwMode="auto">
            <a:xfrm>
              <a:off x="2806" y="1834"/>
              <a:ext cx="149" cy="14"/>
            </a:xfrm>
            <a:custGeom>
              <a:avLst/>
              <a:gdLst>
                <a:gd name="T0" fmla="*/ 0 w 598"/>
                <a:gd name="T1" fmla="*/ 0 h 53"/>
                <a:gd name="T2" fmla="*/ 0 w 598"/>
                <a:gd name="T3" fmla="*/ 0 h 53"/>
                <a:gd name="T4" fmla="*/ 0 w 598"/>
                <a:gd name="T5" fmla="*/ 0 h 53"/>
                <a:gd name="T6" fmla="*/ 0 w 598"/>
                <a:gd name="T7" fmla="*/ 0 h 53"/>
                <a:gd name="T8" fmla="*/ 0 w 59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8"/>
                <a:gd name="T16" fmla="*/ 0 h 53"/>
                <a:gd name="T17" fmla="*/ 598 w 59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8" h="53">
                  <a:moveTo>
                    <a:pt x="0" y="51"/>
                  </a:moveTo>
                  <a:lnTo>
                    <a:pt x="168" y="53"/>
                  </a:lnTo>
                  <a:lnTo>
                    <a:pt x="303" y="0"/>
                  </a:lnTo>
                  <a:lnTo>
                    <a:pt x="424" y="51"/>
                  </a:lnTo>
                  <a:lnTo>
                    <a:pt x="598" y="52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36" name="AutoShape 590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37" name="AutoShape 591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38" name="Rectangle 592"/>
            <p:cNvSpPr>
              <a:spLocks noChangeArrowheads="1"/>
            </p:cNvSpPr>
            <p:nvPr/>
          </p:nvSpPr>
          <p:spPr bwMode="auto">
            <a:xfrm>
              <a:off x="2829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39" name="AutoShape 593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40" name="AutoShape 594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41" name="Rectangle 595"/>
            <p:cNvSpPr>
              <a:spLocks noChangeArrowheads="1"/>
            </p:cNvSpPr>
            <p:nvPr/>
          </p:nvSpPr>
          <p:spPr bwMode="auto">
            <a:xfrm>
              <a:off x="2812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042" name="Rectangle 596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3" name="Rectangle 597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4" name="Rectangle 598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5" name="Rectangle 599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6" name="Rectangle 600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7" name="Rectangle 601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48" name="AutoShape 602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49" name="AutoShape 603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50" name="Rectangle 604"/>
            <p:cNvSpPr>
              <a:spLocks noChangeArrowheads="1"/>
            </p:cNvSpPr>
            <p:nvPr/>
          </p:nvSpPr>
          <p:spPr bwMode="auto">
            <a:xfrm>
              <a:off x="2935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051" name="AutoShape 605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52" name="AutoShape 606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53" name="Rectangle 607"/>
            <p:cNvSpPr>
              <a:spLocks noChangeArrowheads="1"/>
            </p:cNvSpPr>
            <p:nvPr/>
          </p:nvSpPr>
          <p:spPr bwMode="auto">
            <a:xfrm>
              <a:off x="2921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54" name="Rectangle 608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55" name="Rectangle 609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56" name="Line 610"/>
            <p:cNvSpPr>
              <a:spLocks noChangeShapeType="1"/>
            </p:cNvSpPr>
            <p:nvPr/>
          </p:nvSpPr>
          <p:spPr bwMode="auto">
            <a:xfrm flipH="1">
              <a:off x="2952" y="1847"/>
              <a:ext cx="26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7" name="Rectangle 611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58" name="Rectangle 612"/>
            <p:cNvSpPr>
              <a:spLocks noChangeArrowheads="1"/>
            </p:cNvSpPr>
            <p:nvPr/>
          </p:nvSpPr>
          <p:spPr bwMode="auto">
            <a:xfrm>
              <a:off x="2957" y="1835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59" name="Rectangle 613"/>
            <p:cNvSpPr>
              <a:spLocks noChangeArrowheads="1"/>
            </p:cNvSpPr>
            <p:nvPr/>
          </p:nvSpPr>
          <p:spPr bwMode="auto">
            <a:xfrm>
              <a:off x="3018" y="1837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060" name="Rectangle 614"/>
            <p:cNvSpPr>
              <a:spLocks noChangeArrowheads="1"/>
            </p:cNvSpPr>
            <p:nvPr/>
          </p:nvSpPr>
          <p:spPr bwMode="auto">
            <a:xfrm>
              <a:off x="3043" y="1837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061" name="Rectangle 615"/>
            <p:cNvSpPr>
              <a:spLocks noChangeArrowheads="1"/>
            </p:cNvSpPr>
            <p:nvPr/>
          </p:nvSpPr>
          <p:spPr bwMode="auto">
            <a:xfrm>
              <a:off x="3049" y="1837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062" name="Rectangle 616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63" name="Rectangle 617"/>
            <p:cNvSpPr>
              <a:spLocks noChangeArrowheads="1"/>
            </p:cNvSpPr>
            <p:nvPr/>
          </p:nvSpPr>
          <p:spPr bwMode="auto">
            <a:xfrm>
              <a:off x="2614" y="1837"/>
              <a:ext cx="19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7064" name="Rectangle 618"/>
            <p:cNvSpPr>
              <a:spLocks noChangeArrowheads="1"/>
            </p:cNvSpPr>
            <p:nvPr/>
          </p:nvSpPr>
          <p:spPr bwMode="auto">
            <a:xfrm>
              <a:off x="2675" y="1839"/>
              <a:ext cx="2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LIL</a:t>
              </a:r>
            </a:p>
          </p:txBody>
        </p:sp>
        <p:sp>
          <p:nvSpPr>
            <p:cNvPr id="17065" name="Rectangle 619"/>
            <p:cNvSpPr>
              <a:spLocks noChangeArrowheads="1"/>
            </p:cNvSpPr>
            <p:nvPr/>
          </p:nvSpPr>
          <p:spPr bwMode="auto">
            <a:xfrm>
              <a:off x="2699" y="1839"/>
              <a:ext cx="6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7066" name="Rectangle 620"/>
            <p:cNvSpPr>
              <a:spLocks noChangeArrowheads="1"/>
            </p:cNvSpPr>
            <p:nvPr/>
          </p:nvSpPr>
          <p:spPr bwMode="auto">
            <a:xfrm>
              <a:off x="2707" y="1839"/>
              <a:ext cx="33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ACS</a:t>
              </a:r>
            </a:p>
          </p:txBody>
        </p:sp>
        <p:sp>
          <p:nvSpPr>
            <p:cNvPr id="17067" name="AutoShape 621"/>
            <p:cNvSpPr>
              <a:spLocks noChangeArrowheads="1"/>
            </p:cNvSpPr>
            <p:nvPr/>
          </p:nvSpPr>
          <p:spPr bwMode="auto">
            <a:xfrm>
              <a:off x="2806" y="1834"/>
              <a:ext cx="149" cy="14"/>
            </a:xfrm>
            <a:custGeom>
              <a:avLst/>
              <a:gdLst>
                <a:gd name="T0" fmla="*/ 0 w 598"/>
                <a:gd name="T1" fmla="*/ 0 h 53"/>
                <a:gd name="T2" fmla="*/ 0 w 598"/>
                <a:gd name="T3" fmla="*/ 0 h 53"/>
                <a:gd name="T4" fmla="*/ 0 w 598"/>
                <a:gd name="T5" fmla="*/ 0 h 53"/>
                <a:gd name="T6" fmla="*/ 0 w 598"/>
                <a:gd name="T7" fmla="*/ 0 h 53"/>
                <a:gd name="T8" fmla="*/ 0 w 59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8"/>
                <a:gd name="T16" fmla="*/ 0 h 53"/>
                <a:gd name="T17" fmla="*/ 598 w 59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8" h="53">
                  <a:moveTo>
                    <a:pt x="0" y="51"/>
                  </a:moveTo>
                  <a:lnTo>
                    <a:pt x="168" y="53"/>
                  </a:lnTo>
                  <a:lnTo>
                    <a:pt x="303" y="0"/>
                  </a:lnTo>
                  <a:lnTo>
                    <a:pt x="424" y="51"/>
                  </a:lnTo>
                  <a:lnTo>
                    <a:pt x="598" y="52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68" name="AutoShape 622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69" name="AutoShape 623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70" name="Rectangle 624"/>
            <p:cNvSpPr>
              <a:spLocks noChangeArrowheads="1"/>
            </p:cNvSpPr>
            <p:nvPr/>
          </p:nvSpPr>
          <p:spPr bwMode="auto">
            <a:xfrm>
              <a:off x="2829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071" name="AutoShape 625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72" name="AutoShape 626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073" name="Rectangle 627"/>
            <p:cNvSpPr>
              <a:spLocks noChangeArrowheads="1"/>
            </p:cNvSpPr>
            <p:nvPr/>
          </p:nvSpPr>
          <p:spPr bwMode="auto">
            <a:xfrm>
              <a:off x="2812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</p:grpSp>
      <p:grpSp>
        <p:nvGrpSpPr>
          <p:cNvPr id="16423" name="Group 628"/>
          <p:cNvGrpSpPr>
            <a:grpSpLocks/>
          </p:cNvGrpSpPr>
          <p:nvPr/>
        </p:nvGrpSpPr>
        <p:grpSpPr bwMode="auto">
          <a:xfrm>
            <a:off x="3155950" y="1728788"/>
            <a:ext cx="2068513" cy="898525"/>
            <a:chOff x="1988" y="1293"/>
            <a:chExt cx="1303" cy="566"/>
          </a:xfrm>
        </p:grpSpPr>
        <p:sp>
          <p:nvSpPr>
            <p:cNvPr id="16674" name="Rectangle 629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75" name="Rectangle 630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76" name="Rectangle 631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77" name="Rectangle 632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78" name="Rectangle 633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79" name="Rectangle 634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80" name="AutoShape 635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1" name="AutoShape 636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2" name="Rectangle 637"/>
            <p:cNvSpPr>
              <a:spLocks noChangeArrowheads="1"/>
            </p:cNvSpPr>
            <p:nvPr/>
          </p:nvSpPr>
          <p:spPr bwMode="auto">
            <a:xfrm>
              <a:off x="2935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83" name="AutoShape 638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4" name="AutoShape 639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5" name="Rectangle 640"/>
            <p:cNvSpPr>
              <a:spLocks noChangeArrowheads="1"/>
            </p:cNvSpPr>
            <p:nvPr/>
          </p:nvSpPr>
          <p:spPr bwMode="auto">
            <a:xfrm>
              <a:off x="2921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686" name="AutoShape 641"/>
            <p:cNvSpPr>
              <a:spLocks noChangeArrowheads="1"/>
            </p:cNvSpPr>
            <p:nvPr/>
          </p:nvSpPr>
          <p:spPr bwMode="auto">
            <a:xfrm>
              <a:off x="2806" y="1834"/>
              <a:ext cx="149" cy="14"/>
            </a:xfrm>
            <a:custGeom>
              <a:avLst/>
              <a:gdLst>
                <a:gd name="T0" fmla="*/ 0 w 598"/>
                <a:gd name="T1" fmla="*/ 0 h 53"/>
                <a:gd name="T2" fmla="*/ 0 w 598"/>
                <a:gd name="T3" fmla="*/ 0 h 53"/>
                <a:gd name="T4" fmla="*/ 0 w 598"/>
                <a:gd name="T5" fmla="*/ 0 h 53"/>
                <a:gd name="T6" fmla="*/ 0 w 598"/>
                <a:gd name="T7" fmla="*/ 0 h 53"/>
                <a:gd name="T8" fmla="*/ 0 w 59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8"/>
                <a:gd name="T16" fmla="*/ 0 h 53"/>
                <a:gd name="T17" fmla="*/ 598 w 59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8" h="53">
                  <a:moveTo>
                    <a:pt x="0" y="51"/>
                  </a:moveTo>
                  <a:lnTo>
                    <a:pt x="168" y="53"/>
                  </a:lnTo>
                  <a:lnTo>
                    <a:pt x="303" y="0"/>
                  </a:lnTo>
                  <a:lnTo>
                    <a:pt x="424" y="51"/>
                  </a:lnTo>
                  <a:lnTo>
                    <a:pt x="598" y="52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7" name="AutoShape 642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8" name="AutoShape 643"/>
            <p:cNvSpPr>
              <a:spLocks noChangeArrowheads="1"/>
            </p:cNvSpPr>
            <p:nvPr/>
          </p:nvSpPr>
          <p:spPr bwMode="auto">
            <a:xfrm>
              <a:off x="2828" y="1836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5" y="81"/>
                  </a:lnTo>
                  <a:lnTo>
                    <a:pt x="45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89" name="Rectangle 644"/>
            <p:cNvSpPr>
              <a:spLocks noChangeArrowheads="1"/>
            </p:cNvSpPr>
            <p:nvPr/>
          </p:nvSpPr>
          <p:spPr bwMode="auto">
            <a:xfrm>
              <a:off x="2829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690" name="AutoShape 645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91" name="AutoShape 646"/>
            <p:cNvSpPr>
              <a:spLocks noChangeArrowheads="1"/>
            </p:cNvSpPr>
            <p:nvPr/>
          </p:nvSpPr>
          <p:spPr bwMode="auto">
            <a:xfrm>
              <a:off x="2813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1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1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92" name="Rectangle 647"/>
            <p:cNvSpPr>
              <a:spLocks noChangeArrowheads="1"/>
            </p:cNvSpPr>
            <p:nvPr/>
          </p:nvSpPr>
          <p:spPr bwMode="auto">
            <a:xfrm>
              <a:off x="2812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93" name="Rectangle 648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4" name="Rectangle 649"/>
            <p:cNvSpPr>
              <a:spLocks noChangeArrowheads="1"/>
            </p:cNvSpPr>
            <p:nvPr/>
          </p:nvSpPr>
          <p:spPr bwMode="auto">
            <a:xfrm>
              <a:off x="2844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5" name="Rectangle 650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6" name="Rectangle 651"/>
            <p:cNvSpPr>
              <a:spLocks noChangeArrowheads="1"/>
            </p:cNvSpPr>
            <p:nvPr/>
          </p:nvSpPr>
          <p:spPr bwMode="auto">
            <a:xfrm>
              <a:off x="2907" y="1840"/>
              <a:ext cx="10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7" name="Rectangle 652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8" name="Rectangle 653"/>
            <p:cNvSpPr>
              <a:spLocks noChangeArrowheads="1"/>
            </p:cNvSpPr>
            <p:nvPr/>
          </p:nvSpPr>
          <p:spPr bwMode="auto">
            <a:xfrm>
              <a:off x="2873" y="1831"/>
              <a:ext cx="16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99" name="AutoShape 654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00" name="AutoShape 655"/>
            <p:cNvSpPr>
              <a:spLocks noChangeArrowheads="1"/>
            </p:cNvSpPr>
            <p:nvPr/>
          </p:nvSpPr>
          <p:spPr bwMode="auto">
            <a:xfrm>
              <a:off x="2936" y="1836"/>
              <a:ext cx="11" cy="24"/>
            </a:xfrm>
            <a:custGeom>
              <a:avLst/>
              <a:gdLst>
                <a:gd name="T0" fmla="*/ 0 w 44"/>
                <a:gd name="T1" fmla="*/ 0 h 95"/>
                <a:gd name="T2" fmla="*/ 0 w 44"/>
                <a:gd name="T3" fmla="*/ 0 h 95"/>
                <a:gd name="T4" fmla="*/ 0 w 44"/>
                <a:gd name="T5" fmla="*/ 0 h 95"/>
                <a:gd name="T6" fmla="*/ 0 w 44"/>
                <a:gd name="T7" fmla="*/ 0 h 95"/>
                <a:gd name="T8" fmla="*/ 0 w 44"/>
                <a:gd name="T9" fmla="*/ 0 h 95"/>
                <a:gd name="T10" fmla="*/ 0 w 44"/>
                <a:gd name="T11" fmla="*/ 0 h 95"/>
                <a:gd name="T12" fmla="*/ 0 w 44"/>
                <a:gd name="T13" fmla="*/ 0 h 95"/>
                <a:gd name="T14" fmla="*/ 0 w 44"/>
                <a:gd name="T15" fmla="*/ 0 h 95"/>
                <a:gd name="T16" fmla="*/ 0 w 44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5"/>
                <a:gd name="T29" fmla="*/ 44 w 44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5">
                  <a:moveTo>
                    <a:pt x="13" y="0"/>
                  </a:moveTo>
                  <a:lnTo>
                    <a:pt x="0" y="14"/>
                  </a:lnTo>
                  <a:lnTo>
                    <a:pt x="0" y="81"/>
                  </a:lnTo>
                  <a:lnTo>
                    <a:pt x="13" y="95"/>
                  </a:lnTo>
                  <a:lnTo>
                    <a:pt x="32" y="95"/>
                  </a:lnTo>
                  <a:lnTo>
                    <a:pt x="44" y="81"/>
                  </a:lnTo>
                  <a:lnTo>
                    <a:pt x="44" y="14"/>
                  </a:lnTo>
                  <a:lnTo>
                    <a:pt x="32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01" name="Rectangle 656"/>
            <p:cNvSpPr>
              <a:spLocks noChangeArrowheads="1"/>
            </p:cNvSpPr>
            <p:nvPr/>
          </p:nvSpPr>
          <p:spPr bwMode="auto">
            <a:xfrm>
              <a:off x="2935" y="183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02" name="AutoShape 657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03" name="AutoShape 658"/>
            <p:cNvSpPr>
              <a:spLocks noChangeArrowheads="1"/>
            </p:cNvSpPr>
            <p:nvPr/>
          </p:nvSpPr>
          <p:spPr bwMode="auto">
            <a:xfrm>
              <a:off x="2920" y="1836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14" y="0"/>
                  </a:moveTo>
                  <a:lnTo>
                    <a:pt x="0" y="14"/>
                  </a:lnTo>
                  <a:lnTo>
                    <a:pt x="0" y="82"/>
                  </a:lnTo>
                  <a:lnTo>
                    <a:pt x="14" y="96"/>
                  </a:lnTo>
                  <a:lnTo>
                    <a:pt x="32" y="96"/>
                  </a:lnTo>
                  <a:lnTo>
                    <a:pt x="45" y="82"/>
                  </a:lnTo>
                  <a:lnTo>
                    <a:pt x="45" y="14"/>
                  </a:lnTo>
                  <a:lnTo>
                    <a:pt x="32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04" name="Rectangle 659"/>
            <p:cNvSpPr>
              <a:spLocks noChangeArrowheads="1"/>
            </p:cNvSpPr>
            <p:nvPr/>
          </p:nvSpPr>
          <p:spPr bwMode="auto">
            <a:xfrm>
              <a:off x="2921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05" name="Rectangle 660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06" name="Rectangle 661"/>
            <p:cNvSpPr>
              <a:spLocks noChangeArrowheads="1"/>
            </p:cNvSpPr>
            <p:nvPr/>
          </p:nvSpPr>
          <p:spPr bwMode="auto">
            <a:xfrm>
              <a:off x="3183" y="1835"/>
              <a:ext cx="30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07" name="Line 662"/>
            <p:cNvSpPr>
              <a:spLocks noChangeShapeType="1"/>
            </p:cNvSpPr>
            <p:nvPr/>
          </p:nvSpPr>
          <p:spPr bwMode="auto">
            <a:xfrm>
              <a:off x="2261" y="1825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08" name="Rectangle 663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09" name="Picture 66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9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10" name="Rectangle 665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11" name="Rectangle 666"/>
            <p:cNvSpPr>
              <a:spLocks noChangeArrowheads="1"/>
            </p:cNvSpPr>
            <p:nvPr/>
          </p:nvSpPr>
          <p:spPr bwMode="auto">
            <a:xfrm>
              <a:off x="2261" y="1814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12" name="AutoShape 667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13" name="AutoShape 668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14" name="Rectangle 669"/>
            <p:cNvSpPr>
              <a:spLocks noChangeArrowheads="1"/>
            </p:cNvSpPr>
            <p:nvPr/>
          </p:nvSpPr>
          <p:spPr bwMode="auto">
            <a:xfrm>
              <a:off x="2342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15" name="AutoShape 670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16" name="AutoShape 671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17" name="Rectangle 672"/>
            <p:cNvSpPr>
              <a:spLocks noChangeArrowheads="1"/>
            </p:cNvSpPr>
            <p:nvPr/>
          </p:nvSpPr>
          <p:spPr bwMode="auto">
            <a:xfrm>
              <a:off x="2334" y="182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18" name="Rectangle 673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19" name="Rectangle 674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20" name="Line 675"/>
            <p:cNvSpPr>
              <a:spLocks noChangeShapeType="1"/>
            </p:cNvSpPr>
            <p:nvPr/>
          </p:nvSpPr>
          <p:spPr bwMode="auto">
            <a:xfrm>
              <a:off x="2261" y="1847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21" name="Rectangle 676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22" name="Picture 67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1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23" name="Rectangle 678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24" name="Rectangle 679"/>
            <p:cNvSpPr>
              <a:spLocks noChangeArrowheads="1"/>
            </p:cNvSpPr>
            <p:nvPr/>
          </p:nvSpPr>
          <p:spPr bwMode="auto">
            <a:xfrm>
              <a:off x="2261" y="1836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25" name="Rectangle 680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26" name="Rectangle 681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27" name="AutoShape 682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28" name="AutoShape 683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29" name="Rectangle 684"/>
            <p:cNvSpPr>
              <a:spLocks noChangeArrowheads="1"/>
            </p:cNvSpPr>
            <p:nvPr/>
          </p:nvSpPr>
          <p:spPr bwMode="auto">
            <a:xfrm>
              <a:off x="2326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30" name="AutoShape 685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1" name="AutoShape 686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2" name="Rectangle 687"/>
            <p:cNvSpPr>
              <a:spLocks noChangeArrowheads="1"/>
            </p:cNvSpPr>
            <p:nvPr/>
          </p:nvSpPr>
          <p:spPr bwMode="auto">
            <a:xfrm>
              <a:off x="2342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33" name="AutoShape 688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4" name="AutoShape 689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5" name="Rectangle 690"/>
            <p:cNvSpPr>
              <a:spLocks noChangeArrowheads="1"/>
            </p:cNvSpPr>
            <p:nvPr/>
          </p:nvSpPr>
          <p:spPr bwMode="auto">
            <a:xfrm>
              <a:off x="2334" y="1841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36" name="AutoShape 691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7" name="AutoShape 692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38" name="Rectangle 693"/>
            <p:cNvSpPr>
              <a:spLocks noChangeArrowheads="1"/>
            </p:cNvSpPr>
            <p:nvPr/>
          </p:nvSpPr>
          <p:spPr bwMode="auto">
            <a:xfrm>
              <a:off x="2325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39" name="AutoShape 694"/>
            <p:cNvSpPr>
              <a:spLocks noChangeArrowheads="1"/>
            </p:cNvSpPr>
            <p:nvPr/>
          </p:nvSpPr>
          <p:spPr bwMode="auto">
            <a:xfrm>
              <a:off x="2276" y="1826"/>
              <a:ext cx="9" cy="18"/>
            </a:xfrm>
            <a:custGeom>
              <a:avLst/>
              <a:gdLst>
                <a:gd name="T0" fmla="*/ 0 w 35"/>
                <a:gd name="T1" fmla="*/ 0 h 70"/>
                <a:gd name="T2" fmla="*/ 0 w 35"/>
                <a:gd name="T3" fmla="*/ 0 h 70"/>
                <a:gd name="T4" fmla="*/ 0 w 35"/>
                <a:gd name="T5" fmla="*/ 0 h 70"/>
                <a:gd name="T6" fmla="*/ 0 w 35"/>
                <a:gd name="T7" fmla="*/ 0 h 70"/>
                <a:gd name="T8" fmla="*/ 0 w 35"/>
                <a:gd name="T9" fmla="*/ 0 h 70"/>
                <a:gd name="T10" fmla="*/ 0 w 35"/>
                <a:gd name="T11" fmla="*/ 0 h 70"/>
                <a:gd name="T12" fmla="*/ 0 w 35"/>
                <a:gd name="T13" fmla="*/ 0 h 70"/>
                <a:gd name="T14" fmla="*/ 0 w 35"/>
                <a:gd name="T15" fmla="*/ 0 h 70"/>
                <a:gd name="T16" fmla="*/ 0 w 35"/>
                <a:gd name="T17" fmla="*/ 0 h 70"/>
                <a:gd name="T18" fmla="*/ 0 w 35"/>
                <a:gd name="T19" fmla="*/ 0 h 70"/>
                <a:gd name="T20" fmla="*/ 0 w 35"/>
                <a:gd name="T21" fmla="*/ 0 h 70"/>
                <a:gd name="T22" fmla="*/ 0 w 35"/>
                <a:gd name="T23" fmla="*/ 0 h 70"/>
                <a:gd name="T24" fmla="*/ 0 w 35"/>
                <a:gd name="T25" fmla="*/ 0 h 70"/>
                <a:gd name="T26" fmla="*/ 0 w 35"/>
                <a:gd name="T27" fmla="*/ 0 h 70"/>
                <a:gd name="T28" fmla="*/ 0 w 35"/>
                <a:gd name="T29" fmla="*/ 0 h 70"/>
                <a:gd name="T30" fmla="*/ 0 w 35"/>
                <a:gd name="T31" fmla="*/ 0 h 70"/>
                <a:gd name="T32" fmla="*/ 0 w 35"/>
                <a:gd name="T33" fmla="*/ 0 h 70"/>
                <a:gd name="T34" fmla="*/ 0 w 35"/>
                <a:gd name="T35" fmla="*/ 0 h 70"/>
                <a:gd name="T36" fmla="*/ 0 w 35"/>
                <a:gd name="T37" fmla="*/ 0 h 70"/>
                <a:gd name="T38" fmla="*/ 0 w 35"/>
                <a:gd name="T39" fmla="*/ 0 h 70"/>
                <a:gd name="T40" fmla="*/ 0 w 35"/>
                <a:gd name="T41" fmla="*/ 0 h 70"/>
                <a:gd name="T42" fmla="*/ 0 w 35"/>
                <a:gd name="T43" fmla="*/ 0 h 70"/>
                <a:gd name="T44" fmla="*/ 0 w 35"/>
                <a:gd name="T45" fmla="*/ 0 h 70"/>
                <a:gd name="T46" fmla="*/ 0 w 35"/>
                <a:gd name="T47" fmla="*/ 0 h 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"/>
                <a:gd name="T73" fmla="*/ 0 h 70"/>
                <a:gd name="T74" fmla="*/ 35 w 35"/>
                <a:gd name="T75" fmla="*/ 70 h 7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" h="70">
                  <a:moveTo>
                    <a:pt x="22" y="5"/>
                  </a:moveTo>
                  <a:lnTo>
                    <a:pt x="22" y="41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3" y="41"/>
                  </a:lnTo>
                  <a:lnTo>
                    <a:pt x="13" y="5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5"/>
                  </a:lnTo>
                  <a:close/>
                  <a:moveTo>
                    <a:pt x="35" y="31"/>
                  </a:moveTo>
                  <a:lnTo>
                    <a:pt x="17" y="70"/>
                  </a:lnTo>
                  <a:lnTo>
                    <a:pt x="0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40" name="Line 695"/>
            <p:cNvSpPr>
              <a:spLocks noChangeShapeType="1"/>
            </p:cNvSpPr>
            <p:nvPr/>
          </p:nvSpPr>
          <p:spPr bwMode="auto">
            <a:xfrm>
              <a:off x="2261" y="1825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41" name="Rectangle 696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42" name="Picture 69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9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43" name="Rectangle 698"/>
            <p:cNvSpPr>
              <a:spLocks noChangeArrowheads="1"/>
            </p:cNvSpPr>
            <p:nvPr/>
          </p:nvSpPr>
          <p:spPr bwMode="auto">
            <a:xfrm>
              <a:off x="2261" y="1814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44" name="Rectangle 699"/>
            <p:cNvSpPr>
              <a:spLocks noChangeArrowheads="1"/>
            </p:cNvSpPr>
            <p:nvPr/>
          </p:nvSpPr>
          <p:spPr bwMode="auto">
            <a:xfrm>
              <a:off x="2261" y="1814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45" name="AutoShape 700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46" name="AutoShape 701"/>
            <p:cNvSpPr>
              <a:spLocks noChangeArrowheads="1"/>
            </p:cNvSpPr>
            <p:nvPr/>
          </p:nvSpPr>
          <p:spPr bwMode="auto">
            <a:xfrm>
              <a:off x="2341" y="1816"/>
              <a:ext cx="8" cy="18"/>
            </a:xfrm>
            <a:custGeom>
              <a:avLst/>
              <a:gdLst>
                <a:gd name="T0" fmla="*/ 0 w 30"/>
                <a:gd name="T1" fmla="*/ 0 h 73"/>
                <a:gd name="T2" fmla="*/ 0 w 30"/>
                <a:gd name="T3" fmla="*/ 0 h 73"/>
                <a:gd name="T4" fmla="*/ 0 w 30"/>
                <a:gd name="T5" fmla="*/ 0 h 73"/>
                <a:gd name="T6" fmla="*/ 0 w 30"/>
                <a:gd name="T7" fmla="*/ 0 h 73"/>
                <a:gd name="T8" fmla="*/ 0 w 30"/>
                <a:gd name="T9" fmla="*/ 0 h 73"/>
                <a:gd name="T10" fmla="*/ 0 w 30"/>
                <a:gd name="T11" fmla="*/ 0 h 73"/>
                <a:gd name="T12" fmla="*/ 0 w 30"/>
                <a:gd name="T13" fmla="*/ 0 h 73"/>
                <a:gd name="T14" fmla="*/ 0 w 30"/>
                <a:gd name="T15" fmla="*/ 0 h 73"/>
                <a:gd name="T16" fmla="*/ 0 w 30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3"/>
                <a:gd name="T29" fmla="*/ 30 w 3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1" y="73"/>
                  </a:lnTo>
                  <a:lnTo>
                    <a:pt x="30" y="64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47" name="Rectangle 702"/>
            <p:cNvSpPr>
              <a:spLocks noChangeArrowheads="1"/>
            </p:cNvSpPr>
            <p:nvPr/>
          </p:nvSpPr>
          <p:spPr bwMode="auto">
            <a:xfrm>
              <a:off x="2342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48" name="AutoShape 703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49" name="AutoShape 704"/>
            <p:cNvSpPr>
              <a:spLocks noChangeArrowheads="1"/>
            </p:cNvSpPr>
            <p:nvPr/>
          </p:nvSpPr>
          <p:spPr bwMode="auto">
            <a:xfrm>
              <a:off x="2333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8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8" y="73"/>
                  </a:lnTo>
                  <a:lnTo>
                    <a:pt x="20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50" name="Rectangle 705"/>
            <p:cNvSpPr>
              <a:spLocks noChangeArrowheads="1"/>
            </p:cNvSpPr>
            <p:nvPr/>
          </p:nvSpPr>
          <p:spPr bwMode="auto">
            <a:xfrm>
              <a:off x="2334" y="182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51" name="Rectangle 706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52" name="Rectangle 707"/>
            <p:cNvSpPr>
              <a:spLocks noChangeArrowheads="1"/>
            </p:cNvSpPr>
            <p:nvPr/>
          </p:nvSpPr>
          <p:spPr bwMode="auto">
            <a:xfrm>
              <a:off x="2276" y="1822"/>
              <a:ext cx="40" cy="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53" name="Line 708"/>
            <p:cNvSpPr>
              <a:spLocks noChangeShapeType="1"/>
            </p:cNvSpPr>
            <p:nvPr/>
          </p:nvSpPr>
          <p:spPr bwMode="auto">
            <a:xfrm>
              <a:off x="2261" y="1847"/>
              <a:ext cx="8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54" name="Rectangle 709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55" name="Picture 7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16" y="1334"/>
              <a:ext cx="20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56" name="Rectangle 711"/>
            <p:cNvSpPr>
              <a:spLocks noChangeArrowheads="1"/>
            </p:cNvSpPr>
            <p:nvPr/>
          </p:nvSpPr>
          <p:spPr bwMode="auto">
            <a:xfrm>
              <a:off x="2261" y="1836"/>
              <a:ext cx="89" cy="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57" name="Rectangle 712"/>
            <p:cNvSpPr>
              <a:spLocks noChangeArrowheads="1"/>
            </p:cNvSpPr>
            <p:nvPr/>
          </p:nvSpPr>
          <p:spPr bwMode="auto">
            <a:xfrm>
              <a:off x="2261" y="1836"/>
              <a:ext cx="89" cy="2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58" name="Rectangle 713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59" name="Rectangle 714"/>
            <p:cNvSpPr>
              <a:spLocks noChangeArrowheads="1"/>
            </p:cNvSpPr>
            <p:nvPr/>
          </p:nvSpPr>
          <p:spPr bwMode="auto">
            <a:xfrm>
              <a:off x="2272" y="1844"/>
              <a:ext cx="10" cy="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60" name="AutoShape 715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1" name="AutoShape 716"/>
            <p:cNvSpPr>
              <a:spLocks noChangeArrowheads="1"/>
            </p:cNvSpPr>
            <p:nvPr/>
          </p:nvSpPr>
          <p:spPr bwMode="auto">
            <a:xfrm>
              <a:off x="2325" y="1816"/>
              <a:ext cx="7" cy="18"/>
            </a:xfrm>
            <a:custGeom>
              <a:avLst/>
              <a:gdLst>
                <a:gd name="T0" fmla="*/ 0 w 28"/>
                <a:gd name="T1" fmla="*/ 0 h 73"/>
                <a:gd name="T2" fmla="*/ 0 w 28"/>
                <a:gd name="T3" fmla="*/ 0 h 73"/>
                <a:gd name="T4" fmla="*/ 0 w 28"/>
                <a:gd name="T5" fmla="*/ 0 h 73"/>
                <a:gd name="T6" fmla="*/ 0 w 28"/>
                <a:gd name="T7" fmla="*/ 0 h 73"/>
                <a:gd name="T8" fmla="*/ 0 w 28"/>
                <a:gd name="T9" fmla="*/ 0 h 73"/>
                <a:gd name="T10" fmla="*/ 0 w 28"/>
                <a:gd name="T11" fmla="*/ 0 h 73"/>
                <a:gd name="T12" fmla="*/ 0 w 28"/>
                <a:gd name="T13" fmla="*/ 0 h 73"/>
                <a:gd name="T14" fmla="*/ 0 w 28"/>
                <a:gd name="T15" fmla="*/ 0 h 73"/>
                <a:gd name="T16" fmla="*/ 0 w 28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3"/>
                <a:gd name="T29" fmla="*/ 28 w 28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3">
                  <a:moveTo>
                    <a:pt x="9" y="0"/>
                  </a:moveTo>
                  <a:lnTo>
                    <a:pt x="0" y="9"/>
                  </a:lnTo>
                  <a:lnTo>
                    <a:pt x="0" y="64"/>
                  </a:lnTo>
                  <a:lnTo>
                    <a:pt x="9" y="73"/>
                  </a:lnTo>
                  <a:lnTo>
                    <a:pt x="21" y="73"/>
                  </a:lnTo>
                  <a:lnTo>
                    <a:pt x="28" y="6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2" name="Rectangle 717"/>
            <p:cNvSpPr>
              <a:spLocks noChangeArrowheads="1"/>
            </p:cNvSpPr>
            <p:nvPr/>
          </p:nvSpPr>
          <p:spPr bwMode="auto">
            <a:xfrm>
              <a:off x="2326" y="182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63" name="AutoShape 718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4" name="AutoShape 719"/>
            <p:cNvSpPr>
              <a:spLocks noChangeArrowheads="1"/>
            </p:cNvSpPr>
            <p:nvPr/>
          </p:nvSpPr>
          <p:spPr bwMode="auto">
            <a:xfrm>
              <a:off x="2341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8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8" y="74"/>
                  </a:lnTo>
                  <a:lnTo>
                    <a:pt x="20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5" name="Rectangle 720"/>
            <p:cNvSpPr>
              <a:spLocks noChangeArrowheads="1"/>
            </p:cNvSpPr>
            <p:nvPr/>
          </p:nvSpPr>
          <p:spPr bwMode="auto">
            <a:xfrm>
              <a:off x="2342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66" name="AutoShape 721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7" name="AutoShape 722"/>
            <p:cNvSpPr>
              <a:spLocks noChangeArrowheads="1"/>
            </p:cNvSpPr>
            <p:nvPr/>
          </p:nvSpPr>
          <p:spPr bwMode="auto">
            <a:xfrm>
              <a:off x="2333" y="1837"/>
              <a:ext cx="7" cy="19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0 h 74"/>
                <a:gd name="T4" fmla="*/ 0 w 29"/>
                <a:gd name="T5" fmla="*/ 0 h 74"/>
                <a:gd name="T6" fmla="*/ 0 w 29"/>
                <a:gd name="T7" fmla="*/ 0 h 74"/>
                <a:gd name="T8" fmla="*/ 0 w 29"/>
                <a:gd name="T9" fmla="*/ 0 h 74"/>
                <a:gd name="T10" fmla="*/ 0 w 29"/>
                <a:gd name="T11" fmla="*/ 0 h 74"/>
                <a:gd name="T12" fmla="*/ 0 w 29"/>
                <a:gd name="T13" fmla="*/ 0 h 74"/>
                <a:gd name="T14" fmla="*/ 0 w 29"/>
                <a:gd name="T15" fmla="*/ 0 h 74"/>
                <a:gd name="T16" fmla="*/ 0 w 29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4"/>
                <a:gd name="T29" fmla="*/ 29 w 29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1" y="74"/>
                  </a:lnTo>
                  <a:lnTo>
                    <a:pt x="29" y="64"/>
                  </a:lnTo>
                  <a:lnTo>
                    <a:pt x="29" y="10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68" name="Rectangle 723"/>
            <p:cNvSpPr>
              <a:spLocks noChangeArrowheads="1"/>
            </p:cNvSpPr>
            <p:nvPr/>
          </p:nvSpPr>
          <p:spPr bwMode="auto">
            <a:xfrm>
              <a:off x="2334" y="1841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69" name="AutoShape 724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70" name="AutoShape 725"/>
            <p:cNvSpPr>
              <a:spLocks noChangeArrowheads="1"/>
            </p:cNvSpPr>
            <p:nvPr/>
          </p:nvSpPr>
          <p:spPr bwMode="auto">
            <a:xfrm>
              <a:off x="2325" y="1837"/>
              <a:ext cx="7" cy="19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0 h 74"/>
                <a:gd name="T4" fmla="*/ 0 w 28"/>
                <a:gd name="T5" fmla="*/ 0 h 74"/>
                <a:gd name="T6" fmla="*/ 0 w 28"/>
                <a:gd name="T7" fmla="*/ 0 h 74"/>
                <a:gd name="T8" fmla="*/ 0 w 28"/>
                <a:gd name="T9" fmla="*/ 0 h 74"/>
                <a:gd name="T10" fmla="*/ 0 w 28"/>
                <a:gd name="T11" fmla="*/ 0 h 74"/>
                <a:gd name="T12" fmla="*/ 0 w 28"/>
                <a:gd name="T13" fmla="*/ 0 h 74"/>
                <a:gd name="T14" fmla="*/ 0 w 28"/>
                <a:gd name="T15" fmla="*/ 0 h 74"/>
                <a:gd name="T16" fmla="*/ 0 w 28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74"/>
                <a:gd name="T29" fmla="*/ 28 w 28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74">
                  <a:moveTo>
                    <a:pt x="9" y="0"/>
                  </a:moveTo>
                  <a:lnTo>
                    <a:pt x="0" y="10"/>
                  </a:lnTo>
                  <a:lnTo>
                    <a:pt x="0" y="64"/>
                  </a:lnTo>
                  <a:lnTo>
                    <a:pt x="9" y="74"/>
                  </a:lnTo>
                  <a:lnTo>
                    <a:pt x="20" y="74"/>
                  </a:lnTo>
                  <a:lnTo>
                    <a:pt x="28" y="64"/>
                  </a:lnTo>
                  <a:lnTo>
                    <a:pt x="28" y="1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71" name="Rectangle 726"/>
            <p:cNvSpPr>
              <a:spLocks noChangeArrowheads="1"/>
            </p:cNvSpPr>
            <p:nvPr/>
          </p:nvSpPr>
          <p:spPr bwMode="auto">
            <a:xfrm>
              <a:off x="2325" y="1841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72" name="AutoShape 727"/>
            <p:cNvSpPr>
              <a:spLocks noChangeArrowheads="1"/>
            </p:cNvSpPr>
            <p:nvPr/>
          </p:nvSpPr>
          <p:spPr bwMode="auto">
            <a:xfrm>
              <a:off x="2276" y="1826"/>
              <a:ext cx="9" cy="18"/>
            </a:xfrm>
            <a:custGeom>
              <a:avLst/>
              <a:gdLst>
                <a:gd name="T0" fmla="*/ 0 w 35"/>
                <a:gd name="T1" fmla="*/ 0 h 70"/>
                <a:gd name="T2" fmla="*/ 0 w 35"/>
                <a:gd name="T3" fmla="*/ 0 h 70"/>
                <a:gd name="T4" fmla="*/ 0 w 35"/>
                <a:gd name="T5" fmla="*/ 0 h 70"/>
                <a:gd name="T6" fmla="*/ 0 w 35"/>
                <a:gd name="T7" fmla="*/ 0 h 70"/>
                <a:gd name="T8" fmla="*/ 0 w 35"/>
                <a:gd name="T9" fmla="*/ 0 h 70"/>
                <a:gd name="T10" fmla="*/ 0 w 35"/>
                <a:gd name="T11" fmla="*/ 0 h 70"/>
                <a:gd name="T12" fmla="*/ 0 w 35"/>
                <a:gd name="T13" fmla="*/ 0 h 70"/>
                <a:gd name="T14" fmla="*/ 0 w 35"/>
                <a:gd name="T15" fmla="*/ 0 h 70"/>
                <a:gd name="T16" fmla="*/ 0 w 35"/>
                <a:gd name="T17" fmla="*/ 0 h 70"/>
                <a:gd name="T18" fmla="*/ 0 w 35"/>
                <a:gd name="T19" fmla="*/ 0 h 70"/>
                <a:gd name="T20" fmla="*/ 0 w 35"/>
                <a:gd name="T21" fmla="*/ 0 h 70"/>
                <a:gd name="T22" fmla="*/ 0 w 35"/>
                <a:gd name="T23" fmla="*/ 0 h 70"/>
                <a:gd name="T24" fmla="*/ 0 w 35"/>
                <a:gd name="T25" fmla="*/ 0 h 70"/>
                <a:gd name="T26" fmla="*/ 0 w 35"/>
                <a:gd name="T27" fmla="*/ 0 h 70"/>
                <a:gd name="T28" fmla="*/ 0 w 35"/>
                <a:gd name="T29" fmla="*/ 0 h 70"/>
                <a:gd name="T30" fmla="*/ 0 w 35"/>
                <a:gd name="T31" fmla="*/ 0 h 70"/>
                <a:gd name="T32" fmla="*/ 0 w 35"/>
                <a:gd name="T33" fmla="*/ 0 h 70"/>
                <a:gd name="T34" fmla="*/ 0 w 35"/>
                <a:gd name="T35" fmla="*/ 0 h 70"/>
                <a:gd name="T36" fmla="*/ 0 w 35"/>
                <a:gd name="T37" fmla="*/ 0 h 70"/>
                <a:gd name="T38" fmla="*/ 0 w 35"/>
                <a:gd name="T39" fmla="*/ 0 h 70"/>
                <a:gd name="T40" fmla="*/ 0 w 35"/>
                <a:gd name="T41" fmla="*/ 0 h 70"/>
                <a:gd name="T42" fmla="*/ 0 w 35"/>
                <a:gd name="T43" fmla="*/ 0 h 70"/>
                <a:gd name="T44" fmla="*/ 0 w 35"/>
                <a:gd name="T45" fmla="*/ 0 h 70"/>
                <a:gd name="T46" fmla="*/ 0 w 35"/>
                <a:gd name="T47" fmla="*/ 0 h 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"/>
                <a:gd name="T73" fmla="*/ 0 h 70"/>
                <a:gd name="T74" fmla="*/ 35 w 35"/>
                <a:gd name="T75" fmla="*/ 70 h 7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" h="70">
                  <a:moveTo>
                    <a:pt x="22" y="5"/>
                  </a:moveTo>
                  <a:lnTo>
                    <a:pt x="22" y="41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3" y="41"/>
                  </a:lnTo>
                  <a:lnTo>
                    <a:pt x="13" y="5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5"/>
                  </a:lnTo>
                  <a:close/>
                  <a:moveTo>
                    <a:pt x="35" y="31"/>
                  </a:moveTo>
                  <a:lnTo>
                    <a:pt x="17" y="70"/>
                  </a:lnTo>
                  <a:lnTo>
                    <a:pt x="0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73" name="Line 728"/>
            <p:cNvSpPr>
              <a:spLocks noChangeShapeType="1"/>
            </p:cNvSpPr>
            <p:nvPr/>
          </p:nvSpPr>
          <p:spPr bwMode="auto">
            <a:xfrm>
              <a:off x="2101" y="1745"/>
              <a:ext cx="86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74" name="Rectangle 729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75" name="Picture 73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2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76" name="Rectangle 731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77" name="Rectangle 732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78" name="AutoShape 733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79" name="AutoShape 734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80" name="Rectangle 735"/>
            <p:cNvSpPr>
              <a:spLocks noChangeArrowheads="1"/>
            </p:cNvSpPr>
            <p:nvPr/>
          </p:nvSpPr>
          <p:spPr bwMode="auto">
            <a:xfrm>
              <a:off x="2177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81" name="AutoShape 736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82" name="AutoShape 737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83" name="Rectangle 738"/>
            <p:cNvSpPr>
              <a:spLocks noChangeArrowheads="1"/>
            </p:cNvSpPr>
            <p:nvPr/>
          </p:nvSpPr>
          <p:spPr bwMode="auto">
            <a:xfrm>
              <a:off x="216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84" name="AutoShape 739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85" name="AutoShape 740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86" name="Line 741"/>
            <p:cNvSpPr>
              <a:spLocks noChangeShapeType="1"/>
            </p:cNvSpPr>
            <p:nvPr/>
          </p:nvSpPr>
          <p:spPr bwMode="auto">
            <a:xfrm>
              <a:off x="2101" y="1745"/>
              <a:ext cx="86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87" name="Rectangle 742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788" name="Picture 7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21" y="1329"/>
              <a:ext cx="21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789" name="Rectangle 744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90" name="Rectangle 745"/>
            <p:cNvSpPr>
              <a:spLocks noChangeArrowheads="1"/>
            </p:cNvSpPr>
            <p:nvPr/>
          </p:nvSpPr>
          <p:spPr bwMode="auto">
            <a:xfrm>
              <a:off x="2101" y="1733"/>
              <a:ext cx="85" cy="2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791" name="AutoShape 746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2" name="AutoShape 747"/>
            <p:cNvSpPr>
              <a:spLocks noChangeArrowheads="1"/>
            </p:cNvSpPr>
            <p:nvPr/>
          </p:nvSpPr>
          <p:spPr bwMode="auto">
            <a:xfrm>
              <a:off x="2177" y="1736"/>
              <a:ext cx="7" cy="18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8" y="0"/>
                  </a:moveTo>
                  <a:lnTo>
                    <a:pt x="0" y="9"/>
                  </a:lnTo>
                  <a:lnTo>
                    <a:pt x="0" y="65"/>
                  </a:lnTo>
                  <a:lnTo>
                    <a:pt x="8" y="76"/>
                  </a:lnTo>
                  <a:lnTo>
                    <a:pt x="21" y="76"/>
                  </a:lnTo>
                  <a:lnTo>
                    <a:pt x="30" y="65"/>
                  </a:lnTo>
                  <a:lnTo>
                    <a:pt x="30" y="9"/>
                  </a:lnTo>
                  <a:lnTo>
                    <a:pt x="21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3" name="Rectangle 748"/>
            <p:cNvSpPr>
              <a:spLocks noChangeArrowheads="1"/>
            </p:cNvSpPr>
            <p:nvPr/>
          </p:nvSpPr>
          <p:spPr bwMode="auto">
            <a:xfrm>
              <a:off x="2177" y="1740"/>
              <a:ext cx="6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794" name="AutoShape 749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5" name="AutoShape 750"/>
            <p:cNvSpPr>
              <a:spLocks noChangeArrowheads="1"/>
            </p:cNvSpPr>
            <p:nvPr/>
          </p:nvSpPr>
          <p:spPr bwMode="auto">
            <a:xfrm>
              <a:off x="2167" y="1736"/>
              <a:ext cx="8" cy="19"/>
            </a:xfrm>
            <a:custGeom>
              <a:avLst/>
              <a:gdLst>
                <a:gd name="T0" fmla="*/ 0 w 30"/>
                <a:gd name="T1" fmla="*/ 0 h 76"/>
                <a:gd name="T2" fmla="*/ 0 w 30"/>
                <a:gd name="T3" fmla="*/ 0 h 76"/>
                <a:gd name="T4" fmla="*/ 0 w 30"/>
                <a:gd name="T5" fmla="*/ 0 h 76"/>
                <a:gd name="T6" fmla="*/ 0 w 30"/>
                <a:gd name="T7" fmla="*/ 0 h 76"/>
                <a:gd name="T8" fmla="*/ 0 w 30"/>
                <a:gd name="T9" fmla="*/ 0 h 76"/>
                <a:gd name="T10" fmla="*/ 0 w 30"/>
                <a:gd name="T11" fmla="*/ 0 h 76"/>
                <a:gd name="T12" fmla="*/ 0 w 30"/>
                <a:gd name="T13" fmla="*/ 0 h 76"/>
                <a:gd name="T14" fmla="*/ 0 w 30"/>
                <a:gd name="T15" fmla="*/ 0 h 76"/>
                <a:gd name="T16" fmla="*/ 0 w 30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76"/>
                <a:gd name="T29" fmla="*/ 30 w 30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76">
                  <a:moveTo>
                    <a:pt x="9" y="0"/>
                  </a:moveTo>
                  <a:lnTo>
                    <a:pt x="0" y="10"/>
                  </a:lnTo>
                  <a:lnTo>
                    <a:pt x="0" y="65"/>
                  </a:lnTo>
                  <a:lnTo>
                    <a:pt x="9" y="76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0" y="10"/>
                  </a:lnTo>
                  <a:lnTo>
                    <a:pt x="22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6" name="Rectangle 751"/>
            <p:cNvSpPr>
              <a:spLocks noChangeArrowheads="1"/>
            </p:cNvSpPr>
            <p:nvPr/>
          </p:nvSpPr>
          <p:spPr bwMode="auto">
            <a:xfrm>
              <a:off x="2168" y="1740"/>
              <a:ext cx="5" cy="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1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797" name="AutoShape 752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8" name="AutoShape 753"/>
            <p:cNvSpPr>
              <a:spLocks noChangeArrowheads="1"/>
            </p:cNvSpPr>
            <p:nvPr/>
          </p:nvSpPr>
          <p:spPr bwMode="auto">
            <a:xfrm>
              <a:off x="2109" y="1736"/>
              <a:ext cx="9" cy="17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9"/>
                <a:gd name="T23" fmla="*/ 35 w 35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9">
                  <a:moveTo>
                    <a:pt x="8" y="0"/>
                  </a:moveTo>
                  <a:lnTo>
                    <a:pt x="0" y="35"/>
                  </a:lnTo>
                  <a:lnTo>
                    <a:pt x="8" y="69"/>
                  </a:lnTo>
                  <a:lnTo>
                    <a:pt x="27" y="69"/>
                  </a:lnTo>
                  <a:lnTo>
                    <a:pt x="35" y="35"/>
                  </a:lnTo>
                  <a:lnTo>
                    <a:pt x="2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799" name="Line 754"/>
            <p:cNvSpPr>
              <a:spLocks noChangeShapeType="1"/>
            </p:cNvSpPr>
            <p:nvPr/>
          </p:nvSpPr>
          <p:spPr bwMode="auto">
            <a:xfrm flipH="1" flipV="1">
              <a:off x="2050" y="1741"/>
              <a:ext cx="53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00" name="AutoShape 755"/>
            <p:cNvSpPr>
              <a:spLocks noChangeArrowheads="1"/>
            </p:cNvSpPr>
            <p:nvPr/>
          </p:nvSpPr>
          <p:spPr bwMode="auto">
            <a:xfrm>
              <a:off x="2051" y="1743"/>
              <a:ext cx="51" cy="13"/>
            </a:xfrm>
            <a:custGeom>
              <a:avLst/>
              <a:gdLst>
                <a:gd name="T0" fmla="*/ 0 w 203"/>
                <a:gd name="T1" fmla="*/ 0 h 55"/>
                <a:gd name="T2" fmla="*/ 0 w 203"/>
                <a:gd name="T3" fmla="*/ 0 h 55"/>
                <a:gd name="T4" fmla="*/ 0 w 203"/>
                <a:gd name="T5" fmla="*/ 0 h 55"/>
                <a:gd name="T6" fmla="*/ 0 60000 65536"/>
                <a:gd name="T7" fmla="*/ 0 60000 65536"/>
                <a:gd name="T8" fmla="*/ 0 60000 65536"/>
                <a:gd name="T9" fmla="*/ 0 w 203"/>
                <a:gd name="T10" fmla="*/ 0 h 55"/>
                <a:gd name="T11" fmla="*/ 203 w 203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" h="55">
                  <a:moveTo>
                    <a:pt x="203" y="0"/>
                  </a:moveTo>
                  <a:lnTo>
                    <a:pt x="137" y="0"/>
                  </a:lnTo>
                  <a:lnTo>
                    <a:pt x="0" y="55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01" name="Rectangle 756"/>
            <p:cNvSpPr>
              <a:spLocks noChangeArrowheads="1"/>
            </p:cNvSpPr>
            <p:nvPr/>
          </p:nvSpPr>
          <p:spPr bwMode="auto">
            <a:xfrm>
              <a:off x="2050" y="1726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802" name="Picture 75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14" y="1293"/>
              <a:ext cx="34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803" name="Rectangle 758"/>
            <p:cNvSpPr>
              <a:spLocks noChangeArrowheads="1"/>
            </p:cNvSpPr>
            <p:nvPr/>
          </p:nvSpPr>
          <p:spPr bwMode="auto">
            <a:xfrm>
              <a:off x="2050" y="1726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04" name="Rectangle 759"/>
            <p:cNvSpPr>
              <a:spLocks noChangeArrowheads="1"/>
            </p:cNvSpPr>
            <p:nvPr/>
          </p:nvSpPr>
          <p:spPr bwMode="auto">
            <a:xfrm>
              <a:off x="2050" y="1726"/>
              <a:ext cx="51" cy="3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05" name="AutoShape 760"/>
            <p:cNvSpPr>
              <a:spLocks noChangeArrowheads="1"/>
            </p:cNvSpPr>
            <p:nvPr/>
          </p:nvSpPr>
          <p:spPr bwMode="auto">
            <a:xfrm>
              <a:off x="2072" y="1727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06" name="AutoShape 761"/>
            <p:cNvSpPr>
              <a:spLocks noChangeArrowheads="1"/>
            </p:cNvSpPr>
            <p:nvPr/>
          </p:nvSpPr>
          <p:spPr bwMode="auto">
            <a:xfrm>
              <a:off x="2072" y="1727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07" name="AutoShape 762"/>
            <p:cNvSpPr>
              <a:spLocks noChangeArrowheads="1"/>
            </p:cNvSpPr>
            <p:nvPr/>
          </p:nvSpPr>
          <p:spPr bwMode="auto">
            <a:xfrm>
              <a:off x="2054" y="1746"/>
              <a:ext cx="11" cy="16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3"/>
                <a:gd name="T23" fmla="*/ 42 w 4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3">
                  <a:moveTo>
                    <a:pt x="23" y="0"/>
                  </a:moveTo>
                  <a:lnTo>
                    <a:pt x="42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38"/>
                  </a:lnTo>
                  <a:lnTo>
                    <a:pt x="2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08" name="AutoShape 763"/>
            <p:cNvSpPr>
              <a:spLocks noChangeArrowheads="1"/>
            </p:cNvSpPr>
            <p:nvPr/>
          </p:nvSpPr>
          <p:spPr bwMode="auto">
            <a:xfrm>
              <a:off x="2054" y="1746"/>
              <a:ext cx="11" cy="16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3"/>
                <a:gd name="T23" fmla="*/ 42 w 4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3">
                  <a:moveTo>
                    <a:pt x="23" y="0"/>
                  </a:moveTo>
                  <a:lnTo>
                    <a:pt x="42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38"/>
                  </a:lnTo>
                  <a:lnTo>
                    <a:pt x="2" y="7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09" name="Line 764"/>
            <p:cNvSpPr>
              <a:spLocks noChangeShapeType="1"/>
            </p:cNvSpPr>
            <p:nvPr/>
          </p:nvSpPr>
          <p:spPr bwMode="auto">
            <a:xfrm flipH="1" flipV="1">
              <a:off x="2050" y="1741"/>
              <a:ext cx="53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10" name="AutoShape 765"/>
            <p:cNvSpPr>
              <a:spLocks noChangeArrowheads="1"/>
            </p:cNvSpPr>
            <p:nvPr/>
          </p:nvSpPr>
          <p:spPr bwMode="auto">
            <a:xfrm>
              <a:off x="2051" y="1743"/>
              <a:ext cx="51" cy="13"/>
            </a:xfrm>
            <a:custGeom>
              <a:avLst/>
              <a:gdLst>
                <a:gd name="T0" fmla="*/ 0 w 203"/>
                <a:gd name="T1" fmla="*/ 0 h 55"/>
                <a:gd name="T2" fmla="*/ 0 w 203"/>
                <a:gd name="T3" fmla="*/ 0 h 55"/>
                <a:gd name="T4" fmla="*/ 0 w 203"/>
                <a:gd name="T5" fmla="*/ 0 h 55"/>
                <a:gd name="T6" fmla="*/ 0 60000 65536"/>
                <a:gd name="T7" fmla="*/ 0 60000 65536"/>
                <a:gd name="T8" fmla="*/ 0 60000 65536"/>
                <a:gd name="T9" fmla="*/ 0 w 203"/>
                <a:gd name="T10" fmla="*/ 0 h 55"/>
                <a:gd name="T11" fmla="*/ 203 w 203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" h="55">
                  <a:moveTo>
                    <a:pt x="203" y="0"/>
                  </a:moveTo>
                  <a:lnTo>
                    <a:pt x="137" y="0"/>
                  </a:lnTo>
                  <a:lnTo>
                    <a:pt x="0" y="55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11" name="Rectangle 766"/>
            <p:cNvSpPr>
              <a:spLocks noChangeArrowheads="1"/>
            </p:cNvSpPr>
            <p:nvPr/>
          </p:nvSpPr>
          <p:spPr bwMode="auto">
            <a:xfrm>
              <a:off x="2050" y="1726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812" name="Picture 76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14" y="1293"/>
              <a:ext cx="34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813" name="Rectangle 768"/>
            <p:cNvSpPr>
              <a:spLocks noChangeArrowheads="1"/>
            </p:cNvSpPr>
            <p:nvPr/>
          </p:nvSpPr>
          <p:spPr bwMode="auto">
            <a:xfrm>
              <a:off x="2050" y="1726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14" name="Rectangle 769"/>
            <p:cNvSpPr>
              <a:spLocks noChangeArrowheads="1"/>
            </p:cNvSpPr>
            <p:nvPr/>
          </p:nvSpPr>
          <p:spPr bwMode="auto">
            <a:xfrm>
              <a:off x="2050" y="1726"/>
              <a:ext cx="51" cy="3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15" name="AutoShape 770"/>
            <p:cNvSpPr>
              <a:spLocks noChangeArrowheads="1"/>
            </p:cNvSpPr>
            <p:nvPr/>
          </p:nvSpPr>
          <p:spPr bwMode="auto">
            <a:xfrm>
              <a:off x="2072" y="1727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16" name="AutoShape 771"/>
            <p:cNvSpPr>
              <a:spLocks noChangeArrowheads="1"/>
            </p:cNvSpPr>
            <p:nvPr/>
          </p:nvSpPr>
          <p:spPr bwMode="auto">
            <a:xfrm>
              <a:off x="2072" y="1727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17" name="AutoShape 772"/>
            <p:cNvSpPr>
              <a:spLocks noChangeArrowheads="1"/>
            </p:cNvSpPr>
            <p:nvPr/>
          </p:nvSpPr>
          <p:spPr bwMode="auto">
            <a:xfrm>
              <a:off x="2054" y="1746"/>
              <a:ext cx="11" cy="16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3"/>
                <a:gd name="T23" fmla="*/ 42 w 4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3">
                  <a:moveTo>
                    <a:pt x="23" y="0"/>
                  </a:moveTo>
                  <a:lnTo>
                    <a:pt x="42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38"/>
                  </a:lnTo>
                  <a:lnTo>
                    <a:pt x="2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18" name="AutoShape 773"/>
            <p:cNvSpPr>
              <a:spLocks noChangeArrowheads="1"/>
            </p:cNvSpPr>
            <p:nvPr/>
          </p:nvSpPr>
          <p:spPr bwMode="auto">
            <a:xfrm>
              <a:off x="2054" y="1746"/>
              <a:ext cx="11" cy="16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3"/>
                <a:gd name="T23" fmla="*/ 42 w 4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3">
                  <a:moveTo>
                    <a:pt x="23" y="0"/>
                  </a:moveTo>
                  <a:lnTo>
                    <a:pt x="42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38"/>
                  </a:lnTo>
                  <a:lnTo>
                    <a:pt x="2" y="7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19" name="Rectangle 774"/>
            <p:cNvSpPr>
              <a:spLocks noChangeArrowheads="1"/>
            </p:cNvSpPr>
            <p:nvPr/>
          </p:nvSpPr>
          <p:spPr bwMode="auto">
            <a:xfrm>
              <a:off x="1988" y="1725"/>
              <a:ext cx="62" cy="44"/>
            </a:xfrm>
            <a:prstGeom prst="rect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20" name="Rectangle 775"/>
            <p:cNvSpPr>
              <a:spLocks noChangeArrowheads="1"/>
            </p:cNvSpPr>
            <p:nvPr/>
          </p:nvSpPr>
          <p:spPr bwMode="auto">
            <a:xfrm>
              <a:off x="1988" y="1725"/>
              <a:ext cx="62" cy="4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821" name="Rectangle 776"/>
            <p:cNvSpPr>
              <a:spLocks noChangeArrowheads="1"/>
            </p:cNvSpPr>
            <p:nvPr/>
          </p:nvSpPr>
          <p:spPr bwMode="auto">
            <a:xfrm>
              <a:off x="1988" y="1736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822" name="Line 777"/>
            <p:cNvSpPr>
              <a:spLocks noChangeShapeType="1"/>
            </p:cNvSpPr>
            <p:nvPr/>
          </p:nvSpPr>
          <p:spPr bwMode="auto">
            <a:xfrm>
              <a:off x="2043" y="1727"/>
              <a:ext cx="6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23" name="Line 778"/>
            <p:cNvSpPr>
              <a:spLocks noChangeShapeType="1"/>
            </p:cNvSpPr>
            <p:nvPr/>
          </p:nvSpPr>
          <p:spPr bwMode="auto">
            <a:xfrm>
              <a:off x="3223" y="1747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24" name="AutoShape 779"/>
            <p:cNvSpPr>
              <a:spLocks noChangeArrowheads="1"/>
            </p:cNvSpPr>
            <p:nvPr/>
          </p:nvSpPr>
          <p:spPr bwMode="auto">
            <a:xfrm>
              <a:off x="3223" y="1735"/>
              <a:ext cx="12" cy="24"/>
            </a:xfrm>
            <a:custGeom>
              <a:avLst/>
              <a:gdLst>
                <a:gd name="T0" fmla="*/ 0 w 46"/>
                <a:gd name="T1" fmla="*/ 0 h 96"/>
                <a:gd name="T2" fmla="*/ 0 w 46"/>
                <a:gd name="T3" fmla="*/ 0 h 96"/>
                <a:gd name="T4" fmla="*/ 0 w 46"/>
                <a:gd name="T5" fmla="*/ 0 h 96"/>
                <a:gd name="T6" fmla="*/ 0 w 46"/>
                <a:gd name="T7" fmla="*/ 0 h 96"/>
                <a:gd name="T8" fmla="*/ 0 w 46"/>
                <a:gd name="T9" fmla="*/ 0 h 96"/>
                <a:gd name="T10" fmla="*/ 0 w 46"/>
                <a:gd name="T11" fmla="*/ 0 h 96"/>
                <a:gd name="T12" fmla="*/ 0 w 46"/>
                <a:gd name="T13" fmla="*/ 0 h 96"/>
                <a:gd name="T14" fmla="*/ 0 w 46"/>
                <a:gd name="T15" fmla="*/ 0 h 96"/>
                <a:gd name="T16" fmla="*/ 0 w 4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6"/>
                <a:gd name="T29" fmla="*/ 46 w 4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6">
                  <a:moveTo>
                    <a:pt x="33" y="0"/>
                  </a:moveTo>
                  <a:lnTo>
                    <a:pt x="46" y="14"/>
                  </a:lnTo>
                  <a:lnTo>
                    <a:pt x="46" y="82"/>
                  </a:lnTo>
                  <a:lnTo>
                    <a:pt x="33" y="96"/>
                  </a:lnTo>
                  <a:lnTo>
                    <a:pt x="14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25" name="AutoShape 780"/>
            <p:cNvSpPr>
              <a:spLocks noChangeArrowheads="1"/>
            </p:cNvSpPr>
            <p:nvPr/>
          </p:nvSpPr>
          <p:spPr bwMode="auto">
            <a:xfrm>
              <a:off x="3223" y="1735"/>
              <a:ext cx="12" cy="24"/>
            </a:xfrm>
            <a:custGeom>
              <a:avLst/>
              <a:gdLst>
                <a:gd name="T0" fmla="*/ 0 w 46"/>
                <a:gd name="T1" fmla="*/ 0 h 96"/>
                <a:gd name="T2" fmla="*/ 0 w 46"/>
                <a:gd name="T3" fmla="*/ 0 h 96"/>
                <a:gd name="T4" fmla="*/ 0 w 46"/>
                <a:gd name="T5" fmla="*/ 0 h 96"/>
                <a:gd name="T6" fmla="*/ 0 w 46"/>
                <a:gd name="T7" fmla="*/ 0 h 96"/>
                <a:gd name="T8" fmla="*/ 0 w 46"/>
                <a:gd name="T9" fmla="*/ 0 h 96"/>
                <a:gd name="T10" fmla="*/ 0 w 46"/>
                <a:gd name="T11" fmla="*/ 0 h 96"/>
                <a:gd name="T12" fmla="*/ 0 w 46"/>
                <a:gd name="T13" fmla="*/ 0 h 96"/>
                <a:gd name="T14" fmla="*/ 0 w 46"/>
                <a:gd name="T15" fmla="*/ 0 h 96"/>
                <a:gd name="T16" fmla="*/ 0 w 4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6"/>
                <a:gd name="T29" fmla="*/ 46 w 4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6">
                  <a:moveTo>
                    <a:pt x="33" y="0"/>
                  </a:moveTo>
                  <a:lnTo>
                    <a:pt x="46" y="14"/>
                  </a:lnTo>
                  <a:lnTo>
                    <a:pt x="46" y="82"/>
                  </a:lnTo>
                  <a:lnTo>
                    <a:pt x="33" y="96"/>
                  </a:lnTo>
                  <a:lnTo>
                    <a:pt x="14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26" name="Rectangle 781"/>
            <p:cNvSpPr>
              <a:spLocks noChangeArrowheads="1"/>
            </p:cNvSpPr>
            <p:nvPr/>
          </p:nvSpPr>
          <p:spPr bwMode="auto">
            <a:xfrm>
              <a:off x="3223" y="17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27" name="AutoShape 782"/>
            <p:cNvSpPr>
              <a:spLocks noChangeArrowheads="1"/>
            </p:cNvSpPr>
            <p:nvPr/>
          </p:nvSpPr>
          <p:spPr bwMode="auto">
            <a:xfrm>
              <a:off x="3242" y="1735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28" name="AutoShape 783"/>
            <p:cNvSpPr>
              <a:spLocks noChangeArrowheads="1"/>
            </p:cNvSpPr>
            <p:nvPr/>
          </p:nvSpPr>
          <p:spPr bwMode="auto">
            <a:xfrm>
              <a:off x="3242" y="1735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29" name="Rectangle 784"/>
            <p:cNvSpPr>
              <a:spLocks noChangeArrowheads="1"/>
            </p:cNvSpPr>
            <p:nvPr/>
          </p:nvSpPr>
          <p:spPr bwMode="auto">
            <a:xfrm>
              <a:off x="3243" y="1737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30" name="AutoShape 785"/>
            <p:cNvSpPr>
              <a:spLocks noChangeArrowheads="1"/>
            </p:cNvSpPr>
            <p:nvPr/>
          </p:nvSpPr>
          <p:spPr bwMode="auto">
            <a:xfrm>
              <a:off x="3261" y="1734"/>
              <a:ext cx="11" cy="25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2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2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1" name="AutoShape 786"/>
            <p:cNvSpPr>
              <a:spLocks noChangeArrowheads="1"/>
            </p:cNvSpPr>
            <p:nvPr/>
          </p:nvSpPr>
          <p:spPr bwMode="auto">
            <a:xfrm>
              <a:off x="3261" y="1734"/>
              <a:ext cx="11" cy="25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2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2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2" name="Rectangle 787"/>
            <p:cNvSpPr>
              <a:spLocks noChangeArrowheads="1"/>
            </p:cNvSpPr>
            <p:nvPr/>
          </p:nvSpPr>
          <p:spPr bwMode="auto">
            <a:xfrm>
              <a:off x="3260" y="17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33" name="Line 788"/>
            <p:cNvSpPr>
              <a:spLocks noChangeShapeType="1"/>
            </p:cNvSpPr>
            <p:nvPr/>
          </p:nvSpPr>
          <p:spPr bwMode="auto">
            <a:xfrm>
              <a:off x="3223" y="1747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4" name="AutoShape 789"/>
            <p:cNvSpPr>
              <a:spLocks noChangeArrowheads="1"/>
            </p:cNvSpPr>
            <p:nvPr/>
          </p:nvSpPr>
          <p:spPr bwMode="auto">
            <a:xfrm>
              <a:off x="3223" y="1735"/>
              <a:ext cx="12" cy="24"/>
            </a:xfrm>
            <a:custGeom>
              <a:avLst/>
              <a:gdLst>
                <a:gd name="T0" fmla="*/ 0 w 46"/>
                <a:gd name="T1" fmla="*/ 0 h 96"/>
                <a:gd name="T2" fmla="*/ 0 w 46"/>
                <a:gd name="T3" fmla="*/ 0 h 96"/>
                <a:gd name="T4" fmla="*/ 0 w 46"/>
                <a:gd name="T5" fmla="*/ 0 h 96"/>
                <a:gd name="T6" fmla="*/ 0 w 46"/>
                <a:gd name="T7" fmla="*/ 0 h 96"/>
                <a:gd name="T8" fmla="*/ 0 w 46"/>
                <a:gd name="T9" fmla="*/ 0 h 96"/>
                <a:gd name="T10" fmla="*/ 0 w 46"/>
                <a:gd name="T11" fmla="*/ 0 h 96"/>
                <a:gd name="T12" fmla="*/ 0 w 46"/>
                <a:gd name="T13" fmla="*/ 0 h 96"/>
                <a:gd name="T14" fmla="*/ 0 w 46"/>
                <a:gd name="T15" fmla="*/ 0 h 96"/>
                <a:gd name="T16" fmla="*/ 0 w 4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6"/>
                <a:gd name="T29" fmla="*/ 46 w 4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6">
                  <a:moveTo>
                    <a:pt x="33" y="0"/>
                  </a:moveTo>
                  <a:lnTo>
                    <a:pt x="46" y="14"/>
                  </a:lnTo>
                  <a:lnTo>
                    <a:pt x="46" y="82"/>
                  </a:lnTo>
                  <a:lnTo>
                    <a:pt x="33" y="96"/>
                  </a:lnTo>
                  <a:lnTo>
                    <a:pt x="14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5" name="AutoShape 790"/>
            <p:cNvSpPr>
              <a:spLocks noChangeArrowheads="1"/>
            </p:cNvSpPr>
            <p:nvPr/>
          </p:nvSpPr>
          <p:spPr bwMode="auto">
            <a:xfrm>
              <a:off x="3223" y="1735"/>
              <a:ext cx="12" cy="24"/>
            </a:xfrm>
            <a:custGeom>
              <a:avLst/>
              <a:gdLst>
                <a:gd name="T0" fmla="*/ 0 w 46"/>
                <a:gd name="T1" fmla="*/ 0 h 96"/>
                <a:gd name="T2" fmla="*/ 0 w 46"/>
                <a:gd name="T3" fmla="*/ 0 h 96"/>
                <a:gd name="T4" fmla="*/ 0 w 46"/>
                <a:gd name="T5" fmla="*/ 0 h 96"/>
                <a:gd name="T6" fmla="*/ 0 w 46"/>
                <a:gd name="T7" fmla="*/ 0 h 96"/>
                <a:gd name="T8" fmla="*/ 0 w 46"/>
                <a:gd name="T9" fmla="*/ 0 h 96"/>
                <a:gd name="T10" fmla="*/ 0 w 46"/>
                <a:gd name="T11" fmla="*/ 0 h 96"/>
                <a:gd name="T12" fmla="*/ 0 w 46"/>
                <a:gd name="T13" fmla="*/ 0 h 96"/>
                <a:gd name="T14" fmla="*/ 0 w 46"/>
                <a:gd name="T15" fmla="*/ 0 h 96"/>
                <a:gd name="T16" fmla="*/ 0 w 4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6"/>
                <a:gd name="T29" fmla="*/ 46 w 4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6">
                  <a:moveTo>
                    <a:pt x="33" y="0"/>
                  </a:moveTo>
                  <a:lnTo>
                    <a:pt x="46" y="14"/>
                  </a:lnTo>
                  <a:lnTo>
                    <a:pt x="46" y="82"/>
                  </a:lnTo>
                  <a:lnTo>
                    <a:pt x="33" y="96"/>
                  </a:lnTo>
                  <a:lnTo>
                    <a:pt x="14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6" name="Rectangle 791"/>
            <p:cNvSpPr>
              <a:spLocks noChangeArrowheads="1"/>
            </p:cNvSpPr>
            <p:nvPr/>
          </p:nvSpPr>
          <p:spPr bwMode="auto">
            <a:xfrm>
              <a:off x="3223" y="17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37" name="AutoShape 792"/>
            <p:cNvSpPr>
              <a:spLocks noChangeArrowheads="1"/>
            </p:cNvSpPr>
            <p:nvPr/>
          </p:nvSpPr>
          <p:spPr bwMode="auto">
            <a:xfrm>
              <a:off x="3242" y="1735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8" name="AutoShape 793"/>
            <p:cNvSpPr>
              <a:spLocks noChangeArrowheads="1"/>
            </p:cNvSpPr>
            <p:nvPr/>
          </p:nvSpPr>
          <p:spPr bwMode="auto">
            <a:xfrm>
              <a:off x="3242" y="1735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39" name="Rectangle 794"/>
            <p:cNvSpPr>
              <a:spLocks noChangeArrowheads="1"/>
            </p:cNvSpPr>
            <p:nvPr/>
          </p:nvSpPr>
          <p:spPr bwMode="auto">
            <a:xfrm>
              <a:off x="3243" y="1737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40" name="AutoShape 795"/>
            <p:cNvSpPr>
              <a:spLocks noChangeArrowheads="1"/>
            </p:cNvSpPr>
            <p:nvPr/>
          </p:nvSpPr>
          <p:spPr bwMode="auto">
            <a:xfrm>
              <a:off x="3261" y="1734"/>
              <a:ext cx="11" cy="25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2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2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41" name="AutoShape 796"/>
            <p:cNvSpPr>
              <a:spLocks noChangeArrowheads="1"/>
            </p:cNvSpPr>
            <p:nvPr/>
          </p:nvSpPr>
          <p:spPr bwMode="auto">
            <a:xfrm>
              <a:off x="3261" y="1734"/>
              <a:ext cx="11" cy="25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2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2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42" name="Rectangle 797"/>
            <p:cNvSpPr>
              <a:spLocks noChangeArrowheads="1"/>
            </p:cNvSpPr>
            <p:nvPr/>
          </p:nvSpPr>
          <p:spPr bwMode="auto">
            <a:xfrm>
              <a:off x="3260" y="17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43" name="Line 798"/>
            <p:cNvSpPr>
              <a:spLocks noChangeShapeType="1"/>
            </p:cNvSpPr>
            <p:nvPr/>
          </p:nvSpPr>
          <p:spPr bwMode="auto">
            <a:xfrm>
              <a:off x="3273" y="1747"/>
              <a:ext cx="1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4" name="Line 799"/>
            <p:cNvSpPr>
              <a:spLocks noChangeShapeType="1"/>
            </p:cNvSpPr>
            <p:nvPr/>
          </p:nvSpPr>
          <p:spPr bwMode="auto">
            <a:xfrm flipV="1">
              <a:off x="3077" y="1744"/>
              <a:ext cx="146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5" name="Line 800"/>
            <p:cNvSpPr>
              <a:spLocks noChangeShapeType="1"/>
            </p:cNvSpPr>
            <p:nvPr/>
          </p:nvSpPr>
          <p:spPr bwMode="auto">
            <a:xfrm>
              <a:off x="2943" y="1745"/>
              <a:ext cx="1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6" name="Line 801"/>
            <p:cNvSpPr>
              <a:spLocks noChangeShapeType="1"/>
            </p:cNvSpPr>
            <p:nvPr/>
          </p:nvSpPr>
          <p:spPr bwMode="auto">
            <a:xfrm flipH="1">
              <a:off x="2733" y="1746"/>
              <a:ext cx="401" cy="76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7" name="Line 802"/>
            <p:cNvSpPr>
              <a:spLocks noChangeShapeType="1"/>
            </p:cNvSpPr>
            <p:nvPr/>
          </p:nvSpPr>
          <p:spPr bwMode="auto">
            <a:xfrm flipV="1">
              <a:off x="2903" y="1782"/>
              <a:ext cx="40" cy="9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8" name="AutoShape 803"/>
            <p:cNvSpPr>
              <a:spLocks noChangeArrowheads="1"/>
            </p:cNvSpPr>
            <p:nvPr/>
          </p:nvSpPr>
          <p:spPr bwMode="auto">
            <a:xfrm>
              <a:off x="2916" y="1774"/>
              <a:ext cx="14" cy="24"/>
            </a:xfrm>
            <a:custGeom>
              <a:avLst/>
              <a:gdLst>
                <a:gd name="T0" fmla="*/ 0 w 55"/>
                <a:gd name="T1" fmla="*/ 0 h 97"/>
                <a:gd name="T2" fmla="*/ 0 w 55"/>
                <a:gd name="T3" fmla="*/ 0 h 97"/>
                <a:gd name="T4" fmla="*/ 0 w 55"/>
                <a:gd name="T5" fmla="*/ 0 h 97"/>
                <a:gd name="T6" fmla="*/ 0 w 55"/>
                <a:gd name="T7" fmla="*/ 0 h 97"/>
                <a:gd name="T8" fmla="*/ 0 w 55"/>
                <a:gd name="T9" fmla="*/ 0 h 97"/>
                <a:gd name="T10" fmla="*/ 0 w 55"/>
                <a:gd name="T11" fmla="*/ 0 h 97"/>
                <a:gd name="T12" fmla="*/ 0 w 55"/>
                <a:gd name="T13" fmla="*/ 0 h 97"/>
                <a:gd name="T14" fmla="*/ 0 w 55"/>
                <a:gd name="T15" fmla="*/ 0 h 97"/>
                <a:gd name="T16" fmla="*/ 0 w 55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7"/>
                <a:gd name="T29" fmla="*/ 55 w 55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7">
                  <a:moveTo>
                    <a:pt x="30" y="0"/>
                  </a:moveTo>
                  <a:lnTo>
                    <a:pt x="45" y="11"/>
                  </a:lnTo>
                  <a:lnTo>
                    <a:pt x="55" y="78"/>
                  </a:lnTo>
                  <a:lnTo>
                    <a:pt x="46" y="94"/>
                  </a:lnTo>
                  <a:lnTo>
                    <a:pt x="27" y="97"/>
                  </a:lnTo>
                  <a:lnTo>
                    <a:pt x="11" y="86"/>
                  </a:lnTo>
                  <a:lnTo>
                    <a:pt x="0" y="19"/>
                  </a:lnTo>
                  <a:lnTo>
                    <a:pt x="11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49" name="AutoShape 804"/>
            <p:cNvSpPr>
              <a:spLocks noChangeArrowheads="1"/>
            </p:cNvSpPr>
            <p:nvPr/>
          </p:nvSpPr>
          <p:spPr bwMode="auto">
            <a:xfrm>
              <a:off x="2916" y="1774"/>
              <a:ext cx="14" cy="24"/>
            </a:xfrm>
            <a:custGeom>
              <a:avLst/>
              <a:gdLst>
                <a:gd name="T0" fmla="*/ 0 w 55"/>
                <a:gd name="T1" fmla="*/ 0 h 97"/>
                <a:gd name="T2" fmla="*/ 0 w 55"/>
                <a:gd name="T3" fmla="*/ 0 h 97"/>
                <a:gd name="T4" fmla="*/ 0 w 55"/>
                <a:gd name="T5" fmla="*/ 0 h 97"/>
                <a:gd name="T6" fmla="*/ 0 w 55"/>
                <a:gd name="T7" fmla="*/ 0 h 97"/>
                <a:gd name="T8" fmla="*/ 0 w 55"/>
                <a:gd name="T9" fmla="*/ 0 h 97"/>
                <a:gd name="T10" fmla="*/ 0 w 55"/>
                <a:gd name="T11" fmla="*/ 0 h 97"/>
                <a:gd name="T12" fmla="*/ 0 w 55"/>
                <a:gd name="T13" fmla="*/ 0 h 97"/>
                <a:gd name="T14" fmla="*/ 0 w 55"/>
                <a:gd name="T15" fmla="*/ 0 h 97"/>
                <a:gd name="T16" fmla="*/ 0 w 55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7"/>
                <a:gd name="T29" fmla="*/ 55 w 55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7">
                  <a:moveTo>
                    <a:pt x="30" y="0"/>
                  </a:moveTo>
                  <a:lnTo>
                    <a:pt x="45" y="11"/>
                  </a:lnTo>
                  <a:lnTo>
                    <a:pt x="55" y="78"/>
                  </a:lnTo>
                  <a:lnTo>
                    <a:pt x="46" y="94"/>
                  </a:lnTo>
                  <a:lnTo>
                    <a:pt x="27" y="97"/>
                  </a:lnTo>
                  <a:lnTo>
                    <a:pt x="11" y="86"/>
                  </a:lnTo>
                  <a:lnTo>
                    <a:pt x="0" y="19"/>
                  </a:lnTo>
                  <a:lnTo>
                    <a:pt x="11" y="3"/>
                  </a:lnTo>
                  <a:lnTo>
                    <a:pt x="3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50" name="Rectangle 805"/>
            <p:cNvSpPr>
              <a:spLocks noChangeArrowheads="1"/>
            </p:cNvSpPr>
            <p:nvPr/>
          </p:nvSpPr>
          <p:spPr bwMode="auto">
            <a:xfrm rot="-600000">
              <a:off x="2918" y="1771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51" name="Line 806"/>
            <p:cNvSpPr>
              <a:spLocks noChangeShapeType="1"/>
            </p:cNvSpPr>
            <p:nvPr/>
          </p:nvSpPr>
          <p:spPr bwMode="auto">
            <a:xfrm flipV="1">
              <a:off x="2903" y="1782"/>
              <a:ext cx="40" cy="9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2" name="AutoShape 807"/>
            <p:cNvSpPr>
              <a:spLocks noChangeArrowheads="1"/>
            </p:cNvSpPr>
            <p:nvPr/>
          </p:nvSpPr>
          <p:spPr bwMode="auto">
            <a:xfrm>
              <a:off x="2916" y="1774"/>
              <a:ext cx="14" cy="24"/>
            </a:xfrm>
            <a:custGeom>
              <a:avLst/>
              <a:gdLst>
                <a:gd name="T0" fmla="*/ 0 w 55"/>
                <a:gd name="T1" fmla="*/ 0 h 97"/>
                <a:gd name="T2" fmla="*/ 0 w 55"/>
                <a:gd name="T3" fmla="*/ 0 h 97"/>
                <a:gd name="T4" fmla="*/ 0 w 55"/>
                <a:gd name="T5" fmla="*/ 0 h 97"/>
                <a:gd name="T6" fmla="*/ 0 w 55"/>
                <a:gd name="T7" fmla="*/ 0 h 97"/>
                <a:gd name="T8" fmla="*/ 0 w 55"/>
                <a:gd name="T9" fmla="*/ 0 h 97"/>
                <a:gd name="T10" fmla="*/ 0 w 55"/>
                <a:gd name="T11" fmla="*/ 0 h 97"/>
                <a:gd name="T12" fmla="*/ 0 w 55"/>
                <a:gd name="T13" fmla="*/ 0 h 97"/>
                <a:gd name="T14" fmla="*/ 0 w 55"/>
                <a:gd name="T15" fmla="*/ 0 h 97"/>
                <a:gd name="T16" fmla="*/ 0 w 55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7"/>
                <a:gd name="T29" fmla="*/ 55 w 55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7">
                  <a:moveTo>
                    <a:pt x="30" y="0"/>
                  </a:moveTo>
                  <a:lnTo>
                    <a:pt x="45" y="11"/>
                  </a:lnTo>
                  <a:lnTo>
                    <a:pt x="55" y="78"/>
                  </a:lnTo>
                  <a:lnTo>
                    <a:pt x="46" y="94"/>
                  </a:lnTo>
                  <a:lnTo>
                    <a:pt x="27" y="97"/>
                  </a:lnTo>
                  <a:lnTo>
                    <a:pt x="11" y="86"/>
                  </a:lnTo>
                  <a:lnTo>
                    <a:pt x="0" y="19"/>
                  </a:lnTo>
                  <a:lnTo>
                    <a:pt x="11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53" name="AutoShape 808"/>
            <p:cNvSpPr>
              <a:spLocks noChangeArrowheads="1"/>
            </p:cNvSpPr>
            <p:nvPr/>
          </p:nvSpPr>
          <p:spPr bwMode="auto">
            <a:xfrm>
              <a:off x="2916" y="1774"/>
              <a:ext cx="14" cy="24"/>
            </a:xfrm>
            <a:custGeom>
              <a:avLst/>
              <a:gdLst>
                <a:gd name="T0" fmla="*/ 0 w 55"/>
                <a:gd name="T1" fmla="*/ 0 h 97"/>
                <a:gd name="T2" fmla="*/ 0 w 55"/>
                <a:gd name="T3" fmla="*/ 0 h 97"/>
                <a:gd name="T4" fmla="*/ 0 w 55"/>
                <a:gd name="T5" fmla="*/ 0 h 97"/>
                <a:gd name="T6" fmla="*/ 0 w 55"/>
                <a:gd name="T7" fmla="*/ 0 h 97"/>
                <a:gd name="T8" fmla="*/ 0 w 55"/>
                <a:gd name="T9" fmla="*/ 0 h 97"/>
                <a:gd name="T10" fmla="*/ 0 w 55"/>
                <a:gd name="T11" fmla="*/ 0 h 97"/>
                <a:gd name="T12" fmla="*/ 0 w 55"/>
                <a:gd name="T13" fmla="*/ 0 h 97"/>
                <a:gd name="T14" fmla="*/ 0 w 55"/>
                <a:gd name="T15" fmla="*/ 0 h 97"/>
                <a:gd name="T16" fmla="*/ 0 w 55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7"/>
                <a:gd name="T29" fmla="*/ 55 w 55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7">
                  <a:moveTo>
                    <a:pt x="30" y="0"/>
                  </a:moveTo>
                  <a:lnTo>
                    <a:pt x="45" y="11"/>
                  </a:lnTo>
                  <a:lnTo>
                    <a:pt x="55" y="78"/>
                  </a:lnTo>
                  <a:lnTo>
                    <a:pt x="46" y="94"/>
                  </a:lnTo>
                  <a:lnTo>
                    <a:pt x="27" y="97"/>
                  </a:lnTo>
                  <a:lnTo>
                    <a:pt x="11" y="86"/>
                  </a:lnTo>
                  <a:lnTo>
                    <a:pt x="0" y="19"/>
                  </a:lnTo>
                  <a:lnTo>
                    <a:pt x="11" y="3"/>
                  </a:lnTo>
                  <a:lnTo>
                    <a:pt x="3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54" name="Rectangle 809"/>
            <p:cNvSpPr>
              <a:spLocks noChangeArrowheads="1"/>
            </p:cNvSpPr>
            <p:nvPr/>
          </p:nvSpPr>
          <p:spPr bwMode="auto">
            <a:xfrm rot="-600000">
              <a:off x="2918" y="1771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55" name="Line 810"/>
            <p:cNvSpPr>
              <a:spLocks noChangeShapeType="1"/>
            </p:cNvSpPr>
            <p:nvPr/>
          </p:nvSpPr>
          <p:spPr bwMode="auto">
            <a:xfrm flipV="1">
              <a:off x="2814" y="1798"/>
              <a:ext cx="39" cy="1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6" name="AutoShape 811"/>
            <p:cNvSpPr>
              <a:spLocks noChangeArrowheads="1"/>
            </p:cNvSpPr>
            <p:nvPr/>
          </p:nvSpPr>
          <p:spPr bwMode="auto">
            <a:xfrm>
              <a:off x="2827" y="1790"/>
              <a:ext cx="14" cy="25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1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6" y="98"/>
                  </a:lnTo>
                  <a:lnTo>
                    <a:pt x="11" y="86"/>
                  </a:lnTo>
                  <a:lnTo>
                    <a:pt x="0" y="20"/>
                  </a:lnTo>
                  <a:lnTo>
                    <a:pt x="11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57" name="AutoShape 812"/>
            <p:cNvSpPr>
              <a:spLocks noChangeArrowheads="1"/>
            </p:cNvSpPr>
            <p:nvPr/>
          </p:nvSpPr>
          <p:spPr bwMode="auto">
            <a:xfrm>
              <a:off x="2827" y="1790"/>
              <a:ext cx="14" cy="25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1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6" y="98"/>
                  </a:lnTo>
                  <a:lnTo>
                    <a:pt x="11" y="86"/>
                  </a:lnTo>
                  <a:lnTo>
                    <a:pt x="0" y="20"/>
                  </a:lnTo>
                  <a:lnTo>
                    <a:pt x="11" y="3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58" name="Rectangle 813"/>
            <p:cNvSpPr>
              <a:spLocks noChangeArrowheads="1"/>
            </p:cNvSpPr>
            <p:nvPr/>
          </p:nvSpPr>
          <p:spPr bwMode="auto">
            <a:xfrm rot="-600000">
              <a:off x="2827" y="178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59" name="Line 814"/>
            <p:cNvSpPr>
              <a:spLocks noChangeShapeType="1"/>
            </p:cNvSpPr>
            <p:nvPr/>
          </p:nvSpPr>
          <p:spPr bwMode="auto">
            <a:xfrm flipV="1">
              <a:off x="2814" y="1798"/>
              <a:ext cx="39" cy="1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0" name="AutoShape 815"/>
            <p:cNvSpPr>
              <a:spLocks noChangeArrowheads="1"/>
            </p:cNvSpPr>
            <p:nvPr/>
          </p:nvSpPr>
          <p:spPr bwMode="auto">
            <a:xfrm>
              <a:off x="2827" y="1790"/>
              <a:ext cx="14" cy="25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1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6" y="98"/>
                  </a:lnTo>
                  <a:lnTo>
                    <a:pt x="11" y="86"/>
                  </a:lnTo>
                  <a:lnTo>
                    <a:pt x="0" y="20"/>
                  </a:lnTo>
                  <a:lnTo>
                    <a:pt x="11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61" name="AutoShape 816"/>
            <p:cNvSpPr>
              <a:spLocks noChangeArrowheads="1"/>
            </p:cNvSpPr>
            <p:nvPr/>
          </p:nvSpPr>
          <p:spPr bwMode="auto">
            <a:xfrm>
              <a:off x="2827" y="1790"/>
              <a:ext cx="14" cy="25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1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6" y="98"/>
                  </a:lnTo>
                  <a:lnTo>
                    <a:pt x="11" y="86"/>
                  </a:lnTo>
                  <a:lnTo>
                    <a:pt x="0" y="20"/>
                  </a:lnTo>
                  <a:lnTo>
                    <a:pt x="11" y="3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62" name="Rectangle 817"/>
            <p:cNvSpPr>
              <a:spLocks noChangeArrowheads="1"/>
            </p:cNvSpPr>
            <p:nvPr/>
          </p:nvSpPr>
          <p:spPr bwMode="auto">
            <a:xfrm rot="-600000">
              <a:off x="2827" y="1788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863" name="Line 818"/>
            <p:cNvSpPr>
              <a:spLocks noChangeShapeType="1"/>
            </p:cNvSpPr>
            <p:nvPr/>
          </p:nvSpPr>
          <p:spPr bwMode="auto">
            <a:xfrm>
              <a:off x="3041" y="1747"/>
              <a:ext cx="4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4" name="AutoShape 819"/>
            <p:cNvSpPr>
              <a:spLocks noChangeArrowheads="1"/>
            </p:cNvSpPr>
            <p:nvPr/>
          </p:nvSpPr>
          <p:spPr bwMode="auto">
            <a:xfrm>
              <a:off x="3056" y="1734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65" name="AutoShape 820"/>
            <p:cNvSpPr>
              <a:spLocks noChangeArrowheads="1"/>
            </p:cNvSpPr>
            <p:nvPr/>
          </p:nvSpPr>
          <p:spPr bwMode="auto">
            <a:xfrm>
              <a:off x="3056" y="1734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66" name="Rectangle 821"/>
            <p:cNvSpPr>
              <a:spLocks noChangeArrowheads="1"/>
            </p:cNvSpPr>
            <p:nvPr/>
          </p:nvSpPr>
          <p:spPr bwMode="auto">
            <a:xfrm>
              <a:off x="3056" y="1737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67" name="Line 822"/>
            <p:cNvSpPr>
              <a:spLocks noChangeShapeType="1"/>
            </p:cNvSpPr>
            <p:nvPr/>
          </p:nvSpPr>
          <p:spPr bwMode="auto">
            <a:xfrm>
              <a:off x="3041" y="1747"/>
              <a:ext cx="4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8" name="AutoShape 823"/>
            <p:cNvSpPr>
              <a:spLocks noChangeArrowheads="1"/>
            </p:cNvSpPr>
            <p:nvPr/>
          </p:nvSpPr>
          <p:spPr bwMode="auto">
            <a:xfrm>
              <a:off x="3056" y="1734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69" name="AutoShape 824"/>
            <p:cNvSpPr>
              <a:spLocks noChangeArrowheads="1"/>
            </p:cNvSpPr>
            <p:nvPr/>
          </p:nvSpPr>
          <p:spPr bwMode="auto">
            <a:xfrm>
              <a:off x="3056" y="1734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70" name="Rectangle 825"/>
            <p:cNvSpPr>
              <a:spLocks noChangeArrowheads="1"/>
            </p:cNvSpPr>
            <p:nvPr/>
          </p:nvSpPr>
          <p:spPr bwMode="auto">
            <a:xfrm>
              <a:off x="3056" y="1737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871" name="Line 826"/>
            <p:cNvSpPr>
              <a:spLocks noChangeShapeType="1"/>
            </p:cNvSpPr>
            <p:nvPr/>
          </p:nvSpPr>
          <p:spPr bwMode="auto">
            <a:xfrm>
              <a:off x="3005" y="1746"/>
              <a:ext cx="41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2" name="AutoShape 827"/>
            <p:cNvSpPr>
              <a:spLocks noChangeArrowheads="1"/>
            </p:cNvSpPr>
            <p:nvPr/>
          </p:nvSpPr>
          <p:spPr bwMode="auto">
            <a:xfrm>
              <a:off x="3020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4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873" name="AutoShape 828"/>
            <p:cNvSpPr>
              <a:spLocks noChangeArrowheads="1"/>
            </p:cNvSpPr>
            <p:nvPr/>
          </p:nvSpPr>
          <p:spPr bwMode="auto">
            <a:xfrm>
              <a:off x="3020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4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6424" name="Group 829"/>
          <p:cNvGrpSpPr>
            <a:grpSpLocks/>
          </p:cNvGrpSpPr>
          <p:nvPr/>
        </p:nvGrpSpPr>
        <p:grpSpPr bwMode="auto">
          <a:xfrm>
            <a:off x="2994025" y="1728788"/>
            <a:ext cx="1992313" cy="1136650"/>
            <a:chOff x="1886" y="1293"/>
            <a:chExt cx="1255" cy="716"/>
          </a:xfrm>
        </p:grpSpPr>
        <p:sp>
          <p:nvSpPr>
            <p:cNvPr id="16474" name="Rectangle 830"/>
            <p:cNvSpPr>
              <a:spLocks noChangeArrowheads="1"/>
            </p:cNvSpPr>
            <p:nvPr/>
          </p:nvSpPr>
          <p:spPr bwMode="auto">
            <a:xfrm>
              <a:off x="3020" y="173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475" name="Line 831"/>
            <p:cNvSpPr>
              <a:spLocks noChangeShapeType="1"/>
            </p:cNvSpPr>
            <p:nvPr/>
          </p:nvSpPr>
          <p:spPr bwMode="auto">
            <a:xfrm>
              <a:off x="3005" y="1746"/>
              <a:ext cx="41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AutoShape 832"/>
            <p:cNvSpPr>
              <a:spLocks noChangeArrowheads="1"/>
            </p:cNvSpPr>
            <p:nvPr/>
          </p:nvSpPr>
          <p:spPr bwMode="auto">
            <a:xfrm>
              <a:off x="3020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4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77" name="AutoShape 833"/>
            <p:cNvSpPr>
              <a:spLocks noChangeArrowheads="1"/>
            </p:cNvSpPr>
            <p:nvPr/>
          </p:nvSpPr>
          <p:spPr bwMode="auto">
            <a:xfrm>
              <a:off x="3020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4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78" name="Rectangle 834"/>
            <p:cNvSpPr>
              <a:spLocks noChangeArrowheads="1"/>
            </p:cNvSpPr>
            <p:nvPr/>
          </p:nvSpPr>
          <p:spPr bwMode="auto">
            <a:xfrm>
              <a:off x="3020" y="173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479" name="Line 835"/>
            <p:cNvSpPr>
              <a:spLocks noChangeShapeType="1"/>
            </p:cNvSpPr>
            <p:nvPr/>
          </p:nvSpPr>
          <p:spPr bwMode="auto">
            <a:xfrm>
              <a:off x="2963" y="1746"/>
              <a:ext cx="41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80" name="AutoShape 836"/>
            <p:cNvSpPr>
              <a:spLocks noChangeArrowheads="1"/>
            </p:cNvSpPr>
            <p:nvPr/>
          </p:nvSpPr>
          <p:spPr bwMode="auto">
            <a:xfrm>
              <a:off x="2978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81" name="AutoShape 837"/>
            <p:cNvSpPr>
              <a:spLocks noChangeArrowheads="1"/>
            </p:cNvSpPr>
            <p:nvPr/>
          </p:nvSpPr>
          <p:spPr bwMode="auto">
            <a:xfrm>
              <a:off x="2978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82" name="Rectangle 838"/>
            <p:cNvSpPr>
              <a:spLocks noChangeArrowheads="1"/>
            </p:cNvSpPr>
            <p:nvPr/>
          </p:nvSpPr>
          <p:spPr bwMode="auto">
            <a:xfrm>
              <a:off x="2979" y="1735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483" name="Line 839"/>
            <p:cNvSpPr>
              <a:spLocks noChangeShapeType="1"/>
            </p:cNvSpPr>
            <p:nvPr/>
          </p:nvSpPr>
          <p:spPr bwMode="auto">
            <a:xfrm>
              <a:off x="2963" y="1746"/>
              <a:ext cx="41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AutoShape 840"/>
            <p:cNvSpPr>
              <a:spLocks noChangeArrowheads="1"/>
            </p:cNvSpPr>
            <p:nvPr/>
          </p:nvSpPr>
          <p:spPr bwMode="auto">
            <a:xfrm>
              <a:off x="2978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85" name="AutoShape 841"/>
            <p:cNvSpPr>
              <a:spLocks noChangeArrowheads="1"/>
            </p:cNvSpPr>
            <p:nvPr/>
          </p:nvSpPr>
          <p:spPr bwMode="auto">
            <a:xfrm>
              <a:off x="2978" y="1733"/>
              <a:ext cx="12" cy="24"/>
            </a:xfrm>
            <a:custGeom>
              <a:avLst/>
              <a:gdLst>
                <a:gd name="T0" fmla="*/ 0 w 45"/>
                <a:gd name="T1" fmla="*/ 0 h 95"/>
                <a:gd name="T2" fmla="*/ 0 w 45"/>
                <a:gd name="T3" fmla="*/ 0 h 95"/>
                <a:gd name="T4" fmla="*/ 0 w 45"/>
                <a:gd name="T5" fmla="*/ 0 h 95"/>
                <a:gd name="T6" fmla="*/ 0 w 45"/>
                <a:gd name="T7" fmla="*/ 0 h 95"/>
                <a:gd name="T8" fmla="*/ 0 w 45"/>
                <a:gd name="T9" fmla="*/ 0 h 95"/>
                <a:gd name="T10" fmla="*/ 0 w 45"/>
                <a:gd name="T11" fmla="*/ 0 h 95"/>
                <a:gd name="T12" fmla="*/ 0 w 45"/>
                <a:gd name="T13" fmla="*/ 0 h 95"/>
                <a:gd name="T14" fmla="*/ 0 w 45"/>
                <a:gd name="T15" fmla="*/ 0 h 95"/>
                <a:gd name="T16" fmla="*/ 0 w 45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5"/>
                <a:gd name="T29" fmla="*/ 45 w 4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5">
                  <a:moveTo>
                    <a:pt x="32" y="0"/>
                  </a:moveTo>
                  <a:lnTo>
                    <a:pt x="45" y="14"/>
                  </a:lnTo>
                  <a:lnTo>
                    <a:pt x="45" y="81"/>
                  </a:lnTo>
                  <a:lnTo>
                    <a:pt x="32" y="95"/>
                  </a:lnTo>
                  <a:lnTo>
                    <a:pt x="13" y="95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86" name="Rectangle 842"/>
            <p:cNvSpPr>
              <a:spLocks noChangeArrowheads="1"/>
            </p:cNvSpPr>
            <p:nvPr/>
          </p:nvSpPr>
          <p:spPr bwMode="auto">
            <a:xfrm>
              <a:off x="2979" y="1735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487" name="Line 843"/>
            <p:cNvSpPr>
              <a:spLocks noChangeShapeType="1"/>
            </p:cNvSpPr>
            <p:nvPr/>
          </p:nvSpPr>
          <p:spPr bwMode="auto">
            <a:xfrm flipV="1">
              <a:off x="3009" y="1761"/>
              <a:ext cx="40" cy="9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AutoShape 844"/>
            <p:cNvSpPr>
              <a:spLocks noChangeArrowheads="1"/>
            </p:cNvSpPr>
            <p:nvPr/>
          </p:nvSpPr>
          <p:spPr bwMode="auto">
            <a:xfrm>
              <a:off x="3022" y="1753"/>
              <a:ext cx="14" cy="24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2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5" y="98"/>
                  </a:lnTo>
                  <a:lnTo>
                    <a:pt x="10" y="86"/>
                  </a:lnTo>
                  <a:lnTo>
                    <a:pt x="0" y="20"/>
                  </a:lnTo>
                  <a:lnTo>
                    <a:pt x="10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89" name="AutoShape 845"/>
            <p:cNvSpPr>
              <a:spLocks noChangeArrowheads="1"/>
            </p:cNvSpPr>
            <p:nvPr/>
          </p:nvSpPr>
          <p:spPr bwMode="auto">
            <a:xfrm>
              <a:off x="3022" y="1753"/>
              <a:ext cx="14" cy="24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2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5" y="98"/>
                  </a:lnTo>
                  <a:lnTo>
                    <a:pt x="10" y="86"/>
                  </a:lnTo>
                  <a:lnTo>
                    <a:pt x="0" y="20"/>
                  </a:lnTo>
                  <a:lnTo>
                    <a:pt x="10" y="3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90" name="Rectangle 846"/>
            <p:cNvSpPr>
              <a:spLocks noChangeArrowheads="1"/>
            </p:cNvSpPr>
            <p:nvPr/>
          </p:nvSpPr>
          <p:spPr bwMode="auto">
            <a:xfrm rot="-600000">
              <a:off x="3023" y="1750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491" name="Line 847"/>
            <p:cNvSpPr>
              <a:spLocks noChangeShapeType="1"/>
            </p:cNvSpPr>
            <p:nvPr/>
          </p:nvSpPr>
          <p:spPr bwMode="auto">
            <a:xfrm flipV="1">
              <a:off x="3009" y="1761"/>
              <a:ext cx="40" cy="9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AutoShape 848"/>
            <p:cNvSpPr>
              <a:spLocks noChangeArrowheads="1"/>
            </p:cNvSpPr>
            <p:nvPr/>
          </p:nvSpPr>
          <p:spPr bwMode="auto">
            <a:xfrm>
              <a:off x="3022" y="1753"/>
              <a:ext cx="14" cy="24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2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5" y="98"/>
                  </a:lnTo>
                  <a:lnTo>
                    <a:pt x="10" y="86"/>
                  </a:lnTo>
                  <a:lnTo>
                    <a:pt x="0" y="20"/>
                  </a:lnTo>
                  <a:lnTo>
                    <a:pt x="10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93" name="AutoShape 849"/>
            <p:cNvSpPr>
              <a:spLocks noChangeArrowheads="1"/>
            </p:cNvSpPr>
            <p:nvPr/>
          </p:nvSpPr>
          <p:spPr bwMode="auto">
            <a:xfrm>
              <a:off x="3022" y="1753"/>
              <a:ext cx="14" cy="24"/>
            </a:xfrm>
            <a:custGeom>
              <a:avLst/>
              <a:gdLst>
                <a:gd name="T0" fmla="*/ 0 w 55"/>
                <a:gd name="T1" fmla="*/ 0 h 98"/>
                <a:gd name="T2" fmla="*/ 0 w 55"/>
                <a:gd name="T3" fmla="*/ 0 h 98"/>
                <a:gd name="T4" fmla="*/ 0 w 55"/>
                <a:gd name="T5" fmla="*/ 0 h 98"/>
                <a:gd name="T6" fmla="*/ 0 w 55"/>
                <a:gd name="T7" fmla="*/ 0 h 98"/>
                <a:gd name="T8" fmla="*/ 0 w 55"/>
                <a:gd name="T9" fmla="*/ 0 h 98"/>
                <a:gd name="T10" fmla="*/ 0 w 55"/>
                <a:gd name="T11" fmla="*/ 0 h 98"/>
                <a:gd name="T12" fmla="*/ 0 w 55"/>
                <a:gd name="T13" fmla="*/ 0 h 98"/>
                <a:gd name="T14" fmla="*/ 0 w 55"/>
                <a:gd name="T15" fmla="*/ 0 h 98"/>
                <a:gd name="T16" fmla="*/ 0 w 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98"/>
                <a:gd name="T29" fmla="*/ 55 w 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98">
                  <a:moveTo>
                    <a:pt x="29" y="0"/>
                  </a:moveTo>
                  <a:lnTo>
                    <a:pt x="44" y="12"/>
                  </a:lnTo>
                  <a:lnTo>
                    <a:pt x="55" y="78"/>
                  </a:lnTo>
                  <a:lnTo>
                    <a:pt x="44" y="94"/>
                  </a:lnTo>
                  <a:lnTo>
                    <a:pt x="25" y="98"/>
                  </a:lnTo>
                  <a:lnTo>
                    <a:pt x="10" y="86"/>
                  </a:lnTo>
                  <a:lnTo>
                    <a:pt x="0" y="20"/>
                  </a:lnTo>
                  <a:lnTo>
                    <a:pt x="10" y="3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494" name="Rectangle 850"/>
            <p:cNvSpPr>
              <a:spLocks noChangeArrowheads="1"/>
            </p:cNvSpPr>
            <p:nvPr/>
          </p:nvSpPr>
          <p:spPr bwMode="auto">
            <a:xfrm rot="-600000">
              <a:off x="3023" y="1750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495" name="Line 851"/>
            <p:cNvSpPr>
              <a:spLocks noChangeShapeType="1"/>
            </p:cNvSpPr>
            <p:nvPr/>
          </p:nvSpPr>
          <p:spPr bwMode="auto">
            <a:xfrm flipH="1" flipV="1">
              <a:off x="2350" y="1824"/>
              <a:ext cx="376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6" name="Rectangle 852"/>
            <p:cNvSpPr>
              <a:spLocks noChangeArrowheads="1"/>
            </p:cNvSpPr>
            <p:nvPr/>
          </p:nvSpPr>
          <p:spPr bwMode="auto">
            <a:xfrm>
              <a:off x="2725" y="1812"/>
              <a:ext cx="17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497" name="Rectangle 853"/>
            <p:cNvSpPr>
              <a:spLocks noChangeArrowheads="1"/>
            </p:cNvSpPr>
            <p:nvPr/>
          </p:nvSpPr>
          <p:spPr bwMode="auto">
            <a:xfrm>
              <a:off x="2725" y="1812"/>
              <a:ext cx="17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498" name="Rectangle 854"/>
            <p:cNvSpPr>
              <a:spLocks noChangeArrowheads="1"/>
            </p:cNvSpPr>
            <p:nvPr/>
          </p:nvSpPr>
          <p:spPr bwMode="auto">
            <a:xfrm>
              <a:off x="3126" y="1738"/>
              <a:ext cx="16" cy="17"/>
            </a:xfrm>
            <a:prstGeom prst="rect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499" name="Rectangle 855"/>
            <p:cNvSpPr>
              <a:spLocks noChangeArrowheads="1"/>
            </p:cNvSpPr>
            <p:nvPr/>
          </p:nvSpPr>
          <p:spPr bwMode="auto">
            <a:xfrm>
              <a:off x="3126" y="1738"/>
              <a:ext cx="16" cy="1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00" name="Line 856"/>
            <p:cNvSpPr>
              <a:spLocks noChangeShapeType="1"/>
            </p:cNvSpPr>
            <p:nvPr/>
          </p:nvSpPr>
          <p:spPr bwMode="auto">
            <a:xfrm>
              <a:off x="2593" y="1849"/>
              <a:ext cx="1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Line 857"/>
            <p:cNvSpPr>
              <a:spLocks noChangeShapeType="1"/>
            </p:cNvSpPr>
            <p:nvPr/>
          </p:nvSpPr>
          <p:spPr bwMode="auto">
            <a:xfrm>
              <a:off x="2522" y="1849"/>
              <a:ext cx="25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2" name="Line 858"/>
            <p:cNvSpPr>
              <a:spLocks noChangeShapeType="1"/>
            </p:cNvSpPr>
            <p:nvPr/>
          </p:nvSpPr>
          <p:spPr bwMode="auto">
            <a:xfrm>
              <a:off x="2349" y="1847"/>
              <a:ext cx="177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Line 859"/>
            <p:cNvSpPr>
              <a:spLocks noChangeShapeType="1"/>
            </p:cNvSpPr>
            <p:nvPr/>
          </p:nvSpPr>
          <p:spPr bwMode="auto">
            <a:xfrm>
              <a:off x="2534" y="1824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AutoShape 860"/>
            <p:cNvSpPr>
              <a:spLocks noChangeArrowheads="1"/>
            </p:cNvSpPr>
            <p:nvPr/>
          </p:nvSpPr>
          <p:spPr bwMode="auto">
            <a:xfrm>
              <a:off x="2534" y="1812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05" name="AutoShape 861"/>
            <p:cNvSpPr>
              <a:spLocks noChangeArrowheads="1"/>
            </p:cNvSpPr>
            <p:nvPr/>
          </p:nvSpPr>
          <p:spPr bwMode="auto">
            <a:xfrm>
              <a:off x="2534" y="1812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06" name="Rectangle 862"/>
            <p:cNvSpPr>
              <a:spLocks noChangeArrowheads="1"/>
            </p:cNvSpPr>
            <p:nvPr/>
          </p:nvSpPr>
          <p:spPr bwMode="auto">
            <a:xfrm>
              <a:off x="2533" y="1814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07" name="AutoShape 863"/>
            <p:cNvSpPr>
              <a:spLocks noChangeArrowheads="1"/>
            </p:cNvSpPr>
            <p:nvPr/>
          </p:nvSpPr>
          <p:spPr bwMode="auto">
            <a:xfrm>
              <a:off x="2553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1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1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08" name="AutoShape 864"/>
            <p:cNvSpPr>
              <a:spLocks noChangeArrowheads="1"/>
            </p:cNvSpPr>
            <p:nvPr/>
          </p:nvSpPr>
          <p:spPr bwMode="auto">
            <a:xfrm>
              <a:off x="2553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1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1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09" name="Rectangle 865"/>
            <p:cNvSpPr>
              <a:spLocks noChangeArrowheads="1"/>
            </p:cNvSpPr>
            <p:nvPr/>
          </p:nvSpPr>
          <p:spPr bwMode="auto">
            <a:xfrm>
              <a:off x="2553" y="1814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10" name="AutoShape 866"/>
            <p:cNvSpPr>
              <a:spLocks noChangeArrowheads="1"/>
            </p:cNvSpPr>
            <p:nvPr/>
          </p:nvSpPr>
          <p:spPr bwMode="auto">
            <a:xfrm>
              <a:off x="2572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1" name="AutoShape 867"/>
            <p:cNvSpPr>
              <a:spLocks noChangeArrowheads="1"/>
            </p:cNvSpPr>
            <p:nvPr/>
          </p:nvSpPr>
          <p:spPr bwMode="auto">
            <a:xfrm>
              <a:off x="2572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2" name="Rectangle 868"/>
            <p:cNvSpPr>
              <a:spLocks noChangeArrowheads="1"/>
            </p:cNvSpPr>
            <p:nvPr/>
          </p:nvSpPr>
          <p:spPr bwMode="auto">
            <a:xfrm>
              <a:off x="2571" y="1814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13" name="Line 869"/>
            <p:cNvSpPr>
              <a:spLocks noChangeShapeType="1"/>
            </p:cNvSpPr>
            <p:nvPr/>
          </p:nvSpPr>
          <p:spPr bwMode="auto">
            <a:xfrm>
              <a:off x="2534" y="1824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14" name="AutoShape 870"/>
            <p:cNvSpPr>
              <a:spLocks noChangeArrowheads="1"/>
            </p:cNvSpPr>
            <p:nvPr/>
          </p:nvSpPr>
          <p:spPr bwMode="auto">
            <a:xfrm>
              <a:off x="2534" y="1812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5" name="AutoShape 871"/>
            <p:cNvSpPr>
              <a:spLocks noChangeArrowheads="1"/>
            </p:cNvSpPr>
            <p:nvPr/>
          </p:nvSpPr>
          <p:spPr bwMode="auto">
            <a:xfrm>
              <a:off x="2534" y="1812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6" name="Rectangle 872"/>
            <p:cNvSpPr>
              <a:spLocks noChangeArrowheads="1"/>
            </p:cNvSpPr>
            <p:nvPr/>
          </p:nvSpPr>
          <p:spPr bwMode="auto">
            <a:xfrm>
              <a:off x="2533" y="1814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17" name="AutoShape 873"/>
            <p:cNvSpPr>
              <a:spLocks noChangeArrowheads="1"/>
            </p:cNvSpPr>
            <p:nvPr/>
          </p:nvSpPr>
          <p:spPr bwMode="auto">
            <a:xfrm>
              <a:off x="2553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1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1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8" name="AutoShape 874"/>
            <p:cNvSpPr>
              <a:spLocks noChangeArrowheads="1"/>
            </p:cNvSpPr>
            <p:nvPr/>
          </p:nvSpPr>
          <p:spPr bwMode="auto">
            <a:xfrm>
              <a:off x="2553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1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1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19" name="Rectangle 875"/>
            <p:cNvSpPr>
              <a:spLocks noChangeArrowheads="1"/>
            </p:cNvSpPr>
            <p:nvPr/>
          </p:nvSpPr>
          <p:spPr bwMode="auto">
            <a:xfrm>
              <a:off x="2553" y="1814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20" name="AutoShape 876"/>
            <p:cNvSpPr>
              <a:spLocks noChangeArrowheads="1"/>
            </p:cNvSpPr>
            <p:nvPr/>
          </p:nvSpPr>
          <p:spPr bwMode="auto">
            <a:xfrm>
              <a:off x="2572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21" name="AutoShape 877"/>
            <p:cNvSpPr>
              <a:spLocks noChangeArrowheads="1"/>
            </p:cNvSpPr>
            <p:nvPr/>
          </p:nvSpPr>
          <p:spPr bwMode="auto">
            <a:xfrm>
              <a:off x="2572" y="1812"/>
              <a:ext cx="11" cy="24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0 h 96"/>
                <a:gd name="T4" fmla="*/ 0 w 45"/>
                <a:gd name="T5" fmla="*/ 0 h 96"/>
                <a:gd name="T6" fmla="*/ 0 w 45"/>
                <a:gd name="T7" fmla="*/ 0 h 96"/>
                <a:gd name="T8" fmla="*/ 0 w 45"/>
                <a:gd name="T9" fmla="*/ 0 h 96"/>
                <a:gd name="T10" fmla="*/ 0 w 45"/>
                <a:gd name="T11" fmla="*/ 0 h 96"/>
                <a:gd name="T12" fmla="*/ 0 w 45"/>
                <a:gd name="T13" fmla="*/ 0 h 96"/>
                <a:gd name="T14" fmla="*/ 0 w 45"/>
                <a:gd name="T15" fmla="*/ 0 h 96"/>
                <a:gd name="T16" fmla="*/ 0 w 45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6"/>
                <a:gd name="T29" fmla="*/ 45 w 45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6">
                  <a:moveTo>
                    <a:pt x="32" y="0"/>
                  </a:moveTo>
                  <a:lnTo>
                    <a:pt x="45" y="14"/>
                  </a:lnTo>
                  <a:lnTo>
                    <a:pt x="45" y="82"/>
                  </a:lnTo>
                  <a:lnTo>
                    <a:pt x="32" y="96"/>
                  </a:lnTo>
                  <a:lnTo>
                    <a:pt x="13" y="96"/>
                  </a:lnTo>
                  <a:lnTo>
                    <a:pt x="0" y="82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22" name="Rectangle 878"/>
            <p:cNvSpPr>
              <a:spLocks noChangeArrowheads="1"/>
            </p:cNvSpPr>
            <p:nvPr/>
          </p:nvSpPr>
          <p:spPr bwMode="auto">
            <a:xfrm>
              <a:off x="2571" y="1814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23" name="Line 879"/>
            <p:cNvSpPr>
              <a:spLocks noChangeShapeType="1"/>
            </p:cNvSpPr>
            <p:nvPr/>
          </p:nvSpPr>
          <p:spPr bwMode="auto">
            <a:xfrm>
              <a:off x="2242" y="1847"/>
              <a:ext cx="2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4" name="Line 880"/>
            <p:cNvSpPr>
              <a:spLocks noChangeShapeType="1"/>
            </p:cNvSpPr>
            <p:nvPr/>
          </p:nvSpPr>
          <p:spPr bwMode="auto">
            <a:xfrm>
              <a:off x="1946" y="1846"/>
              <a:ext cx="301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5" name="Line 881"/>
            <p:cNvSpPr>
              <a:spLocks noChangeShapeType="1"/>
            </p:cNvSpPr>
            <p:nvPr/>
          </p:nvSpPr>
          <p:spPr bwMode="auto">
            <a:xfrm>
              <a:off x="2242" y="1824"/>
              <a:ext cx="1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Line 882"/>
            <p:cNvSpPr>
              <a:spLocks noChangeShapeType="1"/>
            </p:cNvSpPr>
            <p:nvPr/>
          </p:nvSpPr>
          <p:spPr bwMode="auto">
            <a:xfrm>
              <a:off x="1946" y="1822"/>
              <a:ext cx="262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Rectangle 883"/>
            <p:cNvSpPr>
              <a:spLocks noChangeArrowheads="1"/>
            </p:cNvSpPr>
            <p:nvPr/>
          </p:nvSpPr>
          <p:spPr bwMode="auto">
            <a:xfrm>
              <a:off x="1886" y="1795"/>
              <a:ext cx="62" cy="73"/>
            </a:xfrm>
            <a:prstGeom prst="rect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28" name="Rectangle 884"/>
            <p:cNvSpPr>
              <a:spLocks noChangeArrowheads="1"/>
            </p:cNvSpPr>
            <p:nvPr/>
          </p:nvSpPr>
          <p:spPr bwMode="auto">
            <a:xfrm>
              <a:off x="1886" y="1795"/>
              <a:ext cx="62" cy="7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29" name="Rectangle 885"/>
            <p:cNvSpPr>
              <a:spLocks noChangeArrowheads="1"/>
            </p:cNvSpPr>
            <p:nvPr/>
          </p:nvSpPr>
          <p:spPr bwMode="auto">
            <a:xfrm>
              <a:off x="1886" y="1820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530" name="Line 886"/>
            <p:cNvSpPr>
              <a:spLocks noChangeShapeType="1"/>
            </p:cNvSpPr>
            <p:nvPr/>
          </p:nvSpPr>
          <p:spPr bwMode="auto">
            <a:xfrm flipH="1">
              <a:off x="2154" y="1826"/>
              <a:ext cx="52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AutoShape 887"/>
            <p:cNvSpPr>
              <a:spLocks noChangeArrowheads="1"/>
            </p:cNvSpPr>
            <p:nvPr/>
          </p:nvSpPr>
          <p:spPr bwMode="auto">
            <a:xfrm>
              <a:off x="2155" y="1812"/>
              <a:ext cx="50" cy="14"/>
            </a:xfrm>
            <a:custGeom>
              <a:avLst/>
              <a:gdLst>
                <a:gd name="T0" fmla="*/ 0 w 202"/>
                <a:gd name="T1" fmla="*/ 0 h 54"/>
                <a:gd name="T2" fmla="*/ 0 w 202"/>
                <a:gd name="T3" fmla="*/ 0 h 54"/>
                <a:gd name="T4" fmla="*/ 0 w 202"/>
                <a:gd name="T5" fmla="*/ 0 h 54"/>
                <a:gd name="T6" fmla="*/ 0 60000 65536"/>
                <a:gd name="T7" fmla="*/ 0 60000 65536"/>
                <a:gd name="T8" fmla="*/ 0 60000 65536"/>
                <a:gd name="T9" fmla="*/ 0 w 202"/>
                <a:gd name="T10" fmla="*/ 0 h 54"/>
                <a:gd name="T11" fmla="*/ 202 w 20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4">
                  <a:moveTo>
                    <a:pt x="202" y="54"/>
                  </a:moveTo>
                  <a:lnTo>
                    <a:pt x="136" y="54"/>
                  </a:lnTo>
                  <a:lnTo>
                    <a:pt x="0" y="0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32" name="Rectangle 888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533" name="Picture 88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89" y="1293"/>
              <a:ext cx="33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534" name="Rectangle 890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35" name="Rectangle 891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36" name="AutoShape 892"/>
            <p:cNvSpPr>
              <a:spLocks noChangeArrowheads="1"/>
            </p:cNvSpPr>
            <p:nvPr/>
          </p:nvSpPr>
          <p:spPr bwMode="auto">
            <a:xfrm>
              <a:off x="2175" y="1809"/>
              <a:ext cx="30" cy="33"/>
            </a:xfrm>
            <a:custGeom>
              <a:avLst/>
              <a:gdLst>
                <a:gd name="T0" fmla="*/ 0 w 118"/>
                <a:gd name="T1" fmla="*/ 0 h 134"/>
                <a:gd name="T2" fmla="*/ 0 w 118"/>
                <a:gd name="T3" fmla="*/ 0 h 134"/>
                <a:gd name="T4" fmla="*/ 0 w 118"/>
                <a:gd name="T5" fmla="*/ 0 h 134"/>
                <a:gd name="T6" fmla="*/ 0 w 118"/>
                <a:gd name="T7" fmla="*/ 0 h 134"/>
                <a:gd name="T8" fmla="*/ 0 w 118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4"/>
                <a:gd name="T17" fmla="*/ 118 w 118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4">
                  <a:moveTo>
                    <a:pt x="100" y="134"/>
                  </a:moveTo>
                  <a:lnTo>
                    <a:pt x="118" y="18"/>
                  </a:lnTo>
                  <a:lnTo>
                    <a:pt x="18" y="0"/>
                  </a:lnTo>
                  <a:lnTo>
                    <a:pt x="0" y="116"/>
                  </a:lnTo>
                  <a:lnTo>
                    <a:pt x="100" y="134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37" name="AutoShape 893"/>
            <p:cNvSpPr>
              <a:spLocks noChangeArrowheads="1"/>
            </p:cNvSpPr>
            <p:nvPr/>
          </p:nvSpPr>
          <p:spPr bwMode="auto">
            <a:xfrm>
              <a:off x="2175" y="1809"/>
              <a:ext cx="30" cy="33"/>
            </a:xfrm>
            <a:custGeom>
              <a:avLst/>
              <a:gdLst>
                <a:gd name="T0" fmla="*/ 0 w 118"/>
                <a:gd name="T1" fmla="*/ 0 h 134"/>
                <a:gd name="T2" fmla="*/ 0 w 118"/>
                <a:gd name="T3" fmla="*/ 0 h 134"/>
                <a:gd name="T4" fmla="*/ 0 w 118"/>
                <a:gd name="T5" fmla="*/ 0 h 134"/>
                <a:gd name="T6" fmla="*/ 0 w 118"/>
                <a:gd name="T7" fmla="*/ 0 h 134"/>
                <a:gd name="T8" fmla="*/ 0 w 118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4"/>
                <a:gd name="T17" fmla="*/ 118 w 118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4">
                  <a:moveTo>
                    <a:pt x="100" y="134"/>
                  </a:moveTo>
                  <a:lnTo>
                    <a:pt x="118" y="18"/>
                  </a:lnTo>
                  <a:lnTo>
                    <a:pt x="18" y="0"/>
                  </a:lnTo>
                  <a:lnTo>
                    <a:pt x="0" y="116"/>
                  </a:lnTo>
                  <a:lnTo>
                    <a:pt x="100" y="134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38" name="AutoShape 894"/>
            <p:cNvSpPr>
              <a:spLocks noChangeArrowheads="1"/>
            </p:cNvSpPr>
            <p:nvPr/>
          </p:nvSpPr>
          <p:spPr bwMode="auto">
            <a:xfrm>
              <a:off x="2158" y="1807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63"/>
                  </a:moveTo>
                  <a:lnTo>
                    <a:pt x="43" y="40"/>
                  </a:lnTo>
                  <a:lnTo>
                    <a:pt x="41" y="9"/>
                  </a:lnTo>
                  <a:lnTo>
                    <a:pt x="20" y="0"/>
                  </a:lnTo>
                  <a:lnTo>
                    <a:pt x="0" y="24"/>
                  </a:lnTo>
                  <a:lnTo>
                    <a:pt x="2" y="55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39" name="AutoShape 895"/>
            <p:cNvSpPr>
              <a:spLocks noChangeArrowheads="1"/>
            </p:cNvSpPr>
            <p:nvPr/>
          </p:nvSpPr>
          <p:spPr bwMode="auto">
            <a:xfrm>
              <a:off x="2158" y="1807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63"/>
                  </a:moveTo>
                  <a:lnTo>
                    <a:pt x="43" y="40"/>
                  </a:lnTo>
                  <a:lnTo>
                    <a:pt x="41" y="9"/>
                  </a:lnTo>
                  <a:lnTo>
                    <a:pt x="20" y="0"/>
                  </a:lnTo>
                  <a:lnTo>
                    <a:pt x="0" y="24"/>
                  </a:lnTo>
                  <a:lnTo>
                    <a:pt x="2" y="55"/>
                  </a:lnTo>
                  <a:lnTo>
                    <a:pt x="24" y="63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40" name="Line 896"/>
            <p:cNvSpPr>
              <a:spLocks noChangeShapeType="1"/>
            </p:cNvSpPr>
            <p:nvPr/>
          </p:nvSpPr>
          <p:spPr bwMode="auto">
            <a:xfrm flipH="1">
              <a:off x="2154" y="1826"/>
              <a:ext cx="52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41" name="AutoShape 897"/>
            <p:cNvSpPr>
              <a:spLocks noChangeArrowheads="1"/>
            </p:cNvSpPr>
            <p:nvPr/>
          </p:nvSpPr>
          <p:spPr bwMode="auto">
            <a:xfrm>
              <a:off x="2155" y="1812"/>
              <a:ext cx="50" cy="14"/>
            </a:xfrm>
            <a:custGeom>
              <a:avLst/>
              <a:gdLst>
                <a:gd name="T0" fmla="*/ 0 w 202"/>
                <a:gd name="T1" fmla="*/ 0 h 54"/>
                <a:gd name="T2" fmla="*/ 0 w 202"/>
                <a:gd name="T3" fmla="*/ 0 h 54"/>
                <a:gd name="T4" fmla="*/ 0 w 202"/>
                <a:gd name="T5" fmla="*/ 0 h 54"/>
                <a:gd name="T6" fmla="*/ 0 60000 65536"/>
                <a:gd name="T7" fmla="*/ 0 60000 65536"/>
                <a:gd name="T8" fmla="*/ 0 60000 65536"/>
                <a:gd name="T9" fmla="*/ 0 w 202"/>
                <a:gd name="T10" fmla="*/ 0 h 54"/>
                <a:gd name="T11" fmla="*/ 202 w 20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4">
                  <a:moveTo>
                    <a:pt x="202" y="54"/>
                  </a:moveTo>
                  <a:lnTo>
                    <a:pt x="136" y="54"/>
                  </a:lnTo>
                  <a:lnTo>
                    <a:pt x="0" y="0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42" name="Rectangle 898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543" name="Picture 89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89" y="1293"/>
              <a:ext cx="33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544" name="Rectangle 900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45" name="Rectangle 901"/>
            <p:cNvSpPr>
              <a:spLocks noChangeArrowheads="1"/>
            </p:cNvSpPr>
            <p:nvPr/>
          </p:nvSpPr>
          <p:spPr bwMode="auto">
            <a:xfrm>
              <a:off x="2153" y="1806"/>
              <a:ext cx="51" cy="3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546" name="AutoShape 902"/>
            <p:cNvSpPr>
              <a:spLocks noChangeArrowheads="1"/>
            </p:cNvSpPr>
            <p:nvPr/>
          </p:nvSpPr>
          <p:spPr bwMode="auto">
            <a:xfrm>
              <a:off x="2175" y="1809"/>
              <a:ext cx="30" cy="33"/>
            </a:xfrm>
            <a:custGeom>
              <a:avLst/>
              <a:gdLst>
                <a:gd name="T0" fmla="*/ 0 w 118"/>
                <a:gd name="T1" fmla="*/ 0 h 134"/>
                <a:gd name="T2" fmla="*/ 0 w 118"/>
                <a:gd name="T3" fmla="*/ 0 h 134"/>
                <a:gd name="T4" fmla="*/ 0 w 118"/>
                <a:gd name="T5" fmla="*/ 0 h 134"/>
                <a:gd name="T6" fmla="*/ 0 w 118"/>
                <a:gd name="T7" fmla="*/ 0 h 134"/>
                <a:gd name="T8" fmla="*/ 0 w 118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4"/>
                <a:gd name="T17" fmla="*/ 118 w 118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4">
                  <a:moveTo>
                    <a:pt x="100" y="134"/>
                  </a:moveTo>
                  <a:lnTo>
                    <a:pt x="118" y="18"/>
                  </a:lnTo>
                  <a:lnTo>
                    <a:pt x="18" y="0"/>
                  </a:lnTo>
                  <a:lnTo>
                    <a:pt x="0" y="116"/>
                  </a:lnTo>
                  <a:lnTo>
                    <a:pt x="100" y="134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47" name="AutoShape 903"/>
            <p:cNvSpPr>
              <a:spLocks noChangeArrowheads="1"/>
            </p:cNvSpPr>
            <p:nvPr/>
          </p:nvSpPr>
          <p:spPr bwMode="auto">
            <a:xfrm>
              <a:off x="2175" y="1809"/>
              <a:ext cx="30" cy="33"/>
            </a:xfrm>
            <a:custGeom>
              <a:avLst/>
              <a:gdLst>
                <a:gd name="T0" fmla="*/ 0 w 118"/>
                <a:gd name="T1" fmla="*/ 0 h 134"/>
                <a:gd name="T2" fmla="*/ 0 w 118"/>
                <a:gd name="T3" fmla="*/ 0 h 134"/>
                <a:gd name="T4" fmla="*/ 0 w 118"/>
                <a:gd name="T5" fmla="*/ 0 h 134"/>
                <a:gd name="T6" fmla="*/ 0 w 118"/>
                <a:gd name="T7" fmla="*/ 0 h 134"/>
                <a:gd name="T8" fmla="*/ 0 w 118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4"/>
                <a:gd name="T17" fmla="*/ 118 w 118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4">
                  <a:moveTo>
                    <a:pt x="100" y="134"/>
                  </a:moveTo>
                  <a:lnTo>
                    <a:pt x="118" y="18"/>
                  </a:lnTo>
                  <a:lnTo>
                    <a:pt x="18" y="0"/>
                  </a:lnTo>
                  <a:lnTo>
                    <a:pt x="0" y="116"/>
                  </a:lnTo>
                  <a:lnTo>
                    <a:pt x="100" y="134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48" name="AutoShape 904"/>
            <p:cNvSpPr>
              <a:spLocks noChangeArrowheads="1"/>
            </p:cNvSpPr>
            <p:nvPr/>
          </p:nvSpPr>
          <p:spPr bwMode="auto">
            <a:xfrm>
              <a:off x="2158" y="1807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63"/>
                  </a:moveTo>
                  <a:lnTo>
                    <a:pt x="43" y="40"/>
                  </a:lnTo>
                  <a:lnTo>
                    <a:pt x="41" y="9"/>
                  </a:lnTo>
                  <a:lnTo>
                    <a:pt x="20" y="0"/>
                  </a:lnTo>
                  <a:lnTo>
                    <a:pt x="0" y="24"/>
                  </a:lnTo>
                  <a:lnTo>
                    <a:pt x="2" y="55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49" name="AutoShape 905"/>
            <p:cNvSpPr>
              <a:spLocks noChangeArrowheads="1"/>
            </p:cNvSpPr>
            <p:nvPr/>
          </p:nvSpPr>
          <p:spPr bwMode="auto">
            <a:xfrm>
              <a:off x="2158" y="1807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63"/>
                  </a:moveTo>
                  <a:lnTo>
                    <a:pt x="43" y="40"/>
                  </a:lnTo>
                  <a:lnTo>
                    <a:pt x="41" y="9"/>
                  </a:lnTo>
                  <a:lnTo>
                    <a:pt x="20" y="0"/>
                  </a:lnTo>
                  <a:lnTo>
                    <a:pt x="0" y="24"/>
                  </a:lnTo>
                  <a:lnTo>
                    <a:pt x="2" y="55"/>
                  </a:lnTo>
                  <a:lnTo>
                    <a:pt x="24" y="63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0" name="Line 906"/>
            <p:cNvSpPr>
              <a:spLocks noChangeShapeType="1"/>
            </p:cNvSpPr>
            <p:nvPr/>
          </p:nvSpPr>
          <p:spPr bwMode="auto">
            <a:xfrm>
              <a:off x="2125" y="1847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1" name="AutoShape 907"/>
            <p:cNvSpPr>
              <a:spLocks noChangeArrowheads="1"/>
            </p:cNvSpPr>
            <p:nvPr/>
          </p:nvSpPr>
          <p:spPr bwMode="auto">
            <a:xfrm>
              <a:off x="2125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4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2" name="AutoShape 908"/>
            <p:cNvSpPr>
              <a:spLocks noChangeArrowheads="1"/>
            </p:cNvSpPr>
            <p:nvPr/>
          </p:nvSpPr>
          <p:spPr bwMode="auto">
            <a:xfrm>
              <a:off x="2125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4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3" name="Rectangle 909"/>
            <p:cNvSpPr>
              <a:spLocks noChangeArrowheads="1"/>
            </p:cNvSpPr>
            <p:nvPr/>
          </p:nvSpPr>
          <p:spPr bwMode="auto">
            <a:xfrm>
              <a:off x="2125" y="18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54" name="AutoShape 910"/>
            <p:cNvSpPr>
              <a:spLocks noChangeArrowheads="1"/>
            </p:cNvSpPr>
            <p:nvPr/>
          </p:nvSpPr>
          <p:spPr bwMode="auto">
            <a:xfrm>
              <a:off x="2144" y="1835"/>
              <a:ext cx="11" cy="25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3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3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5" name="AutoShape 911"/>
            <p:cNvSpPr>
              <a:spLocks noChangeArrowheads="1"/>
            </p:cNvSpPr>
            <p:nvPr/>
          </p:nvSpPr>
          <p:spPr bwMode="auto">
            <a:xfrm>
              <a:off x="2144" y="1835"/>
              <a:ext cx="11" cy="25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3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3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6" name="Rectangle 912"/>
            <p:cNvSpPr>
              <a:spLocks noChangeArrowheads="1"/>
            </p:cNvSpPr>
            <p:nvPr/>
          </p:nvSpPr>
          <p:spPr bwMode="auto">
            <a:xfrm>
              <a:off x="2145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57" name="AutoShape 913"/>
            <p:cNvSpPr>
              <a:spLocks noChangeArrowheads="1"/>
            </p:cNvSpPr>
            <p:nvPr/>
          </p:nvSpPr>
          <p:spPr bwMode="auto">
            <a:xfrm>
              <a:off x="2163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8" name="AutoShape 914"/>
            <p:cNvSpPr>
              <a:spLocks noChangeArrowheads="1"/>
            </p:cNvSpPr>
            <p:nvPr/>
          </p:nvSpPr>
          <p:spPr bwMode="auto">
            <a:xfrm>
              <a:off x="2163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59" name="Rectangle 915"/>
            <p:cNvSpPr>
              <a:spLocks noChangeArrowheads="1"/>
            </p:cNvSpPr>
            <p:nvPr/>
          </p:nvSpPr>
          <p:spPr bwMode="auto">
            <a:xfrm>
              <a:off x="2162" y="18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60" name="Line 916"/>
            <p:cNvSpPr>
              <a:spLocks noChangeShapeType="1"/>
            </p:cNvSpPr>
            <p:nvPr/>
          </p:nvSpPr>
          <p:spPr bwMode="auto">
            <a:xfrm>
              <a:off x="2125" y="1847"/>
              <a:ext cx="49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61" name="AutoShape 917"/>
            <p:cNvSpPr>
              <a:spLocks noChangeArrowheads="1"/>
            </p:cNvSpPr>
            <p:nvPr/>
          </p:nvSpPr>
          <p:spPr bwMode="auto">
            <a:xfrm>
              <a:off x="2125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4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2" name="AutoShape 918"/>
            <p:cNvSpPr>
              <a:spLocks noChangeArrowheads="1"/>
            </p:cNvSpPr>
            <p:nvPr/>
          </p:nvSpPr>
          <p:spPr bwMode="auto">
            <a:xfrm>
              <a:off x="2125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4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3" name="Rectangle 919"/>
            <p:cNvSpPr>
              <a:spLocks noChangeArrowheads="1"/>
            </p:cNvSpPr>
            <p:nvPr/>
          </p:nvSpPr>
          <p:spPr bwMode="auto">
            <a:xfrm>
              <a:off x="2125" y="18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64" name="AutoShape 920"/>
            <p:cNvSpPr>
              <a:spLocks noChangeArrowheads="1"/>
            </p:cNvSpPr>
            <p:nvPr/>
          </p:nvSpPr>
          <p:spPr bwMode="auto">
            <a:xfrm>
              <a:off x="2144" y="1835"/>
              <a:ext cx="11" cy="25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3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3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5" name="AutoShape 921"/>
            <p:cNvSpPr>
              <a:spLocks noChangeArrowheads="1"/>
            </p:cNvSpPr>
            <p:nvPr/>
          </p:nvSpPr>
          <p:spPr bwMode="auto">
            <a:xfrm>
              <a:off x="2144" y="1835"/>
              <a:ext cx="11" cy="25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3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3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6" name="Rectangle 922"/>
            <p:cNvSpPr>
              <a:spLocks noChangeArrowheads="1"/>
            </p:cNvSpPr>
            <p:nvPr/>
          </p:nvSpPr>
          <p:spPr bwMode="auto">
            <a:xfrm>
              <a:off x="2145" y="1838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67" name="AutoShape 923"/>
            <p:cNvSpPr>
              <a:spLocks noChangeArrowheads="1"/>
            </p:cNvSpPr>
            <p:nvPr/>
          </p:nvSpPr>
          <p:spPr bwMode="auto">
            <a:xfrm>
              <a:off x="2163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8" name="AutoShape 924"/>
            <p:cNvSpPr>
              <a:spLocks noChangeArrowheads="1"/>
            </p:cNvSpPr>
            <p:nvPr/>
          </p:nvSpPr>
          <p:spPr bwMode="auto">
            <a:xfrm>
              <a:off x="2163" y="1835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69" name="Rectangle 925"/>
            <p:cNvSpPr>
              <a:spLocks noChangeArrowheads="1"/>
            </p:cNvSpPr>
            <p:nvPr/>
          </p:nvSpPr>
          <p:spPr bwMode="auto">
            <a:xfrm>
              <a:off x="2162" y="1837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70" name="AutoShape 926"/>
            <p:cNvSpPr>
              <a:spLocks noChangeArrowheads="1"/>
            </p:cNvSpPr>
            <p:nvPr/>
          </p:nvSpPr>
          <p:spPr bwMode="auto">
            <a:xfrm>
              <a:off x="2087" y="1765"/>
              <a:ext cx="72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65" y="0"/>
                  </a:moveTo>
                  <a:lnTo>
                    <a:pt x="0" y="163"/>
                  </a:lnTo>
                  <a:lnTo>
                    <a:pt x="227" y="267"/>
                  </a:lnTo>
                  <a:lnTo>
                    <a:pt x="291" y="10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1" name="AutoShape 927"/>
            <p:cNvSpPr>
              <a:spLocks noChangeArrowheads="1"/>
            </p:cNvSpPr>
            <p:nvPr/>
          </p:nvSpPr>
          <p:spPr bwMode="auto">
            <a:xfrm>
              <a:off x="2087" y="1765"/>
              <a:ext cx="72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65" y="0"/>
                  </a:moveTo>
                  <a:lnTo>
                    <a:pt x="0" y="163"/>
                  </a:lnTo>
                  <a:lnTo>
                    <a:pt x="227" y="267"/>
                  </a:lnTo>
                  <a:lnTo>
                    <a:pt x="291" y="105"/>
                  </a:lnTo>
                  <a:lnTo>
                    <a:pt x="65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2" name="Rectangle 928"/>
            <p:cNvSpPr>
              <a:spLocks noChangeArrowheads="1"/>
            </p:cNvSpPr>
            <p:nvPr/>
          </p:nvSpPr>
          <p:spPr bwMode="auto">
            <a:xfrm rot="1380000">
              <a:off x="2092" y="1786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573" name="Line 929"/>
            <p:cNvSpPr>
              <a:spLocks noChangeShapeType="1"/>
            </p:cNvSpPr>
            <p:nvPr/>
          </p:nvSpPr>
          <p:spPr bwMode="auto">
            <a:xfrm>
              <a:off x="2210" y="1825"/>
              <a:ext cx="48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74" name="AutoShape 930"/>
            <p:cNvSpPr>
              <a:spLocks noChangeArrowheads="1"/>
            </p:cNvSpPr>
            <p:nvPr/>
          </p:nvSpPr>
          <p:spPr bwMode="auto">
            <a:xfrm>
              <a:off x="2210" y="1813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5" name="AutoShape 931"/>
            <p:cNvSpPr>
              <a:spLocks noChangeArrowheads="1"/>
            </p:cNvSpPr>
            <p:nvPr/>
          </p:nvSpPr>
          <p:spPr bwMode="auto">
            <a:xfrm>
              <a:off x="2210" y="1813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6" name="Rectangle 932"/>
            <p:cNvSpPr>
              <a:spLocks noChangeArrowheads="1"/>
            </p:cNvSpPr>
            <p:nvPr/>
          </p:nvSpPr>
          <p:spPr bwMode="auto">
            <a:xfrm>
              <a:off x="2209" y="181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77" name="AutoShape 933"/>
            <p:cNvSpPr>
              <a:spLocks noChangeArrowheads="1"/>
            </p:cNvSpPr>
            <p:nvPr/>
          </p:nvSpPr>
          <p:spPr bwMode="auto">
            <a:xfrm>
              <a:off x="2229" y="1813"/>
              <a:ext cx="11" cy="25"/>
            </a:xfrm>
            <a:custGeom>
              <a:avLst/>
              <a:gdLst>
                <a:gd name="T0" fmla="*/ 0 w 44"/>
                <a:gd name="T1" fmla="*/ 0 h 97"/>
                <a:gd name="T2" fmla="*/ 0 w 44"/>
                <a:gd name="T3" fmla="*/ 0 h 97"/>
                <a:gd name="T4" fmla="*/ 0 w 44"/>
                <a:gd name="T5" fmla="*/ 0 h 97"/>
                <a:gd name="T6" fmla="*/ 0 w 44"/>
                <a:gd name="T7" fmla="*/ 0 h 97"/>
                <a:gd name="T8" fmla="*/ 0 w 44"/>
                <a:gd name="T9" fmla="*/ 0 h 97"/>
                <a:gd name="T10" fmla="*/ 0 w 44"/>
                <a:gd name="T11" fmla="*/ 0 h 97"/>
                <a:gd name="T12" fmla="*/ 0 w 44"/>
                <a:gd name="T13" fmla="*/ 0 h 97"/>
                <a:gd name="T14" fmla="*/ 0 w 44"/>
                <a:gd name="T15" fmla="*/ 0 h 97"/>
                <a:gd name="T16" fmla="*/ 0 w 44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7"/>
                <a:gd name="T29" fmla="*/ 44 w 44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7">
                  <a:moveTo>
                    <a:pt x="31" y="0"/>
                  </a:moveTo>
                  <a:lnTo>
                    <a:pt x="44" y="14"/>
                  </a:lnTo>
                  <a:lnTo>
                    <a:pt x="44" y="83"/>
                  </a:lnTo>
                  <a:lnTo>
                    <a:pt x="31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8" name="AutoShape 934"/>
            <p:cNvSpPr>
              <a:spLocks noChangeArrowheads="1"/>
            </p:cNvSpPr>
            <p:nvPr/>
          </p:nvSpPr>
          <p:spPr bwMode="auto">
            <a:xfrm>
              <a:off x="2229" y="1813"/>
              <a:ext cx="11" cy="25"/>
            </a:xfrm>
            <a:custGeom>
              <a:avLst/>
              <a:gdLst>
                <a:gd name="T0" fmla="*/ 0 w 44"/>
                <a:gd name="T1" fmla="*/ 0 h 97"/>
                <a:gd name="T2" fmla="*/ 0 w 44"/>
                <a:gd name="T3" fmla="*/ 0 h 97"/>
                <a:gd name="T4" fmla="*/ 0 w 44"/>
                <a:gd name="T5" fmla="*/ 0 h 97"/>
                <a:gd name="T6" fmla="*/ 0 w 44"/>
                <a:gd name="T7" fmla="*/ 0 h 97"/>
                <a:gd name="T8" fmla="*/ 0 w 44"/>
                <a:gd name="T9" fmla="*/ 0 h 97"/>
                <a:gd name="T10" fmla="*/ 0 w 44"/>
                <a:gd name="T11" fmla="*/ 0 h 97"/>
                <a:gd name="T12" fmla="*/ 0 w 44"/>
                <a:gd name="T13" fmla="*/ 0 h 97"/>
                <a:gd name="T14" fmla="*/ 0 w 44"/>
                <a:gd name="T15" fmla="*/ 0 h 97"/>
                <a:gd name="T16" fmla="*/ 0 w 44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7"/>
                <a:gd name="T29" fmla="*/ 44 w 44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7">
                  <a:moveTo>
                    <a:pt x="31" y="0"/>
                  </a:moveTo>
                  <a:lnTo>
                    <a:pt x="44" y="14"/>
                  </a:lnTo>
                  <a:lnTo>
                    <a:pt x="44" y="83"/>
                  </a:lnTo>
                  <a:lnTo>
                    <a:pt x="31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79" name="Rectangle 935"/>
            <p:cNvSpPr>
              <a:spLocks noChangeArrowheads="1"/>
            </p:cNvSpPr>
            <p:nvPr/>
          </p:nvSpPr>
          <p:spPr bwMode="auto">
            <a:xfrm>
              <a:off x="2229" y="1815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80" name="AutoShape 936"/>
            <p:cNvSpPr>
              <a:spLocks noChangeArrowheads="1"/>
            </p:cNvSpPr>
            <p:nvPr/>
          </p:nvSpPr>
          <p:spPr bwMode="auto">
            <a:xfrm>
              <a:off x="2247" y="1813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1" name="AutoShape 937"/>
            <p:cNvSpPr>
              <a:spLocks noChangeArrowheads="1"/>
            </p:cNvSpPr>
            <p:nvPr/>
          </p:nvSpPr>
          <p:spPr bwMode="auto">
            <a:xfrm>
              <a:off x="2247" y="1813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2" name="Rectangle 938"/>
            <p:cNvSpPr>
              <a:spLocks noChangeArrowheads="1"/>
            </p:cNvSpPr>
            <p:nvPr/>
          </p:nvSpPr>
          <p:spPr bwMode="auto">
            <a:xfrm>
              <a:off x="2247" y="181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83" name="Line 939"/>
            <p:cNvSpPr>
              <a:spLocks noChangeShapeType="1"/>
            </p:cNvSpPr>
            <p:nvPr/>
          </p:nvSpPr>
          <p:spPr bwMode="auto">
            <a:xfrm>
              <a:off x="2210" y="1825"/>
              <a:ext cx="48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84" name="AutoShape 940"/>
            <p:cNvSpPr>
              <a:spLocks noChangeArrowheads="1"/>
            </p:cNvSpPr>
            <p:nvPr/>
          </p:nvSpPr>
          <p:spPr bwMode="auto">
            <a:xfrm>
              <a:off x="2210" y="1813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5" name="AutoShape 941"/>
            <p:cNvSpPr>
              <a:spLocks noChangeArrowheads="1"/>
            </p:cNvSpPr>
            <p:nvPr/>
          </p:nvSpPr>
          <p:spPr bwMode="auto">
            <a:xfrm>
              <a:off x="2210" y="1813"/>
              <a:ext cx="11" cy="24"/>
            </a:xfrm>
            <a:custGeom>
              <a:avLst/>
              <a:gdLst>
                <a:gd name="T0" fmla="*/ 0 w 46"/>
                <a:gd name="T1" fmla="*/ 0 h 97"/>
                <a:gd name="T2" fmla="*/ 0 w 46"/>
                <a:gd name="T3" fmla="*/ 0 h 97"/>
                <a:gd name="T4" fmla="*/ 0 w 46"/>
                <a:gd name="T5" fmla="*/ 0 h 97"/>
                <a:gd name="T6" fmla="*/ 0 w 46"/>
                <a:gd name="T7" fmla="*/ 0 h 97"/>
                <a:gd name="T8" fmla="*/ 0 w 46"/>
                <a:gd name="T9" fmla="*/ 0 h 97"/>
                <a:gd name="T10" fmla="*/ 0 w 46"/>
                <a:gd name="T11" fmla="*/ 0 h 97"/>
                <a:gd name="T12" fmla="*/ 0 w 46"/>
                <a:gd name="T13" fmla="*/ 0 h 97"/>
                <a:gd name="T14" fmla="*/ 0 w 46"/>
                <a:gd name="T15" fmla="*/ 0 h 97"/>
                <a:gd name="T16" fmla="*/ 0 w 46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97"/>
                <a:gd name="T29" fmla="*/ 46 w 46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97">
                  <a:moveTo>
                    <a:pt x="33" y="0"/>
                  </a:moveTo>
                  <a:lnTo>
                    <a:pt x="46" y="14"/>
                  </a:lnTo>
                  <a:lnTo>
                    <a:pt x="46" y="83"/>
                  </a:lnTo>
                  <a:lnTo>
                    <a:pt x="33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6" name="Rectangle 942"/>
            <p:cNvSpPr>
              <a:spLocks noChangeArrowheads="1"/>
            </p:cNvSpPr>
            <p:nvPr/>
          </p:nvSpPr>
          <p:spPr bwMode="auto">
            <a:xfrm>
              <a:off x="2209" y="181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87" name="AutoShape 943"/>
            <p:cNvSpPr>
              <a:spLocks noChangeArrowheads="1"/>
            </p:cNvSpPr>
            <p:nvPr/>
          </p:nvSpPr>
          <p:spPr bwMode="auto">
            <a:xfrm>
              <a:off x="2229" y="1813"/>
              <a:ext cx="11" cy="25"/>
            </a:xfrm>
            <a:custGeom>
              <a:avLst/>
              <a:gdLst>
                <a:gd name="T0" fmla="*/ 0 w 44"/>
                <a:gd name="T1" fmla="*/ 0 h 97"/>
                <a:gd name="T2" fmla="*/ 0 w 44"/>
                <a:gd name="T3" fmla="*/ 0 h 97"/>
                <a:gd name="T4" fmla="*/ 0 w 44"/>
                <a:gd name="T5" fmla="*/ 0 h 97"/>
                <a:gd name="T6" fmla="*/ 0 w 44"/>
                <a:gd name="T7" fmla="*/ 0 h 97"/>
                <a:gd name="T8" fmla="*/ 0 w 44"/>
                <a:gd name="T9" fmla="*/ 0 h 97"/>
                <a:gd name="T10" fmla="*/ 0 w 44"/>
                <a:gd name="T11" fmla="*/ 0 h 97"/>
                <a:gd name="T12" fmla="*/ 0 w 44"/>
                <a:gd name="T13" fmla="*/ 0 h 97"/>
                <a:gd name="T14" fmla="*/ 0 w 44"/>
                <a:gd name="T15" fmla="*/ 0 h 97"/>
                <a:gd name="T16" fmla="*/ 0 w 44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7"/>
                <a:gd name="T29" fmla="*/ 44 w 44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7">
                  <a:moveTo>
                    <a:pt x="31" y="0"/>
                  </a:moveTo>
                  <a:lnTo>
                    <a:pt x="44" y="14"/>
                  </a:lnTo>
                  <a:lnTo>
                    <a:pt x="44" y="83"/>
                  </a:lnTo>
                  <a:lnTo>
                    <a:pt x="31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8" name="AutoShape 944"/>
            <p:cNvSpPr>
              <a:spLocks noChangeArrowheads="1"/>
            </p:cNvSpPr>
            <p:nvPr/>
          </p:nvSpPr>
          <p:spPr bwMode="auto">
            <a:xfrm>
              <a:off x="2229" y="1813"/>
              <a:ext cx="11" cy="25"/>
            </a:xfrm>
            <a:custGeom>
              <a:avLst/>
              <a:gdLst>
                <a:gd name="T0" fmla="*/ 0 w 44"/>
                <a:gd name="T1" fmla="*/ 0 h 97"/>
                <a:gd name="T2" fmla="*/ 0 w 44"/>
                <a:gd name="T3" fmla="*/ 0 h 97"/>
                <a:gd name="T4" fmla="*/ 0 w 44"/>
                <a:gd name="T5" fmla="*/ 0 h 97"/>
                <a:gd name="T6" fmla="*/ 0 w 44"/>
                <a:gd name="T7" fmla="*/ 0 h 97"/>
                <a:gd name="T8" fmla="*/ 0 w 44"/>
                <a:gd name="T9" fmla="*/ 0 h 97"/>
                <a:gd name="T10" fmla="*/ 0 w 44"/>
                <a:gd name="T11" fmla="*/ 0 h 97"/>
                <a:gd name="T12" fmla="*/ 0 w 44"/>
                <a:gd name="T13" fmla="*/ 0 h 97"/>
                <a:gd name="T14" fmla="*/ 0 w 44"/>
                <a:gd name="T15" fmla="*/ 0 h 97"/>
                <a:gd name="T16" fmla="*/ 0 w 44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97"/>
                <a:gd name="T29" fmla="*/ 44 w 44"/>
                <a:gd name="T30" fmla="*/ 97 h 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97">
                  <a:moveTo>
                    <a:pt x="31" y="0"/>
                  </a:moveTo>
                  <a:lnTo>
                    <a:pt x="44" y="14"/>
                  </a:lnTo>
                  <a:lnTo>
                    <a:pt x="44" y="83"/>
                  </a:lnTo>
                  <a:lnTo>
                    <a:pt x="31" y="97"/>
                  </a:lnTo>
                  <a:lnTo>
                    <a:pt x="13" y="97"/>
                  </a:lnTo>
                  <a:lnTo>
                    <a:pt x="0" y="83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89" name="Rectangle 945"/>
            <p:cNvSpPr>
              <a:spLocks noChangeArrowheads="1"/>
            </p:cNvSpPr>
            <p:nvPr/>
          </p:nvSpPr>
          <p:spPr bwMode="auto">
            <a:xfrm>
              <a:off x="2229" y="1815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590" name="AutoShape 946"/>
            <p:cNvSpPr>
              <a:spLocks noChangeArrowheads="1"/>
            </p:cNvSpPr>
            <p:nvPr/>
          </p:nvSpPr>
          <p:spPr bwMode="auto">
            <a:xfrm>
              <a:off x="2247" y="1813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91" name="AutoShape 947"/>
            <p:cNvSpPr>
              <a:spLocks noChangeArrowheads="1"/>
            </p:cNvSpPr>
            <p:nvPr/>
          </p:nvSpPr>
          <p:spPr bwMode="auto">
            <a:xfrm>
              <a:off x="2247" y="1813"/>
              <a:ext cx="11" cy="24"/>
            </a:xfrm>
            <a:custGeom>
              <a:avLst/>
              <a:gdLst>
                <a:gd name="T0" fmla="*/ 0 w 45"/>
                <a:gd name="T1" fmla="*/ 0 h 98"/>
                <a:gd name="T2" fmla="*/ 0 w 45"/>
                <a:gd name="T3" fmla="*/ 0 h 98"/>
                <a:gd name="T4" fmla="*/ 0 w 45"/>
                <a:gd name="T5" fmla="*/ 0 h 98"/>
                <a:gd name="T6" fmla="*/ 0 w 45"/>
                <a:gd name="T7" fmla="*/ 0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98"/>
                <a:gd name="T29" fmla="*/ 45 w 4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98">
                  <a:moveTo>
                    <a:pt x="32" y="0"/>
                  </a:moveTo>
                  <a:lnTo>
                    <a:pt x="45" y="14"/>
                  </a:lnTo>
                  <a:lnTo>
                    <a:pt x="45" y="84"/>
                  </a:lnTo>
                  <a:lnTo>
                    <a:pt x="32" y="98"/>
                  </a:lnTo>
                  <a:lnTo>
                    <a:pt x="13" y="98"/>
                  </a:lnTo>
                  <a:lnTo>
                    <a:pt x="0" y="84"/>
                  </a:lnTo>
                  <a:lnTo>
                    <a:pt x="0" y="14"/>
                  </a:lnTo>
                  <a:lnTo>
                    <a:pt x="13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92" name="Rectangle 948"/>
            <p:cNvSpPr>
              <a:spLocks noChangeArrowheads="1"/>
            </p:cNvSpPr>
            <p:nvPr/>
          </p:nvSpPr>
          <p:spPr bwMode="auto">
            <a:xfrm>
              <a:off x="2247" y="1815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593" name="Rectangle 949"/>
            <p:cNvSpPr>
              <a:spLocks noChangeArrowheads="1"/>
            </p:cNvSpPr>
            <p:nvPr/>
          </p:nvSpPr>
          <p:spPr bwMode="auto">
            <a:xfrm>
              <a:off x="2433" y="1981"/>
              <a:ext cx="31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1m wide passage all around </a:t>
              </a:r>
            </a:p>
          </p:txBody>
        </p:sp>
        <p:sp>
          <p:nvSpPr>
            <p:cNvPr id="16594" name="Rectangle 950"/>
            <p:cNvSpPr>
              <a:spLocks noChangeArrowheads="1"/>
            </p:cNvSpPr>
            <p:nvPr/>
          </p:nvSpPr>
          <p:spPr bwMode="auto">
            <a:xfrm>
              <a:off x="2346" y="1702"/>
              <a:ext cx="6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CC33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400" b="1" i="1">
                  <a:solidFill>
                    <a:srgbClr val="CC3300"/>
                  </a:solidFill>
                </a:rPr>
                <a:t>TBL</a:t>
              </a:r>
            </a:p>
          </p:txBody>
        </p:sp>
        <p:sp>
          <p:nvSpPr>
            <p:cNvPr id="16595" name="Rectangle 951"/>
            <p:cNvSpPr>
              <a:spLocks noChangeArrowheads="1"/>
            </p:cNvSpPr>
            <p:nvPr/>
          </p:nvSpPr>
          <p:spPr bwMode="auto">
            <a:xfrm>
              <a:off x="2286" y="1780"/>
              <a:ext cx="117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CC33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400" b="1" i="1">
                  <a:solidFill>
                    <a:srgbClr val="CC3300"/>
                  </a:solidFill>
                </a:rPr>
                <a:t>30 GHz </a:t>
              </a:r>
            </a:p>
          </p:txBody>
        </p:sp>
        <p:sp>
          <p:nvSpPr>
            <p:cNvPr id="16596" name="Rectangle 952"/>
            <p:cNvSpPr>
              <a:spLocks noChangeArrowheads="1"/>
            </p:cNvSpPr>
            <p:nvPr/>
          </p:nvSpPr>
          <p:spPr bwMode="auto">
            <a:xfrm>
              <a:off x="2387" y="1780"/>
              <a:ext cx="149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CC33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400" b="1" i="1">
                  <a:solidFill>
                    <a:srgbClr val="CC3300"/>
                  </a:solidFill>
                </a:rPr>
                <a:t>Teststand</a:t>
              </a:r>
            </a:p>
          </p:txBody>
        </p:sp>
        <p:sp>
          <p:nvSpPr>
            <p:cNvPr id="16597" name="Rectangle 953"/>
            <p:cNvSpPr>
              <a:spLocks noChangeArrowheads="1"/>
            </p:cNvSpPr>
            <p:nvPr/>
          </p:nvSpPr>
          <p:spPr bwMode="auto">
            <a:xfrm>
              <a:off x="2765" y="1870"/>
              <a:ext cx="30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CC33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400" b="1" i="1">
                  <a:solidFill>
                    <a:srgbClr val="CC3300"/>
                  </a:solidFill>
                </a:rPr>
                <a:t>Probe beam injector</a:t>
              </a:r>
            </a:p>
          </p:txBody>
        </p:sp>
        <p:sp>
          <p:nvSpPr>
            <p:cNvPr id="16598" name="AutoShape 954"/>
            <p:cNvSpPr>
              <a:spLocks noChangeArrowheads="1"/>
            </p:cNvSpPr>
            <p:nvPr/>
          </p:nvSpPr>
          <p:spPr bwMode="auto">
            <a:xfrm>
              <a:off x="2333" y="1842"/>
              <a:ext cx="73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0" y="106"/>
                  </a:moveTo>
                  <a:lnTo>
                    <a:pt x="65" y="267"/>
                  </a:lnTo>
                  <a:lnTo>
                    <a:pt x="291" y="163"/>
                  </a:lnTo>
                  <a:lnTo>
                    <a:pt x="226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599" name="AutoShape 955"/>
            <p:cNvSpPr>
              <a:spLocks noChangeArrowheads="1"/>
            </p:cNvSpPr>
            <p:nvPr/>
          </p:nvSpPr>
          <p:spPr bwMode="auto">
            <a:xfrm>
              <a:off x="2333" y="1842"/>
              <a:ext cx="73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0" y="106"/>
                  </a:moveTo>
                  <a:lnTo>
                    <a:pt x="65" y="267"/>
                  </a:lnTo>
                  <a:lnTo>
                    <a:pt x="291" y="163"/>
                  </a:lnTo>
                  <a:lnTo>
                    <a:pt x="226" y="0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00" name="Rectangle 956"/>
            <p:cNvSpPr>
              <a:spLocks noChangeArrowheads="1"/>
            </p:cNvSpPr>
            <p:nvPr/>
          </p:nvSpPr>
          <p:spPr bwMode="auto">
            <a:xfrm rot="-1440000">
              <a:off x="2338" y="1860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601" name="Line 957"/>
            <p:cNvSpPr>
              <a:spLocks noChangeShapeType="1"/>
            </p:cNvSpPr>
            <p:nvPr/>
          </p:nvSpPr>
          <p:spPr bwMode="auto">
            <a:xfrm flipH="1" flipV="1">
              <a:off x="2397" y="1845"/>
              <a:ext cx="52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2" name="AutoShape 958"/>
            <p:cNvSpPr>
              <a:spLocks noChangeArrowheads="1"/>
            </p:cNvSpPr>
            <p:nvPr/>
          </p:nvSpPr>
          <p:spPr bwMode="auto">
            <a:xfrm>
              <a:off x="2398" y="1846"/>
              <a:ext cx="50" cy="14"/>
            </a:xfrm>
            <a:custGeom>
              <a:avLst/>
              <a:gdLst>
                <a:gd name="T0" fmla="*/ 0 w 202"/>
                <a:gd name="T1" fmla="*/ 0 h 55"/>
                <a:gd name="T2" fmla="*/ 0 w 202"/>
                <a:gd name="T3" fmla="*/ 0 h 55"/>
                <a:gd name="T4" fmla="*/ 0 w 202"/>
                <a:gd name="T5" fmla="*/ 0 h 55"/>
                <a:gd name="T6" fmla="*/ 0 60000 65536"/>
                <a:gd name="T7" fmla="*/ 0 60000 65536"/>
                <a:gd name="T8" fmla="*/ 0 60000 65536"/>
                <a:gd name="T9" fmla="*/ 0 w 202"/>
                <a:gd name="T10" fmla="*/ 0 h 55"/>
                <a:gd name="T11" fmla="*/ 202 w 202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5">
                  <a:moveTo>
                    <a:pt x="202" y="0"/>
                  </a:moveTo>
                  <a:lnTo>
                    <a:pt x="136" y="0"/>
                  </a:lnTo>
                  <a:lnTo>
                    <a:pt x="0" y="55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03" name="Rectangle 959"/>
            <p:cNvSpPr>
              <a:spLocks noChangeArrowheads="1"/>
            </p:cNvSpPr>
            <p:nvPr/>
          </p:nvSpPr>
          <p:spPr bwMode="auto">
            <a:xfrm>
              <a:off x="2396" y="1830"/>
              <a:ext cx="52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604" name="Picture 96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0" y="1293"/>
              <a:ext cx="34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605" name="Rectangle 961"/>
            <p:cNvSpPr>
              <a:spLocks noChangeArrowheads="1"/>
            </p:cNvSpPr>
            <p:nvPr/>
          </p:nvSpPr>
          <p:spPr bwMode="auto">
            <a:xfrm>
              <a:off x="2396" y="1830"/>
              <a:ext cx="52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06" name="Rectangle 962"/>
            <p:cNvSpPr>
              <a:spLocks noChangeArrowheads="1"/>
            </p:cNvSpPr>
            <p:nvPr/>
          </p:nvSpPr>
          <p:spPr bwMode="auto">
            <a:xfrm>
              <a:off x="2397" y="1830"/>
              <a:ext cx="51" cy="3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07" name="AutoShape 963"/>
            <p:cNvSpPr>
              <a:spLocks noChangeArrowheads="1"/>
            </p:cNvSpPr>
            <p:nvPr/>
          </p:nvSpPr>
          <p:spPr bwMode="auto">
            <a:xfrm>
              <a:off x="2418" y="1831"/>
              <a:ext cx="30" cy="33"/>
            </a:xfrm>
            <a:custGeom>
              <a:avLst/>
              <a:gdLst>
                <a:gd name="T0" fmla="*/ 0 w 117"/>
                <a:gd name="T1" fmla="*/ 0 h 133"/>
                <a:gd name="T2" fmla="*/ 0 w 117"/>
                <a:gd name="T3" fmla="*/ 0 h 133"/>
                <a:gd name="T4" fmla="*/ 0 w 117"/>
                <a:gd name="T5" fmla="*/ 0 h 133"/>
                <a:gd name="T6" fmla="*/ 0 w 117"/>
                <a:gd name="T7" fmla="*/ 0 h 133"/>
                <a:gd name="T8" fmla="*/ 0 w 11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33"/>
                <a:gd name="T17" fmla="*/ 117 w 11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33">
                  <a:moveTo>
                    <a:pt x="99" y="0"/>
                  </a:moveTo>
                  <a:lnTo>
                    <a:pt x="117" y="116"/>
                  </a:lnTo>
                  <a:lnTo>
                    <a:pt x="17" y="133"/>
                  </a:lnTo>
                  <a:lnTo>
                    <a:pt x="0" y="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08" name="AutoShape 964"/>
            <p:cNvSpPr>
              <a:spLocks noChangeArrowheads="1"/>
            </p:cNvSpPr>
            <p:nvPr/>
          </p:nvSpPr>
          <p:spPr bwMode="auto">
            <a:xfrm>
              <a:off x="2418" y="1831"/>
              <a:ext cx="30" cy="33"/>
            </a:xfrm>
            <a:custGeom>
              <a:avLst/>
              <a:gdLst>
                <a:gd name="T0" fmla="*/ 0 w 117"/>
                <a:gd name="T1" fmla="*/ 0 h 133"/>
                <a:gd name="T2" fmla="*/ 0 w 117"/>
                <a:gd name="T3" fmla="*/ 0 h 133"/>
                <a:gd name="T4" fmla="*/ 0 w 117"/>
                <a:gd name="T5" fmla="*/ 0 h 133"/>
                <a:gd name="T6" fmla="*/ 0 w 117"/>
                <a:gd name="T7" fmla="*/ 0 h 133"/>
                <a:gd name="T8" fmla="*/ 0 w 11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33"/>
                <a:gd name="T17" fmla="*/ 117 w 11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33">
                  <a:moveTo>
                    <a:pt x="99" y="0"/>
                  </a:moveTo>
                  <a:lnTo>
                    <a:pt x="117" y="116"/>
                  </a:lnTo>
                  <a:lnTo>
                    <a:pt x="17" y="133"/>
                  </a:lnTo>
                  <a:lnTo>
                    <a:pt x="0" y="17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09" name="AutoShape 965"/>
            <p:cNvSpPr>
              <a:spLocks noChangeArrowheads="1"/>
            </p:cNvSpPr>
            <p:nvPr/>
          </p:nvSpPr>
          <p:spPr bwMode="auto">
            <a:xfrm>
              <a:off x="2401" y="1850"/>
              <a:ext cx="11" cy="15"/>
            </a:xfrm>
            <a:custGeom>
              <a:avLst/>
              <a:gdLst>
                <a:gd name="T0" fmla="*/ 0 w 44"/>
                <a:gd name="T1" fmla="*/ 0 h 63"/>
                <a:gd name="T2" fmla="*/ 0 w 44"/>
                <a:gd name="T3" fmla="*/ 0 h 63"/>
                <a:gd name="T4" fmla="*/ 0 w 44"/>
                <a:gd name="T5" fmla="*/ 0 h 63"/>
                <a:gd name="T6" fmla="*/ 0 w 44"/>
                <a:gd name="T7" fmla="*/ 0 h 63"/>
                <a:gd name="T8" fmla="*/ 0 w 44"/>
                <a:gd name="T9" fmla="*/ 0 h 63"/>
                <a:gd name="T10" fmla="*/ 0 w 44"/>
                <a:gd name="T11" fmla="*/ 0 h 63"/>
                <a:gd name="T12" fmla="*/ 0 w 44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63"/>
                <a:gd name="T23" fmla="*/ 44 w 44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63">
                  <a:moveTo>
                    <a:pt x="24" y="0"/>
                  </a:moveTo>
                  <a:lnTo>
                    <a:pt x="44" y="23"/>
                  </a:lnTo>
                  <a:lnTo>
                    <a:pt x="41" y="55"/>
                  </a:lnTo>
                  <a:lnTo>
                    <a:pt x="20" y="63"/>
                  </a:lnTo>
                  <a:lnTo>
                    <a:pt x="0" y="40"/>
                  </a:lnTo>
                  <a:lnTo>
                    <a:pt x="3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10" name="AutoShape 966"/>
            <p:cNvSpPr>
              <a:spLocks noChangeArrowheads="1"/>
            </p:cNvSpPr>
            <p:nvPr/>
          </p:nvSpPr>
          <p:spPr bwMode="auto">
            <a:xfrm>
              <a:off x="2401" y="1850"/>
              <a:ext cx="11" cy="15"/>
            </a:xfrm>
            <a:custGeom>
              <a:avLst/>
              <a:gdLst>
                <a:gd name="T0" fmla="*/ 0 w 44"/>
                <a:gd name="T1" fmla="*/ 0 h 63"/>
                <a:gd name="T2" fmla="*/ 0 w 44"/>
                <a:gd name="T3" fmla="*/ 0 h 63"/>
                <a:gd name="T4" fmla="*/ 0 w 44"/>
                <a:gd name="T5" fmla="*/ 0 h 63"/>
                <a:gd name="T6" fmla="*/ 0 w 44"/>
                <a:gd name="T7" fmla="*/ 0 h 63"/>
                <a:gd name="T8" fmla="*/ 0 w 44"/>
                <a:gd name="T9" fmla="*/ 0 h 63"/>
                <a:gd name="T10" fmla="*/ 0 w 44"/>
                <a:gd name="T11" fmla="*/ 0 h 63"/>
                <a:gd name="T12" fmla="*/ 0 w 44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63"/>
                <a:gd name="T23" fmla="*/ 44 w 44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63">
                  <a:moveTo>
                    <a:pt x="24" y="0"/>
                  </a:moveTo>
                  <a:lnTo>
                    <a:pt x="44" y="23"/>
                  </a:lnTo>
                  <a:lnTo>
                    <a:pt x="41" y="55"/>
                  </a:lnTo>
                  <a:lnTo>
                    <a:pt x="20" y="63"/>
                  </a:lnTo>
                  <a:lnTo>
                    <a:pt x="0" y="40"/>
                  </a:lnTo>
                  <a:lnTo>
                    <a:pt x="3" y="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11" name="Line 967"/>
            <p:cNvSpPr>
              <a:spLocks noChangeShapeType="1"/>
            </p:cNvSpPr>
            <p:nvPr/>
          </p:nvSpPr>
          <p:spPr bwMode="auto">
            <a:xfrm flipH="1" flipV="1">
              <a:off x="2397" y="1845"/>
              <a:ext cx="52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2" name="AutoShape 968"/>
            <p:cNvSpPr>
              <a:spLocks noChangeArrowheads="1"/>
            </p:cNvSpPr>
            <p:nvPr/>
          </p:nvSpPr>
          <p:spPr bwMode="auto">
            <a:xfrm>
              <a:off x="2398" y="1846"/>
              <a:ext cx="50" cy="14"/>
            </a:xfrm>
            <a:custGeom>
              <a:avLst/>
              <a:gdLst>
                <a:gd name="T0" fmla="*/ 0 w 202"/>
                <a:gd name="T1" fmla="*/ 0 h 55"/>
                <a:gd name="T2" fmla="*/ 0 w 202"/>
                <a:gd name="T3" fmla="*/ 0 h 55"/>
                <a:gd name="T4" fmla="*/ 0 w 202"/>
                <a:gd name="T5" fmla="*/ 0 h 55"/>
                <a:gd name="T6" fmla="*/ 0 60000 65536"/>
                <a:gd name="T7" fmla="*/ 0 60000 65536"/>
                <a:gd name="T8" fmla="*/ 0 60000 65536"/>
                <a:gd name="T9" fmla="*/ 0 w 202"/>
                <a:gd name="T10" fmla="*/ 0 h 55"/>
                <a:gd name="T11" fmla="*/ 202 w 202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5">
                  <a:moveTo>
                    <a:pt x="202" y="0"/>
                  </a:moveTo>
                  <a:lnTo>
                    <a:pt x="136" y="0"/>
                  </a:lnTo>
                  <a:lnTo>
                    <a:pt x="0" y="55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13" name="Rectangle 969"/>
            <p:cNvSpPr>
              <a:spLocks noChangeArrowheads="1"/>
            </p:cNvSpPr>
            <p:nvPr/>
          </p:nvSpPr>
          <p:spPr bwMode="auto">
            <a:xfrm>
              <a:off x="2396" y="1830"/>
              <a:ext cx="52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614" name="Picture 97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0" y="1293"/>
              <a:ext cx="34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615" name="Rectangle 971"/>
            <p:cNvSpPr>
              <a:spLocks noChangeArrowheads="1"/>
            </p:cNvSpPr>
            <p:nvPr/>
          </p:nvSpPr>
          <p:spPr bwMode="auto">
            <a:xfrm>
              <a:off x="2396" y="1830"/>
              <a:ext cx="52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16" name="Rectangle 972"/>
            <p:cNvSpPr>
              <a:spLocks noChangeArrowheads="1"/>
            </p:cNvSpPr>
            <p:nvPr/>
          </p:nvSpPr>
          <p:spPr bwMode="auto">
            <a:xfrm>
              <a:off x="2397" y="1830"/>
              <a:ext cx="51" cy="3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17" name="AutoShape 973"/>
            <p:cNvSpPr>
              <a:spLocks noChangeArrowheads="1"/>
            </p:cNvSpPr>
            <p:nvPr/>
          </p:nvSpPr>
          <p:spPr bwMode="auto">
            <a:xfrm>
              <a:off x="2418" y="1831"/>
              <a:ext cx="30" cy="33"/>
            </a:xfrm>
            <a:custGeom>
              <a:avLst/>
              <a:gdLst>
                <a:gd name="T0" fmla="*/ 0 w 117"/>
                <a:gd name="T1" fmla="*/ 0 h 133"/>
                <a:gd name="T2" fmla="*/ 0 w 117"/>
                <a:gd name="T3" fmla="*/ 0 h 133"/>
                <a:gd name="T4" fmla="*/ 0 w 117"/>
                <a:gd name="T5" fmla="*/ 0 h 133"/>
                <a:gd name="T6" fmla="*/ 0 w 117"/>
                <a:gd name="T7" fmla="*/ 0 h 133"/>
                <a:gd name="T8" fmla="*/ 0 w 11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33"/>
                <a:gd name="T17" fmla="*/ 117 w 11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33">
                  <a:moveTo>
                    <a:pt x="99" y="0"/>
                  </a:moveTo>
                  <a:lnTo>
                    <a:pt x="117" y="116"/>
                  </a:lnTo>
                  <a:lnTo>
                    <a:pt x="17" y="133"/>
                  </a:lnTo>
                  <a:lnTo>
                    <a:pt x="0" y="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18" name="AutoShape 974"/>
            <p:cNvSpPr>
              <a:spLocks noChangeArrowheads="1"/>
            </p:cNvSpPr>
            <p:nvPr/>
          </p:nvSpPr>
          <p:spPr bwMode="auto">
            <a:xfrm>
              <a:off x="2418" y="1831"/>
              <a:ext cx="30" cy="33"/>
            </a:xfrm>
            <a:custGeom>
              <a:avLst/>
              <a:gdLst>
                <a:gd name="T0" fmla="*/ 0 w 117"/>
                <a:gd name="T1" fmla="*/ 0 h 133"/>
                <a:gd name="T2" fmla="*/ 0 w 117"/>
                <a:gd name="T3" fmla="*/ 0 h 133"/>
                <a:gd name="T4" fmla="*/ 0 w 117"/>
                <a:gd name="T5" fmla="*/ 0 h 133"/>
                <a:gd name="T6" fmla="*/ 0 w 117"/>
                <a:gd name="T7" fmla="*/ 0 h 133"/>
                <a:gd name="T8" fmla="*/ 0 w 11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33"/>
                <a:gd name="T17" fmla="*/ 117 w 11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33">
                  <a:moveTo>
                    <a:pt x="99" y="0"/>
                  </a:moveTo>
                  <a:lnTo>
                    <a:pt x="117" y="116"/>
                  </a:lnTo>
                  <a:lnTo>
                    <a:pt x="17" y="133"/>
                  </a:lnTo>
                  <a:lnTo>
                    <a:pt x="0" y="17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19" name="AutoShape 975"/>
            <p:cNvSpPr>
              <a:spLocks noChangeArrowheads="1"/>
            </p:cNvSpPr>
            <p:nvPr/>
          </p:nvSpPr>
          <p:spPr bwMode="auto">
            <a:xfrm>
              <a:off x="2401" y="1850"/>
              <a:ext cx="11" cy="15"/>
            </a:xfrm>
            <a:custGeom>
              <a:avLst/>
              <a:gdLst>
                <a:gd name="T0" fmla="*/ 0 w 44"/>
                <a:gd name="T1" fmla="*/ 0 h 63"/>
                <a:gd name="T2" fmla="*/ 0 w 44"/>
                <a:gd name="T3" fmla="*/ 0 h 63"/>
                <a:gd name="T4" fmla="*/ 0 w 44"/>
                <a:gd name="T5" fmla="*/ 0 h 63"/>
                <a:gd name="T6" fmla="*/ 0 w 44"/>
                <a:gd name="T7" fmla="*/ 0 h 63"/>
                <a:gd name="T8" fmla="*/ 0 w 44"/>
                <a:gd name="T9" fmla="*/ 0 h 63"/>
                <a:gd name="T10" fmla="*/ 0 w 44"/>
                <a:gd name="T11" fmla="*/ 0 h 63"/>
                <a:gd name="T12" fmla="*/ 0 w 44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63"/>
                <a:gd name="T23" fmla="*/ 44 w 44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63">
                  <a:moveTo>
                    <a:pt x="24" y="0"/>
                  </a:moveTo>
                  <a:lnTo>
                    <a:pt x="44" y="23"/>
                  </a:lnTo>
                  <a:lnTo>
                    <a:pt x="41" y="55"/>
                  </a:lnTo>
                  <a:lnTo>
                    <a:pt x="20" y="63"/>
                  </a:lnTo>
                  <a:lnTo>
                    <a:pt x="0" y="40"/>
                  </a:lnTo>
                  <a:lnTo>
                    <a:pt x="3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20" name="AutoShape 976"/>
            <p:cNvSpPr>
              <a:spLocks noChangeArrowheads="1"/>
            </p:cNvSpPr>
            <p:nvPr/>
          </p:nvSpPr>
          <p:spPr bwMode="auto">
            <a:xfrm>
              <a:off x="2401" y="1850"/>
              <a:ext cx="11" cy="15"/>
            </a:xfrm>
            <a:custGeom>
              <a:avLst/>
              <a:gdLst>
                <a:gd name="T0" fmla="*/ 0 w 44"/>
                <a:gd name="T1" fmla="*/ 0 h 63"/>
                <a:gd name="T2" fmla="*/ 0 w 44"/>
                <a:gd name="T3" fmla="*/ 0 h 63"/>
                <a:gd name="T4" fmla="*/ 0 w 44"/>
                <a:gd name="T5" fmla="*/ 0 h 63"/>
                <a:gd name="T6" fmla="*/ 0 w 44"/>
                <a:gd name="T7" fmla="*/ 0 h 63"/>
                <a:gd name="T8" fmla="*/ 0 w 44"/>
                <a:gd name="T9" fmla="*/ 0 h 63"/>
                <a:gd name="T10" fmla="*/ 0 w 44"/>
                <a:gd name="T11" fmla="*/ 0 h 63"/>
                <a:gd name="T12" fmla="*/ 0 w 44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63"/>
                <a:gd name="T23" fmla="*/ 44 w 44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63">
                  <a:moveTo>
                    <a:pt x="24" y="0"/>
                  </a:moveTo>
                  <a:lnTo>
                    <a:pt x="44" y="23"/>
                  </a:lnTo>
                  <a:lnTo>
                    <a:pt x="41" y="55"/>
                  </a:lnTo>
                  <a:lnTo>
                    <a:pt x="20" y="63"/>
                  </a:lnTo>
                  <a:lnTo>
                    <a:pt x="0" y="40"/>
                  </a:lnTo>
                  <a:lnTo>
                    <a:pt x="3" y="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21" name="Line 977"/>
            <p:cNvSpPr>
              <a:spLocks noChangeShapeType="1"/>
            </p:cNvSpPr>
            <p:nvPr/>
          </p:nvSpPr>
          <p:spPr bwMode="auto">
            <a:xfrm flipH="1" flipV="1">
              <a:off x="2071" y="1847"/>
              <a:ext cx="52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2" name="AutoShape 978"/>
            <p:cNvSpPr>
              <a:spLocks noChangeArrowheads="1"/>
            </p:cNvSpPr>
            <p:nvPr/>
          </p:nvSpPr>
          <p:spPr bwMode="auto">
            <a:xfrm>
              <a:off x="2072" y="1848"/>
              <a:ext cx="50" cy="13"/>
            </a:xfrm>
            <a:custGeom>
              <a:avLst/>
              <a:gdLst>
                <a:gd name="T0" fmla="*/ 0 w 202"/>
                <a:gd name="T1" fmla="*/ 0 h 54"/>
                <a:gd name="T2" fmla="*/ 0 w 202"/>
                <a:gd name="T3" fmla="*/ 0 h 54"/>
                <a:gd name="T4" fmla="*/ 0 w 202"/>
                <a:gd name="T5" fmla="*/ 0 h 54"/>
                <a:gd name="T6" fmla="*/ 0 60000 65536"/>
                <a:gd name="T7" fmla="*/ 0 60000 65536"/>
                <a:gd name="T8" fmla="*/ 0 60000 65536"/>
                <a:gd name="T9" fmla="*/ 0 w 202"/>
                <a:gd name="T10" fmla="*/ 0 h 54"/>
                <a:gd name="T11" fmla="*/ 202 w 20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4">
                  <a:moveTo>
                    <a:pt x="202" y="0"/>
                  </a:moveTo>
                  <a:lnTo>
                    <a:pt x="136" y="0"/>
                  </a:lnTo>
                  <a:lnTo>
                    <a:pt x="0" y="54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23" name="Rectangle 979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624" name="Picture 98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2" y="1293"/>
              <a:ext cx="33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625" name="Rectangle 981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26" name="Rectangle 982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27" name="AutoShape 983"/>
            <p:cNvSpPr>
              <a:spLocks noChangeArrowheads="1"/>
            </p:cNvSpPr>
            <p:nvPr/>
          </p:nvSpPr>
          <p:spPr bwMode="auto">
            <a:xfrm>
              <a:off x="2093" y="1832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28" name="AutoShape 984"/>
            <p:cNvSpPr>
              <a:spLocks noChangeArrowheads="1"/>
            </p:cNvSpPr>
            <p:nvPr/>
          </p:nvSpPr>
          <p:spPr bwMode="auto">
            <a:xfrm>
              <a:off x="2093" y="1832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29" name="AutoShape 985"/>
            <p:cNvSpPr>
              <a:spLocks noChangeArrowheads="1"/>
            </p:cNvSpPr>
            <p:nvPr/>
          </p:nvSpPr>
          <p:spPr bwMode="auto">
            <a:xfrm>
              <a:off x="2075" y="1851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0"/>
                  </a:moveTo>
                  <a:lnTo>
                    <a:pt x="43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40"/>
                  </a:lnTo>
                  <a:lnTo>
                    <a:pt x="2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30" name="AutoShape 986"/>
            <p:cNvSpPr>
              <a:spLocks noChangeArrowheads="1"/>
            </p:cNvSpPr>
            <p:nvPr/>
          </p:nvSpPr>
          <p:spPr bwMode="auto">
            <a:xfrm>
              <a:off x="2075" y="1851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0"/>
                  </a:moveTo>
                  <a:lnTo>
                    <a:pt x="43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40"/>
                  </a:lnTo>
                  <a:lnTo>
                    <a:pt x="2" y="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31" name="Line 987"/>
            <p:cNvSpPr>
              <a:spLocks noChangeShapeType="1"/>
            </p:cNvSpPr>
            <p:nvPr/>
          </p:nvSpPr>
          <p:spPr bwMode="auto">
            <a:xfrm flipH="1" flipV="1">
              <a:off x="2071" y="1847"/>
              <a:ext cx="52" cy="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32" name="AutoShape 988"/>
            <p:cNvSpPr>
              <a:spLocks noChangeArrowheads="1"/>
            </p:cNvSpPr>
            <p:nvPr/>
          </p:nvSpPr>
          <p:spPr bwMode="auto">
            <a:xfrm>
              <a:off x="2072" y="1848"/>
              <a:ext cx="50" cy="13"/>
            </a:xfrm>
            <a:custGeom>
              <a:avLst/>
              <a:gdLst>
                <a:gd name="T0" fmla="*/ 0 w 202"/>
                <a:gd name="T1" fmla="*/ 0 h 54"/>
                <a:gd name="T2" fmla="*/ 0 w 202"/>
                <a:gd name="T3" fmla="*/ 0 h 54"/>
                <a:gd name="T4" fmla="*/ 0 w 202"/>
                <a:gd name="T5" fmla="*/ 0 h 54"/>
                <a:gd name="T6" fmla="*/ 0 60000 65536"/>
                <a:gd name="T7" fmla="*/ 0 60000 65536"/>
                <a:gd name="T8" fmla="*/ 0 60000 65536"/>
                <a:gd name="T9" fmla="*/ 0 w 202"/>
                <a:gd name="T10" fmla="*/ 0 h 54"/>
                <a:gd name="T11" fmla="*/ 202 w 20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54">
                  <a:moveTo>
                    <a:pt x="202" y="0"/>
                  </a:moveTo>
                  <a:lnTo>
                    <a:pt x="136" y="0"/>
                  </a:lnTo>
                  <a:lnTo>
                    <a:pt x="0" y="54"/>
                  </a:lnTo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33" name="Rectangle 989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pic>
          <p:nvPicPr>
            <p:cNvPr id="16634" name="Picture 99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2" y="1293"/>
              <a:ext cx="33" cy="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635" name="Rectangle 991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36" name="Rectangle 992"/>
            <p:cNvSpPr>
              <a:spLocks noChangeArrowheads="1"/>
            </p:cNvSpPr>
            <p:nvPr/>
          </p:nvSpPr>
          <p:spPr bwMode="auto">
            <a:xfrm>
              <a:off x="2071" y="1832"/>
              <a:ext cx="51" cy="3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 altLang="en-US"/>
            </a:p>
          </p:txBody>
        </p:sp>
        <p:sp>
          <p:nvSpPr>
            <p:cNvPr id="16637" name="AutoShape 993"/>
            <p:cNvSpPr>
              <a:spLocks noChangeArrowheads="1"/>
            </p:cNvSpPr>
            <p:nvPr/>
          </p:nvSpPr>
          <p:spPr bwMode="auto">
            <a:xfrm>
              <a:off x="2093" y="1832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38" name="AutoShape 994"/>
            <p:cNvSpPr>
              <a:spLocks noChangeArrowheads="1"/>
            </p:cNvSpPr>
            <p:nvPr/>
          </p:nvSpPr>
          <p:spPr bwMode="auto">
            <a:xfrm>
              <a:off x="2093" y="1832"/>
              <a:ext cx="29" cy="34"/>
            </a:xfrm>
            <a:custGeom>
              <a:avLst/>
              <a:gdLst>
                <a:gd name="T0" fmla="*/ 0 w 118"/>
                <a:gd name="T1" fmla="*/ 0 h 135"/>
                <a:gd name="T2" fmla="*/ 0 w 118"/>
                <a:gd name="T3" fmla="*/ 0 h 135"/>
                <a:gd name="T4" fmla="*/ 0 w 118"/>
                <a:gd name="T5" fmla="*/ 0 h 135"/>
                <a:gd name="T6" fmla="*/ 0 w 118"/>
                <a:gd name="T7" fmla="*/ 0 h 135"/>
                <a:gd name="T8" fmla="*/ 0 w 118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35"/>
                <a:gd name="T17" fmla="*/ 118 w 11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35">
                  <a:moveTo>
                    <a:pt x="100" y="0"/>
                  </a:moveTo>
                  <a:lnTo>
                    <a:pt x="118" y="118"/>
                  </a:lnTo>
                  <a:lnTo>
                    <a:pt x="18" y="135"/>
                  </a:lnTo>
                  <a:lnTo>
                    <a:pt x="0" y="18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39" name="AutoShape 995"/>
            <p:cNvSpPr>
              <a:spLocks noChangeArrowheads="1"/>
            </p:cNvSpPr>
            <p:nvPr/>
          </p:nvSpPr>
          <p:spPr bwMode="auto">
            <a:xfrm>
              <a:off x="2075" y="1851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0"/>
                  </a:moveTo>
                  <a:lnTo>
                    <a:pt x="43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40"/>
                  </a:lnTo>
                  <a:lnTo>
                    <a:pt x="2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0" name="AutoShape 996"/>
            <p:cNvSpPr>
              <a:spLocks noChangeArrowheads="1"/>
            </p:cNvSpPr>
            <p:nvPr/>
          </p:nvSpPr>
          <p:spPr bwMode="auto">
            <a:xfrm>
              <a:off x="2075" y="1851"/>
              <a:ext cx="11" cy="16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63"/>
                <a:gd name="T23" fmla="*/ 43 w 43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63">
                  <a:moveTo>
                    <a:pt x="24" y="0"/>
                  </a:moveTo>
                  <a:lnTo>
                    <a:pt x="43" y="23"/>
                  </a:lnTo>
                  <a:lnTo>
                    <a:pt x="41" y="55"/>
                  </a:lnTo>
                  <a:lnTo>
                    <a:pt x="19" y="63"/>
                  </a:lnTo>
                  <a:lnTo>
                    <a:pt x="0" y="40"/>
                  </a:lnTo>
                  <a:lnTo>
                    <a:pt x="2" y="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1" name="AutoShape 997"/>
            <p:cNvSpPr>
              <a:spLocks noChangeArrowheads="1"/>
            </p:cNvSpPr>
            <p:nvPr/>
          </p:nvSpPr>
          <p:spPr bwMode="auto">
            <a:xfrm>
              <a:off x="2010" y="1843"/>
              <a:ext cx="71" cy="64"/>
            </a:xfrm>
            <a:custGeom>
              <a:avLst/>
              <a:gdLst>
                <a:gd name="T0" fmla="*/ 0 w 287"/>
                <a:gd name="T1" fmla="*/ 0 h 257"/>
                <a:gd name="T2" fmla="*/ 0 w 287"/>
                <a:gd name="T3" fmla="*/ 0 h 257"/>
                <a:gd name="T4" fmla="*/ 0 w 287"/>
                <a:gd name="T5" fmla="*/ 0 h 257"/>
                <a:gd name="T6" fmla="*/ 0 w 287"/>
                <a:gd name="T7" fmla="*/ 0 h 257"/>
                <a:gd name="T8" fmla="*/ 0 w 287"/>
                <a:gd name="T9" fmla="*/ 0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7"/>
                <a:gd name="T16" fmla="*/ 0 h 257"/>
                <a:gd name="T17" fmla="*/ 287 w 287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7" h="257">
                  <a:moveTo>
                    <a:pt x="0" y="90"/>
                  </a:moveTo>
                  <a:lnTo>
                    <a:pt x="56" y="257"/>
                  </a:lnTo>
                  <a:lnTo>
                    <a:pt x="287" y="167"/>
                  </a:lnTo>
                  <a:lnTo>
                    <a:pt x="232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2" name="AutoShape 998"/>
            <p:cNvSpPr>
              <a:spLocks noChangeArrowheads="1"/>
            </p:cNvSpPr>
            <p:nvPr/>
          </p:nvSpPr>
          <p:spPr bwMode="auto">
            <a:xfrm>
              <a:off x="2010" y="1843"/>
              <a:ext cx="71" cy="64"/>
            </a:xfrm>
            <a:custGeom>
              <a:avLst/>
              <a:gdLst>
                <a:gd name="T0" fmla="*/ 0 w 287"/>
                <a:gd name="T1" fmla="*/ 0 h 257"/>
                <a:gd name="T2" fmla="*/ 0 w 287"/>
                <a:gd name="T3" fmla="*/ 0 h 257"/>
                <a:gd name="T4" fmla="*/ 0 w 287"/>
                <a:gd name="T5" fmla="*/ 0 h 257"/>
                <a:gd name="T6" fmla="*/ 0 w 287"/>
                <a:gd name="T7" fmla="*/ 0 h 257"/>
                <a:gd name="T8" fmla="*/ 0 w 287"/>
                <a:gd name="T9" fmla="*/ 0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7"/>
                <a:gd name="T16" fmla="*/ 0 h 257"/>
                <a:gd name="T17" fmla="*/ 287 w 287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7" h="257">
                  <a:moveTo>
                    <a:pt x="0" y="90"/>
                  </a:moveTo>
                  <a:lnTo>
                    <a:pt x="56" y="257"/>
                  </a:lnTo>
                  <a:lnTo>
                    <a:pt x="287" y="167"/>
                  </a:lnTo>
                  <a:lnTo>
                    <a:pt x="232" y="0"/>
                  </a:lnTo>
                  <a:lnTo>
                    <a:pt x="0" y="9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3" name="Rectangle 999"/>
            <p:cNvSpPr>
              <a:spLocks noChangeArrowheads="1"/>
            </p:cNvSpPr>
            <p:nvPr/>
          </p:nvSpPr>
          <p:spPr bwMode="auto">
            <a:xfrm rot="-1200000">
              <a:off x="2013" y="1858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644" name="Line 1000"/>
            <p:cNvSpPr>
              <a:spLocks noChangeShapeType="1"/>
            </p:cNvSpPr>
            <p:nvPr/>
          </p:nvSpPr>
          <p:spPr bwMode="auto">
            <a:xfrm flipH="1" flipV="1">
              <a:off x="3095" y="1728"/>
              <a:ext cx="30" cy="19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45" name="AutoShape 1001"/>
            <p:cNvSpPr>
              <a:spLocks noChangeArrowheads="1"/>
            </p:cNvSpPr>
            <p:nvPr/>
          </p:nvSpPr>
          <p:spPr bwMode="auto">
            <a:xfrm>
              <a:off x="3034" y="1680"/>
              <a:ext cx="73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65" y="0"/>
                  </a:moveTo>
                  <a:lnTo>
                    <a:pt x="0" y="163"/>
                  </a:lnTo>
                  <a:lnTo>
                    <a:pt x="227" y="267"/>
                  </a:lnTo>
                  <a:lnTo>
                    <a:pt x="291" y="10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6" name="AutoShape 1002"/>
            <p:cNvSpPr>
              <a:spLocks noChangeArrowheads="1"/>
            </p:cNvSpPr>
            <p:nvPr/>
          </p:nvSpPr>
          <p:spPr bwMode="auto">
            <a:xfrm>
              <a:off x="3034" y="1680"/>
              <a:ext cx="73" cy="67"/>
            </a:xfrm>
            <a:custGeom>
              <a:avLst/>
              <a:gdLst>
                <a:gd name="T0" fmla="*/ 0 w 291"/>
                <a:gd name="T1" fmla="*/ 0 h 267"/>
                <a:gd name="T2" fmla="*/ 0 w 291"/>
                <a:gd name="T3" fmla="*/ 0 h 267"/>
                <a:gd name="T4" fmla="*/ 0 w 291"/>
                <a:gd name="T5" fmla="*/ 0 h 267"/>
                <a:gd name="T6" fmla="*/ 0 w 291"/>
                <a:gd name="T7" fmla="*/ 0 h 267"/>
                <a:gd name="T8" fmla="*/ 0 w 291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267"/>
                <a:gd name="T17" fmla="*/ 291 w 291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267">
                  <a:moveTo>
                    <a:pt x="65" y="0"/>
                  </a:moveTo>
                  <a:lnTo>
                    <a:pt x="0" y="163"/>
                  </a:lnTo>
                  <a:lnTo>
                    <a:pt x="227" y="267"/>
                  </a:lnTo>
                  <a:lnTo>
                    <a:pt x="291" y="105"/>
                  </a:lnTo>
                  <a:lnTo>
                    <a:pt x="65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7" name="Rectangle 1003"/>
            <p:cNvSpPr>
              <a:spLocks noChangeArrowheads="1"/>
            </p:cNvSpPr>
            <p:nvPr/>
          </p:nvSpPr>
          <p:spPr bwMode="auto">
            <a:xfrm rot="1380000">
              <a:off x="3039" y="1701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300">
                  <a:solidFill>
                    <a:srgbClr val="000000"/>
                  </a:solidFill>
                </a:rPr>
                <a:t>DUMP</a:t>
              </a:r>
            </a:p>
          </p:txBody>
        </p:sp>
        <p:sp>
          <p:nvSpPr>
            <p:cNvPr id="16648" name="AutoShape 1004"/>
            <p:cNvSpPr>
              <a:spLocks noChangeArrowheads="1"/>
            </p:cNvSpPr>
            <p:nvPr/>
          </p:nvSpPr>
          <p:spPr bwMode="auto">
            <a:xfrm>
              <a:off x="3100" y="1726"/>
              <a:ext cx="11" cy="16"/>
            </a:xfrm>
            <a:custGeom>
              <a:avLst/>
              <a:gdLst>
                <a:gd name="T0" fmla="*/ 0 w 45"/>
                <a:gd name="T1" fmla="*/ 0 h 63"/>
                <a:gd name="T2" fmla="*/ 0 w 45"/>
                <a:gd name="T3" fmla="*/ 0 h 63"/>
                <a:gd name="T4" fmla="*/ 0 w 45"/>
                <a:gd name="T5" fmla="*/ 0 h 63"/>
                <a:gd name="T6" fmla="*/ 0 w 45"/>
                <a:gd name="T7" fmla="*/ 0 h 63"/>
                <a:gd name="T8" fmla="*/ 0 w 45"/>
                <a:gd name="T9" fmla="*/ 0 h 63"/>
                <a:gd name="T10" fmla="*/ 0 w 45"/>
                <a:gd name="T11" fmla="*/ 0 h 63"/>
                <a:gd name="T12" fmla="*/ 0 w 45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63"/>
                <a:gd name="T23" fmla="*/ 45 w 4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63">
                  <a:moveTo>
                    <a:pt x="20" y="63"/>
                  </a:moveTo>
                  <a:lnTo>
                    <a:pt x="42" y="43"/>
                  </a:lnTo>
                  <a:lnTo>
                    <a:pt x="45" y="12"/>
                  </a:lnTo>
                  <a:lnTo>
                    <a:pt x="25" y="0"/>
                  </a:lnTo>
                  <a:lnTo>
                    <a:pt x="3" y="20"/>
                  </a:lnTo>
                  <a:lnTo>
                    <a:pt x="0" y="51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49" name="AutoShape 1005"/>
            <p:cNvSpPr>
              <a:spLocks noChangeArrowheads="1"/>
            </p:cNvSpPr>
            <p:nvPr/>
          </p:nvSpPr>
          <p:spPr bwMode="auto">
            <a:xfrm>
              <a:off x="3100" y="1726"/>
              <a:ext cx="11" cy="16"/>
            </a:xfrm>
            <a:custGeom>
              <a:avLst/>
              <a:gdLst>
                <a:gd name="T0" fmla="*/ 0 w 45"/>
                <a:gd name="T1" fmla="*/ 0 h 63"/>
                <a:gd name="T2" fmla="*/ 0 w 45"/>
                <a:gd name="T3" fmla="*/ 0 h 63"/>
                <a:gd name="T4" fmla="*/ 0 w 45"/>
                <a:gd name="T5" fmla="*/ 0 h 63"/>
                <a:gd name="T6" fmla="*/ 0 w 45"/>
                <a:gd name="T7" fmla="*/ 0 h 63"/>
                <a:gd name="T8" fmla="*/ 0 w 45"/>
                <a:gd name="T9" fmla="*/ 0 h 63"/>
                <a:gd name="T10" fmla="*/ 0 w 45"/>
                <a:gd name="T11" fmla="*/ 0 h 63"/>
                <a:gd name="T12" fmla="*/ 0 w 45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63"/>
                <a:gd name="T23" fmla="*/ 45 w 4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63">
                  <a:moveTo>
                    <a:pt x="20" y="63"/>
                  </a:moveTo>
                  <a:lnTo>
                    <a:pt x="42" y="43"/>
                  </a:lnTo>
                  <a:lnTo>
                    <a:pt x="45" y="12"/>
                  </a:lnTo>
                  <a:lnTo>
                    <a:pt x="25" y="0"/>
                  </a:lnTo>
                  <a:lnTo>
                    <a:pt x="3" y="20"/>
                  </a:lnTo>
                  <a:lnTo>
                    <a:pt x="0" y="51"/>
                  </a:lnTo>
                  <a:lnTo>
                    <a:pt x="20" y="63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0" name="Line 1006"/>
            <p:cNvSpPr>
              <a:spLocks noChangeShapeType="1"/>
            </p:cNvSpPr>
            <p:nvPr/>
          </p:nvSpPr>
          <p:spPr bwMode="auto">
            <a:xfrm>
              <a:off x="2546" y="1849"/>
              <a:ext cx="6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51" name="AutoShape 1007"/>
            <p:cNvSpPr>
              <a:spLocks noChangeArrowheads="1"/>
            </p:cNvSpPr>
            <p:nvPr/>
          </p:nvSpPr>
          <p:spPr bwMode="auto">
            <a:xfrm>
              <a:off x="2546" y="1834"/>
              <a:ext cx="14" cy="30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2" name="AutoShape 1008"/>
            <p:cNvSpPr>
              <a:spLocks noChangeArrowheads="1"/>
            </p:cNvSpPr>
            <p:nvPr/>
          </p:nvSpPr>
          <p:spPr bwMode="auto">
            <a:xfrm>
              <a:off x="2546" y="1834"/>
              <a:ext cx="14" cy="30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3" name="Rectangle 1009"/>
            <p:cNvSpPr>
              <a:spLocks noChangeArrowheads="1"/>
            </p:cNvSpPr>
            <p:nvPr/>
          </p:nvSpPr>
          <p:spPr bwMode="auto">
            <a:xfrm>
              <a:off x="2547" y="1839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54" name="AutoShape 1010"/>
            <p:cNvSpPr>
              <a:spLocks noChangeArrowheads="1"/>
            </p:cNvSpPr>
            <p:nvPr/>
          </p:nvSpPr>
          <p:spPr bwMode="auto">
            <a:xfrm>
              <a:off x="2569" y="1834"/>
              <a:ext cx="14" cy="31"/>
            </a:xfrm>
            <a:custGeom>
              <a:avLst/>
              <a:gdLst>
                <a:gd name="T0" fmla="*/ 0 w 56"/>
                <a:gd name="T1" fmla="*/ 0 h 124"/>
                <a:gd name="T2" fmla="*/ 0 w 56"/>
                <a:gd name="T3" fmla="*/ 0 h 124"/>
                <a:gd name="T4" fmla="*/ 0 w 56"/>
                <a:gd name="T5" fmla="*/ 0 h 124"/>
                <a:gd name="T6" fmla="*/ 0 w 56"/>
                <a:gd name="T7" fmla="*/ 0 h 124"/>
                <a:gd name="T8" fmla="*/ 0 w 56"/>
                <a:gd name="T9" fmla="*/ 0 h 124"/>
                <a:gd name="T10" fmla="*/ 0 w 56"/>
                <a:gd name="T11" fmla="*/ 0 h 124"/>
                <a:gd name="T12" fmla="*/ 0 w 56"/>
                <a:gd name="T13" fmla="*/ 0 h 124"/>
                <a:gd name="T14" fmla="*/ 0 w 56"/>
                <a:gd name="T15" fmla="*/ 0 h 124"/>
                <a:gd name="T16" fmla="*/ 0 w 56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4"/>
                <a:gd name="T29" fmla="*/ 56 w 56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4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4"/>
                  </a:lnTo>
                  <a:lnTo>
                    <a:pt x="17" y="124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5" name="AutoShape 1011"/>
            <p:cNvSpPr>
              <a:spLocks noChangeArrowheads="1"/>
            </p:cNvSpPr>
            <p:nvPr/>
          </p:nvSpPr>
          <p:spPr bwMode="auto">
            <a:xfrm>
              <a:off x="2569" y="1834"/>
              <a:ext cx="14" cy="31"/>
            </a:xfrm>
            <a:custGeom>
              <a:avLst/>
              <a:gdLst>
                <a:gd name="T0" fmla="*/ 0 w 56"/>
                <a:gd name="T1" fmla="*/ 0 h 124"/>
                <a:gd name="T2" fmla="*/ 0 w 56"/>
                <a:gd name="T3" fmla="*/ 0 h 124"/>
                <a:gd name="T4" fmla="*/ 0 w 56"/>
                <a:gd name="T5" fmla="*/ 0 h 124"/>
                <a:gd name="T6" fmla="*/ 0 w 56"/>
                <a:gd name="T7" fmla="*/ 0 h 124"/>
                <a:gd name="T8" fmla="*/ 0 w 56"/>
                <a:gd name="T9" fmla="*/ 0 h 124"/>
                <a:gd name="T10" fmla="*/ 0 w 56"/>
                <a:gd name="T11" fmla="*/ 0 h 124"/>
                <a:gd name="T12" fmla="*/ 0 w 56"/>
                <a:gd name="T13" fmla="*/ 0 h 124"/>
                <a:gd name="T14" fmla="*/ 0 w 56"/>
                <a:gd name="T15" fmla="*/ 0 h 124"/>
                <a:gd name="T16" fmla="*/ 0 w 56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4"/>
                <a:gd name="T29" fmla="*/ 56 w 56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4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4"/>
                  </a:lnTo>
                  <a:lnTo>
                    <a:pt x="17" y="124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6" name="Rectangle 1012"/>
            <p:cNvSpPr>
              <a:spLocks noChangeArrowheads="1"/>
            </p:cNvSpPr>
            <p:nvPr/>
          </p:nvSpPr>
          <p:spPr bwMode="auto">
            <a:xfrm>
              <a:off x="2571" y="1840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657" name="AutoShape 1013"/>
            <p:cNvSpPr>
              <a:spLocks noChangeArrowheads="1"/>
            </p:cNvSpPr>
            <p:nvPr/>
          </p:nvSpPr>
          <p:spPr bwMode="auto">
            <a:xfrm>
              <a:off x="2592" y="1833"/>
              <a:ext cx="14" cy="31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39" y="0"/>
                  </a:moveTo>
                  <a:lnTo>
                    <a:pt x="56" y="17"/>
                  </a:lnTo>
                  <a:lnTo>
                    <a:pt x="56" y="106"/>
                  </a:lnTo>
                  <a:lnTo>
                    <a:pt x="39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7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8" name="AutoShape 1014"/>
            <p:cNvSpPr>
              <a:spLocks noChangeArrowheads="1"/>
            </p:cNvSpPr>
            <p:nvPr/>
          </p:nvSpPr>
          <p:spPr bwMode="auto">
            <a:xfrm>
              <a:off x="2592" y="1833"/>
              <a:ext cx="14" cy="31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39" y="0"/>
                  </a:moveTo>
                  <a:lnTo>
                    <a:pt x="56" y="17"/>
                  </a:lnTo>
                  <a:lnTo>
                    <a:pt x="56" y="106"/>
                  </a:lnTo>
                  <a:lnTo>
                    <a:pt x="39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7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59" name="Rectangle 1015"/>
            <p:cNvSpPr>
              <a:spLocks noChangeArrowheads="1"/>
            </p:cNvSpPr>
            <p:nvPr/>
          </p:nvSpPr>
          <p:spPr bwMode="auto">
            <a:xfrm>
              <a:off x="2593" y="1839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60" name="Line 1016"/>
            <p:cNvSpPr>
              <a:spLocks noChangeShapeType="1"/>
            </p:cNvSpPr>
            <p:nvPr/>
          </p:nvSpPr>
          <p:spPr bwMode="auto">
            <a:xfrm>
              <a:off x="2546" y="1849"/>
              <a:ext cx="60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61" name="AutoShape 1017"/>
            <p:cNvSpPr>
              <a:spLocks noChangeArrowheads="1"/>
            </p:cNvSpPr>
            <p:nvPr/>
          </p:nvSpPr>
          <p:spPr bwMode="auto">
            <a:xfrm>
              <a:off x="2546" y="1834"/>
              <a:ext cx="14" cy="30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2" name="AutoShape 1018"/>
            <p:cNvSpPr>
              <a:spLocks noChangeArrowheads="1"/>
            </p:cNvSpPr>
            <p:nvPr/>
          </p:nvSpPr>
          <p:spPr bwMode="auto">
            <a:xfrm>
              <a:off x="2546" y="1834"/>
              <a:ext cx="14" cy="30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3" name="Rectangle 1019"/>
            <p:cNvSpPr>
              <a:spLocks noChangeArrowheads="1"/>
            </p:cNvSpPr>
            <p:nvPr/>
          </p:nvSpPr>
          <p:spPr bwMode="auto">
            <a:xfrm>
              <a:off x="2547" y="1839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64" name="AutoShape 1020"/>
            <p:cNvSpPr>
              <a:spLocks noChangeArrowheads="1"/>
            </p:cNvSpPr>
            <p:nvPr/>
          </p:nvSpPr>
          <p:spPr bwMode="auto">
            <a:xfrm>
              <a:off x="2569" y="1834"/>
              <a:ext cx="14" cy="31"/>
            </a:xfrm>
            <a:custGeom>
              <a:avLst/>
              <a:gdLst>
                <a:gd name="T0" fmla="*/ 0 w 56"/>
                <a:gd name="T1" fmla="*/ 0 h 124"/>
                <a:gd name="T2" fmla="*/ 0 w 56"/>
                <a:gd name="T3" fmla="*/ 0 h 124"/>
                <a:gd name="T4" fmla="*/ 0 w 56"/>
                <a:gd name="T5" fmla="*/ 0 h 124"/>
                <a:gd name="T6" fmla="*/ 0 w 56"/>
                <a:gd name="T7" fmla="*/ 0 h 124"/>
                <a:gd name="T8" fmla="*/ 0 w 56"/>
                <a:gd name="T9" fmla="*/ 0 h 124"/>
                <a:gd name="T10" fmla="*/ 0 w 56"/>
                <a:gd name="T11" fmla="*/ 0 h 124"/>
                <a:gd name="T12" fmla="*/ 0 w 56"/>
                <a:gd name="T13" fmla="*/ 0 h 124"/>
                <a:gd name="T14" fmla="*/ 0 w 56"/>
                <a:gd name="T15" fmla="*/ 0 h 124"/>
                <a:gd name="T16" fmla="*/ 0 w 56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4"/>
                <a:gd name="T29" fmla="*/ 56 w 56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4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4"/>
                  </a:lnTo>
                  <a:lnTo>
                    <a:pt x="17" y="124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5" name="AutoShape 1021"/>
            <p:cNvSpPr>
              <a:spLocks noChangeArrowheads="1"/>
            </p:cNvSpPr>
            <p:nvPr/>
          </p:nvSpPr>
          <p:spPr bwMode="auto">
            <a:xfrm>
              <a:off x="2569" y="1834"/>
              <a:ext cx="14" cy="31"/>
            </a:xfrm>
            <a:custGeom>
              <a:avLst/>
              <a:gdLst>
                <a:gd name="T0" fmla="*/ 0 w 56"/>
                <a:gd name="T1" fmla="*/ 0 h 124"/>
                <a:gd name="T2" fmla="*/ 0 w 56"/>
                <a:gd name="T3" fmla="*/ 0 h 124"/>
                <a:gd name="T4" fmla="*/ 0 w 56"/>
                <a:gd name="T5" fmla="*/ 0 h 124"/>
                <a:gd name="T6" fmla="*/ 0 w 56"/>
                <a:gd name="T7" fmla="*/ 0 h 124"/>
                <a:gd name="T8" fmla="*/ 0 w 56"/>
                <a:gd name="T9" fmla="*/ 0 h 124"/>
                <a:gd name="T10" fmla="*/ 0 w 56"/>
                <a:gd name="T11" fmla="*/ 0 h 124"/>
                <a:gd name="T12" fmla="*/ 0 w 56"/>
                <a:gd name="T13" fmla="*/ 0 h 124"/>
                <a:gd name="T14" fmla="*/ 0 w 56"/>
                <a:gd name="T15" fmla="*/ 0 h 124"/>
                <a:gd name="T16" fmla="*/ 0 w 56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4"/>
                <a:gd name="T29" fmla="*/ 56 w 56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4">
                  <a:moveTo>
                    <a:pt x="40" y="0"/>
                  </a:moveTo>
                  <a:lnTo>
                    <a:pt x="56" y="18"/>
                  </a:lnTo>
                  <a:lnTo>
                    <a:pt x="56" y="106"/>
                  </a:lnTo>
                  <a:lnTo>
                    <a:pt x="40" y="124"/>
                  </a:lnTo>
                  <a:lnTo>
                    <a:pt x="17" y="124"/>
                  </a:lnTo>
                  <a:lnTo>
                    <a:pt x="0" y="106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6" name="Rectangle 1022"/>
            <p:cNvSpPr>
              <a:spLocks noChangeArrowheads="1"/>
            </p:cNvSpPr>
            <p:nvPr/>
          </p:nvSpPr>
          <p:spPr bwMode="auto">
            <a:xfrm>
              <a:off x="2571" y="1840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6667" name="AutoShape 1023"/>
            <p:cNvSpPr>
              <a:spLocks noChangeArrowheads="1"/>
            </p:cNvSpPr>
            <p:nvPr/>
          </p:nvSpPr>
          <p:spPr bwMode="auto">
            <a:xfrm>
              <a:off x="2592" y="1833"/>
              <a:ext cx="14" cy="31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39" y="0"/>
                  </a:moveTo>
                  <a:lnTo>
                    <a:pt x="56" y="17"/>
                  </a:lnTo>
                  <a:lnTo>
                    <a:pt x="56" y="106"/>
                  </a:lnTo>
                  <a:lnTo>
                    <a:pt x="39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7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8" name="AutoShape 1024"/>
            <p:cNvSpPr>
              <a:spLocks noChangeArrowheads="1"/>
            </p:cNvSpPr>
            <p:nvPr/>
          </p:nvSpPr>
          <p:spPr bwMode="auto">
            <a:xfrm>
              <a:off x="2592" y="1833"/>
              <a:ext cx="14" cy="31"/>
            </a:xfrm>
            <a:custGeom>
              <a:avLst/>
              <a:gdLst>
                <a:gd name="T0" fmla="*/ 0 w 56"/>
                <a:gd name="T1" fmla="*/ 0 h 123"/>
                <a:gd name="T2" fmla="*/ 0 w 56"/>
                <a:gd name="T3" fmla="*/ 0 h 123"/>
                <a:gd name="T4" fmla="*/ 0 w 56"/>
                <a:gd name="T5" fmla="*/ 0 h 123"/>
                <a:gd name="T6" fmla="*/ 0 w 56"/>
                <a:gd name="T7" fmla="*/ 0 h 123"/>
                <a:gd name="T8" fmla="*/ 0 w 56"/>
                <a:gd name="T9" fmla="*/ 0 h 123"/>
                <a:gd name="T10" fmla="*/ 0 w 56"/>
                <a:gd name="T11" fmla="*/ 0 h 123"/>
                <a:gd name="T12" fmla="*/ 0 w 56"/>
                <a:gd name="T13" fmla="*/ 0 h 123"/>
                <a:gd name="T14" fmla="*/ 0 w 56"/>
                <a:gd name="T15" fmla="*/ 0 h 123"/>
                <a:gd name="T16" fmla="*/ 0 w 5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23"/>
                <a:gd name="T29" fmla="*/ 56 w 5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23">
                  <a:moveTo>
                    <a:pt x="39" y="0"/>
                  </a:moveTo>
                  <a:lnTo>
                    <a:pt x="56" y="17"/>
                  </a:lnTo>
                  <a:lnTo>
                    <a:pt x="56" y="106"/>
                  </a:lnTo>
                  <a:lnTo>
                    <a:pt x="39" y="123"/>
                  </a:lnTo>
                  <a:lnTo>
                    <a:pt x="16" y="123"/>
                  </a:lnTo>
                  <a:lnTo>
                    <a:pt x="0" y="106"/>
                  </a:lnTo>
                  <a:lnTo>
                    <a:pt x="0" y="17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69" name="Rectangle 1025"/>
            <p:cNvSpPr>
              <a:spLocks noChangeArrowheads="1"/>
            </p:cNvSpPr>
            <p:nvPr/>
          </p:nvSpPr>
          <p:spPr bwMode="auto">
            <a:xfrm>
              <a:off x="2593" y="1839"/>
              <a:ext cx="12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6670" name="Line 1026"/>
            <p:cNvSpPr>
              <a:spLocks noChangeShapeType="1"/>
            </p:cNvSpPr>
            <p:nvPr/>
          </p:nvSpPr>
          <p:spPr bwMode="auto">
            <a:xfrm flipV="1">
              <a:off x="2375" y="1841"/>
              <a:ext cx="158" cy="12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71" name="AutoShape 1027"/>
            <p:cNvSpPr>
              <a:spLocks noChangeArrowheads="1"/>
            </p:cNvSpPr>
            <p:nvPr/>
          </p:nvSpPr>
          <p:spPr bwMode="auto">
            <a:xfrm>
              <a:off x="2408" y="1911"/>
              <a:ext cx="24" cy="30"/>
            </a:xfrm>
            <a:custGeom>
              <a:avLst/>
              <a:gdLst>
                <a:gd name="T0" fmla="*/ 0 w 96"/>
                <a:gd name="T1" fmla="*/ 0 h 121"/>
                <a:gd name="T2" fmla="*/ 0 w 96"/>
                <a:gd name="T3" fmla="*/ 0 h 121"/>
                <a:gd name="T4" fmla="*/ 0 w 96"/>
                <a:gd name="T5" fmla="*/ 0 h 121"/>
                <a:gd name="T6" fmla="*/ 0 w 96"/>
                <a:gd name="T7" fmla="*/ 0 h 121"/>
                <a:gd name="T8" fmla="*/ 0 w 96"/>
                <a:gd name="T9" fmla="*/ 0 h 121"/>
                <a:gd name="T10" fmla="*/ 0 w 96"/>
                <a:gd name="T11" fmla="*/ 0 h 121"/>
                <a:gd name="T12" fmla="*/ 0 w 96"/>
                <a:gd name="T13" fmla="*/ 0 h 121"/>
                <a:gd name="T14" fmla="*/ 0 w 96"/>
                <a:gd name="T15" fmla="*/ 0 h 121"/>
                <a:gd name="T16" fmla="*/ 0 w 96"/>
                <a:gd name="T17" fmla="*/ 0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121"/>
                <a:gd name="T29" fmla="*/ 96 w 96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121">
                  <a:moveTo>
                    <a:pt x="21" y="0"/>
                  </a:moveTo>
                  <a:lnTo>
                    <a:pt x="44" y="4"/>
                  </a:lnTo>
                  <a:lnTo>
                    <a:pt x="96" y="83"/>
                  </a:lnTo>
                  <a:lnTo>
                    <a:pt x="91" y="107"/>
                  </a:lnTo>
                  <a:lnTo>
                    <a:pt x="73" y="121"/>
                  </a:lnTo>
                  <a:lnTo>
                    <a:pt x="51" y="117"/>
                  </a:lnTo>
                  <a:lnTo>
                    <a:pt x="0" y="38"/>
                  </a:lnTo>
                  <a:lnTo>
                    <a:pt x="3" y="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72" name="AutoShape 1028"/>
            <p:cNvSpPr>
              <a:spLocks noChangeArrowheads="1"/>
            </p:cNvSpPr>
            <p:nvPr/>
          </p:nvSpPr>
          <p:spPr bwMode="auto">
            <a:xfrm>
              <a:off x="2408" y="1911"/>
              <a:ext cx="24" cy="30"/>
            </a:xfrm>
            <a:custGeom>
              <a:avLst/>
              <a:gdLst>
                <a:gd name="T0" fmla="*/ 0 w 96"/>
                <a:gd name="T1" fmla="*/ 0 h 121"/>
                <a:gd name="T2" fmla="*/ 0 w 96"/>
                <a:gd name="T3" fmla="*/ 0 h 121"/>
                <a:gd name="T4" fmla="*/ 0 w 96"/>
                <a:gd name="T5" fmla="*/ 0 h 121"/>
                <a:gd name="T6" fmla="*/ 0 w 96"/>
                <a:gd name="T7" fmla="*/ 0 h 121"/>
                <a:gd name="T8" fmla="*/ 0 w 96"/>
                <a:gd name="T9" fmla="*/ 0 h 121"/>
                <a:gd name="T10" fmla="*/ 0 w 96"/>
                <a:gd name="T11" fmla="*/ 0 h 121"/>
                <a:gd name="T12" fmla="*/ 0 w 96"/>
                <a:gd name="T13" fmla="*/ 0 h 121"/>
                <a:gd name="T14" fmla="*/ 0 w 96"/>
                <a:gd name="T15" fmla="*/ 0 h 121"/>
                <a:gd name="T16" fmla="*/ 0 w 96"/>
                <a:gd name="T17" fmla="*/ 0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121"/>
                <a:gd name="T29" fmla="*/ 96 w 96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121">
                  <a:moveTo>
                    <a:pt x="21" y="0"/>
                  </a:moveTo>
                  <a:lnTo>
                    <a:pt x="44" y="4"/>
                  </a:lnTo>
                  <a:lnTo>
                    <a:pt x="96" y="83"/>
                  </a:lnTo>
                  <a:lnTo>
                    <a:pt x="91" y="107"/>
                  </a:lnTo>
                  <a:lnTo>
                    <a:pt x="73" y="121"/>
                  </a:lnTo>
                  <a:lnTo>
                    <a:pt x="51" y="117"/>
                  </a:lnTo>
                  <a:lnTo>
                    <a:pt x="0" y="38"/>
                  </a:lnTo>
                  <a:lnTo>
                    <a:pt x="3" y="14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673" name="Rectangle 1029"/>
            <p:cNvSpPr>
              <a:spLocks noChangeArrowheads="1"/>
            </p:cNvSpPr>
            <p:nvPr/>
          </p:nvSpPr>
          <p:spPr bwMode="auto">
            <a:xfrm rot="-2100000">
              <a:off x="2411" y="1914"/>
              <a:ext cx="10" cy="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en-US" sz="200">
                  <a:solidFill>
                    <a:srgbClr val="000000"/>
                  </a:solidFill>
                </a:rPr>
                <a:t>F</a:t>
              </a:r>
            </a:p>
          </p:txBody>
        </p:sp>
      </p:grpSp>
      <p:sp>
        <p:nvSpPr>
          <p:cNvPr id="16425" name="AutoShape 1030"/>
          <p:cNvSpPr>
            <a:spLocks noChangeArrowheads="1"/>
          </p:cNvSpPr>
          <p:nvPr/>
        </p:nvSpPr>
        <p:spPr bwMode="auto">
          <a:xfrm>
            <a:off x="3929063" y="2628900"/>
            <a:ext cx="38100" cy="49213"/>
          </a:xfrm>
          <a:custGeom>
            <a:avLst/>
            <a:gdLst>
              <a:gd name="T0" fmla="*/ 2147483647 w 95"/>
              <a:gd name="T1" fmla="*/ 0 h 121"/>
              <a:gd name="T2" fmla="*/ 2147483647 w 95"/>
              <a:gd name="T3" fmla="*/ 2147483647 h 121"/>
              <a:gd name="T4" fmla="*/ 2147483647 w 95"/>
              <a:gd name="T5" fmla="*/ 2147483647 h 121"/>
              <a:gd name="T6" fmla="*/ 2147483647 w 95"/>
              <a:gd name="T7" fmla="*/ 2147483647 h 121"/>
              <a:gd name="T8" fmla="*/ 2147483647 w 95"/>
              <a:gd name="T9" fmla="*/ 2147483647 h 121"/>
              <a:gd name="T10" fmla="*/ 2147483647 w 95"/>
              <a:gd name="T11" fmla="*/ 2147483647 h 121"/>
              <a:gd name="T12" fmla="*/ 0 w 95"/>
              <a:gd name="T13" fmla="*/ 2147483647 h 121"/>
              <a:gd name="T14" fmla="*/ 2147483647 w 95"/>
              <a:gd name="T15" fmla="*/ 2147483647 h 121"/>
              <a:gd name="T16" fmla="*/ 2147483647 w 95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121"/>
              <a:gd name="T29" fmla="*/ 95 w 95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121">
                <a:moveTo>
                  <a:pt x="22" y="0"/>
                </a:moveTo>
                <a:lnTo>
                  <a:pt x="43" y="5"/>
                </a:lnTo>
                <a:lnTo>
                  <a:pt x="95" y="85"/>
                </a:lnTo>
                <a:lnTo>
                  <a:pt x="91" y="108"/>
                </a:lnTo>
                <a:lnTo>
                  <a:pt x="74" y="121"/>
                </a:lnTo>
                <a:lnTo>
                  <a:pt x="52" y="118"/>
                </a:lnTo>
                <a:lnTo>
                  <a:pt x="0" y="37"/>
                </a:lnTo>
                <a:lnTo>
                  <a:pt x="3" y="14"/>
                </a:lnTo>
                <a:lnTo>
                  <a:pt x="2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26" name="AutoShape 1031"/>
          <p:cNvSpPr>
            <a:spLocks noChangeArrowheads="1"/>
          </p:cNvSpPr>
          <p:nvPr/>
        </p:nvSpPr>
        <p:spPr bwMode="auto">
          <a:xfrm>
            <a:off x="3929063" y="2628900"/>
            <a:ext cx="38100" cy="49213"/>
          </a:xfrm>
          <a:custGeom>
            <a:avLst/>
            <a:gdLst>
              <a:gd name="T0" fmla="*/ 2147483647 w 95"/>
              <a:gd name="T1" fmla="*/ 0 h 121"/>
              <a:gd name="T2" fmla="*/ 2147483647 w 95"/>
              <a:gd name="T3" fmla="*/ 2147483647 h 121"/>
              <a:gd name="T4" fmla="*/ 2147483647 w 95"/>
              <a:gd name="T5" fmla="*/ 2147483647 h 121"/>
              <a:gd name="T6" fmla="*/ 2147483647 w 95"/>
              <a:gd name="T7" fmla="*/ 2147483647 h 121"/>
              <a:gd name="T8" fmla="*/ 2147483647 w 95"/>
              <a:gd name="T9" fmla="*/ 2147483647 h 121"/>
              <a:gd name="T10" fmla="*/ 2147483647 w 95"/>
              <a:gd name="T11" fmla="*/ 2147483647 h 121"/>
              <a:gd name="T12" fmla="*/ 0 w 95"/>
              <a:gd name="T13" fmla="*/ 2147483647 h 121"/>
              <a:gd name="T14" fmla="*/ 2147483647 w 95"/>
              <a:gd name="T15" fmla="*/ 2147483647 h 121"/>
              <a:gd name="T16" fmla="*/ 2147483647 w 95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121"/>
              <a:gd name="T29" fmla="*/ 95 w 95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121">
                <a:moveTo>
                  <a:pt x="22" y="0"/>
                </a:moveTo>
                <a:lnTo>
                  <a:pt x="43" y="5"/>
                </a:lnTo>
                <a:lnTo>
                  <a:pt x="95" y="85"/>
                </a:lnTo>
                <a:lnTo>
                  <a:pt x="91" y="108"/>
                </a:lnTo>
                <a:lnTo>
                  <a:pt x="74" y="121"/>
                </a:lnTo>
                <a:lnTo>
                  <a:pt x="52" y="118"/>
                </a:lnTo>
                <a:lnTo>
                  <a:pt x="0" y="37"/>
                </a:lnTo>
                <a:lnTo>
                  <a:pt x="3" y="14"/>
                </a:lnTo>
                <a:lnTo>
                  <a:pt x="2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27" name="Rectangle 1032"/>
          <p:cNvSpPr>
            <a:spLocks noChangeArrowheads="1"/>
          </p:cNvSpPr>
          <p:nvPr/>
        </p:nvSpPr>
        <p:spPr bwMode="auto">
          <a:xfrm rot="-2100000">
            <a:off x="3935413" y="2633663"/>
            <a:ext cx="15875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6428" name="AutoShape 1033"/>
          <p:cNvSpPr>
            <a:spLocks noChangeArrowheads="1"/>
          </p:cNvSpPr>
          <p:nvPr/>
        </p:nvSpPr>
        <p:spPr bwMode="auto">
          <a:xfrm>
            <a:off x="3878263" y="2667000"/>
            <a:ext cx="38100" cy="49213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2" y="0"/>
                </a:moveTo>
                <a:lnTo>
                  <a:pt x="44" y="3"/>
                </a:lnTo>
                <a:lnTo>
                  <a:pt x="96" y="82"/>
                </a:lnTo>
                <a:lnTo>
                  <a:pt x="91" y="107"/>
                </a:lnTo>
                <a:lnTo>
                  <a:pt x="73" y="121"/>
                </a:lnTo>
                <a:lnTo>
                  <a:pt x="52" y="116"/>
                </a:lnTo>
                <a:lnTo>
                  <a:pt x="0" y="37"/>
                </a:lnTo>
                <a:lnTo>
                  <a:pt x="4" y="14"/>
                </a:lnTo>
                <a:lnTo>
                  <a:pt x="2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29" name="AutoShape 1034"/>
          <p:cNvSpPr>
            <a:spLocks noChangeArrowheads="1"/>
          </p:cNvSpPr>
          <p:nvPr/>
        </p:nvSpPr>
        <p:spPr bwMode="auto">
          <a:xfrm>
            <a:off x="3878263" y="2667000"/>
            <a:ext cx="38100" cy="49213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2" y="0"/>
                </a:moveTo>
                <a:lnTo>
                  <a:pt x="44" y="3"/>
                </a:lnTo>
                <a:lnTo>
                  <a:pt x="96" y="82"/>
                </a:lnTo>
                <a:lnTo>
                  <a:pt x="91" y="107"/>
                </a:lnTo>
                <a:lnTo>
                  <a:pt x="73" y="121"/>
                </a:lnTo>
                <a:lnTo>
                  <a:pt x="52" y="116"/>
                </a:lnTo>
                <a:lnTo>
                  <a:pt x="0" y="37"/>
                </a:lnTo>
                <a:lnTo>
                  <a:pt x="4" y="14"/>
                </a:lnTo>
                <a:lnTo>
                  <a:pt x="2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0" name="Rectangle 1035"/>
          <p:cNvSpPr>
            <a:spLocks noChangeArrowheads="1"/>
          </p:cNvSpPr>
          <p:nvPr/>
        </p:nvSpPr>
        <p:spPr bwMode="auto">
          <a:xfrm rot="-2100000">
            <a:off x="3883025" y="2671763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31" name="Line 1036"/>
          <p:cNvSpPr>
            <a:spLocks noChangeShapeType="1"/>
          </p:cNvSpPr>
          <p:nvPr/>
        </p:nvSpPr>
        <p:spPr bwMode="auto">
          <a:xfrm flipV="1">
            <a:off x="3770313" y="2598738"/>
            <a:ext cx="250825" cy="1920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2" name="AutoShape 1037"/>
          <p:cNvSpPr>
            <a:spLocks noChangeArrowheads="1"/>
          </p:cNvSpPr>
          <p:nvPr/>
        </p:nvSpPr>
        <p:spPr bwMode="auto">
          <a:xfrm>
            <a:off x="3822700" y="2709863"/>
            <a:ext cx="38100" cy="47625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1" y="0"/>
                </a:moveTo>
                <a:lnTo>
                  <a:pt x="44" y="4"/>
                </a:lnTo>
                <a:lnTo>
                  <a:pt x="96" y="83"/>
                </a:lnTo>
                <a:lnTo>
                  <a:pt x="91" y="107"/>
                </a:lnTo>
                <a:lnTo>
                  <a:pt x="73" y="121"/>
                </a:lnTo>
                <a:lnTo>
                  <a:pt x="51" y="117"/>
                </a:lnTo>
                <a:lnTo>
                  <a:pt x="0" y="38"/>
                </a:lnTo>
                <a:lnTo>
                  <a:pt x="3" y="14"/>
                </a:lnTo>
                <a:lnTo>
                  <a:pt x="21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3" name="AutoShape 1038"/>
          <p:cNvSpPr>
            <a:spLocks noChangeArrowheads="1"/>
          </p:cNvSpPr>
          <p:nvPr/>
        </p:nvSpPr>
        <p:spPr bwMode="auto">
          <a:xfrm>
            <a:off x="3822700" y="2709863"/>
            <a:ext cx="38100" cy="47625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1" y="0"/>
                </a:moveTo>
                <a:lnTo>
                  <a:pt x="44" y="4"/>
                </a:lnTo>
                <a:lnTo>
                  <a:pt x="96" y="83"/>
                </a:lnTo>
                <a:lnTo>
                  <a:pt x="91" y="107"/>
                </a:lnTo>
                <a:lnTo>
                  <a:pt x="73" y="121"/>
                </a:lnTo>
                <a:lnTo>
                  <a:pt x="51" y="117"/>
                </a:lnTo>
                <a:lnTo>
                  <a:pt x="0" y="38"/>
                </a:lnTo>
                <a:lnTo>
                  <a:pt x="3" y="14"/>
                </a:lnTo>
                <a:lnTo>
                  <a:pt x="21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4" name="Rectangle 1039"/>
          <p:cNvSpPr>
            <a:spLocks noChangeArrowheads="1"/>
          </p:cNvSpPr>
          <p:nvPr/>
        </p:nvSpPr>
        <p:spPr bwMode="auto">
          <a:xfrm rot="-2100000">
            <a:off x="3827463" y="2714625"/>
            <a:ext cx="15875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6435" name="AutoShape 1040"/>
          <p:cNvSpPr>
            <a:spLocks noChangeArrowheads="1"/>
          </p:cNvSpPr>
          <p:nvPr/>
        </p:nvSpPr>
        <p:spPr bwMode="auto">
          <a:xfrm>
            <a:off x="3929063" y="2628900"/>
            <a:ext cx="38100" cy="49213"/>
          </a:xfrm>
          <a:custGeom>
            <a:avLst/>
            <a:gdLst>
              <a:gd name="T0" fmla="*/ 2147483647 w 95"/>
              <a:gd name="T1" fmla="*/ 0 h 121"/>
              <a:gd name="T2" fmla="*/ 2147483647 w 95"/>
              <a:gd name="T3" fmla="*/ 2147483647 h 121"/>
              <a:gd name="T4" fmla="*/ 2147483647 w 95"/>
              <a:gd name="T5" fmla="*/ 2147483647 h 121"/>
              <a:gd name="T6" fmla="*/ 2147483647 w 95"/>
              <a:gd name="T7" fmla="*/ 2147483647 h 121"/>
              <a:gd name="T8" fmla="*/ 2147483647 w 95"/>
              <a:gd name="T9" fmla="*/ 2147483647 h 121"/>
              <a:gd name="T10" fmla="*/ 2147483647 w 95"/>
              <a:gd name="T11" fmla="*/ 2147483647 h 121"/>
              <a:gd name="T12" fmla="*/ 0 w 95"/>
              <a:gd name="T13" fmla="*/ 2147483647 h 121"/>
              <a:gd name="T14" fmla="*/ 2147483647 w 95"/>
              <a:gd name="T15" fmla="*/ 2147483647 h 121"/>
              <a:gd name="T16" fmla="*/ 2147483647 w 95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121"/>
              <a:gd name="T29" fmla="*/ 95 w 95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121">
                <a:moveTo>
                  <a:pt x="22" y="0"/>
                </a:moveTo>
                <a:lnTo>
                  <a:pt x="43" y="5"/>
                </a:lnTo>
                <a:lnTo>
                  <a:pt x="95" y="85"/>
                </a:lnTo>
                <a:lnTo>
                  <a:pt x="91" y="108"/>
                </a:lnTo>
                <a:lnTo>
                  <a:pt x="74" y="121"/>
                </a:lnTo>
                <a:lnTo>
                  <a:pt x="52" y="118"/>
                </a:lnTo>
                <a:lnTo>
                  <a:pt x="0" y="37"/>
                </a:lnTo>
                <a:lnTo>
                  <a:pt x="3" y="14"/>
                </a:lnTo>
                <a:lnTo>
                  <a:pt x="2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6" name="AutoShape 1041"/>
          <p:cNvSpPr>
            <a:spLocks noChangeArrowheads="1"/>
          </p:cNvSpPr>
          <p:nvPr/>
        </p:nvSpPr>
        <p:spPr bwMode="auto">
          <a:xfrm>
            <a:off x="3929063" y="2628900"/>
            <a:ext cx="38100" cy="49213"/>
          </a:xfrm>
          <a:custGeom>
            <a:avLst/>
            <a:gdLst>
              <a:gd name="T0" fmla="*/ 2147483647 w 95"/>
              <a:gd name="T1" fmla="*/ 0 h 121"/>
              <a:gd name="T2" fmla="*/ 2147483647 w 95"/>
              <a:gd name="T3" fmla="*/ 2147483647 h 121"/>
              <a:gd name="T4" fmla="*/ 2147483647 w 95"/>
              <a:gd name="T5" fmla="*/ 2147483647 h 121"/>
              <a:gd name="T6" fmla="*/ 2147483647 w 95"/>
              <a:gd name="T7" fmla="*/ 2147483647 h 121"/>
              <a:gd name="T8" fmla="*/ 2147483647 w 95"/>
              <a:gd name="T9" fmla="*/ 2147483647 h 121"/>
              <a:gd name="T10" fmla="*/ 2147483647 w 95"/>
              <a:gd name="T11" fmla="*/ 2147483647 h 121"/>
              <a:gd name="T12" fmla="*/ 0 w 95"/>
              <a:gd name="T13" fmla="*/ 2147483647 h 121"/>
              <a:gd name="T14" fmla="*/ 2147483647 w 95"/>
              <a:gd name="T15" fmla="*/ 2147483647 h 121"/>
              <a:gd name="T16" fmla="*/ 2147483647 w 95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121"/>
              <a:gd name="T29" fmla="*/ 95 w 95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121">
                <a:moveTo>
                  <a:pt x="22" y="0"/>
                </a:moveTo>
                <a:lnTo>
                  <a:pt x="43" y="5"/>
                </a:lnTo>
                <a:lnTo>
                  <a:pt x="95" y="85"/>
                </a:lnTo>
                <a:lnTo>
                  <a:pt x="91" y="108"/>
                </a:lnTo>
                <a:lnTo>
                  <a:pt x="74" y="121"/>
                </a:lnTo>
                <a:lnTo>
                  <a:pt x="52" y="118"/>
                </a:lnTo>
                <a:lnTo>
                  <a:pt x="0" y="37"/>
                </a:lnTo>
                <a:lnTo>
                  <a:pt x="3" y="14"/>
                </a:lnTo>
                <a:lnTo>
                  <a:pt x="2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7" name="Rectangle 1042"/>
          <p:cNvSpPr>
            <a:spLocks noChangeArrowheads="1"/>
          </p:cNvSpPr>
          <p:nvPr/>
        </p:nvSpPr>
        <p:spPr bwMode="auto">
          <a:xfrm rot="-2100000">
            <a:off x="3935413" y="2633663"/>
            <a:ext cx="15875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6438" name="AutoShape 1043"/>
          <p:cNvSpPr>
            <a:spLocks noChangeArrowheads="1"/>
          </p:cNvSpPr>
          <p:nvPr/>
        </p:nvSpPr>
        <p:spPr bwMode="auto">
          <a:xfrm>
            <a:off x="3878263" y="2667000"/>
            <a:ext cx="38100" cy="49213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2" y="0"/>
                </a:moveTo>
                <a:lnTo>
                  <a:pt x="44" y="3"/>
                </a:lnTo>
                <a:lnTo>
                  <a:pt x="96" y="82"/>
                </a:lnTo>
                <a:lnTo>
                  <a:pt x="91" y="107"/>
                </a:lnTo>
                <a:lnTo>
                  <a:pt x="73" y="121"/>
                </a:lnTo>
                <a:lnTo>
                  <a:pt x="52" y="116"/>
                </a:lnTo>
                <a:lnTo>
                  <a:pt x="0" y="37"/>
                </a:lnTo>
                <a:lnTo>
                  <a:pt x="4" y="14"/>
                </a:lnTo>
                <a:lnTo>
                  <a:pt x="2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39" name="AutoShape 1044"/>
          <p:cNvSpPr>
            <a:spLocks noChangeArrowheads="1"/>
          </p:cNvSpPr>
          <p:nvPr/>
        </p:nvSpPr>
        <p:spPr bwMode="auto">
          <a:xfrm>
            <a:off x="3878263" y="2667000"/>
            <a:ext cx="38100" cy="49213"/>
          </a:xfrm>
          <a:custGeom>
            <a:avLst/>
            <a:gdLst>
              <a:gd name="T0" fmla="*/ 2147483647 w 96"/>
              <a:gd name="T1" fmla="*/ 0 h 121"/>
              <a:gd name="T2" fmla="*/ 2147483647 w 96"/>
              <a:gd name="T3" fmla="*/ 2147483647 h 121"/>
              <a:gd name="T4" fmla="*/ 2147483647 w 96"/>
              <a:gd name="T5" fmla="*/ 2147483647 h 121"/>
              <a:gd name="T6" fmla="*/ 2147483647 w 96"/>
              <a:gd name="T7" fmla="*/ 2147483647 h 121"/>
              <a:gd name="T8" fmla="*/ 2147483647 w 96"/>
              <a:gd name="T9" fmla="*/ 2147483647 h 121"/>
              <a:gd name="T10" fmla="*/ 2147483647 w 96"/>
              <a:gd name="T11" fmla="*/ 2147483647 h 121"/>
              <a:gd name="T12" fmla="*/ 0 w 96"/>
              <a:gd name="T13" fmla="*/ 2147483647 h 121"/>
              <a:gd name="T14" fmla="*/ 2147483647 w 96"/>
              <a:gd name="T15" fmla="*/ 2147483647 h 121"/>
              <a:gd name="T16" fmla="*/ 2147483647 w 96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21"/>
              <a:gd name="T29" fmla="*/ 96 w 96"/>
              <a:gd name="T30" fmla="*/ 121 h 1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21">
                <a:moveTo>
                  <a:pt x="22" y="0"/>
                </a:moveTo>
                <a:lnTo>
                  <a:pt x="44" y="3"/>
                </a:lnTo>
                <a:lnTo>
                  <a:pt x="96" y="82"/>
                </a:lnTo>
                <a:lnTo>
                  <a:pt x="91" y="107"/>
                </a:lnTo>
                <a:lnTo>
                  <a:pt x="73" y="121"/>
                </a:lnTo>
                <a:lnTo>
                  <a:pt x="52" y="116"/>
                </a:lnTo>
                <a:lnTo>
                  <a:pt x="0" y="37"/>
                </a:lnTo>
                <a:lnTo>
                  <a:pt x="4" y="14"/>
                </a:lnTo>
                <a:lnTo>
                  <a:pt x="2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40" name="Rectangle 1045"/>
          <p:cNvSpPr>
            <a:spLocks noChangeArrowheads="1"/>
          </p:cNvSpPr>
          <p:nvPr/>
        </p:nvSpPr>
        <p:spPr bwMode="auto">
          <a:xfrm rot="-2100000">
            <a:off x="3883025" y="2671763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41" name="Rectangle 1046"/>
          <p:cNvSpPr>
            <a:spLocks noChangeArrowheads="1"/>
          </p:cNvSpPr>
          <p:nvPr/>
        </p:nvSpPr>
        <p:spPr bwMode="auto">
          <a:xfrm>
            <a:off x="4000500" y="2598738"/>
            <a:ext cx="25400" cy="28575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42" name="Rectangle 1047"/>
          <p:cNvSpPr>
            <a:spLocks noChangeArrowheads="1"/>
          </p:cNvSpPr>
          <p:nvPr/>
        </p:nvSpPr>
        <p:spPr bwMode="auto">
          <a:xfrm>
            <a:off x="4000500" y="2598738"/>
            <a:ext cx="25400" cy="28575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43" name="Rectangle 1048"/>
          <p:cNvSpPr>
            <a:spLocks noChangeArrowheads="1"/>
          </p:cNvSpPr>
          <p:nvPr/>
        </p:nvSpPr>
        <p:spPr bwMode="auto">
          <a:xfrm>
            <a:off x="3751263" y="2771775"/>
            <a:ext cx="25400" cy="26988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44" name="Rectangle 1049"/>
          <p:cNvSpPr>
            <a:spLocks noChangeArrowheads="1"/>
          </p:cNvSpPr>
          <p:nvPr/>
        </p:nvSpPr>
        <p:spPr bwMode="auto">
          <a:xfrm>
            <a:off x="3751263" y="2771775"/>
            <a:ext cx="25400" cy="26988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45" name="Line 1050"/>
          <p:cNvSpPr>
            <a:spLocks noChangeShapeType="1"/>
          </p:cNvSpPr>
          <p:nvPr/>
        </p:nvSpPr>
        <p:spPr bwMode="auto">
          <a:xfrm>
            <a:off x="3649663" y="2786063"/>
            <a:ext cx="76200" cy="15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46" name="AutoShape 1051"/>
          <p:cNvSpPr>
            <a:spLocks noChangeArrowheads="1"/>
          </p:cNvSpPr>
          <p:nvPr/>
        </p:nvSpPr>
        <p:spPr bwMode="auto">
          <a:xfrm>
            <a:off x="3649663" y="2767013"/>
            <a:ext cx="17462" cy="38100"/>
          </a:xfrm>
          <a:custGeom>
            <a:avLst/>
            <a:gdLst>
              <a:gd name="T0" fmla="*/ 2147483647 w 45"/>
              <a:gd name="T1" fmla="*/ 0 h 98"/>
              <a:gd name="T2" fmla="*/ 2147483647 w 45"/>
              <a:gd name="T3" fmla="*/ 2147483647 h 98"/>
              <a:gd name="T4" fmla="*/ 2147483647 w 45"/>
              <a:gd name="T5" fmla="*/ 2147483647 h 98"/>
              <a:gd name="T6" fmla="*/ 2147483647 w 45"/>
              <a:gd name="T7" fmla="*/ 2147483647 h 98"/>
              <a:gd name="T8" fmla="*/ 2147483647 w 45"/>
              <a:gd name="T9" fmla="*/ 2147483647 h 98"/>
              <a:gd name="T10" fmla="*/ 0 w 45"/>
              <a:gd name="T11" fmla="*/ 2147483647 h 98"/>
              <a:gd name="T12" fmla="*/ 0 w 45"/>
              <a:gd name="T13" fmla="*/ 2147483647 h 98"/>
              <a:gd name="T14" fmla="*/ 2147483647 w 45"/>
              <a:gd name="T15" fmla="*/ 0 h 98"/>
              <a:gd name="T16" fmla="*/ 2147483647 w 45"/>
              <a:gd name="T17" fmla="*/ 0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8"/>
              <a:gd name="T29" fmla="*/ 45 w 45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8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8"/>
                </a:lnTo>
                <a:lnTo>
                  <a:pt x="12" y="98"/>
                </a:lnTo>
                <a:lnTo>
                  <a:pt x="0" y="82"/>
                </a:lnTo>
                <a:lnTo>
                  <a:pt x="0" y="14"/>
                </a:lnTo>
                <a:lnTo>
                  <a:pt x="12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47" name="AutoShape 1052"/>
          <p:cNvSpPr>
            <a:spLocks noChangeArrowheads="1"/>
          </p:cNvSpPr>
          <p:nvPr/>
        </p:nvSpPr>
        <p:spPr bwMode="auto">
          <a:xfrm>
            <a:off x="3649663" y="2767013"/>
            <a:ext cx="17462" cy="38100"/>
          </a:xfrm>
          <a:custGeom>
            <a:avLst/>
            <a:gdLst>
              <a:gd name="T0" fmla="*/ 2147483647 w 45"/>
              <a:gd name="T1" fmla="*/ 0 h 98"/>
              <a:gd name="T2" fmla="*/ 2147483647 w 45"/>
              <a:gd name="T3" fmla="*/ 2147483647 h 98"/>
              <a:gd name="T4" fmla="*/ 2147483647 w 45"/>
              <a:gd name="T5" fmla="*/ 2147483647 h 98"/>
              <a:gd name="T6" fmla="*/ 2147483647 w 45"/>
              <a:gd name="T7" fmla="*/ 2147483647 h 98"/>
              <a:gd name="T8" fmla="*/ 2147483647 w 45"/>
              <a:gd name="T9" fmla="*/ 2147483647 h 98"/>
              <a:gd name="T10" fmla="*/ 0 w 45"/>
              <a:gd name="T11" fmla="*/ 2147483647 h 98"/>
              <a:gd name="T12" fmla="*/ 0 w 45"/>
              <a:gd name="T13" fmla="*/ 2147483647 h 98"/>
              <a:gd name="T14" fmla="*/ 2147483647 w 45"/>
              <a:gd name="T15" fmla="*/ 0 h 98"/>
              <a:gd name="T16" fmla="*/ 2147483647 w 45"/>
              <a:gd name="T17" fmla="*/ 0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8"/>
              <a:gd name="T29" fmla="*/ 45 w 45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8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8"/>
                </a:lnTo>
                <a:lnTo>
                  <a:pt x="12" y="98"/>
                </a:lnTo>
                <a:lnTo>
                  <a:pt x="0" y="82"/>
                </a:lnTo>
                <a:lnTo>
                  <a:pt x="0" y="14"/>
                </a:lnTo>
                <a:lnTo>
                  <a:pt x="12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48" name="Rectangle 1053"/>
          <p:cNvSpPr>
            <a:spLocks noChangeArrowheads="1"/>
          </p:cNvSpPr>
          <p:nvPr/>
        </p:nvSpPr>
        <p:spPr bwMode="auto">
          <a:xfrm>
            <a:off x="3648075" y="2770188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49" name="AutoShape 1054"/>
          <p:cNvSpPr>
            <a:spLocks noChangeArrowheads="1"/>
          </p:cNvSpPr>
          <p:nvPr/>
        </p:nvSpPr>
        <p:spPr bwMode="auto">
          <a:xfrm>
            <a:off x="3679825" y="2767013"/>
            <a:ext cx="17463" cy="38100"/>
          </a:xfrm>
          <a:custGeom>
            <a:avLst/>
            <a:gdLst>
              <a:gd name="T0" fmla="*/ 2147483647 w 45"/>
              <a:gd name="T1" fmla="*/ 0 h 97"/>
              <a:gd name="T2" fmla="*/ 2147483647 w 45"/>
              <a:gd name="T3" fmla="*/ 2147483647 h 97"/>
              <a:gd name="T4" fmla="*/ 2147483647 w 45"/>
              <a:gd name="T5" fmla="*/ 2147483647 h 97"/>
              <a:gd name="T6" fmla="*/ 2147483647 w 45"/>
              <a:gd name="T7" fmla="*/ 2147483647 h 97"/>
              <a:gd name="T8" fmla="*/ 2147483647 w 45"/>
              <a:gd name="T9" fmla="*/ 2147483647 h 97"/>
              <a:gd name="T10" fmla="*/ 0 w 45"/>
              <a:gd name="T11" fmla="*/ 2147483647 h 97"/>
              <a:gd name="T12" fmla="*/ 0 w 45"/>
              <a:gd name="T13" fmla="*/ 2147483647 h 97"/>
              <a:gd name="T14" fmla="*/ 2147483647 w 45"/>
              <a:gd name="T15" fmla="*/ 0 h 97"/>
              <a:gd name="T16" fmla="*/ 2147483647 w 45"/>
              <a:gd name="T17" fmla="*/ 0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7"/>
              <a:gd name="T29" fmla="*/ 45 w 45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7">
                <a:moveTo>
                  <a:pt x="32" y="0"/>
                </a:moveTo>
                <a:lnTo>
                  <a:pt x="45" y="14"/>
                </a:lnTo>
                <a:lnTo>
                  <a:pt x="45" y="81"/>
                </a:lnTo>
                <a:lnTo>
                  <a:pt x="32" y="97"/>
                </a:lnTo>
                <a:lnTo>
                  <a:pt x="13" y="97"/>
                </a:lnTo>
                <a:lnTo>
                  <a:pt x="0" y="81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0" name="AutoShape 1055"/>
          <p:cNvSpPr>
            <a:spLocks noChangeArrowheads="1"/>
          </p:cNvSpPr>
          <p:nvPr/>
        </p:nvSpPr>
        <p:spPr bwMode="auto">
          <a:xfrm>
            <a:off x="3679825" y="2767013"/>
            <a:ext cx="17463" cy="38100"/>
          </a:xfrm>
          <a:custGeom>
            <a:avLst/>
            <a:gdLst>
              <a:gd name="T0" fmla="*/ 2147483647 w 45"/>
              <a:gd name="T1" fmla="*/ 0 h 97"/>
              <a:gd name="T2" fmla="*/ 2147483647 w 45"/>
              <a:gd name="T3" fmla="*/ 2147483647 h 97"/>
              <a:gd name="T4" fmla="*/ 2147483647 w 45"/>
              <a:gd name="T5" fmla="*/ 2147483647 h 97"/>
              <a:gd name="T6" fmla="*/ 2147483647 w 45"/>
              <a:gd name="T7" fmla="*/ 2147483647 h 97"/>
              <a:gd name="T8" fmla="*/ 2147483647 w 45"/>
              <a:gd name="T9" fmla="*/ 2147483647 h 97"/>
              <a:gd name="T10" fmla="*/ 0 w 45"/>
              <a:gd name="T11" fmla="*/ 2147483647 h 97"/>
              <a:gd name="T12" fmla="*/ 0 w 45"/>
              <a:gd name="T13" fmla="*/ 2147483647 h 97"/>
              <a:gd name="T14" fmla="*/ 2147483647 w 45"/>
              <a:gd name="T15" fmla="*/ 0 h 97"/>
              <a:gd name="T16" fmla="*/ 2147483647 w 45"/>
              <a:gd name="T17" fmla="*/ 0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7"/>
              <a:gd name="T29" fmla="*/ 45 w 45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7">
                <a:moveTo>
                  <a:pt x="32" y="0"/>
                </a:moveTo>
                <a:lnTo>
                  <a:pt x="45" y="14"/>
                </a:lnTo>
                <a:lnTo>
                  <a:pt x="45" y="81"/>
                </a:lnTo>
                <a:lnTo>
                  <a:pt x="32" y="97"/>
                </a:lnTo>
                <a:lnTo>
                  <a:pt x="13" y="97"/>
                </a:lnTo>
                <a:lnTo>
                  <a:pt x="0" y="81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1" name="Rectangle 1056"/>
          <p:cNvSpPr>
            <a:spLocks noChangeArrowheads="1"/>
          </p:cNvSpPr>
          <p:nvPr/>
        </p:nvSpPr>
        <p:spPr bwMode="auto">
          <a:xfrm>
            <a:off x="3679825" y="2770188"/>
            <a:ext cx="15875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6452" name="AutoShape 1057"/>
          <p:cNvSpPr>
            <a:spLocks noChangeArrowheads="1"/>
          </p:cNvSpPr>
          <p:nvPr/>
        </p:nvSpPr>
        <p:spPr bwMode="auto">
          <a:xfrm>
            <a:off x="3708400" y="2767013"/>
            <a:ext cx="17463" cy="38100"/>
          </a:xfrm>
          <a:custGeom>
            <a:avLst/>
            <a:gdLst>
              <a:gd name="T0" fmla="*/ 2147483647 w 45"/>
              <a:gd name="T1" fmla="*/ 0 h 96"/>
              <a:gd name="T2" fmla="*/ 2147483647 w 45"/>
              <a:gd name="T3" fmla="*/ 2147483647 h 96"/>
              <a:gd name="T4" fmla="*/ 2147483647 w 45"/>
              <a:gd name="T5" fmla="*/ 2147483647 h 96"/>
              <a:gd name="T6" fmla="*/ 2147483647 w 45"/>
              <a:gd name="T7" fmla="*/ 2147483647 h 96"/>
              <a:gd name="T8" fmla="*/ 2147483647 w 45"/>
              <a:gd name="T9" fmla="*/ 2147483647 h 96"/>
              <a:gd name="T10" fmla="*/ 0 w 45"/>
              <a:gd name="T11" fmla="*/ 2147483647 h 96"/>
              <a:gd name="T12" fmla="*/ 0 w 45"/>
              <a:gd name="T13" fmla="*/ 2147483647 h 96"/>
              <a:gd name="T14" fmla="*/ 2147483647 w 45"/>
              <a:gd name="T15" fmla="*/ 0 h 96"/>
              <a:gd name="T16" fmla="*/ 2147483647 w 45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6"/>
              <a:gd name="T29" fmla="*/ 45 w 45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6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6"/>
                </a:lnTo>
                <a:lnTo>
                  <a:pt x="13" y="96"/>
                </a:lnTo>
                <a:lnTo>
                  <a:pt x="0" y="82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3" name="AutoShape 1058"/>
          <p:cNvSpPr>
            <a:spLocks noChangeArrowheads="1"/>
          </p:cNvSpPr>
          <p:nvPr/>
        </p:nvSpPr>
        <p:spPr bwMode="auto">
          <a:xfrm>
            <a:off x="3708400" y="2767013"/>
            <a:ext cx="17463" cy="38100"/>
          </a:xfrm>
          <a:custGeom>
            <a:avLst/>
            <a:gdLst>
              <a:gd name="T0" fmla="*/ 2147483647 w 45"/>
              <a:gd name="T1" fmla="*/ 0 h 96"/>
              <a:gd name="T2" fmla="*/ 2147483647 w 45"/>
              <a:gd name="T3" fmla="*/ 2147483647 h 96"/>
              <a:gd name="T4" fmla="*/ 2147483647 w 45"/>
              <a:gd name="T5" fmla="*/ 2147483647 h 96"/>
              <a:gd name="T6" fmla="*/ 2147483647 w 45"/>
              <a:gd name="T7" fmla="*/ 2147483647 h 96"/>
              <a:gd name="T8" fmla="*/ 2147483647 w 45"/>
              <a:gd name="T9" fmla="*/ 2147483647 h 96"/>
              <a:gd name="T10" fmla="*/ 0 w 45"/>
              <a:gd name="T11" fmla="*/ 2147483647 h 96"/>
              <a:gd name="T12" fmla="*/ 0 w 45"/>
              <a:gd name="T13" fmla="*/ 2147483647 h 96"/>
              <a:gd name="T14" fmla="*/ 2147483647 w 45"/>
              <a:gd name="T15" fmla="*/ 0 h 96"/>
              <a:gd name="T16" fmla="*/ 2147483647 w 45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6"/>
              <a:gd name="T29" fmla="*/ 45 w 45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6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6"/>
                </a:lnTo>
                <a:lnTo>
                  <a:pt x="13" y="96"/>
                </a:lnTo>
                <a:lnTo>
                  <a:pt x="0" y="82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4" name="Rectangle 1059"/>
          <p:cNvSpPr>
            <a:spLocks noChangeArrowheads="1"/>
          </p:cNvSpPr>
          <p:nvPr/>
        </p:nvSpPr>
        <p:spPr bwMode="auto">
          <a:xfrm>
            <a:off x="3708400" y="2770188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55" name="Line 1060"/>
          <p:cNvSpPr>
            <a:spLocks noChangeShapeType="1"/>
          </p:cNvSpPr>
          <p:nvPr/>
        </p:nvSpPr>
        <p:spPr bwMode="auto">
          <a:xfrm>
            <a:off x="3649663" y="2786063"/>
            <a:ext cx="76200" cy="15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6" name="AutoShape 1061"/>
          <p:cNvSpPr>
            <a:spLocks noChangeArrowheads="1"/>
          </p:cNvSpPr>
          <p:nvPr/>
        </p:nvSpPr>
        <p:spPr bwMode="auto">
          <a:xfrm>
            <a:off x="3649663" y="2767013"/>
            <a:ext cx="17462" cy="38100"/>
          </a:xfrm>
          <a:custGeom>
            <a:avLst/>
            <a:gdLst>
              <a:gd name="T0" fmla="*/ 2147483647 w 45"/>
              <a:gd name="T1" fmla="*/ 0 h 98"/>
              <a:gd name="T2" fmla="*/ 2147483647 w 45"/>
              <a:gd name="T3" fmla="*/ 2147483647 h 98"/>
              <a:gd name="T4" fmla="*/ 2147483647 w 45"/>
              <a:gd name="T5" fmla="*/ 2147483647 h 98"/>
              <a:gd name="T6" fmla="*/ 2147483647 w 45"/>
              <a:gd name="T7" fmla="*/ 2147483647 h 98"/>
              <a:gd name="T8" fmla="*/ 2147483647 w 45"/>
              <a:gd name="T9" fmla="*/ 2147483647 h 98"/>
              <a:gd name="T10" fmla="*/ 0 w 45"/>
              <a:gd name="T11" fmla="*/ 2147483647 h 98"/>
              <a:gd name="T12" fmla="*/ 0 w 45"/>
              <a:gd name="T13" fmla="*/ 2147483647 h 98"/>
              <a:gd name="T14" fmla="*/ 2147483647 w 45"/>
              <a:gd name="T15" fmla="*/ 0 h 98"/>
              <a:gd name="T16" fmla="*/ 2147483647 w 45"/>
              <a:gd name="T17" fmla="*/ 0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8"/>
              <a:gd name="T29" fmla="*/ 45 w 45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8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8"/>
                </a:lnTo>
                <a:lnTo>
                  <a:pt x="12" y="98"/>
                </a:lnTo>
                <a:lnTo>
                  <a:pt x="0" y="82"/>
                </a:lnTo>
                <a:lnTo>
                  <a:pt x="0" y="14"/>
                </a:lnTo>
                <a:lnTo>
                  <a:pt x="12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7" name="AutoShape 1062"/>
          <p:cNvSpPr>
            <a:spLocks noChangeArrowheads="1"/>
          </p:cNvSpPr>
          <p:nvPr/>
        </p:nvSpPr>
        <p:spPr bwMode="auto">
          <a:xfrm>
            <a:off x="3649663" y="2767013"/>
            <a:ext cx="17462" cy="38100"/>
          </a:xfrm>
          <a:custGeom>
            <a:avLst/>
            <a:gdLst>
              <a:gd name="T0" fmla="*/ 2147483647 w 45"/>
              <a:gd name="T1" fmla="*/ 0 h 98"/>
              <a:gd name="T2" fmla="*/ 2147483647 w 45"/>
              <a:gd name="T3" fmla="*/ 2147483647 h 98"/>
              <a:gd name="T4" fmla="*/ 2147483647 w 45"/>
              <a:gd name="T5" fmla="*/ 2147483647 h 98"/>
              <a:gd name="T6" fmla="*/ 2147483647 w 45"/>
              <a:gd name="T7" fmla="*/ 2147483647 h 98"/>
              <a:gd name="T8" fmla="*/ 2147483647 w 45"/>
              <a:gd name="T9" fmla="*/ 2147483647 h 98"/>
              <a:gd name="T10" fmla="*/ 0 w 45"/>
              <a:gd name="T11" fmla="*/ 2147483647 h 98"/>
              <a:gd name="T12" fmla="*/ 0 w 45"/>
              <a:gd name="T13" fmla="*/ 2147483647 h 98"/>
              <a:gd name="T14" fmla="*/ 2147483647 w 45"/>
              <a:gd name="T15" fmla="*/ 0 h 98"/>
              <a:gd name="T16" fmla="*/ 2147483647 w 45"/>
              <a:gd name="T17" fmla="*/ 0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8"/>
              <a:gd name="T29" fmla="*/ 45 w 45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8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8"/>
                </a:lnTo>
                <a:lnTo>
                  <a:pt x="12" y="98"/>
                </a:lnTo>
                <a:lnTo>
                  <a:pt x="0" y="82"/>
                </a:lnTo>
                <a:lnTo>
                  <a:pt x="0" y="14"/>
                </a:lnTo>
                <a:lnTo>
                  <a:pt x="12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58" name="Rectangle 1063"/>
          <p:cNvSpPr>
            <a:spLocks noChangeArrowheads="1"/>
          </p:cNvSpPr>
          <p:nvPr/>
        </p:nvSpPr>
        <p:spPr bwMode="auto">
          <a:xfrm>
            <a:off x="3648075" y="2770188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59" name="AutoShape 1064"/>
          <p:cNvSpPr>
            <a:spLocks noChangeArrowheads="1"/>
          </p:cNvSpPr>
          <p:nvPr/>
        </p:nvSpPr>
        <p:spPr bwMode="auto">
          <a:xfrm>
            <a:off x="3679825" y="2767013"/>
            <a:ext cx="17463" cy="38100"/>
          </a:xfrm>
          <a:custGeom>
            <a:avLst/>
            <a:gdLst>
              <a:gd name="T0" fmla="*/ 2147483647 w 45"/>
              <a:gd name="T1" fmla="*/ 0 h 97"/>
              <a:gd name="T2" fmla="*/ 2147483647 w 45"/>
              <a:gd name="T3" fmla="*/ 2147483647 h 97"/>
              <a:gd name="T4" fmla="*/ 2147483647 w 45"/>
              <a:gd name="T5" fmla="*/ 2147483647 h 97"/>
              <a:gd name="T6" fmla="*/ 2147483647 w 45"/>
              <a:gd name="T7" fmla="*/ 2147483647 h 97"/>
              <a:gd name="T8" fmla="*/ 2147483647 w 45"/>
              <a:gd name="T9" fmla="*/ 2147483647 h 97"/>
              <a:gd name="T10" fmla="*/ 0 w 45"/>
              <a:gd name="T11" fmla="*/ 2147483647 h 97"/>
              <a:gd name="T12" fmla="*/ 0 w 45"/>
              <a:gd name="T13" fmla="*/ 2147483647 h 97"/>
              <a:gd name="T14" fmla="*/ 2147483647 w 45"/>
              <a:gd name="T15" fmla="*/ 0 h 97"/>
              <a:gd name="T16" fmla="*/ 2147483647 w 45"/>
              <a:gd name="T17" fmla="*/ 0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7"/>
              <a:gd name="T29" fmla="*/ 45 w 45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7">
                <a:moveTo>
                  <a:pt x="32" y="0"/>
                </a:moveTo>
                <a:lnTo>
                  <a:pt x="45" y="14"/>
                </a:lnTo>
                <a:lnTo>
                  <a:pt x="45" y="81"/>
                </a:lnTo>
                <a:lnTo>
                  <a:pt x="32" y="97"/>
                </a:lnTo>
                <a:lnTo>
                  <a:pt x="13" y="97"/>
                </a:lnTo>
                <a:lnTo>
                  <a:pt x="0" y="81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60" name="AutoShape 1065"/>
          <p:cNvSpPr>
            <a:spLocks noChangeArrowheads="1"/>
          </p:cNvSpPr>
          <p:nvPr/>
        </p:nvSpPr>
        <p:spPr bwMode="auto">
          <a:xfrm>
            <a:off x="3679825" y="2767013"/>
            <a:ext cx="17463" cy="38100"/>
          </a:xfrm>
          <a:custGeom>
            <a:avLst/>
            <a:gdLst>
              <a:gd name="T0" fmla="*/ 2147483647 w 45"/>
              <a:gd name="T1" fmla="*/ 0 h 97"/>
              <a:gd name="T2" fmla="*/ 2147483647 w 45"/>
              <a:gd name="T3" fmla="*/ 2147483647 h 97"/>
              <a:gd name="T4" fmla="*/ 2147483647 w 45"/>
              <a:gd name="T5" fmla="*/ 2147483647 h 97"/>
              <a:gd name="T6" fmla="*/ 2147483647 w 45"/>
              <a:gd name="T7" fmla="*/ 2147483647 h 97"/>
              <a:gd name="T8" fmla="*/ 2147483647 w 45"/>
              <a:gd name="T9" fmla="*/ 2147483647 h 97"/>
              <a:gd name="T10" fmla="*/ 0 w 45"/>
              <a:gd name="T11" fmla="*/ 2147483647 h 97"/>
              <a:gd name="T12" fmla="*/ 0 w 45"/>
              <a:gd name="T13" fmla="*/ 2147483647 h 97"/>
              <a:gd name="T14" fmla="*/ 2147483647 w 45"/>
              <a:gd name="T15" fmla="*/ 0 h 97"/>
              <a:gd name="T16" fmla="*/ 2147483647 w 45"/>
              <a:gd name="T17" fmla="*/ 0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7"/>
              <a:gd name="T29" fmla="*/ 45 w 45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7">
                <a:moveTo>
                  <a:pt x="32" y="0"/>
                </a:moveTo>
                <a:lnTo>
                  <a:pt x="45" y="14"/>
                </a:lnTo>
                <a:lnTo>
                  <a:pt x="45" y="81"/>
                </a:lnTo>
                <a:lnTo>
                  <a:pt x="32" y="97"/>
                </a:lnTo>
                <a:lnTo>
                  <a:pt x="13" y="97"/>
                </a:lnTo>
                <a:lnTo>
                  <a:pt x="0" y="81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61" name="Rectangle 1066"/>
          <p:cNvSpPr>
            <a:spLocks noChangeArrowheads="1"/>
          </p:cNvSpPr>
          <p:nvPr/>
        </p:nvSpPr>
        <p:spPr bwMode="auto">
          <a:xfrm>
            <a:off x="3679825" y="2770188"/>
            <a:ext cx="15875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6462" name="AutoShape 1067"/>
          <p:cNvSpPr>
            <a:spLocks noChangeArrowheads="1"/>
          </p:cNvSpPr>
          <p:nvPr/>
        </p:nvSpPr>
        <p:spPr bwMode="auto">
          <a:xfrm>
            <a:off x="3708400" y="2767013"/>
            <a:ext cx="17463" cy="38100"/>
          </a:xfrm>
          <a:custGeom>
            <a:avLst/>
            <a:gdLst>
              <a:gd name="T0" fmla="*/ 2147483647 w 45"/>
              <a:gd name="T1" fmla="*/ 0 h 96"/>
              <a:gd name="T2" fmla="*/ 2147483647 w 45"/>
              <a:gd name="T3" fmla="*/ 2147483647 h 96"/>
              <a:gd name="T4" fmla="*/ 2147483647 w 45"/>
              <a:gd name="T5" fmla="*/ 2147483647 h 96"/>
              <a:gd name="T6" fmla="*/ 2147483647 w 45"/>
              <a:gd name="T7" fmla="*/ 2147483647 h 96"/>
              <a:gd name="T8" fmla="*/ 2147483647 w 45"/>
              <a:gd name="T9" fmla="*/ 2147483647 h 96"/>
              <a:gd name="T10" fmla="*/ 0 w 45"/>
              <a:gd name="T11" fmla="*/ 2147483647 h 96"/>
              <a:gd name="T12" fmla="*/ 0 w 45"/>
              <a:gd name="T13" fmla="*/ 2147483647 h 96"/>
              <a:gd name="T14" fmla="*/ 2147483647 w 45"/>
              <a:gd name="T15" fmla="*/ 0 h 96"/>
              <a:gd name="T16" fmla="*/ 2147483647 w 45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6"/>
              <a:gd name="T29" fmla="*/ 45 w 45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6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6"/>
                </a:lnTo>
                <a:lnTo>
                  <a:pt x="13" y="96"/>
                </a:lnTo>
                <a:lnTo>
                  <a:pt x="0" y="82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63" name="AutoShape 1068"/>
          <p:cNvSpPr>
            <a:spLocks noChangeArrowheads="1"/>
          </p:cNvSpPr>
          <p:nvPr/>
        </p:nvSpPr>
        <p:spPr bwMode="auto">
          <a:xfrm>
            <a:off x="3708400" y="2767013"/>
            <a:ext cx="17463" cy="38100"/>
          </a:xfrm>
          <a:custGeom>
            <a:avLst/>
            <a:gdLst>
              <a:gd name="T0" fmla="*/ 2147483647 w 45"/>
              <a:gd name="T1" fmla="*/ 0 h 96"/>
              <a:gd name="T2" fmla="*/ 2147483647 w 45"/>
              <a:gd name="T3" fmla="*/ 2147483647 h 96"/>
              <a:gd name="T4" fmla="*/ 2147483647 w 45"/>
              <a:gd name="T5" fmla="*/ 2147483647 h 96"/>
              <a:gd name="T6" fmla="*/ 2147483647 w 45"/>
              <a:gd name="T7" fmla="*/ 2147483647 h 96"/>
              <a:gd name="T8" fmla="*/ 2147483647 w 45"/>
              <a:gd name="T9" fmla="*/ 2147483647 h 96"/>
              <a:gd name="T10" fmla="*/ 0 w 45"/>
              <a:gd name="T11" fmla="*/ 2147483647 h 96"/>
              <a:gd name="T12" fmla="*/ 0 w 45"/>
              <a:gd name="T13" fmla="*/ 2147483647 h 96"/>
              <a:gd name="T14" fmla="*/ 2147483647 w 45"/>
              <a:gd name="T15" fmla="*/ 0 h 96"/>
              <a:gd name="T16" fmla="*/ 2147483647 w 45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"/>
              <a:gd name="T28" fmla="*/ 0 h 96"/>
              <a:gd name="T29" fmla="*/ 45 w 45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" h="96">
                <a:moveTo>
                  <a:pt x="32" y="0"/>
                </a:moveTo>
                <a:lnTo>
                  <a:pt x="45" y="14"/>
                </a:lnTo>
                <a:lnTo>
                  <a:pt x="45" y="82"/>
                </a:lnTo>
                <a:lnTo>
                  <a:pt x="32" y="96"/>
                </a:lnTo>
                <a:lnTo>
                  <a:pt x="13" y="96"/>
                </a:lnTo>
                <a:lnTo>
                  <a:pt x="0" y="82"/>
                </a:lnTo>
                <a:lnTo>
                  <a:pt x="0" y="14"/>
                </a:lnTo>
                <a:lnTo>
                  <a:pt x="13" y="0"/>
                </a:lnTo>
                <a:lnTo>
                  <a:pt x="32" y="0"/>
                </a:lnTo>
                <a:close/>
              </a:path>
            </a:pathLst>
          </a:custGeom>
          <a:noFill/>
          <a:ln w="3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64" name="Rectangle 1069"/>
          <p:cNvSpPr>
            <a:spLocks noChangeArrowheads="1"/>
          </p:cNvSpPr>
          <p:nvPr/>
        </p:nvSpPr>
        <p:spPr bwMode="auto">
          <a:xfrm>
            <a:off x="3708400" y="2770188"/>
            <a:ext cx="19050" cy="3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6465" name="Rectangle 1070"/>
          <p:cNvSpPr>
            <a:spLocks noChangeArrowheads="1"/>
          </p:cNvSpPr>
          <p:nvPr/>
        </p:nvSpPr>
        <p:spPr bwMode="auto">
          <a:xfrm>
            <a:off x="2717800" y="2736850"/>
            <a:ext cx="96838" cy="71438"/>
          </a:xfrm>
          <a:prstGeom prst="rect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66" name="Rectangle 1071"/>
          <p:cNvSpPr>
            <a:spLocks noChangeArrowheads="1"/>
          </p:cNvSpPr>
          <p:nvPr/>
        </p:nvSpPr>
        <p:spPr bwMode="auto">
          <a:xfrm>
            <a:off x="2717800" y="2736850"/>
            <a:ext cx="96838" cy="71438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67" name="Rectangle 1072"/>
          <p:cNvSpPr>
            <a:spLocks noChangeArrowheads="1"/>
          </p:cNvSpPr>
          <p:nvPr/>
        </p:nvSpPr>
        <p:spPr bwMode="auto">
          <a:xfrm>
            <a:off x="2717800" y="2755900"/>
            <a:ext cx="114300" cy="46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00">
                <a:solidFill>
                  <a:srgbClr val="000000"/>
                </a:solidFill>
              </a:rPr>
              <a:t>DUMP</a:t>
            </a:r>
          </a:p>
        </p:txBody>
      </p:sp>
      <p:sp>
        <p:nvSpPr>
          <p:cNvPr id="16468" name="Line 1073"/>
          <p:cNvSpPr>
            <a:spLocks noChangeShapeType="1"/>
          </p:cNvSpPr>
          <p:nvPr/>
        </p:nvSpPr>
        <p:spPr bwMode="auto">
          <a:xfrm flipH="1" flipV="1">
            <a:off x="3101975" y="2778125"/>
            <a:ext cx="649288" cy="7938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9" name="Rectangle 1074"/>
          <p:cNvSpPr>
            <a:spLocks noChangeArrowheads="1"/>
          </p:cNvSpPr>
          <p:nvPr/>
        </p:nvSpPr>
        <p:spPr bwMode="auto">
          <a:xfrm>
            <a:off x="2824163" y="2733675"/>
            <a:ext cx="819150" cy="88900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70" name="Rectangle 1075"/>
          <p:cNvSpPr>
            <a:spLocks noChangeArrowheads="1"/>
          </p:cNvSpPr>
          <p:nvPr/>
        </p:nvSpPr>
        <p:spPr bwMode="auto">
          <a:xfrm>
            <a:off x="2824163" y="2733675"/>
            <a:ext cx="819150" cy="88900"/>
          </a:xfrm>
          <a:prstGeom prst="rect">
            <a:avLst/>
          </a:prstGeom>
          <a:noFill/>
          <a:ln w="792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 altLang="en-US"/>
          </a:p>
        </p:txBody>
      </p:sp>
      <p:sp>
        <p:nvSpPr>
          <p:cNvPr id="16471" name="Rectangle 1076"/>
          <p:cNvSpPr>
            <a:spLocks noChangeArrowheads="1"/>
          </p:cNvSpPr>
          <p:nvPr/>
        </p:nvSpPr>
        <p:spPr bwMode="auto">
          <a:xfrm>
            <a:off x="3194050" y="2747963"/>
            <a:ext cx="80963" cy="61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CC33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400" b="1" i="1">
                <a:solidFill>
                  <a:srgbClr val="CC3300"/>
                </a:solidFill>
              </a:rPr>
              <a:t>ITB</a:t>
            </a:r>
          </a:p>
        </p:txBody>
      </p:sp>
      <p:sp>
        <p:nvSpPr>
          <p:cNvPr id="16472" name="AutoShape 1077"/>
          <p:cNvSpPr>
            <a:spLocks noChangeArrowheads="1"/>
          </p:cNvSpPr>
          <p:nvPr/>
        </p:nvSpPr>
        <p:spPr bwMode="auto">
          <a:xfrm>
            <a:off x="5494338" y="2279650"/>
            <a:ext cx="2246312" cy="1254125"/>
          </a:xfrm>
          <a:custGeom>
            <a:avLst/>
            <a:gdLst>
              <a:gd name="T0" fmla="*/ 0 w 1415"/>
              <a:gd name="T1" fmla="*/ 0 h 790"/>
              <a:gd name="T2" fmla="*/ 2147483647 w 1415"/>
              <a:gd name="T3" fmla="*/ 0 h 790"/>
              <a:gd name="T4" fmla="*/ 2147483647 w 1415"/>
              <a:gd name="T5" fmla="*/ 2147483647 h 790"/>
              <a:gd name="T6" fmla="*/ 2147483647 w 1415"/>
              <a:gd name="T7" fmla="*/ 2147483647 h 790"/>
              <a:gd name="T8" fmla="*/ 2147483647 w 1415"/>
              <a:gd name="T9" fmla="*/ 2147483647 h 790"/>
              <a:gd name="T10" fmla="*/ 2147483647 w 1415"/>
              <a:gd name="T11" fmla="*/ 2147483647 h 790"/>
              <a:gd name="T12" fmla="*/ 2147483647 w 1415"/>
              <a:gd name="T13" fmla="*/ 2147483647 h 790"/>
              <a:gd name="T14" fmla="*/ 2147483647 w 1415"/>
              <a:gd name="T15" fmla="*/ 2147483647 h 790"/>
              <a:gd name="T16" fmla="*/ 2147483647 w 1415"/>
              <a:gd name="T17" fmla="*/ 2147483647 h 790"/>
              <a:gd name="T18" fmla="*/ 0 w 1415"/>
              <a:gd name="T19" fmla="*/ 2147483647 h 790"/>
              <a:gd name="T20" fmla="*/ 0 w 1415"/>
              <a:gd name="T21" fmla="*/ 0 h 7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5"/>
              <a:gd name="T34" fmla="*/ 0 h 790"/>
              <a:gd name="T35" fmla="*/ 1415 w 1415"/>
              <a:gd name="T36" fmla="*/ 790 h 7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5" h="790">
                <a:moveTo>
                  <a:pt x="0" y="0"/>
                </a:moveTo>
                <a:lnTo>
                  <a:pt x="93" y="0"/>
                </a:lnTo>
                <a:lnTo>
                  <a:pt x="340" y="225"/>
                </a:lnTo>
                <a:lnTo>
                  <a:pt x="1415" y="225"/>
                </a:lnTo>
                <a:lnTo>
                  <a:pt x="1409" y="312"/>
                </a:lnTo>
                <a:lnTo>
                  <a:pt x="466" y="302"/>
                </a:lnTo>
                <a:lnTo>
                  <a:pt x="181" y="790"/>
                </a:lnTo>
                <a:lnTo>
                  <a:pt x="279" y="302"/>
                </a:lnTo>
                <a:lnTo>
                  <a:pt x="164" y="312"/>
                </a:lnTo>
                <a:lnTo>
                  <a:pt x="0" y="159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DCF8F1"/>
              </a:gs>
              <a:gs pos="100000">
                <a:srgbClr val="00CC99">
                  <a:alpha val="39998"/>
                </a:srgbClr>
              </a:gs>
            </a:gsLst>
            <a:path path="rect">
              <a:fillToRect l="100000" t="100000"/>
            </a:path>
          </a:gradFill>
          <a:ln w="2556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6473" name="Text Box 1086"/>
          <p:cNvSpPr txBox="1">
            <a:spLocks noChangeArrowheads="1"/>
          </p:cNvSpPr>
          <p:nvPr/>
        </p:nvSpPr>
        <p:spPr bwMode="auto">
          <a:xfrm>
            <a:off x="357188" y="9525"/>
            <a:ext cx="8159750" cy="990600"/>
          </a:xfrm>
          <a:prstGeom prst="rect">
            <a:avLst/>
          </a:prstGeom>
          <a:noFill/>
          <a:ln w="25560">
            <a:noFill/>
            <a:miter lim="800000"/>
            <a:headEnd/>
            <a:tailEnd/>
          </a:ln>
        </p:spPr>
        <p:txBody>
          <a:bodyPr lIns="90000" tIns="46800" rIns="90000" bIns="4680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99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>
                <a:solidFill>
                  <a:srgbClr val="990000"/>
                </a:solidFill>
                <a:latin typeface="Times New Roman" pitchFamily="18" charset="0"/>
              </a:rPr>
              <a:t>CONTRIBUTIONS TO CLIC TEST FACILITY3 @ CERN </a:t>
            </a:r>
          </a:p>
          <a:p>
            <a:pPr>
              <a:lnSpc>
                <a:spcPct val="97000"/>
              </a:lnSpc>
              <a:buClr>
                <a:srgbClr val="99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 i="1">
                <a:solidFill>
                  <a:srgbClr val="0000FF"/>
                </a:solidFill>
                <a:latin typeface="Times New Roman" pitchFamily="18" charset="0"/>
              </a:rPr>
              <a:t>(1) A “drive beam” to create 12 GHz RF</a:t>
            </a:r>
            <a:r>
              <a:rPr lang="en-GB" altLang="en-US" b="1" i="1">
                <a:solidFill>
                  <a:srgbClr val="3333CC"/>
                </a:solidFill>
                <a:latin typeface="Times New Roman" pitchFamily="18" charset="0"/>
              </a:rPr>
              <a:t>  source”,</a:t>
            </a:r>
            <a:r>
              <a:rPr lang="en-GB" altLang="en-US" b="1" i="1">
                <a:solidFill>
                  <a:srgbClr val="6600FF"/>
                </a:solidFill>
                <a:latin typeface="Times New Roman" pitchFamily="18" charset="0"/>
              </a:rPr>
              <a:t>(2) Extract RF power via PETS  &amp; </a:t>
            </a:r>
            <a:r>
              <a:rPr lang="en-GB" altLang="en-US" b="1" i="1">
                <a:solidFill>
                  <a:srgbClr val="FF0066"/>
                </a:solidFill>
                <a:latin typeface="Times New Roman" pitchFamily="18" charset="0"/>
              </a:rPr>
              <a:t>(3) </a:t>
            </a:r>
            <a:r>
              <a:rPr lang="en-GB" altLang="en-US" b="1" i="1">
                <a:solidFill>
                  <a:srgbClr val="FF0000"/>
                </a:solidFill>
                <a:latin typeface="Times New Roman" pitchFamily="18" charset="0"/>
              </a:rPr>
              <a:t>Use RF power to accelerate e+-e-</a:t>
            </a:r>
            <a:r>
              <a:rPr lang="en-GB" altLang="en-US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altLang="en-US" b="1" i="1">
                <a:solidFill>
                  <a:srgbClr val="FF0000"/>
                </a:solidFill>
                <a:latin typeface="Times New Roman" pitchFamily="18" charset="0"/>
              </a:rPr>
              <a:t>beams that will collide.</a:t>
            </a:r>
            <a:r>
              <a:rPr lang="en-GB" altLang="en-US" b="1" i="1">
                <a:solidFill>
                  <a:srgbClr val="FF0066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91" name="Slide Number Placeholder 10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/>
              <a:pPr>
                <a:defRPr/>
              </a:pPr>
              <a:t>10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412750" y="3249613"/>
            <a:ext cx="828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IN" altLang="en-US"/>
          </a:p>
        </p:txBody>
      </p:sp>
      <p:pic>
        <p:nvPicPr>
          <p:cNvPr id="20483" name="Picture 8" descr="DSC07595_compress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813" y="2133600"/>
            <a:ext cx="1296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IMG_20161020_114924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2205038"/>
            <a:ext cx="17399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IMG_20161019_1459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5475" y="2257425"/>
            <a:ext cx="17176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163513" y="41195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1200"/>
              <a:t> </a:t>
            </a:r>
            <a:endParaRPr lang="en-US" altLang="zh-CN" sz="600"/>
          </a:p>
          <a:p>
            <a:pPr eaLnBrk="0" hangingPunct="0"/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altLang="zh-CN"/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17463" y="370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altLang="zh-CN">
              <a:cs typeface="Times New Roman" pitchFamily="18" charset="0"/>
            </a:endParaRPr>
          </a:p>
        </p:txBody>
      </p:sp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17463" y="4310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altLang="zh-CN">
              <a:cs typeface="Times New Roman" pitchFamily="18" charset="0"/>
            </a:endParaRPr>
          </a:p>
        </p:txBody>
      </p:sp>
      <p:sp>
        <p:nvSpPr>
          <p:cNvPr id="20489" name="TextBox 6"/>
          <p:cNvSpPr txBox="1">
            <a:spLocks noChangeArrowheads="1"/>
          </p:cNvSpPr>
          <p:nvPr/>
        </p:nvSpPr>
        <p:spPr bwMode="auto">
          <a:xfrm>
            <a:off x="3276600" y="4652963"/>
            <a:ext cx="6119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altLang="en-US" sz="1400"/>
              <a:t>20kW SSPA Acceptance testing   and Sub-harmonic buncher tests at CERN</a:t>
            </a:r>
          </a:p>
        </p:txBody>
      </p:sp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341313" y="1484313"/>
            <a:ext cx="8501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IN" altLang="en-US" sz="1600">
                <a:solidFill>
                  <a:srgbClr val="0000FF"/>
                </a:solidFill>
              </a:rPr>
              <a:t>The installation, commissioning, and testing of the amplifier at CERN has been successfully carried out by RRCAT engineers in collaboration with the CERN team.  </a:t>
            </a:r>
          </a:p>
        </p:txBody>
      </p:sp>
      <p:sp>
        <p:nvSpPr>
          <p:cNvPr id="20491" name="TextBox 5"/>
          <p:cNvSpPr txBox="1">
            <a:spLocks noChangeArrowheads="1"/>
          </p:cNvSpPr>
          <p:nvPr/>
        </p:nvSpPr>
        <p:spPr bwMode="auto">
          <a:xfrm>
            <a:off x="539750" y="261938"/>
            <a:ext cx="7889875" cy="6461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altLang="en-US">
                <a:solidFill>
                  <a:srgbClr val="C00000"/>
                </a:solidFill>
              </a:rPr>
              <a:t>Development of components for Compact Linear Collider (CLIC) project Novel Accelerator Technology (NAT) Protocol.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0825" y="2205038"/>
          <a:ext cx="3306763" cy="3030540"/>
        </p:xfrm>
        <a:graphic>
          <a:graphicData uri="http://schemas.openxmlformats.org/drawingml/2006/table">
            <a:tbl>
              <a:tblPr/>
              <a:tblGrid>
                <a:gridCol w="1651000"/>
                <a:gridCol w="863600"/>
                <a:gridCol w="792163"/>
              </a:tblGrid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Parameter</a:t>
                      </a:r>
                      <a:endParaRPr kumimoji="0" lang="en-I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Nominal value</a:t>
                      </a:r>
                      <a:endParaRPr kumimoji="0" lang="en-I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Unit</a:t>
                      </a:r>
                      <a:endParaRPr kumimoji="0" lang="en-I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Frequency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499.75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MHz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Pulse Length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140.3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µsec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Output power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kW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Band width (3dB)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MHz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Repetition rate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50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Hz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Phase variation shot to shot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~1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deg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Amplitude stability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~1</a:t>
                      </a:r>
                      <a:endParaRPr kumimoji="0" lang="en-I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%</a:t>
                      </a:r>
                      <a:endParaRPr kumimoji="0" lang="en-I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0530" name="TextBox 7"/>
          <p:cNvSpPr txBox="1">
            <a:spLocks noChangeArrowheads="1"/>
          </p:cNvSpPr>
          <p:nvPr/>
        </p:nvSpPr>
        <p:spPr bwMode="auto">
          <a:xfrm>
            <a:off x="971550" y="981075"/>
            <a:ext cx="7488238" cy="5222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altLang="en-US" sz="1400">
                <a:solidFill>
                  <a:srgbClr val="C00000"/>
                </a:solidFill>
              </a:rPr>
              <a:t>Design and Development of a 20 kW broad band pulsed solid state amplifier for the sub harmonic buncher of the CLIC injector linac. </a:t>
            </a:r>
          </a:p>
        </p:txBody>
      </p:sp>
      <p:sp>
        <p:nvSpPr>
          <p:cNvPr id="20531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79273A-5117-4D24-A286-9AA590CBC7EA}" type="slidenum">
              <a:rPr lang="en-IN" altLang="en-US" smtClean="0"/>
              <a:pPr/>
              <a:t>11</a:t>
            </a:fld>
            <a:endParaRPr lang="en-IN" altLang="en-US" smtClean="0"/>
          </a:p>
        </p:txBody>
      </p:sp>
      <p:pic>
        <p:nvPicPr>
          <p:cNvPr id="20533" name="Picture 4" descr="C:\Users\pmohania\AppData\Local\Microsoft\Windows\INetCache\Content.Word\IMG-20170220-WA0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5084763"/>
            <a:ext cx="237648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4" name="Picture 8" descr="DSC019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5084763"/>
            <a:ext cx="213201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5" name="TextBox 19"/>
          <p:cNvSpPr txBox="1">
            <a:spLocks noChangeArrowheads="1"/>
          </p:cNvSpPr>
          <p:nvPr/>
        </p:nvSpPr>
        <p:spPr bwMode="auto">
          <a:xfrm>
            <a:off x="250825" y="5500688"/>
            <a:ext cx="35290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CRO: amplifier operating at 20 kW,140 µs, 499.75 MHz.  Phase switched by 180 degree byRF switches and delay lines at mid pulse. Time scale is 40ns/div. Amplifier output stabilizes after ~ 100ns</a:t>
            </a:r>
          </a:p>
          <a:p>
            <a:endParaRPr lang="en-US" sz="1400"/>
          </a:p>
        </p:txBody>
      </p:sp>
      <p:sp>
        <p:nvSpPr>
          <p:cNvPr id="20536" name="TextBox 20"/>
          <p:cNvSpPr txBox="1">
            <a:spLocks noChangeArrowheads="1"/>
          </p:cNvSpPr>
          <p:nvPr/>
        </p:nvSpPr>
        <p:spPr bwMode="auto">
          <a:xfrm>
            <a:off x="6011863" y="6434138"/>
            <a:ext cx="3529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Improved: Time scale is 10ns/div.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95131" y="533400"/>
            <a:ext cx="866315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</a:rPr>
              <a:t>Indian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Contributions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</a:rPr>
              <a:t>in the CERN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experiments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</a:rPr>
              <a:t>CMS 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</a:rPr>
              <a:t>&amp;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ALICE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detectors</a:t>
            </a:r>
            <a:endParaRPr lang="en-US" sz="360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sz="3600" dirty="0">
              <a:solidFill>
                <a:srgbClr val="3366FF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  <a:p>
            <a:pPr algn="r">
              <a:defRPr/>
            </a:pPr>
            <a:r>
              <a:rPr lang="en-US" dirty="0" err="1" smtClean="0">
                <a:solidFill>
                  <a:srgbClr val="006600"/>
                </a:solidFill>
                <a:latin typeface="Times New Roman" pitchFamily="18" charset="0"/>
              </a:rPr>
              <a:t>Brajesh</a:t>
            </a:r>
            <a:r>
              <a:rPr lang="en-US" dirty="0" smtClean="0">
                <a:solidFill>
                  <a:srgbClr val="006600"/>
                </a:solidFill>
                <a:latin typeface="Times New Roman" pitchFamily="18" charset="0"/>
              </a:rPr>
              <a:t> Chandra </a:t>
            </a:r>
            <a:r>
              <a:rPr lang="en-US" dirty="0" err="1" smtClean="0">
                <a:solidFill>
                  <a:srgbClr val="006600"/>
                </a:solidFill>
                <a:latin typeface="Times New Roman" pitchFamily="18" charset="0"/>
              </a:rPr>
              <a:t>Choudhary</a:t>
            </a:r>
            <a:r>
              <a:rPr lang="en-US" dirty="0">
                <a:solidFill>
                  <a:srgbClr val="006600"/>
                </a:solidFill>
                <a:latin typeface="Times New Roman" pitchFamily="18" charset="0"/>
              </a:rPr>
              <a:t>, </a:t>
            </a:r>
            <a:endParaRPr lang="en-US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algn="r">
              <a:defRPr/>
            </a:pPr>
            <a:r>
              <a:rPr lang="en-US" dirty="0" smtClean="0">
                <a:solidFill>
                  <a:srgbClr val="006600"/>
                </a:solidFill>
                <a:latin typeface="Times New Roman" pitchFamily="18" charset="0"/>
              </a:rPr>
              <a:t>Spokesperson</a:t>
            </a:r>
            <a:r>
              <a:rPr lang="en-US" dirty="0">
                <a:solidFill>
                  <a:srgbClr val="006600"/>
                </a:solidFill>
                <a:latin typeface="Times New Roman" pitchFamily="18" charset="0"/>
              </a:rPr>
              <a:t>, CMS-India </a:t>
            </a:r>
            <a:r>
              <a:rPr lang="en-US" dirty="0" smtClean="0">
                <a:solidFill>
                  <a:srgbClr val="006600"/>
                </a:solidFill>
                <a:latin typeface="Times New Roman" pitchFamily="18" charset="0"/>
              </a:rPr>
              <a:t>collaboration , Delhi University, </a:t>
            </a:r>
            <a:r>
              <a:rPr lang="en-US" dirty="0">
                <a:solidFill>
                  <a:srgbClr val="006600"/>
                </a:solidFill>
                <a:latin typeface="Times New Roman" pitchFamily="18" charset="0"/>
              </a:rPr>
              <a:t>Delhi</a:t>
            </a:r>
          </a:p>
          <a:p>
            <a:pPr algn="r">
              <a:defRPr/>
            </a:pP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</a:rPr>
              <a:t>Subhasis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</a:rPr>
              <a:t>Chattopadhyay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</a:rPr>
              <a:t>, </a:t>
            </a:r>
          </a:p>
          <a:p>
            <a:pPr algn="r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</a:rPr>
              <a:t>Spokesperson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, ALICE-India Collaboration, </a:t>
            </a:r>
          </a:p>
          <a:p>
            <a:pPr algn="r"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Variable Energy Cyclotron Centre, Kolkata</a:t>
            </a:r>
          </a:p>
          <a:p>
            <a:pPr lvl="6" algn="just">
              <a:defRPr/>
            </a:pP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6" algn="just">
              <a:defRPr/>
            </a:pPr>
            <a:endParaRPr lang="en-US" dirty="0">
              <a:latin typeface="Times New Roman" pitchFamily="18" charset="0"/>
            </a:endParaRPr>
          </a:p>
          <a:p>
            <a:pPr marL="457200" indent="-457200" algn="ctr">
              <a:buFontTx/>
              <a:buAutoNum type="arabicPeriod"/>
              <a:defRPr/>
            </a:pPr>
            <a:endParaRPr lang="en-US" dirty="0"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12</a:t>
            </a:fld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19313" r="22247" b="8337"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976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13</a:t>
            </a:fld>
            <a:endParaRPr lang="en-I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5333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Courtsey</a:t>
            </a:r>
            <a:r>
              <a:rPr lang="en-US" dirty="0" smtClean="0"/>
              <a:t>: </a:t>
            </a:r>
            <a:r>
              <a:rPr lang="en-US" dirty="0" smtClean="0"/>
              <a:t>India CMS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15375" r="22247" b="12766"/>
          <a:stretch>
            <a:fillRect/>
          </a:stretch>
        </p:blipFill>
        <p:spPr bwMode="auto">
          <a:xfrm>
            <a:off x="0" y="0"/>
            <a:ext cx="91440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076825" y="6453188"/>
            <a:ext cx="4067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 err="1"/>
              <a:t>Courtsey</a:t>
            </a:r>
            <a:r>
              <a:rPr lang="en-US" altLang="en-US" sz="1600" dirty="0"/>
              <a:t>: </a:t>
            </a:r>
            <a:r>
              <a:rPr lang="en-US" altLang="en-US" sz="1600" dirty="0" smtClean="0"/>
              <a:t> CMS team TIFR</a:t>
            </a:r>
            <a:r>
              <a:rPr lang="en-US" altLang="en-US" sz="1600" dirty="0" smtClean="0"/>
              <a:t>, </a:t>
            </a:r>
            <a:r>
              <a:rPr lang="en-US" altLang="en-US" sz="1600" dirty="0"/>
              <a:t>Mumbai</a:t>
            </a:r>
          </a:p>
        </p:txBody>
      </p:sp>
      <p:sp>
        <p:nvSpPr>
          <p:cNvPr id="26628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2051050" y="6448425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72008" y="5157192"/>
            <a:ext cx="53640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2267580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Punjab University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/>
          <p:nvPr/>
        </p:nvPicPr>
        <p:blipFill>
          <a:blip r:embed="rId3" cstate="print"/>
          <a:stretch/>
        </p:blipFill>
        <p:spPr>
          <a:xfrm>
            <a:off x="6732240" y="2924944"/>
            <a:ext cx="2053655" cy="953295"/>
          </a:xfrm>
          <a:prstGeom prst="rect">
            <a:avLst/>
          </a:prstGeom>
          <a:ln w="9360"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83768" y="6356350"/>
            <a:ext cx="3536032" cy="501650"/>
          </a:xfrm>
        </p:spPr>
        <p:txBody>
          <a:bodyPr/>
          <a:lstStyle/>
          <a:p>
            <a:pPr>
              <a:defRPr/>
            </a:pPr>
            <a:r>
              <a:rPr lang="pt-BR" altLang="en-US" sz="1000" dirty="0" smtClean="0"/>
              <a:t>P Shrivastava  India CERN Vigyan Samagam May 8, 2019</a:t>
            </a:r>
            <a:endParaRPr lang="en-IN" alt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z="1800" smtClean="0"/>
              <a:pPr>
                <a:defRPr/>
              </a:pPr>
              <a:t>15</a:t>
            </a:fld>
            <a:endParaRPr lang="en-IN" altLang="en-US" sz="1800"/>
          </a:p>
        </p:txBody>
      </p:sp>
      <p:pic>
        <p:nvPicPr>
          <p:cNvPr id="4" name="Picture 24"/>
          <p:cNvPicPr/>
          <p:nvPr/>
        </p:nvPicPr>
        <p:blipFill>
          <a:blip r:embed="rId4" cstate="print"/>
          <a:stretch/>
        </p:blipFill>
        <p:spPr>
          <a:xfrm>
            <a:off x="2188705" y="1076447"/>
            <a:ext cx="1447191" cy="120042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5" name="CustomShape 11"/>
          <p:cNvSpPr/>
          <p:nvPr/>
        </p:nvSpPr>
        <p:spPr>
          <a:xfrm>
            <a:off x="323528" y="332656"/>
            <a:ext cx="4032448" cy="526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346680"/>
            <a:r>
              <a:rPr lang="en-US" b="1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HO </a:t>
            </a:r>
            <a:r>
              <a:rPr lang="en-US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detector: </a:t>
            </a:r>
          </a:p>
          <a:p>
            <a:pPr indent="-346680"/>
            <a:r>
              <a:rPr lang="en-US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Fabrication, installation, </a:t>
            </a:r>
            <a:r>
              <a:rPr lang="en-US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commissioning</a:t>
            </a:r>
            <a:endParaRPr lang="en-US" b="0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41"/>
          <p:cNvPicPr/>
          <p:nvPr/>
        </p:nvPicPr>
        <p:blipFill>
          <a:blip r:embed="rId5" cstate="print"/>
          <a:stretch/>
        </p:blipFill>
        <p:spPr>
          <a:xfrm>
            <a:off x="820553" y="1004439"/>
            <a:ext cx="1152128" cy="125996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8" name="CustomShape 12"/>
          <p:cNvSpPr/>
          <p:nvPr/>
        </p:nvSpPr>
        <p:spPr>
          <a:xfrm>
            <a:off x="432048" y="2276872"/>
            <a:ext cx="2016224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 </a:t>
            </a:r>
            <a:r>
              <a:rPr lang="en-US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Tiles Groove</a:t>
            </a:r>
            <a:endParaRPr lang="en-US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13"/>
          <p:cNvSpPr/>
          <p:nvPr/>
        </p:nvSpPr>
        <p:spPr>
          <a:xfrm>
            <a:off x="2123728" y="2276872"/>
            <a:ext cx="172819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 </a:t>
            </a:r>
            <a:r>
              <a:rPr lang="en-US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installation</a:t>
            </a:r>
            <a:endParaRPr lang="en-US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15"/>
          <p:cNvSpPr/>
          <p:nvPr/>
        </p:nvSpPr>
        <p:spPr>
          <a:xfrm>
            <a:off x="5220072" y="548680"/>
            <a:ext cx="3528392" cy="432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CMS </a:t>
            </a:r>
            <a:r>
              <a:rPr lang="en-US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HCAL </a:t>
            </a:r>
            <a:r>
              <a:rPr lang="en-US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Electronics </a:t>
            </a:r>
            <a:r>
              <a:rPr lang="en-US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Upgrade</a:t>
            </a:r>
            <a:endParaRPr lang="en-US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2"/>
          <p:cNvPicPr/>
          <p:nvPr/>
        </p:nvPicPr>
        <p:blipFill>
          <a:blip r:embed="rId6" cstate="print"/>
          <a:srcRect l="28353" t="5631" r="18286" b="4631"/>
          <a:stretch/>
        </p:blipFill>
        <p:spPr>
          <a:xfrm rot="5400000">
            <a:off x="7237793" y="3355495"/>
            <a:ext cx="86110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stomShape 16"/>
          <p:cNvSpPr/>
          <p:nvPr/>
        </p:nvSpPr>
        <p:spPr>
          <a:xfrm>
            <a:off x="4247456" y="4869160"/>
            <a:ext cx="4896544" cy="932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buClr>
                <a:srgbClr val="000000"/>
              </a:buClr>
            </a:pP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160 </a:t>
            </a:r>
            <a:r>
              <a:rPr lang="en-US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control boards </a:t>
            </a: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fabricated indigenously for the Silicon </a:t>
            </a: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Photomultiplier </a:t>
            </a:r>
            <a:endParaRPr lang="en-US" strike="noStrike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18"/>
          <p:cNvSpPr/>
          <p:nvPr/>
        </p:nvSpPr>
        <p:spPr>
          <a:xfrm>
            <a:off x="4716016" y="2492896"/>
            <a:ext cx="4608512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Silicon </a:t>
            </a:r>
            <a:r>
              <a:rPr lang="en-US" strike="noStrike" spc="-1" dirty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strip sensors for </a:t>
            </a:r>
            <a:r>
              <a:rPr lang="en-US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Pre-shower </a:t>
            </a:r>
            <a:r>
              <a:rPr lang="en-US" strike="noStrike" spc="-1" dirty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Detector</a:t>
            </a:r>
            <a:endParaRPr lang="en-US" strike="noStrike" spc="-1" dirty="0">
              <a:solidFill>
                <a:schemeClr val="accent4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19"/>
          <p:cNvSpPr/>
          <p:nvPr/>
        </p:nvSpPr>
        <p:spPr>
          <a:xfrm>
            <a:off x="3779912" y="2996952"/>
            <a:ext cx="3384376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0000"/>
              </a:buClr>
            </a:pP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Fabrication</a:t>
            </a:r>
            <a:r>
              <a:rPr lang="en-US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</a:t>
            </a: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Characterization, Installation of &gt;1000 </a:t>
            </a: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Pre-shower </a:t>
            </a:r>
            <a:r>
              <a:rPr lang="en-US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Silicon </a:t>
            </a:r>
            <a:r>
              <a:rPr lang="en-US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Strip Detectors </a:t>
            </a:r>
            <a:endParaRPr lang="en-US" strike="noStrike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" name="Picture 2"/>
          <p:cNvPicPr/>
          <p:nvPr/>
        </p:nvPicPr>
        <p:blipFill>
          <a:blip r:embed="rId7" cstate="print"/>
          <a:srcRect l="18187" r="55279" b="28340"/>
          <a:stretch/>
        </p:blipFill>
        <p:spPr>
          <a:xfrm>
            <a:off x="5076056" y="908720"/>
            <a:ext cx="3343239" cy="1683568"/>
          </a:xfrm>
          <a:prstGeom prst="rect">
            <a:avLst/>
          </a:prstGeom>
          <a:ln w="9360">
            <a:noFill/>
          </a:ln>
        </p:spPr>
      </p:pic>
      <p:pic>
        <p:nvPicPr>
          <p:cNvPr id="18" name="Picture 34"/>
          <p:cNvPicPr/>
          <p:nvPr/>
        </p:nvPicPr>
        <p:blipFill>
          <a:blip r:embed="rId8" cstate="print"/>
          <a:srcRect l="9423" t="33136"/>
          <a:stretch/>
        </p:blipFill>
        <p:spPr>
          <a:xfrm>
            <a:off x="539552" y="4653136"/>
            <a:ext cx="1656184" cy="122413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9" name="CustomShape 27"/>
          <p:cNvSpPr/>
          <p:nvPr/>
        </p:nvSpPr>
        <p:spPr>
          <a:xfrm>
            <a:off x="395536" y="6093296"/>
            <a:ext cx="7164288" cy="504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20000"/>
              </a:lnSpc>
              <a:buClr>
                <a:srgbClr val="000000"/>
              </a:buClr>
            </a:pPr>
            <a:r>
              <a:rPr lang="en-US" sz="16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GEM </a:t>
            </a:r>
            <a:r>
              <a:rPr lang="en-US" sz="16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upgrade : 17 </a:t>
            </a:r>
            <a:r>
              <a:rPr lang="en-US" sz="16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GEM </a:t>
            </a:r>
            <a:r>
              <a:rPr lang="en-US" sz="16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detectors were assembled and tested in </a:t>
            </a:r>
            <a:r>
              <a:rPr lang="en-US" sz="16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India </a:t>
            </a:r>
            <a:endParaRPr lang="en-US" sz="16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CustomShape 28"/>
          <p:cNvSpPr/>
          <p:nvPr/>
        </p:nvSpPr>
        <p:spPr>
          <a:xfrm>
            <a:off x="3779912" y="5373216"/>
            <a:ext cx="5040559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8640" indent="-456120">
              <a:lnSpc>
                <a:spcPct val="120000"/>
              </a:lnSpc>
              <a:buClr>
                <a:srgbClr val="990033"/>
              </a:buClr>
            </a:pP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Assembly</a:t>
            </a: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testing and installation of 50 RPCs </a:t>
            </a: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and 200 </a:t>
            </a: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 cooling sets for the </a:t>
            </a: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RPC </a:t>
            </a: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upgrade </a:t>
            </a:r>
            <a:endParaRPr lang="en-US" sz="18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9" cstate="print"/>
          <a:srcRect l="2763" b="14062"/>
          <a:stretch/>
        </p:blipFill>
        <p:spPr>
          <a:xfrm>
            <a:off x="539552" y="3501008"/>
            <a:ext cx="1639840" cy="106012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2" name="CustomShape 29"/>
          <p:cNvSpPr/>
          <p:nvPr/>
        </p:nvSpPr>
        <p:spPr>
          <a:xfrm>
            <a:off x="467544" y="2636913"/>
            <a:ext cx="4050513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CMS </a:t>
            </a:r>
            <a:r>
              <a:rPr lang="en-US" sz="18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Muon Stations </a:t>
            </a:r>
            <a:r>
              <a:rPr lang="en-US" sz="18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Upgrade</a:t>
            </a:r>
            <a:endParaRPr lang="hi-IN" sz="18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Resistive </a:t>
            </a: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Plate </a:t>
            </a: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Chamber : RPC upgrade</a:t>
            </a:r>
            <a:r>
              <a:rPr lang="hi-IN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Gas Electron Multiplier : GEM upgrade </a:t>
            </a:r>
            <a:endParaRPr lang="en-US" sz="18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" name="Picture 4"/>
          <p:cNvPicPr/>
          <p:nvPr/>
        </p:nvPicPr>
        <p:blipFill>
          <a:blip r:embed="rId10" cstate="print"/>
          <a:srcRect l="8315"/>
          <a:stretch/>
        </p:blipFill>
        <p:spPr>
          <a:xfrm>
            <a:off x="2339752" y="3501008"/>
            <a:ext cx="1224136" cy="24028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5" name="CustomShape 31"/>
          <p:cNvSpPr/>
          <p:nvPr/>
        </p:nvSpPr>
        <p:spPr>
          <a:xfrm>
            <a:off x="0" y="3501008"/>
            <a:ext cx="2168531" cy="533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i-IN" sz="1200" b="1" dirty="0" smtClean="0">
                <a:solidFill>
                  <a:schemeClr val="bg1"/>
                </a:solidFill>
              </a:rPr>
              <a:t>आरपीसी</a:t>
            </a:r>
            <a:r>
              <a:rPr lang="en-US" sz="12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en-US" sz="12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RPC</a:t>
            </a:r>
            <a:endParaRPr lang="en-US" sz="12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CustomShape 31"/>
          <p:cNvSpPr/>
          <p:nvPr/>
        </p:nvSpPr>
        <p:spPr>
          <a:xfrm>
            <a:off x="187988" y="4653136"/>
            <a:ext cx="1863732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 err="1" smtClean="0"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जीइएम</a:t>
            </a:r>
            <a:r>
              <a:rPr lang="en-US" sz="14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GEM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39752" y="5877272"/>
            <a:ext cx="993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CMS end cap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>
                <a:solidFill>
                  <a:schemeClr val="tx1"/>
                </a:solidFill>
              </a:rPr>
              <a:t>P Shrivastava  India CERN Vigyan Samagam May 8, 2019</a:t>
            </a:r>
            <a:endParaRPr lang="en-IN" alt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IN" altLang="en-US">
              <a:solidFill>
                <a:schemeClr val="tx1"/>
              </a:solidFill>
            </a:endParaRPr>
          </a:p>
        </p:txBody>
      </p:sp>
      <p:sp>
        <p:nvSpPr>
          <p:cNvPr id="5" name="CustomShape 12"/>
          <p:cNvSpPr/>
          <p:nvPr/>
        </p:nvSpPr>
        <p:spPr>
          <a:xfrm>
            <a:off x="1835696" y="0"/>
            <a:ext cx="468052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Discovery </a:t>
            </a:r>
            <a:r>
              <a:rPr lang="en-US" sz="2400" b="1" strike="noStrike" spc="-1" dirty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of the Higgs </a:t>
            </a:r>
            <a:r>
              <a:rPr lang="en-US" sz="2400" b="1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Boson</a:t>
            </a:r>
            <a:endParaRPr lang="en-US" sz="2400" b="0" strike="noStrike" spc="-1" dirty="0">
              <a:solidFill>
                <a:schemeClr val="accent4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168"/>
          <p:cNvPicPr/>
          <p:nvPr/>
        </p:nvPicPr>
        <p:blipFill>
          <a:blip r:embed="rId2" cstate="print"/>
          <a:stretch/>
        </p:blipFill>
        <p:spPr>
          <a:xfrm>
            <a:off x="4139952" y="3429000"/>
            <a:ext cx="3096344" cy="2520280"/>
          </a:xfrm>
          <a:prstGeom prst="rect">
            <a:avLst/>
          </a:prstGeom>
          <a:ln>
            <a:noFill/>
          </a:ln>
        </p:spPr>
      </p:pic>
      <p:sp>
        <p:nvSpPr>
          <p:cNvPr id="7" name="CustomShape 13"/>
          <p:cNvSpPr/>
          <p:nvPr/>
        </p:nvSpPr>
        <p:spPr>
          <a:xfrm>
            <a:off x="683568" y="3861048"/>
            <a:ext cx="3384376" cy="11718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Science 338 (2012) 1569-1575</a:t>
            </a: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</a:t>
            </a:r>
            <a:r>
              <a:rPr lang="en-U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invariant mass of the four-lepton system shows a peak at 125 </a:t>
            </a:r>
            <a:r>
              <a:rPr lang="en-US" sz="16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GeV</a:t>
            </a:r>
            <a:r>
              <a:rPr lang="en-U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 The same peak is also seen in the two-photon invariant mass, signaling the discovery of the Higgs boson.</a:t>
            </a: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3"/>
          <p:cNvPicPr/>
          <p:nvPr/>
        </p:nvPicPr>
        <p:blipFill>
          <a:blip r:embed="rId3" cstate="print"/>
          <a:stretch/>
        </p:blipFill>
        <p:spPr>
          <a:xfrm>
            <a:off x="1043608" y="620688"/>
            <a:ext cx="3200612" cy="219365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9" name="Picture 36"/>
          <p:cNvPicPr/>
          <p:nvPr/>
        </p:nvPicPr>
        <p:blipFill>
          <a:blip r:embed="rId4" cstate="print"/>
          <a:srcRect b="51352"/>
          <a:stretch/>
        </p:blipFill>
        <p:spPr>
          <a:xfrm>
            <a:off x="4499992" y="692696"/>
            <a:ext cx="2952328" cy="207847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0" name="CustomShape 15"/>
          <p:cNvSpPr/>
          <p:nvPr/>
        </p:nvSpPr>
        <p:spPr>
          <a:xfrm>
            <a:off x="1043608" y="2924944"/>
            <a:ext cx="6624736" cy="957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Higgs 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boson candidates in the CMS detector 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</a:t>
            </a:r>
            <a:r>
              <a:rPr lang="hi-IN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four-lepton 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</a:t>
            </a:r>
            <a:r>
              <a:rPr lang="hi-IN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left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figure) and two-photon event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</a:t>
            </a:r>
            <a:r>
              <a:rPr lang="hi-IN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right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figure)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648866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CMS India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59832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altLang="en-US" dirty="0" smtClean="0">
                <a:solidFill>
                  <a:schemeClr val="tx1"/>
                </a:solidFill>
              </a:rPr>
              <a:t>P Shrivastava  India CERN Vigyan Samagam May 8, 2019</a:t>
            </a:r>
            <a:endParaRPr lang="en-IN" alt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7240339"/>
            <a:ext cx="2133600" cy="365125"/>
          </a:xfrm>
        </p:spPr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17</a:t>
            </a:fld>
            <a:endParaRPr lang="en-IN" altLang="en-US"/>
          </a:p>
        </p:txBody>
      </p:sp>
      <p:sp>
        <p:nvSpPr>
          <p:cNvPr id="4" name="CustomShape 10"/>
          <p:cNvSpPr/>
          <p:nvPr/>
        </p:nvSpPr>
        <p:spPr>
          <a:xfrm>
            <a:off x="395536" y="3664917"/>
            <a:ext cx="2232248" cy="1045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Phys. </a:t>
            </a:r>
            <a:r>
              <a:rPr lang="en-US" sz="12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Lett</a:t>
            </a: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 B 781 (2018) </a:t>
            </a:r>
            <a:r>
              <a:rPr lang="en-US" sz="1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39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composite nature of quarks </a:t>
            </a:r>
            <a:r>
              <a:rPr lang="en-US" sz="1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investigated by searching for excited quarks which decay to a photon and a standard model quark. 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30"/>
          <p:cNvPicPr/>
          <p:nvPr/>
        </p:nvPicPr>
        <p:blipFill>
          <a:blip r:embed="rId2" cstate="print"/>
          <a:stretch/>
        </p:blipFill>
        <p:spPr>
          <a:xfrm>
            <a:off x="683568" y="1936725"/>
            <a:ext cx="1694225" cy="1806088"/>
          </a:xfrm>
          <a:prstGeom prst="rect">
            <a:avLst/>
          </a:prstGeom>
          <a:ln>
            <a:noFill/>
          </a:ln>
        </p:spPr>
      </p:pic>
      <p:sp>
        <p:nvSpPr>
          <p:cNvPr id="6" name="CustomShape 11"/>
          <p:cNvSpPr/>
          <p:nvPr/>
        </p:nvSpPr>
        <p:spPr>
          <a:xfrm>
            <a:off x="467544" y="1504677"/>
            <a:ext cx="6905352" cy="14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Are </a:t>
            </a: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quarks fundamental particles?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99792" y="1504677"/>
            <a:ext cx="3529925" cy="5013485"/>
            <a:chOff x="12763954" y="15092164"/>
            <a:chExt cx="3529925" cy="5013485"/>
          </a:xfrm>
        </p:grpSpPr>
        <p:pic>
          <p:nvPicPr>
            <p:cNvPr id="8" name="Picture 172"/>
            <p:cNvPicPr/>
            <p:nvPr/>
          </p:nvPicPr>
          <p:blipFill>
            <a:blip r:embed="rId3" cstate="print"/>
            <a:stretch/>
          </p:blipFill>
          <p:spPr>
            <a:xfrm>
              <a:off x="14708170" y="15740236"/>
              <a:ext cx="1585709" cy="1390986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3"/>
            <p:cNvSpPr/>
            <p:nvPr/>
          </p:nvSpPr>
          <p:spPr>
            <a:xfrm>
              <a:off x="12763954" y="17180396"/>
              <a:ext cx="3384376" cy="292525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Phys. Rev. </a:t>
              </a:r>
              <a:r>
                <a:rPr lang="en-US" sz="1200" b="1" strike="noStrike" spc="-1" dirty="0" err="1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Lett</a:t>
              </a: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. 107 (2011) </a:t>
              </a:r>
              <a:r>
                <a:rPr lang="en-US" sz="1200" b="1" strike="noStrike" spc="-1" dirty="0" smtClean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05230</a:t>
              </a:r>
              <a:endParaRPr lang="en-US" sz="1200" b="0" strike="noStrike" spc="-1" dirty="0"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The relative yields of Upsilon meson production in the </a:t>
              </a:r>
              <a:r>
                <a:rPr lang="en-US" sz="1200" b="1" strike="noStrike" spc="-1" dirty="0" err="1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dimuon</a:t>
              </a: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 final state are compared between proton-proton and lead-lead collisions. The suppression of two excited Upsilon states with respect to the ground state in lead-lead collisions (right </a:t>
              </a:r>
              <a:r>
                <a:rPr lang="en-US" sz="1200" b="1" strike="noStrike" spc="-1" dirty="0" smtClean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side figure</a:t>
              </a: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) provides a smoking-gun signal for quark-gluon plasma. </a:t>
              </a:r>
              <a:endParaRPr lang="en-US" sz="1200" b="0" strike="noStrike" spc="-1" dirty="0"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10" name="Picture 175"/>
            <p:cNvPicPr/>
            <p:nvPr/>
          </p:nvPicPr>
          <p:blipFill>
            <a:blip r:embed="rId4" cstate="print"/>
            <a:stretch/>
          </p:blipFill>
          <p:spPr>
            <a:xfrm>
              <a:off x="12835962" y="15668228"/>
              <a:ext cx="1783289" cy="1462994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ustomShape 4"/>
            <p:cNvSpPr/>
            <p:nvPr/>
          </p:nvSpPr>
          <p:spPr>
            <a:xfrm>
              <a:off x="12763954" y="15092164"/>
              <a:ext cx="3528392" cy="1371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200" b="1" strike="noStrike" spc="-1" dirty="0" smtClean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Possible </a:t>
              </a:r>
              <a:r>
                <a:rPr lang="en-US" sz="1200" b="1" strike="noStrike" spc="-1" dirty="0"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</a:rPr>
                <a:t>signature of quark-gluon plasma</a:t>
              </a:r>
              <a:endParaRPr lang="en-US" sz="1200" b="1" strike="noStrike" spc="-1" dirty="0"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12" name="Picture 177"/>
          <p:cNvPicPr/>
          <p:nvPr/>
        </p:nvPicPr>
        <p:blipFill>
          <a:blip r:embed="rId5" cstate="print"/>
          <a:stretch/>
        </p:blipFill>
        <p:spPr>
          <a:xfrm>
            <a:off x="6732240" y="2054959"/>
            <a:ext cx="1707184" cy="1662073"/>
          </a:xfrm>
          <a:prstGeom prst="rect">
            <a:avLst/>
          </a:prstGeom>
          <a:ln>
            <a:noFill/>
          </a:ln>
        </p:spPr>
      </p:pic>
      <p:sp>
        <p:nvSpPr>
          <p:cNvPr id="13" name="CustomShape 6"/>
          <p:cNvSpPr/>
          <p:nvPr/>
        </p:nvSpPr>
        <p:spPr>
          <a:xfrm>
            <a:off x="6156176" y="3645024"/>
            <a:ext cx="2664295" cy="15121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</a:t>
            </a:r>
            <a:r>
              <a:rPr lang="hi-IN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ournal of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High Energy Phys. 10 (2017)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073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direct search for dark matter particles is carried out by searching in a single photon final state. Constraints are placed on the scattering cross section of the dark matter particle with nucleons, taking into account spin-dependent effects, and the results are compared to other dark matter experiments.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7"/>
          <p:cNvSpPr/>
          <p:nvPr/>
        </p:nvSpPr>
        <p:spPr>
          <a:xfrm>
            <a:off x="6444208" y="1288653"/>
            <a:ext cx="2304256" cy="152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i-IN" sz="1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Search for Dark Matter</a:t>
            </a:r>
            <a:endParaRPr lang="en-US" sz="1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776" y="5486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Physics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648866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CMS India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557338"/>
            <a:ext cx="870267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 txBox="1">
            <a:spLocks/>
          </p:cNvSpPr>
          <p:nvPr/>
        </p:nvSpPr>
        <p:spPr bwMode="auto">
          <a:xfrm>
            <a:off x="-323850" y="339725"/>
            <a:ext cx="8424863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IN" altLang="en-US" sz="2800">
                <a:solidFill>
                  <a:srgbClr val="FF0000"/>
                </a:solidFill>
                <a:latin typeface="Cooper Black" pitchFamily="18" charset="0"/>
              </a:rPr>
              <a:t>Indian Collaboration to the ALICE Muon Spectrometer</a:t>
            </a:r>
            <a:endParaRPr lang="en-GB" altLang="en-US" sz="280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28676" name="TextBox 26"/>
          <p:cNvSpPr txBox="1">
            <a:spLocks noChangeArrowheads="1"/>
          </p:cNvSpPr>
          <p:nvPr/>
        </p:nvSpPr>
        <p:spPr bwMode="auto">
          <a:xfrm>
            <a:off x="1835150" y="6021388"/>
            <a:ext cx="5905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C00000"/>
                </a:solidFill>
                <a:latin typeface="Consolas" pitchFamily="49" charset="0"/>
              </a:rPr>
              <a:t>Courtsey: Sukalyan Chattopadhyay,SINP, KOlkata</a:t>
            </a:r>
            <a:endParaRPr lang="en-US" altLang="en-US" sz="1400">
              <a:solidFill>
                <a:srgbClr val="403152"/>
              </a:solidFill>
              <a:latin typeface="Consolas" pitchFamily="49" charset="0"/>
            </a:endParaRPr>
          </a:p>
        </p:txBody>
      </p:sp>
      <p:sp>
        <p:nvSpPr>
          <p:cNvPr id="28677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08725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18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SC_06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714375"/>
            <a:ext cx="4357687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57188" y="0"/>
            <a:ext cx="9501188" cy="7334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ALICE-PMD installation in progress at point-2 June 2009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5643563" y="1214438"/>
            <a:ext cx="1192212" cy="1570037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VECC</a:t>
            </a:r>
          </a:p>
          <a:p>
            <a:r>
              <a:rPr lang="en-US" sz="1600"/>
              <a:t>BI</a:t>
            </a:r>
          </a:p>
          <a:p>
            <a:r>
              <a:rPr lang="en-US" sz="1600"/>
              <a:t>IOP</a:t>
            </a:r>
          </a:p>
          <a:p>
            <a:r>
              <a:rPr lang="en-US" sz="1600"/>
              <a:t>IIT-Bombay</a:t>
            </a:r>
          </a:p>
          <a:p>
            <a:r>
              <a:rPr lang="en-US" sz="1600"/>
              <a:t>JU</a:t>
            </a:r>
          </a:p>
          <a:p>
            <a:r>
              <a:rPr lang="en-US" sz="1600"/>
              <a:t>NISER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032250"/>
            <a:ext cx="35242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493838" y="3643313"/>
            <a:ext cx="3863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/>
              <a:t>ALICE Muon</a:t>
            </a:r>
            <a:r>
              <a:rPr lang="en-US" sz="2400">
                <a:solidFill>
                  <a:srgbClr val="FFFF66"/>
                </a:solidFill>
              </a:rPr>
              <a:t> </a:t>
            </a:r>
            <a:r>
              <a:rPr lang="en-US" sz="2400"/>
              <a:t>Spectrometer</a:t>
            </a:r>
          </a:p>
        </p:txBody>
      </p:sp>
      <p:pic>
        <p:nvPicPr>
          <p:cNvPr id="32775" name="Picture 5" descr="DSC_01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4143375"/>
            <a:ext cx="22987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6357938" y="5000625"/>
            <a:ext cx="2786062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rgbClr val="FF3300"/>
                </a:solidFill>
              </a:rPr>
              <a:t>Largest Cathode Pad 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Chambers ever built.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 Longest wires are 120 cm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 long.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 A total of 2,26,816 pad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 readout</a:t>
            </a:r>
            <a:r>
              <a:rPr lang="en-US" sz="16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6429375" y="4071938"/>
            <a:ext cx="915988" cy="830262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SINP</a:t>
            </a:r>
          </a:p>
          <a:p>
            <a:r>
              <a:rPr lang="en-US"/>
              <a:t>AMU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19</a:t>
            </a:fld>
            <a:endParaRPr lang="en-IN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-71438" y="238125"/>
            <a:ext cx="9501188" cy="76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dirty="0">
                <a:solidFill>
                  <a:srgbClr val="FF3300"/>
                </a:solidFill>
                <a:latin typeface="Verdana" pitchFamily="34" charset="0"/>
              </a:rPr>
              <a:t>India CERN Collaboration Activities</a:t>
            </a:r>
          </a:p>
          <a:p>
            <a:endParaRPr lang="en-US" altLang="en-US" sz="2000" dirty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7030A0"/>
                </a:solidFill>
                <a:latin typeface="Verdana" pitchFamily="34" charset="0"/>
              </a:rPr>
              <a:t> Accelerator activities: </a:t>
            </a:r>
            <a:r>
              <a:rPr lang="hi-IN" altLang="en-US" sz="2400" dirty="0">
                <a:solidFill>
                  <a:srgbClr val="7030A0"/>
                </a:solidFill>
                <a:latin typeface="Verdana" pitchFamily="34" charset="0"/>
              </a:rPr>
              <a:t> </a:t>
            </a:r>
            <a:endParaRPr lang="en-US" altLang="en-US" sz="2400" dirty="0">
              <a:solidFill>
                <a:srgbClr val="7030A0"/>
              </a:solidFill>
              <a:latin typeface="Verdana" pitchFamily="34" charset="0"/>
            </a:endParaRPr>
          </a:p>
          <a:p>
            <a:endParaRPr lang="en-US" altLang="en-US" sz="2000" dirty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Verdana" pitchFamily="34" charset="0"/>
              </a:rPr>
              <a:t> Participation in Construction of Large </a:t>
            </a:r>
            <a:r>
              <a:rPr lang="en-US" altLang="en-US" sz="2400" dirty="0" err="1">
                <a:solidFill>
                  <a:srgbClr val="FF0000"/>
                </a:solidFill>
                <a:latin typeface="Verdana" pitchFamily="34" charset="0"/>
              </a:rPr>
              <a:t>Hadron</a:t>
            </a:r>
            <a:r>
              <a:rPr lang="en-US" altLang="en-US" sz="2400" dirty="0">
                <a:solidFill>
                  <a:srgbClr val="FF0000"/>
                </a:solidFill>
                <a:latin typeface="Verdana" pitchFamily="34" charset="0"/>
              </a:rPr>
              <a:t> Collider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6600"/>
                </a:solidFill>
                <a:latin typeface="Verdana" pitchFamily="34" charset="0"/>
              </a:rPr>
              <a:t>Hardware contributions for construction of LHC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6600"/>
                </a:solidFill>
                <a:latin typeface="Verdana" pitchFamily="34" charset="0"/>
              </a:rPr>
              <a:t>Participation in commissioning 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6600"/>
                </a:solidFill>
                <a:latin typeface="Verdana" pitchFamily="34" charset="0"/>
              </a:rPr>
              <a:t>Software development</a:t>
            </a:r>
          </a:p>
          <a:p>
            <a:pPr>
              <a:buFont typeface="Arial" pitchFamily="34" charset="0"/>
              <a:buChar char="•"/>
            </a:pPr>
            <a:endParaRPr lang="en-US" altLang="en-US" sz="2000" dirty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Verdana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Verdana" pitchFamily="34" charset="0"/>
              </a:rPr>
              <a:t>Beyond LHC : Novel Accelerator Technology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CC3300"/>
                </a:solidFill>
                <a:latin typeface="Verdana" pitchFamily="34" charset="0"/>
              </a:rPr>
              <a:t>Compact Liner Collider (CLIC)-  Starting with CTF3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CC3300"/>
                </a:solidFill>
                <a:latin typeface="Verdana" pitchFamily="34" charset="0"/>
              </a:rPr>
              <a:t>Superconducting Proton LINAC(SPL) front end-LINAC 4</a:t>
            </a:r>
          </a:p>
          <a:p>
            <a:pPr>
              <a:buFont typeface="Arial" pitchFamily="34" charset="0"/>
              <a:buChar char="•"/>
            </a:pPr>
            <a:endParaRPr lang="en-US" altLang="en-US" sz="2000" dirty="0">
              <a:solidFill>
                <a:srgbClr val="FF0000"/>
              </a:solidFill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Verdana" pitchFamily="34" charset="0"/>
              </a:rPr>
              <a:t> GRID Collaboration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984807"/>
                </a:solidFill>
                <a:latin typeface="Verdana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Verdana" pitchFamily="34" charset="0"/>
              </a:rPr>
              <a:t>Collaboration in High Energy Physics Experiments</a:t>
            </a:r>
          </a:p>
          <a:p>
            <a:pPr lvl="3"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984807"/>
                </a:solidFill>
                <a:latin typeface="Verdana" pitchFamily="34" charset="0"/>
              </a:rPr>
              <a:t> </a:t>
            </a:r>
            <a:r>
              <a:rPr lang="en-US" altLang="en-US" sz="2400" dirty="0">
                <a:solidFill>
                  <a:srgbClr val="7030A0"/>
                </a:solidFill>
                <a:latin typeface="Verdana" pitchFamily="34" charset="0"/>
              </a:rPr>
              <a:t>Detectors: CMS, ALICE (</a:t>
            </a:r>
            <a:r>
              <a:rPr lang="en-US" altLang="en-US" sz="2400" dirty="0" err="1">
                <a:solidFill>
                  <a:srgbClr val="7030A0"/>
                </a:solidFill>
                <a:latin typeface="Verdana" pitchFamily="34" charset="0"/>
              </a:rPr>
              <a:t>Muon</a:t>
            </a:r>
            <a:r>
              <a:rPr lang="en-US" altLang="en-US" sz="2400" dirty="0">
                <a:solidFill>
                  <a:srgbClr val="7030A0"/>
                </a:solidFill>
                <a:latin typeface="Verdana" pitchFamily="34" charset="0"/>
              </a:rPr>
              <a:t> and PMD</a:t>
            </a:r>
            <a:r>
              <a:rPr lang="en-US" altLang="en-US" sz="2400" dirty="0" smtClean="0">
                <a:solidFill>
                  <a:srgbClr val="7030A0"/>
                </a:solidFill>
                <a:latin typeface="Verdana" pitchFamily="34" charset="0"/>
              </a:rPr>
              <a:t>) Construction, commissioning and operation.</a:t>
            </a:r>
            <a:endParaRPr lang="en-US" altLang="en-US" sz="2400" dirty="0">
              <a:solidFill>
                <a:srgbClr val="7030A0"/>
              </a:solidFill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984807"/>
                </a:solidFill>
                <a:latin typeface="Verdana" pitchFamily="34" charset="0"/>
              </a:rPr>
              <a:t> </a:t>
            </a:r>
            <a:r>
              <a:rPr lang="en-US" altLang="en-US" sz="2400" dirty="0">
                <a:solidFill>
                  <a:srgbClr val="006600"/>
                </a:solidFill>
                <a:latin typeface="Verdana" pitchFamily="34" charset="0"/>
              </a:rPr>
              <a:t>Conclusion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IN" altLang="en-US" dirty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2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143000" y="14288"/>
            <a:ext cx="739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Times New Roman" pitchFamily="18" charset="0"/>
                <a:ea typeface="MS PGothic" pitchFamily="34" charset="-128"/>
              </a:rPr>
              <a:t>FPGA based data Acquisition system facility for </a:t>
            </a:r>
          </a:p>
          <a:p>
            <a:pPr algn="ctr"/>
            <a:r>
              <a:rPr lang="en-US" b="1">
                <a:solidFill>
                  <a:schemeClr val="accent2"/>
                </a:solidFill>
                <a:latin typeface="Times New Roman" pitchFamily="18" charset="0"/>
                <a:ea typeface="MS PGothic" pitchFamily="34" charset="-128"/>
              </a:rPr>
              <a:t>ALICE &amp; CMS</a:t>
            </a:r>
          </a:p>
        </p:txBody>
      </p:sp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143000" y="7620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ALICE CRU</a:t>
            </a:r>
            <a:r>
              <a:rPr lang="en-US" sz="1400" b="1">
                <a:latin typeface="Times New Roman" pitchFamily="18" charset="0"/>
                <a:ea typeface="MS PGothic" pitchFamily="34" charset="-128"/>
              </a:rPr>
              <a:t> </a:t>
            </a:r>
            <a:endParaRPr lang="en-US" sz="2400" b="1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33796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t="8607" r="3174"/>
          <a:stretch>
            <a:fillRect/>
          </a:stretch>
        </p:blipFill>
        <p:spPr bwMode="auto">
          <a:xfrm>
            <a:off x="4754563" y="1295400"/>
            <a:ext cx="43894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15"/>
          <p:cNvSpPr txBox="1">
            <a:spLocks noChangeArrowheads="1"/>
          </p:cNvSpPr>
          <p:nvPr/>
        </p:nvSpPr>
        <p:spPr bwMode="auto">
          <a:xfrm>
            <a:off x="4876800" y="685800"/>
            <a:ext cx="4160838" cy="461963"/>
          </a:xfrm>
          <a:prstGeom prst="rect">
            <a:avLst/>
          </a:prstGeom>
          <a:noFill/>
          <a:ln w="9525">
            <a:solidFill>
              <a:srgbClr val="1919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48-channel Si-PM control board</a:t>
            </a:r>
          </a:p>
        </p:txBody>
      </p:sp>
      <p:pic>
        <p:nvPicPr>
          <p:cNvPr id="33798" name="Picture 7" descr="G:\CRU\CRU_procurement\cru_images\DSCN3012.JPG"/>
          <p:cNvPicPr>
            <a:picLocks noChangeAspect="1" noChangeArrowheads="1"/>
          </p:cNvPicPr>
          <p:nvPr/>
        </p:nvPicPr>
        <p:blipFill>
          <a:blip r:embed="rId3" cstate="print"/>
          <a:srcRect l="2814" t="21533" b="24986"/>
          <a:stretch>
            <a:fillRect/>
          </a:stretch>
        </p:blipFill>
        <p:spPr bwMode="auto">
          <a:xfrm>
            <a:off x="152400" y="1295400"/>
            <a:ext cx="44878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" descr="Screen Shot 2018-08-09 at 4.01.58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267200"/>
            <a:ext cx="32448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609600" y="3733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MANAS ASIC</a:t>
            </a:r>
          </a:p>
        </p:txBody>
      </p:sp>
      <p:pic>
        <p:nvPicPr>
          <p:cNvPr id="33801" name="Picture 4" descr="C:\Users\jogender\Desktop\FEE_boards\IMAG0256.jpg"/>
          <p:cNvPicPr>
            <a:picLocks noChangeAspect="1" noChangeArrowheads="1"/>
          </p:cNvPicPr>
          <p:nvPr/>
        </p:nvPicPr>
        <p:blipFill>
          <a:blip r:embed="rId5" cstate="print"/>
          <a:srcRect l="12373" t="14989" r="13394" b="29794"/>
          <a:stretch>
            <a:fillRect/>
          </a:stretch>
        </p:blipFill>
        <p:spPr bwMode="auto">
          <a:xfrm>
            <a:off x="3886200" y="4419600"/>
            <a:ext cx="3778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Box 14"/>
          <p:cNvSpPr txBox="1">
            <a:spLocks noChangeArrowheads="1"/>
          </p:cNvSpPr>
          <p:nvPr/>
        </p:nvSpPr>
        <p:spPr bwMode="auto">
          <a:xfrm>
            <a:off x="4343400" y="3810000"/>
            <a:ext cx="2698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MANAS FEE board</a:t>
            </a:r>
          </a:p>
        </p:txBody>
      </p:sp>
      <p:sp>
        <p:nvSpPr>
          <p:cNvPr id="33803" name="TextBox 3"/>
          <p:cNvSpPr txBox="1">
            <a:spLocks noChangeArrowheads="1"/>
          </p:cNvSpPr>
          <p:nvPr/>
        </p:nvSpPr>
        <p:spPr bwMode="auto">
          <a:xfrm>
            <a:off x="7772400" y="4114800"/>
            <a:ext cx="1395413" cy="26781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VECC</a:t>
            </a:r>
          </a:p>
          <a:p>
            <a:r>
              <a:rPr lang="en-US">
                <a:solidFill>
                  <a:srgbClr val="FF0000"/>
                </a:solidFill>
              </a:rPr>
              <a:t>SINP</a:t>
            </a:r>
          </a:p>
          <a:p>
            <a:r>
              <a:rPr lang="en-US">
                <a:solidFill>
                  <a:srgbClr val="FF0000"/>
                </a:solidFill>
              </a:rPr>
              <a:t>BI</a:t>
            </a:r>
          </a:p>
          <a:p>
            <a:r>
              <a:rPr lang="en-US">
                <a:solidFill>
                  <a:srgbClr val="FF0000"/>
                </a:solidFill>
              </a:rPr>
              <a:t>SCL</a:t>
            </a:r>
          </a:p>
          <a:p>
            <a:r>
              <a:rPr lang="en-US">
                <a:solidFill>
                  <a:srgbClr val="3366FF"/>
                </a:solidFill>
              </a:rPr>
              <a:t>TIFR</a:t>
            </a:r>
          </a:p>
          <a:p>
            <a:r>
              <a:rPr lang="en-US">
                <a:solidFill>
                  <a:srgbClr val="3366FF"/>
                </a:solidFill>
              </a:rPr>
              <a:t>PU</a:t>
            </a:r>
          </a:p>
          <a:p>
            <a:r>
              <a:rPr lang="en-US">
                <a:solidFill>
                  <a:srgbClr val="3366FF"/>
                </a:solidFill>
              </a:rPr>
              <a:t>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8715375" cy="126876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n-US" sz="3600" dirty="0" smtClean="0"/>
              <a:t>DAE's contributions towards LHC </a:t>
            </a:r>
            <a:br>
              <a:rPr lang="en-US" sz="3600" dirty="0" smtClean="0"/>
            </a:br>
            <a:r>
              <a:rPr lang="en-US" sz="3600" dirty="0" smtClean="0"/>
              <a:t> GRID computing 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3357563" y="6215063"/>
            <a:ext cx="5545137" cy="457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600" dirty="0" err="1" smtClean="0"/>
              <a:t>Courtsey</a:t>
            </a:r>
            <a:r>
              <a:rPr lang="en-US" sz="1600" dirty="0" smtClean="0"/>
              <a:t> : Mr. B.S. JAGADEESH, AD, E&amp;I (C),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IN" sz="1600" dirty="0" smtClean="0"/>
              <a:t>BARC, TROMBAY, MUMBAI – 400 085</a:t>
            </a:r>
            <a:endParaRPr lang="en-US" sz="1600" dirty="0" smtClean="0"/>
          </a:p>
        </p:txBody>
      </p:sp>
      <p:pic>
        <p:nvPicPr>
          <p:cNvPr id="4" name="Picture 2" descr="C:\NSS_talk_material\Tier-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023695" cy="50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115616" y="1124744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Tier 0 at CERN: Acquisition, First pass processing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Storage &amp; Distribution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NSS_talk_material\Even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7226250" cy="52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1"/>
          <p:cNvSpPr>
            <a:spLocks noGrp="1"/>
          </p:cNvSpPr>
          <p:nvPr>
            <p:ph type="title" idx="4294967295"/>
          </p:nvPr>
        </p:nvSpPr>
        <p:spPr>
          <a:xfrm>
            <a:off x="2362200" y="76200"/>
            <a:ext cx="5018112" cy="5444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  <a:cs typeface="Arial" pitchFamily="34" charset="0"/>
              </a:rPr>
              <a:t> A collision at LHC detector</a:t>
            </a:r>
          </a:p>
        </p:txBody>
      </p:sp>
      <p:sp>
        <p:nvSpPr>
          <p:cNvPr id="37892" name="Footer Placeholder 1"/>
          <p:cNvSpPr txBox="1">
            <a:spLocks noGrp="1"/>
          </p:cNvSpPr>
          <p:nvPr/>
        </p:nvSpPr>
        <p:spPr bwMode="auto">
          <a:xfrm>
            <a:off x="1500188" y="6337027"/>
            <a:ext cx="61436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200">
              <a:solidFill>
                <a:srgbClr val="3861AA"/>
              </a:solidFill>
            </a:endParaRPr>
          </a:p>
        </p:txBody>
      </p:sp>
      <p:sp>
        <p:nvSpPr>
          <p:cNvPr id="343046" name="Text Box 6"/>
          <p:cNvSpPr txBox="1">
            <a:spLocks noChangeArrowheads="1"/>
          </p:cNvSpPr>
          <p:nvPr/>
        </p:nvSpPr>
        <p:spPr bwMode="auto">
          <a:xfrm>
            <a:off x="381000" y="4797152"/>
            <a:ext cx="7924800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Bunches of 100 </a:t>
            </a:r>
            <a:r>
              <a:rPr lang="en-US" sz="1600" dirty="0">
                <a:solidFill>
                  <a:srgbClr val="FFFF00"/>
                </a:solidFill>
              </a:rPr>
              <a:t>billion protons, cross 40 million times a second in the centre of each experiment </a:t>
            </a:r>
            <a:r>
              <a:rPr lang="en-US" sz="1600" dirty="0" smtClean="0">
                <a:solidFill>
                  <a:srgbClr val="FFFF00"/>
                </a:solidFill>
              </a:rPr>
              <a:t>.1 </a:t>
            </a:r>
            <a:r>
              <a:rPr lang="en-US" sz="1600" dirty="0">
                <a:solidFill>
                  <a:srgbClr val="FFFF00"/>
                </a:solidFill>
              </a:rPr>
              <a:t>billion proton-proton interactions per second in ATLAS &amp; CMS !	</a:t>
            </a:r>
          </a:p>
        </p:txBody>
      </p:sp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381000" y="5353446"/>
            <a:ext cx="7935416" cy="930275"/>
          </a:xfrm>
          <a:prstGeom prst="rect">
            <a:avLst/>
          </a:prstGeom>
          <a:solidFill>
            <a:srgbClr val="6600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Large Numbers of collisions per event</a:t>
            </a:r>
          </a:p>
          <a:p>
            <a:pPr eaLnBrk="0" hangingPunct="0">
              <a:tabLst>
                <a:tab pos="279400" algn="l"/>
                <a:tab pos="3660775" algn="l"/>
              </a:tabLst>
            </a:pP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	~ 1000 tracks stream into the detector every 25 ns</a:t>
            </a:r>
          </a:p>
          <a:p>
            <a:pPr eaLnBrk="0" hangingPunct="0">
              <a:tabLst>
                <a:tab pos="279400" algn="l"/>
                <a:tab pos="3660775" algn="l"/>
              </a:tabLst>
            </a:pP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 	a large number of channels (~ 100 M </a:t>
            </a:r>
            <a:r>
              <a:rPr lang="en-US" sz="1600" dirty="0" err="1">
                <a:solidFill>
                  <a:srgbClr val="FFFF00"/>
                </a:solidFill>
                <a:latin typeface="Calibri" pitchFamily="34" charset="0"/>
              </a:rPr>
              <a:t>ch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) 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 ~ 1 MB/25ns i.e. 40 TB/s !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192564"/>
            <a:ext cx="2133600" cy="365125"/>
          </a:xfrm>
        </p:spPr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22</a:t>
            </a:fld>
            <a:endParaRPr lang="en-I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7624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altLang="en-US" dirty="0" smtClean="0"/>
              <a:t>P Shrivastava  India CERN Vigyan Samagam May 8, 2019</a:t>
            </a:r>
            <a:endParaRPr lang="en-I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6" grpId="0" animBg="1" autoUpdateAnimBg="0"/>
      <p:bldP spid="343047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57200"/>
            <a:ext cx="3886200" cy="5334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FF"/>
                </a:solidFill>
                <a:cs typeface="Arial" pitchFamily="34" charset="0"/>
              </a:rPr>
              <a:t>LHC Computing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839200" cy="4495800"/>
          </a:xfrm>
        </p:spPr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LHC (Large </a:t>
            </a:r>
            <a:r>
              <a:rPr lang="en-US" sz="2200" b="1" dirty="0" err="1" smtClean="0">
                <a:solidFill>
                  <a:srgbClr val="0000FF"/>
                </a:solidFill>
                <a:cs typeface="Arial" pitchFamily="34" charset="0"/>
              </a:rPr>
              <a:t>Hadron</a:t>
            </a: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 Collider)  Data rates per experiment of &gt;100 Mbytes/sec.</a:t>
            </a:r>
          </a:p>
          <a:p>
            <a:pPr eaLnBrk="1" hangingPunct="1">
              <a:lnSpc>
                <a:spcPct val="135000"/>
              </a:lnSpc>
            </a:pP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&gt;1 </a:t>
            </a:r>
            <a:r>
              <a:rPr lang="en-US" sz="2200" b="1" dirty="0" err="1" smtClean="0">
                <a:solidFill>
                  <a:srgbClr val="0000FF"/>
                </a:solidFill>
                <a:cs typeface="Arial" pitchFamily="34" charset="0"/>
              </a:rPr>
              <a:t>Pbytes</a:t>
            </a: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/year of storage for raw data per experiment.</a:t>
            </a:r>
          </a:p>
          <a:p>
            <a:pPr eaLnBrk="1" hangingPunct="1">
              <a:lnSpc>
                <a:spcPct val="135000"/>
              </a:lnSpc>
            </a:pP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Computationally problem is so large that can not be solved by a single computer centre</a:t>
            </a:r>
          </a:p>
          <a:p>
            <a:pPr eaLnBrk="1" hangingPunct="1">
              <a:lnSpc>
                <a:spcPct val="135000"/>
              </a:lnSpc>
            </a:pP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World-wide collaborations and analysis.</a:t>
            </a:r>
          </a:p>
          <a:p>
            <a:pPr lvl="1" eaLnBrk="1" hangingPunct="1">
              <a:lnSpc>
                <a:spcPct val="135000"/>
              </a:lnSpc>
            </a:pPr>
            <a:r>
              <a:rPr lang="en-US" sz="2200" b="1" dirty="0" smtClean="0">
                <a:solidFill>
                  <a:srgbClr val="0000FF"/>
                </a:solidFill>
                <a:cs typeface="Arial" pitchFamily="34" charset="0"/>
              </a:rPr>
              <a:t>Desirable to share computing and analysis throughout the world.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/>
              <a:pPr>
                <a:defRPr/>
              </a:pPr>
              <a:t>23</a:t>
            </a:fld>
            <a:endParaRPr lang="en-I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7467600" cy="868363"/>
          </a:xfrm>
        </p:spPr>
        <p:txBody>
          <a:bodyPr/>
          <a:lstStyle/>
          <a:p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GridView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: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7"/>
            <a:ext cx="8229600" cy="2664296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key monitoring areas in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GridView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include 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 Service Availability Monitoring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 File Transfer Monitoring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 Job Monitoring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 Automated performance report generation of the clusters world wide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IN" altLang="en-US"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>
                <a:latin typeface="Arial" pitchFamily="34" charset="0"/>
              </a:rPr>
              <a:t>P Shrivastava  India CERN Vigyan Samagam May 8, 2019</a:t>
            </a:r>
            <a:endParaRPr lang="en-IN" altLang="en-US">
              <a:latin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27784" y="2924944"/>
            <a:ext cx="350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</a:rPr>
              <a:t>QUATTOR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55576" y="3717032"/>
            <a:ext cx="7992888" cy="22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4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</a:rPr>
              <a:t>Quattor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</a:rPr>
              <a:t> is a tool suite providing automated installation, configuration and management of clusters and farms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4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</a:rPr>
              <a:t>At CERN, currently used to auto manage nodes &gt;2000 with heterogeneous hardware and software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jag\tc-transactions\jag-rajasthan\G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425450"/>
            <a:ext cx="8001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286000" y="5867400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rgbClr val="000099"/>
                </a:solidFill>
              </a:rPr>
              <a:t>Please visit:  http://gridview.cern.ch/GRIDVIEW/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25</a:t>
            </a:fld>
            <a:endParaRPr lang="en-I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2656"/>
            <a:ext cx="8839200" cy="6019800"/>
          </a:xfrm>
        </p:spPr>
        <p:txBody>
          <a:bodyPr>
            <a:normAutofit fontScale="850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MyWLCG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, a personalized Grid Monitoring software was developed.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Cloudman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, “a high level resource management tool to provide a central place to configure resource in a computer centre at an abstract level” was completed.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>
                <a:solidFill>
                  <a:schemeClr val="tx1">
                    <a:lumMod val="95000"/>
                  </a:schemeClr>
                </a:solidFill>
              </a:rPr>
              <a:t> Cloud Accounting Project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>
                <a:solidFill>
                  <a:schemeClr val="tx1">
                    <a:lumMod val="95000"/>
                  </a:schemeClr>
                </a:solidFill>
              </a:rPr>
              <a:t> Distributed Quota Management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>
                <a:solidFill>
                  <a:schemeClr val="tx1">
                    <a:lumMod val="95000"/>
                  </a:schemeClr>
                </a:solidFill>
              </a:rPr>
              <a:t> Openstack Quota Management  (Contribution to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altLang="en-US" dirty="0" smtClean="0">
                <a:solidFill>
                  <a:schemeClr val="tx1">
                    <a:lumMod val="95000"/>
                  </a:schemeClr>
                </a:solidFill>
              </a:rPr>
              <a:t>     Openstack)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>
                <a:solidFill>
                  <a:schemeClr val="tx1">
                    <a:lumMod val="95000"/>
                  </a:schemeClr>
                </a:solidFill>
              </a:rPr>
              <a:t> Currently, the work in on in the area of </a:t>
            </a:r>
            <a:r>
              <a:rPr lang="en-US" altLang="en-US" dirty="0" smtClean="0">
                <a:solidFill>
                  <a:srgbClr val="006600"/>
                </a:solidFill>
              </a:rPr>
              <a:t>‘Machine learning for Job Classification’ – add 22 completed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/>
              <a:pPr>
                <a:defRPr/>
              </a:pPr>
              <a:t>26</a:t>
            </a:fld>
            <a:endParaRPr lang="en-I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2128" t="15407" r="1736" b="8910"/>
          <a:stretch>
            <a:fillRect/>
          </a:stretch>
        </p:blipFill>
        <p:spPr bwMode="auto">
          <a:xfrm>
            <a:off x="152400" y="533400"/>
            <a:ext cx="59007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69888" y="0"/>
            <a:ext cx="817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Book Antiqua" pitchFamily="18" charset="0"/>
                <a:ea typeface="MS PGothic" pitchFamily="34" charset="-128"/>
              </a:rPr>
              <a:t>Tier-2 GRID Computing Facilities in India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8100" y="2924175"/>
            <a:ext cx="4821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sz="1600">
              <a:latin typeface="Book Antiqua" pitchFamily="18" charset="0"/>
            </a:endParaRP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13" y="3729038"/>
            <a:ext cx="4208462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1"/>
          <p:cNvSpPr txBox="1">
            <a:spLocks noChangeArrowheads="1"/>
          </p:cNvSpPr>
          <p:nvPr/>
        </p:nvSpPr>
        <p:spPr bwMode="auto">
          <a:xfrm>
            <a:off x="6067425" y="685800"/>
            <a:ext cx="2847975" cy="2246313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/>
              <a:t>Computing grid being </a:t>
            </a:r>
          </a:p>
          <a:p>
            <a:pPr eaLnBrk="1" hangingPunct="1">
              <a:defRPr/>
            </a:pPr>
            <a:r>
              <a:rPr lang="en-US" sz="2000" dirty="0"/>
              <a:t> </a:t>
            </a:r>
            <a:r>
              <a:rPr lang="en-US" sz="2000" dirty="0" smtClean="0"/>
              <a:t>used heavily for LHC </a:t>
            </a:r>
          </a:p>
          <a:p>
            <a:pPr eaLnBrk="1" hangingPunct="1">
              <a:defRPr/>
            </a:pPr>
            <a:r>
              <a:rPr lang="en-US" sz="2000" dirty="0" smtClean="0"/>
              <a:t>Computing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 smtClean="0"/>
              <a:t>Tier-2: VECC, TIFR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 smtClean="0"/>
              <a:t>Tier-3: collaborating</a:t>
            </a:r>
          </a:p>
          <a:p>
            <a:pPr eaLnBrk="1" hangingPunct="1">
              <a:defRPr/>
            </a:pPr>
            <a:r>
              <a:rPr lang="en-US" sz="2000" dirty="0" smtClean="0"/>
              <a:t>      institutes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 smtClean="0"/>
              <a:t>Connected via NKN</a:t>
            </a:r>
            <a:endParaRPr lang="en-US" sz="2000" dirty="0"/>
          </a:p>
        </p:txBody>
      </p:sp>
      <p:pic>
        <p:nvPicPr>
          <p:cNvPr id="40967" name="Picture 1" descr="tifr_tier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" y="3657600"/>
            <a:ext cx="48180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2"/>
          <p:cNvSpPr txBox="1">
            <a:spLocks noChangeArrowheads="1"/>
          </p:cNvSpPr>
          <p:nvPr/>
        </p:nvSpPr>
        <p:spPr bwMode="auto">
          <a:xfrm>
            <a:off x="2438400" y="4191000"/>
            <a:ext cx="1589088" cy="4619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TIFR tier-2</a:t>
            </a: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5715000" y="4114800"/>
            <a:ext cx="1743075" cy="4619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VECC tier-2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pt-BR" smtClean="0"/>
              <a:t>P Shrivastava  India CERN Vigyan Samagam May 8, 2019</a:t>
            </a:r>
            <a:endParaRPr lang="en-US" smtClean="0"/>
          </a:p>
        </p:txBody>
      </p:sp>
      <p:sp>
        <p:nvSpPr>
          <p:cNvPr id="50179" name="Title 1"/>
          <p:cNvSpPr>
            <a:spLocks noGrp="1"/>
          </p:cNvSpPr>
          <p:nvPr>
            <p:ph idx="1"/>
          </p:nvPr>
        </p:nvSpPr>
        <p:spPr>
          <a:xfrm>
            <a:off x="457200" y="428625"/>
            <a:ext cx="8686800" cy="6429375"/>
          </a:xfrm>
        </p:spPr>
        <p:txBody>
          <a:bodyPr/>
          <a:lstStyle/>
          <a:p>
            <a:endParaRPr lang="en-IN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0063"/>
            <a:ext cx="809625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/>
              <a:pPr>
                <a:defRPr/>
              </a:pPr>
              <a:t>28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smtClean="0"/>
              <a:t>P Shrivastava  India CERN Vigyan Samagam May 8, 2019</a:t>
            </a:r>
            <a:endParaRPr lang="en-US" smtClean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642938" y="285750"/>
            <a:ext cx="82867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/>
              <a:t/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</a:t>
            </a:r>
            <a:r>
              <a:rPr lang="en-IN">
                <a:solidFill>
                  <a:srgbClr val="FF0000"/>
                </a:solidFill>
              </a:rPr>
              <a:t>Current status and achievements:</a:t>
            </a:r>
            <a:r>
              <a:rPr lang="en-IN"/>
              <a:t/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Tier2 Centres have posted more than 96% Uptime.</a:t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NKN is used to interconnect 14 educational institutes</a:t>
            </a:r>
            <a:br>
              <a:rPr lang="en-IN"/>
            </a:br>
            <a:r>
              <a:rPr lang="en-IN"/>
              <a:t>               to WLCG.</a:t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Indian contribution in Higg's discovery has been duly</a:t>
            </a:r>
            <a:br>
              <a:rPr lang="en-IN"/>
            </a:br>
            <a:r>
              <a:rPr lang="en-IN"/>
              <a:t>               acknowledged.</a:t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Annually about 100 Research Publications in High-Quality</a:t>
            </a:r>
            <a:br>
              <a:rPr lang="en-IN"/>
            </a:br>
            <a:r>
              <a:rPr lang="en-IN"/>
              <a:t>               Journals have been made.</a:t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Currently 50 Research Scholars are working towards their</a:t>
            </a:r>
            <a:br>
              <a:rPr lang="en-IN"/>
            </a:br>
            <a:r>
              <a:rPr lang="en-IN"/>
              <a:t>               their PhDs.</a:t>
            </a:r>
            <a:br>
              <a:rPr lang="en-IN"/>
            </a:br>
            <a:r>
              <a:rPr lang="en-IN"/>
              <a:t/>
            </a:r>
            <a:br>
              <a:rPr lang="en-IN"/>
            </a:br>
            <a:r>
              <a:rPr lang="en-IN"/>
              <a:t>               </a:t>
            </a:r>
            <a:br>
              <a:rPr lang="en-IN"/>
            </a:b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29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00" y="188913"/>
          <a:ext cx="8892481" cy="6248400"/>
        </p:xfrm>
        <a:graphic>
          <a:graphicData uri="http://schemas.openxmlformats.org/drawingml/2006/table">
            <a:tbl>
              <a:tblPr/>
              <a:tblGrid>
                <a:gridCol w="487184"/>
                <a:gridCol w="7500265"/>
                <a:gridCol w="905032"/>
              </a:tblGrid>
              <a:tr h="16256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Table 1: Participation in LHC protocol for LHC  accelerator  construction/commissioning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Sr.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Description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Qty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Liquid Nitrogen tanks 50000 litres capacity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2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2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Superconducting corrector magnets : </a:t>
                      </a:r>
                      <a:r>
                        <a:rPr lang="en-IN" sz="1600" b="1" dirty="0" err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Sextupole</a:t>
                      </a: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,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                                                            </a:t>
                      </a:r>
                      <a:r>
                        <a:rPr lang="en-IN" sz="1600" b="1" dirty="0" smtClean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     </a:t>
                      </a:r>
                      <a:r>
                        <a:rPr lang="en-IN" sz="1600" b="1" dirty="0" err="1" smtClean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Decapole</a:t>
                      </a:r>
                      <a:r>
                        <a:rPr lang="en-IN" sz="1600" b="1" dirty="0" smtClean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and </a:t>
                      </a:r>
                      <a:r>
                        <a:rPr lang="en-IN" sz="1600" b="1" dirty="0" err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Octupole</a:t>
                      </a: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1146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616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3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Precision Magnet Positioning System (PMPS) Jacks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7080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4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Quench Heater Power Supplies, QHPS 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5500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5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Integration of QHPS units into racks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6200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6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Control electronics for circuit breakers of energy extraction system 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70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7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Local protection units (LPU)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1435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8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SC Dipole magnet measurements, expert support.  Eq. man-years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100  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9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LHC commissioning: Cryogenics, Controls, Converters, protections, man-years   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20  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10</a:t>
                      </a:r>
                      <a:endParaRPr lang="en-US" sz="1600" b="1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Software development  for LHC subsystems, eq. man-years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66"/>
                          </a:solidFill>
                          <a:latin typeface="Times New Roman"/>
                          <a:ea typeface="SimSun"/>
                        </a:rPr>
                        <a:t>41  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400" b="1" dirty="0" smtClean="0">
                        <a:solidFill>
                          <a:srgbClr val="800000"/>
                        </a:solidFill>
                        <a:latin typeface="Times New Roman"/>
                        <a:ea typeface="SimSu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800000"/>
                          </a:solidFill>
                          <a:latin typeface="Times New Roman"/>
                          <a:ea typeface="SimSun"/>
                        </a:rPr>
                        <a:t>Table 2:Joint</a:t>
                      </a:r>
                      <a:r>
                        <a:rPr lang="en-IN" sz="1400" b="1" baseline="0" dirty="0" smtClean="0">
                          <a:solidFill>
                            <a:srgbClr val="800000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IN" sz="1400" b="1" dirty="0" smtClean="0">
                          <a:solidFill>
                            <a:srgbClr val="800000"/>
                          </a:solidFill>
                          <a:latin typeface="Times New Roman"/>
                          <a:ea typeface="SimSun"/>
                        </a:rPr>
                        <a:t>Participation </a:t>
                      </a:r>
                      <a:r>
                        <a:rPr lang="en-IN" sz="1400" b="1" dirty="0">
                          <a:solidFill>
                            <a:srgbClr val="800000"/>
                          </a:solidFill>
                          <a:latin typeface="Times New Roman"/>
                          <a:ea typeface="SimSun"/>
                        </a:rPr>
                        <a:t>in NAT protocol for construction of [CLIC(CTF3)/SPL(LINAC4):</a:t>
                      </a:r>
                      <a:endParaRPr lang="en-US" sz="1400" dirty="0">
                        <a:solidFill>
                          <a:srgbClr val="8000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Design, development, magnetic tests of  dipole magnets for TL2 of CTF 3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5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2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Design, Development, vacuum tests of </a:t>
                      </a:r>
                      <a:r>
                        <a:rPr lang="en-IN" sz="1600" b="1" dirty="0" smtClean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vacuum chambers, for CTF3 </a:t>
                      </a:r>
                      <a:r>
                        <a:rPr lang="en-IN" sz="1600" b="1" dirty="0" smtClean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+ spares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64+62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3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Optics design, simulations, analysis and results for  TL 2 of CTF 3,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eq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man months 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9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4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Expert support for commissioning, operation of controls for CTF3,   man months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41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5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Expert support for the commissioning of the subsystems of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Linac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4,  man months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25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6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100kV, 20A solid state modulator for CERN  LINAC 4 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7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20kW Broad Band solid state amplifier for harmonic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buncher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for  CLIC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linac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8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Development, supply of prototype components for 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Linac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4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6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9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Development, supply of copper coated SS power couplers for DTL for </a:t>
                      </a:r>
                      <a:r>
                        <a:rPr lang="en-IN" sz="1600" b="1" dirty="0" err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Linac</a:t>
                      </a: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 4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4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10</a:t>
                      </a:r>
                      <a:endParaRPr lang="en-US" sz="1600" b="1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Tests and supply by CERN:  1MW CW 352.2 MHz klystrons, 1MW CW circulators, waveguide hardware, four sets each, LEP eq.  for DAE’s  SNS/ADS  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6600"/>
                          </a:solidFill>
                          <a:latin typeface="Times New Roman"/>
                          <a:ea typeface="SimSun"/>
                        </a:rPr>
                        <a:t>4 sets</a:t>
                      </a:r>
                      <a:endParaRPr lang="en-US" sz="1600" b="1" dirty="0">
                        <a:solidFill>
                          <a:srgbClr val="0066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</a:t>
            </a:fld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30</a:t>
            </a:fld>
            <a:endParaRPr lang="en-IN" altLang="en-US"/>
          </a:p>
        </p:txBody>
      </p:sp>
      <p:pic>
        <p:nvPicPr>
          <p:cNvPr id="86053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6563" y="100013"/>
            <a:ext cx="5730875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31</a:t>
            </a:fld>
            <a:endParaRPr lang="en-I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748883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Indian industries partners:</a:t>
            </a:r>
            <a:endParaRPr lang="en-US" sz="1400" dirty="0"/>
          </a:p>
          <a:p>
            <a:r>
              <a:rPr lang="en-IN" sz="1400" dirty="0"/>
              <a:t> 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ECIL, Hyderabad,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 err="1"/>
              <a:t>Avasarala</a:t>
            </a:r>
            <a:r>
              <a:rPr lang="en-IN" sz="1400" dirty="0"/>
              <a:t>, Bangalore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MSME Indo-German Tool Room, Indore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Mann aluminium, </a:t>
            </a:r>
            <a:r>
              <a:rPr lang="en-IN" sz="1400" dirty="0" err="1"/>
              <a:t>Pithampur</a:t>
            </a:r>
            <a:r>
              <a:rPr lang="en-IN" sz="1400" dirty="0"/>
              <a:t>, Indore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 err="1"/>
              <a:t>Kirloskar</a:t>
            </a:r>
            <a:r>
              <a:rPr lang="en-IN" sz="1400" dirty="0"/>
              <a:t> Electric Company Ltd, Bangalore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Crompton Greaves, Bhopal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Semi-Conductor Laboratory (formerly Semiconductor Complex Limited), Chandigarh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IN" sz="1400" dirty="0"/>
              <a:t>Smile Electronics Limited, </a:t>
            </a:r>
            <a:r>
              <a:rPr lang="en-IN" sz="1400" dirty="0" err="1"/>
              <a:t>Bengaluru</a:t>
            </a:r>
            <a:endParaRPr lang="en-US" sz="1400" dirty="0"/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Central Scientific Instrumentation Organization, Chandigarh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Central Tool Room, Ludhiana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Bharat Electronics Limited (BEL),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Hi-Tech Industries, Mumbai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Micropack</a:t>
            </a:r>
            <a:r>
              <a:rPr lang="en-US" sz="1400" dirty="0"/>
              <a:t>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Peninsula Electronics,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Eata</a:t>
            </a:r>
            <a:r>
              <a:rPr lang="en-US" sz="1400" dirty="0"/>
              <a:t> </a:t>
            </a:r>
            <a:r>
              <a:rPr lang="en-US" sz="1400" dirty="0" err="1"/>
              <a:t>Plast</a:t>
            </a:r>
            <a:r>
              <a:rPr lang="en-US" sz="1400" dirty="0"/>
              <a:t> Fabrics, </a:t>
            </a:r>
            <a:r>
              <a:rPr lang="en-US" sz="1400" dirty="0" err="1"/>
              <a:t>Rabale</a:t>
            </a:r>
            <a:r>
              <a:rPr lang="en-US" sz="1400" dirty="0"/>
              <a:t>, Mumbai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Alpha Pneumatics, Mumbai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PDR </a:t>
            </a:r>
            <a:r>
              <a:rPr lang="en-US" sz="1400" dirty="0" err="1"/>
              <a:t>Videotronics</a:t>
            </a:r>
            <a:r>
              <a:rPr lang="en-US" sz="1400" dirty="0"/>
              <a:t>, Mumbai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Amit</a:t>
            </a:r>
            <a:r>
              <a:rPr lang="en-US" sz="1400" dirty="0"/>
              <a:t> Electronics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HiQ</a:t>
            </a:r>
            <a:r>
              <a:rPr lang="en-US" sz="1400" dirty="0"/>
              <a:t> Electronics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Keithley</a:t>
            </a:r>
            <a:r>
              <a:rPr lang="en-US" sz="1400" dirty="0"/>
              <a:t>/Tektronix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MPI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Micro-Epsilon India Private Limited,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KAF International, New Delhi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Ameliorate Solutions,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 err="1"/>
              <a:t>Nordson</a:t>
            </a:r>
            <a:r>
              <a:rPr lang="en-US" sz="1400" dirty="0"/>
              <a:t>-EFD, Bangalore </a:t>
            </a:r>
          </a:p>
          <a:p>
            <a:pPr lvl="0">
              <a:buFont typeface="Wingdings" pitchFamily="2" charset="2"/>
              <a:buChar char="v"/>
            </a:pPr>
            <a:r>
              <a:rPr lang="en-US" sz="1400" dirty="0"/>
              <a:t>HDR Holding India Pvt. Ltd, Kolkata</a:t>
            </a: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archive.cern.ch/MediaArchive/Photo/Public/2004/0406037/0406037_04/0406037_04-A4-at-144-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89011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http://4.bp.blogspot.com/_NyweekGbqX4/SDkM-bof54I/AAAAAAAAAGo/ooXhTHeAdYw/s320/CERN+Shi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68381" cy="192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3779838" y="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/>
              <a:t>On June 18, 2004, an unusual new landmark was unveiled at </a:t>
            </a:r>
            <a:r>
              <a:rPr lang="en-IN" altLang="en-US" i="1"/>
              <a:t>CERN</a:t>
            </a:r>
            <a:r>
              <a:rPr lang="en-IN" altLang="en-US"/>
              <a:t>, </a:t>
            </a:r>
            <a:r>
              <a:rPr lang="en-IN" altLang="en-US" b="1"/>
              <a:t>...</a:t>
            </a:r>
            <a:r>
              <a:rPr lang="en-IN" altLang="en-US"/>
              <a:t/>
            </a:r>
            <a:br>
              <a:rPr lang="en-IN" altLang="en-US"/>
            </a:br>
            <a:endParaRPr lang="en-I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948" t="37250" r="18176" b="30057"/>
          <a:stretch>
            <a:fillRect/>
          </a:stretch>
        </p:blipFill>
        <p:spPr bwMode="auto">
          <a:xfrm>
            <a:off x="-1" y="1700808"/>
            <a:ext cx="487243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860032" y="3140968"/>
            <a:ext cx="1440160" cy="21602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33</a:t>
            </a:fld>
            <a:endParaRPr lang="en-IN" alt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l="17547" t="8800" b="12668"/>
          <a:stretch>
            <a:fillRect/>
          </a:stretch>
        </p:blipFill>
        <p:spPr bwMode="auto">
          <a:xfrm>
            <a:off x="1043608" y="548680"/>
            <a:ext cx="9144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 l="14861" t="3125" r="14861" b="12594"/>
          <a:stretch>
            <a:fillRect/>
          </a:stretch>
        </p:blipFill>
        <p:spPr bwMode="auto">
          <a:xfrm>
            <a:off x="0" y="3933056"/>
            <a:ext cx="320393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19872" y="55892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Indian ancient findings on CERN sculpture. Near Globe of Science and Inventions in front of entry B, CERN, Geneva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539750" y="404664"/>
            <a:ext cx="80645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2400" dirty="0"/>
              <a:t>Conclusion:</a:t>
            </a:r>
          </a:p>
          <a:p>
            <a:pPr algn="just"/>
            <a:endParaRPr lang="en-US" altLang="en-US" sz="2400" dirty="0"/>
          </a:p>
          <a:p>
            <a:pPr algn="just">
              <a:buFont typeface="Arial" pitchFamily="34" charset="0"/>
              <a:buChar char="•"/>
            </a:pPr>
            <a:r>
              <a:rPr lang="en-US" altLang="en-US" sz="2400" dirty="0"/>
              <a:t> India participated in construction  of LHC, commissioning of hardware, test and measurements of SC dipoles magnets, software development. Indian industries were the partners for production.</a:t>
            </a:r>
          </a:p>
          <a:p>
            <a:pPr algn="just"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smtClean="0">
                <a:solidFill>
                  <a:srgbClr val="0070C0"/>
                </a:solidFill>
              </a:rPr>
              <a:t>India  contributed in construction, installation and operation  of detectors. (ALICE, CMS) as well as in LHC GRID development and deployment.</a:t>
            </a:r>
          </a:p>
          <a:p>
            <a:pPr algn="just">
              <a:buFont typeface="Arial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 smtClean="0">
                <a:solidFill>
                  <a:srgbClr val="C00000"/>
                </a:solidFill>
              </a:rPr>
              <a:t>The India CERN </a:t>
            </a:r>
            <a:r>
              <a:rPr lang="en-US" altLang="en-US" sz="2400" dirty="0">
                <a:solidFill>
                  <a:srgbClr val="C00000"/>
                </a:solidFill>
              </a:rPr>
              <a:t>Collaboration continued in Novel Accelerator Technology projects </a:t>
            </a:r>
            <a:r>
              <a:rPr lang="en-US" altLang="en-US" sz="2400" dirty="0" smtClean="0">
                <a:solidFill>
                  <a:srgbClr val="C00000"/>
                </a:solidFill>
              </a:rPr>
              <a:t>like CTF3(CLIC) </a:t>
            </a:r>
            <a:r>
              <a:rPr lang="en-US" altLang="en-US" sz="2400" dirty="0">
                <a:solidFill>
                  <a:srgbClr val="C00000"/>
                </a:solidFill>
              </a:rPr>
              <a:t>and </a:t>
            </a:r>
            <a:r>
              <a:rPr lang="en-US" altLang="en-US" sz="2400" dirty="0" smtClean="0">
                <a:solidFill>
                  <a:srgbClr val="C00000"/>
                </a:solidFill>
              </a:rPr>
              <a:t>Linac4 (LHC luminosity upgrade).</a:t>
            </a:r>
            <a:endParaRPr lang="en-US" altLang="en-US" sz="2400" dirty="0">
              <a:solidFill>
                <a:srgbClr val="C000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006600"/>
                </a:solidFill>
              </a:rPr>
              <a:t>Valuable collaboration in Accelerating Science and Discoveries. Great learning opportunities for everyone particularly the young researchers and students</a:t>
            </a:r>
            <a:r>
              <a:rPr lang="en-US" altLang="en-US" sz="2400" dirty="0"/>
              <a:t>. </a:t>
            </a:r>
          </a:p>
          <a:p>
            <a:endParaRPr lang="en-IN" altLang="en-US" sz="2400" dirty="0"/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34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4"/>
          <p:cNvSpPr txBox="1">
            <a:spLocks noChangeArrowheads="1"/>
          </p:cNvSpPr>
          <p:nvPr/>
        </p:nvSpPr>
        <p:spPr bwMode="auto">
          <a:xfrm>
            <a:off x="2123728" y="2996952"/>
            <a:ext cx="5257800" cy="1016000"/>
          </a:xfrm>
          <a:prstGeom prst="rect">
            <a:avLst/>
          </a:prstGeom>
          <a:gradFill flip="none" rotWithShape="1">
            <a:gsLst>
              <a:gs pos="0">
                <a:srgbClr val="006600">
                  <a:tint val="66000"/>
                  <a:satMod val="160000"/>
                </a:srgbClr>
              </a:gs>
              <a:gs pos="50000">
                <a:srgbClr val="006600">
                  <a:tint val="44500"/>
                  <a:satMod val="160000"/>
                </a:srgbClr>
              </a:gs>
              <a:gs pos="100000">
                <a:srgbClr val="00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7030A0"/>
                </a:solidFill>
                <a:latin typeface="Calibri" pitchFamily="34" charset="0"/>
              </a:rPr>
              <a:t>Thank You!</a:t>
            </a:r>
          </a:p>
        </p:txBody>
      </p:sp>
      <p:sp>
        <p:nvSpPr>
          <p:cNvPr id="5530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35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785938" y="2786063"/>
            <a:ext cx="6215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IN" sz="40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36</a:t>
            </a:fld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5"/>
          <p:cNvPicPr>
            <a:picLocks noChangeAspect="1" noChangeArrowheads="1"/>
          </p:cNvPicPr>
          <p:nvPr/>
        </p:nvPicPr>
        <p:blipFill>
          <a:blip r:embed="rId3" cstate="print"/>
          <a:srcRect l="7407"/>
          <a:stretch>
            <a:fillRect/>
          </a:stretch>
        </p:blipFill>
        <p:spPr bwMode="auto">
          <a:xfrm>
            <a:off x="342900" y="785813"/>
            <a:ext cx="254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19431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7"/>
          <p:cNvPicPr>
            <a:picLocks noChangeAspect="1" noChangeArrowheads="1"/>
          </p:cNvPicPr>
          <p:nvPr/>
        </p:nvPicPr>
        <p:blipFill>
          <a:blip r:embed="rId5" cstate="print"/>
          <a:srcRect l="62260"/>
          <a:stretch>
            <a:fillRect/>
          </a:stretch>
        </p:blipFill>
        <p:spPr bwMode="auto">
          <a:xfrm>
            <a:off x="2627784" y="3429000"/>
            <a:ext cx="2739402" cy="20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0"/>
          <p:cNvSpPr>
            <a:spLocks noChangeArrowheads="1"/>
          </p:cNvSpPr>
          <p:nvPr/>
        </p:nvSpPr>
        <p:spPr bwMode="auto">
          <a:xfrm>
            <a:off x="685800" y="96813"/>
            <a:ext cx="759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DAE Contributions to </a:t>
            </a:r>
            <a:r>
              <a:rPr lang="en-US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 machine </a:t>
            </a:r>
            <a:endParaRPr lang="en-US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22" name="Picture 27"/>
          <p:cNvPicPr>
            <a:picLocks noChangeAspect="1" noChangeArrowheads="1"/>
          </p:cNvPicPr>
          <p:nvPr/>
        </p:nvPicPr>
        <p:blipFill>
          <a:blip r:embed="rId5" cstate="print"/>
          <a:srcRect l="37527" r="37740"/>
          <a:stretch>
            <a:fillRect/>
          </a:stretch>
        </p:blipFill>
        <p:spPr bwMode="auto">
          <a:xfrm>
            <a:off x="6228184" y="764704"/>
            <a:ext cx="2382838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7"/>
          <p:cNvPicPr>
            <a:picLocks noChangeAspect="1" noChangeArrowheads="1"/>
          </p:cNvPicPr>
          <p:nvPr/>
        </p:nvPicPr>
        <p:blipFill>
          <a:blip r:embed="rId5" cstate="print"/>
          <a:srcRect t="8989" r="65884"/>
          <a:stretch>
            <a:fillRect/>
          </a:stretch>
        </p:blipFill>
        <p:spPr bwMode="auto">
          <a:xfrm>
            <a:off x="3347864" y="764704"/>
            <a:ext cx="24384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23"/>
          <p:cNvSpPr>
            <a:spLocks noChangeArrowheads="1"/>
          </p:cNvSpPr>
          <p:nvPr/>
        </p:nvSpPr>
        <p:spPr bwMode="auto">
          <a:xfrm>
            <a:off x="2267744" y="5858108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92100" indent="-2921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400" b="1" dirty="0">
                <a:solidFill>
                  <a:srgbClr val="008000"/>
                </a:solidFill>
              </a:rPr>
              <a:t>Expert support for SC Dipole </a:t>
            </a:r>
            <a:r>
              <a:rPr lang="en-US" altLang="en-US" sz="1400" b="1" dirty="0" smtClean="0">
                <a:solidFill>
                  <a:srgbClr val="008000"/>
                </a:solidFill>
              </a:rPr>
              <a:t>measurements </a:t>
            </a:r>
            <a:r>
              <a:rPr lang="en-US" altLang="en-US" sz="1400" b="1" dirty="0">
                <a:solidFill>
                  <a:srgbClr val="008000"/>
                </a:solidFill>
              </a:rPr>
              <a:t>100 Man </a:t>
            </a:r>
            <a:r>
              <a:rPr lang="en-US" altLang="en-US" sz="1400" b="1" dirty="0" smtClean="0">
                <a:solidFill>
                  <a:srgbClr val="008000"/>
                </a:solidFill>
              </a:rPr>
              <a:t>years, 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Support </a:t>
            </a:r>
            <a:r>
              <a:rPr lang="en-US" altLang="en-US" sz="1400" b="1" dirty="0">
                <a:solidFill>
                  <a:srgbClr val="0000CC"/>
                </a:solidFill>
              </a:rPr>
              <a:t>for LHC hardware 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commissioning ~20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myr</a:t>
            </a:r>
            <a:endParaRPr lang="en-US" altLang="en-US" sz="1400" b="1" dirty="0">
              <a:solidFill>
                <a:srgbClr val="0000CC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42900" y="2781300"/>
            <a:ext cx="2500313" cy="527050"/>
          </a:xfrm>
          <a:prstGeom prst="rect">
            <a:avLst/>
          </a:prstGeom>
          <a:solidFill>
            <a:srgbClr val="E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Arial" charset="0"/>
                <a:cs typeface="+mn-cs"/>
              </a:rPr>
              <a:t>Corrector Magnets </a:t>
            </a:r>
            <a:br>
              <a:rPr lang="en-US" sz="1400" b="1" dirty="0">
                <a:latin typeface="Arial" charset="0"/>
                <a:cs typeface="+mn-cs"/>
              </a:rPr>
            </a:br>
            <a:r>
              <a:rPr lang="en-US" sz="1400" b="1" dirty="0">
                <a:latin typeface="Arial" charset="0"/>
                <a:cs typeface="+mn-cs"/>
              </a:rPr>
              <a:t>( 616 MCDO &amp; 1146 MCS )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131840" y="2780928"/>
            <a:ext cx="2735263" cy="527050"/>
          </a:xfrm>
          <a:prstGeom prst="rect">
            <a:avLst/>
          </a:prstGeom>
          <a:solidFill>
            <a:srgbClr val="E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Arial" charset="0"/>
                <a:cs typeface="+mn-cs"/>
              </a:rPr>
              <a:t>Quench Heater Power Supply (QHPS) HDS units 5500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6156177" y="2786063"/>
            <a:ext cx="2646512" cy="527050"/>
          </a:xfrm>
          <a:prstGeom prst="rect">
            <a:avLst/>
          </a:prstGeom>
          <a:solidFill>
            <a:srgbClr val="E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latin typeface="Arial" charset="0"/>
                <a:cs typeface="+mn-cs"/>
              </a:rPr>
              <a:t>Local protection units </a:t>
            </a:r>
            <a:br>
              <a:rPr lang="en-US" sz="1400" b="1" dirty="0">
                <a:latin typeface="Arial" charset="0"/>
                <a:cs typeface="+mn-cs"/>
              </a:rPr>
            </a:br>
            <a:r>
              <a:rPr lang="en-US" sz="1400" b="1" dirty="0">
                <a:latin typeface="Arial" charset="0"/>
                <a:cs typeface="+mn-cs"/>
              </a:rPr>
              <a:t>(LPU) 1435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214313" y="5157192"/>
            <a:ext cx="1943100" cy="738664"/>
          </a:xfrm>
          <a:prstGeom prst="rect">
            <a:avLst/>
          </a:prstGeom>
          <a:solidFill>
            <a:srgbClr val="E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latin typeface="Arial" charset="0"/>
                <a:cs typeface="+mn-cs"/>
              </a:rPr>
              <a:t>Precision Magnet Positioning System PMPS  7080  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4</a:t>
            </a:fld>
            <a:endParaRPr lang="en-I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  <p:pic>
        <p:nvPicPr>
          <p:cNvPr id="9229" name="Picture 13" descr="E:\Vigyan Samagam all display material CERN P Shrivastava\high resolution pictures CERN accelerators posters\dipole_installation_on_jacks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501008"/>
            <a:ext cx="3006863" cy="195327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148064" y="5517232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Installation of dipoles on  Indian  jacks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HP\Documents\CERN Collaboration board\LHC comm\HVTest_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89363"/>
            <a:ext cx="2428875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2700338" y="5445125"/>
            <a:ext cx="20161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600">
                <a:solidFill>
                  <a:srgbClr val="000099"/>
                </a:solidFill>
                <a:latin typeface="Calibri" pitchFamily="34" charset="0"/>
              </a:rPr>
              <a:t>nQPSRacks ready for installation</a:t>
            </a:r>
            <a:endParaRPr lang="en-IN" altLang="en-US" sz="16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179388" y="5478463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600">
                <a:solidFill>
                  <a:srgbClr val="000099"/>
                </a:solidFill>
                <a:latin typeface="Calibri" pitchFamily="34" charset="0"/>
              </a:rPr>
              <a:t>High voltage test set-up for nQHPS</a:t>
            </a:r>
            <a:endParaRPr lang="en-IN" altLang="en-US" sz="16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5003800" y="5318125"/>
            <a:ext cx="3714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n-US" altLang="en-US" sz="1400">
                <a:solidFill>
                  <a:srgbClr val="3333FF"/>
                </a:solidFill>
              </a:rPr>
              <a:t> </a:t>
            </a:r>
          </a:p>
          <a:p>
            <a:pPr algn="just" eaLnBrk="0" hangingPunct="0">
              <a:spcBef>
                <a:spcPts val="600"/>
              </a:spcBef>
            </a:pPr>
            <a:r>
              <a:rPr lang="en-US" altLang="en-US" sz="1400">
                <a:solidFill>
                  <a:srgbClr val="FF0000"/>
                </a:solidFill>
              </a:rPr>
              <a:t> </a:t>
            </a:r>
            <a:endParaRPr lang="en-US" altLang="en-US" sz="1400">
              <a:solidFill>
                <a:srgbClr val="800080"/>
              </a:solidFill>
            </a:endParaRPr>
          </a:p>
        </p:txBody>
      </p:sp>
      <p:pic>
        <p:nvPicPr>
          <p:cNvPr id="10246" name="Picture 3" descr="C:\Users\HP\Documents\CERN Collaboration board\LHC comm\TestedRack_ReadyforInstall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4163" y="3756025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413" y="3756025"/>
            <a:ext cx="23590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716338"/>
            <a:ext cx="16906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3"/>
          <p:cNvSpPr txBox="1">
            <a:spLocks noChangeArrowheads="1"/>
          </p:cNvSpPr>
          <p:nvPr/>
        </p:nvSpPr>
        <p:spPr bwMode="auto">
          <a:xfrm>
            <a:off x="209550" y="5981700"/>
            <a:ext cx="8785225" cy="584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Indian experts participated in the commissioning of new Quench Heater Protection Systems, Cryogenic Systems, Power Converters Systems. Total support of ~18 man </a:t>
            </a:r>
            <a:r>
              <a:rPr lang="en-US" altLang="en-US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years.</a:t>
            </a:r>
            <a:endParaRPr lang="en-IN" altLang="en-US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11"/>
          <p:cNvSpPr>
            <a:spLocks noChangeArrowheads="1"/>
          </p:cNvSpPr>
          <p:nvPr/>
        </p:nvSpPr>
        <p:spPr bwMode="auto">
          <a:xfrm>
            <a:off x="4405313" y="5445125"/>
            <a:ext cx="4738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en-US" sz="1600">
                <a:solidFill>
                  <a:srgbClr val="000099"/>
                </a:solidFill>
                <a:latin typeface="Calibri" pitchFamily="34" charset="0"/>
              </a:rPr>
              <a:t>	Determination of excessive frosting in cryogenic subsystem &amp; re-evaluation of safety valve size etc.</a:t>
            </a:r>
          </a:p>
        </p:txBody>
      </p:sp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-3175" y="20638"/>
            <a:ext cx="9147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Tests and Qualification of the LHC Superconducting Dipoles </a:t>
            </a:r>
            <a:r>
              <a:rPr lang="en-US" altLang="en-US" sz="2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Commissioning </a:t>
            </a:r>
            <a:r>
              <a:rPr lang="en-US" altLang="en-US" sz="24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LHC Hardware Subsystems</a:t>
            </a:r>
            <a:endParaRPr lang="en-IN" altLang="en-US" sz="24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52" name="Picture 4"/>
          <p:cNvPicPr>
            <a:picLocks noChangeAspect="1" noChangeArrowheads="1"/>
          </p:cNvPicPr>
          <p:nvPr/>
        </p:nvPicPr>
        <p:blipFill>
          <a:blip r:embed="rId7" cstate="print"/>
          <a:srcRect l="35809" t="17780" r="2338"/>
          <a:stretch>
            <a:fillRect/>
          </a:stretch>
        </p:blipFill>
        <p:spPr bwMode="auto">
          <a:xfrm>
            <a:off x="954088" y="981075"/>
            <a:ext cx="2825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6" descr="Pr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7900" y="965200"/>
            <a:ext cx="2892425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Box 3"/>
          <p:cNvSpPr txBox="1">
            <a:spLocks noChangeArrowheads="1"/>
          </p:cNvSpPr>
          <p:nvPr/>
        </p:nvSpPr>
        <p:spPr bwMode="auto">
          <a:xfrm>
            <a:off x="120650" y="2878138"/>
            <a:ext cx="8785225" cy="8302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6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DAE engineers worked at SM18 Hall at CERN and completed crucial performance tests and qualification of all the LHC superconducting dipole magnets. </a:t>
            </a:r>
            <a:r>
              <a:rPr lang="en-IN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H.E. Dr. A. P. J. Abdul Kalam the President of India  at SM 18 Hall of CERN with DAE’s engineers on May 25, 2005.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5</a:t>
            </a:fld>
            <a:endParaRPr lang="en-I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755650" y="2349500"/>
            <a:ext cx="80645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 with CERN beyond LHC</a:t>
            </a:r>
          </a:p>
          <a:p>
            <a:endParaRPr lang="en-US" sz="3200">
              <a:solidFill>
                <a:srgbClr val="0000FF"/>
              </a:solidFill>
            </a:endParaRPr>
          </a:p>
          <a:p>
            <a:r>
              <a:rPr lang="hi-IN" sz="3200">
                <a:solidFill>
                  <a:srgbClr val="0000FF"/>
                </a:solidFill>
              </a:rPr>
              <a:t> </a:t>
            </a:r>
            <a:r>
              <a:rPr lang="en-US" sz="3200">
                <a:solidFill>
                  <a:srgbClr val="0000FF"/>
                </a:solidFill>
              </a:rPr>
              <a:t>SPL/Linac4, CLIC/CTF3</a:t>
            </a:r>
          </a:p>
          <a:p>
            <a:endParaRPr lang="en-US" sz="320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894-25A6-470B-865B-E8F7C7B629B6}" type="slidenum">
              <a:rPr lang="en-IN" altLang="en-US" smtClean="0"/>
              <a:pPr>
                <a:defRPr/>
              </a:pPr>
              <a:t>6</a:t>
            </a:fld>
            <a:endParaRPr lang="en-I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/>
          <p:cNvPicPr>
            <a:picLocks noChangeAspect="1" noChangeArrowheads="1"/>
          </p:cNvPicPr>
          <p:nvPr/>
        </p:nvPicPr>
        <p:blipFill>
          <a:blip r:embed="rId2" cstate="print"/>
          <a:srcRect l="2443" t="2904"/>
          <a:stretch>
            <a:fillRect/>
          </a:stretch>
        </p:blipFill>
        <p:spPr bwMode="auto">
          <a:xfrm>
            <a:off x="2193925" y="2209800"/>
            <a:ext cx="7026275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93713" y="-11113"/>
            <a:ext cx="8229600" cy="774701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8000"/>
                </a:solidFill>
              </a:rPr>
              <a:t>Linac-4 (LHC Luminosity Upgrade)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 l="29906" r="2625" b="5943"/>
          <a:stretch>
            <a:fillRect/>
          </a:stretch>
        </p:blipFill>
        <p:spPr bwMode="auto">
          <a:xfrm>
            <a:off x="14288" y="1298575"/>
            <a:ext cx="23447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438400" y="1052736"/>
            <a:ext cx="640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 i="1" dirty="0">
                <a:solidFill>
                  <a:srgbClr val="FF0000"/>
                </a:solidFill>
              </a:rPr>
              <a:t>Linac4</a:t>
            </a:r>
            <a:r>
              <a:rPr lang="en-US" altLang="en-US" i="1" dirty="0"/>
              <a:t> is a </a:t>
            </a:r>
            <a:r>
              <a:rPr lang="en-US" altLang="en-US" i="1" dirty="0">
                <a:solidFill>
                  <a:srgbClr val="FF0000"/>
                </a:solidFill>
              </a:rPr>
              <a:t>160 </a:t>
            </a:r>
            <a:r>
              <a:rPr lang="en-US" altLang="en-US" i="1" dirty="0" err="1">
                <a:solidFill>
                  <a:srgbClr val="FF0000"/>
                </a:solidFill>
              </a:rPr>
              <a:t>MeV</a:t>
            </a:r>
            <a:r>
              <a:rPr lang="en-US" altLang="en-US" i="1" dirty="0">
                <a:solidFill>
                  <a:srgbClr val="FF0000"/>
                </a:solidFill>
              </a:rPr>
              <a:t> H- </a:t>
            </a:r>
            <a:r>
              <a:rPr lang="en-US" altLang="en-US" i="1" dirty="0" err="1"/>
              <a:t>linac</a:t>
            </a:r>
            <a:r>
              <a:rPr lang="en-US" altLang="en-US" i="1" dirty="0"/>
              <a:t> </a:t>
            </a:r>
            <a:r>
              <a:rPr lang="en-US" altLang="en-US" i="1" dirty="0" smtClean="0"/>
              <a:t>built </a:t>
            </a:r>
            <a:r>
              <a:rPr lang="en-US" altLang="en-US" i="1" dirty="0"/>
              <a:t>at CERN to increase the injection energy into the PS Booster and to allow </a:t>
            </a:r>
            <a:r>
              <a:rPr lang="en-US" altLang="en-US" i="1" dirty="0">
                <a:solidFill>
                  <a:srgbClr val="FF0000"/>
                </a:solidFill>
              </a:rPr>
              <a:t>higher intensities</a:t>
            </a:r>
            <a:r>
              <a:rPr lang="en-US" altLang="en-US" i="1" dirty="0"/>
              <a:t> from the LHC injector chain, in view of an upgrade of </a:t>
            </a:r>
            <a:r>
              <a:rPr lang="en-US" altLang="en-US" i="1" dirty="0">
                <a:solidFill>
                  <a:srgbClr val="FF0000"/>
                </a:solidFill>
              </a:rPr>
              <a:t>LHC Luminosity</a:t>
            </a:r>
            <a:r>
              <a:rPr lang="en-US" altLang="en-US" i="1" dirty="0"/>
              <a:t>. </a:t>
            </a:r>
            <a:r>
              <a:rPr lang="en-US" altLang="en-US" sz="1600" i="1" dirty="0"/>
              <a:t>(Linac4 because 4</a:t>
            </a:r>
            <a:r>
              <a:rPr lang="en-US" altLang="en-US" sz="1600" i="1" baseline="30000" dirty="0"/>
              <a:t>th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linac</a:t>
            </a:r>
            <a:r>
              <a:rPr lang="en-US" altLang="en-US" sz="1600" i="1" dirty="0"/>
              <a:t> to be built at CERN)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43463"/>
            <a:ext cx="876141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3"/>
          <p:cNvSpPr txBox="1">
            <a:spLocks noChangeArrowheads="1"/>
          </p:cNvSpPr>
          <p:nvPr/>
        </p:nvSpPr>
        <p:spPr bwMode="auto">
          <a:xfrm>
            <a:off x="-71438" y="6581775"/>
            <a:ext cx="2514601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/>
              <a:t>Courtesy M. Vretenar</a:t>
            </a:r>
            <a:endParaRPr lang="en-IN" altLang="en-US" sz="1200"/>
          </a:p>
        </p:txBody>
      </p:sp>
      <p:sp>
        <p:nvSpPr>
          <p:cNvPr id="13320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92888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pt-BR" altLang="en-US" smtClean="0"/>
              <a:t>P Shrivastava  India CERN Vigyan Samagam May 8, 2019</a:t>
            </a:r>
            <a:endParaRPr lang="en-IN" altLang="en-US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FC1AB-EE62-470F-90A0-F0EA79F80704}" type="slidenum">
              <a:rPr lang="en-IN" altLang="en-US" smtClean="0"/>
              <a:pPr>
                <a:defRPr/>
              </a:pPr>
              <a:t>7</a:t>
            </a:fld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0" y="-1588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Collaboration: NAT Protocol LINAC 4 project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565400"/>
            <a:ext cx="2801938" cy="210185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51113"/>
            <a:ext cx="3200400" cy="210185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50825" y="4724400"/>
            <a:ext cx="30718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pitchFamily="34" charset="0"/>
              <a:buNone/>
            </a:pPr>
            <a:r>
              <a:rPr lang="en-US" altLang="en-US" sz="1400">
                <a:solidFill>
                  <a:srgbClr val="0000FF"/>
                </a:solidFill>
              </a:rPr>
              <a:t>100kV solid state modulator designed, developed and commissioned by RRCAT, Indore,  for LINAC 4 cavity tests. </a:t>
            </a:r>
            <a:endParaRPr lang="en-IN" altLang="en-US" sz="1400">
              <a:solidFill>
                <a:srgbClr val="0000FF"/>
              </a:solidFill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3276600" y="4868863"/>
            <a:ext cx="31511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altLang="en-US" sz="1400">
                <a:solidFill>
                  <a:srgbClr val="0000FF"/>
                </a:solidFill>
              </a:rPr>
              <a:t>CERN klystron and circulator tested at 1MW peak power at RRCAT test stand.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 cstate="print"/>
          <a:srcRect l="22687" t="52100" r="30228"/>
          <a:stretch>
            <a:fillRect/>
          </a:stretch>
        </p:blipFill>
        <p:spPr bwMode="auto">
          <a:xfrm>
            <a:off x="6588125" y="2565400"/>
            <a:ext cx="2424113" cy="2101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003675" y="5589588"/>
            <a:ext cx="2513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altLang="en-US" sz="1400">
                <a:solidFill>
                  <a:srgbClr val="0000FF"/>
                </a:solidFill>
              </a:rPr>
              <a:t>Two Cu coated SS WR 2300 waveguide power couplers  installed in the DTL/CCDTL in LINAC 4 tunnel at CERN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13" y="549275"/>
            <a:ext cx="84963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100kV state of the art prototype solid state bouncer modulator for LINAC4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WR 2300 waveguide components, power couplers for LINAC4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Participation in commissioning of the LINAC4 subsystems.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India received four 352.21 MHz, 1MW CW klystrons and circulators along with RF waveguide components for our projects on SNS at RRCAT and ADS/LEHIPA at BARC.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IN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1434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4797425"/>
            <a:ext cx="24431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rot="18982482">
            <a:off x="5935663" y="4775200"/>
            <a:ext cx="2105025" cy="20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0927900">
            <a:off x="6383338" y="6126163"/>
            <a:ext cx="1096962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9" name="Picture 12" descr="C:\Users\Admin\Desktop\Photos 2018 006.JPG"/>
          <p:cNvPicPr>
            <a:picLocks noChangeAspect="1" noChangeArrowheads="1"/>
          </p:cNvPicPr>
          <p:nvPr/>
        </p:nvPicPr>
        <p:blipFill>
          <a:blip r:embed="rId6" cstate="print"/>
          <a:srcRect r="3870"/>
          <a:stretch>
            <a:fillRect/>
          </a:stretch>
        </p:blipFill>
        <p:spPr bwMode="auto">
          <a:xfrm>
            <a:off x="1874838" y="5681663"/>
            <a:ext cx="2120900" cy="1176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58888" y="260350"/>
            <a:ext cx="6985000" cy="496888"/>
          </a:xfrm>
          <a:prstGeom prst="rect">
            <a:avLst/>
          </a:prstGeom>
          <a:solidFill>
            <a:srgbClr val="FFFFD9"/>
          </a:solidFill>
        </p:spPr>
        <p:txBody>
          <a:bodyPr anchor="ctr"/>
          <a:lstStyle/>
          <a:p>
            <a:pPr indent="-2686050" algn="ctr" fontAlgn="auto">
              <a:spcAft>
                <a:spcPts val="600"/>
              </a:spcAft>
              <a:defRPr/>
            </a:pPr>
            <a:r>
              <a:rPr lang="en-US" sz="3000" dirty="0">
                <a:solidFill>
                  <a:srgbClr val="FF0000"/>
                </a:solidFill>
                <a:ea typeface="+mj-ea"/>
              </a:rPr>
              <a:t>Linac 4 Commissioning Contributions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179388" y="3141663"/>
            <a:ext cx="496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Shri S. K. Jain 3 months to work on LINAC4 ion source commissioning.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 r="48253"/>
          <a:stretch>
            <a:fillRect/>
          </a:stretch>
        </p:blipFill>
        <p:spPr bwMode="auto">
          <a:xfrm>
            <a:off x="5364088" y="3212976"/>
            <a:ext cx="1656109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57086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310DA12-6557-493F-B254-95480BA9F749}" type="slidenum">
              <a:rPr lang="en-IN" altLang="en-US" smtClean="0"/>
              <a:pPr/>
              <a:t>9</a:t>
            </a:fld>
            <a:endParaRPr lang="en-IN" altLang="en-US" smtClean="0"/>
          </a:p>
        </p:txBody>
      </p:sp>
      <p:pic>
        <p:nvPicPr>
          <p:cNvPr id="15366" name="Picture 10" descr="IMG_20160217_162056_HDR"/>
          <p:cNvPicPr>
            <a:picLocks noChangeAspect="1" noChangeArrowheads="1"/>
          </p:cNvPicPr>
          <p:nvPr/>
        </p:nvPicPr>
        <p:blipFill>
          <a:blip r:embed="rId4" cstate="print"/>
          <a:srcRect t="7886" b="14001"/>
          <a:stretch>
            <a:fillRect/>
          </a:stretch>
        </p:blipFill>
        <p:spPr bwMode="auto">
          <a:xfrm>
            <a:off x="6876256" y="4005064"/>
            <a:ext cx="158273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539750" y="4005263"/>
            <a:ext cx="5291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Shri Mukesh Kumar, 6 months on Beam diagnostics/Linac4</a:t>
            </a:r>
          </a:p>
        </p:txBody>
      </p:sp>
      <p:sp>
        <p:nvSpPr>
          <p:cNvPr id="15368" name="Rectangle 3"/>
          <p:cNvSpPr>
            <a:spLocks noChangeArrowheads="1"/>
          </p:cNvSpPr>
          <p:nvPr/>
        </p:nvSpPr>
        <p:spPr bwMode="auto">
          <a:xfrm>
            <a:off x="900113" y="4868863"/>
            <a:ext cx="5111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Shri Rahul Gaur, 6 months on Beam dynamics</a:t>
            </a:r>
          </a:p>
          <a:p>
            <a:pPr marL="285750" indent="-285750"/>
            <a:r>
              <a: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     simulations and CCDTL commissioning</a:t>
            </a:r>
          </a:p>
        </p:txBody>
      </p:sp>
      <p:pic>
        <p:nvPicPr>
          <p:cNvPr id="15369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313" y="730250"/>
            <a:ext cx="85296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6042025" y="1054100"/>
            <a:ext cx="1223963" cy="1368425"/>
          </a:xfrm>
          <a:prstGeom prst="ellipse">
            <a:avLst/>
          </a:prstGeom>
          <a:solidFill>
            <a:schemeClr val="accent6">
              <a:lumMod val="7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4" tIns="48977" rIns="97954" bIns="48977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653213" y="2386013"/>
            <a:ext cx="79375" cy="503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xtBox 10"/>
          <p:cNvSpPr txBox="1">
            <a:spLocks noChangeArrowheads="1"/>
          </p:cNvSpPr>
          <p:nvPr/>
        </p:nvSpPr>
        <p:spPr bwMode="auto">
          <a:xfrm>
            <a:off x="4427538" y="2420938"/>
            <a:ext cx="421005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54" tIns="48977" rIns="97954" bIns="48977">
            <a:spAutoFit/>
          </a:bodyPr>
          <a:lstStyle/>
          <a:p>
            <a:r>
              <a:rPr lang="en-IN" altLang="en-US" sz="2200">
                <a:latin typeface="Times New Roman" pitchFamily="18" charset="0"/>
                <a:cs typeface="Times New Roman" pitchFamily="18" charset="0"/>
              </a:rPr>
              <a:t>Participation in the 100 MeV commissioning exercises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P Shrivastava  India CERN Vigyan Samagam May 8, 2019</a:t>
            </a:r>
            <a:endParaRPr lang="en-I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2588</Words>
  <Application>Microsoft Office PowerPoint</Application>
  <PresentationFormat>On-screen Show (4:3)</PresentationFormat>
  <Paragraphs>618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Linac-4 (LHC Luminosity Upgrade)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DAE's contributions towards LHC   GRID computing </vt:lpstr>
      <vt:lpstr> A collision at LHC detector</vt:lpstr>
      <vt:lpstr>LHC Computing</vt:lpstr>
      <vt:lpstr>GridView : 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Ongoing Indian participation  in CERN accelerator programmes LHC, NAT (SPL, CLIC)</dc:title>
  <dc:creator>HP</dc:creator>
  <cp:lastModifiedBy>purushri</cp:lastModifiedBy>
  <cp:revision>568</cp:revision>
  <dcterms:created xsi:type="dcterms:W3CDTF">2011-02-25T18:37:01Z</dcterms:created>
  <dcterms:modified xsi:type="dcterms:W3CDTF">2019-05-08T05:44:01Z</dcterms:modified>
</cp:coreProperties>
</file>