
<file path=[Content_Types].xml><?xml version="1.0" encoding="utf-8"?>
<Types xmlns="http://schemas.openxmlformats.org/package/2006/content-types">
  <Default Extension="rels" ContentType="application/vnd.openxmlformats-package.relationships+xml"/>
  <Default Extension="xml" ContentType="application/xml"/>
  <Default Extension="tiff" ContentType="image/tiff"/>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media/image6.jpg" ContentType="image/jpeg"/>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64" r:id="rId2"/>
    <p:sldId id="257" r:id="rId3"/>
    <p:sldId id="258" r:id="rId4"/>
    <p:sldId id="259" r:id="rId5"/>
    <p:sldId id="260" r:id="rId6"/>
    <p:sldId id="261" r:id="rId7"/>
    <p:sldId id="262" r:id="rId8"/>
    <p:sldId id="263" r:id="rId9"/>
  </p:sldIdLst>
  <p:sldSz cx="18288000" cy="10287000"/>
  <p:notesSz cx="18288000" cy="10287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5884"/>
  </p:normalViewPr>
  <p:slideViewPr>
    <p:cSldViewPr>
      <p:cViewPr>
        <p:scale>
          <a:sx n="85" d="100"/>
          <a:sy n="85" d="100"/>
        </p:scale>
        <p:origin x="144" y="-60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rchi\Desktop\PROJECT\ARCHY\projec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rchi\Desktop\PROJECT\ARCHY\project.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n-US" sz="1400" b="0" i="0" u="sng" baseline="0">
                <a:effectLst/>
                <a:latin typeface="Times New Roman" panose="02020603050405020304" pitchFamily="18" charset="0"/>
                <a:cs typeface="Times New Roman" panose="02020603050405020304" pitchFamily="18" charset="0"/>
              </a:rPr>
              <a:t>Radon Concentration (Bq/m</a:t>
            </a:r>
            <a:r>
              <a:rPr lang="en-US" sz="1400" b="0" i="0" u="sng" baseline="30000">
                <a:effectLst/>
                <a:latin typeface="Times New Roman" panose="02020603050405020304" pitchFamily="18" charset="0"/>
                <a:cs typeface="Times New Roman" panose="02020603050405020304" pitchFamily="18" charset="0"/>
              </a:rPr>
              <a:t>3</a:t>
            </a:r>
            <a:r>
              <a:rPr lang="en-US" sz="1400" b="0" i="0" u="sng" baseline="0">
                <a:effectLst/>
                <a:latin typeface="Times New Roman" panose="02020603050405020304" pitchFamily="18" charset="0"/>
                <a:cs typeface="Times New Roman" panose="02020603050405020304" pitchFamily="18" charset="0"/>
              </a:rPr>
              <a:t>) of the Traditional Halls</a:t>
            </a:r>
            <a:endParaRPr lang="en-GB" sz="1400">
              <a:effectLst/>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solidFill>
                  <a:sysClr val="windowText" lastClr="000000">
                    <a:lumMod val="65000"/>
                    <a:lumOff val="35000"/>
                  </a:sysClr>
                </a:solidFill>
              </a:defRPr>
            </a:pPr>
            <a:endParaRPr lang="en-GB">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en-US"/>
        </a:p>
      </c:txPr>
    </c:title>
    <c:autoTitleDeleted val="0"/>
    <c:plotArea>
      <c:layout/>
      <c:barChart>
        <c:barDir val="col"/>
        <c:grouping val="clustered"/>
        <c:varyColors val="0"/>
        <c:ser>
          <c:idx val="0"/>
          <c:order val="0"/>
          <c:tx>
            <c:v>Maximum</c:v>
          </c:tx>
          <c:spPr>
            <a:solidFill>
              <a:schemeClr val="accent1"/>
            </a:solidFill>
            <a:ln>
              <a:noFill/>
            </a:ln>
            <a:effectLst/>
          </c:spPr>
          <c:invertIfNegative val="0"/>
          <c:cat>
            <c:strRef>
              <c:f>Sheet30!$A$3:$A$7</c:f>
              <c:strCache>
                <c:ptCount val="5"/>
                <c:pt idx="0">
                  <c:v>Mensah Sarbah Hall</c:v>
                </c:pt>
                <c:pt idx="1">
                  <c:v>Akuafo Hall</c:v>
                </c:pt>
                <c:pt idx="2">
                  <c:v>Legon Hall</c:v>
                </c:pt>
                <c:pt idx="3">
                  <c:v>Commonwealth Hall</c:v>
                </c:pt>
                <c:pt idx="4">
                  <c:v>Volta Hall</c:v>
                </c:pt>
              </c:strCache>
            </c:strRef>
          </c:cat>
          <c:val>
            <c:numRef>
              <c:f>Sheet30!$C$3:$C$7</c:f>
              <c:numCache>
                <c:formatCode>0.00</c:formatCode>
                <c:ptCount val="5"/>
                <c:pt idx="0">
                  <c:v>281.89403189403191</c:v>
                </c:pt>
                <c:pt idx="1">
                  <c:v>240.26899026899028</c:v>
                </c:pt>
                <c:pt idx="2">
                  <c:v>300.58818639065555</c:v>
                </c:pt>
                <c:pt idx="3">
                  <c:v>376.24412624412628</c:v>
                </c:pt>
                <c:pt idx="4">
                  <c:v>326.75657675657675</c:v>
                </c:pt>
              </c:numCache>
            </c:numRef>
          </c:val>
          <c:extLst>
            <c:ext xmlns:c16="http://schemas.microsoft.com/office/drawing/2014/chart" uri="{C3380CC4-5D6E-409C-BE32-E72D297353CC}">
              <c16:uniqueId val="{00000000-123D-324F-A59F-CF928C23A601}"/>
            </c:ext>
          </c:extLst>
        </c:ser>
        <c:ser>
          <c:idx val="1"/>
          <c:order val="1"/>
          <c:tx>
            <c:v>Minimum</c:v>
          </c:tx>
          <c:spPr>
            <a:solidFill>
              <a:schemeClr val="accent2"/>
            </a:solidFill>
            <a:ln>
              <a:noFill/>
            </a:ln>
            <a:effectLst/>
          </c:spPr>
          <c:invertIfNegative val="0"/>
          <c:cat>
            <c:strRef>
              <c:f>Sheet30!$A$3:$A$7</c:f>
              <c:strCache>
                <c:ptCount val="5"/>
                <c:pt idx="0">
                  <c:v>Mensah Sarbah Hall</c:v>
                </c:pt>
                <c:pt idx="1">
                  <c:v>Akuafo Hall</c:v>
                </c:pt>
                <c:pt idx="2">
                  <c:v>Legon Hall</c:v>
                </c:pt>
                <c:pt idx="3">
                  <c:v>Commonwealth Hall</c:v>
                </c:pt>
                <c:pt idx="4">
                  <c:v>Volta Hall</c:v>
                </c:pt>
              </c:strCache>
            </c:strRef>
          </c:cat>
          <c:val>
            <c:numRef>
              <c:f>Sheet30!$D$3:$D$7</c:f>
              <c:numCache>
                <c:formatCode>0.00</c:formatCode>
                <c:ptCount val="5"/>
                <c:pt idx="0">
                  <c:v>74.693824693824695</c:v>
                </c:pt>
                <c:pt idx="1">
                  <c:v>123.02512302512302</c:v>
                </c:pt>
                <c:pt idx="2">
                  <c:v>77.237577237577241</c:v>
                </c:pt>
                <c:pt idx="3">
                  <c:v>109.4969844969845</c:v>
                </c:pt>
                <c:pt idx="4">
                  <c:v>30.987530987530992</c:v>
                </c:pt>
              </c:numCache>
            </c:numRef>
          </c:val>
          <c:extLst>
            <c:ext xmlns:c16="http://schemas.microsoft.com/office/drawing/2014/chart" uri="{C3380CC4-5D6E-409C-BE32-E72D297353CC}">
              <c16:uniqueId val="{00000001-123D-324F-A59F-CF928C23A601}"/>
            </c:ext>
          </c:extLst>
        </c:ser>
        <c:ser>
          <c:idx val="2"/>
          <c:order val="2"/>
          <c:tx>
            <c:v>Average</c:v>
          </c:tx>
          <c:spPr>
            <a:solidFill>
              <a:schemeClr val="accent3"/>
            </a:solidFill>
            <a:ln>
              <a:noFill/>
            </a:ln>
            <a:effectLst/>
          </c:spPr>
          <c:invertIfNegative val="0"/>
          <c:cat>
            <c:strRef>
              <c:f>Sheet30!$A$3:$A$7</c:f>
              <c:strCache>
                <c:ptCount val="5"/>
                <c:pt idx="0">
                  <c:v>Mensah Sarbah Hall</c:v>
                </c:pt>
                <c:pt idx="1">
                  <c:v>Akuafo Hall</c:v>
                </c:pt>
                <c:pt idx="2">
                  <c:v>Legon Hall</c:v>
                </c:pt>
                <c:pt idx="3">
                  <c:v>Commonwealth Hall</c:v>
                </c:pt>
                <c:pt idx="4">
                  <c:v>Volta Hall</c:v>
                </c:pt>
              </c:strCache>
            </c:strRef>
          </c:cat>
          <c:val>
            <c:numRef>
              <c:f>Sheet30!$E$3:$E$7</c:f>
              <c:numCache>
                <c:formatCode>0.00</c:formatCode>
                <c:ptCount val="5"/>
                <c:pt idx="0">
                  <c:v>190.79795865510155</c:v>
                </c:pt>
                <c:pt idx="1">
                  <c:v>166.26065733208591</c:v>
                </c:pt>
                <c:pt idx="2">
                  <c:v>200.96205887652098</c:v>
                </c:pt>
                <c:pt idx="3">
                  <c:v>222.19843648415079</c:v>
                </c:pt>
                <c:pt idx="4">
                  <c:v>169.57249100106242</c:v>
                </c:pt>
              </c:numCache>
            </c:numRef>
          </c:val>
          <c:extLst>
            <c:ext xmlns:c16="http://schemas.microsoft.com/office/drawing/2014/chart" uri="{C3380CC4-5D6E-409C-BE32-E72D297353CC}">
              <c16:uniqueId val="{00000002-123D-324F-A59F-CF928C23A601}"/>
            </c:ext>
          </c:extLst>
        </c:ser>
        <c:dLbls>
          <c:showLegendKey val="0"/>
          <c:showVal val="0"/>
          <c:showCatName val="0"/>
          <c:showSerName val="0"/>
          <c:showPercent val="0"/>
          <c:showBubbleSize val="0"/>
        </c:dLbls>
        <c:gapWidth val="219"/>
        <c:overlap val="-27"/>
        <c:axId val="666410720"/>
        <c:axId val="666404448"/>
      </c:barChart>
      <c:catAx>
        <c:axId val="66641072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200" i="1">
                    <a:latin typeface="Times New Roman" panose="02020603050405020304" pitchFamily="18" charset="0"/>
                    <a:cs typeface="Times New Roman" panose="02020603050405020304" pitchFamily="18" charset="0"/>
                  </a:rPr>
                  <a:t>Traditional</a:t>
                </a:r>
                <a:r>
                  <a:rPr lang="en-GB" sz="1200" i="1" baseline="0">
                    <a:latin typeface="Times New Roman" panose="02020603050405020304" pitchFamily="18" charset="0"/>
                    <a:cs typeface="Times New Roman" panose="02020603050405020304" pitchFamily="18" charset="0"/>
                  </a:rPr>
                  <a:t> halls</a:t>
                </a:r>
                <a:endParaRPr lang="en-GB" sz="1200" i="1">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6404448"/>
        <c:crosses val="autoZero"/>
        <c:auto val="1"/>
        <c:lblAlgn val="ctr"/>
        <c:lblOffset val="100"/>
        <c:noMultiLvlLbl val="0"/>
      </c:catAx>
      <c:valAx>
        <c:axId val="6664044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lumMod val="65000"/>
                        <a:lumOff val="35000"/>
                      </a:sysClr>
                    </a:solidFill>
                    <a:latin typeface="+mn-lt"/>
                    <a:ea typeface="+mn-ea"/>
                    <a:cs typeface="+mn-cs"/>
                  </a:defRPr>
                </a:pPr>
                <a:r>
                  <a:rPr lang="en-US" sz="1200" b="0" i="1" u="sng" baseline="0">
                    <a:effectLst/>
                    <a:latin typeface="Times New Roman" panose="02020603050405020304" pitchFamily="18" charset="0"/>
                    <a:cs typeface="Times New Roman" panose="02020603050405020304" pitchFamily="18" charset="0"/>
                  </a:rPr>
                  <a:t>Radon Concentration (Bq/m</a:t>
                </a:r>
                <a:r>
                  <a:rPr lang="en-US" sz="1200" b="0" i="1" u="sng" baseline="30000">
                    <a:effectLst/>
                    <a:latin typeface="Times New Roman" panose="02020603050405020304" pitchFamily="18" charset="0"/>
                    <a:cs typeface="Times New Roman" panose="02020603050405020304" pitchFamily="18" charset="0"/>
                  </a:rPr>
                  <a:t>3</a:t>
                </a:r>
                <a:r>
                  <a:rPr lang="en-US" sz="1200" b="0" i="1" u="sng" baseline="0">
                    <a:effectLst/>
                    <a:latin typeface="Times New Roman" panose="02020603050405020304" pitchFamily="18" charset="0"/>
                    <a:cs typeface="Times New Roman" panose="02020603050405020304" pitchFamily="18" charset="0"/>
                  </a:rPr>
                  <a:t>)</a:t>
                </a:r>
                <a:endParaRPr lang="en-GB" sz="1200" i="1">
                  <a:effectLst/>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solidFill>
                      <a:sysClr val="windowText" lastClr="000000">
                        <a:lumMod val="65000"/>
                        <a:lumOff val="35000"/>
                      </a:sysClr>
                    </a:solidFill>
                  </a:defRPr>
                </a:pPr>
                <a:endParaRPr lang="en-GB"/>
              </a:p>
            </c:rich>
          </c:tx>
          <c:layout>
            <c:manualLayout>
              <c:xMode val="edge"/>
              <c:yMode val="edge"/>
              <c:x val="1.03660501247497E-2"/>
              <c:y val="0.13055555555555556"/>
            </c:manualLayout>
          </c:layout>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lumMod val="65000"/>
                      <a:lumOff val="35000"/>
                    </a:sys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64107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n-GB" sz="1400" b="0" i="0" u="sng" baseline="0">
                <a:effectLst/>
                <a:latin typeface="Times New Roman" panose="02020603050405020304" pitchFamily="18" charset="0"/>
                <a:cs typeface="Times New Roman" panose="02020603050405020304" pitchFamily="18" charset="0"/>
              </a:rPr>
              <a:t>Surface Exhalation rates (µBqm</a:t>
            </a:r>
            <a:r>
              <a:rPr lang="en-GB" sz="1400" b="0" i="0" u="sng" baseline="30000">
                <a:effectLst/>
                <a:latin typeface="Times New Roman" panose="02020603050405020304" pitchFamily="18" charset="0"/>
                <a:cs typeface="Times New Roman" panose="02020603050405020304" pitchFamily="18" charset="0"/>
              </a:rPr>
              <a:t>-2</a:t>
            </a:r>
            <a:r>
              <a:rPr lang="en-GB" sz="1400" b="0" i="0" u="sng" baseline="0">
                <a:effectLst/>
                <a:latin typeface="Times New Roman" panose="02020603050405020304" pitchFamily="18" charset="0"/>
                <a:cs typeface="Times New Roman" panose="02020603050405020304" pitchFamily="18" charset="0"/>
              </a:rPr>
              <a:t>h</a:t>
            </a:r>
            <a:r>
              <a:rPr lang="en-GB" sz="1400" b="0" i="0" u="sng" baseline="30000">
                <a:effectLst/>
                <a:latin typeface="Times New Roman" panose="02020603050405020304" pitchFamily="18" charset="0"/>
                <a:cs typeface="Times New Roman" panose="02020603050405020304" pitchFamily="18" charset="0"/>
              </a:rPr>
              <a:t>-1</a:t>
            </a:r>
            <a:r>
              <a:rPr lang="en-GB" sz="1400" b="0" i="0" u="sng" baseline="0">
                <a:effectLst/>
                <a:latin typeface="Times New Roman" panose="02020603050405020304" pitchFamily="18" charset="0"/>
                <a:cs typeface="Times New Roman" panose="02020603050405020304" pitchFamily="18" charset="0"/>
              </a:rPr>
              <a:t>) of the Traditional halls</a:t>
            </a:r>
            <a:endParaRPr lang="en-GB" sz="1400">
              <a:effectLst/>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solidFill>
                  <a:sysClr val="windowText" lastClr="000000">
                    <a:lumMod val="65000"/>
                    <a:lumOff val="35000"/>
                  </a:sysClr>
                </a:solidFill>
              </a:defRPr>
            </a:pPr>
            <a:endParaRPr lang="en-GB"/>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en-US"/>
        </a:p>
      </c:txPr>
    </c:title>
    <c:autoTitleDeleted val="0"/>
    <c:plotArea>
      <c:layout/>
      <c:barChart>
        <c:barDir val="col"/>
        <c:grouping val="clustered"/>
        <c:varyColors val="0"/>
        <c:ser>
          <c:idx val="0"/>
          <c:order val="0"/>
          <c:tx>
            <c:v>Maximum</c:v>
          </c:tx>
          <c:spPr>
            <a:solidFill>
              <a:schemeClr val="accent1"/>
            </a:solidFill>
            <a:ln>
              <a:noFill/>
            </a:ln>
            <a:effectLst/>
          </c:spPr>
          <c:invertIfNegative val="0"/>
          <c:cat>
            <c:strRef>
              <c:f>Sheet31!$A$3:$A$7</c:f>
              <c:strCache>
                <c:ptCount val="5"/>
                <c:pt idx="0">
                  <c:v>Mensah Sarbah Hall</c:v>
                </c:pt>
                <c:pt idx="1">
                  <c:v>Akuafo Hall</c:v>
                </c:pt>
                <c:pt idx="2">
                  <c:v>Legon Hall</c:v>
                </c:pt>
                <c:pt idx="3">
                  <c:v>Commonwealth Hall</c:v>
                </c:pt>
                <c:pt idx="4">
                  <c:v>Volta Hall</c:v>
                </c:pt>
              </c:strCache>
            </c:strRef>
          </c:cat>
          <c:val>
            <c:numRef>
              <c:f>Sheet31!$C$3:$C$7</c:f>
              <c:numCache>
                <c:formatCode>0.00</c:formatCode>
                <c:ptCount val="5"/>
                <c:pt idx="0">
                  <c:v>18.550600556850558</c:v>
                </c:pt>
                <c:pt idx="1">
                  <c:v>15.811381442631445</c:v>
                </c:pt>
                <c:pt idx="2">
                  <c:v>19.780806781809872</c:v>
                </c:pt>
                <c:pt idx="3">
                  <c:v>24.759497215747221</c:v>
                </c:pt>
                <c:pt idx="4">
                  <c:v>21.502870046620046</c:v>
                </c:pt>
              </c:numCache>
            </c:numRef>
          </c:val>
          <c:extLst>
            <c:ext xmlns:c16="http://schemas.microsoft.com/office/drawing/2014/chart" uri="{C3380CC4-5D6E-409C-BE32-E72D297353CC}">
              <c16:uniqueId val="{00000000-3E38-AD49-B0FC-4D549B5842C7}"/>
            </c:ext>
          </c:extLst>
        </c:ser>
        <c:ser>
          <c:idx val="1"/>
          <c:order val="1"/>
          <c:tx>
            <c:v>Minimum</c:v>
          </c:tx>
          <c:spPr>
            <a:solidFill>
              <a:schemeClr val="accent2"/>
            </a:solidFill>
            <a:ln>
              <a:noFill/>
            </a:ln>
            <a:effectLst/>
          </c:spPr>
          <c:invertIfNegative val="0"/>
          <c:cat>
            <c:strRef>
              <c:f>Sheet31!$A$3:$A$7</c:f>
              <c:strCache>
                <c:ptCount val="5"/>
                <c:pt idx="0">
                  <c:v>Mensah Sarbah Hall</c:v>
                </c:pt>
                <c:pt idx="1">
                  <c:v>Akuafo Hall</c:v>
                </c:pt>
                <c:pt idx="2">
                  <c:v>Legon Hall</c:v>
                </c:pt>
                <c:pt idx="3">
                  <c:v>Commonwealth Hall</c:v>
                </c:pt>
                <c:pt idx="4">
                  <c:v>Volta Hall</c:v>
                </c:pt>
              </c:strCache>
            </c:strRef>
          </c:cat>
          <c:val>
            <c:numRef>
              <c:f>Sheet31!$D$3:$D$7</c:f>
              <c:numCache>
                <c:formatCode>0.00</c:formatCode>
                <c:ptCount val="5"/>
                <c:pt idx="0">
                  <c:v>4.9153765216265217</c:v>
                </c:pt>
                <c:pt idx="1">
                  <c:v>8.0959142709142711</c:v>
                </c:pt>
                <c:pt idx="2">
                  <c:v>5.0827732452732457</c:v>
                </c:pt>
                <c:pt idx="3">
                  <c:v>7.2056680587930595</c:v>
                </c:pt>
                <c:pt idx="4">
                  <c:v>2.0391964516964523</c:v>
                </c:pt>
              </c:numCache>
            </c:numRef>
          </c:val>
          <c:extLst>
            <c:ext xmlns:c16="http://schemas.microsoft.com/office/drawing/2014/chart" uri="{C3380CC4-5D6E-409C-BE32-E72D297353CC}">
              <c16:uniqueId val="{00000001-3E38-AD49-B0FC-4D549B5842C7}"/>
            </c:ext>
          </c:extLst>
        </c:ser>
        <c:ser>
          <c:idx val="2"/>
          <c:order val="2"/>
          <c:tx>
            <c:v>Average</c:v>
          </c:tx>
          <c:spPr>
            <a:solidFill>
              <a:schemeClr val="accent3"/>
            </a:solidFill>
            <a:ln>
              <a:noFill/>
            </a:ln>
            <a:effectLst/>
          </c:spPr>
          <c:invertIfNegative val="0"/>
          <c:cat>
            <c:strRef>
              <c:f>Sheet31!$A$3:$A$7</c:f>
              <c:strCache>
                <c:ptCount val="5"/>
                <c:pt idx="0">
                  <c:v>Mensah Sarbah Hall</c:v>
                </c:pt>
                <c:pt idx="1">
                  <c:v>Akuafo Hall</c:v>
                </c:pt>
                <c:pt idx="2">
                  <c:v>Legon Hall</c:v>
                </c:pt>
                <c:pt idx="3">
                  <c:v>Commonwealth Hall</c:v>
                </c:pt>
                <c:pt idx="4">
                  <c:v>Volta Hall</c:v>
                </c:pt>
              </c:strCache>
            </c:strRef>
          </c:cat>
          <c:val>
            <c:numRef>
              <c:f>Sheet31!$E$3:$E$7</c:f>
              <c:numCache>
                <c:formatCode>0.00</c:formatCode>
                <c:ptCount val="5"/>
                <c:pt idx="0">
                  <c:v>12.555841265216268</c:v>
                </c:pt>
                <c:pt idx="1">
                  <c:v>10.941115077052578</c:v>
                </c:pt>
                <c:pt idx="2">
                  <c:v>13.224710208487219</c:v>
                </c:pt>
                <c:pt idx="3">
                  <c:v>14.622212509712512</c:v>
                </c:pt>
                <c:pt idx="4">
                  <c:v>11.15905691530692</c:v>
                </c:pt>
              </c:numCache>
            </c:numRef>
          </c:val>
          <c:extLst>
            <c:ext xmlns:c16="http://schemas.microsoft.com/office/drawing/2014/chart" uri="{C3380CC4-5D6E-409C-BE32-E72D297353CC}">
              <c16:uniqueId val="{00000002-3E38-AD49-B0FC-4D549B5842C7}"/>
            </c:ext>
          </c:extLst>
        </c:ser>
        <c:dLbls>
          <c:showLegendKey val="0"/>
          <c:showVal val="0"/>
          <c:showCatName val="0"/>
          <c:showSerName val="0"/>
          <c:showPercent val="0"/>
          <c:showBubbleSize val="0"/>
        </c:dLbls>
        <c:gapWidth val="219"/>
        <c:overlap val="-27"/>
        <c:axId val="666408760"/>
        <c:axId val="666409936"/>
      </c:barChart>
      <c:catAx>
        <c:axId val="66640876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200" i="1">
                    <a:latin typeface="Times New Roman" panose="02020603050405020304" pitchFamily="18" charset="0"/>
                    <a:cs typeface="Times New Roman" panose="02020603050405020304" pitchFamily="18" charset="0"/>
                  </a:rPr>
                  <a:t>Traditional</a:t>
                </a:r>
                <a:r>
                  <a:rPr lang="en-GB" sz="1200" i="1" baseline="0">
                    <a:latin typeface="Times New Roman" panose="02020603050405020304" pitchFamily="18" charset="0"/>
                    <a:cs typeface="Times New Roman" panose="02020603050405020304" pitchFamily="18" charset="0"/>
                  </a:rPr>
                  <a:t> halls</a:t>
                </a:r>
                <a:endParaRPr lang="en-GB" sz="1200" i="1">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6409936"/>
        <c:crosses val="autoZero"/>
        <c:auto val="1"/>
        <c:lblAlgn val="ctr"/>
        <c:lblOffset val="100"/>
        <c:noMultiLvlLbl val="0"/>
      </c:catAx>
      <c:valAx>
        <c:axId val="6664099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200" b="0" i="1" u="none" strike="noStrike" baseline="0">
                    <a:effectLst/>
                    <a:latin typeface="Times New Roman" panose="02020603050405020304" pitchFamily="18" charset="0"/>
                    <a:cs typeface="Times New Roman" panose="02020603050405020304" pitchFamily="18" charset="0"/>
                  </a:rPr>
                  <a:t>Surface Exhalation rates (µBqm</a:t>
                </a:r>
                <a:r>
                  <a:rPr lang="en-GB" sz="1200" b="0" i="1" u="none" strike="noStrike" baseline="30000">
                    <a:effectLst/>
                    <a:latin typeface="Times New Roman" panose="02020603050405020304" pitchFamily="18" charset="0"/>
                    <a:cs typeface="Times New Roman" panose="02020603050405020304" pitchFamily="18" charset="0"/>
                  </a:rPr>
                  <a:t>-2</a:t>
                </a:r>
                <a:r>
                  <a:rPr lang="en-GB" sz="1200" b="0" i="1" u="none" strike="noStrike" baseline="0">
                    <a:effectLst/>
                    <a:latin typeface="Times New Roman" panose="02020603050405020304" pitchFamily="18" charset="0"/>
                    <a:cs typeface="Times New Roman" panose="02020603050405020304" pitchFamily="18" charset="0"/>
                  </a:rPr>
                  <a:t>h</a:t>
                </a:r>
                <a:r>
                  <a:rPr lang="en-GB" sz="1200" b="0" i="1" u="none" strike="noStrike" baseline="30000">
                    <a:effectLst/>
                    <a:latin typeface="Times New Roman" panose="02020603050405020304" pitchFamily="18" charset="0"/>
                    <a:cs typeface="Times New Roman" panose="02020603050405020304" pitchFamily="18" charset="0"/>
                  </a:rPr>
                  <a:t>-1</a:t>
                </a:r>
                <a:r>
                  <a:rPr lang="en-GB" sz="1200" b="0" i="1" u="none" strike="noStrike" baseline="0">
                    <a:effectLst/>
                    <a:latin typeface="Times New Roman" panose="02020603050405020304" pitchFamily="18" charset="0"/>
                    <a:cs typeface="Times New Roman" panose="02020603050405020304" pitchFamily="18" charset="0"/>
                  </a:rPr>
                  <a:t>) </a:t>
                </a:r>
                <a:endParaRPr lang="en-GB" sz="1200" b="0" i="1" u="none">
                  <a:latin typeface="Times New Roman" panose="02020603050405020304" pitchFamily="18" charset="0"/>
                  <a:cs typeface="Times New Roman" panose="02020603050405020304" pitchFamily="18" charset="0"/>
                </a:endParaRPr>
              </a:p>
            </c:rich>
          </c:tx>
          <c:layout>
            <c:manualLayout>
              <c:xMode val="edge"/>
              <c:yMode val="edge"/>
              <c:x val="8.658736567671443E-3"/>
              <c:y val="0.13189299341926586"/>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6408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sz="4400" b="1" i="0">
                <a:solidFill>
                  <a:schemeClr val="tx1"/>
                </a:solidFill>
                <a:latin typeface="Palatino Linotype"/>
                <a:cs typeface="Palatino Linotype"/>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sz="245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6/30/23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chemeClr val="tx1"/>
                </a:solidFill>
                <a:latin typeface="Palatino Linotype"/>
                <a:cs typeface="Palatino Linotype"/>
              </a:defRPr>
            </a:lvl1pPr>
          </a:lstStyle>
          <a:p>
            <a:endParaRPr/>
          </a:p>
        </p:txBody>
      </p:sp>
      <p:sp>
        <p:nvSpPr>
          <p:cNvPr id="3" name="Holder 3"/>
          <p:cNvSpPr>
            <a:spLocks noGrp="1"/>
          </p:cNvSpPr>
          <p:nvPr>
            <p:ph type="body" idx="1"/>
          </p:nvPr>
        </p:nvSpPr>
        <p:spPr/>
        <p:txBody>
          <a:bodyPr lIns="0" tIns="0" rIns="0" bIns="0"/>
          <a:lstStyle>
            <a:lvl1pPr>
              <a:defRPr sz="245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6/30/23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chemeClr val="tx1"/>
                </a:solidFill>
                <a:latin typeface="Palatino Linotype"/>
                <a:cs typeface="Palatino Linotype"/>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6/30/23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chemeClr val="tx1"/>
                </a:solidFill>
                <a:latin typeface="Palatino Linotype"/>
                <a:cs typeface="Palatino Linotype"/>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6/30/23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7800598" y="0"/>
            <a:ext cx="10487025" cy="10287000"/>
          </a:xfrm>
          <a:custGeom>
            <a:avLst/>
            <a:gdLst/>
            <a:ahLst/>
            <a:cxnLst/>
            <a:rect l="l" t="t" r="r" b="b"/>
            <a:pathLst>
              <a:path w="10487025" h="10287000">
                <a:moveTo>
                  <a:pt x="10487024" y="10286999"/>
                </a:moveTo>
                <a:lnTo>
                  <a:pt x="0" y="10286999"/>
                </a:lnTo>
                <a:lnTo>
                  <a:pt x="0" y="0"/>
                </a:lnTo>
                <a:lnTo>
                  <a:pt x="10487024" y="0"/>
                </a:lnTo>
                <a:lnTo>
                  <a:pt x="10487024" y="10286999"/>
                </a:lnTo>
                <a:close/>
              </a:path>
            </a:pathLst>
          </a:custGeom>
          <a:solidFill>
            <a:srgbClr val="000000"/>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6/30/23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61300" y="1126110"/>
            <a:ext cx="16765399" cy="1752600"/>
          </a:xfrm>
          <a:prstGeom prst="rect">
            <a:avLst/>
          </a:prstGeom>
        </p:spPr>
        <p:txBody>
          <a:bodyPr wrap="square" lIns="0" tIns="0" rIns="0" bIns="0">
            <a:spAutoFit/>
          </a:bodyPr>
          <a:lstStyle>
            <a:lvl1pPr>
              <a:defRPr sz="4400" b="1" i="0">
                <a:solidFill>
                  <a:schemeClr val="tx1"/>
                </a:solidFill>
                <a:latin typeface="Palatino Linotype"/>
                <a:cs typeface="Palatino Linotype"/>
              </a:defRPr>
            </a:lvl1pPr>
          </a:lstStyle>
          <a:p>
            <a:endParaRPr/>
          </a:p>
        </p:txBody>
      </p:sp>
      <p:sp>
        <p:nvSpPr>
          <p:cNvPr id="3" name="Holder 3"/>
          <p:cNvSpPr>
            <a:spLocks noGrp="1"/>
          </p:cNvSpPr>
          <p:nvPr>
            <p:ph type="body" idx="1"/>
          </p:nvPr>
        </p:nvSpPr>
        <p:spPr>
          <a:xfrm>
            <a:off x="4287035" y="4736310"/>
            <a:ext cx="9713928" cy="2307590"/>
          </a:xfrm>
          <a:prstGeom prst="rect">
            <a:avLst/>
          </a:prstGeom>
        </p:spPr>
        <p:txBody>
          <a:bodyPr wrap="square" lIns="0" tIns="0" rIns="0" bIns="0">
            <a:spAutoFit/>
          </a:bodyPr>
          <a:lstStyle>
            <a:lvl1pPr>
              <a:defRPr sz="245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6/30/23</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hyperlink" Target="https://iupap.org/" TargetMode="External"/><Relationship Id="rId1" Type="http://schemas.openxmlformats.org/officeDocument/2006/relationships/slideLayout" Target="../slideLayouts/slideLayout1.xml"/><Relationship Id="rId4" Type="http://schemas.openxmlformats.org/officeDocument/2006/relationships/image" Target="../media/image2.tiff"/></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5BA6A-A384-EC43-82CD-44CEA96CF36F}"/>
              </a:ext>
            </a:extLst>
          </p:cNvPr>
          <p:cNvSpPr>
            <a:spLocks noGrp="1"/>
          </p:cNvSpPr>
          <p:nvPr>
            <p:ph type="ctrTitle"/>
          </p:nvPr>
        </p:nvSpPr>
        <p:spPr>
          <a:xfrm>
            <a:off x="3007432" y="893683"/>
            <a:ext cx="11165768" cy="2215991"/>
          </a:xfrm>
        </p:spPr>
        <p:txBody>
          <a:bodyPr/>
          <a:lstStyle/>
          <a:p>
            <a:pPr marL="0" indent="0" algn="ctr"/>
            <a:r>
              <a:rPr lang="en-US" sz="3600" dirty="0">
                <a:latin typeface="PT Sans" panose="020B0503020203020204" pitchFamily="34" charset="77"/>
              </a:rPr>
              <a:t>8</a:t>
            </a:r>
            <a:r>
              <a:rPr lang="en-US" sz="3600" baseline="30000" dirty="0">
                <a:latin typeface="PT Sans" panose="020B0503020203020204" pitchFamily="34" charset="77"/>
              </a:rPr>
              <a:t>th</a:t>
            </a:r>
            <a:r>
              <a:rPr lang="en-US" sz="3600" dirty="0">
                <a:latin typeface="PT Sans" panose="020B0503020203020204" pitchFamily="34" charset="77"/>
              </a:rPr>
              <a:t> </a:t>
            </a:r>
            <a:r>
              <a:rPr lang="en-US" sz="3600" dirty="0">
                <a:latin typeface="PT Sans" panose="020B0503020203020204" pitchFamily="34" charset="77"/>
                <a:hlinkClick r:id="rId2"/>
              </a:rPr>
              <a:t>IUPAP</a:t>
            </a:r>
            <a:r>
              <a:rPr lang="en-US" sz="3600" dirty="0">
                <a:latin typeface="PT Sans" panose="020B0503020203020204" pitchFamily="34" charset="77"/>
              </a:rPr>
              <a:t> International Conference on Women in Physics(ICWIP 2023) </a:t>
            </a:r>
            <a:br>
              <a:rPr lang="en-US" sz="3600" dirty="0">
                <a:latin typeface="PT Sans" panose="020B0503020203020204" pitchFamily="34" charset="77"/>
              </a:rPr>
            </a:br>
            <a:r>
              <a:rPr lang="en-US" sz="3600" dirty="0">
                <a:latin typeface="PT Sans" panose="020B0503020203020204" pitchFamily="34" charset="77"/>
              </a:rPr>
              <a:t>10-14 July 2023</a:t>
            </a:r>
            <a:br>
              <a:rPr lang="en-US" sz="3600" dirty="0">
                <a:latin typeface="PT Sans" panose="020B0503020203020204" pitchFamily="34" charset="77"/>
              </a:rPr>
            </a:br>
            <a:endParaRPr lang="en-US" sz="3600" dirty="0">
              <a:latin typeface="PT Sans" panose="020B0503020203020204" pitchFamily="34" charset="77"/>
            </a:endParaRPr>
          </a:p>
        </p:txBody>
      </p:sp>
      <p:sp>
        <p:nvSpPr>
          <p:cNvPr id="3" name="Subtitle 2">
            <a:extLst>
              <a:ext uri="{FF2B5EF4-FFF2-40B4-BE49-F238E27FC236}">
                <a16:creationId xmlns:a16="http://schemas.microsoft.com/office/drawing/2014/main" id="{EE597AD2-DD87-0E44-8A12-5AD16853F4E6}"/>
              </a:ext>
            </a:extLst>
          </p:cNvPr>
          <p:cNvSpPr>
            <a:spLocks noGrp="1"/>
          </p:cNvSpPr>
          <p:nvPr>
            <p:ph type="subTitle" idx="4"/>
          </p:nvPr>
        </p:nvSpPr>
        <p:spPr>
          <a:xfrm>
            <a:off x="2189516" y="3380962"/>
            <a:ext cx="12801600" cy="2829337"/>
          </a:xfrm>
        </p:spPr>
        <p:txBody>
          <a:bodyPr/>
          <a:lstStyle/>
          <a:p>
            <a:pPr algn="ctr"/>
            <a:r>
              <a:rPr lang="en-US" sz="3600" dirty="0">
                <a:latin typeface="PT Sans" panose="020B0503020203020204" pitchFamily="34" charset="77"/>
              </a:rPr>
              <a:t>Assessing Radon and Radon Exhalation Rates in Traditional Main Halls of University of Ghana Campus: A Sealed-Can Technique Approach</a:t>
            </a:r>
          </a:p>
          <a:p>
            <a:endParaRPr lang="en-US" dirty="0"/>
          </a:p>
        </p:txBody>
      </p:sp>
      <p:pic>
        <p:nvPicPr>
          <p:cNvPr id="4" name="Picture 3">
            <a:extLst>
              <a:ext uri="{FF2B5EF4-FFF2-40B4-BE49-F238E27FC236}">
                <a16:creationId xmlns:a16="http://schemas.microsoft.com/office/drawing/2014/main" id="{EB60E80D-257D-404E-98A7-659DC112F756}"/>
              </a:ext>
            </a:extLst>
          </p:cNvPr>
          <p:cNvPicPr>
            <a:picLocks noChangeAspect="1"/>
          </p:cNvPicPr>
          <p:nvPr/>
        </p:nvPicPr>
        <p:blipFill>
          <a:blip r:embed="rId3"/>
          <a:stretch>
            <a:fillRect/>
          </a:stretch>
        </p:blipFill>
        <p:spPr>
          <a:xfrm>
            <a:off x="152573" y="56854"/>
            <a:ext cx="2854859" cy="2191046"/>
          </a:xfrm>
          <a:prstGeom prst="rect">
            <a:avLst/>
          </a:prstGeom>
        </p:spPr>
      </p:pic>
      <p:pic>
        <p:nvPicPr>
          <p:cNvPr id="5" name="Picture 4">
            <a:extLst>
              <a:ext uri="{FF2B5EF4-FFF2-40B4-BE49-F238E27FC236}">
                <a16:creationId xmlns:a16="http://schemas.microsoft.com/office/drawing/2014/main" id="{E84AA90A-3BB1-9E40-8AED-F400E279187C}"/>
              </a:ext>
            </a:extLst>
          </p:cNvPr>
          <p:cNvPicPr>
            <a:picLocks noChangeAspect="1"/>
          </p:cNvPicPr>
          <p:nvPr/>
        </p:nvPicPr>
        <p:blipFill>
          <a:blip r:embed="rId4"/>
          <a:stretch>
            <a:fillRect/>
          </a:stretch>
        </p:blipFill>
        <p:spPr>
          <a:xfrm>
            <a:off x="15676597" y="104196"/>
            <a:ext cx="2480378" cy="1838904"/>
          </a:xfrm>
          <a:prstGeom prst="rect">
            <a:avLst/>
          </a:prstGeom>
        </p:spPr>
      </p:pic>
      <p:sp>
        <p:nvSpPr>
          <p:cNvPr id="6" name="Subtitle 2">
            <a:extLst>
              <a:ext uri="{FF2B5EF4-FFF2-40B4-BE49-F238E27FC236}">
                <a16:creationId xmlns:a16="http://schemas.microsoft.com/office/drawing/2014/main" id="{ED199417-6EED-024B-82F3-9DFEDB12925D}"/>
              </a:ext>
            </a:extLst>
          </p:cNvPr>
          <p:cNvSpPr txBox="1">
            <a:spLocks/>
          </p:cNvSpPr>
          <p:nvPr/>
        </p:nvSpPr>
        <p:spPr>
          <a:xfrm>
            <a:off x="2362200" y="5753100"/>
            <a:ext cx="12801600" cy="1985159"/>
          </a:xfrm>
          <a:prstGeom prst="rect">
            <a:avLst/>
          </a:prstGeom>
        </p:spPr>
        <p:txBody>
          <a:bodyPr wrap="square" lIns="0" tIns="0" rIns="0" bIns="0">
            <a:spAutoFit/>
          </a:bodyPr>
          <a:lstStyle>
            <a:lvl1pPr marL="0">
              <a:defRPr sz="2450" b="0" i="0">
                <a:solidFill>
                  <a:schemeClr val="tx1"/>
                </a:solidFill>
                <a:latin typeface="Calibri"/>
                <a:ea typeface="+mn-ea"/>
                <a:cs typeface="Calibri"/>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4000" b="1" dirty="0">
                <a:latin typeface="PT Sans" panose="020B0503020203020204" pitchFamily="34" charset="77"/>
              </a:rPr>
              <a:t>Irene Opoku-</a:t>
            </a:r>
            <a:r>
              <a:rPr lang="en-US" sz="4000" b="1" dirty="0" err="1">
                <a:latin typeface="PT Sans" panose="020B0503020203020204" pitchFamily="34" charset="77"/>
              </a:rPr>
              <a:t>Ntim</a:t>
            </a:r>
            <a:r>
              <a:rPr lang="en-US" sz="4000" b="1" dirty="0">
                <a:latin typeface="PT Sans" panose="020B0503020203020204" pitchFamily="34" charset="77"/>
              </a:rPr>
              <a:t>, </a:t>
            </a:r>
            <a:r>
              <a:rPr lang="en-US" sz="4000" b="1" dirty="0" err="1">
                <a:latin typeface="PT Sans" panose="020B0503020203020204" pitchFamily="34" charset="77"/>
              </a:rPr>
              <a:t>Darkwa</a:t>
            </a:r>
            <a:r>
              <a:rPr lang="en-US" sz="4000" b="1" dirty="0">
                <a:latin typeface="PT Sans" panose="020B0503020203020204" pitchFamily="34" charset="77"/>
              </a:rPr>
              <a:t> Charles Aboagye, Aba Bentil </a:t>
            </a:r>
            <a:r>
              <a:rPr lang="en-US" sz="4000" b="1" dirty="0" err="1">
                <a:latin typeface="PT Sans" panose="020B0503020203020204" pitchFamily="34" charset="77"/>
              </a:rPr>
              <a:t>Andam</a:t>
            </a:r>
            <a:r>
              <a:rPr lang="en-US" sz="4000" b="1" dirty="0">
                <a:latin typeface="PT Sans" panose="020B0503020203020204" pitchFamily="34" charset="77"/>
              </a:rPr>
              <a:t> </a:t>
            </a:r>
            <a:endParaRPr lang="en-US" sz="4000" dirty="0">
              <a:latin typeface="PT Sans" panose="020B0503020203020204" pitchFamily="34" charset="77"/>
            </a:endParaRPr>
          </a:p>
          <a:p>
            <a:r>
              <a:rPr lang="en-US" dirty="0"/>
              <a:t> </a:t>
            </a:r>
          </a:p>
          <a:p>
            <a:endParaRPr lang="en-US" dirty="0"/>
          </a:p>
        </p:txBody>
      </p:sp>
    </p:spTree>
    <p:extLst>
      <p:ext uri="{BB962C8B-B14F-4D97-AF65-F5344CB8AC3E}">
        <p14:creationId xmlns:p14="http://schemas.microsoft.com/office/powerpoint/2010/main" val="1416265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8839200" cy="8953500"/>
            <a:chOff x="0" y="0"/>
            <a:chExt cx="9144000" cy="10287000"/>
          </a:xfrm>
        </p:grpSpPr>
        <p:sp>
          <p:nvSpPr>
            <p:cNvPr id="3" name="object 3"/>
            <p:cNvSpPr/>
            <p:nvPr/>
          </p:nvSpPr>
          <p:spPr>
            <a:xfrm>
              <a:off x="0" y="0"/>
              <a:ext cx="9144000" cy="10287000"/>
            </a:xfrm>
            <a:custGeom>
              <a:avLst/>
              <a:gdLst/>
              <a:ahLst/>
              <a:cxnLst/>
              <a:rect l="l" t="t" r="r" b="b"/>
              <a:pathLst>
                <a:path w="9144000" h="10287000">
                  <a:moveTo>
                    <a:pt x="9144000" y="10286999"/>
                  </a:moveTo>
                  <a:lnTo>
                    <a:pt x="0" y="10286999"/>
                  </a:lnTo>
                  <a:lnTo>
                    <a:pt x="0" y="0"/>
                  </a:lnTo>
                  <a:lnTo>
                    <a:pt x="9144000" y="0"/>
                  </a:lnTo>
                  <a:lnTo>
                    <a:pt x="9144000" y="10286999"/>
                  </a:lnTo>
                  <a:close/>
                </a:path>
              </a:pathLst>
            </a:custGeom>
            <a:solidFill>
              <a:srgbClr val="000000"/>
            </a:solidFill>
          </p:spPr>
          <p:txBody>
            <a:bodyPr wrap="square" lIns="0" tIns="0" rIns="0" bIns="0" rtlCol="0"/>
            <a:lstStyle/>
            <a:p>
              <a:endParaRPr/>
            </a:p>
          </p:txBody>
        </p:sp>
        <p:pic>
          <p:nvPicPr>
            <p:cNvPr id="4" name="object 4"/>
            <p:cNvPicPr/>
            <p:nvPr/>
          </p:nvPicPr>
          <p:blipFill>
            <a:blip r:embed="rId2" cstate="print"/>
            <a:stretch>
              <a:fillRect/>
            </a:stretch>
          </p:blipFill>
          <p:spPr>
            <a:xfrm>
              <a:off x="1334999" y="1143000"/>
              <a:ext cx="6467474" cy="8000999"/>
            </a:xfrm>
            <a:prstGeom prst="rect">
              <a:avLst/>
            </a:prstGeom>
          </p:spPr>
        </p:pic>
      </p:grpSp>
      <p:sp>
        <p:nvSpPr>
          <p:cNvPr id="5" name="object 5"/>
          <p:cNvSpPr txBox="1">
            <a:spLocks noGrp="1"/>
          </p:cNvSpPr>
          <p:nvPr>
            <p:ph type="title"/>
          </p:nvPr>
        </p:nvSpPr>
        <p:spPr>
          <a:xfrm>
            <a:off x="10553191" y="1675167"/>
            <a:ext cx="4300855" cy="566822"/>
          </a:xfrm>
          <a:prstGeom prst="rect">
            <a:avLst/>
          </a:prstGeom>
        </p:spPr>
        <p:txBody>
          <a:bodyPr vert="horz" wrap="square" lIns="0" tIns="12700" rIns="0" bIns="0" rtlCol="0">
            <a:spAutoFit/>
          </a:bodyPr>
          <a:lstStyle/>
          <a:p>
            <a:pPr marL="12700">
              <a:lnSpc>
                <a:spcPct val="100000"/>
              </a:lnSpc>
              <a:spcBef>
                <a:spcPts val="100"/>
              </a:spcBef>
            </a:pPr>
            <a:r>
              <a:rPr sz="3600" spc="35" dirty="0">
                <a:latin typeface="PT Sans" panose="020B0503020203020204" pitchFamily="34" charset="77"/>
              </a:rPr>
              <a:t>Introduction</a:t>
            </a:r>
            <a:endParaRPr sz="3600" dirty="0">
              <a:latin typeface="PT Sans" panose="020B0503020203020204" pitchFamily="34" charset="77"/>
            </a:endParaRPr>
          </a:p>
        </p:txBody>
      </p:sp>
      <p:sp>
        <p:nvSpPr>
          <p:cNvPr id="6" name="object 6"/>
          <p:cNvSpPr txBox="1"/>
          <p:nvPr/>
        </p:nvSpPr>
        <p:spPr>
          <a:xfrm>
            <a:off x="8832890" y="2864745"/>
            <a:ext cx="9150310" cy="3984104"/>
          </a:xfrm>
          <a:prstGeom prst="rect">
            <a:avLst/>
          </a:prstGeom>
        </p:spPr>
        <p:txBody>
          <a:bodyPr vert="horz" wrap="square" lIns="0" tIns="8255" rIns="0" bIns="0" rtlCol="0">
            <a:spAutoFit/>
          </a:bodyPr>
          <a:lstStyle/>
          <a:p>
            <a:pPr marL="355600" marR="5080" indent="-342900">
              <a:lnSpc>
                <a:spcPct val="102000"/>
              </a:lnSpc>
              <a:spcBef>
                <a:spcPts val="65"/>
              </a:spcBef>
              <a:buFont typeface="Arial" panose="020B0604020202020204" pitchFamily="34" charset="0"/>
              <a:buChar char="•"/>
            </a:pPr>
            <a:r>
              <a:rPr lang="en-US" sz="2800" dirty="0">
                <a:latin typeface="PT Sans" panose="020B0503020203020204" pitchFamily="34" charset="77"/>
              </a:rPr>
              <a:t>The quantity of radon generated in the soil is determined by the concentrations of uranium and thorium in the bedrock and soil components.</a:t>
            </a:r>
          </a:p>
          <a:p>
            <a:pPr marL="355600" marR="5080" indent="-342900">
              <a:lnSpc>
                <a:spcPct val="102000"/>
              </a:lnSpc>
              <a:spcBef>
                <a:spcPts val="65"/>
              </a:spcBef>
              <a:buFont typeface="Arial" panose="020B0604020202020204" pitchFamily="34" charset="0"/>
              <a:buChar char="•"/>
            </a:pPr>
            <a:endParaRPr lang="en-US" sz="2800" dirty="0">
              <a:latin typeface="PT Sans" panose="020B0503020203020204" pitchFamily="34" charset="77"/>
            </a:endParaRPr>
          </a:p>
          <a:p>
            <a:pPr marL="355600" marR="5080" indent="-342900">
              <a:lnSpc>
                <a:spcPct val="102000"/>
              </a:lnSpc>
              <a:spcBef>
                <a:spcPts val="65"/>
              </a:spcBef>
              <a:buFont typeface="Arial" panose="020B0604020202020204" pitchFamily="34" charset="0"/>
              <a:buChar char="•"/>
            </a:pPr>
            <a:endParaRPr lang="en-US" sz="2800" dirty="0">
              <a:latin typeface="PT Sans" panose="020B0503020203020204" pitchFamily="34" charset="77"/>
            </a:endParaRPr>
          </a:p>
          <a:p>
            <a:pPr marL="355600" marR="5080" indent="-342900">
              <a:lnSpc>
                <a:spcPct val="102000"/>
              </a:lnSpc>
              <a:spcBef>
                <a:spcPts val="65"/>
              </a:spcBef>
              <a:buFont typeface="Arial" panose="020B0604020202020204" pitchFamily="34" charset="0"/>
              <a:buChar char="•"/>
            </a:pPr>
            <a:r>
              <a:rPr lang="en-US" sz="2800" dirty="0">
                <a:latin typeface="PT Sans" panose="020B0503020203020204" pitchFamily="34" charset="77"/>
              </a:rPr>
              <a:t> Radon generated in the soil migrates through pore spaces in soil, cracks in rocks, and weak zones such as shear, faults, and thrust via the mechanisms of emanation, diffusion, and convection [</a:t>
            </a:r>
            <a:r>
              <a:rPr lang="en-US" sz="2800" dirty="0" err="1">
                <a:latin typeface="PT Sans" panose="020B0503020203020204" pitchFamily="34" charset="77"/>
              </a:rPr>
              <a:t>Chiad</a:t>
            </a:r>
            <a:r>
              <a:rPr lang="en-US" sz="2800" dirty="0">
                <a:latin typeface="PT Sans" panose="020B0503020203020204" pitchFamily="34" charset="77"/>
              </a:rPr>
              <a:t> et al., 2012].</a:t>
            </a:r>
            <a:endParaRPr sz="2800" dirty="0">
              <a:latin typeface="PT Sans" panose="020B0503020203020204" pitchFamily="34" charset="77"/>
              <a:cs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1300" y="1126110"/>
            <a:ext cx="16765399" cy="1388591"/>
          </a:xfrm>
          <a:prstGeom prst="rect">
            <a:avLst/>
          </a:prstGeom>
        </p:spPr>
        <p:txBody>
          <a:bodyPr vert="horz" wrap="square" lIns="0" tIns="506482" rIns="0" bIns="0" rtlCol="0">
            <a:spAutoFit/>
          </a:bodyPr>
          <a:lstStyle/>
          <a:p>
            <a:pPr marL="3765550" algn="l">
              <a:lnSpc>
                <a:spcPct val="100000"/>
              </a:lnSpc>
              <a:spcBef>
                <a:spcPts val="100"/>
              </a:spcBef>
            </a:pPr>
            <a:r>
              <a:rPr sz="5700" spc="-70" dirty="0">
                <a:latin typeface="PT Sans" panose="020B0503020203020204" pitchFamily="34" charset="77"/>
              </a:rPr>
              <a:t>Objective</a:t>
            </a:r>
            <a:endParaRPr sz="5700" dirty="0">
              <a:latin typeface="PT Sans" panose="020B0503020203020204" pitchFamily="34" charset="77"/>
            </a:endParaRPr>
          </a:p>
        </p:txBody>
      </p:sp>
      <p:sp>
        <p:nvSpPr>
          <p:cNvPr id="3" name="object 3"/>
          <p:cNvSpPr txBox="1"/>
          <p:nvPr/>
        </p:nvSpPr>
        <p:spPr>
          <a:xfrm>
            <a:off x="732569" y="2933700"/>
            <a:ext cx="8001000" cy="2009909"/>
          </a:xfrm>
          <a:prstGeom prst="rect">
            <a:avLst/>
          </a:prstGeom>
        </p:spPr>
        <p:txBody>
          <a:bodyPr vert="horz" wrap="square" lIns="0" tIns="8890" rIns="0" bIns="0" rtlCol="0">
            <a:spAutoFit/>
          </a:bodyPr>
          <a:lstStyle/>
          <a:p>
            <a:pPr marL="12700" marR="5080" indent="1311910" algn="r">
              <a:lnSpc>
                <a:spcPct val="118200"/>
              </a:lnSpc>
              <a:spcBef>
                <a:spcPts val="70"/>
              </a:spcBef>
            </a:pPr>
            <a:r>
              <a:rPr sz="2800" spc="165" dirty="0">
                <a:latin typeface="PT Sans" panose="020B0503020203020204" pitchFamily="34" charset="77"/>
                <a:cs typeface="Calibri"/>
              </a:rPr>
              <a:t>To</a:t>
            </a:r>
            <a:r>
              <a:rPr sz="2800" spc="95" dirty="0">
                <a:latin typeface="PT Sans" panose="020B0503020203020204" pitchFamily="34" charset="77"/>
                <a:cs typeface="Calibri"/>
              </a:rPr>
              <a:t> </a:t>
            </a:r>
            <a:r>
              <a:rPr sz="2800" b="1" spc="325" dirty="0">
                <a:latin typeface="PT Sans" panose="020B0503020203020204" pitchFamily="34" charset="77"/>
                <a:cs typeface="Calibri"/>
              </a:rPr>
              <a:t>assess</a:t>
            </a:r>
            <a:r>
              <a:rPr sz="2800" b="1" spc="105" dirty="0">
                <a:latin typeface="PT Sans" panose="020B0503020203020204" pitchFamily="34" charset="77"/>
                <a:cs typeface="Calibri"/>
              </a:rPr>
              <a:t> </a:t>
            </a:r>
            <a:r>
              <a:rPr sz="2800" spc="275" dirty="0">
                <a:latin typeface="PT Sans" panose="020B0503020203020204" pitchFamily="34" charset="77"/>
                <a:cs typeface="Calibri"/>
              </a:rPr>
              <a:t>the</a:t>
            </a:r>
            <a:r>
              <a:rPr sz="2800" spc="100" dirty="0">
                <a:latin typeface="PT Sans" panose="020B0503020203020204" pitchFamily="34" charset="77"/>
                <a:cs typeface="Calibri"/>
              </a:rPr>
              <a:t> </a:t>
            </a:r>
            <a:r>
              <a:rPr sz="2800" b="1" spc="315" dirty="0">
                <a:latin typeface="PT Sans" panose="020B0503020203020204" pitchFamily="34" charset="77"/>
                <a:cs typeface="Calibri"/>
              </a:rPr>
              <a:t>radon</a:t>
            </a:r>
            <a:r>
              <a:rPr lang="en-US" sz="2800" b="1" spc="315" dirty="0">
                <a:latin typeface="PT Sans" panose="020B0503020203020204" pitchFamily="34" charset="77"/>
                <a:cs typeface="Calibri"/>
              </a:rPr>
              <a:t>, it health risk</a:t>
            </a:r>
            <a:r>
              <a:rPr sz="2800" b="1" spc="105" dirty="0">
                <a:latin typeface="PT Sans" panose="020B0503020203020204" pitchFamily="34" charset="77"/>
                <a:cs typeface="Calibri"/>
              </a:rPr>
              <a:t> </a:t>
            </a:r>
            <a:r>
              <a:rPr sz="2800" spc="350" dirty="0">
                <a:latin typeface="PT Sans" panose="020B0503020203020204" pitchFamily="34" charset="77"/>
                <a:cs typeface="Calibri"/>
              </a:rPr>
              <a:t>and</a:t>
            </a:r>
            <a:r>
              <a:rPr sz="2800" spc="95" dirty="0">
                <a:latin typeface="PT Sans" panose="020B0503020203020204" pitchFamily="34" charset="77"/>
                <a:cs typeface="Calibri"/>
              </a:rPr>
              <a:t> </a:t>
            </a:r>
            <a:r>
              <a:rPr sz="2800" b="1" spc="295" dirty="0">
                <a:latin typeface="PT Sans" panose="020B0503020203020204" pitchFamily="34" charset="77"/>
                <a:cs typeface="Calibri"/>
              </a:rPr>
              <a:t>radon </a:t>
            </a:r>
            <a:r>
              <a:rPr sz="2800" b="1" spc="280" dirty="0">
                <a:latin typeface="PT Sans" panose="020B0503020203020204" pitchFamily="34" charset="77"/>
                <a:cs typeface="Calibri"/>
              </a:rPr>
              <a:t>exhalation</a:t>
            </a:r>
            <a:r>
              <a:rPr sz="2800" b="1" spc="160" dirty="0">
                <a:latin typeface="PT Sans" panose="020B0503020203020204" pitchFamily="34" charset="77"/>
                <a:cs typeface="Calibri"/>
              </a:rPr>
              <a:t> </a:t>
            </a:r>
            <a:r>
              <a:rPr sz="2800" b="1" spc="260" dirty="0">
                <a:latin typeface="PT Sans" panose="020B0503020203020204" pitchFamily="34" charset="77"/>
                <a:cs typeface="Calibri"/>
              </a:rPr>
              <a:t>rates</a:t>
            </a:r>
            <a:r>
              <a:rPr sz="2800" b="1" spc="110" dirty="0">
                <a:latin typeface="PT Sans" panose="020B0503020203020204" pitchFamily="34" charset="77"/>
                <a:cs typeface="Calibri"/>
              </a:rPr>
              <a:t> </a:t>
            </a:r>
            <a:r>
              <a:rPr sz="2800" spc="240" dirty="0">
                <a:latin typeface="PT Sans" panose="020B0503020203020204" pitchFamily="34" charset="77"/>
                <a:cs typeface="Calibri"/>
              </a:rPr>
              <a:t>in</a:t>
            </a:r>
            <a:r>
              <a:rPr sz="2800" spc="105" dirty="0">
                <a:latin typeface="PT Sans" panose="020B0503020203020204" pitchFamily="34" charset="77"/>
                <a:cs typeface="Calibri"/>
              </a:rPr>
              <a:t> </a:t>
            </a:r>
            <a:r>
              <a:rPr sz="2800" spc="215" dirty="0">
                <a:latin typeface="PT Sans" panose="020B0503020203020204" pitchFamily="34" charset="77"/>
                <a:cs typeface="Calibri"/>
              </a:rPr>
              <a:t>traditional</a:t>
            </a:r>
            <a:r>
              <a:rPr sz="2800" spc="105" dirty="0">
                <a:latin typeface="PT Sans" panose="020B0503020203020204" pitchFamily="34" charset="77"/>
                <a:cs typeface="Calibri"/>
              </a:rPr>
              <a:t> </a:t>
            </a:r>
            <a:r>
              <a:rPr sz="2800" spc="335" dirty="0">
                <a:latin typeface="PT Sans" panose="020B0503020203020204" pitchFamily="34" charset="77"/>
                <a:cs typeface="Calibri"/>
              </a:rPr>
              <a:t>main </a:t>
            </a:r>
            <a:r>
              <a:rPr sz="2800" spc="220" dirty="0">
                <a:latin typeface="PT Sans" panose="020B0503020203020204" pitchFamily="34" charset="77"/>
                <a:cs typeface="Calibri"/>
              </a:rPr>
              <a:t>halls</a:t>
            </a:r>
            <a:r>
              <a:rPr sz="2800" spc="105" dirty="0">
                <a:latin typeface="PT Sans" panose="020B0503020203020204" pitchFamily="34" charset="77"/>
                <a:cs typeface="Calibri"/>
              </a:rPr>
              <a:t> </a:t>
            </a:r>
            <a:r>
              <a:rPr sz="2800" spc="170" dirty="0">
                <a:latin typeface="PT Sans" panose="020B0503020203020204" pitchFamily="34" charset="77"/>
                <a:cs typeface="Calibri"/>
              </a:rPr>
              <a:t>of</a:t>
            </a:r>
            <a:r>
              <a:rPr sz="2800" spc="105" dirty="0">
                <a:latin typeface="PT Sans" panose="020B0503020203020204" pitchFamily="34" charset="77"/>
                <a:cs typeface="Calibri"/>
              </a:rPr>
              <a:t> </a:t>
            </a:r>
            <a:r>
              <a:rPr sz="2800" spc="275" dirty="0">
                <a:latin typeface="PT Sans" panose="020B0503020203020204" pitchFamily="34" charset="77"/>
                <a:cs typeface="Calibri"/>
              </a:rPr>
              <a:t>the</a:t>
            </a:r>
            <a:r>
              <a:rPr sz="2800" spc="105" dirty="0">
                <a:latin typeface="PT Sans" panose="020B0503020203020204" pitchFamily="34" charset="77"/>
                <a:cs typeface="Calibri"/>
              </a:rPr>
              <a:t> </a:t>
            </a:r>
            <a:r>
              <a:rPr sz="2800" spc="215" dirty="0">
                <a:latin typeface="PT Sans" panose="020B0503020203020204" pitchFamily="34" charset="77"/>
                <a:cs typeface="Calibri"/>
              </a:rPr>
              <a:t>University</a:t>
            </a:r>
            <a:r>
              <a:rPr sz="2800" spc="105" dirty="0">
                <a:latin typeface="PT Sans" panose="020B0503020203020204" pitchFamily="34" charset="77"/>
                <a:cs typeface="Calibri"/>
              </a:rPr>
              <a:t> </a:t>
            </a:r>
            <a:r>
              <a:rPr sz="2800" spc="170" dirty="0">
                <a:latin typeface="PT Sans" panose="020B0503020203020204" pitchFamily="34" charset="77"/>
                <a:cs typeface="Calibri"/>
              </a:rPr>
              <a:t>of</a:t>
            </a:r>
            <a:r>
              <a:rPr sz="2800" spc="105" dirty="0">
                <a:latin typeface="PT Sans" panose="020B0503020203020204" pitchFamily="34" charset="77"/>
                <a:cs typeface="Calibri"/>
              </a:rPr>
              <a:t> </a:t>
            </a:r>
            <a:r>
              <a:rPr sz="2800" spc="335" dirty="0">
                <a:latin typeface="PT Sans" panose="020B0503020203020204" pitchFamily="34" charset="77"/>
                <a:cs typeface="Calibri"/>
              </a:rPr>
              <a:t>Ghana</a:t>
            </a:r>
            <a:r>
              <a:rPr sz="2800" spc="105" dirty="0">
                <a:latin typeface="PT Sans" panose="020B0503020203020204" pitchFamily="34" charset="77"/>
                <a:cs typeface="Calibri"/>
              </a:rPr>
              <a:t> </a:t>
            </a:r>
            <a:r>
              <a:rPr sz="2800" spc="370" dirty="0">
                <a:latin typeface="PT Sans" panose="020B0503020203020204" pitchFamily="34" charset="77"/>
                <a:cs typeface="Calibri"/>
              </a:rPr>
              <a:t>campus </a:t>
            </a:r>
            <a:r>
              <a:rPr sz="2800" spc="330" dirty="0">
                <a:latin typeface="PT Sans" panose="020B0503020203020204" pitchFamily="34" charset="77"/>
                <a:cs typeface="Calibri"/>
              </a:rPr>
              <a:t>using</a:t>
            </a:r>
            <a:r>
              <a:rPr sz="2800" spc="100" dirty="0">
                <a:latin typeface="PT Sans" panose="020B0503020203020204" pitchFamily="34" charset="77"/>
                <a:cs typeface="Calibri"/>
              </a:rPr>
              <a:t> </a:t>
            </a:r>
            <a:r>
              <a:rPr sz="2800" spc="280" dirty="0">
                <a:latin typeface="PT Sans" panose="020B0503020203020204" pitchFamily="34" charset="77"/>
                <a:cs typeface="Calibri"/>
              </a:rPr>
              <a:t>a</a:t>
            </a:r>
            <a:r>
              <a:rPr sz="2800" spc="100" dirty="0">
                <a:latin typeface="PT Sans" panose="020B0503020203020204" pitchFamily="34" charset="77"/>
                <a:cs typeface="Calibri"/>
              </a:rPr>
              <a:t> </a:t>
            </a:r>
            <a:r>
              <a:rPr sz="2800" b="1" spc="285" dirty="0">
                <a:latin typeface="PT Sans" panose="020B0503020203020204" pitchFamily="34" charset="77"/>
                <a:cs typeface="Calibri"/>
              </a:rPr>
              <a:t>sealed-</a:t>
            </a:r>
            <a:r>
              <a:rPr sz="2800" b="1" spc="375" dirty="0">
                <a:latin typeface="PT Sans" panose="020B0503020203020204" pitchFamily="34" charset="77"/>
                <a:cs typeface="Calibri"/>
              </a:rPr>
              <a:t>can</a:t>
            </a:r>
            <a:r>
              <a:rPr sz="2800" b="1" spc="155" dirty="0">
                <a:latin typeface="PT Sans" panose="020B0503020203020204" pitchFamily="34" charset="77"/>
                <a:cs typeface="Calibri"/>
              </a:rPr>
              <a:t> </a:t>
            </a:r>
            <a:r>
              <a:rPr sz="2800" b="1" spc="270" dirty="0">
                <a:latin typeface="PT Sans" panose="020B0503020203020204" pitchFamily="34" charset="77"/>
                <a:cs typeface="Calibri"/>
              </a:rPr>
              <a:t>technique</a:t>
            </a:r>
            <a:r>
              <a:rPr sz="2800" spc="270" dirty="0">
                <a:latin typeface="Calibri"/>
                <a:cs typeface="Calibri"/>
              </a:rPr>
              <a:t>.</a:t>
            </a:r>
            <a:endParaRPr sz="2800" dirty="0">
              <a:latin typeface="Calibri"/>
              <a:cs typeface="Calibri"/>
            </a:endParaRPr>
          </a:p>
        </p:txBody>
      </p:sp>
      <p:pic>
        <p:nvPicPr>
          <p:cNvPr id="6" name="Picture 5">
            <a:extLst>
              <a:ext uri="{FF2B5EF4-FFF2-40B4-BE49-F238E27FC236}">
                <a16:creationId xmlns:a16="http://schemas.microsoft.com/office/drawing/2014/main" id="{E8720DDF-10D4-7747-848A-4A77165817EC}"/>
              </a:ext>
            </a:extLst>
          </p:cNvPr>
          <p:cNvPicPr>
            <a:picLocks noChangeAspect="1"/>
          </p:cNvPicPr>
          <p:nvPr/>
        </p:nvPicPr>
        <p:blipFill>
          <a:blip r:embed="rId2"/>
          <a:stretch>
            <a:fillRect/>
          </a:stretch>
        </p:blipFill>
        <p:spPr>
          <a:xfrm>
            <a:off x="9144000" y="1790700"/>
            <a:ext cx="8605203" cy="7010400"/>
          </a:xfrm>
          <a:prstGeom prst="rect">
            <a:avLst/>
          </a:prstGeom>
        </p:spPr>
      </p:pic>
      <p:sp>
        <p:nvSpPr>
          <p:cNvPr id="7" name="TextBox 6">
            <a:extLst>
              <a:ext uri="{FF2B5EF4-FFF2-40B4-BE49-F238E27FC236}">
                <a16:creationId xmlns:a16="http://schemas.microsoft.com/office/drawing/2014/main" id="{13FB823D-EE6C-1147-8B67-9BB3310A5319}"/>
              </a:ext>
            </a:extLst>
          </p:cNvPr>
          <p:cNvSpPr txBox="1"/>
          <p:nvPr/>
        </p:nvSpPr>
        <p:spPr>
          <a:xfrm>
            <a:off x="8839199" y="9029700"/>
            <a:ext cx="8915401" cy="646331"/>
          </a:xfrm>
          <a:prstGeom prst="rect">
            <a:avLst/>
          </a:prstGeom>
          <a:noFill/>
        </p:spPr>
        <p:txBody>
          <a:bodyPr wrap="square" rtlCol="0">
            <a:spAutoFit/>
          </a:bodyPr>
          <a:lstStyle/>
          <a:p>
            <a:r>
              <a:rPr lang="en-US" dirty="0"/>
              <a:t>Fig 1:  A modifiable lung cancer risk factor </a:t>
            </a:r>
          </a:p>
          <a:p>
            <a:r>
              <a:rPr lang="en-US" dirty="0"/>
              <a:t>Source: https://</a:t>
            </a:r>
            <a:r>
              <a:rPr lang="en-US" dirty="0" err="1"/>
              <a:t>www.ilcn.org</a:t>
            </a:r>
            <a:r>
              <a:rPr lang="en-US" dirty="0"/>
              <a:t>/radon-a-modifiable-lung-cancer-risk-factor/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500132" rIns="0" bIns="0" rtlCol="0">
            <a:spAutoFit/>
          </a:bodyPr>
          <a:lstStyle/>
          <a:p>
            <a:pPr marL="718820">
              <a:lnSpc>
                <a:spcPct val="100000"/>
              </a:lnSpc>
              <a:spcBef>
                <a:spcPts val="125"/>
              </a:spcBef>
            </a:pPr>
            <a:r>
              <a:rPr dirty="0"/>
              <a:t>Radon</a:t>
            </a:r>
            <a:r>
              <a:rPr spc="-90" dirty="0"/>
              <a:t> </a:t>
            </a:r>
            <a:r>
              <a:rPr dirty="0"/>
              <a:t>and</a:t>
            </a:r>
            <a:r>
              <a:rPr spc="-90" dirty="0"/>
              <a:t> </a:t>
            </a:r>
            <a:r>
              <a:rPr dirty="0"/>
              <a:t>Health</a:t>
            </a:r>
            <a:r>
              <a:rPr spc="-90" dirty="0"/>
              <a:t> </a:t>
            </a:r>
            <a:r>
              <a:rPr spc="-10" dirty="0"/>
              <a:t>Risks</a:t>
            </a:r>
          </a:p>
        </p:txBody>
      </p:sp>
      <p:sp>
        <p:nvSpPr>
          <p:cNvPr id="3" name="object 3"/>
          <p:cNvSpPr txBox="1"/>
          <p:nvPr/>
        </p:nvSpPr>
        <p:spPr>
          <a:xfrm>
            <a:off x="228601" y="2884529"/>
            <a:ext cx="8763000" cy="3591111"/>
          </a:xfrm>
          <a:prstGeom prst="rect">
            <a:avLst/>
          </a:prstGeom>
        </p:spPr>
        <p:txBody>
          <a:bodyPr vert="horz" wrap="square" lIns="0" tIns="10160" rIns="0" bIns="0" rtlCol="0">
            <a:spAutoFit/>
          </a:bodyPr>
          <a:lstStyle/>
          <a:p>
            <a:pPr marL="355600" marR="5080" indent="-342900" algn="r">
              <a:lnSpc>
                <a:spcPct val="117800"/>
              </a:lnSpc>
              <a:spcBef>
                <a:spcPts val="80"/>
              </a:spcBef>
              <a:buFont typeface="Arial" panose="020B0604020202020204" pitchFamily="34" charset="0"/>
              <a:buChar char="•"/>
            </a:pPr>
            <a:r>
              <a:rPr sz="2450" spc="345" dirty="0">
                <a:latin typeface="PT Sans" panose="020B0503020203020204" pitchFamily="34" charset="77"/>
                <a:cs typeface="Calibri"/>
              </a:rPr>
              <a:t>Radon</a:t>
            </a:r>
            <a:r>
              <a:rPr sz="2450" spc="95" dirty="0">
                <a:latin typeface="PT Sans" panose="020B0503020203020204" pitchFamily="34" charset="77"/>
                <a:cs typeface="Calibri"/>
              </a:rPr>
              <a:t> </a:t>
            </a:r>
            <a:r>
              <a:rPr sz="2450" spc="175" dirty="0">
                <a:latin typeface="PT Sans" panose="020B0503020203020204" pitchFamily="34" charset="77"/>
                <a:cs typeface="Calibri"/>
              </a:rPr>
              <a:t>is</a:t>
            </a:r>
            <a:r>
              <a:rPr sz="2450" spc="95" dirty="0">
                <a:latin typeface="PT Sans" panose="020B0503020203020204" pitchFamily="34" charset="77"/>
                <a:cs typeface="Calibri"/>
              </a:rPr>
              <a:t> </a:t>
            </a:r>
            <a:r>
              <a:rPr sz="2450" spc="280" dirty="0">
                <a:latin typeface="PT Sans" panose="020B0503020203020204" pitchFamily="34" charset="77"/>
                <a:cs typeface="Calibri"/>
              </a:rPr>
              <a:t>a</a:t>
            </a:r>
            <a:r>
              <a:rPr sz="2450" spc="100" dirty="0">
                <a:latin typeface="PT Sans" panose="020B0503020203020204" pitchFamily="34" charset="77"/>
                <a:cs typeface="Calibri"/>
              </a:rPr>
              <a:t> </a:t>
            </a:r>
            <a:r>
              <a:rPr sz="2450" b="1" spc="275" dirty="0">
                <a:latin typeface="PT Sans" panose="020B0503020203020204" pitchFamily="34" charset="77"/>
                <a:cs typeface="Calibri"/>
              </a:rPr>
              <a:t>radioactive</a:t>
            </a:r>
            <a:r>
              <a:rPr sz="2450" b="1" spc="150" dirty="0">
                <a:latin typeface="PT Sans" panose="020B0503020203020204" pitchFamily="34" charset="77"/>
                <a:cs typeface="Calibri"/>
              </a:rPr>
              <a:t> </a:t>
            </a:r>
            <a:r>
              <a:rPr sz="2450" b="1" spc="405" dirty="0">
                <a:latin typeface="PT Sans" panose="020B0503020203020204" pitchFamily="34" charset="77"/>
                <a:cs typeface="Calibri"/>
              </a:rPr>
              <a:t>gas</a:t>
            </a:r>
            <a:r>
              <a:rPr sz="2450" b="1" spc="95" dirty="0">
                <a:latin typeface="PT Sans" panose="020B0503020203020204" pitchFamily="34" charset="77"/>
                <a:cs typeface="Calibri"/>
              </a:rPr>
              <a:t> </a:t>
            </a:r>
            <a:r>
              <a:rPr sz="2450" spc="254" dirty="0">
                <a:latin typeface="PT Sans" panose="020B0503020203020204" pitchFamily="34" charset="77"/>
                <a:cs typeface="Calibri"/>
              </a:rPr>
              <a:t>that</a:t>
            </a:r>
            <a:r>
              <a:rPr sz="2450" spc="100" dirty="0">
                <a:latin typeface="PT Sans" panose="020B0503020203020204" pitchFamily="34" charset="77"/>
                <a:cs typeface="Calibri"/>
              </a:rPr>
              <a:t> </a:t>
            </a:r>
            <a:r>
              <a:rPr sz="2450" spc="315" dirty="0">
                <a:latin typeface="PT Sans" panose="020B0503020203020204" pitchFamily="34" charset="77"/>
                <a:cs typeface="Calibri"/>
              </a:rPr>
              <a:t>can </a:t>
            </a:r>
            <a:r>
              <a:rPr sz="2450" b="1" spc="345" dirty="0">
                <a:latin typeface="PT Sans" panose="020B0503020203020204" pitchFamily="34" charset="77"/>
                <a:cs typeface="Calibri"/>
              </a:rPr>
              <a:t>accumulate</a:t>
            </a:r>
            <a:r>
              <a:rPr sz="2450" b="1" spc="155" dirty="0">
                <a:latin typeface="PT Sans" panose="020B0503020203020204" pitchFamily="34" charset="77"/>
                <a:cs typeface="Calibri"/>
              </a:rPr>
              <a:t> </a:t>
            </a:r>
            <a:r>
              <a:rPr sz="2450" b="1" spc="245" dirty="0">
                <a:latin typeface="PT Sans" panose="020B0503020203020204" pitchFamily="34" charset="77"/>
                <a:cs typeface="Calibri"/>
              </a:rPr>
              <a:t>indoors</a:t>
            </a:r>
            <a:r>
              <a:rPr sz="2450" spc="245" dirty="0">
                <a:latin typeface="PT Sans" panose="020B0503020203020204" pitchFamily="34" charset="77"/>
                <a:cs typeface="Calibri"/>
              </a:rPr>
              <a:t>.</a:t>
            </a:r>
            <a:r>
              <a:rPr sz="2450" spc="105" dirty="0">
                <a:latin typeface="PT Sans" panose="020B0503020203020204" pitchFamily="34" charset="77"/>
                <a:cs typeface="Calibri"/>
              </a:rPr>
              <a:t> </a:t>
            </a:r>
            <a:r>
              <a:rPr sz="2450" spc="295" dirty="0">
                <a:latin typeface="PT Sans" panose="020B0503020203020204" pitchFamily="34" charset="77"/>
                <a:cs typeface="Calibri"/>
              </a:rPr>
              <a:t>Prolonged </a:t>
            </a:r>
            <a:r>
              <a:rPr sz="2450" spc="265" dirty="0">
                <a:latin typeface="PT Sans" panose="020B0503020203020204" pitchFamily="34" charset="77"/>
                <a:cs typeface="Calibri"/>
              </a:rPr>
              <a:t>exposure</a:t>
            </a:r>
            <a:r>
              <a:rPr sz="2450" spc="100" dirty="0">
                <a:latin typeface="PT Sans" panose="020B0503020203020204" pitchFamily="34" charset="77"/>
                <a:cs typeface="Calibri"/>
              </a:rPr>
              <a:t> </a:t>
            </a:r>
            <a:r>
              <a:rPr sz="2450" spc="190" dirty="0">
                <a:latin typeface="PT Sans" panose="020B0503020203020204" pitchFamily="34" charset="77"/>
                <a:cs typeface="Calibri"/>
              </a:rPr>
              <a:t>to</a:t>
            </a:r>
            <a:r>
              <a:rPr sz="2450" spc="100" dirty="0">
                <a:latin typeface="PT Sans" panose="020B0503020203020204" pitchFamily="34" charset="77"/>
                <a:cs typeface="Calibri"/>
              </a:rPr>
              <a:t> </a:t>
            </a:r>
            <a:r>
              <a:rPr sz="2450" spc="350" dirty="0">
                <a:latin typeface="PT Sans" panose="020B0503020203020204" pitchFamily="34" charset="77"/>
                <a:cs typeface="Calibri"/>
              </a:rPr>
              <a:t>high</a:t>
            </a:r>
            <a:r>
              <a:rPr sz="2450" spc="105" dirty="0">
                <a:latin typeface="PT Sans" panose="020B0503020203020204" pitchFamily="34" charset="77"/>
                <a:cs typeface="Calibri"/>
              </a:rPr>
              <a:t> </a:t>
            </a:r>
            <a:r>
              <a:rPr sz="2450" spc="190" dirty="0">
                <a:latin typeface="PT Sans" panose="020B0503020203020204" pitchFamily="34" charset="77"/>
                <a:cs typeface="Calibri"/>
              </a:rPr>
              <a:t>levels</a:t>
            </a:r>
            <a:r>
              <a:rPr sz="2450" spc="100" dirty="0">
                <a:latin typeface="PT Sans" panose="020B0503020203020204" pitchFamily="34" charset="77"/>
                <a:cs typeface="Calibri"/>
              </a:rPr>
              <a:t> </a:t>
            </a:r>
            <a:r>
              <a:rPr sz="2450" spc="170" dirty="0">
                <a:latin typeface="PT Sans" panose="020B0503020203020204" pitchFamily="34" charset="77"/>
                <a:cs typeface="Calibri"/>
              </a:rPr>
              <a:t>of</a:t>
            </a:r>
            <a:r>
              <a:rPr sz="2450" spc="105" dirty="0">
                <a:latin typeface="PT Sans" panose="020B0503020203020204" pitchFamily="34" charset="77"/>
                <a:cs typeface="Calibri"/>
              </a:rPr>
              <a:t> </a:t>
            </a:r>
            <a:r>
              <a:rPr sz="2450" spc="280" dirty="0">
                <a:latin typeface="PT Sans" panose="020B0503020203020204" pitchFamily="34" charset="77"/>
                <a:cs typeface="Calibri"/>
              </a:rPr>
              <a:t>radon</a:t>
            </a:r>
            <a:r>
              <a:rPr sz="2450" spc="100" dirty="0">
                <a:latin typeface="PT Sans" panose="020B0503020203020204" pitchFamily="34" charset="77"/>
                <a:cs typeface="Calibri"/>
              </a:rPr>
              <a:t> </a:t>
            </a:r>
            <a:r>
              <a:rPr sz="2450" spc="315" dirty="0">
                <a:latin typeface="PT Sans" panose="020B0503020203020204" pitchFamily="34" charset="77"/>
                <a:cs typeface="Calibri"/>
              </a:rPr>
              <a:t>can </a:t>
            </a:r>
            <a:r>
              <a:rPr sz="2450" b="1" spc="295" dirty="0">
                <a:latin typeface="PT Sans" panose="020B0503020203020204" pitchFamily="34" charset="77"/>
                <a:cs typeface="Calibri"/>
              </a:rPr>
              <a:t>increase</a:t>
            </a:r>
            <a:r>
              <a:rPr sz="2450" b="1" spc="155" dirty="0">
                <a:latin typeface="PT Sans" panose="020B0503020203020204" pitchFamily="34" charset="77"/>
                <a:cs typeface="Calibri"/>
              </a:rPr>
              <a:t> </a:t>
            </a:r>
            <a:r>
              <a:rPr sz="2450" b="1" spc="315" dirty="0">
                <a:latin typeface="PT Sans" panose="020B0503020203020204" pitchFamily="34" charset="77"/>
                <a:cs typeface="Calibri"/>
              </a:rPr>
              <a:t>the</a:t>
            </a:r>
            <a:r>
              <a:rPr sz="2450" b="1" spc="155" dirty="0">
                <a:latin typeface="PT Sans" panose="020B0503020203020204" pitchFamily="34" charset="77"/>
                <a:cs typeface="Calibri"/>
              </a:rPr>
              <a:t> </a:t>
            </a:r>
            <a:r>
              <a:rPr sz="2450" b="1" spc="270" dirty="0">
                <a:latin typeface="PT Sans" panose="020B0503020203020204" pitchFamily="34" charset="77"/>
                <a:cs typeface="Calibri"/>
              </a:rPr>
              <a:t>risk</a:t>
            </a:r>
            <a:r>
              <a:rPr sz="2450" b="1" spc="155" dirty="0">
                <a:latin typeface="PT Sans" panose="020B0503020203020204" pitchFamily="34" charset="77"/>
                <a:cs typeface="Calibri"/>
              </a:rPr>
              <a:t> </a:t>
            </a:r>
            <a:r>
              <a:rPr sz="2450" b="1" spc="240" dirty="0">
                <a:latin typeface="PT Sans" panose="020B0503020203020204" pitchFamily="34" charset="77"/>
                <a:cs typeface="Calibri"/>
              </a:rPr>
              <a:t>of</a:t>
            </a:r>
            <a:r>
              <a:rPr sz="2450" b="1" spc="155" dirty="0">
                <a:latin typeface="PT Sans" panose="020B0503020203020204" pitchFamily="34" charset="77"/>
                <a:cs typeface="Calibri"/>
              </a:rPr>
              <a:t> </a:t>
            </a:r>
            <a:r>
              <a:rPr sz="2450" b="1" spc="370" dirty="0">
                <a:latin typeface="PT Sans" panose="020B0503020203020204" pitchFamily="34" charset="77"/>
                <a:cs typeface="Calibri"/>
              </a:rPr>
              <a:t>lung</a:t>
            </a:r>
            <a:r>
              <a:rPr sz="2450" b="1" spc="160" dirty="0">
                <a:latin typeface="PT Sans" panose="020B0503020203020204" pitchFamily="34" charset="77"/>
                <a:cs typeface="Calibri"/>
              </a:rPr>
              <a:t> </a:t>
            </a:r>
            <a:r>
              <a:rPr sz="2450" b="1" spc="280" dirty="0">
                <a:latin typeface="PT Sans" panose="020B0503020203020204" pitchFamily="34" charset="77"/>
                <a:cs typeface="Calibri"/>
              </a:rPr>
              <a:t>cancer</a:t>
            </a:r>
            <a:r>
              <a:rPr sz="2450" spc="280" dirty="0">
                <a:latin typeface="PT Sans" panose="020B0503020203020204" pitchFamily="34" charset="77"/>
                <a:cs typeface="Calibri"/>
              </a:rPr>
              <a:t>.</a:t>
            </a:r>
            <a:r>
              <a:rPr sz="2450" spc="100" dirty="0">
                <a:latin typeface="PT Sans" panose="020B0503020203020204" pitchFamily="34" charset="77"/>
                <a:cs typeface="Calibri"/>
              </a:rPr>
              <a:t> </a:t>
            </a:r>
            <a:endParaRPr lang="en-US" sz="2450" spc="100" dirty="0">
              <a:latin typeface="PT Sans" panose="020B0503020203020204" pitchFamily="34" charset="77"/>
              <a:cs typeface="Calibri"/>
            </a:endParaRPr>
          </a:p>
          <a:p>
            <a:pPr marL="355600" marR="5080" indent="-342900" algn="r">
              <a:lnSpc>
                <a:spcPct val="117800"/>
              </a:lnSpc>
              <a:spcBef>
                <a:spcPts val="80"/>
              </a:spcBef>
              <a:buFont typeface="Arial" panose="020B0604020202020204" pitchFamily="34" charset="0"/>
              <a:buChar char="•"/>
            </a:pPr>
            <a:endParaRPr lang="en-US" sz="2450" spc="100" dirty="0">
              <a:latin typeface="PT Sans" panose="020B0503020203020204" pitchFamily="34" charset="77"/>
              <a:cs typeface="Calibri"/>
            </a:endParaRPr>
          </a:p>
          <a:p>
            <a:pPr marL="355600" marR="5080" indent="-342900" algn="r">
              <a:lnSpc>
                <a:spcPct val="117800"/>
              </a:lnSpc>
              <a:spcBef>
                <a:spcPts val="80"/>
              </a:spcBef>
              <a:buFont typeface="Arial" panose="020B0604020202020204" pitchFamily="34" charset="0"/>
              <a:buChar char="•"/>
            </a:pPr>
            <a:r>
              <a:rPr sz="2450" spc="155" dirty="0">
                <a:latin typeface="PT Sans" panose="020B0503020203020204" pitchFamily="34" charset="77"/>
                <a:cs typeface="Calibri"/>
              </a:rPr>
              <a:t>It</a:t>
            </a:r>
            <a:r>
              <a:rPr sz="2450" spc="100" dirty="0">
                <a:latin typeface="PT Sans" panose="020B0503020203020204" pitchFamily="34" charset="77"/>
                <a:cs typeface="Calibri"/>
              </a:rPr>
              <a:t> </a:t>
            </a:r>
            <a:r>
              <a:rPr sz="2450" spc="150" dirty="0">
                <a:latin typeface="PT Sans" panose="020B0503020203020204" pitchFamily="34" charset="77"/>
                <a:cs typeface="Calibri"/>
              </a:rPr>
              <a:t>is </a:t>
            </a:r>
            <a:r>
              <a:rPr sz="2450" spc="290" dirty="0">
                <a:latin typeface="PT Sans" panose="020B0503020203020204" pitchFamily="34" charset="77"/>
                <a:cs typeface="Calibri"/>
              </a:rPr>
              <a:t>important</a:t>
            </a:r>
            <a:r>
              <a:rPr sz="2450" spc="105" dirty="0">
                <a:latin typeface="PT Sans" panose="020B0503020203020204" pitchFamily="34" charset="77"/>
                <a:cs typeface="Calibri"/>
              </a:rPr>
              <a:t> </a:t>
            </a:r>
            <a:r>
              <a:rPr sz="2450" spc="190" dirty="0">
                <a:latin typeface="PT Sans" panose="020B0503020203020204" pitchFamily="34" charset="77"/>
                <a:cs typeface="Calibri"/>
              </a:rPr>
              <a:t>to</a:t>
            </a:r>
            <a:r>
              <a:rPr sz="2450" spc="105" dirty="0">
                <a:latin typeface="PT Sans" panose="020B0503020203020204" pitchFamily="34" charset="77"/>
                <a:cs typeface="Calibri"/>
              </a:rPr>
              <a:t> </a:t>
            </a:r>
            <a:r>
              <a:rPr sz="2450" spc="305" dirty="0">
                <a:latin typeface="PT Sans" panose="020B0503020203020204" pitchFamily="34" charset="77"/>
                <a:cs typeface="Calibri"/>
              </a:rPr>
              <a:t>measure</a:t>
            </a:r>
            <a:r>
              <a:rPr sz="2450" spc="105" dirty="0">
                <a:latin typeface="PT Sans" panose="020B0503020203020204" pitchFamily="34" charset="77"/>
                <a:cs typeface="Calibri"/>
              </a:rPr>
              <a:t> </a:t>
            </a:r>
            <a:r>
              <a:rPr sz="2450" spc="280" dirty="0">
                <a:latin typeface="PT Sans" panose="020B0503020203020204" pitchFamily="34" charset="77"/>
                <a:cs typeface="Calibri"/>
              </a:rPr>
              <a:t>radon</a:t>
            </a:r>
            <a:r>
              <a:rPr sz="2450" spc="110" dirty="0">
                <a:latin typeface="PT Sans" panose="020B0503020203020204" pitchFamily="34" charset="77"/>
                <a:cs typeface="Calibri"/>
              </a:rPr>
              <a:t> </a:t>
            </a:r>
            <a:r>
              <a:rPr sz="2450" spc="190" dirty="0">
                <a:latin typeface="PT Sans" panose="020B0503020203020204" pitchFamily="34" charset="77"/>
                <a:cs typeface="Calibri"/>
              </a:rPr>
              <a:t>levels</a:t>
            </a:r>
            <a:r>
              <a:rPr sz="2450" spc="105" dirty="0">
                <a:latin typeface="PT Sans" panose="020B0503020203020204" pitchFamily="34" charset="77"/>
                <a:cs typeface="Calibri"/>
              </a:rPr>
              <a:t> </a:t>
            </a:r>
            <a:r>
              <a:rPr sz="2450" spc="215" dirty="0">
                <a:latin typeface="PT Sans" panose="020B0503020203020204" pitchFamily="34" charset="77"/>
                <a:cs typeface="Calibri"/>
              </a:rPr>
              <a:t>in </a:t>
            </a:r>
            <a:r>
              <a:rPr sz="2450" spc="250" dirty="0">
                <a:latin typeface="PT Sans" panose="020B0503020203020204" pitchFamily="34" charset="77"/>
                <a:cs typeface="Calibri"/>
              </a:rPr>
              <a:t>buildings,</a:t>
            </a:r>
            <a:r>
              <a:rPr sz="2450" spc="110" dirty="0">
                <a:latin typeface="PT Sans" panose="020B0503020203020204" pitchFamily="34" charset="77"/>
                <a:cs typeface="Calibri"/>
              </a:rPr>
              <a:t> </a:t>
            </a:r>
            <a:r>
              <a:rPr sz="2450" spc="229" dirty="0">
                <a:latin typeface="PT Sans" panose="020B0503020203020204" pitchFamily="34" charset="77"/>
                <a:cs typeface="Calibri"/>
              </a:rPr>
              <a:t>especially</a:t>
            </a:r>
            <a:r>
              <a:rPr sz="2450" spc="110" dirty="0">
                <a:latin typeface="PT Sans" panose="020B0503020203020204" pitchFamily="34" charset="77"/>
                <a:cs typeface="Calibri"/>
              </a:rPr>
              <a:t> </a:t>
            </a:r>
            <a:r>
              <a:rPr sz="2450" spc="240" dirty="0">
                <a:latin typeface="PT Sans" panose="020B0503020203020204" pitchFamily="34" charset="77"/>
                <a:cs typeface="Calibri"/>
              </a:rPr>
              <a:t>in</a:t>
            </a:r>
            <a:r>
              <a:rPr sz="2450" spc="110" dirty="0">
                <a:latin typeface="PT Sans" panose="020B0503020203020204" pitchFamily="34" charset="77"/>
                <a:cs typeface="Calibri"/>
              </a:rPr>
              <a:t> </a:t>
            </a:r>
            <a:r>
              <a:rPr sz="2450" spc="225" dirty="0">
                <a:latin typeface="PT Sans" panose="020B0503020203020204" pitchFamily="34" charset="77"/>
                <a:cs typeface="Calibri"/>
              </a:rPr>
              <a:t>areas</a:t>
            </a:r>
            <a:r>
              <a:rPr sz="2450" spc="110" dirty="0">
                <a:latin typeface="PT Sans" panose="020B0503020203020204" pitchFamily="34" charset="77"/>
                <a:cs typeface="Calibri"/>
              </a:rPr>
              <a:t> </a:t>
            </a:r>
            <a:r>
              <a:rPr sz="2450" spc="275" dirty="0">
                <a:latin typeface="PT Sans" panose="020B0503020203020204" pitchFamily="34" charset="77"/>
                <a:cs typeface="Calibri"/>
              </a:rPr>
              <a:t>where people</a:t>
            </a:r>
            <a:r>
              <a:rPr sz="2450" spc="100" dirty="0">
                <a:latin typeface="PT Sans" panose="020B0503020203020204" pitchFamily="34" charset="77"/>
                <a:cs typeface="Calibri"/>
              </a:rPr>
              <a:t> </a:t>
            </a:r>
            <a:r>
              <a:rPr sz="2450" spc="335" dirty="0">
                <a:latin typeface="PT Sans" panose="020B0503020203020204" pitchFamily="34" charset="77"/>
                <a:cs typeface="Calibri"/>
              </a:rPr>
              <a:t>spend</a:t>
            </a:r>
            <a:r>
              <a:rPr sz="2450" spc="105" dirty="0">
                <a:latin typeface="PT Sans" panose="020B0503020203020204" pitchFamily="34" charset="77"/>
                <a:cs typeface="Calibri"/>
              </a:rPr>
              <a:t> </a:t>
            </a:r>
            <a:r>
              <a:rPr sz="2450" spc="280" dirty="0">
                <a:latin typeface="PT Sans" panose="020B0503020203020204" pitchFamily="34" charset="77"/>
                <a:cs typeface="Calibri"/>
              </a:rPr>
              <a:t>a</a:t>
            </a:r>
            <a:r>
              <a:rPr sz="2450" spc="105" dirty="0">
                <a:latin typeface="PT Sans" panose="020B0503020203020204" pitchFamily="34" charset="77"/>
                <a:cs typeface="Calibri"/>
              </a:rPr>
              <a:t> </a:t>
            </a:r>
            <a:r>
              <a:rPr sz="2450" spc="295" dirty="0">
                <a:latin typeface="PT Sans" panose="020B0503020203020204" pitchFamily="34" charset="77"/>
                <a:cs typeface="Calibri"/>
              </a:rPr>
              <a:t>signiﬁcant</a:t>
            </a:r>
            <a:r>
              <a:rPr sz="2450" spc="100" dirty="0">
                <a:latin typeface="PT Sans" panose="020B0503020203020204" pitchFamily="34" charset="77"/>
                <a:cs typeface="Calibri"/>
              </a:rPr>
              <a:t> </a:t>
            </a:r>
            <a:r>
              <a:rPr sz="2450" spc="355" dirty="0">
                <a:latin typeface="PT Sans" panose="020B0503020203020204" pitchFamily="34" charset="77"/>
                <a:cs typeface="Calibri"/>
              </a:rPr>
              <a:t>amount</a:t>
            </a:r>
            <a:r>
              <a:rPr sz="2450" spc="105" dirty="0">
                <a:latin typeface="PT Sans" panose="020B0503020203020204" pitchFamily="34" charset="77"/>
                <a:cs typeface="Calibri"/>
              </a:rPr>
              <a:t> </a:t>
            </a:r>
            <a:r>
              <a:rPr sz="2450" spc="145" dirty="0">
                <a:latin typeface="PT Sans" panose="020B0503020203020204" pitchFamily="34" charset="77"/>
                <a:cs typeface="Calibri"/>
              </a:rPr>
              <a:t>of</a:t>
            </a:r>
            <a:endParaRPr sz="2450" dirty="0">
              <a:latin typeface="PT Sans" panose="020B0503020203020204" pitchFamily="34" charset="77"/>
              <a:cs typeface="Calibri"/>
            </a:endParaRPr>
          </a:p>
          <a:p>
            <a:pPr marR="5080" algn="r">
              <a:lnSpc>
                <a:spcPct val="100000"/>
              </a:lnSpc>
              <a:spcBef>
                <a:spcPts val="509"/>
              </a:spcBef>
            </a:pPr>
            <a:r>
              <a:rPr sz="2450" spc="210" dirty="0">
                <a:latin typeface="PT Sans" panose="020B0503020203020204" pitchFamily="34" charset="77"/>
                <a:cs typeface="Calibri"/>
              </a:rPr>
              <a:t>time.</a:t>
            </a:r>
            <a:endParaRPr sz="2450" dirty="0">
              <a:latin typeface="PT Sans" panose="020B0503020203020204" pitchFamily="34" charset="77"/>
              <a:cs typeface="Calibri"/>
            </a:endParaRPr>
          </a:p>
        </p:txBody>
      </p:sp>
      <p:sp>
        <p:nvSpPr>
          <p:cNvPr id="5" name="TextBox 4">
            <a:extLst>
              <a:ext uri="{FF2B5EF4-FFF2-40B4-BE49-F238E27FC236}">
                <a16:creationId xmlns:a16="http://schemas.microsoft.com/office/drawing/2014/main" id="{9DF645EE-026A-6A4F-90C5-E4ECBF3FFBAC}"/>
              </a:ext>
            </a:extLst>
          </p:cNvPr>
          <p:cNvSpPr txBox="1"/>
          <p:nvPr/>
        </p:nvSpPr>
        <p:spPr>
          <a:xfrm>
            <a:off x="9296400" y="9334500"/>
            <a:ext cx="8839200" cy="369332"/>
          </a:xfrm>
          <a:prstGeom prst="rect">
            <a:avLst/>
          </a:prstGeom>
          <a:noFill/>
        </p:spPr>
        <p:txBody>
          <a:bodyPr wrap="square" rtlCol="0">
            <a:spAutoFit/>
          </a:bodyPr>
          <a:lstStyle/>
          <a:p>
            <a:r>
              <a:rPr lang="en-US" dirty="0"/>
              <a:t>Fig 1: Health Risk of Radon (EPA, Ireland, 2023)</a:t>
            </a:r>
          </a:p>
        </p:txBody>
      </p:sp>
      <p:pic>
        <p:nvPicPr>
          <p:cNvPr id="6" name="Picture 5">
            <a:extLst>
              <a:ext uri="{FF2B5EF4-FFF2-40B4-BE49-F238E27FC236}">
                <a16:creationId xmlns:a16="http://schemas.microsoft.com/office/drawing/2014/main" id="{051DA904-5606-834D-860F-9C45866E948C}"/>
              </a:ext>
            </a:extLst>
          </p:cNvPr>
          <p:cNvPicPr>
            <a:picLocks noChangeAspect="1"/>
          </p:cNvPicPr>
          <p:nvPr/>
        </p:nvPicPr>
        <p:blipFill>
          <a:blip r:embed="rId2"/>
          <a:stretch>
            <a:fillRect/>
          </a:stretch>
        </p:blipFill>
        <p:spPr>
          <a:xfrm>
            <a:off x="9296400" y="779657"/>
            <a:ext cx="8458200" cy="806709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8686800" y="266700"/>
            <a:ext cx="8648700" cy="1752600"/>
          </a:xfrm>
          <a:prstGeom prst="rect">
            <a:avLst/>
          </a:prstGeom>
          <a:solidFill>
            <a:srgbClr val="000000"/>
          </a:solidFill>
        </p:spPr>
        <p:txBody>
          <a:bodyPr vert="horz" wrap="square" lIns="0" tIns="422275" rIns="0" bIns="0" rtlCol="0">
            <a:spAutoFit/>
          </a:bodyPr>
          <a:lstStyle/>
          <a:p>
            <a:pPr marR="28575" algn="ctr">
              <a:lnSpc>
                <a:spcPct val="100000"/>
              </a:lnSpc>
              <a:spcBef>
                <a:spcPts val="3325"/>
              </a:spcBef>
            </a:pPr>
            <a:r>
              <a:rPr sz="5550" spc="-10" dirty="0">
                <a:solidFill>
                  <a:srgbClr val="FFFFFF"/>
                </a:solidFill>
              </a:rPr>
              <a:t>Methodology</a:t>
            </a:r>
            <a:endParaRPr sz="5550"/>
          </a:p>
        </p:txBody>
      </p:sp>
      <p:sp>
        <p:nvSpPr>
          <p:cNvPr id="4" name="object 4"/>
          <p:cNvSpPr txBox="1"/>
          <p:nvPr/>
        </p:nvSpPr>
        <p:spPr>
          <a:xfrm>
            <a:off x="9128442" y="2057400"/>
            <a:ext cx="7765415" cy="1948867"/>
          </a:xfrm>
          <a:prstGeom prst="rect">
            <a:avLst/>
          </a:prstGeom>
        </p:spPr>
        <p:txBody>
          <a:bodyPr vert="horz" wrap="square" lIns="0" tIns="10160" rIns="0" bIns="0" rtlCol="0">
            <a:spAutoFit/>
          </a:bodyPr>
          <a:lstStyle/>
          <a:p>
            <a:pPr marL="12065" marR="5080" indent="-635" algn="ctr">
              <a:lnSpc>
                <a:spcPct val="117800"/>
              </a:lnSpc>
              <a:spcBef>
                <a:spcPts val="80"/>
              </a:spcBef>
            </a:pPr>
            <a:r>
              <a:rPr lang="en-US" dirty="0">
                <a:latin typeface="PT Sans" panose="020B0503020203020204" pitchFamily="34" charset="77"/>
              </a:rPr>
              <a:t>Soil samples were collected from the traditional halls namely </a:t>
            </a:r>
            <a:r>
              <a:rPr lang="en-US" dirty="0" err="1">
                <a:latin typeface="PT Sans" panose="020B0503020203020204" pitchFamily="34" charset="77"/>
              </a:rPr>
              <a:t>Akuafo</a:t>
            </a:r>
            <a:r>
              <a:rPr lang="en-US" dirty="0">
                <a:latin typeface="PT Sans" panose="020B0503020203020204" pitchFamily="34" charset="77"/>
              </a:rPr>
              <a:t>, Mensah </a:t>
            </a:r>
            <a:r>
              <a:rPr lang="en-US" dirty="0" err="1">
                <a:latin typeface="PT Sans" panose="020B0503020203020204" pitchFamily="34" charset="77"/>
              </a:rPr>
              <a:t>Sarbah</a:t>
            </a:r>
            <a:r>
              <a:rPr lang="en-US" dirty="0">
                <a:latin typeface="PT Sans" panose="020B0503020203020204" pitchFamily="34" charset="77"/>
              </a:rPr>
              <a:t>, </a:t>
            </a:r>
            <a:r>
              <a:rPr lang="en-US" dirty="0" err="1">
                <a:latin typeface="PT Sans" panose="020B0503020203020204" pitchFamily="34" charset="77"/>
              </a:rPr>
              <a:t>Legon</a:t>
            </a:r>
            <a:r>
              <a:rPr lang="en-US" dirty="0">
                <a:latin typeface="PT Sans" panose="020B0503020203020204" pitchFamily="34" charset="77"/>
              </a:rPr>
              <a:t>, Common Wealth  and Volta at the University of Ghana Campus. The 0.5 kg samples were ground, homogenized and sieved to about 150mm. The samples were dried at 100◦C for 48 h to ensure that moisture is completely removed. Weighed samples were placed in sealed plastic bottles,  1 month to allow radioactive equilibrium to be reached as shown in Fig 2</a:t>
            </a:r>
            <a:endParaRPr dirty="0">
              <a:latin typeface="PT Sans" panose="020B0503020203020204" pitchFamily="34" charset="77"/>
              <a:cs typeface="Calibri"/>
            </a:endParaRPr>
          </a:p>
        </p:txBody>
      </p:sp>
      <p:pic>
        <p:nvPicPr>
          <p:cNvPr id="5" name="Picture 4">
            <a:extLst>
              <a:ext uri="{FF2B5EF4-FFF2-40B4-BE49-F238E27FC236}">
                <a16:creationId xmlns:a16="http://schemas.microsoft.com/office/drawing/2014/main" id="{EF3C8C44-4F25-B340-BEF2-D8220A003B6A}"/>
              </a:ext>
            </a:extLst>
          </p:cNvPr>
          <p:cNvPicPr/>
          <p:nvPr/>
        </p:nvPicPr>
        <p:blipFill>
          <a:blip r:embed="rId2">
            <a:extLst>
              <a:ext uri="{28A0092B-C50C-407E-A947-70E740481C1C}">
                <a14:useLocalDpi xmlns:a14="http://schemas.microsoft.com/office/drawing/2010/main" val="0"/>
              </a:ext>
            </a:extLst>
          </a:blip>
          <a:stretch>
            <a:fillRect/>
          </a:stretch>
        </p:blipFill>
        <p:spPr>
          <a:xfrm>
            <a:off x="-1" y="0"/>
            <a:ext cx="7162801" cy="8953500"/>
          </a:xfrm>
          <a:prstGeom prst="rect">
            <a:avLst/>
          </a:prstGeom>
        </p:spPr>
      </p:pic>
      <p:sp>
        <p:nvSpPr>
          <p:cNvPr id="6" name="TextBox 5">
            <a:extLst>
              <a:ext uri="{FF2B5EF4-FFF2-40B4-BE49-F238E27FC236}">
                <a16:creationId xmlns:a16="http://schemas.microsoft.com/office/drawing/2014/main" id="{ED7B1D44-64C3-B844-949B-3B2A5FF0CC63}"/>
              </a:ext>
            </a:extLst>
          </p:cNvPr>
          <p:cNvSpPr txBox="1"/>
          <p:nvPr/>
        </p:nvSpPr>
        <p:spPr>
          <a:xfrm>
            <a:off x="457200" y="9410700"/>
            <a:ext cx="6705600" cy="369332"/>
          </a:xfrm>
          <a:prstGeom prst="rect">
            <a:avLst/>
          </a:prstGeom>
          <a:noFill/>
        </p:spPr>
        <p:txBody>
          <a:bodyPr wrap="square" rtlCol="0">
            <a:spAutoFit/>
          </a:bodyPr>
          <a:lstStyle/>
          <a:p>
            <a:r>
              <a:rPr lang="en-US" dirty="0"/>
              <a:t>Fig 3: Sampling of soil Samples</a:t>
            </a:r>
          </a:p>
        </p:txBody>
      </p:sp>
      <p:pic>
        <p:nvPicPr>
          <p:cNvPr id="7" name="Picture 6">
            <a:extLst>
              <a:ext uri="{FF2B5EF4-FFF2-40B4-BE49-F238E27FC236}">
                <a16:creationId xmlns:a16="http://schemas.microsoft.com/office/drawing/2014/main" id="{E8F4630F-A9BB-8F4E-AF05-17FC36345AA4}"/>
              </a:ext>
            </a:extLst>
          </p:cNvPr>
          <p:cNvPicPr>
            <a:picLocks noChangeAspect="1"/>
          </p:cNvPicPr>
          <p:nvPr/>
        </p:nvPicPr>
        <p:blipFill>
          <a:blip r:embed="rId3"/>
          <a:stretch>
            <a:fillRect/>
          </a:stretch>
        </p:blipFill>
        <p:spPr>
          <a:xfrm>
            <a:off x="8001000" y="5362033"/>
            <a:ext cx="5715000" cy="4535714"/>
          </a:xfrm>
          <a:prstGeom prst="rect">
            <a:avLst/>
          </a:prstGeom>
        </p:spPr>
      </p:pic>
      <p:sp>
        <p:nvSpPr>
          <p:cNvPr id="8" name="TextBox 7">
            <a:extLst>
              <a:ext uri="{FF2B5EF4-FFF2-40B4-BE49-F238E27FC236}">
                <a16:creationId xmlns:a16="http://schemas.microsoft.com/office/drawing/2014/main" id="{FE0C4C29-7EEB-C648-B9CB-0E93BE8D2164}"/>
              </a:ext>
            </a:extLst>
          </p:cNvPr>
          <p:cNvSpPr txBox="1"/>
          <p:nvPr/>
        </p:nvSpPr>
        <p:spPr>
          <a:xfrm>
            <a:off x="14249400" y="7124700"/>
            <a:ext cx="3505200" cy="369332"/>
          </a:xfrm>
          <a:prstGeom prst="rect">
            <a:avLst/>
          </a:prstGeom>
          <a:noFill/>
        </p:spPr>
        <p:txBody>
          <a:bodyPr wrap="square" rtlCol="0">
            <a:spAutoFit/>
          </a:bodyPr>
          <a:lstStyle/>
          <a:p>
            <a:r>
              <a:rPr lang="en-US" dirty="0"/>
              <a:t>Fig 4: Analysis of radon in Soil</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5181600" y="342900"/>
            <a:ext cx="6264910" cy="802640"/>
          </a:xfrm>
          <a:prstGeom prst="rect">
            <a:avLst/>
          </a:prstGeom>
        </p:spPr>
        <p:txBody>
          <a:bodyPr vert="horz" wrap="square" lIns="0" tIns="12700" rIns="0" bIns="0" rtlCol="0">
            <a:spAutoFit/>
          </a:bodyPr>
          <a:lstStyle/>
          <a:p>
            <a:pPr marL="12700">
              <a:lnSpc>
                <a:spcPct val="100000"/>
              </a:lnSpc>
              <a:spcBef>
                <a:spcPts val="100"/>
              </a:spcBef>
            </a:pPr>
            <a:r>
              <a:rPr sz="5100" dirty="0"/>
              <a:t>Results</a:t>
            </a:r>
            <a:r>
              <a:rPr sz="5100" spc="-114" dirty="0"/>
              <a:t> </a:t>
            </a:r>
            <a:r>
              <a:rPr sz="5100" dirty="0"/>
              <a:t>and</a:t>
            </a:r>
            <a:r>
              <a:rPr sz="5100" spc="-114" dirty="0"/>
              <a:t> </a:t>
            </a:r>
            <a:r>
              <a:rPr sz="5100" spc="-10" dirty="0"/>
              <a:t>Findings</a:t>
            </a:r>
            <a:endParaRPr sz="5100" dirty="0"/>
          </a:p>
        </p:txBody>
      </p:sp>
      <p:sp>
        <p:nvSpPr>
          <p:cNvPr id="6" name="object 6"/>
          <p:cNvSpPr txBox="1"/>
          <p:nvPr/>
        </p:nvSpPr>
        <p:spPr>
          <a:xfrm>
            <a:off x="1795780" y="7810500"/>
            <a:ext cx="15806420" cy="2577950"/>
          </a:xfrm>
          <a:prstGeom prst="rect">
            <a:avLst/>
          </a:prstGeom>
        </p:spPr>
        <p:txBody>
          <a:bodyPr vert="horz" wrap="square" lIns="0" tIns="8255" rIns="0" bIns="0" rtlCol="0">
            <a:spAutoFit/>
          </a:bodyPr>
          <a:lstStyle/>
          <a:p>
            <a:pPr marL="298450" marR="5080" indent="-285750">
              <a:lnSpc>
                <a:spcPct val="102000"/>
              </a:lnSpc>
              <a:spcBef>
                <a:spcPts val="65"/>
              </a:spcBef>
              <a:buFont typeface="Arial" panose="020B0604020202020204" pitchFamily="34" charset="0"/>
              <a:buChar char="•"/>
            </a:pPr>
            <a:r>
              <a:rPr sz="2400" spc="254" dirty="0">
                <a:latin typeface="PT Sans" panose="020B0503020203020204" pitchFamily="34" charset="77"/>
                <a:cs typeface="Calibri"/>
              </a:rPr>
              <a:t>Preliminary</a:t>
            </a:r>
            <a:r>
              <a:rPr sz="2400" spc="110" dirty="0">
                <a:latin typeface="PT Sans" panose="020B0503020203020204" pitchFamily="34" charset="77"/>
                <a:cs typeface="Calibri"/>
              </a:rPr>
              <a:t> </a:t>
            </a:r>
            <a:r>
              <a:rPr sz="2400" spc="215" dirty="0">
                <a:latin typeface="PT Sans" panose="020B0503020203020204" pitchFamily="34" charset="77"/>
                <a:cs typeface="Calibri"/>
              </a:rPr>
              <a:t>results</a:t>
            </a:r>
            <a:r>
              <a:rPr sz="2400" spc="110" dirty="0">
                <a:latin typeface="PT Sans" panose="020B0503020203020204" pitchFamily="34" charset="77"/>
                <a:cs typeface="Calibri"/>
              </a:rPr>
              <a:t> </a:t>
            </a:r>
            <a:r>
              <a:rPr sz="2400" spc="250" dirty="0">
                <a:latin typeface="PT Sans" panose="020B0503020203020204" pitchFamily="34" charset="77"/>
                <a:cs typeface="Calibri"/>
              </a:rPr>
              <a:t>indicate</a:t>
            </a:r>
            <a:r>
              <a:rPr sz="2400" spc="120" dirty="0">
                <a:latin typeface="PT Sans" panose="020B0503020203020204" pitchFamily="34" charset="77"/>
                <a:cs typeface="Calibri"/>
              </a:rPr>
              <a:t> </a:t>
            </a:r>
            <a:r>
              <a:rPr sz="2400" b="1" spc="305" dirty="0">
                <a:latin typeface="PT Sans" panose="020B0503020203020204" pitchFamily="34" charset="77"/>
                <a:cs typeface="Calibri"/>
              </a:rPr>
              <a:t>varying </a:t>
            </a:r>
            <a:r>
              <a:rPr sz="2400" b="1" spc="245" dirty="0">
                <a:latin typeface="PT Sans" panose="020B0503020203020204" pitchFamily="34" charset="77"/>
                <a:cs typeface="Calibri"/>
              </a:rPr>
              <a:t>levels</a:t>
            </a:r>
            <a:r>
              <a:rPr sz="2400" b="1" spc="105" dirty="0">
                <a:latin typeface="PT Sans" panose="020B0503020203020204" pitchFamily="34" charset="77"/>
                <a:cs typeface="Calibri"/>
              </a:rPr>
              <a:t> </a:t>
            </a:r>
            <a:r>
              <a:rPr sz="2400" spc="170" dirty="0">
                <a:latin typeface="PT Sans" panose="020B0503020203020204" pitchFamily="34" charset="77"/>
                <a:cs typeface="Calibri"/>
              </a:rPr>
              <a:t>of</a:t>
            </a:r>
            <a:r>
              <a:rPr sz="2400" spc="105" dirty="0">
                <a:latin typeface="PT Sans" panose="020B0503020203020204" pitchFamily="34" charset="77"/>
                <a:cs typeface="Calibri"/>
              </a:rPr>
              <a:t> </a:t>
            </a:r>
            <a:r>
              <a:rPr sz="2400" spc="280" dirty="0">
                <a:latin typeface="PT Sans" panose="020B0503020203020204" pitchFamily="34" charset="77"/>
                <a:cs typeface="Calibri"/>
              </a:rPr>
              <a:t>radon</a:t>
            </a:r>
            <a:r>
              <a:rPr sz="2400" spc="105" dirty="0">
                <a:latin typeface="PT Sans" panose="020B0503020203020204" pitchFamily="34" charset="77"/>
                <a:cs typeface="Calibri"/>
              </a:rPr>
              <a:t> </a:t>
            </a:r>
            <a:r>
              <a:rPr sz="2400" spc="240" dirty="0">
                <a:latin typeface="PT Sans" panose="020B0503020203020204" pitchFamily="34" charset="77"/>
                <a:cs typeface="Calibri"/>
              </a:rPr>
              <a:t>in</a:t>
            </a:r>
            <a:r>
              <a:rPr sz="2400" spc="105" dirty="0">
                <a:latin typeface="PT Sans" panose="020B0503020203020204" pitchFamily="34" charset="77"/>
                <a:cs typeface="Calibri"/>
              </a:rPr>
              <a:t> </a:t>
            </a:r>
            <a:r>
              <a:rPr sz="2400" spc="204" dirty="0">
                <a:latin typeface="PT Sans" panose="020B0503020203020204" pitchFamily="34" charset="77"/>
                <a:cs typeface="Calibri"/>
              </a:rPr>
              <a:t>different</a:t>
            </a:r>
            <a:r>
              <a:rPr sz="2400" spc="100" dirty="0">
                <a:latin typeface="PT Sans" panose="020B0503020203020204" pitchFamily="34" charset="77"/>
                <a:cs typeface="Calibri"/>
              </a:rPr>
              <a:t> </a:t>
            </a:r>
            <a:r>
              <a:rPr sz="2400" spc="204" dirty="0">
                <a:latin typeface="PT Sans" panose="020B0503020203020204" pitchFamily="34" charset="77"/>
                <a:cs typeface="Calibri"/>
              </a:rPr>
              <a:t>traditional </a:t>
            </a:r>
            <a:r>
              <a:rPr sz="2400" spc="355" dirty="0">
                <a:latin typeface="PT Sans" panose="020B0503020203020204" pitchFamily="34" charset="77"/>
                <a:cs typeface="Calibri"/>
              </a:rPr>
              <a:t>main</a:t>
            </a:r>
            <a:r>
              <a:rPr sz="2400" spc="100" dirty="0">
                <a:latin typeface="PT Sans" panose="020B0503020203020204" pitchFamily="34" charset="77"/>
                <a:cs typeface="Calibri"/>
              </a:rPr>
              <a:t> </a:t>
            </a:r>
            <a:r>
              <a:rPr sz="2400" spc="220" dirty="0">
                <a:latin typeface="PT Sans" panose="020B0503020203020204" pitchFamily="34" charset="77"/>
                <a:cs typeface="Calibri"/>
              </a:rPr>
              <a:t>halls</a:t>
            </a:r>
            <a:r>
              <a:rPr sz="2400" spc="105" dirty="0">
                <a:latin typeface="PT Sans" panose="020B0503020203020204" pitchFamily="34" charset="77"/>
                <a:cs typeface="Calibri"/>
              </a:rPr>
              <a:t> </a:t>
            </a:r>
            <a:r>
              <a:rPr sz="2400" spc="170" dirty="0">
                <a:latin typeface="PT Sans" panose="020B0503020203020204" pitchFamily="34" charset="77"/>
                <a:cs typeface="Calibri"/>
              </a:rPr>
              <a:t>of</a:t>
            </a:r>
            <a:r>
              <a:rPr sz="2400" spc="105" dirty="0">
                <a:latin typeface="PT Sans" panose="020B0503020203020204" pitchFamily="34" charset="77"/>
                <a:cs typeface="Calibri"/>
              </a:rPr>
              <a:t> </a:t>
            </a:r>
            <a:r>
              <a:rPr sz="2400" spc="275" dirty="0">
                <a:latin typeface="PT Sans" panose="020B0503020203020204" pitchFamily="34" charset="77"/>
                <a:cs typeface="Calibri"/>
              </a:rPr>
              <a:t>the</a:t>
            </a:r>
            <a:r>
              <a:rPr sz="2400" spc="105" dirty="0">
                <a:latin typeface="PT Sans" panose="020B0503020203020204" pitchFamily="34" charset="77"/>
                <a:cs typeface="Calibri"/>
              </a:rPr>
              <a:t> </a:t>
            </a:r>
            <a:r>
              <a:rPr sz="2400" spc="215" dirty="0">
                <a:latin typeface="PT Sans" panose="020B0503020203020204" pitchFamily="34" charset="77"/>
                <a:cs typeface="Calibri"/>
              </a:rPr>
              <a:t>University</a:t>
            </a:r>
            <a:r>
              <a:rPr sz="2400" spc="105" dirty="0">
                <a:latin typeface="PT Sans" panose="020B0503020203020204" pitchFamily="34" charset="77"/>
                <a:cs typeface="Calibri"/>
              </a:rPr>
              <a:t> </a:t>
            </a:r>
            <a:r>
              <a:rPr sz="2400" spc="170" dirty="0">
                <a:latin typeface="PT Sans" panose="020B0503020203020204" pitchFamily="34" charset="77"/>
                <a:cs typeface="Calibri"/>
              </a:rPr>
              <a:t>of</a:t>
            </a:r>
            <a:r>
              <a:rPr sz="2400" spc="105" dirty="0">
                <a:latin typeface="PT Sans" panose="020B0503020203020204" pitchFamily="34" charset="77"/>
                <a:cs typeface="Calibri"/>
              </a:rPr>
              <a:t> </a:t>
            </a:r>
            <a:r>
              <a:rPr sz="2400" spc="325" dirty="0">
                <a:latin typeface="PT Sans" panose="020B0503020203020204" pitchFamily="34" charset="77"/>
                <a:cs typeface="Calibri"/>
              </a:rPr>
              <a:t>Ghana </a:t>
            </a:r>
            <a:r>
              <a:rPr sz="2400" spc="315" dirty="0">
                <a:latin typeface="PT Sans" panose="020B0503020203020204" pitchFamily="34" charset="77"/>
                <a:cs typeface="Calibri"/>
              </a:rPr>
              <a:t>campus.</a:t>
            </a:r>
            <a:r>
              <a:rPr sz="2400" spc="95" dirty="0">
                <a:latin typeface="PT Sans" panose="020B0503020203020204" pitchFamily="34" charset="77"/>
                <a:cs typeface="Calibri"/>
              </a:rPr>
              <a:t> </a:t>
            </a:r>
            <a:endParaRPr lang="en-US" sz="2400" spc="95" dirty="0">
              <a:latin typeface="PT Sans" panose="020B0503020203020204" pitchFamily="34" charset="77"/>
              <a:cs typeface="Calibri"/>
            </a:endParaRPr>
          </a:p>
          <a:p>
            <a:pPr marL="298450" marR="5080" indent="-285750">
              <a:lnSpc>
                <a:spcPct val="102000"/>
              </a:lnSpc>
              <a:spcBef>
                <a:spcPts val="65"/>
              </a:spcBef>
              <a:buFont typeface="Arial" panose="020B0604020202020204" pitchFamily="34" charset="0"/>
              <a:buChar char="•"/>
            </a:pPr>
            <a:endParaRPr lang="en-US" sz="2400" spc="95" dirty="0">
              <a:latin typeface="PT Sans" panose="020B0503020203020204" pitchFamily="34" charset="77"/>
              <a:cs typeface="Calibri"/>
            </a:endParaRPr>
          </a:p>
          <a:p>
            <a:pPr marL="298450" marR="5080" indent="-285750">
              <a:lnSpc>
                <a:spcPct val="102000"/>
              </a:lnSpc>
              <a:spcBef>
                <a:spcPts val="65"/>
              </a:spcBef>
              <a:buFont typeface="Arial" panose="020B0604020202020204" pitchFamily="34" charset="0"/>
              <a:buChar char="•"/>
            </a:pPr>
            <a:r>
              <a:rPr lang="en-US" sz="2400" dirty="0" err="1">
                <a:latin typeface="PT Sans" panose="020B0503020203020204" pitchFamily="34" charset="77"/>
              </a:rPr>
              <a:t>Akuafo</a:t>
            </a:r>
            <a:r>
              <a:rPr lang="en-US" sz="2400" dirty="0">
                <a:latin typeface="PT Sans" panose="020B0503020203020204" pitchFamily="34" charset="77"/>
              </a:rPr>
              <a:t> hall was found to have the lowest average radon concentration being (166.26 ± 32.67) Bqm</a:t>
            </a:r>
            <a:r>
              <a:rPr lang="en-US" sz="2400" baseline="30000" dirty="0">
                <a:latin typeface="PT Sans" panose="020B0503020203020204" pitchFamily="34" charset="77"/>
              </a:rPr>
              <a:t>-3</a:t>
            </a:r>
            <a:r>
              <a:rPr lang="en-US" sz="2400" dirty="0">
                <a:latin typeface="PT Sans" panose="020B0503020203020204" pitchFamily="34" charset="77"/>
              </a:rPr>
              <a:t> whereas Commonwealth hall recorded the highest average radon concentration of (222.20 ± 66.82) Bqm</a:t>
            </a:r>
            <a:r>
              <a:rPr lang="en-US" sz="2400" baseline="30000" dirty="0">
                <a:latin typeface="PT Sans" panose="020B0503020203020204" pitchFamily="34" charset="77"/>
              </a:rPr>
              <a:t>-3</a:t>
            </a:r>
            <a:r>
              <a:rPr lang="en-US" sz="2400" dirty="0">
                <a:latin typeface="PT Sans" panose="020B0503020203020204" pitchFamily="34" charset="77"/>
              </a:rPr>
              <a:t> in the University of Ghana (traditional halls). </a:t>
            </a:r>
          </a:p>
          <a:p>
            <a:pPr marL="12700" marR="5080">
              <a:lnSpc>
                <a:spcPct val="102000"/>
              </a:lnSpc>
              <a:spcBef>
                <a:spcPts val="65"/>
              </a:spcBef>
            </a:pPr>
            <a:r>
              <a:rPr spc="150" dirty="0">
                <a:latin typeface="PT Sans" panose="020B0503020203020204" pitchFamily="34" charset="77"/>
                <a:cs typeface="Calibri"/>
              </a:rPr>
              <a:t>.</a:t>
            </a:r>
            <a:endParaRPr dirty="0">
              <a:latin typeface="PT Sans" panose="020B0503020203020204" pitchFamily="34" charset="77"/>
              <a:cs typeface="Calibri"/>
            </a:endParaRPr>
          </a:p>
        </p:txBody>
      </p:sp>
      <p:graphicFrame>
        <p:nvGraphicFramePr>
          <p:cNvPr id="7" name="Chart 6">
            <a:extLst>
              <a:ext uri="{FF2B5EF4-FFF2-40B4-BE49-F238E27FC236}">
                <a16:creationId xmlns:a16="http://schemas.microsoft.com/office/drawing/2014/main" id="{51E0D62A-03CC-7E49-9A5E-6F77F0EFB5EB}"/>
              </a:ext>
            </a:extLst>
          </p:cNvPr>
          <p:cNvGraphicFramePr/>
          <p:nvPr>
            <p:extLst>
              <p:ext uri="{D42A27DB-BD31-4B8C-83A1-F6EECF244321}">
                <p14:modId xmlns:p14="http://schemas.microsoft.com/office/powerpoint/2010/main" val="1325902776"/>
              </p:ext>
            </p:extLst>
          </p:nvPr>
        </p:nvGraphicFramePr>
        <p:xfrm>
          <a:off x="578224" y="1409700"/>
          <a:ext cx="7848600" cy="556260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1B7EB349-5B1D-9347-8A68-6B8BED0C5E81}"/>
              </a:ext>
            </a:extLst>
          </p:cNvPr>
          <p:cNvSpPr txBox="1"/>
          <p:nvPr/>
        </p:nvSpPr>
        <p:spPr>
          <a:xfrm>
            <a:off x="914400" y="7200900"/>
            <a:ext cx="6324600" cy="923330"/>
          </a:xfrm>
          <a:prstGeom prst="rect">
            <a:avLst/>
          </a:prstGeom>
          <a:noFill/>
        </p:spPr>
        <p:txBody>
          <a:bodyPr wrap="square" rtlCol="0">
            <a:spAutoFit/>
          </a:bodyPr>
          <a:lstStyle/>
          <a:p>
            <a:r>
              <a:rPr lang="en-US" sz="1800" b="1" dirty="0"/>
              <a:t>Figure 5</a:t>
            </a:r>
            <a:r>
              <a:rPr lang="en-US" b="1" dirty="0"/>
              <a:t>:</a:t>
            </a:r>
            <a:r>
              <a:rPr lang="en-US" sz="1800" b="1" dirty="0"/>
              <a:t> A graph showing the minimum, maximum and average radon concentrations of the traditional halls.</a:t>
            </a:r>
            <a:endParaRPr lang="en-US" sz="1800" i="1" dirty="0"/>
          </a:p>
          <a:p>
            <a:endParaRPr lang="en-US" dirty="0"/>
          </a:p>
        </p:txBody>
      </p:sp>
      <p:sp>
        <p:nvSpPr>
          <p:cNvPr id="11" name="TextBox 10">
            <a:extLst>
              <a:ext uri="{FF2B5EF4-FFF2-40B4-BE49-F238E27FC236}">
                <a16:creationId xmlns:a16="http://schemas.microsoft.com/office/drawing/2014/main" id="{05551BD4-5C1D-7D45-B87B-D59DB820DEDB}"/>
              </a:ext>
            </a:extLst>
          </p:cNvPr>
          <p:cNvSpPr txBox="1"/>
          <p:nvPr/>
        </p:nvSpPr>
        <p:spPr>
          <a:xfrm>
            <a:off x="10858500" y="6338047"/>
            <a:ext cx="6324600" cy="646331"/>
          </a:xfrm>
          <a:prstGeom prst="rect">
            <a:avLst/>
          </a:prstGeom>
          <a:noFill/>
        </p:spPr>
        <p:txBody>
          <a:bodyPr wrap="square" rtlCol="0">
            <a:spAutoFit/>
          </a:bodyPr>
          <a:lstStyle/>
          <a:p>
            <a:r>
              <a:rPr lang="en-US" sz="1800" b="1" dirty="0"/>
              <a:t>Figure </a:t>
            </a:r>
            <a:r>
              <a:rPr lang="en-US" b="1" dirty="0"/>
              <a:t>6</a:t>
            </a:r>
            <a:r>
              <a:rPr lang="en-US" sz="1800" b="1" dirty="0"/>
              <a:t> : A graph showing the minimum, maximum and average surface exhalation rates of the traditional halls</a:t>
            </a:r>
            <a:r>
              <a:rPr lang="en-US" dirty="0">
                <a:effectLst/>
              </a:rPr>
              <a:t> </a:t>
            </a:r>
            <a:endParaRPr lang="en-US" dirty="0"/>
          </a:p>
        </p:txBody>
      </p:sp>
      <p:graphicFrame>
        <p:nvGraphicFramePr>
          <p:cNvPr id="12" name="Chart 11">
            <a:extLst>
              <a:ext uri="{FF2B5EF4-FFF2-40B4-BE49-F238E27FC236}">
                <a16:creationId xmlns:a16="http://schemas.microsoft.com/office/drawing/2014/main" id="{79D7E838-816E-554B-B9DE-0BEA1CA76DAE}"/>
              </a:ext>
            </a:extLst>
          </p:cNvPr>
          <p:cNvGraphicFramePr/>
          <p:nvPr>
            <p:extLst>
              <p:ext uri="{D42A27DB-BD31-4B8C-83A1-F6EECF244321}">
                <p14:modId xmlns:p14="http://schemas.microsoft.com/office/powerpoint/2010/main" val="567845520"/>
              </p:ext>
            </p:extLst>
          </p:nvPr>
        </p:nvGraphicFramePr>
        <p:xfrm>
          <a:off x="10058400" y="1889181"/>
          <a:ext cx="7543800" cy="424491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195516" y="9055843"/>
            <a:ext cx="5897245" cy="1228725"/>
          </a:xfrm>
          <a:custGeom>
            <a:avLst/>
            <a:gdLst/>
            <a:ahLst/>
            <a:cxnLst/>
            <a:rect l="l" t="t" r="r" b="b"/>
            <a:pathLst>
              <a:path w="5897245" h="1228725">
                <a:moveTo>
                  <a:pt x="5897026" y="1228216"/>
                </a:moveTo>
                <a:lnTo>
                  <a:pt x="0" y="1228216"/>
                </a:lnTo>
                <a:lnTo>
                  <a:pt x="0" y="0"/>
                </a:lnTo>
                <a:lnTo>
                  <a:pt x="5897026" y="0"/>
                </a:lnTo>
                <a:lnTo>
                  <a:pt x="5897026" y="1228216"/>
                </a:lnTo>
                <a:close/>
              </a:path>
            </a:pathLst>
          </a:custGeom>
          <a:solidFill>
            <a:srgbClr val="000000"/>
          </a:solidFill>
        </p:spPr>
        <p:txBody>
          <a:bodyPr wrap="square" lIns="0" tIns="0" rIns="0" bIns="0" rtlCol="0"/>
          <a:lstStyle/>
          <a:p>
            <a:endParaRPr/>
          </a:p>
        </p:txBody>
      </p:sp>
      <p:sp>
        <p:nvSpPr>
          <p:cNvPr id="3" name="object 3"/>
          <p:cNvSpPr/>
          <p:nvPr/>
        </p:nvSpPr>
        <p:spPr>
          <a:xfrm>
            <a:off x="11815725" y="-1435"/>
            <a:ext cx="6472555" cy="10287000"/>
          </a:xfrm>
          <a:custGeom>
            <a:avLst/>
            <a:gdLst/>
            <a:ahLst/>
            <a:cxnLst/>
            <a:rect l="l" t="t" r="r" b="b"/>
            <a:pathLst>
              <a:path w="6472555" h="10287000">
                <a:moveTo>
                  <a:pt x="6472263" y="0"/>
                </a:moveTo>
                <a:lnTo>
                  <a:pt x="0" y="0"/>
                </a:lnTo>
                <a:lnTo>
                  <a:pt x="0" y="1225372"/>
                </a:lnTo>
                <a:lnTo>
                  <a:pt x="5246255" y="1225372"/>
                </a:lnTo>
                <a:lnTo>
                  <a:pt x="5246255" y="9061425"/>
                </a:lnTo>
                <a:lnTo>
                  <a:pt x="0" y="9061425"/>
                </a:lnTo>
                <a:lnTo>
                  <a:pt x="0" y="10286797"/>
                </a:lnTo>
                <a:lnTo>
                  <a:pt x="6472263" y="10286797"/>
                </a:lnTo>
                <a:lnTo>
                  <a:pt x="6472263" y="9061425"/>
                </a:lnTo>
                <a:lnTo>
                  <a:pt x="6472263" y="1225372"/>
                </a:lnTo>
                <a:lnTo>
                  <a:pt x="6472263" y="0"/>
                </a:lnTo>
                <a:close/>
              </a:path>
            </a:pathLst>
          </a:custGeom>
          <a:solidFill>
            <a:srgbClr val="000000"/>
          </a:solidFill>
        </p:spPr>
        <p:txBody>
          <a:bodyPr wrap="square" lIns="0" tIns="0" rIns="0" bIns="0" rtlCol="0"/>
          <a:lstStyle/>
          <a:p>
            <a:endParaRPr/>
          </a:p>
        </p:txBody>
      </p:sp>
      <p:sp>
        <p:nvSpPr>
          <p:cNvPr id="4" name="object 4"/>
          <p:cNvSpPr/>
          <p:nvPr/>
        </p:nvSpPr>
        <p:spPr>
          <a:xfrm>
            <a:off x="0" y="-1435"/>
            <a:ext cx="12092940" cy="10287000"/>
          </a:xfrm>
          <a:custGeom>
            <a:avLst/>
            <a:gdLst/>
            <a:ahLst/>
            <a:cxnLst/>
            <a:rect l="l" t="t" r="r" b="b"/>
            <a:pathLst>
              <a:path w="12092940" h="10287000">
                <a:moveTo>
                  <a:pt x="12092534" y="1511"/>
                </a:moveTo>
                <a:lnTo>
                  <a:pt x="6472250" y="1511"/>
                </a:lnTo>
                <a:lnTo>
                  <a:pt x="6472250" y="0"/>
                </a:lnTo>
                <a:lnTo>
                  <a:pt x="0" y="0"/>
                </a:lnTo>
                <a:lnTo>
                  <a:pt x="0" y="1225372"/>
                </a:lnTo>
                <a:lnTo>
                  <a:pt x="0" y="9061425"/>
                </a:lnTo>
                <a:lnTo>
                  <a:pt x="0" y="10286797"/>
                </a:lnTo>
                <a:lnTo>
                  <a:pt x="6472250" y="10286797"/>
                </a:lnTo>
                <a:lnTo>
                  <a:pt x="6472250" y="9061425"/>
                </a:lnTo>
                <a:lnTo>
                  <a:pt x="1225994" y="9061425"/>
                </a:lnTo>
                <a:lnTo>
                  <a:pt x="1225994" y="1225372"/>
                </a:lnTo>
                <a:lnTo>
                  <a:pt x="6195504" y="1225372"/>
                </a:lnTo>
                <a:lnTo>
                  <a:pt x="6195504" y="1229728"/>
                </a:lnTo>
                <a:lnTo>
                  <a:pt x="12092534" y="1229728"/>
                </a:lnTo>
                <a:lnTo>
                  <a:pt x="12092534" y="1511"/>
                </a:lnTo>
                <a:close/>
              </a:path>
            </a:pathLst>
          </a:custGeom>
          <a:solidFill>
            <a:srgbClr val="000000"/>
          </a:solidFill>
        </p:spPr>
        <p:txBody>
          <a:bodyPr wrap="square" lIns="0" tIns="0" rIns="0" bIns="0" rtlCol="0"/>
          <a:lstStyle/>
          <a:p>
            <a:endParaRPr/>
          </a:p>
        </p:txBody>
      </p:sp>
      <p:sp>
        <p:nvSpPr>
          <p:cNvPr id="5" name="object 5"/>
          <p:cNvSpPr txBox="1">
            <a:spLocks noGrp="1"/>
          </p:cNvSpPr>
          <p:nvPr>
            <p:ph type="title"/>
          </p:nvPr>
        </p:nvSpPr>
        <p:spPr>
          <a:xfrm>
            <a:off x="5340630" y="1790700"/>
            <a:ext cx="6475095" cy="1465580"/>
          </a:xfrm>
          <a:prstGeom prst="rect">
            <a:avLst/>
          </a:prstGeom>
        </p:spPr>
        <p:txBody>
          <a:bodyPr vert="horz" wrap="square" lIns="0" tIns="12700" rIns="0" bIns="0" rtlCol="0">
            <a:spAutoFit/>
          </a:bodyPr>
          <a:lstStyle/>
          <a:p>
            <a:pPr marL="12700">
              <a:lnSpc>
                <a:spcPct val="100000"/>
              </a:lnSpc>
              <a:spcBef>
                <a:spcPts val="100"/>
              </a:spcBef>
            </a:pPr>
            <a:r>
              <a:rPr sz="9450" spc="110" dirty="0"/>
              <a:t>Conclusion</a:t>
            </a:r>
            <a:endParaRPr sz="9450" dirty="0"/>
          </a:p>
        </p:txBody>
      </p:sp>
      <p:sp>
        <p:nvSpPr>
          <p:cNvPr id="6" name="object 6"/>
          <p:cNvSpPr txBox="1">
            <a:spLocks noGrp="1"/>
          </p:cNvSpPr>
          <p:nvPr>
            <p:ph type="body" idx="1"/>
          </p:nvPr>
        </p:nvSpPr>
        <p:spPr>
          <a:xfrm>
            <a:off x="1600200" y="3454809"/>
            <a:ext cx="15163800" cy="4697440"/>
          </a:xfrm>
          <a:prstGeom prst="rect">
            <a:avLst/>
          </a:prstGeom>
        </p:spPr>
        <p:txBody>
          <a:bodyPr vert="horz" wrap="square" lIns="0" tIns="8255" rIns="0" bIns="0" rtlCol="0">
            <a:spAutoFit/>
          </a:bodyPr>
          <a:lstStyle/>
          <a:p>
            <a:pPr marL="346075" marR="5080" indent="-342900" algn="ctr">
              <a:lnSpc>
                <a:spcPct val="102000"/>
              </a:lnSpc>
              <a:spcBef>
                <a:spcPts val="65"/>
              </a:spcBef>
              <a:buFont typeface="Arial" panose="020B0604020202020204" pitchFamily="34" charset="0"/>
              <a:buChar char="•"/>
            </a:pPr>
            <a:r>
              <a:rPr spc="285" dirty="0">
                <a:latin typeface="PT Sans" panose="020B0503020203020204" pitchFamily="34" charset="77"/>
              </a:rPr>
              <a:t>The</a:t>
            </a:r>
            <a:r>
              <a:rPr spc="114" dirty="0">
                <a:latin typeface="PT Sans" panose="020B0503020203020204" pitchFamily="34" charset="77"/>
              </a:rPr>
              <a:t> </a:t>
            </a:r>
            <a:r>
              <a:rPr b="1" spc="285" dirty="0">
                <a:latin typeface="PT Sans" panose="020B0503020203020204" pitchFamily="34" charset="77"/>
              </a:rPr>
              <a:t>sealed-</a:t>
            </a:r>
            <a:r>
              <a:rPr b="1" spc="375" dirty="0">
                <a:latin typeface="PT Sans" panose="020B0503020203020204" pitchFamily="34" charset="77"/>
              </a:rPr>
              <a:t>can</a:t>
            </a:r>
            <a:r>
              <a:rPr b="1" spc="165" dirty="0">
                <a:latin typeface="PT Sans" panose="020B0503020203020204" pitchFamily="34" charset="77"/>
              </a:rPr>
              <a:t> </a:t>
            </a:r>
            <a:r>
              <a:rPr b="1" spc="325" dirty="0">
                <a:latin typeface="PT Sans" panose="020B0503020203020204" pitchFamily="34" charset="77"/>
              </a:rPr>
              <a:t>technique</a:t>
            </a:r>
            <a:r>
              <a:rPr b="1" spc="110" dirty="0">
                <a:latin typeface="PT Sans" panose="020B0503020203020204" pitchFamily="34" charset="77"/>
              </a:rPr>
              <a:t> </a:t>
            </a:r>
            <a:r>
              <a:rPr spc="240" dirty="0">
                <a:latin typeface="PT Sans" panose="020B0503020203020204" pitchFamily="34" charset="77"/>
              </a:rPr>
              <a:t>provides</a:t>
            </a:r>
            <a:r>
              <a:rPr spc="114" dirty="0">
                <a:latin typeface="PT Sans" panose="020B0503020203020204" pitchFamily="34" charset="77"/>
              </a:rPr>
              <a:t> </a:t>
            </a:r>
            <a:r>
              <a:rPr spc="245" dirty="0">
                <a:latin typeface="PT Sans" panose="020B0503020203020204" pitchFamily="34" charset="77"/>
              </a:rPr>
              <a:t>valuable</a:t>
            </a:r>
            <a:r>
              <a:rPr spc="110" dirty="0">
                <a:latin typeface="PT Sans" panose="020B0503020203020204" pitchFamily="34" charset="77"/>
              </a:rPr>
              <a:t> </a:t>
            </a:r>
            <a:r>
              <a:rPr spc="270" dirty="0">
                <a:latin typeface="PT Sans" panose="020B0503020203020204" pitchFamily="34" charset="77"/>
              </a:rPr>
              <a:t>insights</a:t>
            </a:r>
            <a:r>
              <a:rPr spc="110" dirty="0">
                <a:latin typeface="PT Sans" panose="020B0503020203020204" pitchFamily="34" charset="77"/>
              </a:rPr>
              <a:t> </a:t>
            </a:r>
            <a:r>
              <a:rPr spc="215" dirty="0">
                <a:latin typeface="PT Sans" panose="020B0503020203020204" pitchFamily="34" charset="77"/>
              </a:rPr>
              <a:t>into</a:t>
            </a:r>
            <a:r>
              <a:rPr spc="110" dirty="0">
                <a:latin typeface="PT Sans" panose="020B0503020203020204" pitchFamily="34" charset="77"/>
              </a:rPr>
              <a:t> </a:t>
            </a:r>
            <a:r>
              <a:rPr spc="250" dirty="0">
                <a:latin typeface="PT Sans" panose="020B0503020203020204" pitchFamily="34" charset="77"/>
              </a:rPr>
              <a:t>the </a:t>
            </a:r>
            <a:r>
              <a:rPr b="1" spc="315" dirty="0">
                <a:latin typeface="PT Sans" panose="020B0503020203020204" pitchFamily="34" charset="77"/>
              </a:rPr>
              <a:t>radon</a:t>
            </a:r>
            <a:r>
              <a:rPr b="1" spc="160" dirty="0">
                <a:latin typeface="PT Sans" panose="020B0503020203020204" pitchFamily="34" charset="77"/>
              </a:rPr>
              <a:t> </a:t>
            </a:r>
            <a:r>
              <a:rPr b="1" spc="245" dirty="0">
                <a:latin typeface="PT Sans" panose="020B0503020203020204" pitchFamily="34" charset="77"/>
              </a:rPr>
              <a:t>levels</a:t>
            </a:r>
            <a:r>
              <a:rPr b="1" spc="110" dirty="0">
                <a:latin typeface="PT Sans" panose="020B0503020203020204" pitchFamily="34" charset="77"/>
              </a:rPr>
              <a:t> </a:t>
            </a:r>
            <a:r>
              <a:rPr spc="350" dirty="0">
                <a:latin typeface="PT Sans" panose="020B0503020203020204" pitchFamily="34" charset="77"/>
              </a:rPr>
              <a:t>and</a:t>
            </a:r>
            <a:r>
              <a:rPr spc="105" dirty="0">
                <a:latin typeface="PT Sans" panose="020B0503020203020204" pitchFamily="34" charset="77"/>
              </a:rPr>
              <a:t> </a:t>
            </a:r>
            <a:r>
              <a:rPr b="1" spc="280" dirty="0">
                <a:latin typeface="PT Sans" panose="020B0503020203020204" pitchFamily="34" charset="77"/>
              </a:rPr>
              <a:t>exhalation</a:t>
            </a:r>
            <a:r>
              <a:rPr b="1" spc="165" dirty="0">
                <a:latin typeface="PT Sans" panose="020B0503020203020204" pitchFamily="34" charset="77"/>
              </a:rPr>
              <a:t> </a:t>
            </a:r>
            <a:r>
              <a:rPr b="1" spc="260" dirty="0">
                <a:latin typeface="PT Sans" panose="020B0503020203020204" pitchFamily="34" charset="77"/>
              </a:rPr>
              <a:t>rates</a:t>
            </a:r>
            <a:r>
              <a:rPr b="1" spc="110" dirty="0">
                <a:latin typeface="PT Sans" panose="020B0503020203020204" pitchFamily="34" charset="77"/>
              </a:rPr>
              <a:t> </a:t>
            </a:r>
            <a:r>
              <a:rPr spc="240" dirty="0">
                <a:latin typeface="PT Sans" panose="020B0503020203020204" pitchFamily="34" charset="77"/>
              </a:rPr>
              <a:t>in</a:t>
            </a:r>
            <a:r>
              <a:rPr spc="105" dirty="0">
                <a:latin typeface="PT Sans" panose="020B0503020203020204" pitchFamily="34" charset="77"/>
              </a:rPr>
              <a:t> </a:t>
            </a:r>
            <a:r>
              <a:rPr spc="215" dirty="0">
                <a:latin typeface="PT Sans" panose="020B0503020203020204" pitchFamily="34" charset="77"/>
              </a:rPr>
              <a:t>traditional</a:t>
            </a:r>
            <a:r>
              <a:rPr spc="105" dirty="0">
                <a:latin typeface="PT Sans" panose="020B0503020203020204" pitchFamily="34" charset="77"/>
              </a:rPr>
              <a:t> </a:t>
            </a:r>
            <a:r>
              <a:rPr spc="355" dirty="0">
                <a:latin typeface="PT Sans" panose="020B0503020203020204" pitchFamily="34" charset="77"/>
              </a:rPr>
              <a:t>main</a:t>
            </a:r>
            <a:r>
              <a:rPr spc="105" dirty="0">
                <a:latin typeface="PT Sans" panose="020B0503020203020204" pitchFamily="34" charset="77"/>
              </a:rPr>
              <a:t> </a:t>
            </a:r>
            <a:r>
              <a:rPr spc="220" dirty="0">
                <a:latin typeface="PT Sans" panose="020B0503020203020204" pitchFamily="34" charset="77"/>
              </a:rPr>
              <a:t>halls</a:t>
            </a:r>
            <a:r>
              <a:rPr spc="105" dirty="0">
                <a:latin typeface="PT Sans" panose="020B0503020203020204" pitchFamily="34" charset="77"/>
              </a:rPr>
              <a:t> </a:t>
            </a:r>
            <a:r>
              <a:rPr spc="145" dirty="0">
                <a:latin typeface="PT Sans" panose="020B0503020203020204" pitchFamily="34" charset="77"/>
              </a:rPr>
              <a:t>of </a:t>
            </a:r>
            <a:r>
              <a:rPr spc="275" dirty="0">
                <a:latin typeface="PT Sans" panose="020B0503020203020204" pitchFamily="34" charset="77"/>
              </a:rPr>
              <a:t>the</a:t>
            </a:r>
            <a:r>
              <a:rPr spc="105" dirty="0">
                <a:latin typeface="PT Sans" panose="020B0503020203020204" pitchFamily="34" charset="77"/>
              </a:rPr>
              <a:t> </a:t>
            </a:r>
            <a:r>
              <a:rPr spc="215" dirty="0">
                <a:latin typeface="PT Sans" panose="020B0503020203020204" pitchFamily="34" charset="77"/>
              </a:rPr>
              <a:t>University</a:t>
            </a:r>
            <a:r>
              <a:rPr spc="105" dirty="0">
                <a:latin typeface="PT Sans" panose="020B0503020203020204" pitchFamily="34" charset="77"/>
              </a:rPr>
              <a:t> </a:t>
            </a:r>
            <a:r>
              <a:rPr spc="170" dirty="0">
                <a:latin typeface="PT Sans" panose="020B0503020203020204" pitchFamily="34" charset="77"/>
              </a:rPr>
              <a:t>of</a:t>
            </a:r>
            <a:r>
              <a:rPr spc="110" dirty="0">
                <a:latin typeface="PT Sans" panose="020B0503020203020204" pitchFamily="34" charset="77"/>
              </a:rPr>
              <a:t> </a:t>
            </a:r>
            <a:r>
              <a:rPr spc="335" dirty="0">
                <a:latin typeface="PT Sans" panose="020B0503020203020204" pitchFamily="34" charset="77"/>
              </a:rPr>
              <a:t>Ghana</a:t>
            </a:r>
            <a:r>
              <a:rPr spc="105" dirty="0">
                <a:latin typeface="PT Sans" panose="020B0503020203020204" pitchFamily="34" charset="77"/>
              </a:rPr>
              <a:t> </a:t>
            </a:r>
            <a:r>
              <a:rPr spc="315" dirty="0">
                <a:latin typeface="PT Sans" panose="020B0503020203020204" pitchFamily="34" charset="77"/>
              </a:rPr>
              <a:t>campus.</a:t>
            </a:r>
            <a:r>
              <a:rPr spc="105" dirty="0">
                <a:latin typeface="PT Sans" panose="020B0503020203020204" pitchFamily="34" charset="77"/>
              </a:rPr>
              <a:t> </a:t>
            </a:r>
            <a:r>
              <a:rPr spc="229" dirty="0">
                <a:latin typeface="PT Sans" panose="020B0503020203020204" pitchFamily="34" charset="77"/>
              </a:rPr>
              <a:t>concentrations.</a:t>
            </a:r>
            <a:r>
              <a:rPr lang="en-US" dirty="0">
                <a:latin typeface="PT Sans" panose="020B0503020203020204" pitchFamily="34" charset="77"/>
              </a:rPr>
              <a:t> </a:t>
            </a:r>
          </a:p>
          <a:p>
            <a:pPr marL="346075" marR="5080" indent="-342900" algn="ctr">
              <a:lnSpc>
                <a:spcPct val="102000"/>
              </a:lnSpc>
              <a:spcBef>
                <a:spcPts val="65"/>
              </a:spcBef>
              <a:buFont typeface="Arial" panose="020B0604020202020204" pitchFamily="34" charset="0"/>
              <a:buChar char="•"/>
            </a:pPr>
            <a:endParaRPr lang="en-US" dirty="0">
              <a:latin typeface="PT Sans" panose="020B0503020203020204" pitchFamily="34" charset="77"/>
            </a:endParaRPr>
          </a:p>
          <a:p>
            <a:pPr marL="346075" marR="5080" indent="-342900" algn="ctr">
              <a:lnSpc>
                <a:spcPct val="102000"/>
              </a:lnSpc>
              <a:spcBef>
                <a:spcPts val="65"/>
              </a:spcBef>
              <a:buFont typeface="Arial" panose="020B0604020202020204" pitchFamily="34" charset="0"/>
              <a:buChar char="•"/>
            </a:pPr>
            <a:r>
              <a:rPr lang="en-US" dirty="0">
                <a:latin typeface="PT Sans" panose="020B0503020203020204" pitchFamily="34" charset="77"/>
              </a:rPr>
              <a:t>The mean surface exhalation rate for the Traditional halls in the University of Ghana was found to be (12.50 ± 1.52) </a:t>
            </a:r>
            <a:r>
              <a:rPr lang="el-GR" dirty="0">
                <a:latin typeface="PT Sans" panose="020B0503020203020204" pitchFamily="34" charset="77"/>
              </a:rPr>
              <a:t>μ</a:t>
            </a:r>
            <a:r>
              <a:rPr lang="en-US" dirty="0">
                <a:latin typeface="PT Sans" panose="020B0503020203020204" pitchFamily="34" charset="77"/>
              </a:rPr>
              <a:t>Bqm-2h-1, which is below the world average exhalation rate of 57,600 mBqm-2h-1. </a:t>
            </a:r>
          </a:p>
          <a:p>
            <a:pPr marL="346075" marR="5080" indent="-342900" algn="ctr">
              <a:lnSpc>
                <a:spcPct val="102000"/>
              </a:lnSpc>
              <a:spcBef>
                <a:spcPts val="65"/>
              </a:spcBef>
              <a:buFont typeface="Arial" panose="020B0604020202020204" pitchFamily="34" charset="0"/>
              <a:buChar char="•"/>
            </a:pPr>
            <a:endParaRPr lang="en-US" dirty="0">
              <a:latin typeface="PT Sans" panose="020B0503020203020204" pitchFamily="34" charset="77"/>
            </a:endParaRPr>
          </a:p>
          <a:p>
            <a:pPr marL="346075" marR="5080" indent="-342900" algn="ctr">
              <a:lnSpc>
                <a:spcPct val="102000"/>
              </a:lnSpc>
              <a:spcBef>
                <a:spcPts val="65"/>
              </a:spcBef>
              <a:buFont typeface="Arial" panose="020B0604020202020204" pitchFamily="34" charset="0"/>
              <a:buChar char="•"/>
            </a:pPr>
            <a:r>
              <a:rPr lang="en-US" dirty="0">
                <a:latin typeface="PT Sans" panose="020B0503020203020204" pitchFamily="34" charset="77"/>
              </a:rPr>
              <a:t>The average radon concentration for the Traditional halls was (189.96 ± 23.12) Bqm-3, which is below the globally accepted average radon concentration 300 Bqm-3 (WHO, 2009</a:t>
            </a:r>
            <a:r>
              <a:rPr lang="en-US">
                <a:latin typeface="PT Sans" panose="020B0503020203020204" pitchFamily="34" charset="77"/>
              </a:rPr>
              <a:t>). </a:t>
            </a:r>
          </a:p>
          <a:p>
            <a:pPr marL="3175" marR="5080" algn="ctr">
              <a:lnSpc>
                <a:spcPct val="102000"/>
              </a:lnSpc>
              <a:spcBef>
                <a:spcPts val="65"/>
              </a:spcBef>
            </a:pPr>
            <a:endParaRPr lang="en-US" dirty="0">
              <a:latin typeface="PT Sans" panose="020B0503020203020204" pitchFamily="34" charset="77"/>
            </a:endParaRPr>
          </a:p>
          <a:p>
            <a:pPr marL="346075" marR="5080" indent="-342900" algn="ctr">
              <a:lnSpc>
                <a:spcPct val="102000"/>
              </a:lnSpc>
              <a:spcBef>
                <a:spcPts val="65"/>
              </a:spcBef>
              <a:buFont typeface="Arial" panose="020B0604020202020204" pitchFamily="34" charset="0"/>
              <a:buChar char="•"/>
            </a:pPr>
            <a:r>
              <a:rPr lang="en-US" spc="270" dirty="0">
                <a:latin typeface="PT Sans" panose="020B0503020203020204" pitchFamily="34" charset="77"/>
              </a:rPr>
              <a:t>Further</a:t>
            </a:r>
            <a:r>
              <a:rPr lang="en-US" spc="110" dirty="0">
                <a:latin typeface="PT Sans" panose="020B0503020203020204" pitchFamily="34" charset="77"/>
              </a:rPr>
              <a:t> </a:t>
            </a:r>
            <a:r>
              <a:rPr lang="en-US" spc="240" dirty="0">
                <a:latin typeface="PT Sans" panose="020B0503020203020204" pitchFamily="34" charset="77"/>
              </a:rPr>
              <a:t>research</a:t>
            </a:r>
            <a:r>
              <a:rPr lang="en-US" spc="105" dirty="0">
                <a:latin typeface="PT Sans" panose="020B0503020203020204" pitchFamily="34" charset="77"/>
              </a:rPr>
              <a:t> </a:t>
            </a:r>
            <a:r>
              <a:rPr lang="en-US" spc="325" dirty="0">
                <a:latin typeface="PT Sans" panose="020B0503020203020204" pitchFamily="34" charset="77"/>
              </a:rPr>
              <a:t>and </a:t>
            </a:r>
            <a:r>
              <a:rPr lang="en-US" b="1" spc="300" dirty="0">
                <a:latin typeface="PT Sans" panose="020B0503020203020204" pitchFamily="34" charset="77"/>
              </a:rPr>
              <a:t>mitigation</a:t>
            </a:r>
            <a:r>
              <a:rPr lang="en-US" b="1" spc="160" dirty="0">
                <a:latin typeface="PT Sans" panose="020B0503020203020204" pitchFamily="34" charset="77"/>
              </a:rPr>
              <a:t> </a:t>
            </a:r>
            <a:r>
              <a:rPr lang="en-US" b="1" spc="340" dirty="0">
                <a:latin typeface="PT Sans" panose="020B0503020203020204" pitchFamily="34" charset="77"/>
              </a:rPr>
              <a:t>measures</a:t>
            </a:r>
            <a:r>
              <a:rPr lang="en-US" b="1" spc="114" dirty="0">
                <a:latin typeface="PT Sans" panose="020B0503020203020204" pitchFamily="34" charset="77"/>
              </a:rPr>
              <a:t> </a:t>
            </a:r>
            <a:r>
              <a:rPr lang="en-US" spc="380" dirty="0">
                <a:latin typeface="PT Sans" panose="020B0503020203020204" pitchFamily="34" charset="77"/>
              </a:rPr>
              <a:t>may</a:t>
            </a:r>
            <a:r>
              <a:rPr lang="en-US" spc="110" dirty="0">
                <a:latin typeface="PT Sans" panose="020B0503020203020204" pitchFamily="34" charset="77"/>
              </a:rPr>
              <a:t> </a:t>
            </a:r>
            <a:r>
              <a:rPr lang="en-US" spc="325" dirty="0">
                <a:latin typeface="PT Sans" panose="020B0503020203020204" pitchFamily="34" charset="77"/>
              </a:rPr>
              <a:t>be</a:t>
            </a:r>
            <a:r>
              <a:rPr lang="en-US" spc="105" dirty="0">
                <a:latin typeface="PT Sans" panose="020B0503020203020204" pitchFamily="34" charset="77"/>
              </a:rPr>
              <a:t> </a:t>
            </a:r>
            <a:r>
              <a:rPr lang="en-US" spc="265" dirty="0">
                <a:latin typeface="PT Sans" panose="020B0503020203020204" pitchFamily="34" charset="77"/>
              </a:rPr>
              <a:t>necessary</a:t>
            </a:r>
            <a:r>
              <a:rPr lang="en-US" spc="110" dirty="0">
                <a:latin typeface="PT Sans" panose="020B0503020203020204" pitchFamily="34" charset="77"/>
              </a:rPr>
              <a:t> </a:t>
            </a:r>
            <a:r>
              <a:rPr lang="en-US" spc="190" dirty="0">
                <a:latin typeface="PT Sans" panose="020B0503020203020204" pitchFamily="34" charset="77"/>
              </a:rPr>
              <a:t>to</a:t>
            </a:r>
            <a:r>
              <a:rPr lang="en-US" spc="105" dirty="0">
                <a:latin typeface="PT Sans" panose="020B0503020203020204" pitchFamily="34" charset="77"/>
              </a:rPr>
              <a:t> </a:t>
            </a:r>
            <a:r>
              <a:rPr lang="en-US" spc="270" dirty="0">
                <a:latin typeface="PT Sans" panose="020B0503020203020204" pitchFamily="34" charset="77"/>
              </a:rPr>
              <a:t>ensure</a:t>
            </a:r>
            <a:r>
              <a:rPr lang="en-US" spc="110" dirty="0">
                <a:latin typeface="PT Sans" panose="020B0503020203020204" pitchFamily="34" charset="77"/>
              </a:rPr>
              <a:t> </a:t>
            </a:r>
            <a:r>
              <a:rPr lang="en-US" spc="275" dirty="0">
                <a:latin typeface="PT Sans" panose="020B0503020203020204" pitchFamily="34" charset="77"/>
              </a:rPr>
              <a:t>the</a:t>
            </a:r>
            <a:r>
              <a:rPr lang="en-US" spc="105" dirty="0">
                <a:latin typeface="PT Sans" panose="020B0503020203020204" pitchFamily="34" charset="77"/>
              </a:rPr>
              <a:t> </a:t>
            </a:r>
            <a:r>
              <a:rPr lang="en-US" spc="195" dirty="0">
                <a:latin typeface="PT Sans" panose="020B0503020203020204" pitchFamily="34" charset="77"/>
              </a:rPr>
              <a:t>safety </a:t>
            </a:r>
            <a:r>
              <a:rPr lang="en-US" spc="350" dirty="0">
                <a:latin typeface="PT Sans" panose="020B0503020203020204" pitchFamily="34" charset="77"/>
              </a:rPr>
              <a:t>and</a:t>
            </a:r>
            <a:r>
              <a:rPr lang="en-US" spc="100" dirty="0">
                <a:latin typeface="PT Sans" panose="020B0503020203020204" pitchFamily="34" charset="77"/>
              </a:rPr>
              <a:t> </a:t>
            </a:r>
            <a:r>
              <a:rPr lang="en-US" spc="204" dirty="0">
                <a:latin typeface="PT Sans" panose="020B0503020203020204" pitchFamily="34" charset="77"/>
              </a:rPr>
              <a:t>well-</a:t>
            </a:r>
            <a:r>
              <a:rPr lang="en-US" spc="335" dirty="0">
                <a:latin typeface="PT Sans" panose="020B0503020203020204" pitchFamily="34" charset="77"/>
              </a:rPr>
              <a:t>being</a:t>
            </a:r>
            <a:r>
              <a:rPr lang="en-US" spc="100" dirty="0">
                <a:latin typeface="PT Sans" panose="020B0503020203020204" pitchFamily="34" charset="77"/>
              </a:rPr>
              <a:t> </a:t>
            </a:r>
            <a:r>
              <a:rPr lang="en-US" spc="170" dirty="0">
                <a:latin typeface="PT Sans" panose="020B0503020203020204" pitchFamily="34" charset="77"/>
              </a:rPr>
              <a:t>of</a:t>
            </a:r>
            <a:r>
              <a:rPr lang="en-US" spc="100" dirty="0">
                <a:latin typeface="PT Sans" panose="020B0503020203020204" pitchFamily="34" charset="77"/>
              </a:rPr>
              <a:t> </a:t>
            </a:r>
            <a:r>
              <a:rPr lang="en-US" spc="245" dirty="0">
                <a:latin typeface="PT Sans" panose="020B0503020203020204" pitchFamily="34" charset="77"/>
              </a:rPr>
              <a:t>individuals</a:t>
            </a:r>
            <a:r>
              <a:rPr lang="en-US" spc="100" dirty="0">
                <a:latin typeface="PT Sans" panose="020B0503020203020204" pitchFamily="34" charset="77"/>
              </a:rPr>
              <a:t> </a:t>
            </a:r>
            <a:r>
              <a:rPr lang="en-US" spc="290" dirty="0">
                <a:latin typeface="PT Sans" panose="020B0503020203020204" pitchFamily="34" charset="77"/>
              </a:rPr>
              <a:t>exposed</a:t>
            </a:r>
            <a:r>
              <a:rPr lang="en-US" spc="100" dirty="0">
                <a:latin typeface="PT Sans" panose="020B0503020203020204" pitchFamily="34" charset="77"/>
              </a:rPr>
              <a:t> </a:t>
            </a:r>
            <a:r>
              <a:rPr lang="en-US" spc="190" dirty="0">
                <a:latin typeface="PT Sans" panose="020B0503020203020204" pitchFamily="34" charset="77"/>
              </a:rPr>
              <a:t>to</a:t>
            </a:r>
            <a:r>
              <a:rPr lang="en-US" spc="100" dirty="0">
                <a:latin typeface="PT Sans" panose="020B0503020203020204" pitchFamily="34" charset="77"/>
              </a:rPr>
              <a:t> </a:t>
            </a:r>
            <a:r>
              <a:rPr lang="en-US" spc="350" dirty="0">
                <a:latin typeface="PT Sans" panose="020B0503020203020204" pitchFamily="34" charset="77"/>
              </a:rPr>
              <a:t>high</a:t>
            </a:r>
            <a:r>
              <a:rPr lang="en-US" spc="100" dirty="0">
                <a:latin typeface="PT Sans" panose="020B0503020203020204" pitchFamily="34" charset="77"/>
              </a:rPr>
              <a:t> </a:t>
            </a:r>
            <a:r>
              <a:rPr lang="en-US" spc="275" dirty="0">
                <a:latin typeface="PT Sans" panose="020B0503020203020204" pitchFamily="34" charset="77"/>
              </a:rPr>
              <a:t>radon </a:t>
            </a:r>
            <a:endParaRPr lang="en-US" dirty="0">
              <a:latin typeface="PT Sans" panose="020B0503020203020204" pitchFamily="34" charset="77"/>
            </a:endParaRPr>
          </a:p>
          <a:p>
            <a:pPr marL="3175" marR="5080" algn="ctr">
              <a:lnSpc>
                <a:spcPct val="102000"/>
              </a:lnSpc>
              <a:spcBef>
                <a:spcPts val="65"/>
              </a:spcBef>
            </a:pPr>
            <a:endParaRPr spc="229" dirty="0">
              <a:latin typeface="PT Sans" panose="020B0503020203020204" pitchFamily="34" charset="77"/>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505146" y="2621876"/>
            <a:ext cx="7338695" cy="2299970"/>
          </a:xfrm>
          <a:prstGeom prst="rect">
            <a:avLst/>
          </a:prstGeom>
        </p:spPr>
        <p:txBody>
          <a:bodyPr vert="horz" wrap="square" lIns="0" tIns="15875" rIns="0" bIns="0" rtlCol="0">
            <a:spAutoFit/>
          </a:bodyPr>
          <a:lstStyle/>
          <a:p>
            <a:pPr marL="12700">
              <a:lnSpc>
                <a:spcPct val="100000"/>
              </a:lnSpc>
              <a:spcBef>
                <a:spcPts val="125"/>
              </a:spcBef>
            </a:pPr>
            <a:r>
              <a:rPr sz="14900" spc="235" dirty="0">
                <a:solidFill>
                  <a:srgbClr val="FFFFFF"/>
                </a:solidFill>
              </a:rPr>
              <a:t>Thanks!</a:t>
            </a:r>
            <a:endParaRPr sz="14900"/>
          </a:p>
        </p:txBody>
      </p:sp>
      <p:sp>
        <p:nvSpPr>
          <p:cNvPr id="4" name="object 4"/>
          <p:cNvSpPr txBox="1"/>
          <p:nvPr/>
        </p:nvSpPr>
        <p:spPr>
          <a:xfrm>
            <a:off x="1505149" y="5118200"/>
            <a:ext cx="4959985" cy="1734185"/>
          </a:xfrm>
          <a:prstGeom prst="rect">
            <a:avLst/>
          </a:prstGeom>
        </p:spPr>
        <p:txBody>
          <a:bodyPr vert="horz" wrap="square" lIns="0" tIns="6350" rIns="0" bIns="0" rtlCol="0">
            <a:spAutoFit/>
          </a:bodyPr>
          <a:lstStyle/>
          <a:p>
            <a:pPr marL="12700" marR="5080">
              <a:lnSpc>
                <a:spcPct val="102299"/>
              </a:lnSpc>
              <a:spcBef>
                <a:spcPts val="50"/>
              </a:spcBef>
            </a:pPr>
            <a:r>
              <a:rPr sz="2750" spc="430" dirty="0">
                <a:solidFill>
                  <a:srgbClr val="FFFFFF"/>
                </a:solidFill>
                <a:latin typeface="Calibri"/>
                <a:cs typeface="Calibri"/>
              </a:rPr>
              <a:t>Do</a:t>
            </a:r>
            <a:r>
              <a:rPr sz="2750" spc="114" dirty="0">
                <a:solidFill>
                  <a:srgbClr val="FFFFFF"/>
                </a:solidFill>
                <a:latin typeface="Calibri"/>
                <a:cs typeface="Calibri"/>
              </a:rPr>
              <a:t> </a:t>
            </a:r>
            <a:r>
              <a:rPr sz="2750" spc="295" dirty="0">
                <a:solidFill>
                  <a:srgbClr val="FFFFFF"/>
                </a:solidFill>
                <a:latin typeface="Calibri"/>
                <a:cs typeface="Calibri"/>
              </a:rPr>
              <a:t>you</a:t>
            </a:r>
            <a:r>
              <a:rPr sz="2750" spc="114" dirty="0">
                <a:solidFill>
                  <a:srgbClr val="FFFFFF"/>
                </a:solidFill>
                <a:latin typeface="Calibri"/>
                <a:cs typeface="Calibri"/>
              </a:rPr>
              <a:t> </a:t>
            </a:r>
            <a:r>
              <a:rPr sz="2750" spc="305" dirty="0">
                <a:solidFill>
                  <a:srgbClr val="FFFFFF"/>
                </a:solidFill>
                <a:latin typeface="Calibri"/>
                <a:cs typeface="Calibri"/>
              </a:rPr>
              <a:t>have</a:t>
            </a:r>
            <a:r>
              <a:rPr sz="2750" spc="114" dirty="0">
                <a:solidFill>
                  <a:srgbClr val="FFFFFF"/>
                </a:solidFill>
                <a:latin typeface="Calibri"/>
                <a:cs typeface="Calibri"/>
              </a:rPr>
              <a:t> </a:t>
            </a:r>
            <a:r>
              <a:rPr sz="2750" spc="320" dirty="0">
                <a:solidFill>
                  <a:srgbClr val="FFFFFF"/>
                </a:solidFill>
                <a:latin typeface="Calibri"/>
                <a:cs typeface="Calibri"/>
              </a:rPr>
              <a:t>any</a:t>
            </a:r>
            <a:r>
              <a:rPr sz="2750" spc="120" dirty="0">
                <a:solidFill>
                  <a:srgbClr val="FFFFFF"/>
                </a:solidFill>
                <a:latin typeface="Calibri"/>
                <a:cs typeface="Calibri"/>
              </a:rPr>
              <a:t> </a:t>
            </a:r>
            <a:r>
              <a:rPr sz="2750" spc="285" dirty="0">
                <a:solidFill>
                  <a:srgbClr val="FFFFFF"/>
                </a:solidFill>
                <a:latin typeface="Calibri"/>
                <a:cs typeface="Calibri"/>
              </a:rPr>
              <a:t>questions? </a:t>
            </a:r>
            <a:r>
              <a:rPr sz="2750" spc="300" dirty="0">
                <a:solidFill>
                  <a:srgbClr val="FFFFFF"/>
                </a:solidFill>
                <a:latin typeface="Calibri"/>
                <a:cs typeface="Calibri"/>
              </a:rPr>
              <a:t>addyouremail@freepik.com</a:t>
            </a:r>
            <a:endParaRPr sz="2750">
              <a:latin typeface="Calibri"/>
              <a:cs typeface="Calibri"/>
            </a:endParaRPr>
          </a:p>
          <a:p>
            <a:pPr marL="12700">
              <a:lnSpc>
                <a:spcPct val="100000"/>
              </a:lnSpc>
              <a:spcBef>
                <a:spcPts val="75"/>
              </a:spcBef>
            </a:pPr>
            <a:r>
              <a:rPr sz="2750" dirty="0">
                <a:solidFill>
                  <a:srgbClr val="FFFFFF"/>
                </a:solidFill>
                <a:latin typeface="Calibri"/>
                <a:cs typeface="Calibri"/>
              </a:rPr>
              <a:t>+91</a:t>
            </a:r>
            <a:r>
              <a:rPr sz="2750" spc="140" dirty="0">
                <a:solidFill>
                  <a:srgbClr val="FFFFFF"/>
                </a:solidFill>
                <a:latin typeface="Calibri"/>
                <a:cs typeface="Calibri"/>
              </a:rPr>
              <a:t> </a:t>
            </a:r>
            <a:r>
              <a:rPr sz="2750" spc="295" dirty="0">
                <a:solidFill>
                  <a:srgbClr val="FFFFFF"/>
                </a:solidFill>
                <a:latin typeface="Calibri"/>
                <a:cs typeface="Calibri"/>
              </a:rPr>
              <a:t>620</a:t>
            </a:r>
            <a:r>
              <a:rPr sz="2750" spc="145" dirty="0">
                <a:solidFill>
                  <a:srgbClr val="FFFFFF"/>
                </a:solidFill>
                <a:latin typeface="Calibri"/>
                <a:cs typeface="Calibri"/>
              </a:rPr>
              <a:t> </a:t>
            </a:r>
            <a:r>
              <a:rPr sz="2750" spc="60" dirty="0">
                <a:solidFill>
                  <a:srgbClr val="FFFFFF"/>
                </a:solidFill>
                <a:latin typeface="Calibri"/>
                <a:cs typeface="Calibri"/>
              </a:rPr>
              <a:t>421</a:t>
            </a:r>
            <a:r>
              <a:rPr sz="2750" spc="145" dirty="0">
                <a:solidFill>
                  <a:srgbClr val="FFFFFF"/>
                </a:solidFill>
                <a:latin typeface="Calibri"/>
                <a:cs typeface="Calibri"/>
              </a:rPr>
              <a:t> </a:t>
            </a:r>
            <a:r>
              <a:rPr sz="2750" spc="280" dirty="0">
                <a:solidFill>
                  <a:srgbClr val="FFFFFF"/>
                </a:solidFill>
                <a:latin typeface="Calibri"/>
                <a:cs typeface="Calibri"/>
              </a:rPr>
              <a:t>838</a:t>
            </a:r>
            <a:endParaRPr sz="2750">
              <a:latin typeface="Calibri"/>
              <a:cs typeface="Calibri"/>
            </a:endParaRPr>
          </a:p>
          <a:p>
            <a:pPr marL="12700">
              <a:lnSpc>
                <a:spcPct val="100000"/>
              </a:lnSpc>
              <a:spcBef>
                <a:spcPts val="75"/>
              </a:spcBef>
            </a:pPr>
            <a:r>
              <a:rPr sz="2750" spc="315" dirty="0">
                <a:solidFill>
                  <a:srgbClr val="FFFFFF"/>
                </a:solidFill>
                <a:latin typeface="Calibri"/>
                <a:cs typeface="Calibri"/>
              </a:rPr>
              <a:t>yourcompany.com</a:t>
            </a:r>
            <a:endParaRPr sz="2750">
              <a:latin typeface="Calibri"/>
              <a:cs typeface="Calibri"/>
            </a:endParaRPr>
          </a:p>
        </p:txBody>
      </p:sp>
      <p:sp>
        <p:nvSpPr>
          <p:cNvPr id="5" name="object 5"/>
          <p:cNvSpPr/>
          <p:nvPr/>
        </p:nvSpPr>
        <p:spPr>
          <a:xfrm>
            <a:off x="2692978" y="7813149"/>
            <a:ext cx="685800" cy="685800"/>
          </a:xfrm>
          <a:custGeom>
            <a:avLst/>
            <a:gdLst/>
            <a:ahLst/>
            <a:cxnLst/>
            <a:rect l="l" t="t" r="r" b="b"/>
            <a:pathLst>
              <a:path w="685800" h="685800">
                <a:moveTo>
                  <a:pt x="685799" y="685799"/>
                </a:moveTo>
                <a:lnTo>
                  <a:pt x="471192" y="685799"/>
                </a:lnTo>
                <a:lnTo>
                  <a:pt x="471192" y="417304"/>
                </a:lnTo>
                <a:lnTo>
                  <a:pt x="560375" y="417304"/>
                </a:lnTo>
                <a:lnTo>
                  <a:pt x="572294" y="309991"/>
                </a:lnTo>
                <a:lnTo>
                  <a:pt x="471192" y="309991"/>
                </a:lnTo>
                <a:lnTo>
                  <a:pt x="471192" y="238455"/>
                </a:lnTo>
                <a:lnTo>
                  <a:pt x="474231" y="221912"/>
                </a:lnTo>
                <a:lnTo>
                  <a:pt x="482277" y="208769"/>
                </a:lnTo>
                <a:lnTo>
                  <a:pt x="493723" y="200098"/>
                </a:lnTo>
                <a:lnTo>
                  <a:pt x="506960" y="196970"/>
                </a:lnTo>
                <a:lnTo>
                  <a:pt x="578496" y="196970"/>
                </a:lnTo>
                <a:lnTo>
                  <a:pt x="578496" y="101585"/>
                </a:lnTo>
                <a:lnTo>
                  <a:pt x="483112" y="101585"/>
                </a:lnTo>
                <a:lnTo>
                  <a:pt x="436715" y="110960"/>
                </a:lnTo>
                <a:lnTo>
                  <a:pt x="398814" y="136519"/>
                </a:lnTo>
                <a:lnTo>
                  <a:pt x="373254" y="174417"/>
                </a:lnTo>
                <a:lnTo>
                  <a:pt x="363879" y="220808"/>
                </a:lnTo>
                <a:lnTo>
                  <a:pt x="363879" y="309991"/>
                </a:lnTo>
                <a:lnTo>
                  <a:pt x="274223" y="309991"/>
                </a:lnTo>
                <a:lnTo>
                  <a:pt x="274223" y="417304"/>
                </a:lnTo>
                <a:lnTo>
                  <a:pt x="363879" y="417304"/>
                </a:lnTo>
                <a:lnTo>
                  <a:pt x="363879" y="685799"/>
                </a:lnTo>
                <a:lnTo>
                  <a:pt x="0" y="685799"/>
                </a:lnTo>
                <a:lnTo>
                  <a:pt x="0" y="0"/>
                </a:lnTo>
                <a:lnTo>
                  <a:pt x="685799" y="0"/>
                </a:lnTo>
                <a:lnTo>
                  <a:pt x="685799" y="685799"/>
                </a:lnTo>
                <a:close/>
              </a:path>
            </a:pathLst>
          </a:custGeom>
          <a:solidFill>
            <a:srgbClr val="FFFFFF"/>
          </a:solidFill>
        </p:spPr>
        <p:txBody>
          <a:bodyPr wrap="square" lIns="0" tIns="0" rIns="0" bIns="0" rtlCol="0"/>
          <a:lstStyle/>
          <a:p>
            <a:endParaRPr/>
          </a:p>
        </p:txBody>
      </p:sp>
      <p:sp>
        <p:nvSpPr>
          <p:cNvPr id="6" name="object 6"/>
          <p:cNvSpPr/>
          <p:nvPr/>
        </p:nvSpPr>
        <p:spPr>
          <a:xfrm>
            <a:off x="3873592" y="7813148"/>
            <a:ext cx="676275" cy="685800"/>
          </a:xfrm>
          <a:custGeom>
            <a:avLst/>
            <a:gdLst/>
            <a:ahLst/>
            <a:cxnLst/>
            <a:rect l="l" t="t" r="r" b="b"/>
            <a:pathLst>
              <a:path w="676275" h="685800">
                <a:moveTo>
                  <a:pt x="676275" y="685799"/>
                </a:moveTo>
                <a:lnTo>
                  <a:pt x="0" y="685799"/>
                </a:lnTo>
                <a:lnTo>
                  <a:pt x="0" y="0"/>
                </a:lnTo>
                <a:lnTo>
                  <a:pt x="676275" y="0"/>
                </a:lnTo>
                <a:lnTo>
                  <a:pt x="676275" y="143080"/>
                </a:lnTo>
                <a:lnTo>
                  <a:pt x="433286" y="143080"/>
                </a:lnTo>
                <a:lnTo>
                  <a:pt x="394869" y="151463"/>
                </a:lnTo>
                <a:lnTo>
                  <a:pt x="373126" y="166919"/>
                </a:lnTo>
                <a:lnTo>
                  <a:pt x="124811" y="166919"/>
                </a:lnTo>
                <a:lnTo>
                  <a:pt x="118597" y="178228"/>
                </a:lnTo>
                <a:lnTo>
                  <a:pt x="110693" y="207999"/>
                </a:lnTo>
                <a:lnTo>
                  <a:pt x="117203" y="250017"/>
                </a:lnTo>
                <a:lnTo>
                  <a:pt x="145047" y="286152"/>
                </a:lnTo>
                <a:lnTo>
                  <a:pt x="106778" y="286152"/>
                </a:lnTo>
                <a:lnTo>
                  <a:pt x="107276" y="299475"/>
                </a:lnTo>
                <a:lnTo>
                  <a:pt x="115025" y="330144"/>
                </a:lnTo>
                <a:lnTo>
                  <a:pt x="139413" y="364212"/>
                </a:lnTo>
                <a:lnTo>
                  <a:pt x="189825" y="387728"/>
                </a:lnTo>
                <a:lnTo>
                  <a:pt x="186614" y="388623"/>
                </a:lnTo>
                <a:lnTo>
                  <a:pt x="177308" y="390592"/>
                </a:lnTo>
                <a:lnTo>
                  <a:pt x="162397" y="392560"/>
                </a:lnTo>
                <a:lnTo>
                  <a:pt x="142371" y="393455"/>
                </a:lnTo>
                <a:lnTo>
                  <a:pt x="146390" y="403829"/>
                </a:lnTo>
                <a:lnTo>
                  <a:pt x="160998" y="427079"/>
                </a:lnTo>
                <a:lnTo>
                  <a:pt x="190022" y="451402"/>
                </a:lnTo>
                <a:lnTo>
                  <a:pt x="237289" y="464991"/>
                </a:lnTo>
                <a:lnTo>
                  <a:pt x="228611" y="471818"/>
                </a:lnTo>
                <a:lnTo>
                  <a:pt x="203944" y="486837"/>
                </a:lnTo>
                <a:lnTo>
                  <a:pt x="165333" y="501856"/>
                </a:lnTo>
                <a:lnTo>
                  <a:pt x="127566" y="506961"/>
                </a:lnTo>
                <a:lnTo>
                  <a:pt x="89218" y="506961"/>
                </a:lnTo>
                <a:lnTo>
                  <a:pt x="125795" y="526885"/>
                </a:lnTo>
                <a:lnTo>
                  <a:pt x="164021" y="541891"/>
                </a:lnTo>
                <a:lnTo>
                  <a:pt x="203406" y="551354"/>
                </a:lnTo>
                <a:lnTo>
                  <a:pt x="243460" y="554648"/>
                </a:lnTo>
                <a:lnTo>
                  <a:pt x="676275" y="554648"/>
                </a:lnTo>
                <a:lnTo>
                  <a:pt x="676275" y="685799"/>
                </a:lnTo>
                <a:close/>
              </a:path>
              <a:path w="676275" h="685800">
                <a:moveTo>
                  <a:pt x="510171" y="178848"/>
                </a:moveTo>
                <a:lnTo>
                  <a:pt x="494887" y="163199"/>
                </a:lnTo>
                <a:lnTo>
                  <a:pt x="476176" y="152021"/>
                </a:lnTo>
                <a:lnTo>
                  <a:pt x="455242" y="145315"/>
                </a:lnTo>
                <a:lnTo>
                  <a:pt x="433286" y="143080"/>
                </a:lnTo>
                <a:lnTo>
                  <a:pt x="676275" y="143080"/>
                </a:lnTo>
                <a:lnTo>
                  <a:pt x="676275" y="149272"/>
                </a:lnTo>
                <a:lnTo>
                  <a:pt x="575658" y="149272"/>
                </a:lnTo>
                <a:lnTo>
                  <a:pt x="571484" y="151322"/>
                </a:lnTo>
                <a:lnTo>
                  <a:pt x="560058" y="156727"/>
                </a:lnTo>
                <a:lnTo>
                  <a:pt x="543026" y="164366"/>
                </a:lnTo>
                <a:lnTo>
                  <a:pt x="522032" y="173121"/>
                </a:lnTo>
                <a:lnTo>
                  <a:pt x="516342" y="173121"/>
                </a:lnTo>
                <a:lnTo>
                  <a:pt x="510171" y="178848"/>
                </a:lnTo>
                <a:close/>
              </a:path>
              <a:path w="676275" h="685800">
                <a:moveTo>
                  <a:pt x="528203" y="208889"/>
                </a:moveTo>
                <a:lnTo>
                  <a:pt x="537156" y="204604"/>
                </a:lnTo>
                <a:lnTo>
                  <a:pt x="551757" y="192494"/>
                </a:lnTo>
                <a:lnTo>
                  <a:pt x="566445" y="173677"/>
                </a:lnTo>
                <a:lnTo>
                  <a:pt x="575658" y="149272"/>
                </a:lnTo>
                <a:lnTo>
                  <a:pt x="676275" y="149272"/>
                </a:lnTo>
                <a:lnTo>
                  <a:pt x="676275" y="196970"/>
                </a:lnTo>
                <a:lnTo>
                  <a:pt x="587528" y="196970"/>
                </a:lnTo>
                <a:lnTo>
                  <a:pt x="582392" y="198832"/>
                </a:lnTo>
                <a:lnTo>
                  <a:pt x="568895" y="202929"/>
                </a:lnTo>
                <a:lnTo>
                  <a:pt x="549884" y="207026"/>
                </a:lnTo>
                <a:lnTo>
                  <a:pt x="528203" y="208889"/>
                </a:lnTo>
                <a:close/>
              </a:path>
              <a:path w="676275" h="685800">
                <a:moveTo>
                  <a:pt x="332207" y="268505"/>
                </a:moveTo>
                <a:lnTo>
                  <a:pt x="280661" y="260217"/>
                </a:lnTo>
                <a:lnTo>
                  <a:pt x="232053" y="243883"/>
                </a:lnTo>
                <a:lnTo>
                  <a:pt x="177726" y="214112"/>
                </a:lnTo>
                <a:lnTo>
                  <a:pt x="124811" y="166919"/>
                </a:lnTo>
                <a:lnTo>
                  <a:pt x="373126" y="166919"/>
                </a:lnTo>
                <a:lnTo>
                  <a:pt x="362637" y="174376"/>
                </a:lnTo>
                <a:lnTo>
                  <a:pt x="340459" y="208467"/>
                </a:lnTo>
                <a:lnTo>
                  <a:pt x="332279" y="250017"/>
                </a:lnTo>
                <a:lnTo>
                  <a:pt x="332207" y="268505"/>
                </a:lnTo>
                <a:close/>
              </a:path>
              <a:path w="676275" h="685800">
                <a:moveTo>
                  <a:pt x="676275" y="554648"/>
                </a:moveTo>
                <a:lnTo>
                  <a:pt x="243460" y="554648"/>
                </a:lnTo>
                <a:lnTo>
                  <a:pt x="290628" y="550809"/>
                </a:lnTo>
                <a:lnTo>
                  <a:pt x="335721" y="539674"/>
                </a:lnTo>
                <a:lnTo>
                  <a:pt x="378057" y="521814"/>
                </a:lnTo>
                <a:lnTo>
                  <a:pt x="416955" y="497803"/>
                </a:lnTo>
                <a:lnTo>
                  <a:pt x="451737" y="468212"/>
                </a:lnTo>
                <a:lnTo>
                  <a:pt x="481720" y="433613"/>
                </a:lnTo>
                <a:lnTo>
                  <a:pt x="506225" y="394579"/>
                </a:lnTo>
                <a:lnTo>
                  <a:pt x="524571" y="351681"/>
                </a:lnTo>
                <a:lnTo>
                  <a:pt x="536078" y="305493"/>
                </a:lnTo>
                <a:lnTo>
                  <a:pt x="540065" y="256586"/>
                </a:lnTo>
                <a:lnTo>
                  <a:pt x="540065" y="244657"/>
                </a:lnTo>
                <a:lnTo>
                  <a:pt x="546613" y="239687"/>
                </a:lnTo>
                <a:lnTo>
                  <a:pt x="561482" y="227431"/>
                </a:lnTo>
                <a:lnTo>
                  <a:pt x="577508" y="211865"/>
                </a:lnTo>
                <a:lnTo>
                  <a:pt x="587528" y="196970"/>
                </a:lnTo>
                <a:lnTo>
                  <a:pt x="676275" y="196970"/>
                </a:lnTo>
                <a:lnTo>
                  <a:pt x="676275" y="554648"/>
                </a:lnTo>
                <a:close/>
              </a:path>
              <a:path w="676275" h="685800">
                <a:moveTo>
                  <a:pt x="154232" y="298071"/>
                </a:moveTo>
                <a:lnTo>
                  <a:pt x="150155" y="297885"/>
                </a:lnTo>
                <a:lnTo>
                  <a:pt x="139405" y="296582"/>
                </a:lnTo>
                <a:lnTo>
                  <a:pt x="124205" y="293043"/>
                </a:lnTo>
                <a:lnTo>
                  <a:pt x="106778" y="286152"/>
                </a:lnTo>
                <a:lnTo>
                  <a:pt x="145047" y="286152"/>
                </a:lnTo>
                <a:lnTo>
                  <a:pt x="154232" y="298071"/>
                </a:lnTo>
                <a:close/>
              </a:path>
              <a:path w="676275" h="685800">
                <a:moveTo>
                  <a:pt x="114827" y="508683"/>
                </a:moveTo>
                <a:lnTo>
                  <a:pt x="108599" y="508581"/>
                </a:lnTo>
                <a:lnTo>
                  <a:pt x="102253" y="508268"/>
                </a:lnTo>
                <a:lnTo>
                  <a:pt x="95791" y="507732"/>
                </a:lnTo>
                <a:lnTo>
                  <a:pt x="89218" y="506961"/>
                </a:lnTo>
                <a:lnTo>
                  <a:pt x="127566" y="506961"/>
                </a:lnTo>
                <a:lnTo>
                  <a:pt x="114827" y="508683"/>
                </a:lnTo>
                <a:close/>
              </a:path>
            </a:pathLst>
          </a:custGeom>
          <a:solidFill>
            <a:srgbClr val="FFFFFF"/>
          </a:solidFill>
        </p:spPr>
        <p:txBody>
          <a:bodyPr wrap="square" lIns="0" tIns="0" rIns="0" bIns="0" rtlCol="0"/>
          <a:lstStyle/>
          <a:p>
            <a:endParaRPr/>
          </a:p>
        </p:txBody>
      </p:sp>
      <p:sp>
        <p:nvSpPr>
          <p:cNvPr id="7" name="object 7"/>
          <p:cNvSpPr/>
          <p:nvPr/>
        </p:nvSpPr>
        <p:spPr>
          <a:xfrm>
            <a:off x="1512399" y="7813158"/>
            <a:ext cx="685800" cy="685800"/>
          </a:xfrm>
          <a:custGeom>
            <a:avLst/>
            <a:gdLst/>
            <a:ahLst/>
            <a:cxnLst/>
            <a:rect l="l" t="t" r="r" b="b"/>
            <a:pathLst>
              <a:path w="685800" h="685800">
                <a:moveTo>
                  <a:pt x="685800" y="685799"/>
                </a:moveTo>
                <a:lnTo>
                  <a:pt x="0" y="685799"/>
                </a:lnTo>
                <a:lnTo>
                  <a:pt x="0" y="0"/>
                </a:lnTo>
                <a:lnTo>
                  <a:pt x="685800" y="0"/>
                </a:lnTo>
                <a:lnTo>
                  <a:pt x="685800" y="113504"/>
                </a:lnTo>
                <a:lnTo>
                  <a:pt x="226536" y="113504"/>
                </a:lnTo>
                <a:lnTo>
                  <a:pt x="183724" y="122782"/>
                </a:lnTo>
                <a:lnTo>
                  <a:pt x="147664" y="147662"/>
                </a:lnTo>
                <a:lnTo>
                  <a:pt x="122782" y="183719"/>
                </a:lnTo>
                <a:lnTo>
                  <a:pt x="113505" y="226525"/>
                </a:lnTo>
                <a:lnTo>
                  <a:pt x="113505" y="453061"/>
                </a:lnTo>
                <a:lnTo>
                  <a:pt x="122782" y="499459"/>
                </a:lnTo>
                <a:lnTo>
                  <a:pt x="147664" y="537360"/>
                </a:lnTo>
                <a:lnTo>
                  <a:pt x="183724" y="562920"/>
                </a:lnTo>
                <a:lnTo>
                  <a:pt x="226536" y="572294"/>
                </a:lnTo>
                <a:lnTo>
                  <a:pt x="685800" y="572294"/>
                </a:lnTo>
                <a:lnTo>
                  <a:pt x="685800" y="685799"/>
                </a:lnTo>
                <a:close/>
              </a:path>
              <a:path w="685800" h="685800">
                <a:moveTo>
                  <a:pt x="685800" y="572294"/>
                </a:moveTo>
                <a:lnTo>
                  <a:pt x="453072" y="572294"/>
                </a:lnTo>
                <a:lnTo>
                  <a:pt x="499463" y="562920"/>
                </a:lnTo>
                <a:lnTo>
                  <a:pt x="537361" y="537360"/>
                </a:lnTo>
                <a:lnTo>
                  <a:pt x="562920" y="499459"/>
                </a:lnTo>
                <a:lnTo>
                  <a:pt x="572294" y="453061"/>
                </a:lnTo>
                <a:lnTo>
                  <a:pt x="572294" y="226525"/>
                </a:lnTo>
                <a:lnTo>
                  <a:pt x="562920" y="183719"/>
                </a:lnTo>
                <a:lnTo>
                  <a:pt x="537361" y="147662"/>
                </a:lnTo>
                <a:lnTo>
                  <a:pt x="499463" y="122782"/>
                </a:lnTo>
                <a:lnTo>
                  <a:pt x="453072" y="113504"/>
                </a:lnTo>
                <a:lnTo>
                  <a:pt x="685800" y="113504"/>
                </a:lnTo>
                <a:lnTo>
                  <a:pt x="685800" y="572294"/>
                </a:lnTo>
                <a:close/>
              </a:path>
              <a:path w="685800" h="685800">
                <a:moveTo>
                  <a:pt x="453072" y="518880"/>
                </a:moveTo>
                <a:lnTo>
                  <a:pt x="226536" y="518880"/>
                </a:lnTo>
                <a:lnTo>
                  <a:pt x="201238" y="513625"/>
                </a:lnTo>
                <a:lnTo>
                  <a:pt x="180456" y="499383"/>
                </a:lnTo>
                <a:lnTo>
                  <a:pt x="166380" y="478435"/>
                </a:lnTo>
                <a:lnTo>
                  <a:pt x="161201" y="453061"/>
                </a:lnTo>
                <a:lnTo>
                  <a:pt x="161201" y="226525"/>
                </a:lnTo>
                <a:lnTo>
                  <a:pt x="166380" y="201227"/>
                </a:lnTo>
                <a:lnTo>
                  <a:pt x="180456" y="180445"/>
                </a:lnTo>
                <a:lnTo>
                  <a:pt x="201238" y="166370"/>
                </a:lnTo>
                <a:lnTo>
                  <a:pt x="226536" y="161191"/>
                </a:lnTo>
                <a:lnTo>
                  <a:pt x="453072" y="161191"/>
                </a:lnTo>
                <a:lnTo>
                  <a:pt x="478444" y="166370"/>
                </a:lnTo>
                <a:lnTo>
                  <a:pt x="499389" y="180445"/>
                </a:lnTo>
                <a:lnTo>
                  <a:pt x="506454" y="190757"/>
                </a:lnTo>
                <a:lnTo>
                  <a:pt x="464991" y="190757"/>
                </a:lnTo>
                <a:lnTo>
                  <a:pt x="452926" y="193777"/>
                </a:lnTo>
                <a:lnTo>
                  <a:pt x="443590" y="201313"/>
                </a:lnTo>
                <a:lnTo>
                  <a:pt x="437563" y="211084"/>
                </a:lnTo>
                <a:lnTo>
                  <a:pt x="435425" y="220808"/>
                </a:lnTo>
                <a:lnTo>
                  <a:pt x="436438" y="226525"/>
                </a:lnTo>
                <a:lnTo>
                  <a:pt x="340041" y="226525"/>
                </a:lnTo>
                <a:lnTo>
                  <a:pt x="297155" y="235878"/>
                </a:lnTo>
                <a:lnTo>
                  <a:pt x="260932" y="260925"/>
                </a:lnTo>
                <a:lnTo>
                  <a:pt x="235887" y="297149"/>
                </a:lnTo>
                <a:lnTo>
                  <a:pt x="226536" y="340031"/>
                </a:lnTo>
                <a:lnTo>
                  <a:pt x="235887" y="386228"/>
                </a:lnTo>
                <a:lnTo>
                  <a:pt x="260932" y="424151"/>
                </a:lnTo>
                <a:lnTo>
                  <a:pt x="297155" y="449822"/>
                </a:lnTo>
                <a:lnTo>
                  <a:pt x="340041" y="459264"/>
                </a:lnTo>
                <a:lnTo>
                  <a:pt x="517596" y="459264"/>
                </a:lnTo>
                <a:lnTo>
                  <a:pt x="513627" y="478435"/>
                </a:lnTo>
                <a:lnTo>
                  <a:pt x="499389" y="499383"/>
                </a:lnTo>
                <a:lnTo>
                  <a:pt x="478444" y="513625"/>
                </a:lnTo>
                <a:lnTo>
                  <a:pt x="453072" y="518880"/>
                </a:lnTo>
                <a:close/>
              </a:path>
              <a:path w="685800" h="685800">
                <a:moveTo>
                  <a:pt x="518880" y="250374"/>
                </a:moveTo>
                <a:lnTo>
                  <a:pt x="464991" y="250374"/>
                </a:lnTo>
                <a:lnTo>
                  <a:pt x="473746" y="248236"/>
                </a:lnTo>
                <a:lnTo>
                  <a:pt x="481385" y="242209"/>
                </a:lnTo>
                <a:lnTo>
                  <a:pt x="486789" y="232872"/>
                </a:lnTo>
                <a:lnTo>
                  <a:pt x="488839" y="220808"/>
                </a:lnTo>
                <a:lnTo>
                  <a:pt x="486789" y="211084"/>
                </a:lnTo>
                <a:lnTo>
                  <a:pt x="481385" y="201313"/>
                </a:lnTo>
                <a:lnTo>
                  <a:pt x="473746" y="193777"/>
                </a:lnTo>
                <a:lnTo>
                  <a:pt x="464991" y="190757"/>
                </a:lnTo>
                <a:lnTo>
                  <a:pt x="506454" y="190757"/>
                </a:lnTo>
                <a:lnTo>
                  <a:pt x="513627" y="201227"/>
                </a:lnTo>
                <a:lnTo>
                  <a:pt x="518880" y="226525"/>
                </a:lnTo>
                <a:lnTo>
                  <a:pt x="518880" y="250374"/>
                </a:lnTo>
                <a:close/>
              </a:path>
              <a:path w="685800" h="685800">
                <a:moveTo>
                  <a:pt x="517596" y="459264"/>
                </a:moveTo>
                <a:lnTo>
                  <a:pt x="340041" y="459264"/>
                </a:lnTo>
                <a:lnTo>
                  <a:pt x="386234" y="449822"/>
                </a:lnTo>
                <a:lnTo>
                  <a:pt x="424157" y="424151"/>
                </a:lnTo>
                <a:lnTo>
                  <a:pt x="449831" y="386228"/>
                </a:lnTo>
                <a:lnTo>
                  <a:pt x="459273" y="340031"/>
                </a:lnTo>
                <a:lnTo>
                  <a:pt x="449831" y="297149"/>
                </a:lnTo>
                <a:lnTo>
                  <a:pt x="424157" y="260925"/>
                </a:lnTo>
                <a:lnTo>
                  <a:pt x="386234" y="235878"/>
                </a:lnTo>
                <a:lnTo>
                  <a:pt x="340041" y="226525"/>
                </a:lnTo>
                <a:lnTo>
                  <a:pt x="436438" y="226525"/>
                </a:lnTo>
                <a:lnTo>
                  <a:pt x="437563" y="232872"/>
                </a:lnTo>
                <a:lnTo>
                  <a:pt x="443590" y="242209"/>
                </a:lnTo>
                <a:lnTo>
                  <a:pt x="452926" y="248236"/>
                </a:lnTo>
                <a:lnTo>
                  <a:pt x="464991" y="250374"/>
                </a:lnTo>
                <a:lnTo>
                  <a:pt x="518880" y="250374"/>
                </a:lnTo>
                <a:lnTo>
                  <a:pt x="518880" y="453061"/>
                </a:lnTo>
                <a:lnTo>
                  <a:pt x="517596" y="459264"/>
                </a:lnTo>
                <a:close/>
              </a:path>
              <a:path w="685800" h="685800">
                <a:moveTo>
                  <a:pt x="340041" y="411576"/>
                </a:moveTo>
                <a:lnTo>
                  <a:pt x="314667" y="406232"/>
                </a:lnTo>
                <a:lnTo>
                  <a:pt x="293719" y="391364"/>
                </a:lnTo>
                <a:lnTo>
                  <a:pt x="279477" y="368716"/>
                </a:lnTo>
                <a:lnTo>
                  <a:pt x="274223" y="340031"/>
                </a:lnTo>
                <a:lnTo>
                  <a:pt x="279477" y="314659"/>
                </a:lnTo>
                <a:lnTo>
                  <a:pt x="293719" y="293714"/>
                </a:lnTo>
                <a:lnTo>
                  <a:pt x="314667" y="279475"/>
                </a:lnTo>
                <a:lnTo>
                  <a:pt x="340041" y="274223"/>
                </a:lnTo>
                <a:lnTo>
                  <a:pt x="368724" y="279475"/>
                </a:lnTo>
                <a:lnTo>
                  <a:pt x="391369" y="293714"/>
                </a:lnTo>
                <a:lnTo>
                  <a:pt x="406234" y="314659"/>
                </a:lnTo>
                <a:lnTo>
                  <a:pt x="411576" y="340031"/>
                </a:lnTo>
                <a:lnTo>
                  <a:pt x="406234" y="368716"/>
                </a:lnTo>
                <a:lnTo>
                  <a:pt x="391369" y="391364"/>
                </a:lnTo>
                <a:lnTo>
                  <a:pt x="368724" y="406232"/>
                </a:lnTo>
                <a:lnTo>
                  <a:pt x="340041" y="411576"/>
                </a:lnTo>
                <a:close/>
              </a:path>
            </a:pathLst>
          </a:custGeom>
          <a:solidFill>
            <a:srgbClr val="FFFFFF"/>
          </a:solidFill>
        </p:spPr>
        <p:txBody>
          <a:bodyPr wrap="square" lIns="0" tIns="0" rIns="0" bIns="0" rtlCol="0"/>
          <a:lstStyle/>
          <a:p>
            <a:endParaRPr/>
          </a:p>
        </p:txBody>
      </p:sp>
      <p:pic>
        <p:nvPicPr>
          <p:cNvPr id="8" name="Picture 7">
            <a:extLst>
              <a:ext uri="{FF2B5EF4-FFF2-40B4-BE49-F238E27FC236}">
                <a16:creationId xmlns:a16="http://schemas.microsoft.com/office/drawing/2014/main" id="{CB8982DD-78A3-E94B-95E5-F8250A621296}"/>
              </a:ext>
            </a:extLst>
          </p:cNvPr>
          <p:cNvPicPr>
            <a:picLocks noChangeAspect="1"/>
          </p:cNvPicPr>
          <p:nvPr/>
        </p:nvPicPr>
        <p:blipFill rotWithShape="1">
          <a:blip r:embed="rId2"/>
          <a:srcRect b="7143"/>
          <a:stretch/>
        </p:blipFill>
        <p:spPr>
          <a:xfrm>
            <a:off x="4237962" y="2730600"/>
            <a:ext cx="10615637" cy="47752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171</TotalTime>
  <Words>613</Words>
  <Application>Microsoft Macintosh PowerPoint</Application>
  <PresentationFormat>Custom</PresentationFormat>
  <Paragraphs>48</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Palatino Linotype</vt:lpstr>
      <vt:lpstr>PT Sans</vt:lpstr>
      <vt:lpstr>Times New Roman</vt:lpstr>
      <vt:lpstr>Office Theme</vt:lpstr>
      <vt:lpstr>8th IUPAP International Conference on Women in Physics(ICWIP 2023)  10-14 July 2023 </vt:lpstr>
      <vt:lpstr>Introduction</vt:lpstr>
      <vt:lpstr>Objective</vt:lpstr>
      <vt:lpstr>Radon and Health Risks</vt:lpstr>
      <vt:lpstr>Methodology</vt:lpstr>
      <vt:lpstr>Results and Findings</vt:lpstr>
      <vt:lpstr>Conclusion</vt:lpstr>
      <vt:lpstr>Thanks!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Office User</cp:lastModifiedBy>
  <cp:revision>9</cp:revision>
  <dcterms:created xsi:type="dcterms:W3CDTF">2023-06-30T11:56:57Z</dcterms:created>
  <dcterms:modified xsi:type="dcterms:W3CDTF">2023-06-30T14:49:21Z</dcterms:modified>
</cp:coreProperties>
</file>